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900" r:id="rId2"/>
    <p:sldId id="885" r:id="rId3"/>
    <p:sldId id="854" r:id="rId4"/>
    <p:sldId id="831" r:id="rId5"/>
    <p:sldId id="905" r:id="rId6"/>
    <p:sldId id="844" r:id="rId7"/>
    <p:sldId id="862" r:id="rId8"/>
    <p:sldId id="871" r:id="rId9"/>
    <p:sldId id="870" r:id="rId10"/>
    <p:sldId id="866" r:id="rId11"/>
    <p:sldId id="882" r:id="rId12"/>
    <p:sldId id="904" r:id="rId13"/>
    <p:sldId id="896" r:id="rId14"/>
    <p:sldId id="889" r:id="rId15"/>
    <p:sldId id="890" r:id="rId16"/>
    <p:sldId id="891" r:id="rId17"/>
    <p:sldId id="892" r:id="rId18"/>
    <p:sldId id="893" r:id="rId19"/>
  </p:sldIdLst>
  <p:sldSz cx="9144000" cy="6858000" type="screen4x3"/>
  <p:notesSz cx="6799263" cy="9929813"/>
  <p:defaultTextStyle>
    <a:defPPr>
      <a:defRPr lang="fi-FI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2">
          <p15:clr>
            <a:srgbClr val="A4A3A4"/>
          </p15:clr>
        </p15:guide>
        <p15:guide id="2" pos="50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ri Turunen-Zwinger" initials="ST" lastIdx="1" clrIdx="0">
    <p:extLst/>
  </p:cmAuthor>
  <p:cmAuthor id="2" name="Tiina Lehmusvaara" initials="TL" lastIdx="14" clrIdx="1">
    <p:extLst/>
  </p:cmAuthor>
  <p:cmAuthor id="3" name="Owal Group" initials="MW" lastIdx="3" clrIdx="2">
    <p:extLst/>
  </p:cmAuthor>
  <p:cmAuthor id="4" name="Owal Group" initials="MW [2]" lastIdx="1" clrIdx="3">
    <p:extLst/>
  </p:cmAuthor>
  <p:cmAuthor id="5" name="Owal Group" initials="MW [3]" lastIdx="1" clrIdx="4">
    <p:extLst/>
  </p:cmAuthor>
  <p:cmAuthor id="6" name="Owal Group" initials="MW [4]" lastIdx="1" clrIdx="5">
    <p:extLst/>
  </p:cmAuthor>
  <p:cmAuthor id="7" name="Owal Group" initials="MW [5]" lastIdx="1" clrIdx="6">
    <p:extLst/>
  </p:cmAuthor>
  <p:cmAuthor id="8" name="Owal Group" initials="MW [6]" lastIdx="1" clrIdx="7">
    <p:extLst/>
  </p:cmAuthor>
  <p:cmAuthor id="9" name="Owal Group" initials="MW [7]" lastIdx="1" clrIdx="8">
    <p:extLst/>
  </p:cmAuthor>
  <p:cmAuthor id="10" name="Owal Group" initials="MW [8]" lastIdx="1" clrIdx="9">
    <p:extLst/>
  </p:cmAuthor>
  <p:cmAuthor id="11" name="Owal Group" initials="MW [9]" lastIdx="1" clrIdx="10">
    <p:extLst/>
  </p:cmAuthor>
  <p:cmAuthor id="12" name="Owal Group" initials="MW [9] [2]" lastIdx="1" clrIdx="11">
    <p:extLst/>
  </p:cmAuthor>
  <p:cmAuthor id="13" name="Owal Group" initials="MW [9] [3]" lastIdx="1" clrIdx="12">
    <p:extLst/>
  </p:cmAuthor>
  <p:cmAuthor id="14" name="Owal Group" initials="MW [10]" lastIdx="1" clrIdx="13">
    <p:extLst/>
  </p:cmAuthor>
  <p:cmAuthor id="15" name="Turunen-Zwinger Sari" initials="T" lastIdx="7" clrIdx="14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0DD"/>
    <a:srgbClr val="58742B"/>
    <a:srgbClr val="69CA14"/>
    <a:srgbClr val="FD8608"/>
    <a:srgbClr val="2F7591"/>
    <a:srgbClr val="F39F4B"/>
    <a:srgbClr val="EB8F3A"/>
    <a:srgbClr val="8F2648"/>
    <a:srgbClr val="793F62"/>
    <a:srgbClr val="EB76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eematyyli 1 - Korostu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Vaalea tyyli 1 - Korostus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Ei tyyliä, ei ruudukko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Normaali tyyli 2 - Korostu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Normaali tyyli 2 - Korostu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2833802-FEF1-4C79-8D5D-14CF1EAF98D9}" styleName="Vaalea tyyli 2 - Korostus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Vaalea tyyli 2 - Korostus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21" autoAdjust="0"/>
    <p:restoredTop sz="81106" autoAdjust="0"/>
  </p:normalViewPr>
  <p:slideViewPr>
    <p:cSldViewPr snapToGrid="0" snapToObjects="1" showGuides="1">
      <p:cViewPr varScale="1">
        <p:scale>
          <a:sx n="100" d="100"/>
          <a:sy n="100" d="100"/>
        </p:scale>
        <p:origin x="1422" y="78"/>
      </p:cViewPr>
      <p:guideLst>
        <p:guide orient="horz" pos="2102"/>
        <p:guide pos="505"/>
      </p:guideLst>
    </p:cSldViewPr>
  </p:slideViewPr>
  <p:outlineViewPr>
    <p:cViewPr>
      <p:scale>
        <a:sx n="33" d="100"/>
        <a:sy n="33" d="100"/>
      </p:scale>
      <p:origin x="0" y="-10840"/>
    </p:cViewPr>
  </p:outlineViewPr>
  <p:notesTextViewPr>
    <p:cViewPr>
      <p:scale>
        <a:sx n="90" d="100"/>
        <a:sy n="90" d="100"/>
      </p:scale>
      <p:origin x="0" y="0"/>
    </p:cViewPr>
  </p:notesTextViewPr>
  <p:notesViewPr>
    <p:cSldViewPr snapToGrid="0" snapToObjects="1">
      <p:cViewPr varScale="1">
        <p:scale>
          <a:sx n="90" d="100"/>
          <a:sy n="90" d="100"/>
        </p:scale>
        <p:origin x="-2664" y="-120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391B5C-2973-1A45-9598-4817306E6734}" type="datetimeFigureOut">
              <a:rPr lang="fi-FI" smtClean="0"/>
              <a:t>30.4.2019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04A79E-4B2E-8945-913E-23B79852810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657816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2DDCC-FE70-A348-B95C-8C51F05938B2}" type="datetimeFigureOut">
              <a:rPr lang="fi-FI" smtClean="0"/>
              <a:t>30.4.2019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26C684-04A1-614C-A584-C96B9A01E2F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95753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6C684-04A1-614C-A584-C96B9A01E2F5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694616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Huom.</a:t>
            </a:r>
            <a:r>
              <a:rPr lang="fi-FI" baseline="0" dirty="0"/>
              <a:t> CIMO (Kansainvälisen liikkuvuuden ja yhteistyön keskus CIMO) on uuden viraston myötä vuoden 2017 alusta nimeltään Opetushallitus.</a:t>
            </a:r>
          </a:p>
          <a:p>
            <a:endParaRPr lang="fi-FI" baseline="0" dirty="0"/>
          </a:p>
          <a:p>
            <a:r>
              <a:rPr lang="fi-FI" baseline="0" dirty="0"/>
              <a:t>Uutta osaamista pk-yrityksiin -hankkeen päätoteuttaja oli Owal Group Oy. </a:t>
            </a:r>
            <a:r>
              <a:rPr lang="fi-FI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Hankkeen ohjausryhmässä ovat toimineet </a:t>
            </a:r>
            <a:r>
              <a:rPr lang="fi-FI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CIMOn</a:t>
            </a:r>
            <a:r>
              <a:rPr lang="fi-FI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ja Owal Groupin jäsenet Suomen Yrittäjistä, Helsingin seudun kauppakamarista, Laurea-ammattikorkeakoulusta, </a:t>
            </a:r>
            <a:r>
              <a:rPr lang="fi-FI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Hanken</a:t>
            </a:r>
            <a:r>
              <a:rPr lang="fi-FI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Svenska</a:t>
            </a:r>
            <a:r>
              <a:rPr lang="fi-FI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handelshögskolanista</a:t>
            </a:r>
            <a:r>
              <a:rPr lang="fi-FI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ja Espoon seudun koulutuskuntayhtymä Omniasta.</a:t>
            </a:r>
            <a:r>
              <a:rPr lang="fi-FI" dirty="0">
                <a:effectLst/>
              </a:rPr>
              <a:t> </a:t>
            </a:r>
          </a:p>
          <a:p>
            <a:endParaRPr lang="fi-FI" dirty="0"/>
          </a:p>
          <a:p>
            <a:endParaRPr lang="fi-FI" baseline="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6C684-04A1-614C-A584-C96B9A01E2F5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130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Huom. selvityksen kohderyhmänä</a:t>
            </a:r>
            <a:r>
              <a:rPr lang="fi-FI" baseline="0" dirty="0"/>
              <a:t> olevat ulkomailta Suomeen tulevat ammatillisen koulutuksen </a:t>
            </a:r>
            <a:r>
              <a:rPr lang="fi-FI" baseline="0" dirty="0" err="1"/>
              <a:t>työssäoppijat</a:t>
            </a:r>
            <a:r>
              <a:rPr lang="fi-FI" baseline="0" dirty="0"/>
              <a:t> ovat yleensä hyvin lyhyen aikaa yrityksessä (1 vko- 1 kk).  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6C684-04A1-614C-A584-C96B9A01E2F5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416294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dirty="0"/>
              <a:t>Sama yritys on voinut vastata useampaan vaihtoehtoon.</a:t>
            </a:r>
          </a:p>
          <a:p>
            <a:endParaRPr lang="fi-FI" sz="1200" dirty="0"/>
          </a:p>
          <a:p>
            <a:r>
              <a:rPr lang="fi-FI" sz="1200" dirty="0"/>
              <a:t>Muita verkostoja ja tahoja mainittiin useita. Näitä olivat eri yhteistyösuhteet, AIESEC, messut, </a:t>
            </a:r>
            <a:r>
              <a:rPr lang="fi-FI" sz="1200" dirty="0" err="1"/>
              <a:t>rekryfirmat</a:t>
            </a:r>
            <a:r>
              <a:rPr lang="fi-FI" sz="1200" dirty="0"/>
              <a:t>, Kauppakamari, </a:t>
            </a:r>
            <a:r>
              <a:rPr lang="fi-FI" sz="1200" dirty="0" err="1"/>
              <a:t>te-toimisto</a:t>
            </a:r>
            <a:r>
              <a:rPr lang="fi-FI" sz="1200" dirty="0"/>
              <a:t>, CIMO, messut, </a:t>
            </a:r>
            <a:r>
              <a:rPr lang="fi-FI" sz="1200" dirty="0" err="1"/>
              <a:t>rekryfirmat</a:t>
            </a:r>
            <a:r>
              <a:rPr lang="fi-FI" sz="1200" dirty="0"/>
              <a:t>.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6C684-04A1-614C-A584-C96B9A01E2F5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476920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6C684-04A1-614C-A584-C96B9A01E2F5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701457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6C684-04A1-614C-A584-C96B9A01E2F5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324966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Mallinnus on suuntaa antava. Jaottelu on tehty tiedonkeruun jälkeen aineiston perusteella, joten jaottelussa käytetyt taustamuuttujat eivät ole yksiselitteisiä: kyselyssä ei kysytty yrityksen ensisijaista motiivia ottaa </a:t>
            </a:r>
            <a:r>
              <a:rPr lang="fi-FI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kv</a:t>
            </a:r>
            <a:r>
              <a:rPr lang="fi-FI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-osaaja. Siten erityisesti ”kotimaassa kansainvälistyjien” ja ”</a:t>
            </a:r>
            <a:r>
              <a:rPr lang="fi-FI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talent</a:t>
            </a:r>
            <a:r>
              <a:rPr lang="fi-FI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hunterien</a:t>
            </a:r>
            <a:r>
              <a:rPr lang="fi-FI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 vastaukset ovat jonkin verran päällekkäisiä muiden profiilien kanssa. Myös ko. muuttujien muodostamisperiaatteessa olisi voitu tehdä erilaisia valintoja, mutta eri perustein johdetut tulokset ovat samansuuntaisia kuin tässä </a:t>
            </a:r>
            <a:r>
              <a:rPr lang="fi-FI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esitetyt.</a:t>
            </a:r>
            <a:r>
              <a:rPr lang="fi-FI"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6C684-04A1-614C-A584-C96B9A01E2F5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73997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6C684-04A1-614C-A584-C96B9A01E2F5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08092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dirty="0"/>
              <a:t>Oppilaitoksilta tarvittaisiin erityisesti tietoa </a:t>
            </a:r>
            <a:r>
              <a:rPr lang="fi-FI" sz="1200" dirty="0" err="1"/>
              <a:t>kv</a:t>
            </a:r>
            <a:r>
              <a:rPr lang="fi-FI" sz="1200" dirty="0"/>
              <a:t>-osaajien hyödyntämisen mahdollisuuksista. </a:t>
            </a:r>
          </a:p>
          <a:p>
            <a:r>
              <a:rPr lang="fi-FI" sz="1200" dirty="0"/>
              <a:t>Lisäksi tulisi hälventää pelkoja ja tehdä tuki ja hyötynäkökulmaa näkyväksi, jotta kynnys ottaa opiskelijoita laskisi.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6C684-04A1-614C-A584-C96B9A01E2F5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773210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Yritysten kohdentamia kehittämisviestejä oppilaitoksille:</a:t>
            </a:r>
            <a:r>
              <a:rPr lang="fi-FI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Selvityksen perusteella nousevat seuraavat</a:t>
            </a:r>
            <a:r>
              <a:rPr lang="fi-FI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kehittämisehdotukset oppilaitosten ja yritysten välisen yhteistyön kehittämiseen. Viestit liittyvät riittävän tiedon tuottamiseen ja kohdentamiseen, yritys- ja elinkeinoelämän kehittämiseen, rekrytointien osuvuuden parantamiseen sekä opetuksen ja ohjauksen kehittämiseen.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6C684-04A1-614C-A584-C96B9A01E2F5}" type="slidenum">
              <a:rPr lang="fi-FI" smtClean="0"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435006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6C684-04A1-614C-A584-C96B9A01E2F5}" type="slidenum">
              <a:rPr lang="fi-FI" smtClean="0"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460172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dirty="0" err="1"/>
              <a:t>tki</a:t>
            </a:r>
            <a:r>
              <a:rPr lang="fi-FI" sz="1200" dirty="0"/>
              <a:t> =</a:t>
            </a:r>
            <a:r>
              <a:rPr lang="fi-FI" sz="1200" baseline="0" dirty="0"/>
              <a:t> </a:t>
            </a:r>
            <a:r>
              <a:rPr lang="fi-FI" sz="1200" dirty="0"/>
              <a:t>tutkimus-, </a:t>
            </a:r>
            <a:r>
              <a:rPr lang="fi-FI" sz="1200" dirty="0" err="1"/>
              <a:t>kehittämis</a:t>
            </a:r>
            <a:r>
              <a:rPr lang="fi-FI" sz="1200" dirty="0"/>
              <a:t>- ja innovaatio –toiminta</a:t>
            </a:r>
          </a:p>
          <a:p>
            <a:r>
              <a:rPr lang="fi-FI" sz="1200" dirty="0"/>
              <a:t>alueelliset kehittämissuunnitelmat</a:t>
            </a:r>
            <a:r>
              <a:rPr lang="fi-FI" sz="1200" baseline="0" dirty="0"/>
              <a:t> pitää sisällään mm.</a:t>
            </a:r>
            <a:r>
              <a:rPr lang="fi-FI" sz="1200" dirty="0"/>
              <a:t> maakuntaohjelman, innovaatio- ja elinkeino-ohjelmat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6C684-04A1-614C-A584-C96B9A01E2F5}" type="slidenum">
              <a:rPr lang="fi-FI" smtClean="0"/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894526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6C684-04A1-614C-A584-C96B9A01E2F5}" type="slidenum">
              <a:rPr lang="fi-FI" smtClean="0"/>
              <a:t>17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776099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6C684-04A1-614C-A584-C96B9A01E2F5}" type="slidenum">
              <a:rPr lang="fi-FI" smtClean="0"/>
              <a:t>18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1811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3"/>
          <p:cNvSpPr/>
          <p:nvPr userDrawn="1"/>
        </p:nvSpPr>
        <p:spPr>
          <a:xfrm>
            <a:off x="755956" y="1640505"/>
            <a:ext cx="6502101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6600" b="1" dirty="0">
                <a:solidFill>
                  <a:schemeClr val="accent1"/>
                </a:solidFill>
                <a:latin typeface="Verdana" charset="0"/>
              </a:rPr>
              <a:t>Uutta </a:t>
            </a:r>
          </a:p>
          <a:p>
            <a:r>
              <a:rPr lang="fi-FI" sz="6600" b="1" dirty="0">
                <a:solidFill>
                  <a:schemeClr val="accent1"/>
                </a:solidFill>
                <a:latin typeface="Verdana" charset="0"/>
              </a:rPr>
              <a:t>osaamista</a:t>
            </a:r>
          </a:p>
          <a:p>
            <a:r>
              <a:rPr lang="fi-FI" sz="6600" b="1" dirty="0">
                <a:solidFill>
                  <a:schemeClr val="accent1"/>
                </a:solidFill>
                <a:latin typeface="Verdana" charset="0"/>
              </a:rPr>
              <a:t>pk-yrityksiin</a:t>
            </a:r>
            <a:r>
              <a:rPr lang="fi-FI" sz="6600" b="1" dirty="0">
                <a:solidFill>
                  <a:schemeClr val="accent3"/>
                </a:solidFill>
                <a:latin typeface="Verdana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9154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667266" y="351818"/>
            <a:ext cx="7877175" cy="1152609"/>
          </a:xfrm>
        </p:spPr>
        <p:txBody>
          <a:bodyPr>
            <a:noAutofit/>
          </a:bodyPr>
          <a:lstStyle>
            <a:lvl1pPr algn="l">
              <a:defRPr sz="4000" b="1" i="0" baseline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fi-FI" dirty="0"/>
              <a:t>Päätason otsikko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 hasCustomPrompt="1"/>
          </p:nvPr>
        </p:nvSpPr>
        <p:spPr>
          <a:xfrm>
            <a:off x="667266" y="1524000"/>
            <a:ext cx="7896226" cy="4602163"/>
          </a:xfrm>
        </p:spPr>
        <p:txBody>
          <a:bodyPr/>
          <a:lstStyle>
            <a:lvl1pPr>
              <a:lnSpc>
                <a:spcPct val="120000"/>
              </a:lnSpc>
              <a:defRPr baseline="0"/>
            </a:lvl1pPr>
            <a:lvl3pPr marL="720725" indent="0">
              <a:buNone/>
              <a:defRPr/>
            </a:lvl3pPr>
          </a:lstStyle>
          <a:p>
            <a:pPr lvl="0"/>
            <a:r>
              <a:rPr lang="fi-FI" dirty="0" err="1"/>
              <a:t>Bullet</a:t>
            </a:r>
            <a:r>
              <a:rPr lang="fi-FI" dirty="0"/>
              <a:t> 1</a:t>
            </a:r>
          </a:p>
          <a:p>
            <a:pPr lvl="0"/>
            <a:r>
              <a:rPr lang="fi-FI" dirty="0" err="1"/>
              <a:t>Bullet</a:t>
            </a:r>
            <a:r>
              <a:rPr lang="fi-FI" dirty="0"/>
              <a:t> 2</a:t>
            </a:r>
          </a:p>
          <a:p>
            <a:pPr lvl="0"/>
            <a:r>
              <a:rPr lang="fi-FI" dirty="0" err="1"/>
              <a:t>Bullet</a:t>
            </a:r>
            <a:r>
              <a:rPr lang="fi-FI" dirty="0"/>
              <a:t> 3</a:t>
            </a:r>
          </a:p>
          <a:p>
            <a:pPr lvl="0"/>
            <a:r>
              <a:rPr lang="fi-FI" dirty="0" err="1"/>
              <a:t>Bullet</a:t>
            </a:r>
            <a:r>
              <a:rPr lang="fi-FI" dirty="0"/>
              <a:t> 4</a:t>
            </a:r>
          </a:p>
          <a:p>
            <a:pPr lvl="2"/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D5A474A-57CC-514E-A591-E5597AD79BDB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90928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667266" y="351819"/>
            <a:ext cx="7877175" cy="1143000"/>
          </a:xfrm>
        </p:spPr>
        <p:txBody>
          <a:bodyPr>
            <a:normAutofit/>
          </a:bodyPr>
          <a:lstStyle>
            <a:lvl1pPr algn="l">
              <a:defRPr sz="3600" b="1" i="0" baseline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fi-FI" dirty="0"/>
              <a:t>PÄÄTASON OTSIKKO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 hasCustomPrompt="1"/>
          </p:nvPr>
        </p:nvSpPr>
        <p:spPr>
          <a:xfrm>
            <a:off x="667266" y="1600200"/>
            <a:ext cx="7896226" cy="4525963"/>
          </a:xfrm>
        </p:spPr>
        <p:txBody>
          <a:bodyPr/>
          <a:lstStyle>
            <a:lvl1pPr>
              <a:lnSpc>
                <a:spcPct val="120000"/>
              </a:lnSpc>
              <a:defRPr baseline="0"/>
            </a:lvl1pPr>
            <a:lvl3pPr marL="0" indent="0">
              <a:buNone/>
              <a:defRPr b="0" i="0" baseline="0">
                <a:solidFill>
                  <a:srgbClr val="FC4E27"/>
                </a:solidFill>
                <a:latin typeface="Verdana" charset="0"/>
                <a:ea typeface="Verdana" charset="0"/>
                <a:cs typeface="Verdana" charset="0"/>
              </a:defRPr>
            </a:lvl3pPr>
          </a:lstStyle>
          <a:p>
            <a:pPr lvl="2"/>
            <a:r>
              <a:rPr lang="fi-FI" dirty="0"/>
              <a:t>Alaotsikko 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D5A474A-57CC-514E-A591-E5597AD79BDB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79444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D5A474A-57CC-514E-A591-E5597AD79BDB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05366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781800" y="6274860"/>
            <a:ext cx="2133600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7681785-2FA5-4CDE-A927-889B4ACA8082}" type="slidenum">
              <a:rPr lang="en-JM" smtClean="0"/>
              <a:pPr/>
              <a:t>‹#›</a:t>
            </a:fld>
            <a:endParaRPr lang="en-JM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Otsikk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215356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tif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758748" y="274638"/>
            <a:ext cx="765780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58748" y="1600200"/>
            <a:ext cx="780474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200024" y="637630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774606" y="639851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 i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fld id="{CD5A474A-57CC-514E-A591-E5597AD79BDB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58748" y="6298049"/>
            <a:ext cx="2101785" cy="189594"/>
          </a:xfrm>
          <a:prstGeom prst="rect">
            <a:avLst/>
          </a:prstGeom>
        </p:spPr>
      </p:pic>
      <p:pic>
        <p:nvPicPr>
          <p:cNvPr id="8" name="Kuva 7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915" y="6268634"/>
            <a:ext cx="1106570" cy="312443"/>
          </a:xfrm>
          <a:prstGeom prst="rect">
            <a:avLst/>
          </a:prstGeom>
        </p:spPr>
      </p:pic>
      <p:pic>
        <p:nvPicPr>
          <p:cNvPr id="9" name="Kuva 8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227" y="5950548"/>
            <a:ext cx="2036994" cy="90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40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Verdana" charset="0"/>
          <a:ea typeface="Verdana" charset="0"/>
          <a:cs typeface="Verdana" charset="0"/>
        </a:defRPr>
      </a:lvl1pPr>
    </p:titleStyle>
    <p:bodyStyle>
      <a:lvl1pPr marL="265113" indent="-265113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Verdana" charset="0"/>
          <a:ea typeface="Verdana" charset="0"/>
          <a:cs typeface="Verdana" charset="0"/>
        </a:defRPr>
      </a:lvl1pPr>
      <a:lvl2pPr marL="539750" indent="-179388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Verdana" charset="0"/>
          <a:ea typeface="Verdana" charset="0"/>
          <a:cs typeface="Verdana" charset="0"/>
        </a:defRPr>
      </a:lvl2pPr>
      <a:lvl3pPr marL="900113" indent="-179388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Verdana" charset="0"/>
          <a:ea typeface="Verdana" charset="0"/>
          <a:cs typeface="Verdana" charset="0"/>
        </a:defRPr>
      </a:lvl3pPr>
      <a:lvl4pPr marL="720725" indent="0" algn="l" defTabSz="457200" rtl="0" eaLnBrk="1" latinLnBrk="0" hangingPunct="1">
        <a:spcBef>
          <a:spcPct val="20000"/>
        </a:spcBef>
        <a:buFont typeface="Arial"/>
        <a:buNone/>
        <a:defRPr sz="1600" kern="1200">
          <a:solidFill>
            <a:schemeClr val="tx1"/>
          </a:solidFill>
          <a:latin typeface="Mark Offc Pro"/>
          <a:ea typeface="+mn-ea"/>
          <a:cs typeface="Mark Offc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Mark Offc Pro"/>
          <a:ea typeface="+mn-ea"/>
          <a:cs typeface="Mark Offc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86317" y="2182761"/>
            <a:ext cx="7877175" cy="1946879"/>
          </a:xfrm>
        </p:spPr>
        <p:txBody>
          <a:bodyPr/>
          <a:lstStyle/>
          <a:p>
            <a:r>
              <a:rPr lang="fi-FI" sz="6000" dirty="0"/>
              <a:t>Uutta osaamista pk-yrityksiin</a:t>
            </a:r>
            <a:r>
              <a:rPr lang="fi-FI" sz="6000" dirty="0">
                <a:solidFill>
                  <a:schemeClr val="accent3"/>
                </a:solidFill>
              </a:rPr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86317" y="4243647"/>
            <a:ext cx="7896226" cy="1406679"/>
          </a:xfrm>
        </p:spPr>
        <p:txBody>
          <a:bodyPr/>
          <a:lstStyle/>
          <a:p>
            <a:pPr marL="0" indent="0">
              <a:buNone/>
            </a:pPr>
            <a:r>
              <a:rPr lang="fi-FI" dirty="0"/>
              <a:t>Osataanko ulkomaalaisia opiskelijoita hyödyntää pienissä ja keskisuurissa yrityksissä? -tulostiivistelmä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92954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"/>
          <p:cNvGrpSpPr>
            <a:grpSpLocks noChangeAspect="1"/>
          </p:cNvGrpSpPr>
          <p:nvPr/>
        </p:nvGrpSpPr>
        <p:grpSpPr bwMode="auto">
          <a:xfrm>
            <a:off x="753331" y="2398554"/>
            <a:ext cx="598488" cy="595313"/>
            <a:chOff x="464" y="934"/>
            <a:chExt cx="377" cy="375"/>
          </a:xfrm>
        </p:grpSpPr>
        <p:sp>
          <p:nvSpPr>
            <p:cNvPr id="44" name="AutoShape 3"/>
            <p:cNvSpPr>
              <a:spLocks noChangeAspect="1" noChangeArrowheads="1" noTextEdit="1"/>
            </p:cNvSpPr>
            <p:nvPr/>
          </p:nvSpPr>
          <p:spPr bwMode="auto">
            <a:xfrm>
              <a:off x="464" y="934"/>
              <a:ext cx="377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45" name="Freeform 5"/>
            <p:cNvSpPr>
              <a:spLocks noEditPoints="1"/>
            </p:cNvSpPr>
            <p:nvPr/>
          </p:nvSpPr>
          <p:spPr bwMode="auto">
            <a:xfrm>
              <a:off x="464" y="934"/>
              <a:ext cx="377" cy="375"/>
            </a:xfrm>
            <a:custGeom>
              <a:avLst/>
              <a:gdLst>
                <a:gd name="T0" fmla="*/ 385 w 769"/>
                <a:gd name="T1" fmla="*/ 0 h 770"/>
                <a:gd name="T2" fmla="*/ 0 w 769"/>
                <a:gd name="T3" fmla="*/ 385 h 770"/>
                <a:gd name="T4" fmla="*/ 385 w 769"/>
                <a:gd name="T5" fmla="*/ 770 h 770"/>
                <a:gd name="T6" fmla="*/ 769 w 769"/>
                <a:gd name="T7" fmla="*/ 385 h 770"/>
                <a:gd name="T8" fmla="*/ 385 w 769"/>
                <a:gd name="T9" fmla="*/ 0 h 770"/>
                <a:gd name="T10" fmla="*/ 386 w 769"/>
                <a:gd name="T11" fmla="*/ 113 h 770"/>
                <a:gd name="T12" fmla="*/ 449 w 769"/>
                <a:gd name="T13" fmla="*/ 176 h 770"/>
                <a:gd name="T14" fmla="*/ 386 w 769"/>
                <a:gd name="T15" fmla="*/ 240 h 770"/>
                <a:gd name="T16" fmla="*/ 322 w 769"/>
                <a:gd name="T17" fmla="*/ 176 h 770"/>
                <a:gd name="T18" fmla="*/ 386 w 769"/>
                <a:gd name="T19" fmla="*/ 113 h 770"/>
                <a:gd name="T20" fmla="*/ 480 w 769"/>
                <a:gd name="T21" fmla="*/ 657 h 770"/>
                <a:gd name="T22" fmla="*/ 438 w 769"/>
                <a:gd name="T23" fmla="*/ 657 h 770"/>
                <a:gd name="T24" fmla="*/ 334 w 769"/>
                <a:gd name="T25" fmla="*/ 657 h 770"/>
                <a:gd name="T26" fmla="*/ 290 w 769"/>
                <a:gd name="T27" fmla="*/ 657 h 770"/>
                <a:gd name="T28" fmla="*/ 290 w 769"/>
                <a:gd name="T29" fmla="*/ 608 h 770"/>
                <a:gd name="T30" fmla="*/ 334 w 769"/>
                <a:gd name="T31" fmla="*/ 608 h 770"/>
                <a:gd name="T32" fmla="*/ 334 w 769"/>
                <a:gd name="T33" fmla="*/ 327 h 770"/>
                <a:gd name="T34" fmla="*/ 290 w 769"/>
                <a:gd name="T35" fmla="*/ 327 h 770"/>
                <a:gd name="T36" fmla="*/ 290 w 769"/>
                <a:gd name="T37" fmla="*/ 277 h 770"/>
                <a:gd name="T38" fmla="*/ 334 w 769"/>
                <a:gd name="T39" fmla="*/ 277 h 770"/>
                <a:gd name="T40" fmla="*/ 438 w 769"/>
                <a:gd name="T41" fmla="*/ 277 h 770"/>
                <a:gd name="T42" fmla="*/ 438 w 769"/>
                <a:gd name="T43" fmla="*/ 327 h 770"/>
                <a:gd name="T44" fmla="*/ 438 w 769"/>
                <a:gd name="T45" fmla="*/ 608 h 770"/>
                <a:gd name="T46" fmla="*/ 480 w 769"/>
                <a:gd name="T47" fmla="*/ 608 h 770"/>
                <a:gd name="T48" fmla="*/ 480 w 769"/>
                <a:gd name="T49" fmla="*/ 657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69" h="770">
                  <a:moveTo>
                    <a:pt x="385" y="0"/>
                  </a:moveTo>
                  <a:cubicBezTo>
                    <a:pt x="172" y="0"/>
                    <a:pt x="0" y="173"/>
                    <a:pt x="0" y="385"/>
                  </a:cubicBezTo>
                  <a:cubicBezTo>
                    <a:pt x="0" y="597"/>
                    <a:pt x="172" y="770"/>
                    <a:pt x="385" y="770"/>
                  </a:cubicBezTo>
                  <a:cubicBezTo>
                    <a:pt x="597" y="770"/>
                    <a:pt x="769" y="597"/>
                    <a:pt x="769" y="385"/>
                  </a:cubicBezTo>
                  <a:cubicBezTo>
                    <a:pt x="769" y="173"/>
                    <a:pt x="597" y="0"/>
                    <a:pt x="385" y="0"/>
                  </a:cubicBezTo>
                  <a:close/>
                  <a:moveTo>
                    <a:pt x="386" y="113"/>
                  </a:moveTo>
                  <a:cubicBezTo>
                    <a:pt x="421" y="113"/>
                    <a:pt x="449" y="141"/>
                    <a:pt x="449" y="176"/>
                  </a:cubicBezTo>
                  <a:cubicBezTo>
                    <a:pt x="449" y="212"/>
                    <a:pt x="421" y="240"/>
                    <a:pt x="386" y="240"/>
                  </a:cubicBezTo>
                  <a:cubicBezTo>
                    <a:pt x="351" y="240"/>
                    <a:pt x="322" y="212"/>
                    <a:pt x="322" y="176"/>
                  </a:cubicBezTo>
                  <a:cubicBezTo>
                    <a:pt x="322" y="141"/>
                    <a:pt x="351" y="113"/>
                    <a:pt x="386" y="113"/>
                  </a:cubicBezTo>
                  <a:close/>
                  <a:moveTo>
                    <a:pt x="480" y="657"/>
                  </a:moveTo>
                  <a:cubicBezTo>
                    <a:pt x="438" y="657"/>
                    <a:pt x="438" y="657"/>
                    <a:pt x="438" y="657"/>
                  </a:cubicBezTo>
                  <a:cubicBezTo>
                    <a:pt x="334" y="657"/>
                    <a:pt x="334" y="657"/>
                    <a:pt x="334" y="657"/>
                  </a:cubicBezTo>
                  <a:cubicBezTo>
                    <a:pt x="290" y="657"/>
                    <a:pt x="290" y="657"/>
                    <a:pt x="290" y="657"/>
                  </a:cubicBezTo>
                  <a:cubicBezTo>
                    <a:pt x="290" y="608"/>
                    <a:pt x="290" y="608"/>
                    <a:pt x="290" y="608"/>
                  </a:cubicBezTo>
                  <a:cubicBezTo>
                    <a:pt x="334" y="608"/>
                    <a:pt x="334" y="608"/>
                    <a:pt x="334" y="608"/>
                  </a:cubicBezTo>
                  <a:cubicBezTo>
                    <a:pt x="334" y="327"/>
                    <a:pt x="334" y="327"/>
                    <a:pt x="334" y="327"/>
                  </a:cubicBezTo>
                  <a:cubicBezTo>
                    <a:pt x="290" y="327"/>
                    <a:pt x="290" y="327"/>
                    <a:pt x="290" y="327"/>
                  </a:cubicBezTo>
                  <a:cubicBezTo>
                    <a:pt x="290" y="277"/>
                    <a:pt x="290" y="277"/>
                    <a:pt x="290" y="277"/>
                  </a:cubicBezTo>
                  <a:cubicBezTo>
                    <a:pt x="334" y="277"/>
                    <a:pt x="334" y="277"/>
                    <a:pt x="334" y="277"/>
                  </a:cubicBezTo>
                  <a:cubicBezTo>
                    <a:pt x="438" y="277"/>
                    <a:pt x="438" y="277"/>
                    <a:pt x="438" y="277"/>
                  </a:cubicBezTo>
                  <a:cubicBezTo>
                    <a:pt x="438" y="327"/>
                    <a:pt x="438" y="327"/>
                    <a:pt x="438" y="327"/>
                  </a:cubicBezTo>
                  <a:cubicBezTo>
                    <a:pt x="438" y="608"/>
                    <a:pt x="438" y="608"/>
                    <a:pt x="438" y="608"/>
                  </a:cubicBezTo>
                  <a:cubicBezTo>
                    <a:pt x="480" y="608"/>
                    <a:pt x="480" y="608"/>
                    <a:pt x="480" y="608"/>
                  </a:cubicBezTo>
                  <a:lnTo>
                    <a:pt x="480" y="65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</p:grpSp>
      <p:grpSp>
        <p:nvGrpSpPr>
          <p:cNvPr id="5" name="Gruppo 141"/>
          <p:cNvGrpSpPr/>
          <p:nvPr/>
        </p:nvGrpSpPr>
        <p:grpSpPr>
          <a:xfrm>
            <a:off x="1220777" y="2070160"/>
            <a:ext cx="2224632" cy="390307"/>
            <a:chOff x="900441" y="1322941"/>
            <a:chExt cx="2053506" cy="390307"/>
          </a:xfrm>
        </p:grpSpPr>
        <p:sp>
          <p:nvSpPr>
            <p:cNvPr id="7" name="CasellaDiTesto 39"/>
            <p:cNvSpPr txBox="1"/>
            <p:nvPr/>
          </p:nvSpPr>
          <p:spPr>
            <a:xfrm>
              <a:off x="907398" y="1322941"/>
              <a:ext cx="1879971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i-FI" sz="1400" b="1" dirty="0">
                  <a:solidFill>
                    <a:schemeClr val="accent1"/>
                  </a:solidFill>
                  <a:latin typeface="Verdana" charset="0"/>
                  <a:ea typeface="Verdana" charset="0"/>
                  <a:cs typeface="Verdana" charset="0"/>
                </a:rPr>
                <a:t>Johdanto</a:t>
              </a:r>
              <a:endParaRPr lang="fi-FI" b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endParaRPr>
            </a:p>
          </p:txBody>
        </p:sp>
        <p:sp>
          <p:nvSpPr>
            <p:cNvPr id="8" name="CasellaDiTesto 45"/>
            <p:cNvSpPr txBox="1"/>
            <p:nvPr/>
          </p:nvSpPr>
          <p:spPr>
            <a:xfrm>
              <a:off x="900441" y="1574749"/>
              <a:ext cx="2053506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endParaRPr lang="fi-FI" sz="900" dirty="0">
                <a:latin typeface="Verdana" charset="0"/>
                <a:ea typeface="Verdana" charset="0"/>
                <a:cs typeface="Verdana" charset="0"/>
              </a:endParaRPr>
            </a:p>
          </p:txBody>
        </p:sp>
      </p:grpSp>
      <p:grpSp>
        <p:nvGrpSpPr>
          <p:cNvPr id="11" name="Gruppo 113"/>
          <p:cNvGrpSpPr/>
          <p:nvPr/>
        </p:nvGrpSpPr>
        <p:grpSpPr>
          <a:xfrm>
            <a:off x="1113560" y="3907705"/>
            <a:ext cx="7598971" cy="1301914"/>
            <a:chOff x="713076" y="2917942"/>
            <a:chExt cx="5602161" cy="1301914"/>
          </a:xfrm>
        </p:grpSpPr>
        <p:sp>
          <p:nvSpPr>
            <p:cNvPr id="13" name="CasellaDiTesto 40"/>
            <p:cNvSpPr txBox="1"/>
            <p:nvPr/>
          </p:nvSpPr>
          <p:spPr>
            <a:xfrm>
              <a:off x="3720825" y="2946802"/>
              <a:ext cx="2594412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i-FI" sz="1400" b="1" dirty="0">
                  <a:solidFill>
                    <a:schemeClr val="accent1"/>
                  </a:solidFill>
                  <a:latin typeface="Verdana" charset="0"/>
                  <a:ea typeface="Verdana" charset="0"/>
                  <a:cs typeface="Verdana" charset="0"/>
                </a:rPr>
                <a:t>Viestit oppilaitoksille</a:t>
              </a:r>
              <a:endParaRPr lang="fi-FI" b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endParaRPr>
            </a:p>
          </p:txBody>
        </p:sp>
        <p:sp>
          <p:nvSpPr>
            <p:cNvPr id="15" name="CasellaDiTesto 57"/>
            <p:cNvSpPr txBox="1"/>
            <p:nvPr/>
          </p:nvSpPr>
          <p:spPr>
            <a:xfrm>
              <a:off x="900440" y="3276016"/>
              <a:ext cx="2053506" cy="1393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ts val="1200"/>
                </a:lnSpc>
              </a:pPr>
              <a:endParaRPr lang="fi-FI" sz="900" dirty="0">
                <a:latin typeface="Verdana" charset="0"/>
                <a:ea typeface="Verdana" charset="0"/>
                <a:cs typeface="Verdana" charset="0"/>
              </a:endParaRPr>
            </a:p>
          </p:txBody>
        </p:sp>
        <p:cxnSp>
          <p:nvCxnSpPr>
            <p:cNvPr id="16" name="Connettore 1 58"/>
            <p:cNvCxnSpPr/>
            <p:nvPr/>
          </p:nvCxnSpPr>
          <p:spPr>
            <a:xfrm flipV="1">
              <a:off x="713076" y="2917942"/>
              <a:ext cx="6682" cy="130191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CasellaDiTesto 42"/>
          <p:cNvSpPr txBox="1"/>
          <p:nvPr/>
        </p:nvSpPr>
        <p:spPr>
          <a:xfrm>
            <a:off x="5114761" y="2069289"/>
            <a:ext cx="2744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b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Kv</a:t>
            </a:r>
            <a:r>
              <a:rPr lang="fi-FI" sz="1400" b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-osaajat pk-yrityksissä</a:t>
            </a:r>
          </a:p>
        </p:txBody>
      </p:sp>
      <p:grpSp>
        <p:nvGrpSpPr>
          <p:cNvPr id="23" name="Gruppo 115"/>
          <p:cNvGrpSpPr/>
          <p:nvPr/>
        </p:nvGrpSpPr>
        <p:grpSpPr>
          <a:xfrm>
            <a:off x="5129996" y="3947322"/>
            <a:ext cx="5037909" cy="1252674"/>
            <a:chOff x="855021" y="2443452"/>
            <a:chExt cx="5043361" cy="1252674"/>
          </a:xfrm>
        </p:grpSpPr>
        <p:sp>
          <p:nvSpPr>
            <p:cNvPr id="26" name="CasellaDiTesto 68"/>
            <p:cNvSpPr txBox="1"/>
            <p:nvPr/>
          </p:nvSpPr>
          <p:spPr>
            <a:xfrm>
              <a:off x="3844876" y="3095377"/>
              <a:ext cx="2053506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endParaRPr lang="fi-FI" sz="900" dirty="0">
                <a:latin typeface="Verdana" charset="0"/>
                <a:ea typeface="Verdana" charset="0"/>
                <a:cs typeface="Verdana" charset="0"/>
              </a:endParaRPr>
            </a:p>
          </p:txBody>
        </p:sp>
        <p:cxnSp>
          <p:nvCxnSpPr>
            <p:cNvPr id="28" name="Connettore 1 70"/>
            <p:cNvCxnSpPr/>
            <p:nvPr/>
          </p:nvCxnSpPr>
          <p:spPr>
            <a:xfrm flipH="1" flipV="1">
              <a:off x="855021" y="2443452"/>
              <a:ext cx="8563" cy="12526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uppo 111"/>
          <p:cNvGrpSpPr/>
          <p:nvPr/>
        </p:nvGrpSpPr>
        <p:grpSpPr>
          <a:xfrm>
            <a:off x="1116970" y="2310250"/>
            <a:ext cx="7741855" cy="1813954"/>
            <a:chOff x="246242" y="1574749"/>
            <a:chExt cx="8550517" cy="1905944"/>
          </a:xfrm>
        </p:grpSpPr>
        <p:sp>
          <p:nvSpPr>
            <p:cNvPr id="31" name="CasellaDiTesto 43"/>
            <p:cNvSpPr txBox="1"/>
            <p:nvPr/>
          </p:nvSpPr>
          <p:spPr>
            <a:xfrm>
              <a:off x="246242" y="3157308"/>
              <a:ext cx="1879971" cy="3233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400" b="1" dirty="0">
                  <a:solidFill>
                    <a:schemeClr val="accent1"/>
                  </a:solidFill>
                  <a:latin typeface="Verdana" charset="0"/>
                  <a:ea typeface="Verdana" charset="0"/>
                  <a:cs typeface="Verdana" charset="0"/>
                </a:rPr>
                <a:t>Tulokset</a:t>
              </a:r>
              <a:endParaRPr lang="fi-FI" b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endParaRPr>
            </a:p>
          </p:txBody>
        </p:sp>
        <p:sp>
          <p:nvSpPr>
            <p:cNvPr id="32" name="CasellaDiTesto 74"/>
            <p:cNvSpPr txBox="1"/>
            <p:nvPr/>
          </p:nvSpPr>
          <p:spPr>
            <a:xfrm>
              <a:off x="6743253" y="1574749"/>
              <a:ext cx="2053506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endParaRPr lang="fi-FI" sz="900" dirty="0">
                <a:latin typeface="Verdana" charset="0"/>
                <a:ea typeface="Verdana" charset="0"/>
                <a:cs typeface="Verdana" charset="0"/>
              </a:endParaRPr>
            </a:p>
          </p:txBody>
        </p:sp>
      </p:grpSp>
      <p:grpSp>
        <p:nvGrpSpPr>
          <p:cNvPr id="35" name="Gruppo 117"/>
          <p:cNvGrpSpPr/>
          <p:nvPr/>
        </p:nvGrpSpPr>
        <p:grpSpPr>
          <a:xfrm>
            <a:off x="5246745" y="4184392"/>
            <a:ext cx="3909128" cy="1015604"/>
            <a:chOff x="4975760" y="3095377"/>
            <a:chExt cx="3820999" cy="1015604"/>
          </a:xfrm>
        </p:grpSpPr>
        <p:sp>
          <p:nvSpPr>
            <p:cNvPr id="38" name="CasellaDiTesto 80"/>
            <p:cNvSpPr txBox="1"/>
            <p:nvPr/>
          </p:nvSpPr>
          <p:spPr>
            <a:xfrm>
              <a:off x="6743253" y="3095377"/>
              <a:ext cx="2053506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endParaRPr lang="fi-FI" sz="900" dirty="0">
                <a:latin typeface="Verdana" charset="0"/>
                <a:ea typeface="Verdana" charset="0"/>
                <a:cs typeface="Verdana" charset="0"/>
              </a:endParaRPr>
            </a:p>
          </p:txBody>
        </p:sp>
        <p:sp>
          <p:nvSpPr>
            <p:cNvPr id="39" name="CasellaDiTesto 81"/>
            <p:cNvSpPr txBox="1"/>
            <p:nvPr/>
          </p:nvSpPr>
          <p:spPr>
            <a:xfrm>
              <a:off x="4975760" y="3187651"/>
              <a:ext cx="2053506" cy="9233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ts val="1200"/>
                </a:lnSpc>
              </a:pPr>
              <a:r>
                <a:rPr lang="fi-FI" sz="1400" dirty="0">
                  <a:latin typeface="Verdana" charset="0"/>
                  <a:ea typeface="Verdana" charset="0"/>
                  <a:cs typeface="Verdana" charset="0"/>
                </a:rPr>
                <a:t>Yritysten kohdentamia kehittämisviestejä oppilaitoksille</a:t>
              </a:r>
            </a:p>
            <a:p>
              <a:pPr>
                <a:lnSpc>
                  <a:spcPts val="1200"/>
                </a:lnSpc>
              </a:pPr>
              <a:endParaRPr lang="fi-FI" sz="1400" dirty="0">
                <a:latin typeface="Verdana" charset="0"/>
                <a:ea typeface="Verdana" charset="0"/>
                <a:cs typeface="Verdana" charset="0"/>
              </a:endParaRPr>
            </a:p>
            <a:p>
              <a:pPr>
                <a:lnSpc>
                  <a:spcPts val="1200"/>
                </a:lnSpc>
              </a:pPr>
              <a:endParaRPr lang="fi-FI" sz="1400" dirty="0">
                <a:latin typeface="Verdana" charset="0"/>
                <a:ea typeface="Verdana" charset="0"/>
                <a:cs typeface="Verdana" charset="0"/>
              </a:endParaRPr>
            </a:p>
            <a:p>
              <a:pPr>
                <a:lnSpc>
                  <a:spcPts val="1200"/>
                </a:lnSpc>
              </a:pPr>
              <a:r>
                <a:rPr lang="fi-FI" sz="1400" b="1" dirty="0">
                  <a:latin typeface="Verdana" charset="0"/>
                  <a:ea typeface="Verdana" charset="0"/>
                  <a:cs typeface="Verdana" charset="0"/>
                </a:rPr>
                <a:t>Diat</a:t>
              </a:r>
              <a:r>
                <a:rPr lang="fi-FI" sz="1400" dirty="0">
                  <a:latin typeface="Verdana" charset="0"/>
                  <a:ea typeface="Verdana" charset="0"/>
                  <a:cs typeface="Verdana" charset="0"/>
                </a:rPr>
                <a:t> 14-18 </a:t>
              </a:r>
              <a:endParaRPr lang="fi-FI" sz="900" dirty="0">
                <a:latin typeface="Verdana" charset="0"/>
                <a:ea typeface="Verdana" charset="0"/>
                <a:cs typeface="Verdana" charset="0"/>
              </a:endParaRPr>
            </a:p>
          </p:txBody>
        </p:sp>
      </p:grpSp>
      <p:sp>
        <p:nvSpPr>
          <p:cNvPr id="41" name="Otsikko 62"/>
          <p:cNvSpPr>
            <a:spLocks noGrp="1"/>
          </p:cNvSpPr>
          <p:nvPr>
            <p:ph type="title"/>
          </p:nvPr>
        </p:nvSpPr>
        <p:spPr>
          <a:xfrm>
            <a:off x="1016954" y="689345"/>
            <a:ext cx="8915400" cy="790941"/>
          </a:xfrm>
        </p:spPr>
        <p:txBody>
          <a:bodyPr/>
          <a:lstStyle/>
          <a:p>
            <a:r>
              <a:rPr lang="fi-FI" sz="3200" dirty="0"/>
              <a:t>Sisällys</a:t>
            </a:r>
            <a:endParaRPr lang="fi-FI" sz="4000" dirty="0"/>
          </a:p>
        </p:txBody>
      </p:sp>
      <p:sp>
        <p:nvSpPr>
          <p:cNvPr id="47" name="Suorakulmio 46"/>
          <p:cNvSpPr/>
          <p:nvPr/>
        </p:nvSpPr>
        <p:spPr>
          <a:xfrm>
            <a:off x="1113559" y="2340521"/>
            <a:ext cx="3235374" cy="82919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8" name="CasellaDiTesto 37"/>
          <p:cNvSpPr txBox="1"/>
          <p:nvPr/>
        </p:nvSpPr>
        <p:spPr>
          <a:xfrm>
            <a:off x="1243322" y="2445831"/>
            <a:ext cx="222463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fi-FI" sz="1400" dirty="0">
                <a:latin typeface="Verdana" charset="0"/>
                <a:ea typeface="Verdana" charset="0"/>
                <a:cs typeface="Verdana" charset="0"/>
              </a:rPr>
              <a:t>Selvitys pähkinänkuoressa.</a:t>
            </a:r>
          </a:p>
          <a:p>
            <a:pPr>
              <a:lnSpc>
                <a:spcPts val="1200"/>
              </a:lnSpc>
            </a:pPr>
            <a:endParaRPr lang="fi-FI" sz="1400" b="1" dirty="0">
              <a:latin typeface="Verdana" charset="0"/>
              <a:ea typeface="Verdana" charset="0"/>
              <a:cs typeface="Verdana" charset="0"/>
            </a:endParaRPr>
          </a:p>
          <a:p>
            <a:pPr>
              <a:lnSpc>
                <a:spcPts val="1200"/>
              </a:lnSpc>
            </a:pPr>
            <a:r>
              <a:rPr lang="fi-FI" sz="1400" b="1" dirty="0">
                <a:latin typeface="Verdana" charset="0"/>
                <a:ea typeface="Verdana" charset="0"/>
                <a:cs typeface="Verdana" charset="0"/>
              </a:rPr>
              <a:t>Dia </a:t>
            </a:r>
            <a:r>
              <a:rPr lang="fi-FI" sz="1400" dirty="0">
                <a:latin typeface="Verdana" charset="0"/>
                <a:ea typeface="Verdana" charset="0"/>
                <a:cs typeface="Verdana" charset="0"/>
              </a:rPr>
              <a:t>3</a:t>
            </a:r>
          </a:p>
        </p:txBody>
      </p:sp>
      <p:cxnSp>
        <p:nvCxnSpPr>
          <p:cNvPr id="49" name="Connettore 1 47"/>
          <p:cNvCxnSpPr/>
          <p:nvPr/>
        </p:nvCxnSpPr>
        <p:spPr>
          <a:xfrm flipH="1" flipV="1">
            <a:off x="1113561" y="2144534"/>
            <a:ext cx="4531" cy="12530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8"/>
          <p:cNvGrpSpPr>
            <a:grpSpLocks noChangeAspect="1"/>
          </p:cNvGrpSpPr>
          <p:nvPr/>
        </p:nvGrpSpPr>
        <p:grpSpPr bwMode="auto">
          <a:xfrm>
            <a:off x="753331" y="4144158"/>
            <a:ext cx="649287" cy="646593"/>
            <a:chOff x="3317" y="840"/>
            <a:chExt cx="482" cy="480"/>
          </a:xfrm>
        </p:grpSpPr>
        <p:sp>
          <p:nvSpPr>
            <p:cNvPr id="51" name="AutoShape 7"/>
            <p:cNvSpPr>
              <a:spLocks noChangeAspect="1" noChangeArrowheads="1" noTextEdit="1"/>
            </p:cNvSpPr>
            <p:nvPr/>
          </p:nvSpPr>
          <p:spPr bwMode="auto">
            <a:xfrm>
              <a:off x="3317" y="840"/>
              <a:ext cx="482" cy="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52" name="Freeform 9"/>
            <p:cNvSpPr>
              <a:spLocks noEditPoints="1"/>
            </p:cNvSpPr>
            <p:nvPr/>
          </p:nvSpPr>
          <p:spPr bwMode="auto">
            <a:xfrm>
              <a:off x="3317" y="840"/>
              <a:ext cx="482" cy="480"/>
            </a:xfrm>
            <a:custGeom>
              <a:avLst/>
              <a:gdLst>
                <a:gd name="T0" fmla="*/ 378 w 755"/>
                <a:gd name="T1" fmla="*/ 441 h 756"/>
                <a:gd name="T2" fmla="*/ 440 w 755"/>
                <a:gd name="T3" fmla="*/ 378 h 756"/>
                <a:gd name="T4" fmla="*/ 378 w 755"/>
                <a:gd name="T5" fmla="*/ 315 h 756"/>
                <a:gd name="T6" fmla="*/ 315 w 755"/>
                <a:gd name="T7" fmla="*/ 378 h 756"/>
                <a:gd name="T8" fmla="*/ 378 w 755"/>
                <a:gd name="T9" fmla="*/ 441 h 756"/>
                <a:gd name="T10" fmla="*/ 378 w 755"/>
                <a:gd name="T11" fmla="*/ 520 h 756"/>
                <a:gd name="T12" fmla="*/ 236 w 755"/>
                <a:gd name="T13" fmla="*/ 378 h 756"/>
                <a:gd name="T14" fmla="*/ 378 w 755"/>
                <a:gd name="T15" fmla="*/ 236 h 756"/>
                <a:gd name="T16" fmla="*/ 520 w 755"/>
                <a:gd name="T17" fmla="*/ 378 h 756"/>
                <a:gd name="T18" fmla="*/ 378 w 755"/>
                <a:gd name="T19" fmla="*/ 520 h 756"/>
                <a:gd name="T20" fmla="*/ 378 w 755"/>
                <a:gd name="T21" fmla="*/ 599 h 756"/>
                <a:gd name="T22" fmla="*/ 598 w 755"/>
                <a:gd name="T23" fmla="*/ 378 h 756"/>
                <a:gd name="T24" fmla="*/ 378 w 755"/>
                <a:gd name="T25" fmla="*/ 157 h 756"/>
                <a:gd name="T26" fmla="*/ 157 w 755"/>
                <a:gd name="T27" fmla="*/ 378 h 756"/>
                <a:gd name="T28" fmla="*/ 378 w 755"/>
                <a:gd name="T29" fmla="*/ 599 h 756"/>
                <a:gd name="T30" fmla="*/ 378 w 755"/>
                <a:gd name="T31" fmla="*/ 677 h 756"/>
                <a:gd name="T32" fmla="*/ 79 w 755"/>
                <a:gd name="T33" fmla="*/ 378 h 756"/>
                <a:gd name="T34" fmla="*/ 378 w 755"/>
                <a:gd name="T35" fmla="*/ 79 h 756"/>
                <a:gd name="T36" fmla="*/ 677 w 755"/>
                <a:gd name="T37" fmla="*/ 378 h 756"/>
                <a:gd name="T38" fmla="*/ 378 w 755"/>
                <a:gd name="T39" fmla="*/ 677 h 756"/>
                <a:gd name="T40" fmla="*/ 378 w 755"/>
                <a:gd name="T41" fmla="*/ 756 h 756"/>
                <a:gd name="T42" fmla="*/ 755 w 755"/>
                <a:gd name="T43" fmla="*/ 378 h 756"/>
                <a:gd name="T44" fmla="*/ 378 w 755"/>
                <a:gd name="T45" fmla="*/ 0 h 756"/>
                <a:gd name="T46" fmla="*/ 0 w 755"/>
                <a:gd name="T47" fmla="*/ 378 h 756"/>
                <a:gd name="T48" fmla="*/ 378 w 755"/>
                <a:gd name="T49" fmla="*/ 756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55" h="756">
                  <a:moveTo>
                    <a:pt x="378" y="441"/>
                  </a:moveTo>
                  <a:cubicBezTo>
                    <a:pt x="412" y="441"/>
                    <a:pt x="440" y="412"/>
                    <a:pt x="440" y="378"/>
                  </a:cubicBezTo>
                  <a:cubicBezTo>
                    <a:pt x="440" y="344"/>
                    <a:pt x="412" y="315"/>
                    <a:pt x="378" y="315"/>
                  </a:cubicBezTo>
                  <a:cubicBezTo>
                    <a:pt x="344" y="315"/>
                    <a:pt x="315" y="344"/>
                    <a:pt x="315" y="378"/>
                  </a:cubicBezTo>
                  <a:cubicBezTo>
                    <a:pt x="315" y="412"/>
                    <a:pt x="343" y="441"/>
                    <a:pt x="378" y="441"/>
                  </a:cubicBezTo>
                  <a:close/>
                  <a:moveTo>
                    <a:pt x="378" y="520"/>
                  </a:moveTo>
                  <a:cubicBezTo>
                    <a:pt x="300" y="520"/>
                    <a:pt x="236" y="457"/>
                    <a:pt x="236" y="378"/>
                  </a:cubicBezTo>
                  <a:cubicBezTo>
                    <a:pt x="236" y="299"/>
                    <a:pt x="299" y="236"/>
                    <a:pt x="378" y="236"/>
                  </a:cubicBezTo>
                  <a:cubicBezTo>
                    <a:pt x="456" y="236"/>
                    <a:pt x="520" y="299"/>
                    <a:pt x="520" y="378"/>
                  </a:cubicBezTo>
                  <a:cubicBezTo>
                    <a:pt x="520" y="457"/>
                    <a:pt x="455" y="520"/>
                    <a:pt x="378" y="520"/>
                  </a:cubicBezTo>
                  <a:close/>
                  <a:moveTo>
                    <a:pt x="378" y="599"/>
                  </a:moveTo>
                  <a:cubicBezTo>
                    <a:pt x="499" y="599"/>
                    <a:pt x="598" y="500"/>
                    <a:pt x="598" y="378"/>
                  </a:cubicBezTo>
                  <a:cubicBezTo>
                    <a:pt x="598" y="256"/>
                    <a:pt x="499" y="157"/>
                    <a:pt x="378" y="157"/>
                  </a:cubicBezTo>
                  <a:cubicBezTo>
                    <a:pt x="256" y="157"/>
                    <a:pt x="157" y="256"/>
                    <a:pt x="157" y="378"/>
                  </a:cubicBezTo>
                  <a:cubicBezTo>
                    <a:pt x="157" y="500"/>
                    <a:pt x="256" y="599"/>
                    <a:pt x="378" y="599"/>
                  </a:cubicBezTo>
                  <a:close/>
                  <a:moveTo>
                    <a:pt x="378" y="677"/>
                  </a:moveTo>
                  <a:cubicBezTo>
                    <a:pt x="213" y="677"/>
                    <a:pt x="79" y="543"/>
                    <a:pt x="79" y="378"/>
                  </a:cubicBezTo>
                  <a:cubicBezTo>
                    <a:pt x="79" y="213"/>
                    <a:pt x="213" y="79"/>
                    <a:pt x="378" y="79"/>
                  </a:cubicBezTo>
                  <a:cubicBezTo>
                    <a:pt x="542" y="79"/>
                    <a:pt x="677" y="213"/>
                    <a:pt x="677" y="378"/>
                  </a:cubicBezTo>
                  <a:cubicBezTo>
                    <a:pt x="677" y="543"/>
                    <a:pt x="542" y="677"/>
                    <a:pt x="378" y="677"/>
                  </a:cubicBezTo>
                  <a:close/>
                  <a:moveTo>
                    <a:pt x="378" y="756"/>
                  </a:moveTo>
                  <a:cubicBezTo>
                    <a:pt x="586" y="756"/>
                    <a:pt x="755" y="586"/>
                    <a:pt x="755" y="378"/>
                  </a:cubicBezTo>
                  <a:cubicBezTo>
                    <a:pt x="755" y="170"/>
                    <a:pt x="586" y="0"/>
                    <a:pt x="378" y="0"/>
                  </a:cubicBezTo>
                  <a:cubicBezTo>
                    <a:pt x="169" y="0"/>
                    <a:pt x="0" y="170"/>
                    <a:pt x="0" y="378"/>
                  </a:cubicBezTo>
                  <a:cubicBezTo>
                    <a:pt x="0" y="586"/>
                    <a:pt x="169" y="756"/>
                    <a:pt x="378" y="7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</p:grpSp>
      <p:sp>
        <p:nvSpPr>
          <p:cNvPr id="53" name="Suorakulmio 52"/>
          <p:cNvSpPr/>
          <p:nvPr/>
        </p:nvSpPr>
        <p:spPr>
          <a:xfrm>
            <a:off x="1133050" y="4123841"/>
            <a:ext cx="3235374" cy="82919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4" name="CasellaDiTesto 75"/>
          <p:cNvSpPr txBox="1"/>
          <p:nvPr/>
        </p:nvSpPr>
        <p:spPr>
          <a:xfrm>
            <a:off x="1243322" y="4184393"/>
            <a:ext cx="1859297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fi-FI" sz="1400" dirty="0">
                <a:latin typeface="Verdana" charset="0"/>
                <a:ea typeface="Verdana" charset="0"/>
                <a:cs typeface="Verdana" charset="0"/>
              </a:rPr>
              <a:t>Vastauksia kysymyksiin miksi, miten, mitä hyötyä ja haasteita koettu? </a:t>
            </a:r>
          </a:p>
          <a:p>
            <a:pPr>
              <a:lnSpc>
                <a:spcPts val="1200"/>
              </a:lnSpc>
            </a:pPr>
            <a:endParaRPr lang="fi-FI" sz="1400" dirty="0">
              <a:latin typeface="Verdana" charset="0"/>
              <a:ea typeface="Verdana" charset="0"/>
              <a:cs typeface="Verdana" charset="0"/>
            </a:endParaRPr>
          </a:p>
          <a:p>
            <a:pPr>
              <a:lnSpc>
                <a:spcPts val="1200"/>
              </a:lnSpc>
            </a:pPr>
            <a:endParaRPr lang="fi-FI" sz="1400" dirty="0">
              <a:latin typeface="Verdana" charset="0"/>
              <a:ea typeface="Verdana" charset="0"/>
              <a:cs typeface="Verdana" charset="0"/>
            </a:endParaRPr>
          </a:p>
          <a:p>
            <a:pPr>
              <a:lnSpc>
                <a:spcPts val="1200"/>
              </a:lnSpc>
            </a:pPr>
            <a:r>
              <a:rPr lang="fi-FI" sz="1400" b="1" dirty="0">
                <a:latin typeface="Verdana" charset="0"/>
                <a:ea typeface="Verdana" charset="0"/>
                <a:cs typeface="Verdana" charset="0"/>
              </a:rPr>
              <a:t>Diat</a:t>
            </a:r>
            <a:r>
              <a:rPr lang="fi-FI" sz="1400" dirty="0">
                <a:latin typeface="Verdana" charset="0"/>
                <a:ea typeface="Verdana" charset="0"/>
                <a:cs typeface="Verdana" charset="0"/>
              </a:rPr>
              <a:t> 7-13</a:t>
            </a:r>
          </a:p>
        </p:txBody>
      </p:sp>
      <p:grpSp>
        <p:nvGrpSpPr>
          <p:cNvPr id="56" name="Group 26"/>
          <p:cNvGrpSpPr>
            <a:grpSpLocks noChangeAspect="1"/>
          </p:cNvGrpSpPr>
          <p:nvPr/>
        </p:nvGrpSpPr>
        <p:grpSpPr bwMode="auto">
          <a:xfrm>
            <a:off x="4879875" y="2380897"/>
            <a:ext cx="563462" cy="769558"/>
            <a:chOff x="4905" y="204"/>
            <a:chExt cx="555" cy="758"/>
          </a:xfrm>
        </p:grpSpPr>
        <p:sp>
          <p:nvSpPr>
            <p:cNvPr id="57" name="AutoShape 3"/>
            <p:cNvSpPr>
              <a:spLocks noChangeAspect="1" noChangeArrowheads="1" noTextEdit="1"/>
            </p:cNvSpPr>
            <p:nvPr/>
          </p:nvSpPr>
          <p:spPr bwMode="auto">
            <a:xfrm>
              <a:off x="4905" y="204"/>
              <a:ext cx="555" cy="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58" name="Oval 5"/>
            <p:cNvSpPr>
              <a:spLocks noChangeArrowheads="1"/>
            </p:cNvSpPr>
            <p:nvPr/>
          </p:nvSpPr>
          <p:spPr bwMode="auto">
            <a:xfrm>
              <a:off x="4952" y="204"/>
              <a:ext cx="301" cy="2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60" name="Freeform 7"/>
            <p:cNvSpPr>
              <a:spLocks/>
            </p:cNvSpPr>
            <p:nvPr/>
          </p:nvSpPr>
          <p:spPr bwMode="auto">
            <a:xfrm>
              <a:off x="4905" y="523"/>
              <a:ext cx="384" cy="438"/>
            </a:xfrm>
            <a:custGeom>
              <a:avLst/>
              <a:gdLst>
                <a:gd name="T0" fmla="*/ 325 w 385"/>
                <a:gd name="T1" fmla="*/ 434 h 443"/>
                <a:gd name="T2" fmla="*/ 325 w 385"/>
                <a:gd name="T3" fmla="*/ 140 h 443"/>
                <a:gd name="T4" fmla="*/ 334 w 385"/>
                <a:gd name="T5" fmla="*/ 131 h 443"/>
                <a:gd name="T6" fmla="*/ 385 w 385"/>
                <a:gd name="T7" fmla="*/ 131 h 443"/>
                <a:gd name="T8" fmla="*/ 198 w 385"/>
                <a:gd name="T9" fmla="*/ 0 h 443"/>
                <a:gd name="T10" fmla="*/ 0 w 385"/>
                <a:gd name="T11" fmla="*/ 198 h 443"/>
                <a:gd name="T12" fmla="*/ 0 w 385"/>
                <a:gd name="T13" fmla="*/ 443 h 443"/>
                <a:gd name="T14" fmla="*/ 325 w 385"/>
                <a:gd name="T15" fmla="*/ 443 h 443"/>
                <a:gd name="T16" fmla="*/ 325 w 385"/>
                <a:gd name="T17" fmla="*/ 434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5" h="443">
                  <a:moveTo>
                    <a:pt x="325" y="434"/>
                  </a:moveTo>
                  <a:cubicBezTo>
                    <a:pt x="325" y="140"/>
                    <a:pt x="325" y="140"/>
                    <a:pt x="325" y="140"/>
                  </a:cubicBezTo>
                  <a:cubicBezTo>
                    <a:pt x="325" y="135"/>
                    <a:pt x="329" y="131"/>
                    <a:pt x="334" y="131"/>
                  </a:cubicBezTo>
                  <a:cubicBezTo>
                    <a:pt x="385" y="131"/>
                    <a:pt x="385" y="131"/>
                    <a:pt x="385" y="131"/>
                  </a:cubicBezTo>
                  <a:cubicBezTo>
                    <a:pt x="357" y="55"/>
                    <a:pt x="284" y="0"/>
                    <a:pt x="198" y="0"/>
                  </a:cubicBezTo>
                  <a:cubicBezTo>
                    <a:pt x="89" y="0"/>
                    <a:pt x="0" y="89"/>
                    <a:pt x="0" y="198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325" y="443"/>
                    <a:pt x="325" y="443"/>
                    <a:pt x="325" y="443"/>
                  </a:cubicBezTo>
                  <a:cubicBezTo>
                    <a:pt x="325" y="443"/>
                    <a:pt x="325" y="439"/>
                    <a:pt x="325" y="4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</p:grpSp>
      <p:sp>
        <p:nvSpPr>
          <p:cNvPr id="61" name="Suorakulmio 60"/>
          <p:cNvSpPr/>
          <p:nvPr/>
        </p:nvSpPr>
        <p:spPr>
          <a:xfrm>
            <a:off x="5106070" y="2377031"/>
            <a:ext cx="3235374" cy="92828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2" name="CasellaDiTesto 63"/>
          <p:cNvSpPr txBox="1"/>
          <p:nvPr/>
        </p:nvSpPr>
        <p:spPr>
          <a:xfrm>
            <a:off x="5208091" y="2498724"/>
            <a:ext cx="290852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fi-FI" sz="1400" dirty="0">
                <a:latin typeface="Verdana" charset="0"/>
                <a:ea typeface="Verdana" charset="0"/>
                <a:cs typeface="Verdana" charset="0"/>
              </a:rPr>
              <a:t>Selvitykseen osallistuneiden pk-yritysten taustatiedot.</a:t>
            </a:r>
          </a:p>
          <a:p>
            <a:pPr>
              <a:lnSpc>
                <a:spcPts val="1200"/>
              </a:lnSpc>
            </a:pPr>
            <a:endParaRPr lang="fi-FI" sz="1400" b="1" dirty="0">
              <a:latin typeface="Verdana" charset="0"/>
              <a:ea typeface="Verdana" charset="0"/>
              <a:cs typeface="Verdana" charset="0"/>
            </a:endParaRPr>
          </a:p>
          <a:p>
            <a:pPr>
              <a:lnSpc>
                <a:spcPts val="1200"/>
              </a:lnSpc>
            </a:pPr>
            <a:r>
              <a:rPr lang="fi-FI" sz="1400" b="1" dirty="0">
                <a:latin typeface="Verdana" charset="0"/>
                <a:ea typeface="Verdana" charset="0"/>
                <a:cs typeface="Verdana" charset="0"/>
              </a:rPr>
              <a:t>Diat </a:t>
            </a:r>
            <a:r>
              <a:rPr lang="fi-FI" sz="1400" dirty="0">
                <a:latin typeface="Verdana" charset="0"/>
                <a:ea typeface="Verdana" charset="0"/>
                <a:cs typeface="Verdana" charset="0"/>
              </a:rPr>
              <a:t>4-5</a:t>
            </a:r>
            <a:endParaRPr lang="fi-FI" sz="1050" dirty="0">
              <a:latin typeface="Verdana" charset="0"/>
              <a:ea typeface="Verdana" charset="0"/>
              <a:cs typeface="Verdana" charset="0"/>
            </a:endParaRPr>
          </a:p>
        </p:txBody>
      </p:sp>
      <p:cxnSp>
        <p:nvCxnSpPr>
          <p:cNvPr id="63" name="Connettore 1 64"/>
          <p:cNvCxnSpPr/>
          <p:nvPr/>
        </p:nvCxnSpPr>
        <p:spPr>
          <a:xfrm flipV="1">
            <a:off x="5101723" y="2185815"/>
            <a:ext cx="6747" cy="12782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Group 8"/>
          <p:cNvGrpSpPr>
            <a:grpSpLocks noChangeAspect="1"/>
          </p:cNvGrpSpPr>
          <p:nvPr/>
        </p:nvGrpSpPr>
        <p:grpSpPr bwMode="auto">
          <a:xfrm>
            <a:off x="4750497" y="4184392"/>
            <a:ext cx="388053" cy="624640"/>
            <a:chOff x="466" y="2055"/>
            <a:chExt cx="310" cy="499"/>
          </a:xfrm>
        </p:grpSpPr>
        <p:sp>
          <p:nvSpPr>
            <p:cNvPr id="65" name="AutoShape 7"/>
            <p:cNvSpPr>
              <a:spLocks noChangeAspect="1" noChangeArrowheads="1" noTextEdit="1"/>
            </p:cNvSpPr>
            <p:nvPr/>
          </p:nvSpPr>
          <p:spPr bwMode="auto">
            <a:xfrm>
              <a:off x="466" y="2055"/>
              <a:ext cx="310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66" name="Freeform 9"/>
            <p:cNvSpPr>
              <a:spLocks noEditPoints="1"/>
            </p:cNvSpPr>
            <p:nvPr/>
          </p:nvSpPr>
          <p:spPr bwMode="auto">
            <a:xfrm>
              <a:off x="466" y="2055"/>
              <a:ext cx="315" cy="365"/>
            </a:xfrm>
            <a:custGeom>
              <a:avLst/>
              <a:gdLst>
                <a:gd name="T0" fmla="*/ 266 w 457"/>
                <a:gd name="T1" fmla="*/ 3 h 532"/>
                <a:gd name="T2" fmla="*/ 225 w 457"/>
                <a:gd name="T3" fmla="*/ 0 h 532"/>
                <a:gd name="T4" fmla="*/ 76 w 457"/>
                <a:gd name="T5" fmla="*/ 54 h 532"/>
                <a:gd name="T6" fmla="*/ 0 w 457"/>
                <a:gd name="T7" fmla="*/ 216 h 532"/>
                <a:gd name="T8" fmla="*/ 34 w 457"/>
                <a:gd name="T9" fmla="*/ 331 h 532"/>
                <a:gd name="T10" fmla="*/ 116 w 457"/>
                <a:gd name="T11" fmla="*/ 518 h 532"/>
                <a:gd name="T12" fmla="*/ 133 w 457"/>
                <a:gd name="T13" fmla="*/ 532 h 532"/>
                <a:gd name="T14" fmla="*/ 314 w 457"/>
                <a:gd name="T15" fmla="*/ 532 h 532"/>
                <a:gd name="T16" fmla="*/ 330 w 457"/>
                <a:gd name="T17" fmla="*/ 518 h 532"/>
                <a:gd name="T18" fmla="*/ 411 w 457"/>
                <a:gd name="T19" fmla="*/ 338 h 532"/>
                <a:gd name="T20" fmla="*/ 447 w 457"/>
                <a:gd name="T21" fmla="*/ 180 h 532"/>
                <a:gd name="T22" fmla="*/ 266 w 457"/>
                <a:gd name="T23" fmla="*/ 3 h 532"/>
                <a:gd name="T24" fmla="*/ 119 w 457"/>
                <a:gd name="T25" fmla="*/ 185 h 532"/>
                <a:gd name="T26" fmla="*/ 85 w 457"/>
                <a:gd name="T27" fmla="*/ 151 h 532"/>
                <a:gd name="T28" fmla="*/ 119 w 457"/>
                <a:gd name="T29" fmla="*/ 117 h 532"/>
                <a:gd name="T30" fmla="*/ 153 w 457"/>
                <a:gd name="T31" fmla="*/ 151 h 532"/>
                <a:gd name="T32" fmla="*/ 119 w 457"/>
                <a:gd name="T33" fmla="*/ 185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7" h="532">
                  <a:moveTo>
                    <a:pt x="266" y="3"/>
                  </a:moveTo>
                  <a:cubicBezTo>
                    <a:pt x="253" y="1"/>
                    <a:pt x="239" y="0"/>
                    <a:pt x="225" y="0"/>
                  </a:cubicBezTo>
                  <a:cubicBezTo>
                    <a:pt x="170" y="0"/>
                    <a:pt x="118" y="19"/>
                    <a:pt x="76" y="54"/>
                  </a:cubicBezTo>
                  <a:cubicBezTo>
                    <a:pt x="27" y="95"/>
                    <a:pt x="0" y="154"/>
                    <a:pt x="0" y="216"/>
                  </a:cubicBezTo>
                  <a:cubicBezTo>
                    <a:pt x="0" y="257"/>
                    <a:pt x="12" y="297"/>
                    <a:pt x="34" y="331"/>
                  </a:cubicBezTo>
                  <a:cubicBezTo>
                    <a:pt x="76" y="394"/>
                    <a:pt x="103" y="456"/>
                    <a:pt x="116" y="518"/>
                  </a:cubicBezTo>
                  <a:cubicBezTo>
                    <a:pt x="118" y="526"/>
                    <a:pt x="125" y="532"/>
                    <a:pt x="133" y="532"/>
                  </a:cubicBezTo>
                  <a:cubicBezTo>
                    <a:pt x="314" y="532"/>
                    <a:pt x="314" y="532"/>
                    <a:pt x="314" y="532"/>
                  </a:cubicBezTo>
                  <a:cubicBezTo>
                    <a:pt x="322" y="532"/>
                    <a:pt x="329" y="526"/>
                    <a:pt x="330" y="518"/>
                  </a:cubicBezTo>
                  <a:cubicBezTo>
                    <a:pt x="341" y="458"/>
                    <a:pt x="368" y="397"/>
                    <a:pt x="411" y="338"/>
                  </a:cubicBezTo>
                  <a:cubicBezTo>
                    <a:pt x="444" y="292"/>
                    <a:pt x="457" y="236"/>
                    <a:pt x="447" y="180"/>
                  </a:cubicBezTo>
                  <a:cubicBezTo>
                    <a:pt x="432" y="90"/>
                    <a:pt x="359" y="19"/>
                    <a:pt x="266" y="3"/>
                  </a:cubicBezTo>
                  <a:close/>
                  <a:moveTo>
                    <a:pt x="119" y="185"/>
                  </a:moveTo>
                  <a:cubicBezTo>
                    <a:pt x="100" y="185"/>
                    <a:pt x="85" y="170"/>
                    <a:pt x="85" y="151"/>
                  </a:cubicBezTo>
                  <a:cubicBezTo>
                    <a:pt x="85" y="132"/>
                    <a:pt x="100" y="117"/>
                    <a:pt x="119" y="117"/>
                  </a:cubicBezTo>
                  <a:cubicBezTo>
                    <a:pt x="138" y="117"/>
                    <a:pt x="153" y="132"/>
                    <a:pt x="153" y="151"/>
                  </a:cubicBezTo>
                  <a:cubicBezTo>
                    <a:pt x="153" y="170"/>
                    <a:pt x="138" y="185"/>
                    <a:pt x="119" y="18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67" name="Freeform 10"/>
            <p:cNvSpPr>
              <a:spLocks/>
            </p:cNvSpPr>
            <p:nvPr/>
          </p:nvSpPr>
          <p:spPr bwMode="auto">
            <a:xfrm>
              <a:off x="549" y="2437"/>
              <a:ext cx="142" cy="33"/>
            </a:xfrm>
            <a:custGeom>
              <a:avLst/>
              <a:gdLst>
                <a:gd name="T0" fmla="*/ 24 w 207"/>
                <a:gd name="T1" fmla="*/ 47 h 47"/>
                <a:gd name="T2" fmla="*/ 183 w 207"/>
                <a:gd name="T3" fmla="*/ 47 h 47"/>
                <a:gd name="T4" fmla="*/ 207 w 207"/>
                <a:gd name="T5" fmla="*/ 23 h 47"/>
                <a:gd name="T6" fmla="*/ 183 w 207"/>
                <a:gd name="T7" fmla="*/ 0 h 47"/>
                <a:gd name="T8" fmla="*/ 24 w 207"/>
                <a:gd name="T9" fmla="*/ 0 h 47"/>
                <a:gd name="T10" fmla="*/ 0 w 207"/>
                <a:gd name="T11" fmla="*/ 23 h 47"/>
                <a:gd name="T12" fmla="*/ 24 w 207"/>
                <a:gd name="T1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" h="47">
                  <a:moveTo>
                    <a:pt x="24" y="47"/>
                  </a:moveTo>
                  <a:cubicBezTo>
                    <a:pt x="183" y="47"/>
                    <a:pt x="183" y="47"/>
                    <a:pt x="183" y="47"/>
                  </a:cubicBezTo>
                  <a:cubicBezTo>
                    <a:pt x="196" y="47"/>
                    <a:pt x="207" y="36"/>
                    <a:pt x="207" y="23"/>
                  </a:cubicBezTo>
                  <a:cubicBezTo>
                    <a:pt x="207" y="10"/>
                    <a:pt x="196" y="0"/>
                    <a:pt x="183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36"/>
                    <a:pt x="11" y="47"/>
                    <a:pt x="24" y="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68" name="Freeform 11"/>
            <p:cNvSpPr>
              <a:spLocks/>
            </p:cNvSpPr>
            <p:nvPr/>
          </p:nvSpPr>
          <p:spPr bwMode="auto">
            <a:xfrm>
              <a:off x="550" y="2481"/>
              <a:ext cx="143" cy="32"/>
            </a:xfrm>
            <a:custGeom>
              <a:avLst/>
              <a:gdLst>
                <a:gd name="T0" fmla="*/ 183 w 207"/>
                <a:gd name="T1" fmla="*/ 0 h 47"/>
                <a:gd name="T2" fmla="*/ 24 w 207"/>
                <a:gd name="T3" fmla="*/ 0 h 47"/>
                <a:gd name="T4" fmla="*/ 0 w 207"/>
                <a:gd name="T5" fmla="*/ 24 h 47"/>
                <a:gd name="T6" fmla="*/ 24 w 207"/>
                <a:gd name="T7" fmla="*/ 47 h 47"/>
                <a:gd name="T8" fmla="*/ 183 w 207"/>
                <a:gd name="T9" fmla="*/ 47 h 47"/>
                <a:gd name="T10" fmla="*/ 207 w 207"/>
                <a:gd name="T11" fmla="*/ 24 h 47"/>
                <a:gd name="T12" fmla="*/ 183 w 207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" h="47">
                  <a:moveTo>
                    <a:pt x="1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7"/>
                    <a:pt x="11" y="47"/>
                    <a:pt x="24" y="47"/>
                  </a:cubicBezTo>
                  <a:cubicBezTo>
                    <a:pt x="183" y="47"/>
                    <a:pt x="183" y="47"/>
                    <a:pt x="183" y="47"/>
                  </a:cubicBezTo>
                  <a:cubicBezTo>
                    <a:pt x="196" y="47"/>
                    <a:pt x="207" y="37"/>
                    <a:pt x="207" y="24"/>
                  </a:cubicBezTo>
                  <a:cubicBezTo>
                    <a:pt x="207" y="11"/>
                    <a:pt x="196" y="0"/>
                    <a:pt x="1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69" name="Freeform 12"/>
            <p:cNvSpPr>
              <a:spLocks/>
            </p:cNvSpPr>
            <p:nvPr/>
          </p:nvSpPr>
          <p:spPr bwMode="auto">
            <a:xfrm>
              <a:off x="580" y="2527"/>
              <a:ext cx="78" cy="27"/>
            </a:xfrm>
            <a:custGeom>
              <a:avLst/>
              <a:gdLst>
                <a:gd name="T0" fmla="*/ 94 w 114"/>
                <a:gd name="T1" fmla="*/ 0 h 40"/>
                <a:gd name="T2" fmla="*/ 20 w 114"/>
                <a:gd name="T3" fmla="*/ 0 h 40"/>
                <a:gd name="T4" fmla="*/ 0 w 114"/>
                <a:gd name="T5" fmla="*/ 20 h 40"/>
                <a:gd name="T6" fmla="*/ 20 w 114"/>
                <a:gd name="T7" fmla="*/ 40 h 40"/>
                <a:gd name="T8" fmla="*/ 94 w 114"/>
                <a:gd name="T9" fmla="*/ 40 h 40"/>
                <a:gd name="T10" fmla="*/ 114 w 114"/>
                <a:gd name="T11" fmla="*/ 20 h 40"/>
                <a:gd name="T12" fmla="*/ 94 w 114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40">
                  <a:moveTo>
                    <a:pt x="94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94" y="40"/>
                    <a:pt x="94" y="40"/>
                    <a:pt x="94" y="40"/>
                  </a:cubicBezTo>
                  <a:cubicBezTo>
                    <a:pt x="105" y="40"/>
                    <a:pt x="114" y="31"/>
                    <a:pt x="114" y="20"/>
                  </a:cubicBezTo>
                  <a:cubicBezTo>
                    <a:pt x="114" y="9"/>
                    <a:pt x="105" y="0"/>
                    <a:pt x="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</p:grpSp>
    </p:spTree>
    <p:extLst>
      <p:ext uri="{BB962C8B-B14F-4D97-AF65-F5344CB8AC3E}">
        <p14:creationId xmlns:p14="http://schemas.microsoft.com/office/powerpoint/2010/main" val="680911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 dirty="0"/>
              <a:t>Johdanto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fi-FI" b="1" dirty="0">
                <a:solidFill>
                  <a:schemeClr val="accent1"/>
                </a:solidFill>
              </a:rPr>
              <a:t>Miksi Uutta osaamista -hanke?</a:t>
            </a:r>
            <a:endParaRPr lang="fi-FI" dirty="0">
              <a:solidFill>
                <a:schemeClr val="accent1"/>
              </a:solidFill>
            </a:endParaRPr>
          </a:p>
          <a:p>
            <a:pPr marL="560387" lvl="1" indent="-285750">
              <a:spcBef>
                <a:spcPts val="400"/>
              </a:spcBef>
              <a:spcAft>
                <a:spcPts val="400"/>
              </a:spcAft>
              <a:buFont typeface="Arial" charset="0"/>
              <a:buChar char="•"/>
            </a:pPr>
            <a:r>
              <a:rPr lang="fi-FI" dirty="0"/>
              <a:t>CIMO halusi selvittää </a:t>
            </a:r>
          </a:p>
          <a:p>
            <a:pPr marL="741362" lvl="2" indent="-285750">
              <a:spcBef>
                <a:spcPts val="400"/>
              </a:spcBef>
              <a:spcAft>
                <a:spcPts val="400"/>
              </a:spcAft>
              <a:buFont typeface="Arial" charset="0"/>
              <a:buChar char="•"/>
            </a:pPr>
            <a:r>
              <a:rPr lang="fi-FI" dirty="0">
                <a:solidFill>
                  <a:srgbClr val="1A1A1A"/>
                </a:solidFill>
                <a:ea typeface="Times New Roman" charset="0"/>
                <a:cs typeface="Times New Roman" charset="0"/>
              </a:rPr>
              <a:t>Hyödyntävätkö pk-yritykset ulkomaalaisten harjoittelijoiden ja </a:t>
            </a:r>
            <a:r>
              <a:rPr lang="fi-FI" dirty="0" err="1">
                <a:solidFill>
                  <a:srgbClr val="1A1A1A"/>
                </a:solidFill>
                <a:ea typeface="Times New Roman" charset="0"/>
                <a:cs typeface="Times New Roman" charset="0"/>
              </a:rPr>
              <a:t>työssäoppijoiden</a:t>
            </a:r>
            <a:r>
              <a:rPr lang="fi-FI" dirty="0">
                <a:solidFill>
                  <a:srgbClr val="1A1A1A"/>
                </a:solidFill>
                <a:ea typeface="Times New Roman" charset="0"/>
                <a:cs typeface="Times New Roman" charset="0"/>
              </a:rPr>
              <a:t> sekä suomalaisista korkeakouluista valmistuneiden ulkomaalaisten opiskelijoiden osaamista?</a:t>
            </a:r>
          </a:p>
          <a:p>
            <a:pPr marL="741362" lvl="2" indent="-285750">
              <a:spcBef>
                <a:spcPts val="400"/>
              </a:spcBef>
              <a:spcAft>
                <a:spcPts val="400"/>
              </a:spcAft>
              <a:buFont typeface="Arial" charset="0"/>
              <a:buChar char="•"/>
            </a:pPr>
            <a:r>
              <a:rPr lang="fi-FI" dirty="0"/>
              <a:t>Yritysten kokemia hyötyjä, haasteita ja niihin löydettyjä ratkaisuja.</a:t>
            </a:r>
            <a:endParaRPr lang="fi-FI" b="1" dirty="0">
              <a:solidFill>
                <a:srgbClr val="8F2648"/>
              </a:solidFill>
            </a:endParaRPr>
          </a:p>
          <a:p>
            <a:pPr marL="560387" lvl="1" indent="-285750">
              <a:spcBef>
                <a:spcPts val="400"/>
              </a:spcBef>
              <a:spcAft>
                <a:spcPts val="400"/>
              </a:spcAft>
              <a:buFont typeface="Arial" charset="0"/>
              <a:buChar char="•"/>
            </a:pPr>
            <a:r>
              <a:rPr lang="fi-FI" dirty="0"/>
              <a:t>Työpaikat syntyvät pk-yrityksiin ja kansainvälistyminen on keskeinen kasvun keino. Taustalla on oletus, että </a:t>
            </a:r>
            <a:r>
              <a:rPr lang="fi-FI" dirty="0" err="1"/>
              <a:t>kv</a:t>
            </a:r>
            <a:r>
              <a:rPr lang="fi-FI" dirty="0"/>
              <a:t>-osaajat ovat hyödyntämätön voimavara.</a:t>
            </a:r>
          </a:p>
          <a:p>
            <a:pPr marL="560387" lvl="1" indent="-285750">
              <a:spcBef>
                <a:spcPts val="400"/>
              </a:spcBef>
              <a:spcAft>
                <a:spcPts val="400"/>
              </a:spcAft>
              <a:buFont typeface="Arial" charset="0"/>
              <a:buChar char="•"/>
            </a:pPr>
            <a:r>
              <a:rPr lang="fi-FI" dirty="0"/>
              <a:t>Tavoitteena on madaltaa pk-yritysten kynnystä hyödyntää </a:t>
            </a:r>
            <a:r>
              <a:rPr lang="fi-FI" dirty="0" err="1"/>
              <a:t>kv</a:t>
            </a:r>
            <a:r>
              <a:rPr lang="fi-FI" dirty="0"/>
              <a:t>-osaajia.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fi-FI" b="1" dirty="0">
                <a:solidFill>
                  <a:schemeClr val="accent1"/>
                </a:solidFill>
              </a:rPr>
              <a:t>Tiedonkeruu kevään ja syksyn 2016 aikana:</a:t>
            </a:r>
          </a:p>
          <a:p>
            <a:pPr marL="560387" lvl="1" indent="-285750">
              <a:spcBef>
                <a:spcPts val="400"/>
              </a:spcBef>
              <a:spcAft>
                <a:spcPts val="400"/>
              </a:spcAft>
              <a:buFont typeface="Arial" charset="0"/>
              <a:buChar char="•"/>
            </a:pPr>
            <a:r>
              <a:rPr lang="fi-FI" dirty="0"/>
              <a:t>Keskeisenä aineistona sähköinen kysely pk-yrityksille ja yrityshaastattelut. Lisäksi on tehty kirjallisuuskartoitus aikaisemmista tutkimuksista ja selvityksistä. 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fi-FI" b="1" dirty="0">
                <a:solidFill>
                  <a:schemeClr val="accent1"/>
                </a:solidFill>
              </a:rPr>
              <a:t>Muut aineistot ja materiaalit</a:t>
            </a:r>
          </a:p>
          <a:p>
            <a:pPr lvl="1">
              <a:spcBef>
                <a:spcPts val="400"/>
              </a:spcBef>
              <a:spcAft>
                <a:spcPts val="400"/>
              </a:spcAft>
            </a:pPr>
            <a:r>
              <a:rPr lang="fi-FI" b="1" dirty="0" err="1">
                <a:solidFill>
                  <a:schemeClr val="accent1"/>
                </a:solidFill>
              </a:rPr>
              <a:t>www.uuttaosaamista.fi</a:t>
            </a:r>
            <a:r>
              <a:rPr lang="fi-FI" dirty="0"/>
              <a:t> -sivulta löytyy laajempi julkaisu, videoita yritysten kokemuksista sekä diasarja </a:t>
            </a:r>
            <a:r>
              <a:rPr lang="fi-FI" dirty="0" err="1"/>
              <a:t>kv</a:t>
            </a:r>
            <a:r>
              <a:rPr lang="fi-FI" dirty="0"/>
              <a:t>-osaajien hyödyntämisen mahdollisuuksista oppilaitosten, sidosryhmien ja yritysten käyttöön.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474A-57CC-514E-A591-E5597AD79BDB}" type="slidenum">
              <a:rPr lang="fi-FI" smtClean="0"/>
              <a:pPr/>
              <a:t>3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76314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/>
          <p:cNvSpPr>
            <a:spLocks noGrp="1"/>
          </p:cNvSpPr>
          <p:nvPr>
            <p:ph type="sldNum" sz="quarter" idx="12"/>
          </p:nvPr>
        </p:nvSpPr>
        <p:spPr>
          <a:xfrm>
            <a:off x="6774606" y="6356950"/>
            <a:ext cx="2133600" cy="365125"/>
          </a:xfrm>
        </p:spPr>
        <p:txBody>
          <a:bodyPr/>
          <a:lstStyle/>
          <a:p>
            <a:fld id="{CD5A474A-57CC-514E-A591-E5597AD79BDB}" type="slidenum">
              <a:rPr lang="fi-FI" smtClean="0"/>
              <a:pPr/>
              <a:t>4</a:t>
            </a:fld>
            <a:endParaRPr lang="fi-FI" dirty="0"/>
          </a:p>
        </p:txBody>
      </p:sp>
      <p:sp>
        <p:nvSpPr>
          <p:cNvPr id="34" name="Dian numeron paikkamerkki 3"/>
          <p:cNvSpPr txBox="1">
            <a:spLocks/>
          </p:cNvSpPr>
          <p:nvPr/>
        </p:nvSpPr>
        <p:spPr>
          <a:xfrm>
            <a:off x="6779712" y="6228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457200" rtl="0" eaLnBrk="1" latinLnBrk="0" hangingPunct="1">
              <a:defRPr sz="1400" b="1" i="0" kern="1200">
                <a:solidFill>
                  <a:srgbClr val="793F62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D5A474A-57CC-514E-A591-E5597AD79BDB}" type="slidenum">
              <a:rPr lang="fi-FI" smtClean="0">
                <a:solidFill>
                  <a:schemeClr val="bg1"/>
                </a:solidFill>
              </a:rPr>
              <a:pPr/>
              <a:t>4</a:t>
            </a:fld>
            <a:endParaRPr lang="fi-FI" dirty="0">
              <a:solidFill>
                <a:schemeClr val="bg1"/>
              </a:solidFill>
            </a:endParaRPr>
          </a:p>
        </p:txBody>
      </p:sp>
      <p:sp>
        <p:nvSpPr>
          <p:cNvPr id="3" name="Tekstiruutu 2"/>
          <p:cNvSpPr txBox="1"/>
          <p:nvPr/>
        </p:nvSpPr>
        <p:spPr>
          <a:xfrm>
            <a:off x="462056" y="1480049"/>
            <a:ext cx="3970244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spcAft>
                <a:spcPts val="900"/>
              </a:spcAft>
              <a:buFont typeface="Arial" charset="0"/>
              <a:buChar char="•"/>
            </a:pPr>
            <a:r>
              <a:rPr lang="fi-FI" sz="1600" dirty="0">
                <a:latin typeface="Verdana" charset="0"/>
                <a:ea typeface="Verdana" charset="0"/>
                <a:cs typeface="Verdana" charset="0"/>
              </a:rPr>
              <a:t>Selvityksen kyselyyn saatiin yhteensä 386 pk-yrityksen vastausta.</a:t>
            </a:r>
          </a:p>
          <a:p>
            <a:pPr marL="285750" indent="-285750">
              <a:spcBef>
                <a:spcPts val="300"/>
              </a:spcBef>
              <a:spcAft>
                <a:spcPts val="900"/>
              </a:spcAft>
              <a:buFont typeface="Arial" charset="0"/>
              <a:buChar char="•"/>
            </a:pPr>
            <a:r>
              <a:rPr lang="fi-FI" sz="1600" dirty="0">
                <a:latin typeface="Verdana" charset="0"/>
                <a:ea typeface="Verdana" charset="0"/>
                <a:cs typeface="Verdana" charset="0"/>
              </a:rPr>
              <a:t>32 %:ssa on ollut </a:t>
            </a:r>
            <a:r>
              <a:rPr lang="fi-FI" sz="1600" dirty="0" err="1">
                <a:latin typeface="Verdana" charset="0"/>
                <a:ea typeface="Verdana" charset="0"/>
                <a:cs typeface="Verdana" charset="0"/>
              </a:rPr>
              <a:t>kv</a:t>
            </a:r>
            <a:r>
              <a:rPr lang="fi-FI" sz="1600" dirty="0">
                <a:latin typeface="Verdana" charset="0"/>
                <a:ea typeface="Verdana" charset="0"/>
                <a:cs typeface="Verdana" charset="0"/>
              </a:rPr>
              <a:t>-osaajia: 64 %:lla oli ollut ulkomaalaisia korkeakouluopiskelijoita, 43 %:lla ammatillisen koulutuksen </a:t>
            </a:r>
            <a:r>
              <a:rPr lang="fi-FI" sz="1600" dirty="0" err="1">
                <a:latin typeface="Verdana" charset="0"/>
                <a:ea typeface="Verdana" charset="0"/>
                <a:cs typeface="Verdana" charset="0"/>
              </a:rPr>
              <a:t>työssäoppijoita</a:t>
            </a:r>
            <a:r>
              <a:rPr lang="fi-FI" sz="1600" dirty="0">
                <a:latin typeface="Verdana" charset="0"/>
                <a:ea typeface="Verdana" charset="0"/>
                <a:cs typeface="Verdana" charset="0"/>
              </a:rPr>
              <a:t>, 7 %:lla molempia.</a:t>
            </a:r>
          </a:p>
          <a:p>
            <a:pPr marL="285750" indent="-285750">
              <a:spcBef>
                <a:spcPts val="300"/>
              </a:spcBef>
              <a:spcAft>
                <a:spcPts val="900"/>
              </a:spcAft>
              <a:buFont typeface="Arial" charset="0"/>
              <a:buChar char="•"/>
            </a:pPr>
            <a:r>
              <a:rPr lang="fi-FI" sz="1600" dirty="0">
                <a:latin typeface="Verdana" charset="0"/>
                <a:ea typeface="Verdana" charset="0"/>
                <a:cs typeface="Verdana" charset="0"/>
              </a:rPr>
              <a:t>Yrityksissä on yleisimmin ollut kaksi opiskelijaa. Kahdessa isommassa yrityksessä on ollut jopa 200 opiskelijaa.</a:t>
            </a:r>
          </a:p>
          <a:p>
            <a:pPr marL="285750" indent="-285750">
              <a:spcBef>
                <a:spcPts val="300"/>
              </a:spcBef>
              <a:spcAft>
                <a:spcPts val="900"/>
              </a:spcAft>
              <a:buFont typeface="Arial" charset="0"/>
              <a:buChar char="•"/>
            </a:pPr>
            <a:r>
              <a:rPr lang="fi-FI" sz="1600" dirty="0">
                <a:latin typeface="Verdana" charset="0"/>
                <a:ea typeface="Verdana" charset="0"/>
                <a:cs typeface="Verdana" charset="0"/>
              </a:rPr>
              <a:t>Yleisimmin ajankohta, jolloin opiskelijoita on ollut, oli vuodet 2014-2016 (77 %).</a:t>
            </a:r>
          </a:p>
        </p:txBody>
      </p:sp>
      <p:sp>
        <p:nvSpPr>
          <p:cNvPr id="9" name="Tekstiruutu 8"/>
          <p:cNvSpPr txBox="1"/>
          <p:nvPr/>
        </p:nvSpPr>
        <p:spPr>
          <a:xfrm>
            <a:off x="473910" y="371911"/>
            <a:ext cx="35265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b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Kv</a:t>
            </a:r>
            <a:r>
              <a:rPr lang="fi-FI" sz="2800" b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-osaajat </a:t>
            </a:r>
            <a:br>
              <a:rPr lang="fi-FI" sz="2800" b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</a:br>
            <a:r>
              <a:rPr lang="fi-FI" sz="2800" b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pk-yrityksissä?</a:t>
            </a:r>
            <a:endParaRPr lang="fi-FI" sz="1600" b="1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pic>
        <p:nvPicPr>
          <p:cNvPr id="8" name="Kuva 7"/>
          <p:cNvPicPr/>
          <p:nvPr/>
        </p:nvPicPr>
        <p:blipFill>
          <a:blip r:embed="rId3"/>
          <a:stretch>
            <a:fillRect/>
          </a:stretch>
        </p:blipFill>
        <p:spPr>
          <a:xfrm>
            <a:off x="4508500" y="459387"/>
            <a:ext cx="4635500" cy="613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011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474A-57CC-514E-A591-E5597AD79BDB}" type="slidenum">
              <a:rPr lang="fi-FI" smtClean="0"/>
              <a:pPr/>
              <a:t>5</a:t>
            </a:fld>
            <a:endParaRPr lang="fi-FI" dirty="0"/>
          </a:p>
        </p:txBody>
      </p:sp>
      <p:sp>
        <p:nvSpPr>
          <p:cNvPr id="5" name="Tekstiruutu 4"/>
          <p:cNvSpPr txBox="1"/>
          <p:nvPr/>
        </p:nvSpPr>
        <p:spPr>
          <a:xfrm>
            <a:off x="505222" y="478800"/>
            <a:ext cx="4117661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i-FI" sz="1600" b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Pk-yritykset, joissa </a:t>
            </a:r>
            <a:r>
              <a:rPr lang="fi-FI" sz="1600" b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kv</a:t>
            </a:r>
            <a:r>
              <a:rPr lang="fi-FI" sz="1600" b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-osaajia on ollut vs. ne, joissa ei ole: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fi-FI" sz="1600" b="1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fi-FI" sz="1600" b="1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fi-FI" sz="1600" b="1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6" name="Suorakulmio 5"/>
          <p:cNvSpPr/>
          <p:nvPr/>
        </p:nvSpPr>
        <p:spPr>
          <a:xfrm>
            <a:off x="500117" y="1250875"/>
            <a:ext cx="3945763" cy="5186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fi-FI" sz="1600" dirty="0">
                <a:latin typeface="Verdana" charset="0"/>
                <a:ea typeface="Verdana" charset="0"/>
                <a:cs typeface="Verdana" charset="0"/>
              </a:rPr>
              <a:t>Yrityksissä on enemmän voimakkaasti kasvuhakuisia ja kansainvälisiä yrityksiä.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fi-FI" sz="1600" dirty="0">
                <a:latin typeface="Verdana" charset="0"/>
                <a:ea typeface="Verdana" charset="0"/>
                <a:cs typeface="Verdana" charset="0"/>
              </a:rPr>
              <a:t>Lähes kaikissa yrityksissä yksi työkielistä on englanti.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fi-FI" sz="1600" dirty="0">
                <a:latin typeface="Verdana" charset="0"/>
                <a:ea typeface="Verdana" charset="0"/>
                <a:cs typeface="Verdana" charset="0"/>
              </a:rPr>
              <a:t>Mukana on hieman enemmän vanhempia yrityksiä. 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fi-FI" sz="1600" dirty="0">
                <a:latin typeface="Verdana" charset="0"/>
                <a:ea typeface="Verdana" charset="0"/>
                <a:cs typeface="Verdana" charset="0"/>
              </a:rPr>
              <a:t>Opiskelijoita on ollut kaiken kokoisissa yrityksissä. Eniten 5-49 työntekijän yrityksissä.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r>
              <a:rPr lang="fi-FI" sz="1600" dirty="0">
                <a:latin typeface="Verdana" charset="0"/>
                <a:ea typeface="Verdana" charset="0"/>
                <a:cs typeface="Verdana" charset="0"/>
              </a:rPr>
              <a:t>Lähes kaikki toimialat ovat edustettuina. Useimmiten opiskelijoita on ollut muun palvelutoiminnan, teollisuuden, informaation ja viestinnän, majoitus- ja ravitsemistoiminnan sekä tukku- ja vähittäiskaupan yrityksissä.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</a:pPr>
            <a:endParaRPr lang="fi-FI" dirty="0">
              <a:latin typeface="Verdana" charset="0"/>
              <a:ea typeface="Verdana" charset="0"/>
              <a:cs typeface="Verdana" charset="0"/>
            </a:endParaRPr>
          </a:p>
        </p:txBody>
      </p:sp>
      <p:pic>
        <p:nvPicPr>
          <p:cNvPr id="8" name="Kuva 7"/>
          <p:cNvPicPr/>
          <p:nvPr/>
        </p:nvPicPr>
        <p:blipFill>
          <a:blip r:embed="rId2"/>
          <a:stretch>
            <a:fillRect/>
          </a:stretch>
        </p:blipFill>
        <p:spPr>
          <a:xfrm>
            <a:off x="4780706" y="478800"/>
            <a:ext cx="3987800" cy="554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193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1785-2FA5-4CDE-A927-889B4ACA8082}" type="slidenum">
              <a:rPr lang="en-JM" smtClean="0"/>
              <a:pPr/>
              <a:t>6</a:t>
            </a:fld>
            <a:endParaRPr lang="en-JM"/>
          </a:p>
        </p:txBody>
      </p:sp>
      <p:sp>
        <p:nvSpPr>
          <p:cNvPr id="7" name="Tekstiruutu 6"/>
          <p:cNvSpPr txBox="1"/>
          <p:nvPr/>
        </p:nvSpPr>
        <p:spPr>
          <a:xfrm>
            <a:off x="5342907" y="173857"/>
            <a:ext cx="8033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>
                <a:solidFill>
                  <a:schemeClr val="bg1">
                    <a:lumMod val="50000"/>
                  </a:schemeClr>
                </a:solidFill>
                <a:latin typeface="Verdana" charset="0"/>
                <a:ea typeface="Verdana" charset="0"/>
                <a:cs typeface="Verdana" charset="0"/>
              </a:rPr>
              <a:t>Yritykset, joissa on ollut </a:t>
            </a:r>
            <a:r>
              <a:rPr lang="fi-FI" sz="1400" dirty="0" err="1">
                <a:solidFill>
                  <a:schemeClr val="bg1">
                    <a:lumMod val="50000"/>
                  </a:schemeClr>
                </a:solidFill>
                <a:latin typeface="Verdana" charset="0"/>
                <a:ea typeface="Verdana" charset="0"/>
                <a:cs typeface="Verdana" charset="0"/>
              </a:rPr>
              <a:t>kv</a:t>
            </a:r>
            <a:r>
              <a:rPr lang="fi-FI" sz="1400" dirty="0">
                <a:solidFill>
                  <a:schemeClr val="bg1">
                    <a:lumMod val="50000"/>
                  </a:schemeClr>
                </a:solidFill>
                <a:latin typeface="Verdana" charset="0"/>
                <a:ea typeface="Verdana" charset="0"/>
                <a:cs typeface="Verdana" charset="0"/>
              </a:rPr>
              <a:t>-osaajia</a:t>
            </a:r>
          </a:p>
        </p:txBody>
      </p:sp>
      <p:sp>
        <p:nvSpPr>
          <p:cNvPr id="16" name="Otsikko 62"/>
          <p:cNvSpPr txBox="1">
            <a:spLocks/>
          </p:cNvSpPr>
          <p:nvPr/>
        </p:nvSpPr>
        <p:spPr>
          <a:xfrm>
            <a:off x="444336" y="481634"/>
            <a:ext cx="8915400" cy="7909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fi-FI" sz="3200" dirty="0"/>
              <a:t>Tulokset: </a:t>
            </a:r>
            <a:r>
              <a:rPr lang="fi-FI" sz="3400" b="0" dirty="0">
                <a:solidFill>
                  <a:schemeClr val="accent3"/>
                </a:solidFill>
              </a:rPr>
              <a:t>Miksi yritykseen on otettu </a:t>
            </a:r>
            <a:r>
              <a:rPr lang="fi-FI" sz="3400" b="0" dirty="0" err="1">
                <a:solidFill>
                  <a:schemeClr val="accent3"/>
                </a:solidFill>
              </a:rPr>
              <a:t>kv</a:t>
            </a:r>
            <a:r>
              <a:rPr lang="fi-FI" sz="3400" b="0" dirty="0">
                <a:solidFill>
                  <a:schemeClr val="accent3"/>
                </a:solidFill>
              </a:rPr>
              <a:t>-osaajia?</a:t>
            </a:r>
            <a:endParaRPr lang="fi-FI" sz="4000" b="0" dirty="0">
              <a:solidFill>
                <a:schemeClr val="accent3"/>
              </a:solidFill>
            </a:endParaRPr>
          </a:p>
        </p:txBody>
      </p:sp>
      <p:pic>
        <p:nvPicPr>
          <p:cNvPr id="9" name="Kuva 8"/>
          <p:cNvPicPr/>
          <p:nvPr/>
        </p:nvPicPr>
        <p:blipFill>
          <a:blip r:embed="rId2"/>
          <a:stretch>
            <a:fillRect/>
          </a:stretch>
        </p:blipFill>
        <p:spPr>
          <a:xfrm>
            <a:off x="828675" y="1272575"/>
            <a:ext cx="7329488" cy="484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57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81785-2FA5-4CDE-A927-889B4ACA8082}" type="slidenum">
              <a:rPr lang="en-JM" smtClean="0"/>
              <a:pPr/>
              <a:t>7</a:t>
            </a:fld>
            <a:endParaRPr lang="en-JM"/>
          </a:p>
        </p:txBody>
      </p:sp>
      <p:sp>
        <p:nvSpPr>
          <p:cNvPr id="6" name="Tekstiruutu 5"/>
          <p:cNvSpPr txBox="1"/>
          <p:nvPr/>
        </p:nvSpPr>
        <p:spPr>
          <a:xfrm>
            <a:off x="5586185" y="129381"/>
            <a:ext cx="8033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>
                <a:solidFill>
                  <a:schemeClr val="bg1">
                    <a:lumMod val="50000"/>
                  </a:schemeClr>
                </a:solidFill>
                <a:latin typeface="Verdana" charset="0"/>
                <a:ea typeface="Verdana" charset="0"/>
                <a:cs typeface="Verdana" charset="0"/>
              </a:rPr>
              <a:t>Yritykset, joissa on ollut </a:t>
            </a:r>
            <a:r>
              <a:rPr lang="fi-FI" sz="1400" dirty="0" err="1">
                <a:solidFill>
                  <a:schemeClr val="bg1">
                    <a:lumMod val="50000"/>
                  </a:schemeClr>
                </a:solidFill>
                <a:latin typeface="Verdana" charset="0"/>
                <a:ea typeface="Verdana" charset="0"/>
                <a:cs typeface="Verdana" charset="0"/>
              </a:rPr>
              <a:t>kv</a:t>
            </a:r>
            <a:r>
              <a:rPr lang="fi-FI" sz="1400" dirty="0">
                <a:solidFill>
                  <a:schemeClr val="bg1">
                    <a:lumMod val="50000"/>
                  </a:schemeClr>
                </a:solidFill>
                <a:latin typeface="Verdana" charset="0"/>
                <a:ea typeface="Verdana" charset="0"/>
                <a:cs typeface="Verdana" charset="0"/>
              </a:rPr>
              <a:t>-osaajia</a:t>
            </a:r>
          </a:p>
        </p:txBody>
      </p:sp>
      <p:sp>
        <p:nvSpPr>
          <p:cNvPr id="8" name="Otsikko 62"/>
          <p:cNvSpPr txBox="1">
            <a:spLocks/>
          </p:cNvSpPr>
          <p:nvPr/>
        </p:nvSpPr>
        <p:spPr>
          <a:xfrm>
            <a:off x="444336" y="481634"/>
            <a:ext cx="8471064" cy="7909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fi-FI" sz="3200" dirty="0"/>
              <a:t>Tulokset: </a:t>
            </a:r>
          </a:p>
          <a:p>
            <a:r>
              <a:rPr lang="fi-FI" sz="3400" b="0" dirty="0">
                <a:solidFill>
                  <a:schemeClr val="accent3"/>
                </a:solidFill>
              </a:rPr>
              <a:t>Mitä kautta </a:t>
            </a:r>
            <a:r>
              <a:rPr lang="fi-FI" sz="3400" b="0" dirty="0" err="1">
                <a:solidFill>
                  <a:schemeClr val="accent3"/>
                </a:solidFill>
              </a:rPr>
              <a:t>kv</a:t>
            </a:r>
            <a:r>
              <a:rPr lang="fi-FI" sz="3400" b="0" dirty="0">
                <a:solidFill>
                  <a:schemeClr val="accent3"/>
                </a:solidFill>
              </a:rPr>
              <a:t>-osaajat ovat tulleet yritykseen? </a:t>
            </a:r>
            <a:endParaRPr lang="fi-FI" sz="4000" b="0" dirty="0">
              <a:solidFill>
                <a:schemeClr val="accent3"/>
              </a:solidFill>
            </a:endParaRPr>
          </a:p>
        </p:txBody>
      </p:sp>
      <p:pic>
        <p:nvPicPr>
          <p:cNvPr id="12" name="Kuva 11"/>
          <p:cNvPicPr/>
          <p:nvPr/>
        </p:nvPicPr>
        <p:blipFill>
          <a:blip r:embed="rId3"/>
          <a:stretch>
            <a:fillRect/>
          </a:stretch>
        </p:blipFill>
        <p:spPr>
          <a:xfrm>
            <a:off x="800098" y="1317051"/>
            <a:ext cx="7443789" cy="471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635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474A-57CC-514E-A591-E5597AD79BDB}" type="slidenum">
              <a:rPr lang="fi-FI" smtClean="0"/>
              <a:pPr/>
              <a:t>8</a:t>
            </a:fld>
            <a:endParaRPr lang="fi-FI" dirty="0"/>
          </a:p>
        </p:txBody>
      </p:sp>
      <p:sp>
        <p:nvSpPr>
          <p:cNvPr id="48" name="Otsikko 62"/>
          <p:cNvSpPr txBox="1">
            <a:spLocks/>
          </p:cNvSpPr>
          <p:nvPr/>
        </p:nvSpPr>
        <p:spPr>
          <a:xfrm>
            <a:off x="444336" y="481634"/>
            <a:ext cx="8471064" cy="7909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fi-FI" sz="2500" dirty="0"/>
              <a:t>Tulokset:</a:t>
            </a:r>
            <a:endParaRPr lang="fi-FI" sz="2500" b="0" dirty="0">
              <a:solidFill>
                <a:schemeClr val="accent3"/>
              </a:solidFill>
            </a:endParaRPr>
          </a:p>
        </p:txBody>
      </p:sp>
      <p:sp>
        <p:nvSpPr>
          <p:cNvPr id="50" name="Suorakulmio 49"/>
          <p:cNvSpPr/>
          <p:nvPr/>
        </p:nvSpPr>
        <p:spPr>
          <a:xfrm>
            <a:off x="2227007" y="626244"/>
            <a:ext cx="4547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2000" dirty="0">
                <a:solidFill>
                  <a:schemeClr val="accent3"/>
                </a:solidFill>
                <a:latin typeface="Verdana" charset="0"/>
                <a:ea typeface="Verdana" charset="0"/>
                <a:cs typeface="Verdana" charset="0"/>
              </a:rPr>
              <a:t>Hyödyt yrityksille </a:t>
            </a:r>
            <a:r>
              <a:rPr lang="fi-FI" sz="2000" dirty="0" err="1">
                <a:solidFill>
                  <a:schemeClr val="accent3"/>
                </a:solidFill>
                <a:latin typeface="Verdana" charset="0"/>
                <a:ea typeface="Verdana" charset="0"/>
                <a:cs typeface="Verdana" charset="0"/>
              </a:rPr>
              <a:t>kv</a:t>
            </a:r>
            <a:r>
              <a:rPr lang="fi-FI" sz="2000" dirty="0">
                <a:solidFill>
                  <a:schemeClr val="accent3"/>
                </a:solidFill>
                <a:latin typeface="Verdana" charset="0"/>
                <a:ea typeface="Verdana" charset="0"/>
                <a:cs typeface="Verdana" charset="0"/>
              </a:rPr>
              <a:t>-osaajista koulutusasteittain tarkasteltuna</a:t>
            </a:r>
          </a:p>
        </p:txBody>
      </p:sp>
      <p:pic>
        <p:nvPicPr>
          <p:cNvPr id="51" name="Kuva 50"/>
          <p:cNvPicPr/>
          <p:nvPr/>
        </p:nvPicPr>
        <p:blipFill>
          <a:blip r:embed="rId3"/>
          <a:stretch>
            <a:fillRect/>
          </a:stretch>
        </p:blipFill>
        <p:spPr>
          <a:xfrm>
            <a:off x="536026" y="1103312"/>
            <a:ext cx="7929562" cy="496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059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474A-57CC-514E-A591-E5597AD79BDB}" type="slidenum">
              <a:rPr lang="fi-FI" smtClean="0"/>
              <a:pPr/>
              <a:t>9</a:t>
            </a:fld>
            <a:endParaRPr lang="fi-FI" dirty="0"/>
          </a:p>
        </p:txBody>
      </p:sp>
      <p:sp>
        <p:nvSpPr>
          <p:cNvPr id="28" name="Suorakulmio 27"/>
          <p:cNvSpPr/>
          <p:nvPr/>
        </p:nvSpPr>
        <p:spPr>
          <a:xfrm>
            <a:off x="444336" y="1414319"/>
            <a:ext cx="4747096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fi-FI" sz="1600" dirty="0">
                <a:solidFill>
                  <a:srgbClr val="1A1A1A"/>
                </a:solidFill>
                <a:latin typeface="Verdana" charset="0"/>
                <a:ea typeface="Verdana" charset="0"/>
                <a:cs typeface="Verdana" charset="0"/>
              </a:rPr>
              <a:t>Aineiston perusteella on mallinnettu erilaisia profiileja sen mukaan, mikä on ollut yrityksen motiivi opiskelijan ottamiseen. Motiivit ovat osin päällekkäisiä. </a:t>
            </a: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Arial" charset="0"/>
              <a:buChar char="•"/>
            </a:pPr>
            <a:r>
              <a:rPr lang="fi-FI" sz="1400" dirty="0">
                <a:solidFill>
                  <a:srgbClr val="1A1A1A"/>
                </a:solidFill>
                <a:latin typeface="Verdana" charset="0"/>
                <a:ea typeface="Verdana" charset="0"/>
                <a:cs typeface="Verdana" charset="0"/>
              </a:rPr>
              <a:t>”</a:t>
            </a:r>
            <a:r>
              <a:rPr lang="fi-FI" sz="1400" b="1" dirty="0">
                <a:solidFill>
                  <a:srgbClr val="1A1A1A"/>
                </a:solidFill>
                <a:latin typeface="Verdana" charset="0"/>
                <a:ea typeface="Verdana" charset="0"/>
                <a:cs typeface="Verdana" charset="0"/>
              </a:rPr>
              <a:t>Kansainvälistyjät</a:t>
            </a:r>
            <a:r>
              <a:rPr lang="fi-FI" sz="1400" dirty="0">
                <a:solidFill>
                  <a:srgbClr val="1A1A1A"/>
                </a:solidFill>
                <a:latin typeface="Verdana" charset="0"/>
                <a:ea typeface="Verdana" charset="0"/>
                <a:cs typeface="Verdana" charset="0"/>
              </a:rPr>
              <a:t>” ovat halunneet hyödyntää opiskelijan osaamista kansainvälistymiseen. </a:t>
            </a: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Arial" charset="0"/>
              <a:buChar char="•"/>
            </a:pPr>
            <a:r>
              <a:rPr lang="fi-FI" sz="1400" dirty="0">
                <a:latin typeface="Verdana" charset="0"/>
                <a:ea typeface="Verdana" charset="0"/>
                <a:cs typeface="Verdana" charset="0"/>
              </a:rPr>
              <a:t>”</a:t>
            </a:r>
            <a:r>
              <a:rPr lang="fi-FI" sz="1400" b="1" dirty="0" err="1">
                <a:latin typeface="Verdana" charset="0"/>
                <a:ea typeface="Verdana" charset="0"/>
                <a:cs typeface="Verdana" charset="0"/>
              </a:rPr>
              <a:t>Talent</a:t>
            </a:r>
            <a:r>
              <a:rPr lang="fi-FI" sz="1400" b="1" dirty="0"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fi-FI" sz="1400" b="1" dirty="0" err="1">
                <a:latin typeface="Verdana" charset="0"/>
                <a:ea typeface="Verdana" charset="0"/>
                <a:cs typeface="Verdana" charset="0"/>
              </a:rPr>
              <a:t>hunterit</a:t>
            </a:r>
            <a:r>
              <a:rPr lang="fi-FI" sz="1400" dirty="0">
                <a:latin typeface="Verdana" charset="0"/>
                <a:ea typeface="Verdana" charset="0"/>
                <a:cs typeface="Verdana" charset="0"/>
              </a:rPr>
              <a:t>” ovat usein valmiiksi kansainvälisiä, jolloin osaajan taustalla ei ole väliä. Osaaminen ja potentiaali ratkaisevia. </a:t>
            </a: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Arial" charset="0"/>
              <a:buChar char="•"/>
            </a:pPr>
            <a:r>
              <a:rPr lang="fi-FI" sz="1400" dirty="0">
                <a:latin typeface="Verdana" charset="0"/>
                <a:ea typeface="Verdana" charset="0"/>
                <a:cs typeface="Verdana" charset="0"/>
              </a:rPr>
              <a:t>”</a:t>
            </a:r>
            <a:r>
              <a:rPr lang="fi-FI" sz="1400" b="1" dirty="0">
                <a:latin typeface="Verdana" charset="0"/>
                <a:ea typeface="Verdana" charset="0"/>
                <a:cs typeface="Verdana" charset="0"/>
              </a:rPr>
              <a:t>Kotimaassa kansainvälistyjät</a:t>
            </a:r>
            <a:r>
              <a:rPr lang="fi-FI" sz="1400" dirty="0">
                <a:latin typeface="Verdana" charset="0"/>
                <a:ea typeface="Verdana" charset="0"/>
                <a:cs typeface="Verdana" charset="0"/>
              </a:rPr>
              <a:t>” ovat ottaneet </a:t>
            </a:r>
            <a:r>
              <a:rPr lang="fi-FI" sz="1400" dirty="0" err="1">
                <a:latin typeface="Verdana" charset="0"/>
                <a:ea typeface="Verdana" charset="0"/>
                <a:cs typeface="Verdana" charset="0"/>
              </a:rPr>
              <a:t>kv</a:t>
            </a:r>
            <a:r>
              <a:rPr lang="fi-FI" sz="1400" dirty="0">
                <a:latin typeface="Verdana" charset="0"/>
                <a:ea typeface="Verdana" charset="0"/>
                <a:cs typeface="Verdana" charset="0"/>
              </a:rPr>
              <a:t>-osaajan lisäavuksi tai vahvistaakseen esim. ulkomaalaisten asiakkaiden palveluosaamista. </a:t>
            </a: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Arial" charset="0"/>
              <a:buChar char="•"/>
            </a:pPr>
            <a:r>
              <a:rPr lang="fi-FI" sz="1400" dirty="0">
                <a:latin typeface="Verdana" charset="0"/>
                <a:ea typeface="Verdana" charset="0"/>
                <a:cs typeface="Verdana" charset="0"/>
              </a:rPr>
              <a:t>”</a:t>
            </a:r>
            <a:r>
              <a:rPr lang="fi-FI" sz="1400" b="1" dirty="0">
                <a:latin typeface="Verdana" charset="0"/>
                <a:ea typeface="Verdana" charset="0"/>
                <a:cs typeface="Verdana" charset="0"/>
              </a:rPr>
              <a:t>Yhteiskuntavastuulliset</a:t>
            </a:r>
            <a:r>
              <a:rPr lang="fi-FI" sz="1400" dirty="0">
                <a:latin typeface="Verdana" charset="0"/>
                <a:ea typeface="Verdana" charset="0"/>
                <a:cs typeface="Verdana" charset="0"/>
              </a:rPr>
              <a:t>” ottavat </a:t>
            </a:r>
            <a:r>
              <a:rPr lang="fi-FI" sz="1400" dirty="0" err="1">
                <a:latin typeface="Verdana" charset="0"/>
                <a:ea typeface="Verdana" charset="0"/>
                <a:cs typeface="Verdana" charset="0"/>
              </a:rPr>
              <a:t>kv</a:t>
            </a:r>
            <a:r>
              <a:rPr lang="fi-FI" sz="1400" dirty="0">
                <a:latin typeface="Verdana" charset="0"/>
                <a:ea typeface="Verdana" charset="0"/>
                <a:cs typeface="Verdana" charset="0"/>
              </a:rPr>
              <a:t>-osaajia pyydettäessä lisäresurssiksi tai työyhteisön kielitaidon ja kulttuurintuntemuksen kehittämiseksi.</a:t>
            </a:r>
          </a:p>
        </p:txBody>
      </p:sp>
      <p:pic>
        <p:nvPicPr>
          <p:cNvPr id="29" name="Kuva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9197" y="1598698"/>
            <a:ext cx="4203700" cy="4191000"/>
          </a:xfrm>
          <a:prstGeom prst="rect">
            <a:avLst/>
          </a:prstGeom>
        </p:spPr>
      </p:pic>
      <p:sp>
        <p:nvSpPr>
          <p:cNvPr id="32" name="Otsikko 62"/>
          <p:cNvSpPr txBox="1">
            <a:spLocks/>
          </p:cNvSpPr>
          <p:nvPr/>
        </p:nvSpPr>
        <p:spPr>
          <a:xfrm>
            <a:off x="444336" y="481634"/>
            <a:ext cx="8471064" cy="7909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fi-FI" sz="2500" dirty="0"/>
              <a:t>Tulokset:</a:t>
            </a:r>
            <a:endParaRPr lang="fi-FI" sz="2500" b="0" dirty="0">
              <a:solidFill>
                <a:schemeClr val="accent3"/>
              </a:solidFill>
            </a:endParaRPr>
          </a:p>
        </p:txBody>
      </p:sp>
      <p:sp>
        <p:nvSpPr>
          <p:cNvPr id="33" name="Suorakulmio 32"/>
          <p:cNvSpPr/>
          <p:nvPr/>
        </p:nvSpPr>
        <p:spPr>
          <a:xfrm>
            <a:off x="2234356" y="623378"/>
            <a:ext cx="66738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2400" dirty="0">
                <a:solidFill>
                  <a:schemeClr val="accent3"/>
                </a:solidFill>
                <a:latin typeface="Verdana" charset="0"/>
                <a:ea typeface="Verdana" charset="0"/>
                <a:cs typeface="Verdana" charset="0"/>
              </a:rPr>
              <a:t>Yritysten motiivit </a:t>
            </a:r>
            <a:r>
              <a:rPr lang="fi-FI" sz="2400" dirty="0" err="1">
                <a:solidFill>
                  <a:schemeClr val="accent3"/>
                </a:solidFill>
                <a:latin typeface="Verdana" charset="0"/>
                <a:ea typeface="Verdana" charset="0"/>
                <a:cs typeface="Verdana" charset="0"/>
              </a:rPr>
              <a:t>kv</a:t>
            </a:r>
            <a:r>
              <a:rPr lang="fi-FI" sz="2400" dirty="0">
                <a:solidFill>
                  <a:schemeClr val="accent3"/>
                </a:solidFill>
                <a:latin typeface="Verdana" charset="0"/>
                <a:ea typeface="Verdana" charset="0"/>
                <a:cs typeface="Verdana" charset="0"/>
              </a:rPr>
              <a:t>-osaajien ottamiseksi:</a:t>
            </a:r>
            <a:endParaRPr lang="fi-FI" sz="2400" dirty="0">
              <a:latin typeface="Verdana" charset="0"/>
              <a:ea typeface="Verdana" charset="0"/>
              <a:cs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363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474A-57CC-514E-A591-E5597AD79BDB}" type="slidenum">
              <a:rPr lang="fi-FI" smtClean="0"/>
              <a:pPr/>
              <a:t>10</a:t>
            </a:fld>
            <a:endParaRPr lang="fi-FI" dirty="0"/>
          </a:p>
        </p:txBody>
      </p:sp>
      <p:sp>
        <p:nvSpPr>
          <p:cNvPr id="4" name="Tekstiruutu 3"/>
          <p:cNvSpPr txBox="1"/>
          <p:nvPr/>
        </p:nvSpPr>
        <p:spPr>
          <a:xfrm>
            <a:off x="2128839" y="618341"/>
            <a:ext cx="4786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>
                <a:solidFill>
                  <a:schemeClr val="accent3"/>
                </a:solidFill>
                <a:latin typeface="Verdana" charset="0"/>
                <a:ea typeface="Verdana" charset="0"/>
                <a:cs typeface="Verdana" charset="0"/>
              </a:rPr>
              <a:t>Hyödyt yrityksille </a:t>
            </a:r>
            <a:r>
              <a:rPr lang="fi-FI" dirty="0" err="1">
                <a:solidFill>
                  <a:schemeClr val="accent3"/>
                </a:solidFill>
                <a:latin typeface="Verdana" charset="0"/>
                <a:ea typeface="Verdana" charset="0"/>
                <a:cs typeface="Verdana" charset="0"/>
              </a:rPr>
              <a:t>kv</a:t>
            </a:r>
            <a:r>
              <a:rPr lang="fi-FI" dirty="0">
                <a:solidFill>
                  <a:schemeClr val="accent3"/>
                </a:solidFill>
                <a:latin typeface="Verdana" charset="0"/>
                <a:ea typeface="Verdana" charset="0"/>
                <a:cs typeface="Verdana" charset="0"/>
              </a:rPr>
              <a:t>-osaajista yritysten motiivin perusteella tarkasteltuna:</a:t>
            </a:r>
          </a:p>
        </p:txBody>
      </p:sp>
      <p:sp>
        <p:nvSpPr>
          <p:cNvPr id="5" name="Otsikko 62"/>
          <p:cNvSpPr txBox="1">
            <a:spLocks/>
          </p:cNvSpPr>
          <p:nvPr/>
        </p:nvSpPr>
        <p:spPr>
          <a:xfrm>
            <a:off x="444336" y="381618"/>
            <a:ext cx="8471064" cy="7909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fi-FI" sz="2500" dirty="0"/>
              <a:t>Tulokset:</a:t>
            </a:r>
            <a:endParaRPr lang="fi-FI" sz="2500" b="0" dirty="0">
              <a:solidFill>
                <a:schemeClr val="accent3"/>
              </a:solidFill>
            </a:endParaRPr>
          </a:p>
        </p:txBody>
      </p:sp>
      <p:sp>
        <p:nvSpPr>
          <p:cNvPr id="6" name="Tekstiruutu 5"/>
          <p:cNvSpPr txBox="1"/>
          <p:nvPr/>
        </p:nvSpPr>
        <p:spPr>
          <a:xfrm>
            <a:off x="6529389" y="1753698"/>
            <a:ext cx="979523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fi-FI" sz="1000">
              <a:latin typeface="Verdana" charset="0"/>
              <a:ea typeface="Verdana" charset="0"/>
              <a:cs typeface="Verdana" charset="0"/>
            </a:endParaRPr>
          </a:p>
          <a:p>
            <a:pPr algn="ctr"/>
            <a:endParaRPr lang="fi-FI" sz="1000" dirty="0">
              <a:latin typeface="Verdana" charset="0"/>
              <a:ea typeface="Verdana" charset="0"/>
              <a:cs typeface="Verdana" charset="0"/>
            </a:endParaRPr>
          </a:p>
        </p:txBody>
      </p:sp>
      <p:pic>
        <p:nvPicPr>
          <p:cNvPr id="3" name="Kuva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77" y="941506"/>
            <a:ext cx="7756235" cy="521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80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1078394"/>
            <a:ext cx="8509000" cy="5334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260907" y="721278"/>
            <a:ext cx="4622186" cy="309363"/>
          </a:xfrm>
        </p:spPr>
        <p:txBody>
          <a:bodyPr>
            <a:noAutofit/>
          </a:bodyPr>
          <a:lstStyle/>
          <a:p>
            <a:r>
              <a:rPr lang="fi-FI" sz="2000" b="0" dirty="0">
                <a:solidFill>
                  <a:schemeClr val="accent3"/>
                </a:solidFill>
              </a:rPr>
              <a:t>Yritysten kokemia haasteita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474A-57CC-514E-A591-E5597AD79BDB}" type="slidenum">
              <a:rPr lang="fi-FI" smtClean="0"/>
              <a:pPr/>
              <a:t>11</a:t>
            </a:fld>
            <a:endParaRPr lang="fi-FI" dirty="0"/>
          </a:p>
        </p:txBody>
      </p:sp>
      <p:sp>
        <p:nvSpPr>
          <p:cNvPr id="5" name="Tekstiruutu 4"/>
          <p:cNvSpPr txBox="1"/>
          <p:nvPr/>
        </p:nvSpPr>
        <p:spPr>
          <a:xfrm>
            <a:off x="5011483" y="1087888"/>
            <a:ext cx="41885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b="1" dirty="0">
                <a:latin typeface="Verdana" charset="0"/>
                <a:ea typeface="Verdana" charset="0"/>
                <a:cs typeface="Verdana" charset="0"/>
              </a:rPr>
              <a:t>Ka. 1 </a:t>
            </a:r>
            <a:r>
              <a:rPr lang="fi-FI" sz="1400" dirty="0">
                <a:latin typeface="Verdana" charset="0"/>
                <a:ea typeface="Verdana" charset="0"/>
                <a:cs typeface="Verdana" charset="0"/>
              </a:rPr>
              <a:t>(ei lainkaan) </a:t>
            </a:r>
            <a:r>
              <a:rPr lang="fi-FI" sz="1400" b="1" dirty="0">
                <a:latin typeface="Verdana" charset="0"/>
                <a:ea typeface="Verdana" charset="0"/>
                <a:cs typeface="Verdana" charset="0"/>
              </a:rPr>
              <a:t>– 4 </a:t>
            </a:r>
            <a:r>
              <a:rPr lang="fi-FI" sz="1400" dirty="0">
                <a:latin typeface="Verdana" charset="0"/>
                <a:ea typeface="Verdana" charset="0"/>
                <a:cs typeface="Verdana" charset="0"/>
              </a:rPr>
              <a:t>(erittäin paljon)</a:t>
            </a:r>
          </a:p>
        </p:txBody>
      </p:sp>
      <p:sp>
        <p:nvSpPr>
          <p:cNvPr id="7" name="Sisällön paikkamerkki 1"/>
          <p:cNvSpPr txBox="1">
            <a:spLocks/>
          </p:cNvSpPr>
          <p:nvPr/>
        </p:nvSpPr>
        <p:spPr>
          <a:xfrm>
            <a:off x="467665" y="1361355"/>
            <a:ext cx="3689943" cy="1167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5113" indent="-265113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Char char="•"/>
              <a:defRPr sz="2000" kern="1200" baseline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539750" indent="-1793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720725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720725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Mark Offc Pro"/>
                <a:ea typeface="+mn-ea"/>
                <a:cs typeface="Mark Offc Pro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Mark Offc Pro"/>
                <a:ea typeface="+mn-ea"/>
                <a:cs typeface="Mark Offc Pro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400"/>
              </a:spcAft>
            </a:pPr>
            <a:r>
              <a:rPr lang="fi-FI" sz="1600" dirty="0"/>
              <a:t>Ammatillisen koulutuksen ulkomaalaisia </a:t>
            </a:r>
            <a:r>
              <a:rPr lang="fi-FI" sz="1600" dirty="0" err="1"/>
              <a:t>työssäoppijoita</a:t>
            </a:r>
            <a:r>
              <a:rPr lang="fi-FI" sz="1600" dirty="0"/>
              <a:t> ottaneilla haasteissa korostuivat yleisimpinä puutteelliset resurssit ohjaamiseen ja yhteisen kielen puute.</a:t>
            </a:r>
          </a:p>
          <a:p>
            <a:pPr>
              <a:spcAft>
                <a:spcPts val="400"/>
              </a:spcAft>
            </a:pPr>
            <a:r>
              <a:rPr lang="fi-FI" sz="1600" dirty="0"/>
              <a:t>Korkeakouluopiskelijoita ottaneilla yrityksillä puutteelliset resurssit ohjaamiseen ja työkulttuurieroista johtuvat haasteet jossain määrin yleisimpiä. </a:t>
            </a:r>
          </a:p>
        </p:txBody>
      </p:sp>
      <p:sp>
        <p:nvSpPr>
          <p:cNvPr id="12" name="Tekstiruutu 11"/>
          <p:cNvSpPr txBox="1"/>
          <p:nvPr/>
        </p:nvSpPr>
        <p:spPr>
          <a:xfrm>
            <a:off x="5586185" y="129381"/>
            <a:ext cx="8033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>
                <a:solidFill>
                  <a:schemeClr val="bg1">
                    <a:lumMod val="50000"/>
                  </a:schemeClr>
                </a:solidFill>
                <a:latin typeface="Verdana" charset="0"/>
                <a:ea typeface="Verdana" charset="0"/>
                <a:cs typeface="Verdana" charset="0"/>
              </a:rPr>
              <a:t>Yritykset, joissa on ollut </a:t>
            </a:r>
            <a:r>
              <a:rPr lang="fi-FI" sz="1400" dirty="0" err="1">
                <a:solidFill>
                  <a:schemeClr val="bg1">
                    <a:lumMod val="50000"/>
                  </a:schemeClr>
                </a:solidFill>
                <a:latin typeface="Verdana" charset="0"/>
                <a:ea typeface="Verdana" charset="0"/>
                <a:cs typeface="Verdana" charset="0"/>
              </a:rPr>
              <a:t>kv</a:t>
            </a:r>
            <a:r>
              <a:rPr lang="fi-FI" sz="1400" dirty="0">
                <a:solidFill>
                  <a:schemeClr val="bg1">
                    <a:lumMod val="50000"/>
                  </a:schemeClr>
                </a:solidFill>
                <a:latin typeface="Verdana" charset="0"/>
                <a:ea typeface="Verdana" charset="0"/>
                <a:cs typeface="Verdana" charset="0"/>
              </a:rPr>
              <a:t>-osaajia</a:t>
            </a:r>
          </a:p>
        </p:txBody>
      </p:sp>
      <p:sp>
        <p:nvSpPr>
          <p:cNvPr id="13" name="Otsikko 62"/>
          <p:cNvSpPr txBox="1">
            <a:spLocks/>
          </p:cNvSpPr>
          <p:nvPr/>
        </p:nvSpPr>
        <p:spPr>
          <a:xfrm>
            <a:off x="444336" y="481634"/>
            <a:ext cx="8471064" cy="7909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fi-FI" sz="2500" dirty="0"/>
              <a:t>Tulokset:</a:t>
            </a:r>
            <a:endParaRPr lang="fi-FI" sz="2500" b="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30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474A-57CC-514E-A591-E5597AD79BDB}" type="slidenum">
              <a:rPr lang="fi-FI" smtClean="0"/>
              <a:pPr/>
              <a:t>12</a:t>
            </a:fld>
            <a:endParaRPr lang="fi-FI" dirty="0"/>
          </a:p>
        </p:txBody>
      </p:sp>
      <p:sp>
        <p:nvSpPr>
          <p:cNvPr id="34" name="Dian numeron paikkamerkki 3"/>
          <p:cNvSpPr txBox="1">
            <a:spLocks/>
          </p:cNvSpPr>
          <p:nvPr/>
        </p:nvSpPr>
        <p:spPr>
          <a:xfrm>
            <a:off x="6779712" y="626992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457200" rtl="0" eaLnBrk="1" latinLnBrk="0" hangingPunct="1">
              <a:defRPr sz="1400" b="1" i="0" kern="1200">
                <a:solidFill>
                  <a:srgbClr val="793F62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D5A474A-57CC-514E-A591-E5597AD79BDB}" type="slidenum">
              <a:rPr lang="fi-FI" smtClean="0">
                <a:solidFill>
                  <a:schemeClr val="bg1"/>
                </a:solidFill>
              </a:rPr>
              <a:pPr/>
              <a:t>12</a:t>
            </a:fld>
            <a:endParaRPr lang="fi-FI" dirty="0">
              <a:solidFill>
                <a:schemeClr val="bg1"/>
              </a:solidFill>
            </a:endParaRPr>
          </a:p>
        </p:txBody>
      </p:sp>
      <p:sp>
        <p:nvSpPr>
          <p:cNvPr id="23" name="Tekstiruutu 22"/>
          <p:cNvSpPr txBox="1"/>
          <p:nvPr/>
        </p:nvSpPr>
        <p:spPr>
          <a:xfrm>
            <a:off x="5586185" y="129381"/>
            <a:ext cx="8033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>
                <a:solidFill>
                  <a:schemeClr val="bg1">
                    <a:lumMod val="50000"/>
                  </a:schemeClr>
                </a:solidFill>
                <a:latin typeface="Verdana" charset="0"/>
                <a:ea typeface="Verdana" charset="0"/>
                <a:cs typeface="Verdana" charset="0"/>
              </a:rPr>
              <a:t>Yritykset, joissa ei ole ollut </a:t>
            </a:r>
            <a:r>
              <a:rPr lang="fi-FI" sz="1400" dirty="0" err="1">
                <a:solidFill>
                  <a:schemeClr val="bg1">
                    <a:lumMod val="50000"/>
                  </a:schemeClr>
                </a:solidFill>
                <a:latin typeface="Verdana" charset="0"/>
                <a:ea typeface="Verdana" charset="0"/>
                <a:cs typeface="Verdana" charset="0"/>
              </a:rPr>
              <a:t>kv</a:t>
            </a:r>
            <a:r>
              <a:rPr lang="fi-FI" sz="1400" dirty="0">
                <a:solidFill>
                  <a:schemeClr val="bg1">
                    <a:lumMod val="50000"/>
                  </a:schemeClr>
                </a:solidFill>
                <a:latin typeface="Verdana" charset="0"/>
                <a:ea typeface="Verdana" charset="0"/>
                <a:cs typeface="Verdana" charset="0"/>
              </a:rPr>
              <a:t>-osaajia</a:t>
            </a:r>
          </a:p>
        </p:txBody>
      </p:sp>
      <p:sp>
        <p:nvSpPr>
          <p:cNvPr id="24" name="Otsikko 62"/>
          <p:cNvSpPr txBox="1">
            <a:spLocks/>
          </p:cNvSpPr>
          <p:nvPr/>
        </p:nvSpPr>
        <p:spPr>
          <a:xfrm>
            <a:off x="444336" y="481634"/>
            <a:ext cx="8471064" cy="7909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fi-FI" sz="2500" dirty="0"/>
              <a:t>Tulokset:</a:t>
            </a:r>
            <a:endParaRPr lang="fi-FI" sz="2500" b="0" dirty="0">
              <a:solidFill>
                <a:schemeClr val="accent3"/>
              </a:solidFill>
            </a:endParaRPr>
          </a:p>
        </p:txBody>
      </p:sp>
      <p:sp>
        <p:nvSpPr>
          <p:cNvPr id="25" name="Otsikko 1"/>
          <p:cNvSpPr txBox="1">
            <a:spLocks/>
          </p:cNvSpPr>
          <p:nvPr/>
        </p:nvSpPr>
        <p:spPr>
          <a:xfrm>
            <a:off x="2260905" y="662286"/>
            <a:ext cx="6647301" cy="55023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fi-FI" sz="2000" b="0" dirty="0">
                <a:solidFill>
                  <a:schemeClr val="accent3"/>
                </a:solidFill>
              </a:rPr>
              <a:t>Yritykset, joissa ei ole ollut </a:t>
            </a:r>
            <a:r>
              <a:rPr lang="fi-FI" sz="2000" b="0" dirty="0" err="1">
                <a:solidFill>
                  <a:schemeClr val="accent3"/>
                </a:solidFill>
              </a:rPr>
              <a:t>kv</a:t>
            </a:r>
            <a:r>
              <a:rPr lang="fi-FI" sz="2000" b="0" dirty="0">
                <a:solidFill>
                  <a:schemeClr val="accent3"/>
                </a:solidFill>
              </a:rPr>
              <a:t>-osaajia</a:t>
            </a:r>
          </a:p>
        </p:txBody>
      </p:sp>
      <p:sp>
        <p:nvSpPr>
          <p:cNvPr id="26" name="Sisällön paikkamerkki 1"/>
          <p:cNvSpPr txBox="1">
            <a:spLocks/>
          </p:cNvSpPr>
          <p:nvPr/>
        </p:nvSpPr>
        <p:spPr>
          <a:xfrm>
            <a:off x="444336" y="3627473"/>
            <a:ext cx="3689943" cy="1167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5113" indent="-265113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Char char="•"/>
              <a:defRPr sz="2000" kern="1200" baseline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539750" indent="-1793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720725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720725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Mark Offc Pro"/>
                <a:ea typeface="+mn-ea"/>
                <a:cs typeface="Mark Offc Pro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Mark Offc Pro"/>
                <a:ea typeface="+mn-ea"/>
                <a:cs typeface="Mark Offc Pro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400"/>
              </a:spcAft>
            </a:pPr>
            <a:r>
              <a:rPr lang="fi-FI" sz="1600" dirty="0"/>
              <a:t>Yleisimmin </a:t>
            </a:r>
            <a:r>
              <a:rPr lang="fi-FI" sz="1600" dirty="0" err="1"/>
              <a:t>kv</a:t>
            </a:r>
            <a:r>
              <a:rPr lang="fi-FI" sz="1600" dirty="0"/>
              <a:t>-osaajia ei ole ollut yrityksissä siksi, etteivät yritykset ja opiskelijat ole kohdanneet, tai yrityksessä ei ole ollut ylipäänsä tarvetta ottaa harjoittelijoita tai </a:t>
            </a:r>
            <a:r>
              <a:rPr lang="fi-FI" sz="1600" dirty="0" err="1"/>
              <a:t>työssäoppijoita</a:t>
            </a:r>
            <a:r>
              <a:rPr lang="fi-FI" sz="1600" dirty="0"/>
              <a:t>.</a:t>
            </a:r>
          </a:p>
        </p:txBody>
      </p:sp>
      <p:sp>
        <p:nvSpPr>
          <p:cNvPr id="27" name="Sisällön paikkamerkki 1"/>
          <p:cNvSpPr txBox="1">
            <a:spLocks/>
          </p:cNvSpPr>
          <p:nvPr/>
        </p:nvSpPr>
        <p:spPr>
          <a:xfrm>
            <a:off x="4834880" y="1581658"/>
            <a:ext cx="3937645" cy="1167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5113" indent="-265113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Char char="•"/>
              <a:defRPr sz="2000" kern="1200" baseline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539750" indent="-1793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720725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720725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Mark Offc Pro"/>
                <a:ea typeface="+mn-ea"/>
                <a:cs typeface="Mark Offc Pro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Mark Offc Pro"/>
                <a:ea typeface="+mn-ea"/>
                <a:cs typeface="Mark Offc Pro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400"/>
              </a:spcAft>
            </a:pPr>
            <a:r>
              <a:rPr lang="fi-FI" sz="1600" dirty="0"/>
              <a:t>Tulevaisuudessa yritykset voisivat kaivata </a:t>
            </a:r>
            <a:r>
              <a:rPr lang="fi-FI" sz="1600" dirty="0" err="1"/>
              <a:t>kv</a:t>
            </a:r>
            <a:r>
              <a:rPr lang="fi-FI" sz="1600" dirty="0"/>
              <a:t>-osaajan tuomaa lisäresurssia ja erityistä osaamista. Noin neljännes arvioi voivansa hyödyntää </a:t>
            </a:r>
            <a:r>
              <a:rPr lang="fi-FI" sz="1600" dirty="0" err="1"/>
              <a:t>kv</a:t>
            </a:r>
            <a:r>
              <a:rPr lang="fi-FI" sz="1600" dirty="0"/>
              <a:t>-osaajia kansainvälistymisen tukena.</a:t>
            </a:r>
          </a:p>
        </p:txBody>
      </p:sp>
      <p:pic>
        <p:nvPicPr>
          <p:cNvPr id="29" name="Kuva 28"/>
          <p:cNvPicPr/>
          <p:nvPr/>
        </p:nvPicPr>
        <p:blipFill>
          <a:blip r:embed="rId3"/>
          <a:stretch>
            <a:fillRect/>
          </a:stretch>
        </p:blipFill>
        <p:spPr>
          <a:xfrm>
            <a:off x="4813300" y="3459940"/>
            <a:ext cx="4102100" cy="2959100"/>
          </a:xfrm>
          <a:prstGeom prst="rect">
            <a:avLst/>
          </a:prstGeom>
        </p:spPr>
      </p:pic>
      <p:pic>
        <p:nvPicPr>
          <p:cNvPr id="30" name="Kuva 29"/>
          <p:cNvPicPr/>
          <p:nvPr/>
        </p:nvPicPr>
        <p:blipFill>
          <a:blip r:embed="rId4"/>
          <a:stretch>
            <a:fillRect/>
          </a:stretch>
        </p:blipFill>
        <p:spPr>
          <a:xfrm>
            <a:off x="546100" y="1488410"/>
            <a:ext cx="42672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844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474A-57CC-514E-A591-E5597AD79BDB}" type="slidenum">
              <a:rPr lang="fi-FI" smtClean="0"/>
              <a:pPr/>
              <a:t>13</a:t>
            </a:fld>
            <a:endParaRPr lang="fi-FI" dirty="0"/>
          </a:p>
        </p:txBody>
      </p:sp>
      <p:sp>
        <p:nvSpPr>
          <p:cNvPr id="61" name="Otsikko 62"/>
          <p:cNvSpPr txBox="1">
            <a:spLocks/>
          </p:cNvSpPr>
          <p:nvPr/>
        </p:nvSpPr>
        <p:spPr>
          <a:xfrm>
            <a:off x="444336" y="481634"/>
            <a:ext cx="8471064" cy="7909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fi-FI" sz="2500" dirty="0"/>
              <a:t>Tulokset:</a:t>
            </a:r>
            <a:endParaRPr lang="fi-FI" sz="2500" b="0" dirty="0">
              <a:solidFill>
                <a:schemeClr val="accent3"/>
              </a:solidFill>
            </a:endParaRPr>
          </a:p>
        </p:txBody>
      </p:sp>
      <p:sp>
        <p:nvSpPr>
          <p:cNvPr id="62" name="Otsikko 1"/>
          <p:cNvSpPr txBox="1">
            <a:spLocks/>
          </p:cNvSpPr>
          <p:nvPr/>
        </p:nvSpPr>
        <p:spPr>
          <a:xfrm>
            <a:off x="2260905" y="662286"/>
            <a:ext cx="6647301" cy="55023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fi-FI" sz="2000" b="0" dirty="0">
                <a:solidFill>
                  <a:schemeClr val="accent3"/>
                </a:solidFill>
              </a:rPr>
              <a:t>Mitä tukea tarvitaan oppilaitoksilta?</a:t>
            </a:r>
          </a:p>
        </p:txBody>
      </p:sp>
      <p:sp>
        <p:nvSpPr>
          <p:cNvPr id="63" name="Tekstiruutu 62"/>
          <p:cNvSpPr txBox="1"/>
          <p:nvPr/>
        </p:nvSpPr>
        <p:spPr>
          <a:xfrm>
            <a:off x="3536024" y="176488"/>
            <a:ext cx="8033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>
                <a:solidFill>
                  <a:schemeClr val="bg1">
                    <a:lumMod val="50000"/>
                  </a:schemeClr>
                </a:solidFill>
                <a:latin typeface="Verdana" charset="0"/>
                <a:ea typeface="Verdana" charset="0"/>
                <a:cs typeface="Verdana" charset="0"/>
              </a:rPr>
              <a:t>Yritykset</a:t>
            </a:r>
            <a:r>
              <a:rPr lang="fi-FI" sz="1400">
                <a:solidFill>
                  <a:schemeClr val="bg1">
                    <a:lumMod val="50000"/>
                  </a:schemeClr>
                </a:solidFill>
                <a:latin typeface="Verdana" charset="0"/>
                <a:ea typeface="Verdana" charset="0"/>
                <a:cs typeface="Verdana" charset="0"/>
              </a:rPr>
              <a:t>, joissa on ollut, ja ne joissa </a:t>
            </a:r>
            <a:r>
              <a:rPr lang="fi-FI" sz="1400" dirty="0">
                <a:solidFill>
                  <a:schemeClr val="bg1">
                    <a:lumMod val="50000"/>
                  </a:schemeClr>
                </a:solidFill>
                <a:latin typeface="Verdana" charset="0"/>
                <a:ea typeface="Verdana" charset="0"/>
                <a:cs typeface="Verdana" charset="0"/>
              </a:rPr>
              <a:t>ei ole ollut </a:t>
            </a:r>
            <a:r>
              <a:rPr lang="fi-FI" sz="1400" dirty="0" err="1">
                <a:solidFill>
                  <a:schemeClr val="bg1">
                    <a:lumMod val="50000"/>
                  </a:schemeClr>
                </a:solidFill>
                <a:latin typeface="Verdana" charset="0"/>
                <a:ea typeface="Verdana" charset="0"/>
                <a:cs typeface="Verdana" charset="0"/>
              </a:rPr>
              <a:t>kv</a:t>
            </a:r>
            <a:r>
              <a:rPr lang="fi-FI" sz="1400" dirty="0">
                <a:solidFill>
                  <a:schemeClr val="bg1">
                    <a:lumMod val="50000"/>
                  </a:schemeClr>
                </a:solidFill>
                <a:latin typeface="Verdana" charset="0"/>
                <a:ea typeface="Verdana" charset="0"/>
                <a:cs typeface="Verdana" charset="0"/>
              </a:rPr>
              <a:t>-osaajia</a:t>
            </a:r>
          </a:p>
        </p:txBody>
      </p:sp>
      <p:sp>
        <p:nvSpPr>
          <p:cNvPr id="64" name="Suorakulmio 63"/>
          <p:cNvSpPr/>
          <p:nvPr/>
        </p:nvSpPr>
        <p:spPr>
          <a:xfrm>
            <a:off x="444336" y="1615173"/>
            <a:ext cx="2532970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charset="0"/>
              <a:buChar char="•"/>
            </a:pPr>
            <a:r>
              <a:rPr lang="fi-FI" sz="1600" dirty="0">
                <a:latin typeface="Verdana" charset="0"/>
                <a:ea typeface="Verdana" charset="0"/>
                <a:cs typeface="Verdana" charset="0"/>
              </a:rPr>
              <a:t>Yritykset kaipaavat lisää tietoa </a:t>
            </a:r>
            <a:r>
              <a:rPr lang="fi-FI" sz="1600" dirty="0" err="1">
                <a:latin typeface="Verdana" charset="0"/>
                <a:ea typeface="Verdana" charset="0"/>
                <a:cs typeface="Verdana" charset="0"/>
              </a:rPr>
              <a:t>kv</a:t>
            </a:r>
            <a:r>
              <a:rPr lang="fi-FI" sz="1600" dirty="0">
                <a:latin typeface="Verdana" charset="0"/>
                <a:ea typeface="Verdana" charset="0"/>
                <a:cs typeface="Verdana" charset="0"/>
              </a:rPr>
              <a:t>-osaajien hyödyntämisen mahdollisuuksista</a:t>
            </a:r>
          </a:p>
          <a:p>
            <a:pPr marL="285750" indent="-285750">
              <a:spcBef>
                <a:spcPts val="600"/>
              </a:spcBef>
              <a:buFont typeface="Arial" charset="0"/>
              <a:buChar char="•"/>
            </a:pPr>
            <a:r>
              <a:rPr lang="fi-FI" sz="1600" dirty="0">
                <a:latin typeface="Verdana" charset="0"/>
                <a:ea typeface="Verdana" charset="0"/>
                <a:cs typeface="Verdana" charset="0"/>
              </a:rPr>
              <a:t>Yrityksissä, joissa </a:t>
            </a:r>
            <a:r>
              <a:rPr lang="fi-FI" sz="1600" dirty="0" err="1">
                <a:latin typeface="Verdana" charset="0"/>
                <a:ea typeface="Verdana" charset="0"/>
                <a:cs typeface="Verdana" charset="0"/>
              </a:rPr>
              <a:t>kv</a:t>
            </a:r>
            <a:r>
              <a:rPr lang="fi-FI" sz="1600" dirty="0">
                <a:latin typeface="Verdana" charset="0"/>
                <a:ea typeface="Verdana" charset="0"/>
                <a:cs typeface="Verdana" charset="0"/>
              </a:rPr>
              <a:t>-osaajia on ollut, tuen tarpeet näyttäytyvät vähäisemmiltä erityisesti </a:t>
            </a:r>
            <a:r>
              <a:rPr lang="fi-FI" sz="1600" dirty="0" err="1">
                <a:latin typeface="Verdana" charset="0"/>
                <a:ea typeface="Verdana" charset="0"/>
                <a:cs typeface="Verdana" charset="0"/>
              </a:rPr>
              <a:t>korkeakouluopiske-lijoita</a:t>
            </a:r>
            <a:r>
              <a:rPr lang="fi-FI" sz="1600" dirty="0">
                <a:latin typeface="Verdana" charset="0"/>
                <a:ea typeface="Verdana" charset="0"/>
                <a:cs typeface="Verdana" charset="0"/>
              </a:rPr>
              <a:t> ottaneilla. </a:t>
            </a:r>
          </a:p>
        </p:txBody>
      </p:sp>
      <p:sp>
        <p:nvSpPr>
          <p:cNvPr id="69" name="Suorakulmio 68"/>
          <p:cNvSpPr/>
          <p:nvPr/>
        </p:nvSpPr>
        <p:spPr>
          <a:xfrm>
            <a:off x="444336" y="5009070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fi-FI" sz="1600" dirty="0">
                <a:latin typeface="Verdana" charset="0"/>
                <a:ea typeface="Verdana" charset="0"/>
                <a:cs typeface="Verdana" charset="0"/>
              </a:rPr>
              <a:t>Ammatillisen </a:t>
            </a:r>
            <a:r>
              <a:rPr lang="fi-FI" sz="1600" dirty="0" err="1">
                <a:latin typeface="Verdana" charset="0"/>
                <a:ea typeface="Verdana" charset="0"/>
                <a:cs typeface="Verdana" charset="0"/>
              </a:rPr>
              <a:t>koulutuk</a:t>
            </a:r>
            <a:r>
              <a:rPr lang="fi-FI" sz="1600" dirty="0">
                <a:latin typeface="Verdana" charset="0"/>
                <a:ea typeface="Verdana" charset="0"/>
                <a:cs typeface="Verdana" charset="0"/>
              </a:rPr>
              <a:t>-</a:t>
            </a:r>
            <a:br>
              <a:rPr lang="fi-FI" sz="1600" dirty="0">
                <a:latin typeface="Verdana" charset="0"/>
                <a:ea typeface="Verdana" charset="0"/>
                <a:cs typeface="Verdana" charset="0"/>
              </a:rPr>
            </a:br>
            <a:r>
              <a:rPr lang="fi-FI" sz="1600" dirty="0">
                <a:latin typeface="Verdana" charset="0"/>
                <a:ea typeface="Verdana" charset="0"/>
                <a:cs typeface="Verdana" charset="0"/>
              </a:rPr>
              <a:t>sen ulkomaalaisia opis-</a:t>
            </a:r>
            <a:br>
              <a:rPr lang="fi-FI" sz="1600" dirty="0">
                <a:latin typeface="Verdana" charset="0"/>
                <a:ea typeface="Verdana" charset="0"/>
                <a:cs typeface="Verdana" charset="0"/>
              </a:rPr>
            </a:br>
            <a:r>
              <a:rPr lang="fi-FI" sz="1600" dirty="0" err="1">
                <a:latin typeface="Verdana" charset="0"/>
                <a:ea typeface="Verdana" charset="0"/>
                <a:cs typeface="Verdana" charset="0"/>
              </a:rPr>
              <a:t>kelijoita</a:t>
            </a:r>
            <a:r>
              <a:rPr lang="fi-FI" sz="1600" dirty="0">
                <a:latin typeface="Verdana" charset="0"/>
                <a:ea typeface="Verdana" charset="0"/>
                <a:cs typeface="Verdana" charset="0"/>
              </a:rPr>
              <a:t> ottaneet yritykset ovat saaneet enemmän tukea oppilaitoksilta.</a:t>
            </a:r>
          </a:p>
        </p:txBody>
      </p:sp>
      <p:pic>
        <p:nvPicPr>
          <p:cNvPr id="12" name="Kuva 11"/>
          <p:cNvPicPr/>
          <p:nvPr/>
        </p:nvPicPr>
        <p:blipFill>
          <a:blip r:embed="rId3"/>
          <a:stretch>
            <a:fillRect/>
          </a:stretch>
        </p:blipFill>
        <p:spPr>
          <a:xfrm>
            <a:off x="3379470" y="1615173"/>
            <a:ext cx="5271370" cy="350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2251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1"/>
          <p:cNvSpPr>
            <a:spLocks noGrp="1"/>
          </p:cNvSpPr>
          <p:nvPr>
            <p:ph type="title"/>
          </p:nvPr>
        </p:nvSpPr>
        <p:spPr>
          <a:xfrm>
            <a:off x="636259" y="237371"/>
            <a:ext cx="7877175" cy="1143000"/>
          </a:xfrm>
        </p:spPr>
        <p:txBody>
          <a:bodyPr/>
          <a:lstStyle/>
          <a:p>
            <a:r>
              <a:rPr lang="fi-FI" sz="3200" dirty="0"/>
              <a:t>Keskeiset viestit oppilaitoksille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36272" y="4479685"/>
            <a:ext cx="37337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1"/>
              </a:buClr>
            </a:pPr>
            <a:r>
              <a:rPr lang="fi-FI" sz="1600" b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Osuvuutta rekrytointeihin</a:t>
            </a:r>
          </a:p>
          <a:p>
            <a:pPr>
              <a:buClr>
                <a:schemeClr val="accent1"/>
              </a:buClr>
            </a:pPr>
            <a:endParaRPr lang="fi-FI" sz="800" b="1" dirty="0">
              <a:latin typeface="Verdana" charset="0"/>
              <a:ea typeface="Verdana" charset="0"/>
              <a:cs typeface="Verdana" charset="0"/>
            </a:endParaRPr>
          </a:p>
          <a:p>
            <a:pPr marL="285750" lvl="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i-FI" sz="1400" dirty="0">
                <a:latin typeface="Verdana" charset="0"/>
                <a:ea typeface="Verdana" charset="0"/>
                <a:cs typeface="Verdana" charset="0"/>
              </a:rPr>
              <a:t>Kv-osaajien ja yritysten ”mätsääminen” perustuu henkilötuntemukseen. Miten voitte edesauttaa sitä?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36273" y="1951038"/>
            <a:ext cx="406604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1"/>
              </a:buClr>
            </a:pPr>
            <a:r>
              <a:rPr lang="fi-FI" sz="1600" b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Tietoa mahdollisuuksista</a:t>
            </a:r>
          </a:p>
          <a:p>
            <a:pPr>
              <a:buClr>
                <a:schemeClr val="accent1"/>
              </a:buClr>
            </a:pPr>
            <a:endParaRPr lang="fi-FI" sz="800" b="1" dirty="0">
              <a:latin typeface="Verdana" charset="0"/>
              <a:ea typeface="Verdana" charset="0"/>
              <a:cs typeface="Verdana" charset="0"/>
            </a:endParaRPr>
          </a:p>
          <a:p>
            <a:pPr marL="285750" lvl="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i-FI" sz="1400" dirty="0">
                <a:latin typeface="Verdana" charset="0"/>
                <a:ea typeface="Verdana" charset="0"/>
                <a:cs typeface="Verdana" charset="0"/>
              </a:rPr>
              <a:t>Viestikää siitä kuinka kv-osaajien osaamista voi hyödyntää.</a:t>
            </a:r>
          </a:p>
          <a:p>
            <a:pPr marL="285750" lvl="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i-FI" sz="1400" dirty="0">
                <a:latin typeface="Verdana" charset="0"/>
                <a:ea typeface="Verdana" charset="0"/>
                <a:cs typeface="Verdana" charset="0"/>
              </a:rPr>
              <a:t>Markkinoikaa ja tehkää hyötyjä näkyväksi.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174469" y="4479685"/>
            <a:ext cx="37337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1"/>
              </a:buClr>
            </a:pPr>
            <a:r>
              <a:rPr lang="fi-FI" sz="1600" b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Ohjauksen ja opetuksen kehittäminen</a:t>
            </a:r>
          </a:p>
          <a:p>
            <a:pPr>
              <a:buClr>
                <a:schemeClr val="accent1"/>
              </a:buClr>
            </a:pPr>
            <a:endParaRPr lang="fi-FI" sz="800" b="1" dirty="0">
              <a:latin typeface="Verdana" charset="0"/>
              <a:ea typeface="Verdana" charset="0"/>
              <a:cs typeface="Verdana" charset="0"/>
            </a:endParaRPr>
          </a:p>
          <a:p>
            <a:pPr marL="285750" lvl="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i-FI" sz="1400" dirty="0">
                <a:latin typeface="Verdana" charset="0"/>
                <a:ea typeface="Verdana" charset="0"/>
                <a:cs typeface="Verdana" charset="0"/>
              </a:rPr>
              <a:t>Uraohjaus ja kieliopinnot paremmin kiinni arkeen. </a:t>
            </a:r>
          </a:p>
          <a:p>
            <a:pPr marL="285750" lvl="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i-FI" sz="1400" dirty="0">
                <a:latin typeface="Verdana" charset="0"/>
                <a:ea typeface="Verdana" charset="0"/>
                <a:cs typeface="Verdana" charset="0"/>
              </a:rPr>
              <a:t>Opiskelijoille lisää valmiuksia tuoda oma osaamisensa näkyväksi.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31814" y="1951038"/>
            <a:ext cx="3733737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1"/>
              </a:buClr>
            </a:pPr>
            <a:r>
              <a:rPr lang="fi-FI" sz="1600" b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Yritysyhteistyö</a:t>
            </a:r>
            <a:endParaRPr lang="fi-FI" sz="1400" b="1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pPr>
              <a:buClr>
                <a:schemeClr val="accent1"/>
              </a:buClr>
            </a:pPr>
            <a:endParaRPr lang="fi-FI" sz="800" b="1" dirty="0">
              <a:latin typeface="Verdana" charset="0"/>
              <a:ea typeface="Verdana" charset="0"/>
              <a:cs typeface="Verdana" charset="0"/>
            </a:endParaRPr>
          </a:p>
          <a:p>
            <a:pPr marL="285750" lvl="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i-FI" sz="1400" dirty="0">
                <a:latin typeface="Verdana" charset="0"/>
                <a:ea typeface="Verdana" charset="0"/>
                <a:cs typeface="Verdana" charset="0"/>
              </a:rPr>
              <a:t>Toimikaa sillanrakentajana yrityksiä kuunnellen: yritysvierailut, kutsut, messut, rekrytreffit – keinoja on paljon. Yritykset ovat erilaisia, mikä tulee huomioida yhteistyössä.</a:t>
            </a:r>
          </a:p>
        </p:txBody>
      </p:sp>
      <p:grpSp>
        <p:nvGrpSpPr>
          <p:cNvPr id="36" name="Group 17"/>
          <p:cNvGrpSpPr>
            <a:grpSpLocks noChangeAspect="1"/>
          </p:cNvGrpSpPr>
          <p:nvPr/>
        </p:nvGrpSpPr>
        <p:grpSpPr bwMode="auto">
          <a:xfrm>
            <a:off x="5174469" y="1306928"/>
            <a:ext cx="969963" cy="576262"/>
            <a:chOff x="536" y="2453"/>
            <a:chExt cx="611" cy="363"/>
          </a:xfrm>
        </p:grpSpPr>
        <p:sp>
          <p:nvSpPr>
            <p:cNvPr id="37" name="AutoShape 16"/>
            <p:cNvSpPr>
              <a:spLocks noChangeAspect="1" noChangeArrowheads="1" noTextEdit="1"/>
            </p:cNvSpPr>
            <p:nvPr/>
          </p:nvSpPr>
          <p:spPr bwMode="auto">
            <a:xfrm>
              <a:off x="536" y="2453"/>
              <a:ext cx="611" cy="3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38" name="Freeform 18"/>
            <p:cNvSpPr>
              <a:spLocks/>
            </p:cNvSpPr>
            <p:nvPr/>
          </p:nvSpPr>
          <p:spPr bwMode="auto">
            <a:xfrm>
              <a:off x="1000" y="2451"/>
              <a:ext cx="149" cy="183"/>
            </a:xfrm>
            <a:custGeom>
              <a:avLst/>
              <a:gdLst>
                <a:gd name="T0" fmla="*/ 170 w 175"/>
                <a:gd name="T1" fmla="*/ 159 h 215"/>
                <a:gd name="T2" fmla="*/ 77 w 175"/>
                <a:gd name="T3" fmla="*/ 11 h 215"/>
                <a:gd name="T4" fmla="*/ 52 w 175"/>
                <a:gd name="T5" fmla="*/ 5 h 215"/>
                <a:gd name="T6" fmla="*/ 11 w 175"/>
                <a:gd name="T7" fmla="*/ 32 h 215"/>
                <a:gd name="T8" fmla="*/ 5 w 175"/>
                <a:gd name="T9" fmla="*/ 56 h 215"/>
                <a:gd name="T10" fmla="*/ 99 w 175"/>
                <a:gd name="T11" fmla="*/ 204 h 215"/>
                <a:gd name="T12" fmla="*/ 124 w 175"/>
                <a:gd name="T13" fmla="*/ 210 h 215"/>
                <a:gd name="T14" fmla="*/ 165 w 175"/>
                <a:gd name="T15" fmla="*/ 183 h 215"/>
                <a:gd name="T16" fmla="*/ 170 w 175"/>
                <a:gd name="T17" fmla="*/ 159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215">
                  <a:moveTo>
                    <a:pt x="170" y="159"/>
                  </a:moveTo>
                  <a:cubicBezTo>
                    <a:pt x="77" y="11"/>
                    <a:pt x="77" y="11"/>
                    <a:pt x="77" y="11"/>
                  </a:cubicBezTo>
                  <a:cubicBezTo>
                    <a:pt x="71" y="2"/>
                    <a:pt x="60" y="0"/>
                    <a:pt x="52" y="5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3" y="37"/>
                    <a:pt x="0" y="48"/>
                    <a:pt x="5" y="56"/>
                  </a:cubicBezTo>
                  <a:cubicBezTo>
                    <a:pt x="99" y="204"/>
                    <a:pt x="99" y="204"/>
                    <a:pt x="99" y="204"/>
                  </a:cubicBezTo>
                  <a:cubicBezTo>
                    <a:pt x="104" y="213"/>
                    <a:pt x="115" y="215"/>
                    <a:pt x="124" y="210"/>
                  </a:cubicBezTo>
                  <a:cubicBezTo>
                    <a:pt x="165" y="183"/>
                    <a:pt x="165" y="183"/>
                    <a:pt x="165" y="183"/>
                  </a:cubicBezTo>
                  <a:cubicBezTo>
                    <a:pt x="173" y="178"/>
                    <a:pt x="175" y="167"/>
                    <a:pt x="170" y="1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39" name="Freeform 19"/>
            <p:cNvSpPr>
              <a:spLocks/>
            </p:cNvSpPr>
            <p:nvPr/>
          </p:nvSpPr>
          <p:spPr bwMode="auto">
            <a:xfrm>
              <a:off x="673" y="2685"/>
              <a:ext cx="80" cy="98"/>
            </a:xfrm>
            <a:custGeom>
              <a:avLst/>
              <a:gdLst>
                <a:gd name="T0" fmla="*/ 83 w 94"/>
                <a:gd name="T1" fmla="*/ 41 h 115"/>
                <a:gd name="T2" fmla="*/ 90 w 94"/>
                <a:gd name="T3" fmla="*/ 31 h 115"/>
                <a:gd name="T4" fmla="*/ 93 w 94"/>
                <a:gd name="T5" fmla="*/ 16 h 115"/>
                <a:gd name="T6" fmla="*/ 85 w 94"/>
                <a:gd name="T7" fmla="*/ 3 h 115"/>
                <a:gd name="T8" fmla="*/ 74 w 94"/>
                <a:gd name="T9" fmla="*/ 0 h 115"/>
                <a:gd name="T10" fmla="*/ 57 w 94"/>
                <a:gd name="T11" fmla="*/ 9 h 115"/>
                <a:gd name="T12" fmla="*/ 37 w 94"/>
                <a:gd name="T13" fmla="*/ 38 h 115"/>
                <a:gd name="T14" fmla="*/ 36 w 94"/>
                <a:gd name="T15" fmla="*/ 39 h 115"/>
                <a:gd name="T16" fmla="*/ 12 w 94"/>
                <a:gd name="T17" fmla="*/ 74 h 115"/>
                <a:gd name="T18" fmla="*/ 11 w 94"/>
                <a:gd name="T19" fmla="*/ 76 h 115"/>
                <a:gd name="T20" fmla="*/ 6 w 94"/>
                <a:gd name="T21" fmla="*/ 83 h 115"/>
                <a:gd name="T22" fmla="*/ 11 w 94"/>
                <a:gd name="T23" fmla="*/ 111 h 115"/>
                <a:gd name="T24" fmla="*/ 26 w 94"/>
                <a:gd name="T25" fmla="*/ 114 h 115"/>
                <a:gd name="T26" fmla="*/ 39 w 94"/>
                <a:gd name="T27" fmla="*/ 106 h 115"/>
                <a:gd name="T28" fmla="*/ 43 w 94"/>
                <a:gd name="T29" fmla="*/ 101 h 115"/>
                <a:gd name="T30" fmla="*/ 45 w 94"/>
                <a:gd name="T31" fmla="*/ 98 h 115"/>
                <a:gd name="T32" fmla="*/ 83 w 94"/>
                <a:gd name="T33" fmla="*/ 42 h 115"/>
                <a:gd name="T34" fmla="*/ 83 w 94"/>
                <a:gd name="T35" fmla="*/ 41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4" h="115">
                  <a:moveTo>
                    <a:pt x="83" y="41"/>
                  </a:moveTo>
                  <a:cubicBezTo>
                    <a:pt x="90" y="31"/>
                    <a:pt x="90" y="31"/>
                    <a:pt x="90" y="31"/>
                  </a:cubicBezTo>
                  <a:cubicBezTo>
                    <a:pt x="93" y="27"/>
                    <a:pt x="94" y="21"/>
                    <a:pt x="93" y="16"/>
                  </a:cubicBezTo>
                  <a:cubicBezTo>
                    <a:pt x="92" y="11"/>
                    <a:pt x="89" y="6"/>
                    <a:pt x="85" y="3"/>
                  </a:cubicBezTo>
                  <a:cubicBezTo>
                    <a:pt x="81" y="1"/>
                    <a:pt x="77" y="0"/>
                    <a:pt x="74" y="0"/>
                  </a:cubicBezTo>
                  <a:cubicBezTo>
                    <a:pt x="67" y="0"/>
                    <a:pt x="61" y="3"/>
                    <a:pt x="57" y="9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29" y="50"/>
                    <a:pt x="20" y="63"/>
                    <a:pt x="12" y="74"/>
                  </a:cubicBezTo>
                  <a:cubicBezTo>
                    <a:pt x="12" y="75"/>
                    <a:pt x="12" y="75"/>
                    <a:pt x="11" y="76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0" y="92"/>
                    <a:pt x="2" y="105"/>
                    <a:pt x="11" y="111"/>
                  </a:cubicBezTo>
                  <a:cubicBezTo>
                    <a:pt x="16" y="114"/>
                    <a:pt x="21" y="115"/>
                    <a:pt x="26" y="114"/>
                  </a:cubicBezTo>
                  <a:cubicBezTo>
                    <a:pt x="32" y="113"/>
                    <a:pt x="36" y="110"/>
                    <a:pt x="39" y="106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3" y="100"/>
                    <a:pt x="44" y="99"/>
                    <a:pt x="45" y="98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83" y="42"/>
                    <a:pt x="83" y="42"/>
                    <a:pt x="83" y="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40" name="Freeform 20"/>
            <p:cNvSpPr>
              <a:spLocks/>
            </p:cNvSpPr>
            <p:nvPr/>
          </p:nvSpPr>
          <p:spPr bwMode="auto">
            <a:xfrm>
              <a:off x="728" y="2508"/>
              <a:ext cx="342" cy="169"/>
            </a:xfrm>
            <a:custGeom>
              <a:avLst/>
              <a:gdLst>
                <a:gd name="T0" fmla="*/ 321 w 402"/>
                <a:gd name="T1" fmla="*/ 15 h 199"/>
                <a:gd name="T2" fmla="*/ 306 w 402"/>
                <a:gd name="T3" fmla="*/ 10 h 199"/>
                <a:gd name="T4" fmla="*/ 290 w 402"/>
                <a:gd name="T5" fmla="*/ 16 h 199"/>
                <a:gd name="T6" fmla="*/ 272 w 402"/>
                <a:gd name="T7" fmla="*/ 18 h 199"/>
                <a:gd name="T8" fmla="*/ 218 w 402"/>
                <a:gd name="T9" fmla="*/ 7 h 199"/>
                <a:gd name="T10" fmla="*/ 131 w 402"/>
                <a:gd name="T11" fmla="*/ 6 h 199"/>
                <a:gd name="T12" fmla="*/ 80 w 402"/>
                <a:gd name="T13" fmla="*/ 15 h 199"/>
                <a:gd name="T14" fmla="*/ 47 w 402"/>
                <a:gd name="T15" fmla="*/ 35 h 199"/>
                <a:gd name="T16" fmla="*/ 4 w 402"/>
                <a:gd name="T17" fmla="*/ 92 h 199"/>
                <a:gd name="T18" fmla="*/ 1 w 402"/>
                <a:gd name="T19" fmla="*/ 102 h 199"/>
                <a:gd name="T20" fmla="*/ 6 w 402"/>
                <a:gd name="T21" fmla="*/ 111 h 199"/>
                <a:gd name="T22" fmla="*/ 21 w 402"/>
                <a:gd name="T23" fmla="*/ 112 h 199"/>
                <a:gd name="T24" fmla="*/ 113 w 402"/>
                <a:gd name="T25" fmla="*/ 64 h 199"/>
                <a:gd name="T26" fmla="*/ 144 w 402"/>
                <a:gd name="T27" fmla="*/ 65 h 199"/>
                <a:gd name="T28" fmla="*/ 344 w 402"/>
                <a:gd name="T29" fmla="*/ 195 h 199"/>
                <a:gd name="T30" fmla="*/ 350 w 402"/>
                <a:gd name="T31" fmla="*/ 199 h 199"/>
                <a:gd name="T32" fmla="*/ 397 w 402"/>
                <a:gd name="T33" fmla="*/ 154 h 199"/>
                <a:gd name="T34" fmla="*/ 399 w 402"/>
                <a:gd name="T35" fmla="*/ 139 h 199"/>
                <a:gd name="T36" fmla="*/ 321 w 402"/>
                <a:gd name="T37" fmla="*/ 15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2" h="199">
                  <a:moveTo>
                    <a:pt x="321" y="15"/>
                  </a:moveTo>
                  <a:cubicBezTo>
                    <a:pt x="318" y="10"/>
                    <a:pt x="311" y="8"/>
                    <a:pt x="306" y="10"/>
                  </a:cubicBezTo>
                  <a:cubicBezTo>
                    <a:pt x="290" y="16"/>
                    <a:pt x="290" y="16"/>
                    <a:pt x="290" y="16"/>
                  </a:cubicBezTo>
                  <a:cubicBezTo>
                    <a:pt x="284" y="19"/>
                    <a:pt x="278" y="19"/>
                    <a:pt x="272" y="18"/>
                  </a:cubicBezTo>
                  <a:cubicBezTo>
                    <a:pt x="218" y="7"/>
                    <a:pt x="218" y="7"/>
                    <a:pt x="218" y="7"/>
                  </a:cubicBezTo>
                  <a:cubicBezTo>
                    <a:pt x="189" y="1"/>
                    <a:pt x="160" y="0"/>
                    <a:pt x="131" y="6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67" y="18"/>
                    <a:pt x="55" y="25"/>
                    <a:pt x="47" y="35"/>
                  </a:cubicBezTo>
                  <a:cubicBezTo>
                    <a:pt x="4" y="92"/>
                    <a:pt x="4" y="92"/>
                    <a:pt x="4" y="92"/>
                  </a:cubicBezTo>
                  <a:cubicBezTo>
                    <a:pt x="1" y="95"/>
                    <a:pt x="0" y="98"/>
                    <a:pt x="1" y="102"/>
                  </a:cubicBezTo>
                  <a:cubicBezTo>
                    <a:pt x="1" y="106"/>
                    <a:pt x="3" y="109"/>
                    <a:pt x="6" y="111"/>
                  </a:cubicBezTo>
                  <a:cubicBezTo>
                    <a:pt x="10" y="114"/>
                    <a:pt x="16" y="115"/>
                    <a:pt x="21" y="112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23" y="59"/>
                    <a:pt x="135" y="59"/>
                    <a:pt x="144" y="65"/>
                  </a:cubicBezTo>
                  <a:cubicBezTo>
                    <a:pt x="344" y="195"/>
                    <a:pt x="344" y="195"/>
                    <a:pt x="344" y="195"/>
                  </a:cubicBezTo>
                  <a:cubicBezTo>
                    <a:pt x="346" y="196"/>
                    <a:pt x="348" y="198"/>
                    <a:pt x="350" y="199"/>
                  </a:cubicBezTo>
                  <a:cubicBezTo>
                    <a:pt x="397" y="154"/>
                    <a:pt x="397" y="154"/>
                    <a:pt x="397" y="154"/>
                  </a:cubicBezTo>
                  <a:cubicBezTo>
                    <a:pt x="402" y="151"/>
                    <a:pt x="402" y="144"/>
                    <a:pt x="399" y="139"/>
                  </a:cubicBezTo>
                  <a:lnTo>
                    <a:pt x="321" y="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41" name="Freeform 21"/>
            <p:cNvSpPr>
              <a:spLocks/>
            </p:cNvSpPr>
            <p:nvPr/>
          </p:nvSpPr>
          <p:spPr bwMode="auto">
            <a:xfrm>
              <a:off x="766" y="2766"/>
              <a:ext cx="46" cy="52"/>
            </a:xfrm>
            <a:custGeom>
              <a:avLst/>
              <a:gdLst>
                <a:gd name="T0" fmla="*/ 36 w 54"/>
                <a:gd name="T1" fmla="*/ 0 h 61"/>
                <a:gd name="T2" fmla="*/ 33 w 54"/>
                <a:gd name="T3" fmla="*/ 0 h 61"/>
                <a:gd name="T4" fmla="*/ 23 w 54"/>
                <a:gd name="T5" fmla="*/ 6 h 61"/>
                <a:gd name="T6" fmla="*/ 2 w 54"/>
                <a:gd name="T7" fmla="*/ 36 h 61"/>
                <a:gd name="T8" fmla="*/ 1 w 54"/>
                <a:gd name="T9" fmla="*/ 47 h 61"/>
                <a:gd name="T10" fmla="*/ 11 w 54"/>
                <a:gd name="T11" fmla="*/ 58 h 61"/>
                <a:gd name="T12" fmla="*/ 30 w 54"/>
                <a:gd name="T13" fmla="*/ 52 h 61"/>
                <a:gd name="T14" fmla="*/ 49 w 54"/>
                <a:gd name="T15" fmla="*/ 25 h 61"/>
                <a:gd name="T16" fmla="*/ 46 w 54"/>
                <a:gd name="T17" fmla="*/ 4 h 61"/>
                <a:gd name="T18" fmla="*/ 36 w 54"/>
                <a:gd name="T1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61">
                  <a:moveTo>
                    <a:pt x="36" y="0"/>
                  </a:moveTo>
                  <a:cubicBezTo>
                    <a:pt x="35" y="0"/>
                    <a:pt x="34" y="0"/>
                    <a:pt x="33" y="0"/>
                  </a:cubicBezTo>
                  <a:cubicBezTo>
                    <a:pt x="29" y="1"/>
                    <a:pt x="26" y="3"/>
                    <a:pt x="23" y="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1" y="40"/>
                    <a:pt x="0" y="44"/>
                    <a:pt x="1" y="47"/>
                  </a:cubicBezTo>
                  <a:cubicBezTo>
                    <a:pt x="3" y="52"/>
                    <a:pt x="6" y="56"/>
                    <a:pt x="11" y="58"/>
                  </a:cubicBezTo>
                  <a:cubicBezTo>
                    <a:pt x="18" y="61"/>
                    <a:pt x="26" y="59"/>
                    <a:pt x="30" y="52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54" y="19"/>
                    <a:pt x="53" y="9"/>
                    <a:pt x="46" y="4"/>
                  </a:cubicBezTo>
                  <a:cubicBezTo>
                    <a:pt x="43" y="1"/>
                    <a:pt x="39" y="0"/>
                    <a:pt x="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42" name="Freeform 22"/>
            <p:cNvSpPr>
              <a:spLocks/>
            </p:cNvSpPr>
            <p:nvPr/>
          </p:nvSpPr>
          <p:spPr bwMode="auto">
            <a:xfrm>
              <a:off x="719" y="2722"/>
              <a:ext cx="70" cy="83"/>
            </a:xfrm>
            <a:custGeom>
              <a:avLst/>
              <a:gdLst>
                <a:gd name="T0" fmla="*/ 64 w 82"/>
                <a:gd name="T1" fmla="*/ 48 h 98"/>
                <a:gd name="T2" fmla="*/ 76 w 82"/>
                <a:gd name="T3" fmla="*/ 31 h 98"/>
                <a:gd name="T4" fmla="*/ 72 w 82"/>
                <a:gd name="T5" fmla="*/ 4 h 98"/>
                <a:gd name="T6" fmla="*/ 59 w 82"/>
                <a:gd name="T7" fmla="*/ 0 h 98"/>
                <a:gd name="T8" fmla="*/ 56 w 82"/>
                <a:gd name="T9" fmla="*/ 0 h 98"/>
                <a:gd name="T10" fmla="*/ 43 w 82"/>
                <a:gd name="T11" fmla="*/ 8 h 98"/>
                <a:gd name="T12" fmla="*/ 3 w 82"/>
                <a:gd name="T13" fmla="*/ 67 h 98"/>
                <a:gd name="T14" fmla="*/ 1 w 82"/>
                <a:gd name="T15" fmla="*/ 80 h 98"/>
                <a:gd name="T16" fmla="*/ 11 w 82"/>
                <a:gd name="T17" fmla="*/ 93 h 98"/>
                <a:gd name="T18" fmla="*/ 38 w 82"/>
                <a:gd name="T19" fmla="*/ 87 h 98"/>
                <a:gd name="T20" fmla="*/ 43 w 82"/>
                <a:gd name="T21" fmla="*/ 79 h 98"/>
                <a:gd name="T22" fmla="*/ 45 w 82"/>
                <a:gd name="T23" fmla="*/ 76 h 98"/>
                <a:gd name="T24" fmla="*/ 63 w 82"/>
                <a:gd name="T25" fmla="*/ 49 h 98"/>
                <a:gd name="T26" fmla="*/ 64 w 82"/>
                <a:gd name="T27" fmla="*/ 4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98">
                  <a:moveTo>
                    <a:pt x="64" y="48"/>
                  </a:moveTo>
                  <a:cubicBezTo>
                    <a:pt x="76" y="31"/>
                    <a:pt x="76" y="31"/>
                    <a:pt x="76" y="31"/>
                  </a:cubicBezTo>
                  <a:cubicBezTo>
                    <a:pt x="82" y="23"/>
                    <a:pt x="80" y="11"/>
                    <a:pt x="72" y="4"/>
                  </a:cubicBezTo>
                  <a:cubicBezTo>
                    <a:pt x="68" y="2"/>
                    <a:pt x="64" y="0"/>
                    <a:pt x="59" y="0"/>
                  </a:cubicBezTo>
                  <a:cubicBezTo>
                    <a:pt x="58" y="0"/>
                    <a:pt x="57" y="0"/>
                    <a:pt x="56" y="0"/>
                  </a:cubicBezTo>
                  <a:cubicBezTo>
                    <a:pt x="51" y="1"/>
                    <a:pt x="46" y="4"/>
                    <a:pt x="43" y="8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1" y="71"/>
                    <a:pt x="0" y="76"/>
                    <a:pt x="1" y="80"/>
                  </a:cubicBezTo>
                  <a:cubicBezTo>
                    <a:pt x="3" y="86"/>
                    <a:pt x="6" y="90"/>
                    <a:pt x="11" y="93"/>
                  </a:cubicBezTo>
                  <a:cubicBezTo>
                    <a:pt x="21" y="98"/>
                    <a:pt x="32" y="95"/>
                    <a:pt x="38" y="87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4" y="78"/>
                    <a:pt x="44" y="77"/>
                    <a:pt x="45" y="76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64" y="49"/>
                    <a:pt x="64" y="48"/>
                    <a:pt x="64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43" name="Freeform 23"/>
            <p:cNvSpPr>
              <a:spLocks/>
            </p:cNvSpPr>
            <p:nvPr/>
          </p:nvSpPr>
          <p:spPr bwMode="auto">
            <a:xfrm>
              <a:off x="618" y="2519"/>
              <a:ext cx="405" cy="295"/>
            </a:xfrm>
            <a:custGeom>
              <a:avLst/>
              <a:gdLst>
                <a:gd name="T0" fmla="*/ 465 w 476"/>
                <a:gd name="T1" fmla="*/ 196 h 347"/>
                <a:gd name="T2" fmla="*/ 265 w 476"/>
                <a:gd name="T3" fmla="*/ 66 h 347"/>
                <a:gd name="T4" fmla="*/ 251 w 476"/>
                <a:gd name="T5" fmla="*/ 66 h 347"/>
                <a:gd name="T6" fmla="*/ 160 w 476"/>
                <a:gd name="T7" fmla="*/ 113 h 347"/>
                <a:gd name="T8" fmla="*/ 128 w 476"/>
                <a:gd name="T9" fmla="*/ 113 h 347"/>
                <a:gd name="T10" fmla="*/ 114 w 476"/>
                <a:gd name="T11" fmla="*/ 85 h 347"/>
                <a:gd name="T12" fmla="*/ 121 w 476"/>
                <a:gd name="T13" fmla="*/ 68 h 347"/>
                <a:gd name="T14" fmla="*/ 158 w 476"/>
                <a:gd name="T15" fmla="*/ 20 h 347"/>
                <a:gd name="T16" fmla="*/ 118 w 476"/>
                <a:gd name="T17" fmla="*/ 13 h 347"/>
                <a:gd name="T18" fmla="*/ 109 w 476"/>
                <a:gd name="T19" fmla="*/ 10 h 347"/>
                <a:gd name="T20" fmla="*/ 100 w 476"/>
                <a:gd name="T21" fmla="*/ 6 h 347"/>
                <a:gd name="T22" fmla="*/ 70 w 476"/>
                <a:gd name="T23" fmla="*/ 14 h 347"/>
                <a:gd name="T24" fmla="*/ 5 w 476"/>
                <a:gd name="T25" fmla="*/ 118 h 347"/>
                <a:gd name="T26" fmla="*/ 6 w 476"/>
                <a:gd name="T27" fmla="*/ 144 h 347"/>
                <a:gd name="T28" fmla="*/ 40 w 476"/>
                <a:gd name="T29" fmla="*/ 190 h 347"/>
                <a:gd name="T30" fmla="*/ 44 w 476"/>
                <a:gd name="T31" fmla="*/ 190 h 347"/>
                <a:gd name="T32" fmla="*/ 90 w 476"/>
                <a:gd name="T33" fmla="*/ 183 h 347"/>
                <a:gd name="T34" fmla="*/ 102 w 476"/>
                <a:gd name="T35" fmla="*/ 196 h 347"/>
                <a:gd name="T36" fmla="*/ 107 w 476"/>
                <a:gd name="T37" fmla="*/ 197 h 347"/>
                <a:gd name="T38" fmla="*/ 107 w 476"/>
                <a:gd name="T39" fmla="*/ 196 h 347"/>
                <a:gd name="T40" fmla="*/ 155 w 476"/>
                <a:gd name="T41" fmla="*/ 183 h 347"/>
                <a:gd name="T42" fmla="*/ 175 w 476"/>
                <a:gd name="T43" fmla="*/ 209 h 347"/>
                <a:gd name="T44" fmla="*/ 175 w 476"/>
                <a:gd name="T45" fmla="*/ 219 h 347"/>
                <a:gd name="T46" fmla="*/ 178 w 476"/>
                <a:gd name="T47" fmla="*/ 222 h 347"/>
                <a:gd name="T48" fmla="*/ 201 w 476"/>
                <a:gd name="T49" fmla="*/ 230 h 347"/>
                <a:gd name="T50" fmla="*/ 213 w 476"/>
                <a:gd name="T51" fmla="*/ 271 h 347"/>
                <a:gd name="T52" fmla="*/ 215 w 476"/>
                <a:gd name="T53" fmla="*/ 274 h 347"/>
                <a:gd name="T54" fmla="*/ 241 w 476"/>
                <a:gd name="T55" fmla="*/ 297 h 347"/>
                <a:gd name="T56" fmla="*/ 236 w 476"/>
                <a:gd name="T57" fmla="*/ 327 h 347"/>
                <a:gd name="T58" fmla="*/ 232 w 476"/>
                <a:gd name="T59" fmla="*/ 333 h 347"/>
                <a:gd name="T60" fmla="*/ 234 w 476"/>
                <a:gd name="T61" fmla="*/ 337 h 347"/>
                <a:gd name="T62" fmla="*/ 285 w 476"/>
                <a:gd name="T63" fmla="*/ 345 h 347"/>
                <a:gd name="T64" fmla="*/ 318 w 476"/>
                <a:gd name="T65" fmla="*/ 341 h 347"/>
                <a:gd name="T66" fmla="*/ 318 w 476"/>
                <a:gd name="T67" fmla="*/ 326 h 347"/>
                <a:gd name="T68" fmla="*/ 271 w 476"/>
                <a:gd name="T69" fmla="*/ 302 h 347"/>
                <a:gd name="T70" fmla="*/ 268 w 476"/>
                <a:gd name="T71" fmla="*/ 291 h 347"/>
                <a:gd name="T72" fmla="*/ 279 w 476"/>
                <a:gd name="T73" fmla="*/ 287 h 347"/>
                <a:gd name="T74" fmla="*/ 344 w 476"/>
                <a:gd name="T75" fmla="*/ 320 h 347"/>
                <a:gd name="T76" fmla="*/ 377 w 476"/>
                <a:gd name="T77" fmla="*/ 311 h 347"/>
                <a:gd name="T78" fmla="*/ 380 w 476"/>
                <a:gd name="T79" fmla="*/ 298 h 347"/>
                <a:gd name="T80" fmla="*/ 373 w 476"/>
                <a:gd name="T81" fmla="*/ 288 h 347"/>
                <a:gd name="T82" fmla="*/ 358 w 476"/>
                <a:gd name="T83" fmla="*/ 279 h 347"/>
                <a:gd name="T84" fmla="*/ 297 w 476"/>
                <a:gd name="T85" fmla="*/ 245 h 347"/>
                <a:gd name="T86" fmla="*/ 293 w 476"/>
                <a:gd name="T87" fmla="*/ 234 h 347"/>
                <a:gd name="T88" fmla="*/ 305 w 476"/>
                <a:gd name="T89" fmla="*/ 230 h 347"/>
                <a:gd name="T90" fmla="*/ 389 w 476"/>
                <a:gd name="T91" fmla="*/ 276 h 347"/>
                <a:gd name="T92" fmla="*/ 425 w 476"/>
                <a:gd name="T93" fmla="*/ 267 h 347"/>
                <a:gd name="T94" fmla="*/ 427 w 476"/>
                <a:gd name="T95" fmla="*/ 255 h 347"/>
                <a:gd name="T96" fmla="*/ 420 w 476"/>
                <a:gd name="T97" fmla="*/ 244 h 347"/>
                <a:gd name="T98" fmla="*/ 413 w 476"/>
                <a:gd name="T99" fmla="*/ 240 h 347"/>
                <a:gd name="T100" fmla="*/ 323 w 476"/>
                <a:gd name="T101" fmla="*/ 186 h 347"/>
                <a:gd name="T102" fmla="*/ 320 w 476"/>
                <a:gd name="T103" fmla="*/ 174 h 347"/>
                <a:gd name="T104" fmla="*/ 331 w 476"/>
                <a:gd name="T105" fmla="*/ 172 h 347"/>
                <a:gd name="T106" fmla="*/ 418 w 476"/>
                <a:gd name="T107" fmla="*/ 223 h 347"/>
                <a:gd name="T108" fmla="*/ 418 w 476"/>
                <a:gd name="T109" fmla="*/ 223 h 347"/>
                <a:gd name="T110" fmla="*/ 422 w 476"/>
                <a:gd name="T111" fmla="*/ 226 h 347"/>
                <a:gd name="T112" fmla="*/ 438 w 476"/>
                <a:gd name="T113" fmla="*/ 235 h 347"/>
                <a:gd name="T114" fmla="*/ 472 w 476"/>
                <a:gd name="T115" fmla="*/ 228 h 347"/>
                <a:gd name="T116" fmla="*/ 475 w 476"/>
                <a:gd name="T117" fmla="*/ 211 h 347"/>
                <a:gd name="T118" fmla="*/ 465 w 476"/>
                <a:gd name="T119" fmla="*/ 196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76" h="347">
                  <a:moveTo>
                    <a:pt x="465" y="196"/>
                  </a:moveTo>
                  <a:cubicBezTo>
                    <a:pt x="265" y="66"/>
                    <a:pt x="265" y="66"/>
                    <a:pt x="265" y="66"/>
                  </a:cubicBezTo>
                  <a:cubicBezTo>
                    <a:pt x="261" y="64"/>
                    <a:pt x="256" y="63"/>
                    <a:pt x="251" y="66"/>
                  </a:cubicBezTo>
                  <a:cubicBezTo>
                    <a:pt x="160" y="113"/>
                    <a:pt x="160" y="113"/>
                    <a:pt x="160" y="113"/>
                  </a:cubicBezTo>
                  <a:cubicBezTo>
                    <a:pt x="150" y="119"/>
                    <a:pt x="137" y="119"/>
                    <a:pt x="128" y="113"/>
                  </a:cubicBezTo>
                  <a:cubicBezTo>
                    <a:pt x="118" y="107"/>
                    <a:pt x="113" y="96"/>
                    <a:pt x="114" y="85"/>
                  </a:cubicBezTo>
                  <a:cubicBezTo>
                    <a:pt x="114" y="79"/>
                    <a:pt x="117" y="73"/>
                    <a:pt x="121" y="68"/>
                  </a:cubicBezTo>
                  <a:cubicBezTo>
                    <a:pt x="158" y="20"/>
                    <a:pt x="158" y="20"/>
                    <a:pt x="158" y="20"/>
                  </a:cubicBezTo>
                  <a:cubicBezTo>
                    <a:pt x="118" y="13"/>
                    <a:pt x="118" y="13"/>
                    <a:pt x="118" y="13"/>
                  </a:cubicBezTo>
                  <a:cubicBezTo>
                    <a:pt x="115" y="13"/>
                    <a:pt x="112" y="12"/>
                    <a:pt x="109" y="10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90" y="0"/>
                    <a:pt x="77" y="4"/>
                    <a:pt x="70" y="14"/>
                  </a:cubicBezTo>
                  <a:cubicBezTo>
                    <a:pt x="5" y="118"/>
                    <a:pt x="5" y="118"/>
                    <a:pt x="5" y="118"/>
                  </a:cubicBezTo>
                  <a:cubicBezTo>
                    <a:pt x="0" y="126"/>
                    <a:pt x="0" y="136"/>
                    <a:pt x="6" y="144"/>
                  </a:cubicBezTo>
                  <a:cubicBezTo>
                    <a:pt x="40" y="190"/>
                    <a:pt x="40" y="190"/>
                    <a:pt x="40" y="190"/>
                  </a:cubicBezTo>
                  <a:cubicBezTo>
                    <a:pt x="41" y="191"/>
                    <a:pt x="43" y="191"/>
                    <a:pt x="44" y="190"/>
                  </a:cubicBezTo>
                  <a:cubicBezTo>
                    <a:pt x="56" y="177"/>
                    <a:pt x="75" y="174"/>
                    <a:pt x="90" y="183"/>
                  </a:cubicBezTo>
                  <a:cubicBezTo>
                    <a:pt x="95" y="187"/>
                    <a:pt x="100" y="191"/>
                    <a:pt x="102" y="196"/>
                  </a:cubicBezTo>
                  <a:cubicBezTo>
                    <a:pt x="104" y="198"/>
                    <a:pt x="106" y="198"/>
                    <a:pt x="107" y="197"/>
                  </a:cubicBezTo>
                  <a:cubicBezTo>
                    <a:pt x="107" y="196"/>
                    <a:pt x="107" y="196"/>
                    <a:pt x="107" y="196"/>
                  </a:cubicBezTo>
                  <a:cubicBezTo>
                    <a:pt x="118" y="181"/>
                    <a:pt x="139" y="174"/>
                    <a:pt x="155" y="183"/>
                  </a:cubicBezTo>
                  <a:cubicBezTo>
                    <a:pt x="166" y="188"/>
                    <a:pt x="173" y="198"/>
                    <a:pt x="175" y="209"/>
                  </a:cubicBezTo>
                  <a:cubicBezTo>
                    <a:pt x="176" y="212"/>
                    <a:pt x="176" y="216"/>
                    <a:pt x="175" y="219"/>
                  </a:cubicBezTo>
                  <a:cubicBezTo>
                    <a:pt x="175" y="221"/>
                    <a:pt x="176" y="222"/>
                    <a:pt x="178" y="222"/>
                  </a:cubicBezTo>
                  <a:cubicBezTo>
                    <a:pt x="187" y="222"/>
                    <a:pt x="195" y="225"/>
                    <a:pt x="201" y="230"/>
                  </a:cubicBezTo>
                  <a:cubicBezTo>
                    <a:pt x="214" y="240"/>
                    <a:pt x="218" y="257"/>
                    <a:pt x="213" y="271"/>
                  </a:cubicBezTo>
                  <a:cubicBezTo>
                    <a:pt x="213" y="273"/>
                    <a:pt x="214" y="274"/>
                    <a:pt x="215" y="274"/>
                  </a:cubicBezTo>
                  <a:cubicBezTo>
                    <a:pt x="227" y="276"/>
                    <a:pt x="237" y="285"/>
                    <a:pt x="241" y="297"/>
                  </a:cubicBezTo>
                  <a:cubicBezTo>
                    <a:pt x="245" y="307"/>
                    <a:pt x="242" y="318"/>
                    <a:pt x="236" y="327"/>
                  </a:cubicBezTo>
                  <a:cubicBezTo>
                    <a:pt x="232" y="333"/>
                    <a:pt x="232" y="333"/>
                    <a:pt x="232" y="333"/>
                  </a:cubicBezTo>
                  <a:cubicBezTo>
                    <a:pt x="231" y="335"/>
                    <a:pt x="232" y="337"/>
                    <a:pt x="234" y="337"/>
                  </a:cubicBezTo>
                  <a:cubicBezTo>
                    <a:pt x="285" y="345"/>
                    <a:pt x="285" y="345"/>
                    <a:pt x="285" y="345"/>
                  </a:cubicBezTo>
                  <a:cubicBezTo>
                    <a:pt x="297" y="347"/>
                    <a:pt x="308" y="345"/>
                    <a:pt x="318" y="341"/>
                  </a:cubicBezTo>
                  <a:cubicBezTo>
                    <a:pt x="325" y="338"/>
                    <a:pt x="325" y="329"/>
                    <a:pt x="318" y="326"/>
                  </a:cubicBezTo>
                  <a:cubicBezTo>
                    <a:pt x="271" y="302"/>
                    <a:pt x="271" y="302"/>
                    <a:pt x="271" y="302"/>
                  </a:cubicBezTo>
                  <a:cubicBezTo>
                    <a:pt x="267" y="300"/>
                    <a:pt x="266" y="295"/>
                    <a:pt x="268" y="291"/>
                  </a:cubicBezTo>
                  <a:cubicBezTo>
                    <a:pt x="270" y="286"/>
                    <a:pt x="275" y="285"/>
                    <a:pt x="279" y="287"/>
                  </a:cubicBezTo>
                  <a:cubicBezTo>
                    <a:pt x="344" y="320"/>
                    <a:pt x="344" y="320"/>
                    <a:pt x="344" y="320"/>
                  </a:cubicBezTo>
                  <a:cubicBezTo>
                    <a:pt x="356" y="326"/>
                    <a:pt x="370" y="322"/>
                    <a:pt x="377" y="311"/>
                  </a:cubicBezTo>
                  <a:cubicBezTo>
                    <a:pt x="380" y="307"/>
                    <a:pt x="381" y="303"/>
                    <a:pt x="380" y="298"/>
                  </a:cubicBezTo>
                  <a:cubicBezTo>
                    <a:pt x="379" y="294"/>
                    <a:pt x="377" y="290"/>
                    <a:pt x="373" y="288"/>
                  </a:cubicBezTo>
                  <a:cubicBezTo>
                    <a:pt x="358" y="279"/>
                    <a:pt x="358" y="279"/>
                    <a:pt x="358" y="279"/>
                  </a:cubicBezTo>
                  <a:cubicBezTo>
                    <a:pt x="297" y="245"/>
                    <a:pt x="297" y="245"/>
                    <a:pt x="297" y="245"/>
                  </a:cubicBezTo>
                  <a:cubicBezTo>
                    <a:pt x="292" y="243"/>
                    <a:pt x="291" y="238"/>
                    <a:pt x="293" y="234"/>
                  </a:cubicBezTo>
                  <a:cubicBezTo>
                    <a:pt x="295" y="230"/>
                    <a:pt x="301" y="228"/>
                    <a:pt x="305" y="230"/>
                  </a:cubicBezTo>
                  <a:cubicBezTo>
                    <a:pt x="389" y="276"/>
                    <a:pt x="389" y="276"/>
                    <a:pt x="389" y="276"/>
                  </a:cubicBezTo>
                  <a:cubicBezTo>
                    <a:pt x="401" y="283"/>
                    <a:pt x="417" y="279"/>
                    <a:pt x="425" y="267"/>
                  </a:cubicBezTo>
                  <a:cubicBezTo>
                    <a:pt x="427" y="264"/>
                    <a:pt x="428" y="259"/>
                    <a:pt x="427" y="255"/>
                  </a:cubicBezTo>
                  <a:cubicBezTo>
                    <a:pt x="426" y="250"/>
                    <a:pt x="423" y="246"/>
                    <a:pt x="420" y="244"/>
                  </a:cubicBezTo>
                  <a:cubicBezTo>
                    <a:pt x="413" y="240"/>
                    <a:pt x="413" y="240"/>
                    <a:pt x="413" y="240"/>
                  </a:cubicBezTo>
                  <a:cubicBezTo>
                    <a:pt x="323" y="186"/>
                    <a:pt x="323" y="186"/>
                    <a:pt x="323" y="186"/>
                  </a:cubicBezTo>
                  <a:cubicBezTo>
                    <a:pt x="319" y="184"/>
                    <a:pt x="317" y="178"/>
                    <a:pt x="320" y="174"/>
                  </a:cubicBezTo>
                  <a:cubicBezTo>
                    <a:pt x="322" y="170"/>
                    <a:pt x="327" y="169"/>
                    <a:pt x="331" y="172"/>
                  </a:cubicBezTo>
                  <a:cubicBezTo>
                    <a:pt x="418" y="223"/>
                    <a:pt x="418" y="223"/>
                    <a:pt x="418" y="223"/>
                  </a:cubicBezTo>
                  <a:cubicBezTo>
                    <a:pt x="418" y="223"/>
                    <a:pt x="418" y="223"/>
                    <a:pt x="418" y="223"/>
                  </a:cubicBezTo>
                  <a:cubicBezTo>
                    <a:pt x="422" y="226"/>
                    <a:pt x="422" y="226"/>
                    <a:pt x="422" y="226"/>
                  </a:cubicBezTo>
                  <a:cubicBezTo>
                    <a:pt x="438" y="235"/>
                    <a:pt x="438" y="235"/>
                    <a:pt x="438" y="235"/>
                  </a:cubicBezTo>
                  <a:cubicBezTo>
                    <a:pt x="449" y="242"/>
                    <a:pt x="465" y="239"/>
                    <a:pt x="472" y="228"/>
                  </a:cubicBezTo>
                  <a:cubicBezTo>
                    <a:pt x="475" y="223"/>
                    <a:pt x="476" y="217"/>
                    <a:pt x="475" y="211"/>
                  </a:cubicBezTo>
                  <a:cubicBezTo>
                    <a:pt x="474" y="205"/>
                    <a:pt x="470" y="199"/>
                    <a:pt x="465" y="19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44" name="Freeform 24"/>
            <p:cNvSpPr>
              <a:spLocks/>
            </p:cNvSpPr>
            <p:nvPr/>
          </p:nvSpPr>
          <p:spPr bwMode="auto">
            <a:xfrm>
              <a:off x="638" y="2685"/>
              <a:ext cx="57" cy="63"/>
            </a:xfrm>
            <a:custGeom>
              <a:avLst/>
              <a:gdLst>
                <a:gd name="T0" fmla="*/ 66 w 67"/>
                <a:gd name="T1" fmla="*/ 16 h 75"/>
                <a:gd name="T2" fmla="*/ 57 w 67"/>
                <a:gd name="T3" fmla="*/ 3 h 75"/>
                <a:gd name="T4" fmla="*/ 47 w 67"/>
                <a:gd name="T5" fmla="*/ 0 h 75"/>
                <a:gd name="T6" fmla="*/ 31 w 67"/>
                <a:gd name="T7" fmla="*/ 8 h 75"/>
                <a:gd name="T8" fmla="*/ 6 w 67"/>
                <a:gd name="T9" fmla="*/ 43 h 75"/>
                <a:gd name="T10" fmla="*/ 11 w 67"/>
                <a:gd name="T11" fmla="*/ 70 h 75"/>
                <a:gd name="T12" fmla="*/ 12 w 67"/>
                <a:gd name="T13" fmla="*/ 71 h 75"/>
                <a:gd name="T14" fmla="*/ 27 w 67"/>
                <a:gd name="T15" fmla="*/ 74 h 75"/>
                <a:gd name="T16" fmla="*/ 38 w 67"/>
                <a:gd name="T17" fmla="*/ 67 h 75"/>
                <a:gd name="T18" fmla="*/ 64 w 67"/>
                <a:gd name="T19" fmla="*/ 30 h 75"/>
                <a:gd name="T20" fmla="*/ 66 w 67"/>
                <a:gd name="T21" fmla="*/ 1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" h="75">
                  <a:moveTo>
                    <a:pt x="66" y="16"/>
                  </a:moveTo>
                  <a:cubicBezTo>
                    <a:pt x="65" y="10"/>
                    <a:pt x="62" y="6"/>
                    <a:pt x="57" y="3"/>
                  </a:cubicBezTo>
                  <a:cubicBezTo>
                    <a:pt x="54" y="1"/>
                    <a:pt x="50" y="0"/>
                    <a:pt x="47" y="0"/>
                  </a:cubicBezTo>
                  <a:cubicBezTo>
                    <a:pt x="40" y="0"/>
                    <a:pt x="34" y="3"/>
                    <a:pt x="31" y="8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0" y="52"/>
                    <a:pt x="2" y="64"/>
                    <a:pt x="11" y="70"/>
                  </a:cubicBezTo>
                  <a:cubicBezTo>
                    <a:pt x="12" y="71"/>
                    <a:pt x="12" y="71"/>
                    <a:pt x="12" y="71"/>
                  </a:cubicBezTo>
                  <a:cubicBezTo>
                    <a:pt x="16" y="74"/>
                    <a:pt x="21" y="75"/>
                    <a:pt x="27" y="74"/>
                  </a:cubicBezTo>
                  <a:cubicBezTo>
                    <a:pt x="31" y="73"/>
                    <a:pt x="35" y="71"/>
                    <a:pt x="38" y="67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6" y="26"/>
                    <a:pt x="67" y="21"/>
                    <a:pt x="66" y="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45" name="Freeform 25"/>
            <p:cNvSpPr>
              <a:spLocks/>
            </p:cNvSpPr>
            <p:nvPr/>
          </p:nvSpPr>
          <p:spPr bwMode="auto">
            <a:xfrm>
              <a:off x="534" y="2456"/>
              <a:ext cx="148" cy="183"/>
            </a:xfrm>
            <a:custGeom>
              <a:avLst/>
              <a:gdLst>
                <a:gd name="T0" fmla="*/ 163 w 174"/>
                <a:gd name="T1" fmla="*/ 31 h 215"/>
                <a:gd name="T2" fmla="*/ 123 w 174"/>
                <a:gd name="T3" fmla="*/ 5 h 215"/>
                <a:gd name="T4" fmla="*/ 98 w 174"/>
                <a:gd name="T5" fmla="*/ 11 h 215"/>
                <a:gd name="T6" fmla="*/ 5 w 174"/>
                <a:gd name="T7" fmla="*/ 159 h 215"/>
                <a:gd name="T8" fmla="*/ 10 w 174"/>
                <a:gd name="T9" fmla="*/ 184 h 215"/>
                <a:gd name="T10" fmla="*/ 51 w 174"/>
                <a:gd name="T11" fmla="*/ 209 h 215"/>
                <a:gd name="T12" fmla="*/ 75 w 174"/>
                <a:gd name="T13" fmla="*/ 204 h 215"/>
                <a:gd name="T14" fmla="*/ 169 w 174"/>
                <a:gd name="T15" fmla="*/ 55 h 215"/>
                <a:gd name="T16" fmla="*/ 163 w 174"/>
                <a:gd name="T17" fmla="*/ 31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215">
                  <a:moveTo>
                    <a:pt x="163" y="31"/>
                  </a:moveTo>
                  <a:cubicBezTo>
                    <a:pt x="123" y="5"/>
                    <a:pt x="123" y="5"/>
                    <a:pt x="123" y="5"/>
                  </a:cubicBezTo>
                  <a:cubicBezTo>
                    <a:pt x="115" y="0"/>
                    <a:pt x="104" y="3"/>
                    <a:pt x="98" y="11"/>
                  </a:cubicBezTo>
                  <a:cubicBezTo>
                    <a:pt x="5" y="159"/>
                    <a:pt x="5" y="159"/>
                    <a:pt x="5" y="159"/>
                  </a:cubicBezTo>
                  <a:cubicBezTo>
                    <a:pt x="0" y="168"/>
                    <a:pt x="2" y="179"/>
                    <a:pt x="10" y="184"/>
                  </a:cubicBezTo>
                  <a:cubicBezTo>
                    <a:pt x="51" y="209"/>
                    <a:pt x="51" y="209"/>
                    <a:pt x="51" y="209"/>
                  </a:cubicBezTo>
                  <a:cubicBezTo>
                    <a:pt x="59" y="215"/>
                    <a:pt x="70" y="212"/>
                    <a:pt x="75" y="204"/>
                  </a:cubicBezTo>
                  <a:cubicBezTo>
                    <a:pt x="169" y="55"/>
                    <a:pt x="169" y="55"/>
                    <a:pt x="169" y="55"/>
                  </a:cubicBezTo>
                  <a:cubicBezTo>
                    <a:pt x="174" y="47"/>
                    <a:pt x="172" y="36"/>
                    <a:pt x="163" y="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</p:grpSp>
      <p:grpSp>
        <p:nvGrpSpPr>
          <p:cNvPr id="46" name="Group 4"/>
          <p:cNvGrpSpPr>
            <a:grpSpLocks noChangeAspect="1"/>
          </p:cNvGrpSpPr>
          <p:nvPr/>
        </p:nvGrpSpPr>
        <p:grpSpPr bwMode="auto">
          <a:xfrm>
            <a:off x="736600" y="1306928"/>
            <a:ext cx="598488" cy="595313"/>
            <a:chOff x="464" y="934"/>
            <a:chExt cx="377" cy="375"/>
          </a:xfrm>
        </p:grpSpPr>
        <p:sp>
          <p:nvSpPr>
            <p:cNvPr id="47" name="AutoShape 3"/>
            <p:cNvSpPr>
              <a:spLocks noChangeAspect="1" noChangeArrowheads="1" noTextEdit="1"/>
            </p:cNvSpPr>
            <p:nvPr/>
          </p:nvSpPr>
          <p:spPr bwMode="auto">
            <a:xfrm>
              <a:off x="464" y="934"/>
              <a:ext cx="377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464" y="934"/>
              <a:ext cx="377" cy="375"/>
            </a:xfrm>
            <a:custGeom>
              <a:avLst/>
              <a:gdLst>
                <a:gd name="T0" fmla="*/ 385 w 769"/>
                <a:gd name="T1" fmla="*/ 0 h 770"/>
                <a:gd name="T2" fmla="*/ 0 w 769"/>
                <a:gd name="T3" fmla="*/ 385 h 770"/>
                <a:gd name="T4" fmla="*/ 385 w 769"/>
                <a:gd name="T5" fmla="*/ 770 h 770"/>
                <a:gd name="T6" fmla="*/ 769 w 769"/>
                <a:gd name="T7" fmla="*/ 385 h 770"/>
                <a:gd name="T8" fmla="*/ 385 w 769"/>
                <a:gd name="T9" fmla="*/ 0 h 770"/>
                <a:gd name="T10" fmla="*/ 386 w 769"/>
                <a:gd name="T11" fmla="*/ 113 h 770"/>
                <a:gd name="T12" fmla="*/ 449 w 769"/>
                <a:gd name="T13" fmla="*/ 176 h 770"/>
                <a:gd name="T14" fmla="*/ 386 w 769"/>
                <a:gd name="T15" fmla="*/ 240 h 770"/>
                <a:gd name="T16" fmla="*/ 322 w 769"/>
                <a:gd name="T17" fmla="*/ 176 h 770"/>
                <a:gd name="T18" fmla="*/ 386 w 769"/>
                <a:gd name="T19" fmla="*/ 113 h 770"/>
                <a:gd name="T20" fmla="*/ 480 w 769"/>
                <a:gd name="T21" fmla="*/ 657 h 770"/>
                <a:gd name="T22" fmla="*/ 438 w 769"/>
                <a:gd name="T23" fmla="*/ 657 h 770"/>
                <a:gd name="T24" fmla="*/ 334 w 769"/>
                <a:gd name="T25" fmla="*/ 657 h 770"/>
                <a:gd name="T26" fmla="*/ 290 w 769"/>
                <a:gd name="T27" fmla="*/ 657 h 770"/>
                <a:gd name="T28" fmla="*/ 290 w 769"/>
                <a:gd name="T29" fmla="*/ 608 h 770"/>
                <a:gd name="T30" fmla="*/ 334 w 769"/>
                <a:gd name="T31" fmla="*/ 608 h 770"/>
                <a:gd name="T32" fmla="*/ 334 w 769"/>
                <a:gd name="T33" fmla="*/ 327 h 770"/>
                <a:gd name="T34" fmla="*/ 290 w 769"/>
                <a:gd name="T35" fmla="*/ 327 h 770"/>
                <a:gd name="T36" fmla="*/ 290 w 769"/>
                <a:gd name="T37" fmla="*/ 277 h 770"/>
                <a:gd name="T38" fmla="*/ 334 w 769"/>
                <a:gd name="T39" fmla="*/ 277 h 770"/>
                <a:gd name="T40" fmla="*/ 438 w 769"/>
                <a:gd name="T41" fmla="*/ 277 h 770"/>
                <a:gd name="T42" fmla="*/ 438 w 769"/>
                <a:gd name="T43" fmla="*/ 327 h 770"/>
                <a:gd name="T44" fmla="*/ 438 w 769"/>
                <a:gd name="T45" fmla="*/ 608 h 770"/>
                <a:gd name="T46" fmla="*/ 480 w 769"/>
                <a:gd name="T47" fmla="*/ 608 h 770"/>
                <a:gd name="T48" fmla="*/ 480 w 769"/>
                <a:gd name="T49" fmla="*/ 657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69" h="770">
                  <a:moveTo>
                    <a:pt x="385" y="0"/>
                  </a:moveTo>
                  <a:cubicBezTo>
                    <a:pt x="172" y="0"/>
                    <a:pt x="0" y="173"/>
                    <a:pt x="0" y="385"/>
                  </a:cubicBezTo>
                  <a:cubicBezTo>
                    <a:pt x="0" y="597"/>
                    <a:pt x="172" y="770"/>
                    <a:pt x="385" y="770"/>
                  </a:cubicBezTo>
                  <a:cubicBezTo>
                    <a:pt x="597" y="770"/>
                    <a:pt x="769" y="597"/>
                    <a:pt x="769" y="385"/>
                  </a:cubicBezTo>
                  <a:cubicBezTo>
                    <a:pt x="769" y="173"/>
                    <a:pt x="597" y="0"/>
                    <a:pt x="385" y="0"/>
                  </a:cubicBezTo>
                  <a:close/>
                  <a:moveTo>
                    <a:pt x="386" y="113"/>
                  </a:moveTo>
                  <a:cubicBezTo>
                    <a:pt x="421" y="113"/>
                    <a:pt x="449" y="141"/>
                    <a:pt x="449" y="176"/>
                  </a:cubicBezTo>
                  <a:cubicBezTo>
                    <a:pt x="449" y="212"/>
                    <a:pt x="421" y="240"/>
                    <a:pt x="386" y="240"/>
                  </a:cubicBezTo>
                  <a:cubicBezTo>
                    <a:pt x="351" y="240"/>
                    <a:pt x="322" y="212"/>
                    <a:pt x="322" y="176"/>
                  </a:cubicBezTo>
                  <a:cubicBezTo>
                    <a:pt x="322" y="141"/>
                    <a:pt x="351" y="113"/>
                    <a:pt x="386" y="113"/>
                  </a:cubicBezTo>
                  <a:close/>
                  <a:moveTo>
                    <a:pt x="480" y="657"/>
                  </a:moveTo>
                  <a:cubicBezTo>
                    <a:pt x="438" y="657"/>
                    <a:pt x="438" y="657"/>
                    <a:pt x="438" y="657"/>
                  </a:cubicBezTo>
                  <a:cubicBezTo>
                    <a:pt x="334" y="657"/>
                    <a:pt x="334" y="657"/>
                    <a:pt x="334" y="657"/>
                  </a:cubicBezTo>
                  <a:cubicBezTo>
                    <a:pt x="290" y="657"/>
                    <a:pt x="290" y="657"/>
                    <a:pt x="290" y="657"/>
                  </a:cubicBezTo>
                  <a:cubicBezTo>
                    <a:pt x="290" y="608"/>
                    <a:pt x="290" y="608"/>
                    <a:pt x="290" y="608"/>
                  </a:cubicBezTo>
                  <a:cubicBezTo>
                    <a:pt x="334" y="608"/>
                    <a:pt x="334" y="608"/>
                    <a:pt x="334" y="608"/>
                  </a:cubicBezTo>
                  <a:cubicBezTo>
                    <a:pt x="334" y="327"/>
                    <a:pt x="334" y="327"/>
                    <a:pt x="334" y="327"/>
                  </a:cubicBezTo>
                  <a:cubicBezTo>
                    <a:pt x="290" y="327"/>
                    <a:pt x="290" y="327"/>
                    <a:pt x="290" y="327"/>
                  </a:cubicBezTo>
                  <a:cubicBezTo>
                    <a:pt x="290" y="277"/>
                    <a:pt x="290" y="277"/>
                    <a:pt x="290" y="277"/>
                  </a:cubicBezTo>
                  <a:cubicBezTo>
                    <a:pt x="334" y="277"/>
                    <a:pt x="334" y="277"/>
                    <a:pt x="334" y="277"/>
                  </a:cubicBezTo>
                  <a:cubicBezTo>
                    <a:pt x="438" y="277"/>
                    <a:pt x="438" y="277"/>
                    <a:pt x="438" y="277"/>
                  </a:cubicBezTo>
                  <a:cubicBezTo>
                    <a:pt x="438" y="327"/>
                    <a:pt x="438" y="327"/>
                    <a:pt x="438" y="327"/>
                  </a:cubicBezTo>
                  <a:cubicBezTo>
                    <a:pt x="438" y="608"/>
                    <a:pt x="438" y="608"/>
                    <a:pt x="438" y="608"/>
                  </a:cubicBezTo>
                  <a:cubicBezTo>
                    <a:pt x="480" y="608"/>
                    <a:pt x="480" y="608"/>
                    <a:pt x="480" y="608"/>
                  </a:cubicBezTo>
                  <a:lnTo>
                    <a:pt x="480" y="6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</p:grpSp>
      <p:grpSp>
        <p:nvGrpSpPr>
          <p:cNvPr id="49" name="Group 8"/>
          <p:cNvGrpSpPr>
            <a:grpSpLocks noChangeAspect="1"/>
          </p:cNvGrpSpPr>
          <p:nvPr/>
        </p:nvGrpSpPr>
        <p:grpSpPr bwMode="auto">
          <a:xfrm>
            <a:off x="827541" y="3794469"/>
            <a:ext cx="649287" cy="646593"/>
            <a:chOff x="3317" y="840"/>
            <a:chExt cx="482" cy="480"/>
          </a:xfrm>
        </p:grpSpPr>
        <p:sp>
          <p:nvSpPr>
            <p:cNvPr id="50" name="AutoShape 7"/>
            <p:cNvSpPr>
              <a:spLocks noChangeAspect="1" noChangeArrowheads="1" noTextEdit="1"/>
            </p:cNvSpPr>
            <p:nvPr/>
          </p:nvSpPr>
          <p:spPr bwMode="auto">
            <a:xfrm>
              <a:off x="3317" y="840"/>
              <a:ext cx="482" cy="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51" name="Freeform 9"/>
            <p:cNvSpPr>
              <a:spLocks noEditPoints="1"/>
            </p:cNvSpPr>
            <p:nvPr/>
          </p:nvSpPr>
          <p:spPr bwMode="auto">
            <a:xfrm>
              <a:off x="3317" y="840"/>
              <a:ext cx="482" cy="480"/>
            </a:xfrm>
            <a:custGeom>
              <a:avLst/>
              <a:gdLst>
                <a:gd name="T0" fmla="*/ 378 w 755"/>
                <a:gd name="T1" fmla="*/ 441 h 756"/>
                <a:gd name="T2" fmla="*/ 440 w 755"/>
                <a:gd name="T3" fmla="*/ 378 h 756"/>
                <a:gd name="T4" fmla="*/ 378 w 755"/>
                <a:gd name="T5" fmla="*/ 315 h 756"/>
                <a:gd name="T6" fmla="*/ 315 w 755"/>
                <a:gd name="T7" fmla="*/ 378 h 756"/>
                <a:gd name="T8" fmla="*/ 378 w 755"/>
                <a:gd name="T9" fmla="*/ 441 h 756"/>
                <a:gd name="T10" fmla="*/ 378 w 755"/>
                <a:gd name="T11" fmla="*/ 520 h 756"/>
                <a:gd name="T12" fmla="*/ 236 w 755"/>
                <a:gd name="T13" fmla="*/ 378 h 756"/>
                <a:gd name="T14" fmla="*/ 378 w 755"/>
                <a:gd name="T15" fmla="*/ 236 h 756"/>
                <a:gd name="T16" fmla="*/ 520 w 755"/>
                <a:gd name="T17" fmla="*/ 378 h 756"/>
                <a:gd name="T18" fmla="*/ 378 w 755"/>
                <a:gd name="T19" fmla="*/ 520 h 756"/>
                <a:gd name="T20" fmla="*/ 378 w 755"/>
                <a:gd name="T21" fmla="*/ 599 h 756"/>
                <a:gd name="T22" fmla="*/ 598 w 755"/>
                <a:gd name="T23" fmla="*/ 378 h 756"/>
                <a:gd name="T24" fmla="*/ 378 w 755"/>
                <a:gd name="T25" fmla="*/ 157 h 756"/>
                <a:gd name="T26" fmla="*/ 157 w 755"/>
                <a:gd name="T27" fmla="*/ 378 h 756"/>
                <a:gd name="T28" fmla="*/ 378 w 755"/>
                <a:gd name="T29" fmla="*/ 599 h 756"/>
                <a:gd name="T30" fmla="*/ 378 w 755"/>
                <a:gd name="T31" fmla="*/ 677 h 756"/>
                <a:gd name="T32" fmla="*/ 79 w 755"/>
                <a:gd name="T33" fmla="*/ 378 h 756"/>
                <a:gd name="T34" fmla="*/ 378 w 755"/>
                <a:gd name="T35" fmla="*/ 79 h 756"/>
                <a:gd name="T36" fmla="*/ 677 w 755"/>
                <a:gd name="T37" fmla="*/ 378 h 756"/>
                <a:gd name="T38" fmla="*/ 378 w 755"/>
                <a:gd name="T39" fmla="*/ 677 h 756"/>
                <a:gd name="T40" fmla="*/ 378 w 755"/>
                <a:gd name="T41" fmla="*/ 756 h 756"/>
                <a:gd name="T42" fmla="*/ 755 w 755"/>
                <a:gd name="T43" fmla="*/ 378 h 756"/>
                <a:gd name="T44" fmla="*/ 378 w 755"/>
                <a:gd name="T45" fmla="*/ 0 h 756"/>
                <a:gd name="T46" fmla="*/ 0 w 755"/>
                <a:gd name="T47" fmla="*/ 378 h 756"/>
                <a:gd name="T48" fmla="*/ 378 w 755"/>
                <a:gd name="T49" fmla="*/ 756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55" h="756">
                  <a:moveTo>
                    <a:pt x="378" y="441"/>
                  </a:moveTo>
                  <a:cubicBezTo>
                    <a:pt x="412" y="441"/>
                    <a:pt x="440" y="412"/>
                    <a:pt x="440" y="378"/>
                  </a:cubicBezTo>
                  <a:cubicBezTo>
                    <a:pt x="440" y="344"/>
                    <a:pt x="412" y="315"/>
                    <a:pt x="378" y="315"/>
                  </a:cubicBezTo>
                  <a:cubicBezTo>
                    <a:pt x="344" y="315"/>
                    <a:pt x="315" y="344"/>
                    <a:pt x="315" y="378"/>
                  </a:cubicBezTo>
                  <a:cubicBezTo>
                    <a:pt x="315" y="412"/>
                    <a:pt x="343" y="441"/>
                    <a:pt x="378" y="441"/>
                  </a:cubicBezTo>
                  <a:close/>
                  <a:moveTo>
                    <a:pt x="378" y="520"/>
                  </a:moveTo>
                  <a:cubicBezTo>
                    <a:pt x="300" y="520"/>
                    <a:pt x="236" y="457"/>
                    <a:pt x="236" y="378"/>
                  </a:cubicBezTo>
                  <a:cubicBezTo>
                    <a:pt x="236" y="299"/>
                    <a:pt x="299" y="236"/>
                    <a:pt x="378" y="236"/>
                  </a:cubicBezTo>
                  <a:cubicBezTo>
                    <a:pt x="456" y="236"/>
                    <a:pt x="520" y="299"/>
                    <a:pt x="520" y="378"/>
                  </a:cubicBezTo>
                  <a:cubicBezTo>
                    <a:pt x="520" y="457"/>
                    <a:pt x="455" y="520"/>
                    <a:pt x="378" y="520"/>
                  </a:cubicBezTo>
                  <a:close/>
                  <a:moveTo>
                    <a:pt x="378" y="599"/>
                  </a:moveTo>
                  <a:cubicBezTo>
                    <a:pt x="499" y="599"/>
                    <a:pt x="598" y="500"/>
                    <a:pt x="598" y="378"/>
                  </a:cubicBezTo>
                  <a:cubicBezTo>
                    <a:pt x="598" y="256"/>
                    <a:pt x="499" y="157"/>
                    <a:pt x="378" y="157"/>
                  </a:cubicBezTo>
                  <a:cubicBezTo>
                    <a:pt x="256" y="157"/>
                    <a:pt x="157" y="256"/>
                    <a:pt x="157" y="378"/>
                  </a:cubicBezTo>
                  <a:cubicBezTo>
                    <a:pt x="157" y="500"/>
                    <a:pt x="256" y="599"/>
                    <a:pt x="378" y="599"/>
                  </a:cubicBezTo>
                  <a:close/>
                  <a:moveTo>
                    <a:pt x="378" y="677"/>
                  </a:moveTo>
                  <a:cubicBezTo>
                    <a:pt x="213" y="677"/>
                    <a:pt x="79" y="543"/>
                    <a:pt x="79" y="378"/>
                  </a:cubicBezTo>
                  <a:cubicBezTo>
                    <a:pt x="79" y="213"/>
                    <a:pt x="213" y="79"/>
                    <a:pt x="378" y="79"/>
                  </a:cubicBezTo>
                  <a:cubicBezTo>
                    <a:pt x="542" y="79"/>
                    <a:pt x="677" y="213"/>
                    <a:pt x="677" y="378"/>
                  </a:cubicBezTo>
                  <a:cubicBezTo>
                    <a:pt x="677" y="543"/>
                    <a:pt x="542" y="677"/>
                    <a:pt x="378" y="677"/>
                  </a:cubicBezTo>
                  <a:close/>
                  <a:moveTo>
                    <a:pt x="378" y="756"/>
                  </a:moveTo>
                  <a:cubicBezTo>
                    <a:pt x="586" y="756"/>
                    <a:pt x="755" y="586"/>
                    <a:pt x="755" y="378"/>
                  </a:cubicBezTo>
                  <a:cubicBezTo>
                    <a:pt x="755" y="170"/>
                    <a:pt x="586" y="0"/>
                    <a:pt x="378" y="0"/>
                  </a:cubicBezTo>
                  <a:cubicBezTo>
                    <a:pt x="169" y="0"/>
                    <a:pt x="0" y="170"/>
                    <a:pt x="0" y="378"/>
                  </a:cubicBezTo>
                  <a:cubicBezTo>
                    <a:pt x="0" y="586"/>
                    <a:pt x="169" y="756"/>
                    <a:pt x="378" y="7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</p:grpSp>
      <p:grpSp>
        <p:nvGrpSpPr>
          <p:cNvPr id="52" name="Group 12"/>
          <p:cNvGrpSpPr>
            <a:grpSpLocks noChangeAspect="1"/>
          </p:cNvGrpSpPr>
          <p:nvPr/>
        </p:nvGrpSpPr>
        <p:grpSpPr bwMode="auto">
          <a:xfrm>
            <a:off x="5243513" y="3792034"/>
            <a:ext cx="671512" cy="585787"/>
            <a:chOff x="3303" y="2453"/>
            <a:chExt cx="423" cy="369"/>
          </a:xfrm>
        </p:grpSpPr>
        <p:sp>
          <p:nvSpPr>
            <p:cNvPr id="53" name="AutoShape 11"/>
            <p:cNvSpPr>
              <a:spLocks noChangeAspect="1" noChangeArrowheads="1" noTextEdit="1"/>
            </p:cNvSpPr>
            <p:nvPr/>
          </p:nvSpPr>
          <p:spPr bwMode="auto">
            <a:xfrm>
              <a:off x="3303" y="2453"/>
              <a:ext cx="423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54" name="Freeform 13"/>
            <p:cNvSpPr>
              <a:spLocks noEditPoints="1"/>
            </p:cNvSpPr>
            <p:nvPr/>
          </p:nvSpPr>
          <p:spPr bwMode="auto">
            <a:xfrm>
              <a:off x="3299" y="2453"/>
              <a:ext cx="431" cy="313"/>
            </a:xfrm>
            <a:custGeom>
              <a:avLst/>
              <a:gdLst>
                <a:gd name="T0" fmla="*/ 695 w 775"/>
                <a:gd name="T1" fmla="*/ 33 h 564"/>
                <a:gd name="T2" fmla="*/ 616 w 775"/>
                <a:gd name="T3" fmla="*/ 41 h 564"/>
                <a:gd name="T4" fmla="*/ 616 w 775"/>
                <a:gd name="T5" fmla="*/ 0 h 564"/>
                <a:gd name="T6" fmla="*/ 388 w 775"/>
                <a:gd name="T7" fmla="*/ 0 h 564"/>
                <a:gd name="T8" fmla="*/ 160 w 775"/>
                <a:gd name="T9" fmla="*/ 0 h 564"/>
                <a:gd name="T10" fmla="*/ 159 w 775"/>
                <a:gd name="T11" fmla="*/ 41 h 564"/>
                <a:gd name="T12" fmla="*/ 80 w 775"/>
                <a:gd name="T13" fmla="*/ 33 h 564"/>
                <a:gd name="T14" fmla="*/ 11 w 775"/>
                <a:gd name="T15" fmla="*/ 103 h 564"/>
                <a:gd name="T16" fmla="*/ 79 w 775"/>
                <a:gd name="T17" fmla="*/ 260 h 564"/>
                <a:gd name="T18" fmla="*/ 242 w 775"/>
                <a:gd name="T19" fmla="*/ 357 h 564"/>
                <a:gd name="T20" fmla="*/ 341 w 775"/>
                <a:gd name="T21" fmla="*/ 439 h 564"/>
                <a:gd name="T22" fmla="*/ 263 w 775"/>
                <a:gd name="T23" fmla="*/ 564 h 564"/>
                <a:gd name="T24" fmla="*/ 388 w 775"/>
                <a:gd name="T25" fmla="*/ 564 h 564"/>
                <a:gd name="T26" fmla="*/ 512 w 775"/>
                <a:gd name="T27" fmla="*/ 564 h 564"/>
                <a:gd name="T28" fmla="*/ 434 w 775"/>
                <a:gd name="T29" fmla="*/ 439 h 564"/>
                <a:gd name="T30" fmla="*/ 533 w 775"/>
                <a:gd name="T31" fmla="*/ 357 h 564"/>
                <a:gd name="T32" fmla="*/ 696 w 775"/>
                <a:gd name="T33" fmla="*/ 260 h 564"/>
                <a:gd name="T34" fmla="*/ 764 w 775"/>
                <a:gd name="T35" fmla="*/ 103 h 564"/>
                <a:gd name="T36" fmla="*/ 695 w 775"/>
                <a:gd name="T37" fmla="*/ 33 h 564"/>
                <a:gd name="T38" fmla="*/ 116 w 775"/>
                <a:gd name="T39" fmla="*/ 221 h 564"/>
                <a:gd name="T40" fmla="*/ 63 w 775"/>
                <a:gd name="T41" fmla="*/ 115 h 564"/>
                <a:gd name="T42" fmla="*/ 91 w 775"/>
                <a:gd name="T43" fmla="*/ 85 h 564"/>
                <a:gd name="T44" fmla="*/ 162 w 775"/>
                <a:gd name="T45" fmla="*/ 101 h 564"/>
                <a:gd name="T46" fmla="*/ 202 w 775"/>
                <a:gd name="T47" fmla="*/ 282 h 564"/>
                <a:gd name="T48" fmla="*/ 116 w 775"/>
                <a:gd name="T49" fmla="*/ 221 h 564"/>
                <a:gd name="T50" fmla="*/ 660 w 775"/>
                <a:gd name="T51" fmla="*/ 221 h 564"/>
                <a:gd name="T52" fmla="*/ 573 w 775"/>
                <a:gd name="T53" fmla="*/ 282 h 564"/>
                <a:gd name="T54" fmla="*/ 613 w 775"/>
                <a:gd name="T55" fmla="*/ 101 h 564"/>
                <a:gd name="T56" fmla="*/ 684 w 775"/>
                <a:gd name="T57" fmla="*/ 85 h 564"/>
                <a:gd name="T58" fmla="*/ 713 w 775"/>
                <a:gd name="T59" fmla="*/ 115 h 564"/>
                <a:gd name="T60" fmla="*/ 660 w 775"/>
                <a:gd name="T61" fmla="*/ 221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75" h="564">
                  <a:moveTo>
                    <a:pt x="695" y="33"/>
                  </a:moveTo>
                  <a:cubicBezTo>
                    <a:pt x="671" y="28"/>
                    <a:pt x="643" y="31"/>
                    <a:pt x="616" y="41"/>
                  </a:cubicBezTo>
                  <a:cubicBezTo>
                    <a:pt x="616" y="27"/>
                    <a:pt x="616" y="13"/>
                    <a:pt x="616" y="0"/>
                  </a:cubicBezTo>
                  <a:cubicBezTo>
                    <a:pt x="388" y="0"/>
                    <a:pt x="388" y="0"/>
                    <a:pt x="388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59" y="13"/>
                    <a:pt x="159" y="27"/>
                    <a:pt x="159" y="41"/>
                  </a:cubicBezTo>
                  <a:cubicBezTo>
                    <a:pt x="133" y="31"/>
                    <a:pt x="105" y="28"/>
                    <a:pt x="80" y="33"/>
                  </a:cubicBezTo>
                  <a:cubicBezTo>
                    <a:pt x="44" y="41"/>
                    <a:pt x="19" y="66"/>
                    <a:pt x="11" y="103"/>
                  </a:cubicBezTo>
                  <a:cubicBezTo>
                    <a:pt x="0" y="152"/>
                    <a:pt x="24" y="207"/>
                    <a:pt x="79" y="260"/>
                  </a:cubicBezTo>
                  <a:cubicBezTo>
                    <a:pt x="122" y="301"/>
                    <a:pt x="180" y="336"/>
                    <a:pt x="242" y="357"/>
                  </a:cubicBezTo>
                  <a:cubicBezTo>
                    <a:pt x="267" y="393"/>
                    <a:pt x="300" y="422"/>
                    <a:pt x="341" y="439"/>
                  </a:cubicBezTo>
                  <a:cubicBezTo>
                    <a:pt x="335" y="461"/>
                    <a:pt x="314" y="525"/>
                    <a:pt x="263" y="564"/>
                  </a:cubicBezTo>
                  <a:cubicBezTo>
                    <a:pt x="388" y="564"/>
                    <a:pt x="388" y="564"/>
                    <a:pt x="388" y="564"/>
                  </a:cubicBezTo>
                  <a:cubicBezTo>
                    <a:pt x="512" y="564"/>
                    <a:pt x="512" y="564"/>
                    <a:pt x="512" y="564"/>
                  </a:cubicBezTo>
                  <a:cubicBezTo>
                    <a:pt x="461" y="525"/>
                    <a:pt x="440" y="461"/>
                    <a:pt x="434" y="439"/>
                  </a:cubicBezTo>
                  <a:cubicBezTo>
                    <a:pt x="475" y="422"/>
                    <a:pt x="508" y="393"/>
                    <a:pt x="533" y="357"/>
                  </a:cubicBezTo>
                  <a:cubicBezTo>
                    <a:pt x="595" y="336"/>
                    <a:pt x="653" y="301"/>
                    <a:pt x="696" y="260"/>
                  </a:cubicBezTo>
                  <a:cubicBezTo>
                    <a:pt x="751" y="207"/>
                    <a:pt x="775" y="152"/>
                    <a:pt x="764" y="103"/>
                  </a:cubicBezTo>
                  <a:cubicBezTo>
                    <a:pt x="756" y="66"/>
                    <a:pt x="731" y="41"/>
                    <a:pt x="695" y="33"/>
                  </a:cubicBezTo>
                  <a:close/>
                  <a:moveTo>
                    <a:pt x="116" y="221"/>
                  </a:moveTo>
                  <a:cubicBezTo>
                    <a:pt x="76" y="184"/>
                    <a:pt x="56" y="144"/>
                    <a:pt x="63" y="115"/>
                  </a:cubicBezTo>
                  <a:cubicBezTo>
                    <a:pt x="66" y="98"/>
                    <a:pt x="76" y="89"/>
                    <a:pt x="91" y="85"/>
                  </a:cubicBezTo>
                  <a:cubicBezTo>
                    <a:pt x="112" y="80"/>
                    <a:pt x="140" y="87"/>
                    <a:pt x="162" y="101"/>
                  </a:cubicBezTo>
                  <a:cubicBezTo>
                    <a:pt x="167" y="162"/>
                    <a:pt x="179" y="226"/>
                    <a:pt x="202" y="282"/>
                  </a:cubicBezTo>
                  <a:cubicBezTo>
                    <a:pt x="170" y="265"/>
                    <a:pt x="140" y="245"/>
                    <a:pt x="116" y="221"/>
                  </a:cubicBezTo>
                  <a:close/>
                  <a:moveTo>
                    <a:pt x="660" y="221"/>
                  </a:moveTo>
                  <a:cubicBezTo>
                    <a:pt x="635" y="245"/>
                    <a:pt x="606" y="265"/>
                    <a:pt x="573" y="282"/>
                  </a:cubicBezTo>
                  <a:cubicBezTo>
                    <a:pt x="596" y="226"/>
                    <a:pt x="608" y="162"/>
                    <a:pt x="613" y="101"/>
                  </a:cubicBezTo>
                  <a:cubicBezTo>
                    <a:pt x="636" y="87"/>
                    <a:pt x="663" y="80"/>
                    <a:pt x="684" y="85"/>
                  </a:cubicBezTo>
                  <a:cubicBezTo>
                    <a:pt x="700" y="89"/>
                    <a:pt x="709" y="98"/>
                    <a:pt x="713" y="115"/>
                  </a:cubicBezTo>
                  <a:cubicBezTo>
                    <a:pt x="719" y="144"/>
                    <a:pt x="699" y="184"/>
                    <a:pt x="660" y="2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55" name="Rectangle 14"/>
            <p:cNvSpPr>
              <a:spLocks noChangeArrowheads="1"/>
            </p:cNvSpPr>
            <p:nvPr/>
          </p:nvSpPr>
          <p:spPr bwMode="auto">
            <a:xfrm>
              <a:off x="3425" y="2784"/>
              <a:ext cx="179" cy="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</p:grpSp>
    </p:spTree>
    <p:extLst>
      <p:ext uri="{BB962C8B-B14F-4D97-AF65-F5344CB8AC3E}">
        <p14:creationId xmlns:p14="http://schemas.microsoft.com/office/powerpoint/2010/main" val="1765346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67266" y="1742276"/>
            <a:ext cx="7896226" cy="4525963"/>
          </a:xfrm>
        </p:spPr>
        <p:txBody>
          <a:bodyPr>
            <a:noAutofit/>
          </a:bodyPr>
          <a:lstStyle/>
          <a:p>
            <a:r>
              <a:rPr lang="fi-FI" sz="1600" dirty="0"/>
              <a:t>Varsin iso osa yrityksistä ei tiedä tarpeeksi </a:t>
            </a:r>
            <a:r>
              <a:rPr lang="fi-FI" sz="1600" dirty="0" err="1"/>
              <a:t>kv</a:t>
            </a:r>
            <a:r>
              <a:rPr lang="fi-FI" sz="1600" dirty="0"/>
              <a:t>-osaajien hyödyntämisen mahdollisuuksista. Myös osa niistä pk-yrityksistä, joissa opiskelijoita on ollut, kokee yhteistyön satunnaiseksi. Tarvitaan selkeää tietoa ulkomaalaisista opiskelijoista ja mahdollisuuksista tiedottamista. Vaikka yrittäjät arvostavat sitä, että opiskelija ottaa itse yhteyttä, tietoisuutta tietoisuutta </a:t>
            </a:r>
            <a:r>
              <a:rPr lang="fi-FI" sz="1600" dirty="0" err="1"/>
              <a:t>kv</a:t>
            </a:r>
            <a:r>
              <a:rPr lang="fi-FI" sz="1600" dirty="0"/>
              <a:t>-osaajien rekrytoimisesta tulee herättää niin yrittäjien kuin opiskelijoiden keskuudessa. Kysymyksiä pohdittaviksi:</a:t>
            </a:r>
          </a:p>
          <a:p>
            <a:pPr lvl="1">
              <a:spcAft>
                <a:spcPts val="400"/>
              </a:spcAft>
            </a:pPr>
            <a:r>
              <a:rPr lang="fi-FI" sz="1300" dirty="0"/>
              <a:t>Missä foorumeissa ja medioissa tiedotatte ulkomaalaisten opiskelijoiden hyödyntämisestä yrityksen tarpeisiin? Kuinka saavutettavaa tieto on?</a:t>
            </a:r>
          </a:p>
          <a:p>
            <a:pPr lvl="1">
              <a:spcAft>
                <a:spcPts val="400"/>
              </a:spcAft>
            </a:pPr>
            <a:r>
              <a:rPr lang="fi-FI" sz="1300" dirty="0"/>
              <a:t>Yritykset tarvitsevat erilaisia osaajia eri tarpeisiin: kohdennatteko tietoa ja tarjoatteko palveluita tarpeiden mukaisesti? Toimitteko alueella yhteistyössä muiden koulutuksen järjestäjien kanssa mm. tiedotuksen suhteen? </a:t>
            </a:r>
          </a:p>
          <a:p>
            <a:pPr lvl="1">
              <a:spcAft>
                <a:spcPts val="400"/>
              </a:spcAft>
            </a:pPr>
            <a:r>
              <a:rPr lang="fi-FI" sz="1300" dirty="0"/>
              <a:t>Hyödynnättekö alueellisia yhteistyökumppaneita ja verkostoja? Teettekö yhteistyötä alueellisten yrittäjäjärjestöjen, elinkeinoyhtiöiden tai kauppakamarin kanssa opiskelijoiden hyödyntämiseksi? Toimitteko yhteistyössä alueen muiden koulutuksen järjestäjien kanssa mm. sidosryhmiä lähestyttäessä? 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/>
              <a:t>Tietoa mahdollisuuksista</a:t>
            </a:r>
            <a:endParaRPr lang="en-IE" sz="3200" dirty="0"/>
          </a:p>
        </p:txBody>
      </p:sp>
      <p:grpSp>
        <p:nvGrpSpPr>
          <p:cNvPr id="11" name="Group 4"/>
          <p:cNvGrpSpPr>
            <a:grpSpLocks noChangeAspect="1"/>
          </p:cNvGrpSpPr>
          <p:nvPr/>
        </p:nvGrpSpPr>
        <p:grpSpPr bwMode="auto">
          <a:xfrm>
            <a:off x="7732485" y="453624"/>
            <a:ext cx="944400" cy="939390"/>
            <a:chOff x="464" y="934"/>
            <a:chExt cx="377" cy="375"/>
          </a:xfrm>
        </p:grpSpPr>
        <p:sp>
          <p:nvSpPr>
            <p:cNvPr id="12" name="AutoShape 3"/>
            <p:cNvSpPr>
              <a:spLocks noChangeAspect="1" noChangeArrowheads="1" noTextEdit="1"/>
            </p:cNvSpPr>
            <p:nvPr/>
          </p:nvSpPr>
          <p:spPr bwMode="auto">
            <a:xfrm>
              <a:off x="464" y="934"/>
              <a:ext cx="377" cy="3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3" name="Freeform 5"/>
            <p:cNvSpPr>
              <a:spLocks noEditPoints="1"/>
            </p:cNvSpPr>
            <p:nvPr/>
          </p:nvSpPr>
          <p:spPr bwMode="auto">
            <a:xfrm>
              <a:off x="464" y="934"/>
              <a:ext cx="377" cy="375"/>
            </a:xfrm>
            <a:custGeom>
              <a:avLst/>
              <a:gdLst>
                <a:gd name="T0" fmla="*/ 385 w 769"/>
                <a:gd name="T1" fmla="*/ 0 h 770"/>
                <a:gd name="T2" fmla="*/ 0 w 769"/>
                <a:gd name="T3" fmla="*/ 385 h 770"/>
                <a:gd name="T4" fmla="*/ 385 w 769"/>
                <a:gd name="T5" fmla="*/ 770 h 770"/>
                <a:gd name="T6" fmla="*/ 769 w 769"/>
                <a:gd name="T7" fmla="*/ 385 h 770"/>
                <a:gd name="T8" fmla="*/ 385 w 769"/>
                <a:gd name="T9" fmla="*/ 0 h 770"/>
                <a:gd name="T10" fmla="*/ 386 w 769"/>
                <a:gd name="T11" fmla="*/ 113 h 770"/>
                <a:gd name="T12" fmla="*/ 449 w 769"/>
                <a:gd name="T13" fmla="*/ 176 h 770"/>
                <a:gd name="T14" fmla="*/ 386 w 769"/>
                <a:gd name="T15" fmla="*/ 240 h 770"/>
                <a:gd name="T16" fmla="*/ 322 w 769"/>
                <a:gd name="T17" fmla="*/ 176 h 770"/>
                <a:gd name="T18" fmla="*/ 386 w 769"/>
                <a:gd name="T19" fmla="*/ 113 h 770"/>
                <a:gd name="T20" fmla="*/ 480 w 769"/>
                <a:gd name="T21" fmla="*/ 657 h 770"/>
                <a:gd name="T22" fmla="*/ 438 w 769"/>
                <a:gd name="T23" fmla="*/ 657 h 770"/>
                <a:gd name="T24" fmla="*/ 334 w 769"/>
                <a:gd name="T25" fmla="*/ 657 h 770"/>
                <a:gd name="T26" fmla="*/ 290 w 769"/>
                <a:gd name="T27" fmla="*/ 657 h 770"/>
                <a:gd name="T28" fmla="*/ 290 w 769"/>
                <a:gd name="T29" fmla="*/ 608 h 770"/>
                <a:gd name="T30" fmla="*/ 334 w 769"/>
                <a:gd name="T31" fmla="*/ 608 h 770"/>
                <a:gd name="T32" fmla="*/ 334 w 769"/>
                <a:gd name="T33" fmla="*/ 327 h 770"/>
                <a:gd name="T34" fmla="*/ 290 w 769"/>
                <a:gd name="T35" fmla="*/ 327 h 770"/>
                <a:gd name="T36" fmla="*/ 290 w 769"/>
                <a:gd name="T37" fmla="*/ 277 h 770"/>
                <a:gd name="T38" fmla="*/ 334 w 769"/>
                <a:gd name="T39" fmla="*/ 277 h 770"/>
                <a:gd name="T40" fmla="*/ 438 w 769"/>
                <a:gd name="T41" fmla="*/ 277 h 770"/>
                <a:gd name="T42" fmla="*/ 438 w 769"/>
                <a:gd name="T43" fmla="*/ 327 h 770"/>
                <a:gd name="T44" fmla="*/ 438 w 769"/>
                <a:gd name="T45" fmla="*/ 608 h 770"/>
                <a:gd name="T46" fmla="*/ 480 w 769"/>
                <a:gd name="T47" fmla="*/ 608 h 770"/>
                <a:gd name="T48" fmla="*/ 480 w 769"/>
                <a:gd name="T49" fmla="*/ 657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69" h="770">
                  <a:moveTo>
                    <a:pt x="385" y="0"/>
                  </a:moveTo>
                  <a:cubicBezTo>
                    <a:pt x="172" y="0"/>
                    <a:pt x="0" y="173"/>
                    <a:pt x="0" y="385"/>
                  </a:cubicBezTo>
                  <a:cubicBezTo>
                    <a:pt x="0" y="597"/>
                    <a:pt x="172" y="770"/>
                    <a:pt x="385" y="770"/>
                  </a:cubicBezTo>
                  <a:cubicBezTo>
                    <a:pt x="597" y="770"/>
                    <a:pt x="769" y="597"/>
                    <a:pt x="769" y="385"/>
                  </a:cubicBezTo>
                  <a:cubicBezTo>
                    <a:pt x="769" y="173"/>
                    <a:pt x="597" y="0"/>
                    <a:pt x="385" y="0"/>
                  </a:cubicBezTo>
                  <a:close/>
                  <a:moveTo>
                    <a:pt x="386" y="113"/>
                  </a:moveTo>
                  <a:cubicBezTo>
                    <a:pt x="421" y="113"/>
                    <a:pt x="449" y="141"/>
                    <a:pt x="449" y="176"/>
                  </a:cubicBezTo>
                  <a:cubicBezTo>
                    <a:pt x="449" y="212"/>
                    <a:pt x="421" y="240"/>
                    <a:pt x="386" y="240"/>
                  </a:cubicBezTo>
                  <a:cubicBezTo>
                    <a:pt x="351" y="240"/>
                    <a:pt x="322" y="212"/>
                    <a:pt x="322" y="176"/>
                  </a:cubicBezTo>
                  <a:cubicBezTo>
                    <a:pt x="322" y="141"/>
                    <a:pt x="351" y="113"/>
                    <a:pt x="386" y="113"/>
                  </a:cubicBezTo>
                  <a:close/>
                  <a:moveTo>
                    <a:pt x="480" y="657"/>
                  </a:moveTo>
                  <a:cubicBezTo>
                    <a:pt x="438" y="657"/>
                    <a:pt x="438" y="657"/>
                    <a:pt x="438" y="657"/>
                  </a:cubicBezTo>
                  <a:cubicBezTo>
                    <a:pt x="334" y="657"/>
                    <a:pt x="334" y="657"/>
                    <a:pt x="334" y="657"/>
                  </a:cubicBezTo>
                  <a:cubicBezTo>
                    <a:pt x="290" y="657"/>
                    <a:pt x="290" y="657"/>
                    <a:pt x="290" y="657"/>
                  </a:cubicBezTo>
                  <a:cubicBezTo>
                    <a:pt x="290" y="608"/>
                    <a:pt x="290" y="608"/>
                    <a:pt x="290" y="608"/>
                  </a:cubicBezTo>
                  <a:cubicBezTo>
                    <a:pt x="334" y="608"/>
                    <a:pt x="334" y="608"/>
                    <a:pt x="334" y="608"/>
                  </a:cubicBezTo>
                  <a:cubicBezTo>
                    <a:pt x="334" y="327"/>
                    <a:pt x="334" y="327"/>
                    <a:pt x="334" y="327"/>
                  </a:cubicBezTo>
                  <a:cubicBezTo>
                    <a:pt x="290" y="327"/>
                    <a:pt x="290" y="327"/>
                    <a:pt x="290" y="327"/>
                  </a:cubicBezTo>
                  <a:cubicBezTo>
                    <a:pt x="290" y="277"/>
                    <a:pt x="290" y="277"/>
                    <a:pt x="290" y="277"/>
                  </a:cubicBezTo>
                  <a:cubicBezTo>
                    <a:pt x="334" y="277"/>
                    <a:pt x="334" y="277"/>
                    <a:pt x="334" y="277"/>
                  </a:cubicBezTo>
                  <a:cubicBezTo>
                    <a:pt x="438" y="277"/>
                    <a:pt x="438" y="277"/>
                    <a:pt x="438" y="277"/>
                  </a:cubicBezTo>
                  <a:cubicBezTo>
                    <a:pt x="438" y="327"/>
                    <a:pt x="438" y="327"/>
                    <a:pt x="438" y="327"/>
                  </a:cubicBezTo>
                  <a:cubicBezTo>
                    <a:pt x="438" y="608"/>
                    <a:pt x="438" y="608"/>
                    <a:pt x="438" y="608"/>
                  </a:cubicBezTo>
                  <a:cubicBezTo>
                    <a:pt x="480" y="608"/>
                    <a:pt x="480" y="608"/>
                    <a:pt x="480" y="608"/>
                  </a:cubicBezTo>
                  <a:lnTo>
                    <a:pt x="480" y="6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</p:grpSp>
    </p:spTree>
    <p:extLst>
      <p:ext uri="{BB962C8B-B14F-4D97-AF65-F5344CB8AC3E}">
        <p14:creationId xmlns:p14="http://schemas.microsoft.com/office/powerpoint/2010/main" val="15727633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15129" y="282919"/>
            <a:ext cx="6900365" cy="1710306"/>
          </a:xfrm>
        </p:spPr>
        <p:txBody>
          <a:bodyPr>
            <a:noAutofit/>
          </a:bodyPr>
          <a:lstStyle/>
          <a:p>
            <a:r>
              <a:rPr lang="fi-FI" sz="3200" dirty="0"/>
              <a:t>Yritysyhteistyö ja elinkeinoelämän kehittäminen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715129" y="2125645"/>
            <a:ext cx="8026548" cy="4525963"/>
          </a:xfrm>
        </p:spPr>
        <p:txBody>
          <a:bodyPr>
            <a:normAutofit/>
          </a:bodyPr>
          <a:lstStyle/>
          <a:p>
            <a:pPr>
              <a:spcAft>
                <a:spcPts val="300"/>
              </a:spcAft>
            </a:pPr>
            <a:r>
              <a:rPr lang="fi-FI" sz="1600" dirty="0"/>
              <a:t>Työelämäyhteistyössä ja </a:t>
            </a:r>
            <a:r>
              <a:rPr lang="fi-FI" sz="1600" dirty="0" err="1"/>
              <a:t>tki</a:t>
            </a:r>
            <a:r>
              <a:rPr lang="fi-FI" sz="1600" dirty="0"/>
              <a:t>-toiminnassa kansainvälisyyden tulisi olla yksi valttikortti, jota voidaan tukea </a:t>
            </a:r>
            <a:r>
              <a:rPr lang="fi-FI" sz="1600" dirty="0" err="1"/>
              <a:t>kv</a:t>
            </a:r>
            <a:r>
              <a:rPr lang="fi-FI" sz="1600" dirty="0"/>
              <a:t>-osaajien ja yritysten yhteensovittamisella. Työelämäkäytäntöjä tulisi yhtenäistää ja suunnitella vastaamaan yritysten tarpeisiin. Keinoja yritysyhteistyöhön on paljon, joten niitä tulisi hyödyntää yrityksiä kuunnellen. Kysymyksiä pohdittaviksi:</a:t>
            </a:r>
          </a:p>
          <a:p>
            <a:pPr lvl="1">
              <a:spcAft>
                <a:spcPts val="300"/>
              </a:spcAft>
            </a:pPr>
            <a:r>
              <a:rPr lang="fi-FI" sz="1300" dirty="0"/>
              <a:t>Ovatko työelämäkäytäntönne yhtenäiset ja selkeät? Jalkautuvatko ne myös opettajatasolle? Onko niistä viestitty myös yrityksille ja sidosryhmille?</a:t>
            </a:r>
          </a:p>
          <a:p>
            <a:pPr lvl="1">
              <a:spcAft>
                <a:spcPts val="300"/>
              </a:spcAft>
            </a:pPr>
            <a:r>
              <a:rPr lang="fi-FI" sz="1300" dirty="0"/>
              <a:t>Onko työelämäyhteistyölle selkeitä käytännön mahdollisuuksia ja muotoja? </a:t>
            </a:r>
          </a:p>
          <a:p>
            <a:pPr lvl="1">
              <a:spcAft>
                <a:spcPts val="300"/>
              </a:spcAft>
            </a:pPr>
            <a:r>
              <a:rPr lang="fi-FI" sz="1300" dirty="0"/>
              <a:t>Hyödynnetäänkö myös alumneja yritys- ja sidosryhmäyhteistyössä?</a:t>
            </a:r>
          </a:p>
          <a:p>
            <a:pPr lvl="1">
              <a:spcAft>
                <a:spcPts val="300"/>
              </a:spcAft>
            </a:pPr>
            <a:r>
              <a:rPr lang="fi-FI" sz="1300" dirty="0"/>
              <a:t>Onko ulkomaalaisten opiskelijoiden hyödyntämisen tarve ja mahdollisuudet tunnistettu alueellisissa kehittämissuunnitelmissa? Onko niissä yhteyttä alueelliseen elinkeino- ja yritystoiminnan kehittämiseen? Miten se näkyy käytännössä?</a:t>
            </a:r>
          </a:p>
          <a:p>
            <a:pPr lvl="1">
              <a:spcAft>
                <a:spcPts val="300"/>
              </a:spcAft>
            </a:pPr>
            <a:r>
              <a:rPr lang="fi-FI" sz="1300" dirty="0"/>
              <a:t>Onko ulkomaalaisten </a:t>
            </a:r>
            <a:r>
              <a:rPr lang="fi-FI" sz="1300" dirty="0" err="1"/>
              <a:t>työssäoppimaan</a:t>
            </a:r>
            <a:r>
              <a:rPr lang="fi-FI" sz="1300" dirty="0"/>
              <a:t> saapuvien opiskelijoiden ohjaus sisällytetty työpaikkaohjaajakoulutukseen ammatillisessa koulutuksessa? </a:t>
            </a:r>
          </a:p>
        </p:txBody>
      </p:sp>
      <p:grpSp>
        <p:nvGrpSpPr>
          <p:cNvPr id="27" name="Group 17"/>
          <p:cNvGrpSpPr>
            <a:grpSpLocks noChangeAspect="1"/>
          </p:cNvGrpSpPr>
          <p:nvPr/>
        </p:nvGrpSpPr>
        <p:grpSpPr bwMode="auto">
          <a:xfrm>
            <a:off x="7340398" y="534946"/>
            <a:ext cx="1405379" cy="834946"/>
            <a:chOff x="536" y="2453"/>
            <a:chExt cx="611" cy="363"/>
          </a:xfrm>
        </p:grpSpPr>
        <p:sp>
          <p:nvSpPr>
            <p:cNvPr id="28" name="AutoShape 16"/>
            <p:cNvSpPr>
              <a:spLocks noChangeAspect="1" noChangeArrowheads="1" noTextEdit="1"/>
            </p:cNvSpPr>
            <p:nvPr/>
          </p:nvSpPr>
          <p:spPr bwMode="auto">
            <a:xfrm>
              <a:off x="536" y="2453"/>
              <a:ext cx="611" cy="3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9" name="Freeform 18"/>
            <p:cNvSpPr>
              <a:spLocks/>
            </p:cNvSpPr>
            <p:nvPr/>
          </p:nvSpPr>
          <p:spPr bwMode="auto">
            <a:xfrm>
              <a:off x="1000" y="2451"/>
              <a:ext cx="149" cy="183"/>
            </a:xfrm>
            <a:custGeom>
              <a:avLst/>
              <a:gdLst>
                <a:gd name="T0" fmla="*/ 170 w 175"/>
                <a:gd name="T1" fmla="*/ 159 h 215"/>
                <a:gd name="T2" fmla="*/ 77 w 175"/>
                <a:gd name="T3" fmla="*/ 11 h 215"/>
                <a:gd name="T4" fmla="*/ 52 w 175"/>
                <a:gd name="T5" fmla="*/ 5 h 215"/>
                <a:gd name="T6" fmla="*/ 11 w 175"/>
                <a:gd name="T7" fmla="*/ 32 h 215"/>
                <a:gd name="T8" fmla="*/ 5 w 175"/>
                <a:gd name="T9" fmla="*/ 56 h 215"/>
                <a:gd name="T10" fmla="*/ 99 w 175"/>
                <a:gd name="T11" fmla="*/ 204 h 215"/>
                <a:gd name="T12" fmla="*/ 124 w 175"/>
                <a:gd name="T13" fmla="*/ 210 h 215"/>
                <a:gd name="T14" fmla="*/ 165 w 175"/>
                <a:gd name="T15" fmla="*/ 183 h 215"/>
                <a:gd name="T16" fmla="*/ 170 w 175"/>
                <a:gd name="T17" fmla="*/ 159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215">
                  <a:moveTo>
                    <a:pt x="170" y="159"/>
                  </a:moveTo>
                  <a:cubicBezTo>
                    <a:pt x="77" y="11"/>
                    <a:pt x="77" y="11"/>
                    <a:pt x="77" y="11"/>
                  </a:cubicBezTo>
                  <a:cubicBezTo>
                    <a:pt x="71" y="2"/>
                    <a:pt x="60" y="0"/>
                    <a:pt x="52" y="5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3" y="37"/>
                    <a:pt x="0" y="48"/>
                    <a:pt x="5" y="56"/>
                  </a:cubicBezTo>
                  <a:cubicBezTo>
                    <a:pt x="99" y="204"/>
                    <a:pt x="99" y="204"/>
                    <a:pt x="99" y="204"/>
                  </a:cubicBezTo>
                  <a:cubicBezTo>
                    <a:pt x="104" y="213"/>
                    <a:pt x="115" y="215"/>
                    <a:pt x="124" y="210"/>
                  </a:cubicBezTo>
                  <a:cubicBezTo>
                    <a:pt x="165" y="183"/>
                    <a:pt x="165" y="183"/>
                    <a:pt x="165" y="183"/>
                  </a:cubicBezTo>
                  <a:cubicBezTo>
                    <a:pt x="173" y="178"/>
                    <a:pt x="175" y="167"/>
                    <a:pt x="170" y="1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673" y="2685"/>
              <a:ext cx="80" cy="98"/>
            </a:xfrm>
            <a:custGeom>
              <a:avLst/>
              <a:gdLst>
                <a:gd name="T0" fmla="*/ 83 w 94"/>
                <a:gd name="T1" fmla="*/ 41 h 115"/>
                <a:gd name="T2" fmla="*/ 90 w 94"/>
                <a:gd name="T3" fmla="*/ 31 h 115"/>
                <a:gd name="T4" fmla="*/ 93 w 94"/>
                <a:gd name="T5" fmla="*/ 16 h 115"/>
                <a:gd name="T6" fmla="*/ 85 w 94"/>
                <a:gd name="T7" fmla="*/ 3 h 115"/>
                <a:gd name="T8" fmla="*/ 74 w 94"/>
                <a:gd name="T9" fmla="*/ 0 h 115"/>
                <a:gd name="T10" fmla="*/ 57 w 94"/>
                <a:gd name="T11" fmla="*/ 9 h 115"/>
                <a:gd name="T12" fmla="*/ 37 w 94"/>
                <a:gd name="T13" fmla="*/ 38 h 115"/>
                <a:gd name="T14" fmla="*/ 36 w 94"/>
                <a:gd name="T15" fmla="*/ 39 h 115"/>
                <a:gd name="T16" fmla="*/ 12 w 94"/>
                <a:gd name="T17" fmla="*/ 74 h 115"/>
                <a:gd name="T18" fmla="*/ 11 w 94"/>
                <a:gd name="T19" fmla="*/ 76 h 115"/>
                <a:gd name="T20" fmla="*/ 6 w 94"/>
                <a:gd name="T21" fmla="*/ 83 h 115"/>
                <a:gd name="T22" fmla="*/ 11 w 94"/>
                <a:gd name="T23" fmla="*/ 111 h 115"/>
                <a:gd name="T24" fmla="*/ 26 w 94"/>
                <a:gd name="T25" fmla="*/ 114 h 115"/>
                <a:gd name="T26" fmla="*/ 39 w 94"/>
                <a:gd name="T27" fmla="*/ 106 h 115"/>
                <a:gd name="T28" fmla="*/ 43 w 94"/>
                <a:gd name="T29" fmla="*/ 101 h 115"/>
                <a:gd name="T30" fmla="*/ 45 w 94"/>
                <a:gd name="T31" fmla="*/ 98 h 115"/>
                <a:gd name="T32" fmla="*/ 83 w 94"/>
                <a:gd name="T33" fmla="*/ 42 h 115"/>
                <a:gd name="T34" fmla="*/ 83 w 94"/>
                <a:gd name="T35" fmla="*/ 41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4" h="115">
                  <a:moveTo>
                    <a:pt x="83" y="41"/>
                  </a:moveTo>
                  <a:cubicBezTo>
                    <a:pt x="90" y="31"/>
                    <a:pt x="90" y="31"/>
                    <a:pt x="90" y="31"/>
                  </a:cubicBezTo>
                  <a:cubicBezTo>
                    <a:pt x="93" y="27"/>
                    <a:pt x="94" y="21"/>
                    <a:pt x="93" y="16"/>
                  </a:cubicBezTo>
                  <a:cubicBezTo>
                    <a:pt x="92" y="11"/>
                    <a:pt x="89" y="6"/>
                    <a:pt x="85" y="3"/>
                  </a:cubicBezTo>
                  <a:cubicBezTo>
                    <a:pt x="81" y="1"/>
                    <a:pt x="77" y="0"/>
                    <a:pt x="74" y="0"/>
                  </a:cubicBezTo>
                  <a:cubicBezTo>
                    <a:pt x="67" y="0"/>
                    <a:pt x="61" y="3"/>
                    <a:pt x="57" y="9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29" y="50"/>
                    <a:pt x="20" y="63"/>
                    <a:pt x="12" y="74"/>
                  </a:cubicBezTo>
                  <a:cubicBezTo>
                    <a:pt x="12" y="75"/>
                    <a:pt x="12" y="75"/>
                    <a:pt x="11" y="76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0" y="92"/>
                    <a:pt x="2" y="105"/>
                    <a:pt x="11" y="111"/>
                  </a:cubicBezTo>
                  <a:cubicBezTo>
                    <a:pt x="16" y="114"/>
                    <a:pt x="21" y="115"/>
                    <a:pt x="26" y="114"/>
                  </a:cubicBezTo>
                  <a:cubicBezTo>
                    <a:pt x="32" y="113"/>
                    <a:pt x="36" y="110"/>
                    <a:pt x="39" y="106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3" y="100"/>
                    <a:pt x="44" y="99"/>
                    <a:pt x="45" y="98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83" y="42"/>
                    <a:pt x="83" y="42"/>
                    <a:pt x="83" y="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31" name="Freeform 20"/>
            <p:cNvSpPr>
              <a:spLocks/>
            </p:cNvSpPr>
            <p:nvPr/>
          </p:nvSpPr>
          <p:spPr bwMode="auto">
            <a:xfrm>
              <a:off x="728" y="2508"/>
              <a:ext cx="342" cy="169"/>
            </a:xfrm>
            <a:custGeom>
              <a:avLst/>
              <a:gdLst>
                <a:gd name="T0" fmla="*/ 321 w 402"/>
                <a:gd name="T1" fmla="*/ 15 h 199"/>
                <a:gd name="T2" fmla="*/ 306 w 402"/>
                <a:gd name="T3" fmla="*/ 10 h 199"/>
                <a:gd name="T4" fmla="*/ 290 w 402"/>
                <a:gd name="T5" fmla="*/ 16 h 199"/>
                <a:gd name="T6" fmla="*/ 272 w 402"/>
                <a:gd name="T7" fmla="*/ 18 h 199"/>
                <a:gd name="T8" fmla="*/ 218 w 402"/>
                <a:gd name="T9" fmla="*/ 7 h 199"/>
                <a:gd name="T10" fmla="*/ 131 w 402"/>
                <a:gd name="T11" fmla="*/ 6 h 199"/>
                <a:gd name="T12" fmla="*/ 80 w 402"/>
                <a:gd name="T13" fmla="*/ 15 h 199"/>
                <a:gd name="T14" fmla="*/ 47 w 402"/>
                <a:gd name="T15" fmla="*/ 35 h 199"/>
                <a:gd name="T16" fmla="*/ 4 w 402"/>
                <a:gd name="T17" fmla="*/ 92 h 199"/>
                <a:gd name="T18" fmla="*/ 1 w 402"/>
                <a:gd name="T19" fmla="*/ 102 h 199"/>
                <a:gd name="T20" fmla="*/ 6 w 402"/>
                <a:gd name="T21" fmla="*/ 111 h 199"/>
                <a:gd name="T22" fmla="*/ 21 w 402"/>
                <a:gd name="T23" fmla="*/ 112 h 199"/>
                <a:gd name="T24" fmla="*/ 113 w 402"/>
                <a:gd name="T25" fmla="*/ 64 h 199"/>
                <a:gd name="T26" fmla="*/ 144 w 402"/>
                <a:gd name="T27" fmla="*/ 65 h 199"/>
                <a:gd name="T28" fmla="*/ 344 w 402"/>
                <a:gd name="T29" fmla="*/ 195 h 199"/>
                <a:gd name="T30" fmla="*/ 350 w 402"/>
                <a:gd name="T31" fmla="*/ 199 h 199"/>
                <a:gd name="T32" fmla="*/ 397 w 402"/>
                <a:gd name="T33" fmla="*/ 154 h 199"/>
                <a:gd name="T34" fmla="*/ 399 w 402"/>
                <a:gd name="T35" fmla="*/ 139 h 199"/>
                <a:gd name="T36" fmla="*/ 321 w 402"/>
                <a:gd name="T37" fmla="*/ 15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2" h="199">
                  <a:moveTo>
                    <a:pt x="321" y="15"/>
                  </a:moveTo>
                  <a:cubicBezTo>
                    <a:pt x="318" y="10"/>
                    <a:pt x="311" y="8"/>
                    <a:pt x="306" y="10"/>
                  </a:cubicBezTo>
                  <a:cubicBezTo>
                    <a:pt x="290" y="16"/>
                    <a:pt x="290" y="16"/>
                    <a:pt x="290" y="16"/>
                  </a:cubicBezTo>
                  <a:cubicBezTo>
                    <a:pt x="284" y="19"/>
                    <a:pt x="278" y="19"/>
                    <a:pt x="272" y="18"/>
                  </a:cubicBezTo>
                  <a:cubicBezTo>
                    <a:pt x="218" y="7"/>
                    <a:pt x="218" y="7"/>
                    <a:pt x="218" y="7"/>
                  </a:cubicBezTo>
                  <a:cubicBezTo>
                    <a:pt x="189" y="1"/>
                    <a:pt x="160" y="0"/>
                    <a:pt x="131" y="6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67" y="18"/>
                    <a:pt x="55" y="25"/>
                    <a:pt x="47" y="35"/>
                  </a:cubicBezTo>
                  <a:cubicBezTo>
                    <a:pt x="4" y="92"/>
                    <a:pt x="4" y="92"/>
                    <a:pt x="4" y="92"/>
                  </a:cubicBezTo>
                  <a:cubicBezTo>
                    <a:pt x="1" y="95"/>
                    <a:pt x="0" y="98"/>
                    <a:pt x="1" y="102"/>
                  </a:cubicBezTo>
                  <a:cubicBezTo>
                    <a:pt x="1" y="106"/>
                    <a:pt x="3" y="109"/>
                    <a:pt x="6" y="111"/>
                  </a:cubicBezTo>
                  <a:cubicBezTo>
                    <a:pt x="10" y="114"/>
                    <a:pt x="16" y="115"/>
                    <a:pt x="21" y="112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23" y="59"/>
                    <a:pt x="135" y="59"/>
                    <a:pt x="144" y="65"/>
                  </a:cubicBezTo>
                  <a:cubicBezTo>
                    <a:pt x="344" y="195"/>
                    <a:pt x="344" y="195"/>
                    <a:pt x="344" y="195"/>
                  </a:cubicBezTo>
                  <a:cubicBezTo>
                    <a:pt x="346" y="196"/>
                    <a:pt x="348" y="198"/>
                    <a:pt x="350" y="199"/>
                  </a:cubicBezTo>
                  <a:cubicBezTo>
                    <a:pt x="397" y="154"/>
                    <a:pt x="397" y="154"/>
                    <a:pt x="397" y="154"/>
                  </a:cubicBezTo>
                  <a:cubicBezTo>
                    <a:pt x="402" y="151"/>
                    <a:pt x="402" y="144"/>
                    <a:pt x="399" y="139"/>
                  </a:cubicBezTo>
                  <a:lnTo>
                    <a:pt x="321" y="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32" name="Freeform 21"/>
            <p:cNvSpPr>
              <a:spLocks/>
            </p:cNvSpPr>
            <p:nvPr/>
          </p:nvSpPr>
          <p:spPr bwMode="auto">
            <a:xfrm>
              <a:off x="766" y="2766"/>
              <a:ext cx="46" cy="52"/>
            </a:xfrm>
            <a:custGeom>
              <a:avLst/>
              <a:gdLst>
                <a:gd name="T0" fmla="*/ 36 w 54"/>
                <a:gd name="T1" fmla="*/ 0 h 61"/>
                <a:gd name="T2" fmla="*/ 33 w 54"/>
                <a:gd name="T3" fmla="*/ 0 h 61"/>
                <a:gd name="T4" fmla="*/ 23 w 54"/>
                <a:gd name="T5" fmla="*/ 6 h 61"/>
                <a:gd name="T6" fmla="*/ 2 w 54"/>
                <a:gd name="T7" fmla="*/ 36 h 61"/>
                <a:gd name="T8" fmla="*/ 1 w 54"/>
                <a:gd name="T9" fmla="*/ 47 h 61"/>
                <a:gd name="T10" fmla="*/ 11 w 54"/>
                <a:gd name="T11" fmla="*/ 58 h 61"/>
                <a:gd name="T12" fmla="*/ 30 w 54"/>
                <a:gd name="T13" fmla="*/ 52 h 61"/>
                <a:gd name="T14" fmla="*/ 49 w 54"/>
                <a:gd name="T15" fmla="*/ 25 h 61"/>
                <a:gd name="T16" fmla="*/ 46 w 54"/>
                <a:gd name="T17" fmla="*/ 4 h 61"/>
                <a:gd name="T18" fmla="*/ 36 w 54"/>
                <a:gd name="T1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61">
                  <a:moveTo>
                    <a:pt x="36" y="0"/>
                  </a:moveTo>
                  <a:cubicBezTo>
                    <a:pt x="35" y="0"/>
                    <a:pt x="34" y="0"/>
                    <a:pt x="33" y="0"/>
                  </a:cubicBezTo>
                  <a:cubicBezTo>
                    <a:pt x="29" y="1"/>
                    <a:pt x="26" y="3"/>
                    <a:pt x="23" y="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1" y="40"/>
                    <a:pt x="0" y="44"/>
                    <a:pt x="1" y="47"/>
                  </a:cubicBezTo>
                  <a:cubicBezTo>
                    <a:pt x="3" y="52"/>
                    <a:pt x="6" y="56"/>
                    <a:pt x="11" y="58"/>
                  </a:cubicBezTo>
                  <a:cubicBezTo>
                    <a:pt x="18" y="61"/>
                    <a:pt x="26" y="59"/>
                    <a:pt x="30" y="52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54" y="19"/>
                    <a:pt x="53" y="9"/>
                    <a:pt x="46" y="4"/>
                  </a:cubicBezTo>
                  <a:cubicBezTo>
                    <a:pt x="43" y="1"/>
                    <a:pt x="39" y="0"/>
                    <a:pt x="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33" name="Freeform 22"/>
            <p:cNvSpPr>
              <a:spLocks/>
            </p:cNvSpPr>
            <p:nvPr/>
          </p:nvSpPr>
          <p:spPr bwMode="auto">
            <a:xfrm>
              <a:off x="719" y="2722"/>
              <a:ext cx="70" cy="83"/>
            </a:xfrm>
            <a:custGeom>
              <a:avLst/>
              <a:gdLst>
                <a:gd name="T0" fmla="*/ 64 w 82"/>
                <a:gd name="T1" fmla="*/ 48 h 98"/>
                <a:gd name="T2" fmla="*/ 76 w 82"/>
                <a:gd name="T3" fmla="*/ 31 h 98"/>
                <a:gd name="T4" fmla="*/ 72 w 82"/>
                <a:gd name="T5" fmla="*/ 4 h 98"/>
                <a:gd name="T6" fmla="*/ 59 w 82"/>
                <a:gd name="T7" fmla="*/ 0 h 98"/>
                <a:gd name="T8" fmla="*/ 56 w 82"/>
                <a:gd name="T9" fmla="*/ 0 h 98"/>
                <a:gd name="T10" fmla="*/ 43 w 82"/>
                <a:gd name="T11" fmla="*/ 8 h 98"/>
                <a:gd name="T12" fmla="*/ 3 w 82"/>
                <a:gd name="T13" fmla="*/ 67 h 98"/>
                <a:gd name="T14" fmla="*/ 1 w 82"/>
                <a:gd name="T15" fmla="*/ 80 h 98"/>
                <a:gd name="T16" fmla="*/ 11 w 82"/>
                <a:gd name="T17" fmla="*/ 93 h 98"/>
                <a:gd name="T18" fmla="*/ 38 w 82"/>
                <a:gd name="T19" fmla="*/ 87 h 98"/>
                <a:gd name="T20" fmla="*/ 43 w 82"/>
                <a:gd name="T21" fmla="*/ 79 h 98"/>
                <a:gd name="T22" fmla="*/ 45 w 82"/>
                <a:gd name="T23" fmla="*/ 76 h 98"/>
                <a:gd name="T24" fmla="*/ 63 w 82"/>
                <a:gd name="T25" fmla="*/ 49 h 98"/>
                <a:gd name="T26" fmla="*/ 64 w 82"/>
                <a:gd name="T27" fmla="*/ 4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98">
                  <a:moveTo>
                    <a:pt x="64" y="48"/>
                  </a:moveTo>
                  <a:cubicBezTo>
                    <a:pt x="76" y="31"/>
                    <a:pt x="76" y="31"/>
                    <a:pt x="76" y="31"/>
                  </a:cubicBezTo>
                  <a:cubicBezTo>
                    <a:pt x="82" y="23"/>
                    <a:pt x="80" y="11"/>
                    <a:pt x="72" y="4"/>
                  </a:cubicBezTo>
                  <a:cubicBezTo>
                    <a:pt x="68" y="2"/>
                    <a:pt x="64" y="0"/>
                    <a:pt x="59" y="0"/>
                  </a:cubicBezTo>
                  <a:cubicBezTo>
                    <a:pt x="58" y="0"/>
                    <a:pt x="57" y="0"/>
                    <a:pt x="56" y="0"/>
                  </a:cubicBezTo>
                  <a:cubicBezTo>
                    <a:pt x="51" y="1"/>
                    <a:pt x="46" y="4"/>
                    <a:pt x="43" y="8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1" y="71"/>
                    <a:pt x="0" y="76"/>
                    <a:pt x="1" y="80"/>
                  </a:cubicBezTo>
                  <a:cubicBezTo>
                    <a:pt x="3" y="86"/>
                    <a:pt x="6" y="90"/>
                    <a:pt x="11" y="93"/>
                  </a:cubicBezTo>
                  <a:cubicBezTo>
                    <a:pt x="21" y="98"/>
                    <a:pt x="32" y="95"/>
                    <a:pt x="38" y="87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4" y="78"/>
                    <a:pt x="44" y="77"/>
                    <a:pt x="45" y="76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64" y="49"/>
                    <a:pt x="64" y="48"/>
                    <a:pt x="64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34" name="Freeform 23"/>
            <p:cNvSpPr>
              <a:spLocks/>
            </p:cNvSpPr>
            <p:nvPr/>
          </p:nvSpPr>
          <p:spPr bwMode="auto">
            <a:xfrm>
              <a:off x="618" y="2519"/>
              <a:ext cx="405" cy="295"/>
            </a:xfrm>
            <a:custGeom>
              <a:avLst/>
              <a:gdLst>
                <a:gd name="T0" fmla="*/ 465 w 476"/>
                <a:gd name="T1" fmla="*/ 196 h 347"/>
                <a:gd name="T2" fmla="*/ 265 w 476"/>
                <a:gd name="T3" fmla="*/ 66 h 347"/>
                <a:gd name="T4" fmla="*/ 251 w 476"/>
                <a:gd name="T5" fmla="*/ 66 h 347"/>
                <a:gd name="T6" fmla="*/ 160 w 476"/>
                <a:gd name="T7" fmla="*/ 113 h 347"/>
                <a:gd name="T8" fmla="*/ 128 w 476"/>
                <a:gd name="T9" fmla="*/ 113 h 347"/>
                <a:gd name="T10" fmla="*/ 114 w 476"/>
                <a:gd name="T11" fmla="*/ 85 h 347"/>
                <a:gd name="T12" fmla="*/ 121 w 476"/>
                <a:gd name="T13" fmla="*/ 68 h 347"/>
                <a:gd name="T14" fmla="*/ 158 w 476"/>
                <a:gd name="T15" fmla="*/ 20 h 347"/>
                <a:gd name="T16" fmla="*/ 118 w 476"/>
                <a:gd name="T17" fmla="*/ 13 h 347"/>
                <a:gd name="T18" fmla="*/ 109 w 476"/>
                <a:gd name="T19" fmla="*/ 10 h 347"/>
                <a:gd name="T20" fmla="*/ 100 w 476"/>
                <a:gd name="T21" fmla="*/ 6 h 347"/>
                <a:gd name="T22" fmla="*/ 70 w 476"/>
                <a:gd name="T23" fmla="*/ 14 h 347"/>
                <a:gd name="T24" fmla="*/ 5 w 476"/>
                <a:gd name="T25" fmla="*/ 118 h 347"/>
                <a:gd name="T26" fmla="*/ 6 w 476"/>
                <a:gd name="T27" fmla="*/ 144 h 347"/>
                <a:gd name="T28" fmla="*/ 40 w 476"/>
                <a:gd name="T29" fmla="*/ 190 h 347"/>
                <a:gd name="T30" fmla="*/ 44 w 476"/>
                <a:gd name="T31" fmla="*/ 190 h 347"/>
                <a:gd name="T32" fmla="*/ 90 w 476"/>
                <a:gd name="T33" fmla="*/ 183 h 347"/>
                <a:gd name="T34" fmla="*/ 102 w 476"/>
                <a:gd name="T35" fmla="*/ 196 h 347"/>
                <a:gd name="T36" fmla="*/ 107 w 476"/>
                <a:gd name="T37" fmla="*/ 197 h 347"/>
                <a:gd name="T38" fmla="*/ 107 w 476"/>
                <a:gd name="T39" fmla="*/ 196 h 347"/>
                <a:gd name="T40" fmla="*/ 155 w 476"/>
                <a:gd name="T41" fmla="*/ 183 h 347"/>
                <a:gd name="T42" fmla="*/ 175 w 476"/>
                <a:gd name="T43" fmla="*/ 209 h 347"/>
                <a:gd name="T44" fmla="*/ 175 w 476"/>
                <a:gd name="T45" fmla="*/ 219 h 347"/>
                <a:gd name="T46" fmla="*/ 178 w 476"/>
                <a:gd name="T47" fmla="*/ 222 h 347"/>
                <a:gd name="T48" fmla="*/ 201 w 476"/>
                <a:gd name="T49" fmla="*/ 230 h 347"/>
                <a:gd name="T50" fmla="*/ 213 w 476"/>
                <a:gd name="T51" fmla="*/ 271 h 347"/>
                <a:gd name="T52" fmla="*/ 215 w 476"/>
                <a:gd name="T53" fmla="*/ 274 h 347"/>
                <a:gd name="T54" fmla="*/ 241 w 476"/>
                <a:gd name="T55" fmla="*/ 297 h 347"/>
                <a:gd name="T56" fmla="*/ 236 w 476"/>
                <a:gd name="T57" fmla="*/ 327 h 347"/>
                <a:gd name="T58" fmla="*/ 232 w 476"/>
                <a:gd name="T59" fmla="*/ 333 h 347"/>
                <a:gd name="T60" fmla="*/ 234 w 476"/>
                <a:gd name="T61" fmla="*/ 337 h 347"/>
                <a:gd name="T62" fmla="*/ 285 w 476"/>
                <a:gd name="T63" fmla="*/ 345 h 347"/>
                <a:gd name="T64" fmla="*/ 318 w 476"/>
                <a:gd name="T65" fmla="*/ 341 h 347"/>
                <a:gd name="T66" fmla="*/ 318 w 476"/>
                <a:gd name="T67" fmla="*/ 326 h 347"/>
                <a:gd name="T68" fmla="*/ 271 w 476"/>
                <a:gd name="T69" fmla="*/ 302 h 347"/>
                <a:gd name="T70" fmla="*/ 268 w 476"/>
                <a:gd name="T71" fmla="*/ 291 h 347"/>
                <a:gd name="T72" fmla="*/ 279 w 476"/>
                <a:gd name="T73" fmla="*/ 287 h 347"/>
                <a:gd name="T74" fmla="*/ 344 w 476"/>
                <a:gd name="T75" fmla="*/ 320 h 347"/>
                <a:gd name="T76" fmla="*/ 377 w 476"/>
                <a:gd name="T77" fmla="*/ 311 h 347"/>
                <a:gd name="T78" fmla="*/ 380 w 476"/>
                <a:gd name="T79" fmla="*/ 298 h 347"/>
                <a:gd name="T80" fmla="*/ 373 w 476"/>
                <a:gd name="T81" fmla="*/ 288 h 347"/>
                <a:gd name="T82" fmla="*/ 358 w 476"/>
                <a:gd name="T83" fmla="*/ 279 h 347"/>
                <a:gd name="T84" fmla="*/ 297 w 476"/>
                <a:gd name="T85" fmla="*/ 245 h 347"/>
                <a:gd name="T86" fmla="*/ 293 w 476"/>
                <a:gd name="T87" fmla="*/ 234 h 347"/>
                <a:gd name="T88" fmla="*/ 305 w 476"/>
                <a:gd name="T89" fmla="*/ 230 h 347"/>
                <a:gd name="T90" fmla="*/ 389 w 476"/>
                <a:gd name="T91" fmla="*/ 276 h 347"/>
                <a:gd name="T92" fmla="*/ 425 w 476"/>
                <a:gd name="T93" fmla="*/ 267 h 347"/>
                <a:gd name="T94" fmla="*/ 427 w 476"/>
                <a:gd name="T95" fmla="*/ 255 h 347"/>
                <a:gd name="T96" fmla="*/ 420 w 476"/>
                <a:gd name="T97" fmla="*/ 244 h 347"/>
                <a:gd name="T98" fmla="*/ 413 w 476"/>
                <a:gd name="T99" fmla="*/ 240 h 347"/>
                <a:gd name="T100" fmla="*/ 323 w 476"/>
                <a:gd name="T101" fmla="*/ 186 h 347"/>
                <a:gd name="T102" fmla="*/ 320 w 476"/>
                <a:gd name="T103" fmla="*/ 174 h 347"/>
                <a:gd name="T104" fmla="*/ 331 w 476"/>
                <a:gd name="T105" fmla="*/ 172 h 347"/>
                <a:gd name="T106" fmla="*/ 418 w 476"/>
                <a:gd name="T107" fmla="*/ 223 h 347"/>
                <a:gd name="T108" fmla="*/ 418 w 476"/>
                <a:gd name="T109" fmla="*/ 223 h 347"/>
                <a:gd name="T110" fmla="*/ 422 w 476"/>
                <a:gd name="T111" fmla="*/ 226 h 347"/>
                <a:gd name="T112" fmla="*/ 438 w 476"/>
                <a:gd name="T113" fmla="*/ 235 h 347"/>
                <a:gd name="T114" fmla="*/ 472 w 476"/>
                <a:gd name="T115" fmla="*/ 228 h 347"/>
                <a:gd name="T116" fmla="*/ 475 w 476"/>
                <a:gd name="T117" fmla="*/ 211 h 347"/>
                <a:gd name="T118" fmla="*/ 465 w 476"/>
                <a:gd name="T119" fmla="*/ 196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76" h="347">
                  <a:moveTo>
                    <a:pt x="465" y="196"/>
                  </a:moveTo>
                  <a:cubicBezTo>
                    <a:pt x="265" y="66"/>
                    <a:pt x="265" y="66"/>
                    <a:pt x="265" y="66"/>
                  </a:cubicBezTo>
                  <a:cubicBezTo>
                    <a:pt x="261" y="64"/>
                    <a:pt x="256" y="63"/>
                    <a:pt x="251" y="66"/>
                  </a:cubicBezTo>
                  <a:cubicBezTo>
                    <a:pt x="160" y="113"/>
                    <a:pt x="160" y="113"/>
                    <a:pt x="160" y="113"/>
                  </a:cubicBezTo>
                  <a:cubicBezTo>
                    <a:pt x="150" y="119"/>
                    <a:pt x="137" y="119"/>
                    <a:pt x="128" y="113"/>
                  </a:cubicBezTo>
                  <a:cubicBezTo>
                    <a:pt x="118" y="107"/>
                    <a:pt x="113" y="96"/>
                    <a:pt x="114" y="85"/>
                  </a:cubicBezTo>
                  <a:cubicBezTo>
                    <a:pt x="114" y="79"/>
                    <a:pt x="117" y="73"/>
                    <a:pt x="121" y="68"/>
                  </a:cubicBezTo>
                  <a:cubicBezTo>
                    <a:pt x="158" y="20"/>
                    <a:pt x="158" y="20"/>
                    <a:pt x="158" y="20"/>
                  </a:cubicBezTo>
                  <a:cubicBezTo>
                    <a:pt x="118" y="13"/>
                    <a:pt x="118" y="13"/>
                    <a:pt x="118" y="13"/>
                  </a:cubicBezTo>
                  <a:cubicBezTo>
                    <a:pt x="115" y="13"/>
                    <a:pt x="112" y="12"/>
                    <a:pt x="109" y="10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90" y="0"/>
                    <a:pt x="77" y="4"/>
                    <a:pt x="70" y="14"/>
                  </a:cubicBezTo>
                  <a:cubicBezTo>
                    <a:pt x="5" y="118"/>
                    <a:pt x="5" y="118"/>
                    <a:pt x="5" y="118"/>
                  </a:cubicBezTo>
                  <a:cubicBezTo>
                    <a:pt x="0" y="126"/>
                    <a:pt x="0" y="136"/>
                    <a:pt x="6" y="144"/>
                  </a:cubicBezTo>
                  <a:cubicBezTo>
                    <a:pt x="40" y="190"/>
                    <a:pt x="40" y="190"/>
                    <a:pt x="40" y="190"/>
                  </a:cubicBezTo>
                  <a:cubicBezTo>
                    <a:pt x="41" y="191"/>
                    <a:pt x="43" y="191"/>
                    <a:pt x="44" y="190"/>
                  </a:cubicBezTo>
                  <a:cubicBezTo>
                    <a:pt x="56" y="177"/>
                    <a:pt x="75" y="174"/>
                    <a:pt x="90" y="183"/>
                  </a:cubicBezTo>
                  <a:cubicBezTo>
                    <a:pt x="95" y="187"/>
                    <a:pt x="100" y="191"/>
                    <a:pt x="102" y="196"/>
                  </a:cubicBezTo>
                  <a:cubicBezTo>
                    <a:pt x="104" y="198"/>
                    <a:pt x="106" y="198"/>
                    <a:pt x="107" y="197"/>
                  </a:cubicBezTo>
                  <a:cubicBezTo>
                    <a:pt x="107" y="196"/>
                    <a:pt x="107" y="196"/>
                    <a:pt x="107" y="196"/>
                  </a:cubicBezTo>
                  <a:cubicBezTo>
                    <a:pt x="118" y="181"/>
                    <a:pt x="139" y="174"/>
                    <a:pt x="155" y="183"/>
                  </a:cubicBezTo>
                  <a:cubicBezTo>
                    <a:pt x="166" y="188"/>
                    <a:pt x="173" y="198"/>
                    <a:pt x="175" y="209"/>
                  </a:cubicBezTo>
                  <a:cubicBezTo>
                    <a:pt x="176" y="212"/>
                    <a:pt x="176" y="216"/>
                    <a:pt x="175" y="219"/>
                  </a:cubicBezTo>
                  <a:cubicBezTo>
                    <a:pt x="175" y="221"/>
                    <a:pt x="176" y="222"/>
                    <a:pt x="178" y="222"/>
                  </a:cubicBezTo>
                  <a:cubicBezTo>
                    <a:pt x="187" y="222"/>
                    <a:pt x="195" y="225"/>
                    <a:pt x="201" y="230"/>
                  </a:cubicBezTo>
                  <a:cubicBezTo>
                    <a:pt x="214" y="240"/>
                    <a:pt x="218" y="257"/>
                    <a:pt x="213" y="271"/>
                  </a:cubicBezTo>
                  <a:cubicBezTo>
                    <a:pt x="213" y="273"/>
                    <a:pt x="214" y="274"/>
                    <a:pt x="215" y="274"/>
                  </a:cubicBezTo>
                  <a:cubicBezTo>
                    <a:pt x="227" y="276"/>
                    <a:pt x="237" y="285"/>
                    <a:pt x="241" y="297"/>
                  </a:cubicBezTo>
                  <a:cubicBezTo>
                    <a:pt x="245" y="307"/>
                    <a:pt x="242" y="318"/>
                    <a:pt x="236" y="327"/>
                  </a:cubicBezTo>
                  <a:cubicBezTo>
                    <a:pt x="232" y="333"/>
                    <a:pt x="232" y="333"/>
                    <a:pt x="232" y="333"/>
                  </a:cubicBezTo>
                  <a:cubicBezTo>
                    <a:pt x="231" y="335"/>
                    <a:pt x="232" y="337"/>
                    <a:pt x="234" y="337"/>
                  </a:cubicBezTo>
                  <a:cubicBezTo>
                    <a:pt x="285" y="345"/>
                    <a:pt x="285" y="345"/>
                    <a:pt x="285" y="345"/>
                  </a:cubicBezTo>
                  <a:cubicBezTo>
                    <a:pt x="297" y="347"/>
                    <a:pt x="308" y="345"/>
                    <a:pt x="318" y="341"/>
                  </a:cubicBezTo>
                  <a:cubicBezTo>
                    <a:pt x="325" y="338"/>
                    <a:pt x="325" y="329"/>
                    <a:pt x="318" y="326"/>
                  </a:cubicBezTo>
                  <a:cubicBezTo>
                    <a:pt x="271" y="302"/>
                    <a:pt x="271" y="302"/>
                    <a:pt x="271" y="302"/>
                  </a:cubicBezTo>
                  <a:cubicBezTo>
                    <a:pt x="267" y="300"/>
                    <a:pt x="266" y="295"/>
                    <a:pt x="268" y="291"/>
                  </a:cubicBezTo>
                  <a:cubicBezTo>
                    <a:pt x="270" y="286"/>
                    <a:pt x="275" y="285"/>
                    <a:pt x="279" y="287"/>
                  </a:cubicBezTo>
                  <a:cubicBezTo>
                    <a:pt x="344" y="320"/>
                    <a:pt x="344" y="320"/>
                    <a:pt x="344" y="320"/>
                  </a:cubicBezTo>
                  <a:cubicBezTo>
                    <a:pt x="356" y="326"/>
                    <a:pt x="370" y="322"/>
                    <a:pt x="377" y="311"/>
                  </a:cubicBezTo>
                  <a:cubicBezTo>
                    <a:pt x="380" y="307"/>
                    <a:pt x="381" y="303"/>
                    <a:pt x="380" y="298"/>
                  </a:cubicBezTo>
                  <a:cubicBezTo>
                    <a:pt x="379" y="294"/>
                    <a:pt x="377" y="290"/>
                    <a:pt x="373" y="288"/>
                  </a:cubicBezTo>
                  <a:cubicBezTo>
                    <a:pt x="358" y="279"/>
                    <a:pt x="358" y="279"/>
                    <a:pt x="358" y="279"/>
                  </a:cubicBezTo>
                  <a:cubicBezTo>
                    <a:pt x="297" y="245"/>
                    <a:pt x="297" y="245"/>
                    <a:pt x="297" y="245"/>
                  </a:cubicBezTo>
                  <a:cubicBezTo>
                    <a:pt x="292" y="243"/>
                    <a:pt x="291" y="238"/>
                    <a:pt x="293" y="234"/>
                  </a:cubicBezTo>
                  <a:cubicBezTo>
                    <a:pt x="295" y="230"/>
                    <a:pt x="301" y="228"/>
                    <a:pt x="305" y="230"/>
                  </a:cubicBezTo>
                  <a:cubicBezTo>
                    <a:pt x="389" y="276"/>
                    <a:pt x="389" y="276"/>
                    <a:pt x="389" y="276"/>
                  </a:cubicBezTo>
                  <a:cubicBezTo>
                    <a:pt x="401" y="283"/>
                    <a:pt x="417" y="279"/>
                    <a:pt x="425" y="267"/>
                  </a:cubicBezTo>
                  <a:cubicBezTo>
                    <a:pt x="427" y="264"/>
                    <a:pt x="428" y="259"/>
                    <a:pt x="427" y="255"/>
                  </a:cubicBezTo>
                  <a:cubicBezTo>
                    <a:pt x="426" y="250"/>
                    <a:pt x="423" y="246"/>
                    <a:pt x="420" y="244"/>
                  </a:cubicBezTo>
                  <a:cubicBezTo>
                    <a:pt x="413" y="240"/>
                    <a:pt x="413" y="240"/>
                    <a:pt x="413" y="240"/>
                  </a:cubicBezTo>
                  <a:cubicBezTo>
                    <a:pt x="323" y="186"/>
                    <a:pt x="323" y="186"/>
                    <a:pt x="323" y="186"/>
                  </a:cubicBezTo>
                  <a:cubicBezTo>
                    <a:pt x="319" y="184"/>
                    <a:pt x="317" y="178"/>
                    <a:pt x="320" y="174"/>
                  </a:cubicBezTo>
                  <a:cubicBezTo>
                    <a:pt x="322" y="170"/>
                    <a:pt x="327" y="169"/>
                    <a:pt x="331" y="172"/>
                  </a:cubicBezTo>
                  <a:cubicBezTo>
                    <a:pt x="418" y="223"/>
                    <a:pt x="418" y="223"/>
                    <a:pt x="418" y="223"/>
                  </a:cubicBezTo>
                  <a:cubicBezTo>
                    <a:pt x="418" y="223"/>
                    <a:pt x="418" y="223"/>
                    <a:pt x="418" y="223"/>
                  </a:cubicBezTo>
                  <a:cubicBezTo>
                    <a:pt x="422" y="226"/>
                    <a:pt x="422" y="226"/>
                    <a:pt x="422" y="226"/>
                  </a:cubicBezTo>
                  <a:cubicBezTo>
                    <a:pt x="438" y="235"/>
                    <a:pt x="438" y="235"/>
                    <a:pt x="438" y="235"/>
                  </a:cubicBezTo>
                  <a:cubicBezTo>
                    <a:pt x="449" y="242"/>
                    <a:pt x="465" y="239"/>
                    <a:pt x="472" y="228"/>
                  </a:cubicBezTo>
                  <a:cubicBezTo>
                    <a:pt x="475" y="223"/>
                    <a:pt x="476" y="217"/>
                    <a:pt x="475" y="211"/>
                  </a:cubicBezTo>
                  <a:cubicBezTo>
                    <a:pt x="474" y="205"/>
                    <a:pt x="470" y="199"/>
                    <a:pt x="465" y="19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35" name="Freeform 24"/>
            <p:cNvSpPr>
              <a:spLocks/>
            </p:cNvSpPr>
            <p:nvPr/>
          </p:nvSpPr>
          <p:spPr bwMode="auto">
            <a:xfrm>
              <a:off x="638" y="2685"/>
              <a:ext cx="57" cy="63"/>
            </a:xfrm>
            <a:custGeom>
              <a:avLst/>
              <a:gdLst>
                <a:gd name="T0" fmla="*/ 66 w 67"/>
                <a:gd name="T1" fmla="*/ 16 h 75"/>
                <a:gd name="T2" fmla="*/ 57 w 67"/>
                <a:gd name="T3" fmla="*/ 3 h 75"/>
                <a:gd name="T4" fmla="*/ 47 w 67"/>
                <a:gd name="T5" fmla="*/ 0 h 75"/>
                <a:gd name="T6" fmla="*/ 31 w 67"/>
                <a:gd name="T7" fmla="*/ 8 h 75"/>
                <a:gd name="T8" fmla="*/ 6 w 67"/>
                <a:gd name="T9" fmla="*/ 43 h 75"/>
                <a:gd name="T10" fmla="*/ 11 w 67"/>
                <a:gd name="T11" fmla="*/ 70 h 75"/>
                <a:gd name="T12" fmla="*/ 12 w 67"/>
                <a:gd name="T13" fmla="*/ 71 h 75"/>
                <a:gd name="T14" fmla="*/ 27 w 67"/>
                <a:gd name="T15" fmla="*/ 74 h 75"/>
                <a:gd name="T16" fmla="*/ 38 w 67"/>
                <a:gd name="T17" fmla="*/ 67 h 75"/>
                <a:gd name="T18" fmla="*/ 64 w 67"/>
                <a:gd name="T19" fmla="*/ 30 h 75"/>
                <a:gd name="T20" fmla="*/ 66 w 67"/>
                <a:gd name="T21" fmla="*/ 1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" h="75">
                  <a:moveTo>
                    <a:pt x="66" y="16"/>
                  </a:moveTo>
                  <a:cubicBezTo>
                    <a:pt x="65" y="10"/>
                    <a:pt x="62" y="6"/>
                    <a:pt x="57" y="3"/>
                  </a:cubicBezTo>
                  <a:cubicBezTo>
                    <a:pt x="54" y="1"/>
                    <a:pt x="50" y="0"/>
                    <a:pt x="47" y="0"/>
                  </a:cubicBezTo>
                  <a:cubicBezTo>
                    <a:pt x="40" y="0"/>
                    <a:pt x="34" y="3"/>
                    <a:pt x="31" y="8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0" y="52"/>
                    <a:pt x="2" y="64"/>
                    <a:pt x="11" y="70"/>
                  </a:cubicBezTo>
                  <a:cubicBezTo>
                    <a:pt x="12" y="71"/>
                    <a:pt x="12" y="71"/>
                    <a:pt x="12" y="71"/>
                  </a:cubicBezTo>
                  <a:cubicBezTo>
                    <a:pt x="16" y="74"/>
                    <a:pt x="21" y="75"/>
                    <a:pt x="27" y="74"/>
                  </a:cubicBezTo>
                  <a:cubicBezTo>
                    <a:pt x="31" y="73"/>
                    <a:pt x="35" y="71"/>
                    <a:pt x="38" y="67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6" y="26"/>
                    <a:pt x="67" y="21"/>
                    <a:pt x="66" y="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36" name="Freeform 25"/>
            <p:cNvSpPr>
              <a:spLocks/>
            </p:cNvSpPr>
            <p:nvPr/>
          </p:nvSpPr>
          <p:spPr bwMode="auto">
            <a:xfrm>
              <a:off x="534" y="2456"/>
              <a:ext cx="148" cy="183"/>
            </a:xfrm>
            <a:custGeom>
              <a:avLst/>
              <a:gdLst>
                <a:gd name="T0" fmla="*/ 163 w 174"/>
                <a:gd name="T1" fmla="*/ 31 h 215"/>
                <a:gd name="T2" fmla="*/ 123 w 174"/>
                <a:gd name="T3" fmla="*/ 5 h 215"/>
                <a:gd name="T4" fmla="*/ 98 w 174"/>
                <a:gd name="T5" fmla="*/ 11 h 215"/>
                <a:gd name="T6" fmla="*/ 5 w 174"/>
                <a:gd name="T7" fmla="*/ 159 h 215"/>
                <a:gd name="T8" fmla="*/ 10 w 174"/>
                <a:gd name="T9" fmla="*/ 184 h 215"/>
                <a:gd name="T10" fmla="*/ 51 w 174"/>
                <a:gd name="T11" fmla="*/ 209 h 215"/>
                <a:gd name="T12" fmla="*/ 75 w 174"/>
                <a:gd name="T13" fmla="*/ 204 h 215"/>
                <a:gd name="T14" fmla="*/ 169 w 174"/>
                <a:gd name="T15" fmla="*/ 55 h 215"/>
                <a:gd name="T16" fmla="*/ 163 w 174"/>
                <a:gd name="T17" fmla="*/ 31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215">
                  <a:moveTo>
                    <a:pt x="163" y="31"/>
                  </a:moveTo>
                  <a:cubicBezTo>
                    <a:pt x="123" y="5"/>
                    <a:pt x="123" y="5"/>
                    <a:pt x="123" y="5"/>
                  </a:cubicBezTo>
                  <a:cubicBezTo>
                    <a:pt x="115" y="0"/>
                    <a:pt x="104" y="3"/>
                    <a:pt x="98" y="11"/>
                  </a:cubicBezTo>
                  <a:cubicBezTo>
                    <a:pt x="5" y="159"/>
                    <a:pt x="5" y="159"/>
                    <a:pt x="5" y="159"/>
                  </a:cubicBezTo>
                  <a:cubicBezTo>
                    <a:pt x="0" y="168"/>
                    <a:pt x="2" y="179"/>
                    <a:pt x="10" y="184"/>
                  </a:cubicBezTo>
                  <a:cubicBezTo>
                    <a:pt x="51" y="209"/>
                    <a:pt x="51" y="209"/>
                    <a:pt x="51" y="209"/>
                  </a:cubicBezTo>
                  <a:cubicBezTo>
                    <a:pt x="59" y="215"/>
                    <a:pt x="70" y="212"/>
                    <a:pt x="75" y="204"/>
                  </a:cubicBezTo>
                  <a:cubicBezTo>
                    <a:pt x="169" y="55"/>
                    <a:pt x="169" y="55"/>
                    <a:pt x="169" y="55"/>
                  </a:cubicBezTo>
                  <a:cubicBezTo>
                    <a:pt x="174" y="47"/>
                    <a:pt x="172" y="36"/>
                    <a:pt x="163" y="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</p:grpSp>
    </p:spTree>
    <p:extLst>
      <p:ext uri="{BB962C8B-B14F-4D97-AF65-F5344CB8AC3E}">
        <p14:creationId xmlns:p14="http://schemas.microsoft.com/office/powerpoint/2010/main" val="575805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97599" y="350095"/>
            <a:ext cx="7877175" cy="1143000"/>
          </a:xfrm>
        </p:spPr>
        <p:txBody>
          <a:bodyPr/>
          <a:lstStyle/>
          <a:p>
            <a:r>
              <a:rPr lang="fi-FI" sz="3200" dirty="0"/>
              <a:t>Osuvuutta rekrytointeihin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37973" y="1791628"/>
            <a:ext cx="7996425" cy="4525963"/>
          </a:xfrm>
        </p:spPr>
        <p:txBody>
          <a:bodyPr>
            <a:normAutofit/>
          </a:bodyPr>
          <a:lstStyle/>
          <a:p>
            <a:r>
              <a:rPr lang="fi-FI" sz="1600" dirty="0"/>
              <a:t>Yritykset kaipaavat opiskelijoiden ja työnantajien </a:t>
            </a:r>
            <a:r>
              <a:rPr lang="fi-FI" sz="1600" dirty="0" err="1"/>
              <a:t>yhteensaattamista</a:t>
            </a:r>
            <a:r>
              <a:rPr lang="fi-FI" sz="1600" dirty="0"/>
              <a:t>, mikä tulee huomioida myös rekrytointipalveluissa ja työelämäyhteistyössä. Tarvittaessa ammatillisten oppilaitosten ja korkeakoulujen tulee tehdä tehtävien kartoitusta työnantajan kanssa ja olla yrityksen tukena. Kysymyksiä pohdittaviksi:</a:t>
            </a:r>
          </a:p>
          <a:p>
            <a:pPr lvl="1">
              <a:spcAft>
                <a:spcPts val="600"/>
              </a:spcAft>
            </a:pPr>
            <a:r>
              <a:rPr lang="fi-FI" sz="1300" dirty="0"/>
              <a:t>Kuinka </a:t>
            </a:r>
            <a:r>
              <a:rPr lang="fi-FI" sz="1300" dirty="0" err="1"/>
              <a:t>rekry</a:t>
            </a:r>
            <a:r>
              <a:rPr lang="fi-FI" sz="1300" dirty="0"/>
              <a:t>- ja työelämäkäytäntönne tukevat </a:t>
            </a:r>
            <a:r>
              <a:rPr lang="fi-FI" sz="1300" dirty="0" err="1"/>
              <a:t>kv</a:t>
            </a:r>
            <a:r>
              <a:rPr lang="fi-FI" sz="1300" dirty="0"/>
              <a:t>-osaajien ja yritysten yhteen saattamista? Onko systemaattisia toimintatapoja ja mahdollisuuksia yritysvierailuille, messuille, projekteille, </a:t>
            </a:r>
            <a:r>
              <a:rPr lang="fi-FI" sz="1300" dirty="0" err="1"/>
              <a:t>rekrytreffeille</a:t>
            </a:r>
            <a:r>
              <a:rPr lang="fi-FI" sz="1300" dirty="0"/>
              <a:t> tai muille tiedon välittämisen käytännöille yrityksiltä opiskelijoille ja toisin päin? Onko nämä viestitty ja tuotteistettu?</a:t>
            </a:r>
          </a:p>
          <a:p>
            <a:pPr lvl="1">
              <a:spcAft>
                <a:spcPts val="600"/>
              </a:spcAft>
            </a:pPr>
            <a:r>
              <a:rPr lang="fi-FI" sz="1300" dirty="0"/>
              <a:t>Kuinka tieto osaajista kulkee </a:t>
            </a:r>
            <a:r>
              <a:rPr lang="fi-FI" sz="1300" dirty="0" err="1"/>
              <a:t>kv</a:t>
            </a:r>
            <a:r>
              <a:rPr lang="fi-FI" sz="1300" dirty="0"/>
              <a:t>-koordinaattoreiden, työelämäyhteistyö- ja </a:t>
            </a:r>
            <a:r>
              <a:rPr lang="fi-FI" sz="1300" dirty="0" err="1"/>
              <a:t>tki</a:t>
            </a:r>
            <a:r>
              <a:rPr lang="fi-FI" sz="1300" dirty="0"/>
              <a:t>-toimijoiden ja opettajien välillä?</a:t>
            </a:r>
          </a:p>
          <a:p>
            <a:pPr lvl="1">
              <a:spcAft>
                <a:spcPts val="600"/>
              </a:spcAft>
            </a:pPr>
            <a:r>
              <a:rPr lang="fi-FI" sz="1300" dirty="0"/>
              <a:t>Ovatko välittyvät tiedot opiskelijasta ja osaamisesta riittäviä? Osaako opiskelija tunnistaa, mitä erityisosaamista hänellä on tarjota yritykselle (sekä mitä viedä mukanaan työkokemuksen jälkeen)?</a:t>
            </a:r>
          </a:p>
          <a:p>
            <a:pPr lvl="1">
              <a:spcAft>
                <a:spcPts val="600"/>
              </a:spcAft>
            </a:pPr>
            <a:r>
              <a:rPr lang="fi-FI" sz="1300" dirty="0"/>
              <a:t>Onko tuki yrityksille riittävää? Onko pelisäännöt ja vastuut määritelty yhteistyössä? </a:t>
            </a:r>
          </a:p>
        </p:txBody>
      </p:sp>
      <p:grpSp>
        <p:nvGrpSpPr>
          <p:cNvPr id="7" name="Group 8"/>
          <p:cNvGrpSpPr>
            <a:grpSpLocks noChangeAspect="1"/>
          </p:cNvGrpSpPr>
          <p:nvPr/>
        </p:nvGrpSpPr>
        <p:grpSpPr bwMode="auto">
          <a:xfrm>
            <a:off x="7704138" y="411687"/>
            <a:ext cx="1024065" cy="1019816"/>
            <a:chOff x="3317" y="840"/>
            <a:chExt cx="482" cy="480"/>
          </a:xfrm>
        </p:grpSpPr>
        <p:sp>
          <p:nvSpPr>
            <p:cNvPr id="8" name="AutoShape 7"/>
            <p:cNvSpPr>
              <a:spLocks noChangeAspect="1" noChangeArrowheads="1" noTextEdit="1"/>
            </p:cNvSpPr>
            <p:nvPr/>
          </p:nvSpPr>
          <p:spPr bwMode="auto">
            <a:xfrm>
              <a:off x="3317" y="840"/>
              <a:ext cx="482" cy="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" name="Freeform 9"/>
            <p:cNvSpPr>
              <a:spLocks noEditPoints="1"/>
            </p:cNvSpPr>
            <p:nvPr/>
          </p:nvSpPr>
          <p:spPr bwMode="auto">
            <a:xfrm>
              <a:off x="3317" y="840"/>
              <a:ext cx="482" cy="480"/>
            </a:xfrm>
            <a:custGeom>
              <a:avLst/>
              <a:gdLst>
                <a:gd name="T0" fmla="*/ 378 w 755"/>
                <a:gd name="T1" fmla="*/ 441 h 756"/>
                <a:gd name="T2" fmla="*/ 440 w 755"/>
                <a:gd name="T3" fmla="*/ 378 h 756"/>
                <a:gd name="T4" fmla="*/ 378 w 755"/>
                <a:gd name="T5" fmla="*/ 315 h 756"/>
                <a:gd name="T6" fmla="*/ 315 w 755"/>
                <a:gd name="T7" fmla="*/ 378 h 756"/>
                <a:gd name="T8" fmla="*/ 378 w 755"/>
                <a:gd name="T9" fmla="*/ 441 h 756"/>
                <a:gd name="T10" fmla="*/ 378 w 755"/>
                <a:gd name="T11" fmla="*/ 520 h 756"/>
                <a:gd name="T12" fmla="*/ 236 w 755"/>
                <a:gd name="T13" fmla="*/ 378 h 756"/>
                <a:gd name="T14" fmla="*/ 378 w 755"/>
                <a:gd name="T15" fmla="*/ 236 h 756"/>
                <a:gd name="T16" fmla="*/ 520 w 755"/>
                <a:gd name="T17" fmla="*/ 378 h 756"/>
                <a:gd name="T18" fmla="*/ 378 w 755"/>
                <a:gd name="T19" fmla="*/ 520 h 756"/>
                <a:gd name="T20" fmla="*/ 378 w 755"/>
                <a:gd name="T21" fmla="*/ 599 h 756"/>
                <a:gd name="T22" fmla="*/ 598 w 755"/>
                <a:gd name="T23" fmla="*/ 378 h 756"/>
                <a:gd name="T24" fmla="*/ 378 w 755"/>
                <a:gd name="T25" fmla="*/ 157 h 756"/>
                <a:gd name="T26" fmla="*/ 157 w 755"/>
                <a:gd name="T27" fmla="*/ 378 h 756"/>
                <a:gd name="T28" fmla="*/ 378 w 755"/>
                <a:gd name="T29" fmla="*/ 599 h 756"/>
                <a:gd name="T30" fmla="*/ 378 w 755"/>
                <a:gd name="T31" fmla="*/ 677 h 756"/>
                <a:gd name="T32" fmla="*/ 79 w 755"/>
                <a:gd name="T33" fmla="*/ 378 h 756"/>
                <a:gd name="T34" fmla="*/ 378 w 755"/>
                <a:gd name="T35" fmla="*/ 79 h 756"/>
                <a:gd name="T36" fmla="*/ 677 w 755"/>
                <a:gd name="T37" fmla="*/ 378 h 756"/>
                <a:gd name="T38" fmla="*/ 378 w 755"/>
                <a:gd name="T39" fmla="*/ 677 h 756"/>
                <a:gd name="T40" fmla="*/ 378 w 755"/>
                <a:gd name="T41" fmla="*/ 756 h 756"/>
                <a:gd name="T42" fmla="*/ 755 w 755"/>
                <a:gd name="T43" fmla="*/ 378 h 756"/>
                <a:gd name="T44" fmla="*/ 378 w 755"/>
                <a:gd name="T45" fmla="*/ 0 h 756"/>
                <a:gd name="T46" fmla="*/ 0 w 755"/>
                <a:gd name="T47" fmla="*/ 378 h 756"/>
                <a:gd name="T48" fmla="*/ 378 w 755"/>
                <a:gd name="T49" fmla="*/ 756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55" h="756">
                  <a:moveTo>
                    <a:pt x="378" y="441"/>
                  </a:moveTo>
                  <a:cubicBezTo>
                    <a:pt x="412" y="441"/>
                    <a:pt x="440" y="412"/>
                    <a:pt x="440" y="378"/>
                  </a:cubicBezTo>
                  <a:cubicBezTo>
                    <a:pt x="440" y="344"/>
                    <a:pt x="412" y="315"/>
                    <a:pt x="378" y="315"/>
                  </a:cubicBezTo>
                  <a:cubicBezTo>
                    <a:pt x="344" y="315"/>
                    <a:pt x="315" y="344"/>
                    <a:pt x="315" y="378"/>
                  </a:cubicBezTo>
                  <a:cubicBezTo>
                    <a:pt x="315" y="412"/>
                    <a:pt x="343" y="441"/>
                    <a:pt x="378" y="441"/>
                  </a:cubicBezTo>
                  <a:close/>
                  <a:moveTo>
                    <a:pt x="378" y="520"/>
                  </a:moveTo>
                  <a:cubicBezTo>
                    <a:pt x="300" y="520"/>
                    <a:pt x="236" y="457"/>
                    <a:pt x="236" y="378"/>
                  </a:cubicBezTo>
                  <a:cubicBezTo>
                    <a:pt x="236" y="299"/>
                    <a:pt x="299" y="236"/>
                    <a:pt x="378" y="236"/>
                  </a:cubicBezTo>
                  <a:cubicBezTo>
                    <a:pt x="456" y="236"/>
                    <a:pt x="520" y="299"/>
                    <a:pt x="520" y="378"/>
                  </a:cubicBezTo>
                  <a:cubicBezTo>
                    <a:pt x="520" y="457"/>
                    <a:pt x="455" y="520"/>
                    <a:pt x="378" y="520"/>
                  </a:cubicBezTo>
                  <a:close/>
                  <a:moveTo>
                    <a:pt x="378" y="599"/>
                  </a:moveTo>
                  <a:cubicBezTo>
                    <a:pt x="499" y="599"/>
                    <a:pt x="598" y="500"/>
                    <a:pt x="598" y="378"/>
                  </a:cubicBezTo>
                  <a:cubicBezTo>
                    <a:pt x="598" y="256"/>
                    <a:pt x="499" y="157"/>
                    <a:pt x="378" y="157"/>
                  </a:cubicBezTo>
                  <a:cubicBezTo>
                    <a:pt x="256" y="157"/>
                    <a:pt x="157" y="256"/>
                    <a:pt x="157" y="378"/>
                  </a:cubicBezTo>
                  <a:cubicBezTo>
                    <a:pt x="157" y="500"/>
                    <a:pt x="256" y="599"/>
                    <a:pt x="378" y="599"/>
                  </a:cubicBezTo>
                  <a:close/>
                  <a:moveTo>
                    <a:pt x="378" y="677"/>
                  </a:moveTo>
                  <a:cubicBezTo>
                    <a:pt x="213" y="677"/>
                    <a:pt x="79" y="543"/>
                    <a:pt x="79" y="378"/>
                  </a:cubicBezTo>
                  <a:cubicBezTo>
                    <a:pt x="79" y="213"/>
                    <a:pt x="213" y="79"/>
                    <a:pt x="378" y="79"/>
                  </a:cubicBezTo>
                  <a:cubicBezTo>
                    <a:pt x="542" y="79"/>
                    <a:pt x="677" y="213"/>
                    <a:pt x="677" y="378"/>
                  </a:cubicBezTo>
                  <a:cubicBezTo>
                    <a:pt x="677" y="543"/>
                    <a:pt x="542" y="677"/>
                    <a:pt x="378" y="677"/>
                  </a:cubicBezTo>
                  <a:close/>
                  <a:moveTo>
                    <a:pt x="378" y="756"/>
                  </a:moveTo>
                  <a:cubicBezTo>
                    <a:pt x="586" y="756"/>
                    <a:pt x="755" y="586"/>
                    <a:pt x="755" y="378"/>
                  </a:cubicBezTo>
                  <a:cubicBezTo>
                    <a:pt x="755" y="170"/>
                    <a:pt x="586" y="0"/>
                    <a:pt x="378" y="0"/>
                  </a:cubicBezTo>
                  <a:cubicBezTo>
                    <a:pt x="169" y="0"/>
                    <a:pt x="0" y="170"/>
                    <a:pt x="0" y="378"/>
                  </a:cubicBezTo>
                  <a:cubicBezTo>
                    <a:pt x="0" y="586"/>
                    <a:pt x="169" y="756"/>
                    <a:pt x="378" y="7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</p:grpSp>
    </p:spTree>
    <p:extLst>
      <p:ext uri="{BB962C8B-B14F-4D97-AF65-F5344CB8AC3E}">
        <p14:creationId xmlns:p14="http://schemas.microsoft.com/office/powerpoint/2010/main" val="7931581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67266" y="2055114"/>
            <a:ext cx="7896226" cy="4525963"/>
          </a:xfrm>
        </p:spPr>
        <p:txBody>
          <a:bodyPr>
            <a:normAutofit/>
          </a:bodyPr>
          <a:lstStyle/>
          <a:p>
            <a:r>
              <a:rPr lang="fi-FI" sz="1600" dirty="0"/>
              <a:t>Työelämän kielen ja ammattisanaston hallintaa arvostetaan, ja niitä tulisi korostaa erityisesti tutkinto-opiskelijoiden kieliopinnoissa. Tämä vaatisi lisäpanostusta myös harjoittelun ohjaukseen korkeakoulun puolelta. Myös mm. työelämätaitojen ja valmiuksien antaminen on tärkeää suomalaisille työmarkkinoille tähdättäessä. </a:t>
            </a:r>
            <a:br>
              <a:rPr lang="fi-FI" sz="1600" dirty="0"/>
            </a:br>
            <a:r>
              <a:rPr lang="fi-FI" sz="1600" dirty="0"/>
              <a:t>Kysymyksiä pohdittaviksi:</a:t>
            </a:r>
          </a:p>
          <a:p>
            <a:pPr lvl="1">
              <a:spcAft>
                <a:spcPts val="600"/>
              </a:spcAft>
            </a:pPr>
            <a:r>
              <a:rPr lang="fi-FI" sz="1300" dirty="0"/>
              <a:t>Sisältyykö koulutustarjontaanne riittävästi suomen kielen opetusta ulkomaalaisille? Onko sisältöjä tarkasteltu työelämätarpeista käsin? Onko kielen oppiminen ja suomalaisen työelämän käytännöt sisällytetty opiskelijoiden harjoittelun tavoitteisiin?</a:t>
            </a:r>
          </a:p>
          <a:p>
            <a:pPr lvl="1">
              <a:spcAft>
                <a:spcPts val="600"/>
              </a:spcAft>
            </a:pPr>
            <a:r>
              <a:rPr lang="fi-FI" sz="1300" dirty="0"/>
              <a:t>Antavatko opinnot riittävästi eväitä suomalaiseen työelämään ja työkulttuuriin? Suorapuheisuus ja asioiden esille otto ovat mm. esimerkkejä asioista, joita yrityksissä arvostetaan.</a:t>
            </a:r>
          </a:p>
          <a:p>
            <a:pPr lvl="1">
              <a:spcAft>
                <a:spcPts val="600"/>
              </a:spcAft>
            </a:pPr>
            <a:r>
              <a:rPr lang="fi-FI" sz="1300" dirty="0"/>
              <a:t>Kuinka opiskelija saa valmiuksia oman osaamisensa markkinoimiseksi? Kuinka tätä tuetaan?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67266" y="134104"/>
            <a:ext cx="6822105" cy="1694695"/>
          </a:xfrm>
        </p:spPr>
        <p:txBody>
          <a:bodyPr>
            <a:normAutofit/>
          </a:bodyPr>
          <a:lstStyle/>
          <a:p>
            <a:r>
              <a:rPr lang="fi-FI" sz="3200" dirty="0"/>
              <a:t>Ohjauksen ja opetuksen kehittäminen</a:t>
            </a:r>
            <a:endParaRPr lang="en-IE" sz="3200" dirty="0"/>
          </a:p>
        </p:txBody>
      </p:sp>
      <p:grpSp>
        <p:nvGrpSpPr>
          <p:cNvPr id="12" name="Group 12"/>
          <p:cNvGrpSpPr>
            <a:grpSpLocks noChangeAspect="1"/>
          </p:cNvGrpSpPr>
          <p:nvPr/>
        </p:nvGrpSpPr>
        <p:grpSpPr bwMode="auto">
          <a:xfrm>
            <a:off x="7629992" y="480071"/>
            <a:ext cx="1059569" cy="924305"/>
            <a:chOff x="3303" y="2453"/>
            <a:chExt cx="423" cy="369"/>
          </a:xfrm>
        </p:grpSpPr>
        <p:sp>
          <p:nvSpPr>
            <p:cNvPr id="13" name="AutoShape 11"/>
            <p:cNvSpPr>
              <a:spLocks noChangeAspect="1" noChangeArrowheads="1" noTextEdit="1"/>
            </p:cNvSpPr>
            <p:nvPr/>
          </p:nvSpPr>
          <p:spPr bwMode="auto">
            <a:xfrm>
              <a:off x="3303" y="2453"/>
              <a:ext cx="423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3299" y="2453"/>
              <a:ext cx="431" cy="313"/>
            </a:xfrm>
            <a:custGeom>
              <a:avLst/>
              <a:gdLst>
                <a:gd name="T0" fmla="*/ 695 w 775"/>
                <a:gd name="T1" fmla="*/ 33 h 564"/>
                <a:gd name="T2" fmla="*/ 616 w 775"/>
                <a:gd name="T3" fmla="*/ 41 h 564"/>
                <a:gd name="T4" fmla="*/ 616 w 775"/>
                <a:gd name="T5" fmla="*/ 0 h 564"/>
                <a:gd name="T6" fmla="*/ 388 w 775"/>
                <a:gd name="T7" fmla="*/ 0 h 564"/>
                <a:gd name="T8" fmla="*/ 160 w 775"/>
                <a:gd name="T9" fmla="*/ 0 h 564"/>
                <a:gd name="T10" fmla="*/ 159 w 775"/>
                <a:gd name="T11" fmla="*/ 41 h 564"/>
                <a:gd name="T12" fmla="*/ 80 w 775"/>
                <a:gd name="T13" fmla="*/ 33 h 564"/>
                <a:gd name="T14" fmla="*/ 11 w 775"/>
                <a:gd name="T15" fmla="*/ 103 h 564"/>
                <a:gd name="T16" fmla="*/ 79 w 775"/>
                <a:gd name="T17" fmla="*/ 260 h 564"/>
                <a:gd name="T18" fmla="*/ 242 w 775"/>
                <a:gd name="T19" fmla="*/ 357 h 564"/>
                <a:gd name="T20" fmla="*/ 341 w 775"/>
                <a:gd name="T21" fmla="*/ 439 h 564"/>
                <a:gd name="T22" fmla="*/ 263 w 775"/>
                <a:gd name="T23" fmla="*/ 564 h 564"/>
                <a:gd name="T24" fmla="*/ 388 w 775"/>
                <a:gd name="T25" fmla="*/ 564 h 564"/>
                <a:gd name="T26" fmla="*/ 512 w 775"/>
                <a:gd name="T27" fmla="*/ 564 h 564"/>
                <a:gd name="T28" fmla="*/ 434 w 775"/>
                <a:gd name="T29" fmla="*/ 439 h 564"/>
                <a:gd name="T30" fmla="*/ 533 w 775"/>
                <a:gd name="T31" fmla="*/ 357 h 564"/>
                <a:gd name="T32" fmla="*/ 696 w 775"/>
                <a:gd name="T33" fmla="*/ 260 h 564"/>
                <a:gd name="T34" fmla="*/ 764 w 775"/>
                <a:gd name="T35" fmla="*/ 103 h 564"/>
                <a:gd name="T36" fmla="*/ 695 w 775"/>
                <a:gd name="T37" fmla="*/ 33 h 564"/>
                <a:gd name="T38" fmla="*/ 116 w 775"/>
                <a:gd name="T39" fmla="*/ 221 h 564"/>
                <a:gd name="T40" fmla="*/ 63 w 775"/>
                <a:gd name="T41" fmla="*/ 115 h 564"/>
                <a:gd name="T42" fmla="*/ 91 w 775"/>
                <a:gd name="T43" fmla="*/ 85 h 564"/>
                <a:gd name="T44" fmla="*/ 162 w 775"/>
                <a:gd name="T45" fmla="*/ 101 h 564"/>
                <a:gd name="T46" fmla="*/ 202 w 775"/>
                <a:gd name="T47" fmla="*/ 282 h 564"/>
                <a:gd name="T48" fmla="*/ 116 w 775"/>
                <a:gd name="T49" fmla="*/ 221 h 564"/>
                <a:gd name="T50" fmla="*/ 660 w 775"/>
                <a:gd name="T51" fmla="*/ 221 h 564"/>
                <a:gd name="T52" fmla="*/ 573 w 775"/>
                <a:gd name="T53" fmla="*/ 282 h 564"/>
                <a:gd name="T54" fmla="*/ 613 w 775"/>
                <a:gd name="T55" fmla="*/ 101 h 564"/>
                <a:gd name="T56" fmla="*/ 684 w 775"/>
                <a:gd name="T57" fmla="*/ 85 h 564"/>
                <a:gd name="T58" fmla="*/ 713 w 775"/>
                <a:gd name="T59" fmla="*/ 115 h 564"/>
                <a:gd name="T60" fmla="*/ 660 w 775"/>
                <a:gd name="T61" fmla="*/ 221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75" h="564">
                  <a:moveTo>
                    <a:pt x="695" y="33"/>
                  </a:moveTo>
                  <a:cubicBezTo>
                    <a:pt x="671" y="28"/>
                    <a:pt x="643" y="31"/>
                    <a:pt x="616" y="41"/>
                  </a:cubicBezTo>
                  <a:cubicBezTo>
                    <a:pt x="616" y="27"/>
                    <a:pt x="616" y="13"/>
                    <a:pt x="616" y="0"/>
                  </a:cubicBezTo>
                  <a:cubicBezTo>
                    <a:pt x="388" y="0"/>
                    <a:pt x="388" y="0"/>
                    <a:pt x="388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59" y="13"/>
                    <a:pt x="159" y="27"/>
                    <a:pt x="159" y="41"/>
                  </a:cubicBezTo>
                  <a:cubicBezTo>
                    <a:pt x="133" y="31"/>
                    <a:pt x="105" y="28"/>
                    <a:pt x="80" y="33"/>
                  </a:cubicBezTo>
                  <a:cubicBezTo>
                    <a:pt x="44" y="41"/>
                    <a:pt x="19" y="66"/>
                    <a:pt x="11" y="103"/>
                  </a:cubicBezTo>
                  <a:cubicBezTo>
                    <a:pt x="0" y="152"/>
                    <a:pt x="24" y="207"/>
                    <a:pt x="79" y="260"/>
                  </a:cubicBezTo>
                  <a:cubicBezTo>
                    <a:pt x="122" y="301"/>
                    <a:pt x="180" y="336"/>
                    <a:pt x="242" y="357"/>
                  </a:cubicBezTo>
                  <a:cubicBezTo>
                    <a:pt x="267" y="393"/>
                    <a:pt x="300" y="422"/>
                    <a:pt x="341" y="439"/>
                  </a:cubicBezTo>
                  <a:cubicBezTo>
                    <a:pt x="335" y="461"/>
                    <a:pt x="314" y="525"/>
                    <a:pt x="263" y="564"/>
                  </a:cubicBezTo>
                  <a:cubicBezTo>
                    <a:pt x="388" y="564"/>
                    <a:pt x="388" y="564"/>
                    <a:pt x="388" y="564"/>
                  </a:cubicBezTo>
                  <a:cubicBezTo>
                    <a:pt x="512" y="564"/>
                    <a:pt x="512" y="564"/>
                    <a:pt x="512" y="564"/>
                  </a:cubicBezTo>
                  <a:cubicBezTo>
                    <a:pt x="461" y="525"/>
                    <a:pt x="440" y="461"/>
                    <a:pt x="434" y="439"/>
                  </a:cubicBezTo>
                  <a:cubicBezTo>
                    <a:pt x="475" y="422"/>
                    <a:pt x="508" y="393"/>
                    <a:pt x="533" y="357"/>
                  </a:cubicBezTo>
                  <a:cubicBezTo>
                    <a:pt x="595" y="336"/>
                    <a:pt x="653" y="301"/>
                    <a:pt x="696" y="260"/>
                  </a:cubicBezTo>
                  <a:cubicBezTo>
                    <a:pt x="751" y="207"/>
                    <a:pt x="775" y="152"/>
                    <a:pt x="764" y="103"/>
                  </a:cubicBezTo>
                  <a:cubicBezTo>
                    <a:pt x="756" y="66"/>
                    <a:pt x="731" y="41"/>
                    <a:pt x="695" y="33"/>
                  </a:cubicBezTo>
                  <a:close/>
                  <a:moveTo>
                    <a:pt x="116" y="221"/>
                  </a:moveTo>
                  <a:cubicBezTo>
                    <a:pt x="76" y="184"/>
                    <a:pt x="56" y="144"/>
                    <a:pt x="63" y="115"/>
                  </a:cubicBezTo>
                  <a:cubicBezTo>
                    <a:pt x="66" y="98"/>
                    <a:pt x="76" y="89"/>
                    <a:pt x="91" y="85"/>
                  </a:cubicBezTo>
                  <a:cubicBezTo>
                    <a:pt x="112" y="80"/>
                    <a:pt x="140" y="87"/>
                    <a:pt x="162" y="101"/>
                  </a:cubicBezTo>
                  <a:cubicBezTo>
                    <a:pt x="167" y="162"/>
                    <a:pt x="179" y="226"/>
                    <a:pt x="202" y="282"/>
                  </a:cubicBezTo>
                  <a:cubicBezTo>
                    <a:pt x="170" y="265"/>
                    <a:pt x="140" y="245"/>
                    <a:pt x="116" y="221"/>
                  </a:cubicBezTo>
                  <a:close/>
                  <a:moveTo>
                    <a:pt x="660" y="221"/>
                  </a:moveTo>
                  <a:cubicBezTo>
                    <a:pt x="635" y="245"/>
                    <a:pt x="606" y="265"/>
                    <a:pt x="573" y="282"/>
                  </a:cubicBezTo>
                  <a:cubicBezTo>
                    <a:pt x="596" y="226"/>
                    <a:pt x="608" y="162"/>
                    <a:pt x="613" y="101"/>
                  </a:cubicBezTo>
                  <a:cubicBezTo>
                    <a:pt x="636" y="87"/>
                    <a:pt x="663" y="80"/>
                    <a:pt x="684" y="85"/>
                  </a:cubicBezTo>
                  <a:cubicBezTo>
                    <a:pt x="700" y="89"/>
                    <a:pt x="709" y="98"/>
                    <a:pt x="713" y="115"/>
                  </a:cubicBezTo>
                  <a:cubicBezTo>
                    <a:pt x="719" y="144"/>
                    <a:pt x="699" y="184"/>
                    <a:pt x="660" y="2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3425" y="2784"/>
              <a:ext cx="179" cy="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</p:grpSp>
    </p:spTree>
    <p:extLst>
      <p:ext uri="{BB962C8B-B14F-4D97-AF65-F5344CB8AC3E}">
        <p14:creationId xmlns:p14="http://schemas.microsoft.com/office/powerpoint/2010/main" val="881071670"/>
      </p:ext>
    </p:extLst>
  </p:cSld>
  <p:clrMapOvr>
    <a:masterClrMapping/>
  </p:clrMapOvr>
</p:sld>
</file>

<file path=ppt/theme/theme1.xml><?xml version="1.0" encoding="utf-8"?>
<a:theme xmlns:a="http://schemas.openxmlformats.org/drawingml/2006/main" name="Oletusteema">
  <a:themeElements>
    <a:clrScheme name="Mukautettu 2">
      <a:dk1>
        <a:srgbClr val="1C1C1C"/>
      </a:dk1>
      <a:lt1>
        <a:srgbClr val="FFFFFF"/>
      </a:lt1>
      <a:dk2>
        <a:srgbClr val="535353"/>
      </a:dk2>
      <a:lt2>
        <a:srgbClr val="C1C1C1"/>
      </a:lt2>
      <a:accent1>
        <a:srgbClr val="0140DC"/>
      </a:accent1>
      <a:accent2>
        <a:srgbClr val="F49F4B"/>
      </a:accent2>
      <a:accent3>
        <a:srgbClr val="69CA14"/>
      </a:accent3>
      <a:accent4>
        <a:srgbClr val="A9CB72"/>
      </a:accent4>
      <a:accent5>
        <a:srgbClr val="FEC328"/>
      </a:accent5>
      <a:accent6>
        <a:srgbClr val="1086C1"/>
      </a:accent6>
      <a:hlink>
        <a:srgbClr val="0000FF"/>
      </a:hlink>
      <a:folHlink>
        <a:srgbClr val="EB6333"/>
      </a:folHlink>
    </a:clrScheme>
    <a:fontScheme name="Perception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Oletusteema.thmx</Template>
  <TotalTime>222438</TotalTime>
  <Words>1350</Words>
  <Application>Microsoft Office PowerPoint</Application>
  <PresentationFormat>Näytössä katseltava diaesitys (4:3)</PresentationFormat>
  <Paragraphs>155</Paragraphs>
  <Slides>18</Slides>
  <Notes>14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18</vt:i4>
      </vt:variant>
    </vt:vector>
  </HeadingPairs>
  <TitlesOfParts>
    <vt:vector size="25" baseType="lpstr">
      <vt:lpstr>Arial</vt:lpstr>
      <vt:lpstr>Calibri</vt:lpstr>
      <vt:lpstr>Century Gothic</vt:lpstr>
      <vt:lpstr>Mark Offc Pro</vt:lpstr>
      <vt:lpstr>Times New Roman</vt:lpstr>
      <vt:lpstr>Verdana</vt:lpstr>
      <vt:lpstr>Oletusteema</vt:lpstr>
      <vt:lpstr>Uutta osaamista pk-yrityksiin.</vt:lpstr>
      <vt:lpstr>Sisällys</vt:lpstr>
      <vt:lpstr>Johdanto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Yritysten kokemia haasteita</vt:lpstr>
      <vt:lpstr>PowerPoint-esitys</vt:lpstr>
      <vt:lpstr>PowerPoint-esitys</vt:lpstr>
      <vt:lpstr>Keskeiset viestit oppilaitoksille</vt:lpstr>
      <vt:lpstr>Tietoa mahdollisuuksista</vt:lpstr>
      <vt:lpstr>Yritysyhteistyö ja elinkeinoelämän kehittäminen</vt:lpstr>
      <vt:lpstr>Osuvuutta rekrytointeihin</vt:lpstr>
      <vt:lpstr>Ohjauksen ja opetuksen kehittäminen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OWALGROUP</dc:title>
  <dc:subject/>
  <dc:creator>Laura Jauhola</dc:creator>
  <cp:keywords/>
  <dc:description/>
  <cp:lastModifiedBy>Turunen-Zwinger Sari</cp:lastModifiedBy>
  <cp:revision>2609</cp:revision>
  <cp:lastPrinted>2016-11-28T11:09:25Z</cp:lastPrinted>
  <dcterms:created xsi:type="dcterms:W3CDTF">2014-11-17T16:41:39Z</dcterms:created>
  <dcterms:modified xsi:type="dcterms:W3CDTF">2019-04-30T10:04:04Z</dcterms:modified>
  <cp:category/>
</cp:coreProperties>
</file>