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6" r:id="rId2"/>
    <p:sldId id="258" r:id="rId3"/>
    <p:sldId id="297" r:id="rId4"/>
    <p:sldId id="299" r:id="rId5"/>
    <p:sldId id="298" r:id="rId6"/>
    <p:sldId id="301" r:id="rId7"/>
    <p:sldId id="279" r:id="rId8"/>
    <p:sldId id="283" r:id="rId9"/>
    <p:sldId id="261" r:id="rId10"/>
    <p:sldId id="276" r:id="rId11"/>
    <p:sldId id="281" r:id="rId12"/>
    <p:sldId id="294" r:id="rId13"/>
    <p:sldId id="295" r:id="rId14"/>
    <p:sldId id="287" r:id="rId15"/>
    <p:sldId id="288" r:id="rId16"/>
    <p:sldId id="289" r:id="rId17"/>
    <p:sldId id="284" r:id="rId18"/>
    <p:sldId id="282" r:id="rId19"/>
    <p:sldId id="265" r:id="rId20"/>
    <p:sldId id="266" r:id="rId21"/>
    <p:sldId id="300" r:id="rId22"/>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8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737AC2-96E7-478F-804C-6F51C3DDE3A8}" type="datetimeFigureOut">
              <a:rPr lang="fi-FI" smtClean="0"/>
              <a:pPr/>
              <a:t>16.6.2020</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45D4D2-99CC-4735-8085-B0EBB7CAEAD0}" type="slidenum">
              <a:rPr lang="fi-FI" smtClean="0"/>
              <a:pPr/>
              <a:t>‹#›</a:t>
            </a:fld>
            <a:endParaRPr lang="fi-FI"/>
          </a:p>
        </p:txBody>
      </p:sp>
    </p:spTree>
    <p:extLst>
      <p:ext uri="{BB962C8B-B14F-4D97-AF65-F5344CB8AC3E}">
        <p14:creationId xmlns:p14="http://schemas.microsoft.com/office/powerpoint/2010/main" val="420008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A345D4D2-99CC-4735-8085-B0EBB7CAEAD0}" type="slidenum">
              <a:rPr lang="fi-FI" smtClean="0"/>
              <a:pPr/>
              <a:t>2</a:t>
            </a:fld>
            <a:endParaRPr lang="fi-FI"/>
          </a:p>
        </p:txBody>
      </p:sp>
    </p:spTree>
    <p:extLst>
      <p:ext uri="{BB962C8B-B14F-4D97-AF65-F5344CB8AC3E}">
        <p14:creationId xmlns:p14="http://schemas.microsoft.com/office/powerpoint/2010/main" val="25972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A345D4D2-99CC-4735-8085-B0EBB7CAEAD0}" type="slidenum">
              <a:rPr lang="fi-FI" smtClean="0"/>
              <a:pPr/>
              <a:t>7</a:t>
            </a:fld>
            <a:endParaRPr lang="fi-FI"/>
          </a:p>
        </p:txBody>
      </p:sp>
    </p:spTree>
    <p:extLst>
      <p:ext uri="{BB962C8B-B14F-4D97-AF65-F5344CB8AC3E}">
        <p14:creationId xmlns:p14="http://schemas.microsoft.com/office/powerpoint/2010/main" val="1915475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dirty="0"/>
          </a:p>
        </p:txBody>
      </p:sp>
      <p:sp>
        <p:nvSpPr>
          <p:cNvPr id="4" name="Dian numeron paikkamerkki 3"/>
          <p:cNvSpPr>
            <a:spLocks noGrp="1"/>
          </p:cNvSpPr>
          <p:nvPr>
            <p:ph type="sldNum" sz="quarter" idx="10"/>
          </p:nvPr>
        </p:nvSpPr>
        <p:spPr/>
        <p:txBody>
          <a:bodyPr/>
          <a:lstStyle/>
          <a:p>
            <a:fld id="{A345D4D2-99CC-4735-8085-B0EBB7CAEAD0}" type="slidenum">
              <a:rPr lang="fi-FI" smtClean="0"/>
              <a:pPr/>
              <a:t>9</a:t>
            </a:fld>
            <a:endParaRPr lang="fi-FI"/>
          </a:p>
        </p:txBody>
      </p:sp>
    </p:spTree>
    <p:extLst>
      <p:ext uri="{BB962C8B-B14F-4D97-AF65-F5344CB8AC3E}">
        <p14:creationId xmlns:p14="http://schemas.microsoft.com/office/powerpoint/2010/main" val="2507416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A345D4D2-99CC-4735-8085-B0EBB7CAEAD0}" type="slidenum">
              <a:rPr lang="fi-FI" smtClean="0"/>
              <a:pPr/>
              <a:t>10</a:t>
            </a:fld>
            <a:endParaRPr lang="fi-FI"/>
          </a:p>
        </p:txBody>
      </p:sp>
    </p:spTree>
    <p:extLst>
      <p:ext uri="{BB962C8B-B14F-4D97-AF65-F5344CB8AC3E}">
        <p14:creationId xmlns:p14="http://schemas.microsoft.com/office/powerpoint/2010/main" val="2452474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A345D4D2-99CC-4735-8085-B0EBB7CAEAD0}" type="slidenum">
              <a:rPr lang="fi-FI" smtClean="0"/>
              <a:pPr/>
              <a:t>11</a:t>
            </a:fld>
            <a:endParaRPr lang="fi-FI"/>
          </a:p>
        </p:txBody>
      </p:sp>
    </p:spTree>
    <p:extLst>
      <p:ext uri="{BB962C8B-B14F-4D97-AF65-F5344CB8AC3E}">
        <p14:creationId xmlns:p14="http://schemas.microsoft.com/office/powerpoint/2010/main" val="4042829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A345D4D2-99CC-4735-8085-B0EBB7CAEAD0}" type="slidenum">
              <a:rPr lang="fi-FI" smtClean="0"/>
              <a:pPr/>
              <a:t>18</a:t>
            </a:fld>
            <a:endParaRPr lang="fi-FI"/>
          </a:p>
        </p:txBody>
      </p:sp>
    </p:spTree>
    <p:extLst>
      <p:ext uri="{BB962C8B-B14F-4D97-AF65-F5344CB8AC3E}">
        <p14:creationId xmlns:p14="http://schemas.microsoft.com/office/powerpoint/2010/main" val="3858962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A345D4D2-99CC-4735-8085-B0EBB7CAEAD0}" type="slidenum">
              <a:rPr lang="fi-FI" smtClean="0"/>
              <a:pPr/>
              <a:t>19</a:t>
            </a:fld>
            <a:endParaRPr lang="fi-FI"/>
          </a:p>
        </p:txBody>
      </p:sp>
    </p:spTree>
    <p:extLst>
      <p:ext uri="{BB962C8B-B14F-4D97-AF65-F5344CB8AC3E}">
        <p14:creationId xmlns:p14="http://schemas.microsoft.com/office/powerpoint/2010/main" val="188331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a:p>
        </p:txBody>
      </p:sp>
      <p:sp>
        <p:nvSpPr>
          <p:cNvPr id="4" name="Dian numeron paikkamerkki 3"/>
          <p:cNvSpPr>
            <a:spLocks noGrp="1"/>
          </p:cNvSpPr>
          <p:nvPr>
            <p:ph type="sldNum" sz="quarter" idx="10"/>
          </p:nvPr>
        </p:nvSpPr>
        <p:spPr/>
        <p:txBody>
          <a:bodyPr/>
          <a:lstStyle/>
          <a:p>
            <a:fld id="{A345D4D2-99CC-4735-8085-B0EBB7CAEAD0}" type="slidenum">
              <a:rPr lang="fi-FI" smtClean="0"/>
              <a:pPr/>
              <a:t>20</a:t>
            </a:fld>
            <a:endParaRPr lang="fi-FI"/>
          </a:p>
        </p:txBody>
      </p:sp>
    </p:spTree>
    <p:extLst>
      <p:ext uri="{BB962C8B-B14F-4D97-AF65-F5344CB8AC3E}">
        <p14:creationId xmlns:p14="http://schemas.microsoft.com/office/powerpoint/2010/main" val="1412725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a:t>Muokkaa perustyyl. napsautt.</a:t>
            </a:r>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D432C90F-EAD0-4231-9642-88273152E0A4}" type="datetimeFigureOut">
              <a:rPr lang="fi-FI" smtClean="0"/>
              <a:pPr/>
              <a:t>16.6.2020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D432C90F-EAD0-4231-9642-88273152E0A4}" type="datetimeFigureOut">
              <a:rPr lang="fi-FI" smtClean="0"/>
              <a:pPr/>
              <a:t>16.6.2020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a:t>Muokkaa perustyyl. napsautt.</a:t>
            </a:r>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D432C90F-EAD0-4231-9642-88273152E0A4}" type="datetimeFigureOut">
              <a:rPr lang="fi-FI" smtClean="0"/>
              <a:pPr/>
              <a:t>16.6.2020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D432C90F-EAD0-4231-9642-88273152E0A4}" type="datetimeFigureOut">
              <a:rPr lang="fi-FI" smtClean="0"/>
              <a:pPr/>
              <a:t>16.6.2020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a:t>Muokkaa perustyyl. napsautt.</a:t>
            </a:r>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D432C90F-EAD0-4231-9642-88273152E0A4}" type="datetimeFigureOut">
              <a:rPr lang="fi-FI" smtClean="0"/>
              <a:pPr/>
              <a:t>16.6.2020</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D432C90F-EAD0-4231-9642-88273152E0A4}" type="datetimeFigureOut">
              <a:rPr lang="fi-FI" smtClean="0"/>
              <a:pPr/>
              <a:t>16.6.2020</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D432C90F-EAD0-4231-9642-88273152E0A4}" type="datetimeFigureOut">
              <a:rPr lang="fi-FI" smtClean="0"/>
              <a:pPr/>
              <a:t>16.6.2020</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a:t>Muokkaa perustyyl. napsautt.</a:t>
            </a:r>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D432C90F-EAD0-4231-9642-88273152E0A4}" type="datetimeFigureOut">
              <a:rPr lang="fi-FI" smtClean="0"/>
              <a:pPr/>
              <a:t>16.6.2020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a:t>Muokkaa perustyyl. napsautt.</a:t>
            </a:r>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D432C90F-EAD0-4231-9642-88273152E0A4}" type="datetimeFigureOut">
              <a:rPr lang="fi-FI" smtClean="0"/>
              <a:pPr/>
              <a:t>16.6.2020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D432C90F-EAD0-4231-9642-88273152E0A4}" type="datetimeFigureOut">
              <a:rPr lang="fi-FI" smtClean="0"/>
              <a:pPr/>
              <a:t>16.6.2020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D432C90F-EAD0-4231-9642-88273152E0A4}" type="datetimeFigureOut">
              <a:rPr lang="fi-FI" smtClean="0"/>
              <a:pPr/>
              <a:t>16.6.2020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00E85CE0-9367-4789-8245-871D19448F97}" type="slidenum">
              <a:rPr lang="fi-FI" smtClean="0"/>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32C90F-EAD0-4231-9642-88273152E0A4}" type="datetimeFigureOut">
              <a:rPr lang="fi-FI" smtClean="0"/>
              <a:pPr/>
              <a:t>16.6.2020</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E85CE0-9367-4789-8245-871D19448F97}" type="slidenum">
              <a:rPr lang="fi-FI" smtClean="0"/>
              <a:pPr/>
              <a:t>‹#›</a:t>
            </a:fld>
            <a:endParaRPr lang="fi-FI"/>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solidFill>
                  <a:srgbClr val="FFFF00"/>
                </a:solidFill>
              </a:rPr>
              <a:t>Suomen juutalaiset</a:t>
            </a:r>
          </a:p>
        </p:txBody>
      </p:sp>
      <p:sp>
        <p:nvSpPr>
          <p:cNvPr id="3" name="Sisällön paikkamerkki 2"/>
          <p:cNvSpPr>
            <a:spLocks noGrp="1"/>
          </p:cNvSpPr>
          <p:nvPr>
            <p:ph idx="1"/>
          </p:nvPr>
        </p:nvSpPr>
        <p:spPr/>
        <p:txBody>
          <a:bodyPr>
            <a:normAutofit lnSpcReduction="10000"/>
          </a:bodyPr>
          <a:lstStyle/>
          <a:p>
            <a:pPr>
              <a:buFont typeface="Wingdings" panose="05000000000000000000" pitchFamily="2" charset="2"/>
              <a:buChar char="Ø"/>
            </a:pPr>
            <a:r>
              <a:rPr lang="fi-FI" dirty="0">
                <a:solidFill>
                  <a:srgbClr val="FFFF00"/>
                </a:solidFill>
              </a:rPr>
              <a:t>Suomen juutalaisuus on perua Venäjän valtakunnasta 1830-luvulta lähtien</a:t>
            </a:r>
          </a:p>
          <a:p>
            <a:pPr>
              <a:buFont typeface="Wingdings" panose="05000000000000000000" pitchFamily="2" charset="2"/>
              <a:buChar char="Ø"/>
            </a:pPr>
            <a:r>
              <a:rPr lang="fi-FI" dirty="0">
                <a:solidFill>
                  <a:srgbClr val="FFFF00"/>
                </a:solidFill>
              </a:rPr>
              <a:t>Tsaarin entisiä sotilaita – </a:t>
            </a:r>
            <a:r>
              <a:rPr lang="fi-FI" dirty="0" err="1">
                <a:solidFill>
                  <a:srgbClr val="FFFF00"/>
                </a:solidFill>
              </a:rPr>
              <a:t>kantonisteja</a:t>
            </a:r>
            <a:endParaRPr lang="fi-FI" dirty="0">
              <a:solidFill>
                <a:srgbClr val="FFFF00"/>
              </a:solidFill>
            </a:endParaRPr>
          </a:p>
          <a:p>
            <a:pPr>
              <a:buFont typeface="Wingdings" panose="05000000000000000000" pitchFamily="2" charset="2"/>
              <a:buChar char="Ø"/>
            </a:pPr>
            <a:r>
              <a:rPr lang="fi-FI" dirty="0">
                <a:solidFill>
                  <a:srgbClr val="FFFF00"/>
                </a:solidFill>
              </a:rPr>
              <a:t>Kansalaisoikeudet pian Suomen itsenäistyttyä</a:t>
            </a:r>
          </a:p>
          <a:p>
            <a:pPr marL="0" indent="0">
              <a:buNone/>
            </a:pPr>
            <a:r>
              <a:rPr lang="fi-FI" dirty="0">
                <a:solidFill>
                  <a:srgbClr val="FFFF00"/>
                </a:solidFill>
              </a:rPr>
              <a:t>    12.1.1918</a:t>
            </a:r>
          </a:p>
          <a:p>
            <a:pPr>
              <a:buFont typeface="Wingdings" panose="05000000000000000000" pitchFamily="2" charset="2"/>
              <a:buChar char="Ø"/>
            </a:pPr>
            <a:r>
              <a:rPr lang="fi-FI" dirty="0">
                <a:solidFill>
                  <a:srgbClr val="FFFF00"/>
                </a:solidFill>
              </a:rPr>
              <a:t> Seuraava sukupolvi 20 vuotta myöhemmin   </a:t>
            </a:r>
          </a:p>
          <a:p>
            <a:pPr marL="0" indent="0">
              <a:buNone/>
            </a:pPr>
            <a:r>
              <a:rPr lang="fi-FI" dirty="0">
                <a:solidFill>
                  <a:srgbClr val="FFFF00"/>
                </a:solidFill>
              </a:rPr>
              <a:t>    valmis puolustamaan isänmaataan </a:t>
            </a:r>
          </a:p>
          <a:p>
            <a:pPr>
              <a:buFont typeface="Wingdings" panose="05000000000000000000" pitchFamily="2" charset="2"/>
              <a:buChar char="Ø"/>
            </a:pPr>
            <a:r>
              <a:rPr lang="fi-FI" dirty="0">
                <a:solidFill>
                  <a:srgbClr val="FFFF00"/>
                </a:solidFill>
              </a:rPr>
              <a:t> Suomessa asui tuolloin n. 2000 juutalaista</a:t>
            </a:r>
          </a:p>
          <a:p>
            <a:endParaRPr lang="fi-FI" dirty="0"/>
          </a:p>
        </p:txBody>
      </p:sp>
    </p:spTree>
    <p:extLst>
      <p:ext uri="{BB962C8B-B14F-4D97-AF65-F5344CB8AC3E}">
        <p14:creationId xmlns:p14="http://schemas.microsoft.com/office/powerpoint/2010/main" val="1039745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br>
              <a:rPr lang="fi-FI" dirty="0"/>
            </a:br>
            <a:r>
              <a:rPr lang="fi-FI" dirty="0">
                <a:solidFill>
                  <a:srgbClr val="FFFF00"/>
                </a:solidFill>
              </a:rPr>
              <a:t>Suomen juutalaiset sodissa 1939–45</a:t>
            </a:r>
            <a:br>
              <a:rPr lang="fi-FI" dirty="0"/>
            </a:br>
            <a:endParaRPr lang="fi-FI" dirty="0"/>
          </a:p>
        </p:txBody>
      </p:sp>
      <p:sp>
        <p:nvSpPr>
          <p:cNvPr id="3" name="Sisällön paikkamerkki 2"/>
          <p:cNvSpPr>
            <a:spLocks noGrp="1"/>
          </p:cNvSpPr>
          <p:nvPr>
            <p:ph idx="1"/>
          </p:nvPr>
        </p:nvSpPr>
        <p:spPr/>
        <p:txBody>
          <a:bodyPr>
            <a:normAutofit fontScale="92500" lnSpcReduction="10000"/>
          </a:bodyPr>
          <a:lstStyle/>
          <a:p>
            <a:pPr>
              <a:buFont typeface="Wingdings" panose="05000000000000000000" pitchFamily="2" charset="2"/>
              <a:buChar char="Ø"/>
            </a:pPr>
            <a:r>
              <a:rPr lang="fi-FI" sz="3600" dirty="0">
                <a:solidFill>
                  <a:srgbClr val="FFFF00"/>
                </a:solidFill>
              </a:rPr>
              <a:t>Talvisota 30.11.1939–13.3.1940</a:t>
            </a:r>
          </a:p>
          <a:p>
            <a:pPr>
              <a:buFont typeface="Wingdings" panose="05000000000000000000" pitchFamily="2" charset="2"/>
              <a:buChar char="Ø"/>
            </a:pPr>
            <a:r>
              <a:rPr lang="fi-FI" sz="3600" dirty="0">
                <a:solidFill>
                  <a:srgbClr val="FFFF00"/>
                </a:solidFill>
              </a:rPr>
              <a:t>Jatkosota 25.6.1941–19.9.1944</a:t>
            </a:r>
          </a:p>
          <a:p>
            <a:pPr>
              <a:buFont typeface="Wingdings" panose="05000000000000000000" pitchFamily="2" charset="2"/>
              <a:buChar char="Ø"/>
            </a:pPr>
            <a:r>
              <a:rPr lang="fi-FI" sz="3600" dirty="0">
                <a:solidFill>
                  <a:srgbClr val="FFFF00"/>
                </a:solidFill>
              </a:rPr>
              <a:t>Lapin sota 15.9.1944–27.4.1945</a:t>
            </a:r>
          </a:p>
          <a:p>
            <a:pPr>
              <a:buFont typeface="Wingdings" panose="05000000000000000000" pitchFamily="2" charset="2"/>
              <a:buChar char="Ø"/>
            </a:pPr>
            <a:r>
              <a:rPr lang="fi-FI" sz="3600" dirty="0">
                <a:solidFill>
                  <a:srgbClr val="FFFF00"/>
                </a:solidFill>
              </a:rPr>
              <a:t>Yli 300 juutalaista naista ja miestä osallistui sotiin</a:t>
            </a:r>
          </a:p>
          <a:p>
            <a:pPr>
              <a:buFont typeface="Wingdings" panose="05000000000000000000" pitchFamily="2" charset="2"/>
              <a:buChar char="Ø"/>
            </a:pPr>
            <a:r>
              <a:rPr lang="fi-FI" sz="3600" dirty="0">
                <a:solidFill>
                  <a:srgbClr val="FFFF00"/>
                </a:solidFill>
              </a:rPr>
              <a:t>Helsingin, Turun ja Viipurin seurakunnista </a:t>
            </a:r>
          </a:p>
          <a:p>
            <a:pPr>
              <a:buFont typeface="Wingdings" panose="05000000000000000000" pitchFamily="2" charset="2"/>
              <a:buChar char="Ø"/>
            </a:pPr>
            <a:r>
              <a:rPr lang="fi-FI" sz="3600" dirty="0">
                <a:solidFill>
                  <a:srgbClr val="FFFF00"/>
                </a:solidFill>
              </a:rPr>
              <a:t>Pääasiassa ruotsikielisinä JR 10:ssä ja JR 24:ssä</a:t>
            </a:r>
          </a:p>
          <a:p>
            <a:pPr>
              <a:buFont typeface="Wingdings" panose="05000000000000000000" pitchFamily="2" charset="2"/>
              <a:buChar char="Ø"/>
            </a:pPr>
            <a:endParaRPr lang="fi-FI" sz="3600" dirty="0">
              <a:solidFill>
                <a:srgbClr val="FFFF00"/>
              </a:solidFill>
            </a:endParaRPr>
          </a:p>
          <a:p>
            <a:pPr>
              <a:buNone/>
            </a:pPr>
            <a:endParaRPr lang="fi-FI" sz="2800" dirty="0">
              <a:solidFill>
                <a:srgbClr val="FFFF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solidFill>
                  <a:srgbClr val="FFFF00"/>
                </a:solidFill>
              </a:rPr>
              <a:t>Suomen juutalaiset sodissa 1939–45</a:t>
            </a:r>
          </a:p>
        </p:txBody>
      </p:sp>
      <p:sp>
        <p:nvSpPr>
          <p:cNvPr id="3" name="Sisällön paikkamerkki 2"/>
          <p:cNvSpPr>
            <a:spLocks noGrp="1"/>
          </p:cNvSpPr>
          <p:nvPr>
            <p:ph idx="1"/>
          </p:nvPr>
        </p:nvSpPr>
        <p:spPr/>
        <p:txBody>
          <a:bodyPr>
            <a:normAutofit fontScale="85000" lnSpcReduction="10000"/>
          </a:bodyPr>
          <a:lstStyle/>
          <a:p>
            <a:pPr>
              <a:buFont typeface="Wingdings" pitchFamily="2" charset="2"/>
              <a:buChar char="Ø"/>
            </a:pPr>
            <a:r>
              <a:rPr lang="fi-FI" dirty="0">
                <a:solidFill>
                  <a:srgbClr val="FFFF00"/>
                </a:solidFill>
              </a:rPr>
              <a:t>Kahdeksan juutalaista majuria ja kapteenia</a:t>
            </a:r>
          </a:p>
          <a:p>
            <a:pPr>
              <a:buFont typeface="Wingdings" pitchFamily="2" charset="2"/>
              <a:buChar char="Ø"/>
            </a:pPr>
            <a:r>
              <a:rPr lang="fi-FI" dirty="0">
                <a:solidFill>
                  <a:srgbClr val="FFFF00"/>
                </a:solidFill>
              </a:rPr>
              <a:t>Saksan armeija palkitsi kolme juutalaista ansiomerkillä eli Rautaristillä, josta kaikki uhmakkaina kieltäytyivät:</a:t>
            </a:r>
          </a:p>
          <a:p>
            <a:pPr marL="0" indent="0">
              <a:buNone/>
            </a:pPr>
            <a:r>
              <a:rPr lang="fi-FI" dirty="0">
                <a:solidFill>
                  <a:srgbClr val="FFFF00"/>
                </a:solidFill>
              </a:rPr>
              <a:t>     </a:t>
            </a:r>
            <a:r>
              <a:rPr lang="fi-FI" dirty="0" err="1">
                <a:solidFill>
                  <a:srgbClr val="FFFF00"/>
                </a:solidFill>
              </a:rPr>
              <a:t>lotta</a:t>
            </a:r>
            <a:r>
              <a:rPr lang="fi-FI" dirty="0">
                <a:solidFill>
                  <a:srgbClr val="FFFF00"/>
                </a:solidFill>
              </a:rPr>
              <a:t> </a:t>
            </a:r>
            <a:r>
              <a:rPr lang="fi-FI" dirty="0" err="1">
                <a:solidFill>
                  <a:srgbClr val="FFFF00"/>
                </a:solidFill>
              </a:rPr>
              <a:t>Dina</a:t>
            </a:r>
            <a:r>
              <a:rPr lang="fi-FI" dirty="0">
                <a:solidFill>
                  <a:srgbClr val="FFFF00"/>
                </a:solidFill>
              </a:rPr>
              <a:t> </a:t>
            </a:r>
            <a:r>
              <a:rPr lang="fi-FI" dirty="0" err="1">
                <a:solidFill>
                  <a:srgbClr val="FFFF00"/>
                </a:solidFill>
              </a:rPr>
              <a:t>Poljakoff</a:t>
            </a:r>
            <a:r>
              <a:rPr lang="fi-FI" dirty="0">
                <a:solidFill>
                  <a:srgbClr val="FFFF00"/>
                </a:solidFill>
              </a:rPr>
              <a:t>, lääkintämajuri Leo </a:t>
            </a:r>
            <a:r>
              <a:rPr lang="fi-FI" dirty="0" err="1">
                <a:solidFill>
                  <a:srgbClr val="FFFF00"/>
                </a:solidFill>
              </a:rPr>
              <a:t>Skurnik</a:t>
            </a:r>
            <a:r>
              <a:rPr lang="fi-FI" dirty="0">
                <a:solidFill>
                  <a:srgbClr val="FFFF00"/>
                </a:solidFill>
              </a:rPr>
              <a:t> ja</a:t>
            </a:r>
          </a:p>
          <a:p>
            <a:pPr marL="0" indent="0">
              <a:buNone/>
            </a:pPr>
            <a:r>
              <a:rPr lang="fi-FI" dirty="0">
                <a:solidFill>
                  <a:srgbClr val="FFFF00"/>
                </a:solidFill>
              </a:rPr>
              <a:t>     kapteeni Salomon </a:t>
            </a:r>
            <a:r>
              <a:rPr lang="fi-FI" dirty="0" err="1">
                <a:solidFill>
                  <a:srgbClr val="FFFF00"/>
                </a:solidFill>
              </a:rPr>
              <a:t>Klass</a:t>
            </a:r>
            <a:r>
              <a:rPr lang="fi-FI" dirty="0">
                <a:solidFill>
                  <a:srgbClr val="FFFF00"/>
                </a:solidFill>
              </a:rPr>
              <a:t> </a:t>
            </a:r>
          </a:p>
          <a:p>
            <a:pPr>
              <a:buFont typeface="Wingdings" pitchFamily="2" charset="2"/>
              <a:buChar char="Ø"/>
            </a:pPr>
            <a:r>
              <a:rPr lang="fi-FI" dirty="0">
                <a:solidFill>
                  <a:srgbClr val="FFFF00"/>
                </a:solidFill>
              </a:rPr>
              <a:t>23 kaatui – 15 talvisodassa ja 8 jatkosodassa </a:t>
            </a:r>
          </a:p>
          <a:p>
            <a:pPr>
              <a:buFont typeface="Wingdings" pitchFamily="2" charset="2"/>
              <a:buChar char="Ø"/>
            </a:pPr>
            <a:r>
              <a:rPr lang="fi-FI" dirty="0">
                <a:solidFill>
                  <a:srgbClr val="FFFF00"/>
                </a:solidFill>
              </a:rPr>
              <a:t>Suomen itsenäisenä säilyminen oli erityisen tärkeä, sillä pelättävissä oli, että juutalaiset olisivat joutuneet kärsimään – voitti sodan sitten Hitler tai Stalin </a:t>
            </a:r>
          </a:p>
          <a:p>
            <a:endParaRPr lang="fi-FI" dirty="0"/>
          </a:p>
          <a:p>
            <a:endParaRPr lang="fi-FI" dirty="0"/>
          </a:p>
        </p:txBody>
      </p:sp>
    </p:spTree>
    <p:extLst>
      <p:ext uri="{BB962C8B-B14F-4D97-AF65-F5344CB8AC3E}">
        <p14:creationId xmlns:p14="http://schemas.microsoft.com/office/powerpoint/2010/main" val="106621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solidFill>
                  <a:srgbClr val="FFFF00"/>
                </a:solidFill>
              </a:rPr>
              <a:t>Suomen juutalaiset sodissa 1939–45</a:t>
            </a:r>
            <a:endParaRPr lang="fi-FI" dirty="0"/>
          </a:p>
        </p:txBody>
      </p:sp>
      <p:sp>
        <p:nvSpPr>
          <p:cNvPr id="3" name="Sisällön paikkamerkki 2"/>
          <p:cNvSpPr>
            <a:spLocks noGrp="1"/>
          </p:cNvSpPr>
          <p:nvPr>
            <p:ph idx="1"/>
          </p:nvPr>
        </p:nvSpPr>
        <p:spPr/>
        <p:txBody>
          <a:bodyPr>
            <a:normAutofit/>
          </a:bodyPr>
          <a:lstStyle/>
          <a:p>
            <a:pPr>
              <a:buFont typeface="Wingdings" panose="05000000000000000000" pitchFamily="2" charset="2"/>
              <a:buChar char="Ø"/>
            </a:pPr>
            <a:r>
              <a:rPr lang="fi-FI" dirty="0">
                <a:solidFill>
                  <a:srgbClr val="FFFF00"/>
                </a:solidFill>
              </a:rPr>
              <a:t>Saksalaismielisyyttä ilmeni yhteiskunnassa</a:t>
            </a:r>
          </a:p>
          <a:p>
            <a:pPr>
              <a:buFont typeface="Wingdings" panose="05000000000000000000" pitchFamily="2" charset="2"/>
              <a:buChar char="Ø"/>
            </a:pPr>
            <a:r>
              <a:rPr lang="fi-FI" dirty="0">
                <a:solidFill>
                  <a:srgbClr val="FFFF00"/>
                </a:solidFill>
              </a:rPr>
              <a:t>Valtiollinen poliisi oli saksalaismielinen</a:t>
            </a:r>
          </a:p>
          <a:p>
            <a:pPr>
              <a:buFont typeface="Wingdings" panose="05000000000000000000" pitchFamily="2" charset="2"/>
              <a:buChar char="Ø"/>
            </a:pPr>
            <a:r>
              <a:rPr lang="fi-FI" dirty="0">
                <a:solidFill>
                  <a:srgbClr val="FFFF00"/>
                </a:solidFill>
              </a:rPr>
              <a:t> Lehdistössä pilapiirroksia, filmeissä juutalaiset esitettiin huonossa valossa</a:t>
            </a:r>
          </a:p>
          <a:p>
            <a:pPr>
              <a:buFont typeface="Wingdings" panose="05000000000000000000" pitchFamily="2" charset="2"/>
              <a:buChar char="Ø"/>
            </a:pPr>
            <a:r>
              <a:rPr lang="fi-FI" dirty="0">
                <a:solidFill>
                  <a:srgbClr val="FFFF00"/>
                </a:solidFill>
              </a:rPr>
              <a:t>Urheilussa syrjintää, akateemisille urille löytyi esteitä jne.</a:t>
            </a:r>
          </a:p>
          <a:p>
            <a:pPr>
              <a:buFont typeface="Wingdings" panose="05000000000000000000" pitchFamily="2" charset="2"/>
              <a:buChar char="Ø"/>
            </a:pPr>
            <a:r>
              <a:rPr lang="fi-FI" dirty="0">
                <a:solidFill>
                  <a:srgbClr val="FFFF00"/>
                </a:solidFill>
              </a:rPr>
              <a:t>Kansallissosialistisia (natsi) seuroja</a:t>
            </a:r>
          </a:p>
          <a:p>
            <a:pPr>
              <a:buFont typeface="Wingdings" panose="05000000000000000000" pitchFamily="2" charset="2"/>
              <a:buChar char="Ø"/>
            </a:pPr>
            <a:r>
              <a:rPr lang="fi-FI" dirty="0">
                <a:solidFill>
                  <a:srgbClr val="FFFF00"/>
                </a:solidFill>
              </a:rPr>
              <a:t>Uskottiin natsi-Saksan voittoon </a:t>
            </a:r>
          </a:p>
        </p:txBody>
      </p:sp>
    </p:spTree>
    <p:extLst>
      <p:ext uri="{BB962C8B-B14F-4D97-AF65-F5344CB8AC3E}">
        <p14:creationId xmlns:p14="http://schemas.microsoft.com/office/powerpoint/2010/main" val="4051495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solidFill>
                  <a:srgbClr val="FFFF00"/>
                </a:solidFill>
                <a:latin typeface="+mn-lt"/>
              </a:rPr>
              <a:t>Suomen</a:t>
            </a:r>
            <a:r>
              <a:rPr lang="fi-FI" dirty="0">
                <a:solidFill>
                  <a:srgbClr val="FFFF00"/>
                </a:solidFill>
              </a:rPr>
              <a:t> juutalaiset sodissa 1939–45</a:t>
            </a:r>
            <a:endParaRPr lang="fi-FI" dirty="0"/>
          </a:p>
        </p:txBody>
      </p:sp>
      <p:sp>
        <p:nvSpPr>
          <p:cNvPr id="3" name="Sisällön paikkamerkki 2"/>
          <p:cNvSpPr>
            <a:spLocks noGrp="1"/>
          </p:cNvSpPr>
          <p:nvPr>
            <p:ph idx="1"/>
          </p:nvPr>
        </p:nvSpPr>
        <p:spPr/>
        <p:txBody>
          <a:bodyPr>
            <a:normAutofit/>
          </a:bodyPr>
          <a:lstStyle/>
          <a:p>
            <a:pPr>
              <a:buFont typeface="Wingdings" panose="05000000000000000000" pitchFamily="2" charset="2"/>
              <a:buChar char="Ø"/>
            </a:pPr>
            <a:r>
              <a:rPr lang="fi-FI" dirty="0">
                <a:solidFill>
                  <a:srgbClr val="FFFF00"/>
                </a:solidFill>
              </a:rPr>
              <a:t>Juutalaisten joukkosurmat natsi-Saksan valtaamilla alueilla (Puola) olivat tiedossa</a:t>
            </a:r>
          </a:p>
          <a:p>
            <a:pPr>
              <a:buFont typeface="Wingdings" panose="05000000000000000000" pitchFamily="2" charset="2"/>
              <a:buChar char="Ø"/>
            </a:pPr>
            <a:r>
              <a:rPr lang="fi-FI" dirty="0">
                <a:solidFill>
                  <a:srgbClr val="FFFF00"/>
                </a:solidFill>
              </a:rPr>
              <a:t>Hitler vieraili Suomessa 4.6.1942; myös Himmler </a:t>
            </a:r>
          </a:p>
          <a:p>
            <a:pPr>
              <a:buFont typeface="Wingdings" panose="05000000000000000000" pitchFamily="2" charset="2"/>
              <a:buChar char="Ø"/>
            </a:pPr>
            <a:r>
              <a:rPr lang="fi-FI" dirty="0">
                <a:solidFill>
                  <a:srgbClr val="FFFF00"/>
                </a:solidFill>
              </a:rPr>
              <a:t>Pelkona oli Suomen juutalaisten luovutus</a:t>
            </a:r>
          </a:p>
          <a:p>
            <a:pPr>
              <a:buFont typeface="Wingdings" panose="05000000000000000000" pitchFamily="2" charset="2"/>
              <a:buChar char="Ø"/>
            </a:pPr>
            <a:r>
              <a:rPr lang="fi-FI" dirty="0">
                <a:solidFill>
                  <a:srgbClr val="FFFF00"/>
                </a:solidFill>
              </a:rPr>
              <a:t>Myös Suomeen tulleet pakolaisjuutalaiset olivat vaarassa</a:t>
            </a:r>
          </a:p>
          <a:p>
            <a:pPr>
              <a:buFont typeface="Wingdings" panose="05000000000000000000" pitchFamily="2" charset="2"/>
              <a:buChar char="Ø"/>
            </a:pPr>
            <a:r>
              <a:rPr lang="fi-FI" dirty="0">
                <a:solidFill>
                  <a:srgbClr val="FFFF00"/>
                </a:solidFill>
              </a:rPr>
              <a:t>6.11.1942 kahdeksan pakolaisen luovutus </a:t>
            </a:r>
          </a:p>
        </p:txBody>
      </p:sp>
    </p:spTree>
    <p:extLst>
      <p:ext uri="{BB962C8B-B14F-4D97-AF65-F5344CB8AC3E}">
        <p14:creationId xmlns:p14="http://schemas.microsoft.com/office/powerpoint/2010/main" val="26126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solidFill>
                  <a:srgbClr val="FFFF00"/>
                </a:solidFill>
              </a:rPr>
              <a:t>Suomen juutalaiset sodissa 1939–45</a:t>
            </a:r>
            <a:endParaRPr lang="fi-FI" dirty="0"/>
          </a:p>
        </p:txBody>
      </p:sp>
      <p:sp>
        <p:nvSpPr>
          <p:cNvPr id="3" name="Sisällön paikkamerkki 2"/>
          <p:cNvSpPr>
            <a:spLocks noGrp="1"/>
          </p:cNvSpPr>
          <p:nvPr>
            <p:ph idx="1"/>
          </p:nvPr>
        </p:nvSpPr>
        <p:spPr/>
        <p:txBody>
          <a:bodyPr/>
          <a:lstStyle/>
          <a:p>
            <a:pPr>
              <a:buFont typeface="Wingdings" panose="05000000000000000000" pitchFamily="2" charset="2"/>
              <a:buChar char="Ø"/>
            </a:pPr>
            <a:r>
              <a:rPr lang="fi-FI" dirty="0">
                <a:solidFill>
                  <a:srgbClr val="FFFF00"/>
                </a:solidFill>
              </a:rPr>
              <a:t>Monet huhut luovutuksista hermostuttivat</a:t>
            </a:r>
          </a:p>
          <a:p>
            <a:pPr>
              <a:buFont typeface="Wingdings" panose="05000000000000000000" pitchFamily="2" charset="2"/>
              <a:buChar char="Ø"/>
            </a:pPr>
            <a:r>
              <a:rPr lang="fi-FI" dirty="0">
                <a:solidFill>
                  <a:srgbClr val="FFFF00"/>
                </a:solidFill>
              </a:rPr>
              <a:t>Rintamalla sotilaat huolestuneita omaisistaan</a:t>
            </a:r>
          </a:p>
          <a:p>
            <a:pPr>
              <a:buFont typeface="Wingdings" panose="05000000000000000000" pitchFamily="2" charset="2"/>
              <a:buChar char="Ø"/>
            </a:pPr>
            <a:r>
              <a:rPr lang="fi-FI" dirty="0">
                <a:solidFill>
                  <a:srgbClr val="FFFF00"/>
                </a:solidFill>
              </a:rPr>
              <a:t>Rintamalla pelko oli vähäisempi ja moni esimies lupasi tarvittaessa suojella juutalaissotilaitaan</a:t>
            </a:r>
          </a:p>
          <a:p>
            <a:pPr>
              <a:buFont typeface="Wingdings" panose="05000000000000000000" pitchFamily="2" charset="2"/>
              <a:buChar char="Ø"/>
            </a:pPr>
            <a:r>
              <a:rPr lang="fi-FI" dirty="0">
                <a:solidFill>
                  <a:srgbClr val="FFFF00"/>
                </a:solidFill>
              </a:rPr>
              <a:t>Juutalaiset vakuuttuivat olevansa suomalaisia sotilaita</a:t>
            </a:r>
          </a:p>
          <a:p>
            <a:pPr>
              <a:buFont typeface="Wingdings" panose="05000000000000000000" pitchFamily="2" charset="2"/>
              <a:buChar char="Ø"/>
            </a:pPr>
            <a:r>
              <a:rPr lang="fi-FI" dirty="0">
                <a:solidFill>
                  <a:srgbClr val="FFFF00"/>
                </a:solidFill>
              </a:rPr>
              <a:t>Juutalaisvastaisuutta ei esiintynyt rintamalla </a:t>
            </a:r>
          </a:p>
        </p:txBody>
      </p:sp>
    </p:spTree>
    <p:extLst>
      <p:ext uri="{BB962C8B-B14F-4D97-AF65-F5344CB8AC3E}">
        <p14:creationId xmlns:p14="http://schemas.microsoft.com/office/powerpoint/2010/main" val="234436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116632"/>
            <a:ext cx="8229600" cy="1512168"/>
          </a:xfrm>
        </p:spPr>
        <p:txBody>
          <a:bodyPr>
            <a:normAutofit fontScale="90000"/>
          </a:bodyPr>
          <a:lstStyle/>
          <a:p>
            <a:br>
              <a:rPr lang="fi-FI" dirty="0">
                <a:solidFill>
                  <a:srgbClr val="FFFF00"/>
                </a:solidFill>
              </a:rPr>
            </a:br>
            <a:r>
              <a:rPr lang="fi-FI" b="1" dirty="0">
                <a:solidFill>
                  <a:srgbClr val="FFFF00"/>
                </a:solidFill>
              </a:rPr>
              <a:t>Kenttäsynagoga – ”</a:t>
            </a:r>
            <a:r>
              <a:rPr lang="fi-FI" b="1" dirty="0" err="1">
                <a:solidFill>
                  <a:srgbClr val="FFFF00"/>
                </a:solidFill>
              </a:rPr>
              <a:t>Sholkas</a:t>
            </a:r>
            <a:r>
              <a:rPr lang="fi-FI" b="1" dirty="0">
                <a:solidFill>
                  <a:srgbClr val="FFFF00"/>
                </a:solidFill>
              </a:rPr>
              <a:t> </a:t>
            </a:r>
            <a:r>
              <a:rPr lang="fi-FI" b="1" dirty="0" err="1">
                <a:solidFill>
                  <a:srgbClr val="FFFF00"/>
                </a:solidFill>
              </a:rPr>
              <a:t>shul</a:t>
            </a:r>
            <a:r>
              <a:rPr lang="fi-FI" b="1" dirty="0">
                <a:solidFill>
                  <a:srgbClr val="FFFF00"/>
                </a:solidFill>
              </a:rPr>
              <a:t>”</a:t>
            </a:r>
            <a:br>
              <a:rPr lang="fi-FI" b="1" dirty="0">
                <a:solidFill>
                  <a:srgbClr val="FFFF00"/>
                </a:solidFill>
              </a:rPr>
            </a:br>
            <a:r>
              <a:rPr lang="fi-FI" sz="3200" b="1" dirty="0" err="1">
                <a:solidFill>
                  <a:srgbClr val="FFFF00"/>
                </a:solidFill>
              </a:rPr>
              <a:t>Isak</a:t>
            </a:r>
            <a:r>
              <a:rPr lang="fi-FI" sz="3200" b="1" dirty="0">
                <a:solidFill>
                  <a:srgbClr val="FFFF00"/>
                </a:solidFill>
              </a:rPr>
              <a:t> (</a:t>
            </a:r>
            <a:r>
              <a:rPr lang="fi-FI" sz="3200" b="1" dirty="0" err="1">
                <a:solidFill>
                  <a:srgbClr val="FFFF00"/>
                </a:solidFill>
              </a:rPr>
              <a:t>Sholka</a:t>
            </a:r>
            <a:r>
              <a:rPr lang="fi-FI" sz="3200" b="1" dirty="0">
                <a:solidFill>
                  <a:srgbClr val="FFFF00"/>
                </a:solidFill>
              </a:rPr>
              <a:t>) </a:t>
            </a:r>
            <a:r>
              <a:rPr lang="fi-FI" sz="3200" b="1" dirty="0" err="1">
                <a:solidFill>
                  <a:srgbClr val="FFFF00"/>
                </a:solidFill>
              </a:rPr>
              <a:t>Smolar</a:t>
            </a:r>
            <a:br>
              <a:rPr lang="fi-FI" b="1" dirty="0">
                <a:solidFill>
                  <a:srgbClr val="FFFF00"/>
                </a:solidFill>
              </a:rPr>
            </a:br>
            <a:endParaRPr lang="fi-FI" b="1" dirty="0">
              <a:solidFill>
                <a:srgbClr val="FFFF00"/>
              </a:solidFill>
            </a:endParaRPr>
          </a:p>
        </p:txBody>
      </p:sp>
      <p:pic>
        <p:nvPicPr>
          <p:cNvPr id="2050" name="Picture 2" descr="C:\Users\ronys\Documents\My Documents\My Scans\Kenttäsynagoga.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1772816"/>
            <a:ext cx="4005452" cy="4238877"/>
          </a:xfrm>
          <a:prstGeom prst="rect">
            <a:avLst/>
          </a:prstGeom>
          <a:noFill/>
          <a:extLst>
            <a:ext uri="{909E8E84-426E-40DD-AFC4-6F175D3DCCD1}">
              <a14:hiddenFill xmlns:a14="http://schemas.microsoft.com/office/drawing/2010/main">
                <a:solidFill>
                  <a:srgbClr val="FFFFFF"/>
                </a:solidFill>
              </a14:hiddenFill>
            </a:ext>
          </a:extLst>
        </p:spPr>
      </p:pic>
      <p:sp>
        <p:nvSpPr>
          <p:cNvPr id="5" name="Tekstiruutu 4"/>
          <p:cNvSpPr txBox="1"/>
          <p:nvPr/>
        </p:nvSpPr>
        <p:spPr>
          <a:xfrm>
            <a:off x="2555776" y="6381328"/>
            <a:ext cx="3074816" cy="461665"/>
          </a:xfrm>
          <a:prstGeom prst="rect">
            <a:avLst/>
          </a:prstGeom>
          <a:noFill/>
        </p:spPr>
        <p:txBody>
          <a:bodyPr wrap="none" rtlCol="0">
            <a:spAutoFit/>
          </a:bodyPr>
          <a:lstStyle/>
          <a:p>
            <a:r>
              <a:rPr lang="fi-FI" sz="2400" dirty="0">
                <a:solidFill>
                  <a:srgbClr val="FFFF00"/>
                </a:solidFill>
              </a:rPr>
              <a:t>                Syvärillä 1942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b="1" dirty="0">
                <a:solidFill>
                  <a:srgbClr val="FFFF00"/>
                </a:solidFill>
              </a:rPr>
              <a:t>Kenttäsynagogan toiminta</a:t>
            </a:r>
          </a:p>
        </p:txBody>
      </p:sp>
      <p:sp>
        <p:nvSpPr>
          <p:cNvPr id="3" name="Sisällön paikkamerkki 2"/>
          <p:cNvSpPr>
            <a:spLocks noGrp="1"/>
          </p:cNvSpPr>
          <p:nvPr>
            <p:ph idx="1"/>
          </p:nvPr>
        </p:nvSpPr>
        <p:spPr/>
        <p:txBody>
          <a:bodyPr>
            <a:normAutofit fontScale="92500" lnSpcReduction="20000"/>
          </a:bodyPr>
          <a:lstStyle/>
          <a:p>
            <a:pPr>
              <a:buFont typeface="Wingdings" panose="05000000000000000000" pitchFamily="2" charset="2"/>
              <a:buChar char="Ø"/>
            </a:pPr>
            <a:r>
              <a:rPr lang="fi-FI" sz="2800" dirty="0">
                <a:solidFill>
                  <a:srgbClr val="FFFF00"/>
                </a:solidFill>
              </a:rPr>
              <a:t>Armeijan hyväksymä hartaustila – joukkueteltta </a:t>
            </a:r>
          </a:p>
          <a:p>
            <a:pPr>
              <a:buFont typeface="Wingdings" panose="05000000000000000000" pitchFamily="2" charset="2"/>
              <a:buChar char="Ø"/>
            </a:pPr>
            <a:r>
              <a:rPr lang="fi-FI" sz="2800" dirty="0">
                <a:solidFill>
                  <a:srgbClr val="FFFF00"/>
                </a:solidFill>
              </a:rPr>
              <a:t>Kaikki olivat tuttuja keskenään</a:t>
            </a:r>
          </a:p>
          <a:p>
            <a:pPr>
              <a:buFont typeface="Wingdings" panose="05000000000000000000" pitchFamily="2" charset="2"/>
              <a:buChar char="Ø"/>
            </a:pPr>
            <a:r>
              <a:rPr lang="fi-FI" sz="2800" dirty="0">
                <a:solidFill>
                  <a:srgbClr val="FFFF00"/>
                </a:solidFill>
              </a:rPr>
              <a:t>Lauantaisin ja pyhinä</a:t>
            </a:r>
          </a:p>
          <a:p>
            <a:pPr lvl="0">
              <a:buFont typeface="Wingdings" panose="05000000000000000000" pitchFamily="2" charset="2"/>
              <a:buChar char="Ø"/>
            </a:pPr>
            <a:r>
              <a:rPr lang="fi-FI" sz="2800" dirty="0">
                <a:solidFill>
                  <a:srgbClr val="FFFF00"/>
                </a:solidFill>
              </a:rPr>
              <a:t>Toora, </a:t>
            </a:r>
            <a:r>
              <a:rPr lang="fi-FI" sz="2800" dirty="0" err="1">
                <a:solidFill>
                  <a:srgbClr val="FFFF00"/>
                </a:solidFill>
              </a:rPr>
              <a:t>sidurit</a:t>
            </a:r>
            <a:r>
              <a:rPr lang="fi-FI" sz="2800" dirty="0">
                <a:solidFill>
                  <a:srgbClr val="FFFF00"/>
                </a:solidFill>
              </a:rPr>
              <a:t> ja </a:t>
            </a:r>
            <a:r>
              <a:rPr lang="fi-FI" sz="2800" dirty="0" err="1">
                <a:solidFill>
                  <a:srgbClr val="FFFF00"/>
                </a:solidFill>
              </a:rPr>
              <a:t>chumashit</a:t>
            </a:r>
            <a:r>
              <a:rPr lang="fi-FI" sz="2800" dirty="0">
                <a:solidFill>
                  <a:srgbClr val="FFFF00"/>
                </a:solidFill>
              </a:rPr>
              <a:t> Helsingistä</a:t>
            </a:r>
          </a:p>
          <a:p>
            <a:pPr lvl="0">
              <a:buFont typeface="Wingdings" panose="05000000000000000000" pitchFamily="2" charset="2"/>
              <a:buChar char="Ø"/>
            </a:pPr>
            <a:r>
              <a:rPr lang="fi-FI" sz="2800" dirty="0">
                <a:solidFill>
                  <a:srgbClr val="FFFF00"/>
                </a:solidFill>
              </a:rPr>
              <a:t>Viikkojakson tulkintaa, teetä ja satunnainen ryyppy </a:t>
            </a:r>
          </a:p>
          <a:p>
            <a:pPr lvl="0">
              <a:buFont typeface="Wingdings" panose="05000000000000000000" pitchFamily="2" charset="2"/>
              <a:buChar char="Ø"/>
            </a:pPr>
            <a:r>
              <a:rPr lang="fi-FI" sz="2800" dirty="0">
                <a:solidFill>
                  <a:srgbClr val="FFFF00"/>
                </a:solidFill>
              </a:rPr>
              <a:t>Rintamasotilaiden tapaamispaikka</a:t>
            </a:r>
          </a:p>
          <a:p>
            <a:pPr>
              <a:buFont typeface="Wingdings" panose="05000000000000000000" pitchFamily="2" charset="2"/>
              <a:buChar char="Ø"/>
            </a:pPr>
            <a:r>
              <a:rPr lang="fi-FI" sz="2800" dirty="0">
                <a:solidFill>
                  <a:srgbClr val="FFFF00"/>
                </a:solidFill>
              </a:rPr>
              <a:t>Yhteishengen kohottaja</a:t>
            </a:r>
          </a:p>
          <a:p>
            <a:pPr>
              <a:buFont typeface="Wingdings" panose="05000000000000000000" pitchFamily="2" charset="2"/>
              <a:buChar char="Ø"/>
            </a:pPr>
            <a:r>
              <a:rPr lang="fi-FI" sz="2800" dirty="0">
                <a:solidFill>
                  <a:srgbClr val="FFFF00"/>
                </a:solidFill>
              </a:rPr>
              <a:t>Kokemusten vaihtoa</a:t>
            </a:r>
          </a:p>
          <a:p>
            <a:pPr>
              <a:buFont typeface="Wingdings" panose="05000000000000000000" pitchFamily="2" charset="2"/>
              <a:buChar char="Ø"/>
            </a:pPr>
            <a:r>
              <a:rPr lang="fi-FI" sz="2800" dirty="0">
                <a:solidFill>
                  <a:srgbClr val="FFFF00"/>
                </a:solidFill>
              </a:rPr>
              <a:t>Kotirintamalta </a:t>
            </a:r>
            <a:r>
              <a:rPr lang="fi-FI" sz="2200" dirty="0">
                <a:solidFill>
                  <a:srgbClr val="FFFF00"/>
                </a:solidFill>
              </a:rPr>
              <a:t>(omaiset, seurakunta, </a:t>
            </a:r>
            <a:r>
              <a:rPr lang="fi-FI" sz="2200" dirty="0" err="1">
                <a:solidFill>
                  <a:srgbClr val="FFFF00"/>
                </a:solidFill>
              </a:rPr>
              <a:t>Makkabi</a:t>
            </a:r>
            <a:r>
              <a:rPr lang="fi-FI" sz="2200" dirty="0">
                <a:solidFill>
                  <a:srgbClr val="FFFF00"/>
                </a:solidFill>
              </a:rPr>
              <a:t>, </a:t>
            </a:r>
            <a:r>
              <a:rPr lang="fi-FI" sz="2200" dirty="0" err="1">
                <a:solidFill>
                  <a:srgbClr val="FFFF00"/>
                </a:solidFill>
              </a:rPr>
              <a:t>Kefir</a:t>
            </a:r>
            <a:r>
              <a:rPr lang="fi-FI" sz="2200" dirty="0">
                <a:solidFill>
                  <a:srgbClr val="FFFF00"/>
                </a:solidFill>
              </a:rPr>
              <a:t>) </a:t>
            </a:r>
            <a:r>
              <a:rPr lang="fi-FI" sz="2800" dirty="0">
                <a:solidFill>
                  <a:srgbClr val="FFFF00"/>
                </a:solidFill>
              </a:rPr>
              <a:t>saatujen pakettien jakopaikka</a:t>
            </a:r>
          </a:p>
          <a:p>
            <a:pPr>
              <a:buFont typeface="Wingdings" panose="05000000000000000000" pitchFamily="2" charset="2"/>
              <a:buChar char="Ø"/>
            </a:pPr>
            <a:r>
              <a:rPr lang="fi-FI" sz="2800" dirty="0">
                <a:solidFill>
                  <a:srgbClr val="FFFF00"/>
                </a:solidFill>
              </a:rPr>
              <a:t>Kotirintaman uutisia ja juoruja</a:t>
            </a:r>
          </a:p>
          <a:p>
            <a:pPr>
              <a:buFont typeface="Wingdings" panose="05000000000000000000" pitchFamily="2" charset="2"/>
              <a:buChar char="Ø"/>
            </a:pPr>
            <a:endParaRPr lang="fi-FI" dirty="0">
              <a:solidFill>
                <a:srgbClr val="FFFF00"/>
              </a:solidFill>
            </a:endParaRPr>
          </a:p>
        </p:txBody>
      </p:sp>
    </p:spTree>
    <p:extLst>
      <p:ext uri="{BB962C8B-B14F-4D97-AF65-F5344CB8AC3E}">
        <p14:creationId xmlns:p14="http://schemas.microsoft.com/office/powerpoint/2010/main" val="4168026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srcRect/>
          <a:stretch>
            <a:fillRect/>
          </a:stretch>
        </p:blipFill>
        <p:spPr bwMode="auto">
          <a:xfrm>
            <a:off x="2411760" y="809229"/>
            <a:ext cx="4104456" cy="5802509"/>
          </a:xfrm>
          <a:prstGeom prst="rect">
            <a:avLst/>
          </a:prstGeom>
          <a:noFill/>
          <a:ln w="9525">
            <a:noFill/>
            <a:miter lim="800000"/>
            <a:headEnd/>
            <a:tailEnd/>
          </a:ln>
          <a:effectLst/>
        </p:spPr>
      </p:pic>
      <p:sp>
        <p:nvSpPr>
          <p:cNvPr id="3" name="Tekstikehys 2"/>
          <p:cNvSpPr txBox="1"/>
          <p:nvPr/>
        </p:nvSpPr>
        <p:spPr>
          <a:xfrm>
            <a:off x="179512" y="2636912"/>
            <a:ext cx="2304256" cy="707886"/>
          </a:xfrm>
          <a:prstGeom prst="rect">
            <a:avLst/>
          </a:prstGeom>
          <a:noFill/>
        </p:spPr>
        <p:txBody>
          <a:bodyPr wrap="square" rtlCol="0">
            <a:spAutoFit/>
          </a:bodyPr>
          <a:lstStyle/>
          <a:p>
            <a:r>
              <a:rPr lang="fi-FI" sz="2000" b="1" dirty="0">
                <a:solidFill>
                  <a:srgbClr val="FFFF00"/>
                </a:solidFill>
              </a:rPr>
              <a:t>Kenttäsynagoga      </a:t>
            </a:r>
          </a:p>
          <a:p>
            <a:r>
              <a:rPr lang="fi-FI" sz="2000" b="1" dirty="0">
                <a:solidFill>
                  <a:srgbClr val="FFFF00"/>
                </a:solidFill>
              </a:rPr>
              <a:t>        Syvärillä  </a:t>
            </a:r>
          </a:p>
        </p:txBody>
      </p:sp>
      <p:sp>
        <p:nvSpPr>
          <p:cNvPr id="4" name="Tekstikehys 3"/>
          <p:cNvSpPr txBox="1"/>
          <p:nvPr/>
        </p:nvSpPr>
        <p:spPr>
          <a:xfrm>
            <a:off x="6660232" y="2708920"/>
            <a:ext cx="2483768" cy="707886"/>
          </a:xfrm>
          <a:prstGeom prst="rect">
            <a:avLst/>
          </a:prstGeom>
          <a:noFill/>
        </p:spPr>
        <p:txBody>
          <a:bodyPr wrap="square" rtlCol="0">
            <a:spAutoFit/>
          </a:bodyPr>
          <a:lstStyle/>
          <a:p>
            <a:r>
              <a:rPr lang="fi-FI" sz="2000" b="1" dirty="0">
                <a:solidFill>
                  <a:srgbClr val="FFFF00"/>
                </a:solidFill>
              </a:rPr>
              <a:t>Jatkosodan aikana</a:t>
            </a:r>
          </a:p>
          <a:p>
            <a:r>
              <a:rPr lang="fi-FI" sz="2000" b="1" dirty="0">
                <a:solidFill>
                  <a:srgbClr val="FFFF00"/>
                </a:solidFill>
              </a:rPr>
              <a:t>       1941–1944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57200" y="548680"/>
            <a:ext cx="8229600" cy="936104"/>
          </a:xfrm>
        </p:spPr>
        <p:txBody>
          <a:bodyPr>
            <a:normAutofit fontScale="90000"/>
          </a:bodyPr>
          <a:lstStyle/>
          <a:p>
            <a:r>
              <a:rPr lang="fi-FI" sz="3600" b="1" dirty="0" err="1">
                <a:solidFill>
                  <a:srgbClr val="FFFF00"/>
                </a:solidFill>
              </a:rPr>
              <a:t>Sholkan</a:t>
            </a:r>
            <a:r>
              <a:rPr lang="fi-FI" sz="3600" b="1" dirty="0">
                <a:solidFill>
                  <a:srgbClr val="FFFF00"/>
                </a:solidFill>
              </a:rPr>
              <a:t> </a:t>
            </a:r>
            <a:r>
              <a:rPr lang="fi-FI" sz="3600" b="1" dirty="0" err="1">
                <a:solidFill>
                  <a:srgbClr val="FFFF00"/>
                </a:solidFill>
              </a:rPr>
              <a:t>shul</a:t>
            </a:r>
            <a:r>
              <a:rPr lang="fi-FI" sz="3600" b="1" dirty="0">
                <a:solidFill>
                  <a:srgbClr val="FFFF00"/>
                </a:solidFill>
              </a:rPr>
              <a:t> toimi myös kohtaamispaikkana </a:t>
            </a:r>
            <a:br>
              <a:rPr lang="fi-FI" dirty="0">
                <a:solidFill>
                  <a:srgbClr val="FFFF00"/>
                </a:solidFill>
              </a:rPr>
            </a:br>
            <a:endParaRPr lang="fi-FI" dirty="0"/>
          </a:p>
        </p:txBody>
      </p:sp>
      <p:sp>
        <p:nvSpPr>
          <p:cNvPr id="3" name="Sisällön paikkamerkki 2"/>
          <p:cNvSpPr>
            <a:spLocks noGrp="1"/>
          </p:cNvSpPr>
          <p:nvPr>
            <p:ph idx="1"/>
          </p:nvPr>
        </p:nvSpPr>
        <p:spPr/>
        <p:txBody>
          <a:bodyPr>
            <a:normAutofit/>
          </a:bodyPr>
          <a:lstStyle/>
          <a:p>
            <a:pPr>
              <a:buFont typeface="Wingdings" pitchFamily="2" charset="2"/>
              <a:buChar char="Ø"/>
            </a:pPr>
            <a:endParaRPr lang="fi-FI" dirty="0">
              <a:solidFill>
                <a:srgbClr val="FFFF00"/>
              </a:solidFill>
            </a:endParaRPr>
          </a:p>
          <a:p>
            <a:pPr>
              <a:buFont typeface="Wingdings" pitchFamily="2" charset="2"/>
              <a:buChar char="Ø"/>
            </a:pPr>
            <a:endParaRPr lang="fi-FI" dirty="0">
              <a:solidFill>
                <a:srgbClr val="FFFF00"/>
              </a:solidFill>
            </a:endParaRPr>
          </a:p>
          <a:p>
            <a:pPr>
              <a:buFont typeface="Wingdings" pitchFamily="2" charset="2"/>
              <a:buChar char="Ø"/>
            </a:pPr>
            <a:endParaRPr lang="fi-FI" dirty="0">
              <a:solidFill>
                <a:srgbClr val="FFFF00"/>
              </a:solidFill>
            </a:endParaRPr>
          </a:p>
          <a:p>
            <a:pPr>
              <a:buNone/>
            </a:pPr>
            <a:endParaRPr lang="fi-FI" dirty="0">
              <a:solidFill>
                <a:srgbClr val="FFFF00"/>
              </a:solidFill>
            </a:endParaRPr>
          </a:p>
          <a:p>
            <a:pPr>
              <a:buNone/>
            </a:pPr>
            <a:endParaRPr lang="fi-FI" dirty="0">
              <a:solidFill>
                <a:srgbClr val="FFFF00"/>
              </a:solidFill>
            </a:endParaRPr>
          </a:p>
          <a:p>
            <a:pPr>
              <a:buNone/>
            </a:pPr>
            <a:endParaRPr lang="fi-FI" dirty="0">
              <a:solidFill>
                <a:srgbClr val="FFFF00"/>
              </a:solidFill>
            </a:endParaRPr>
          </a:p>
          <a:p>
            <a:pPr>
              <a:buNone/>
            </a:pPr>
            <a:endParaRPr lang="fi-FI" dirty="0">
              <a:solidFill>
                <a:srgbClr val="FFFF00"/>
              </a:solidFill>
            </a:endParaRPr>
          </a:p>
          <a:p>
            <a:pPr>
              <a:buNone/>
            </a:pPr>
            <a:endParaRPr lang="fi-FI" dirty="0">
              <a:solidFill>
                <a:srgbClr val="FFFF00"/>
              </a:solidFill>
            </a:endParaRPr>
          </a:p>
          <a:p>
            <a:endParaRPr lang="fi-FI" dirty="0"/>
          </a:p>
        </p:txBody>
      </p:sp>
      <p:pic>
        <p:nvPicPr>
          <p:cNvPr id="1026" name="Picture 2" descr="C:\Users\ronys\Documents\My Documents\My Scans\Sholkan shuuli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0" y="1606550"/>
            <a:ext cx="5842000" cy="3644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b="1" dirty="0">
                <a:solidFill>
                  <a:srgbClr val="FFFF00"/>
                </a:solidFill>
              </a:rPr>
              <a:t>Turun juutalaisia sotilaita</a:t>
            </a:r>
          </a:p>
        </p:txBody>
      </p:sp>
      <p:pic>
        <p:nvPicPr>
          <p:cNvPr id="4098" name="Picture 2" descr="C:\Users\RonyS\Searches\Pictures\2011-03-01 kkk\kkk 003.JPG"/>
          <p:cNvPicPr>
            <a:picLocks noGrp="1" noChangeAspect="1" noChangeArrowheads="1"/>
          </p:cNvPicPr>
          <p:nvPr>
            <p:ph idx="1"/>
          </p:nvPr>
        </p:nvPicPr>
        <p:blipFill>
          <a:blip r:embed="rId3" cstate="print"/>
          <a:srcRect/>
          <a:stretch>
            <a:fillRect/>
          </a:stretch>
        </p:blipFill>
        <p:spPr bwMode="auto">
          <a:xfrm>
            <a:off x="1554691" y="1600200"/>
            <a:ext cx="6034617" cy="452596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ronys\Documents\Scan\Makkabi-lehti.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25298" y="404664"/>
            <a:ext cx="4390917" cy="620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885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onys\Documents\Scan\Kenttäpostia.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074357" y="332656"/>
            <a:ext cx="4513867" cy="6380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862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b="1" dirty="0">
                <a:solidFill>
                  <a:srgbClr val="FFFF00"/>
                </a:solidFill>
              </a:rPr>
              <a:t>1. Kuvaus kenttäsynagogasta 1942</a:t>
            </a:r>
          </a:p>
        </p:txBody>
      </p:sp>
      <p:sp>
        <p:nvSpPr>
          <p:cNvPr id="3" name="Sisällön paikkamerkki 2"/>
          <p:cNvSpPr>
            <a:spLocks noGrp="1"/>
          </p:cNvSpPr>
          <p:nvPr>
            <p:ph idx="1"/>
          </p:nvPr>
        </p:nvSpPr>
        <p:spPr/>
        <p:txBody>
          <a:bodyPr>
            <a:normAutofit fontScale="25000" lnSpcReduction="20000"/>
          </a:bodyPr>
          <a:lstStyle/>
          <a:p>
            <a:pPr marL="0" indent="0">
              <a:buNone/>
            </a:pPr>
            <a:r>
              <a:rPr lang="fi-FI" sz="7600" i="1" dirty="0">
                <a:solidFill>
                  <a:srgbClr val="FFFF00"/>
                </a:solidFill>
              </a:rPr>
              <a:t>     Kilometrin päässä lähimmästä tukikohdasta sijaitsee pahvista ja kankaasta     </a:t>
            </a:r>
          </a:p>
          <a:p>
            <a:pPr marL="0" indent="0">
              <a:buNone/>
            </a:pPr>
            <a:r>
              <a:rPr lang="fi-FI" sz="7600" i="1" dirty="0">
                <a:solidFill>
                  <a:srgbClr val="FFFF00"/>
                </a:solidFill>
              </a:rPr>
              <a:t>     koottu teltta, mistä putkesta kohoaa harmaa savu. Se on merkki ihmisistä ja </a:t>
            </a:r>
          </a:p>
          <a:p>
            <a:pPr marL="0" indent="0">
              <a:buNone/>
            </a:pPr>
            <a:r>
              <a:rPr lang="fi-FI" sz="7600" i="1" dirty="0">
                <a:solidFill>
                  <a:srgbClr val="FFFF00"/>
                </a:solidFill>
              </a:rPr>
              <a:t>     elämästä. Kello on lähes kymmenen kun näen etäällä kukkulalta kuuden miehen </a:t>
            </a:r>
          </a:p>
          <a:p>
            <a:pPr marL="0" indent="0">
              <a:buNone/>
            </a:pPr>
            <a:r>
              <a:rPr lang="fi-FI" sz="7600" i="1" dirty="0">
                <a:solidFill>
                  <a:srgbClr val="FFFF00"/>
                </a:solidFill>
              </a:rPr>
              <a:t>     kahlaavan lumessa kohti telttaa. Kahdella on päällään valkoiset lumiasut  eli </a:t>
            </a:r>
          </a:p>
          <a:p>
            <a:pPr marL="0" indent="0">
              <a:buNone/>
            </a:pPr>
            <a:r>
              <a:rPr lang="fi-FI" sz="7600" i="1" dirty="0">
                <a:solidFill>
                  <a:srgbClr val="FFFF00"/>
                </a:solidFill>
              </a:rPr>
              <a:t>     ovat aivan rintamalta. Nyt tiedän monen kilometrin jälkeen olevani oikealla </a:t>
            </a:r>
          </a:p>
          <a:p>
            <a:pPr marL="0" indent="0">
              <a:buNone/>
            </a:pPr>
            <a:r>
              <a:rPr lang="fi-FI" sz="7600" i="1" dirty="0">
                <a:solidFill>
                  <a:srgbClr val="FFFF00"/>
                </a:solidFill>
              </a:rPr>
              <a:t>     reitillä </a:t>
            </a:r>
            <a:r>
              <a:rPr lang="fi-FI" sz="7600" i="1" dirty="0" err="1">
                <a:solidFill>
                  <a:srgbClr val="FFFF00"/>
                </a:solidFill>
              </a:rPr>
              <a:t>Sholkan</a:t>
            </a:r>
            <a:r>
              <a:rPr lang="fi-FI" sz="7600" i="1" dirty="0">
                <a:solidFill>
                  <a:srgbClr val="FFFF00"/>
                </a:solidFill>
              </a:rPr>
              <a:t> </a:t>
            </a:r>
            <a:r>
              <a:rPr lang="fi-FI" sz="7600" i="1" dirty="0" err="1">
                <a:solidFill>
                  <a:srgbClr val="FFFF00"/>
                </a:solidFill>
              </a:rPr>
              <a:t>shuliin</a:t>
            </a:r>
            <a:r>
              <a:rPr lang="fi-FI" sz="7600" i="1" dirty="0">
                <a:solidFill>
                  <a:srgbClr val="FFFF00"/>
                </a:solidFill>
              </a:rPr>
              <a:t>. Katselen telttaa, joka on noussut tänne erämaahan ja </a:t>
            </a:r>
          </a:p>
          <a:p>
            <a:pPr marL="0" indent="0">
              <a:buNone/>
            </a:pPr>
            <a:r>
              <a:rPr lang="fi-FI" sz="7600" i="1" dirty="0">
                <a:solidFill>
                  <a:srgbClr val="FFFF00"/>
                </a:solidFill>
              </a:rPr>
              <a:t>      josta on pitkäksi aikaa tuleva keskuksemme sekä toveruutemme vertauskuva. </a:t>
            </a:r>
          </a:p>
          <a:p>
            <a:pPr marL="0" lvl="0" indent="0">
              <a:buNone/>
            </a:pPr>
            <a:r>
              <a:rPr lang="fi-FI" sz="8000" i="1" dirty="0">
                <a:solidFill>
                  <a:srgbClr val="FFFF00"/>
                </a:solidFill>
              </a:rPr>
              <a:t>     Sisällä minua kohtasi parrakkaat mutta iloiset kasvot. Joku kutsuu    </a:t>
            </a:r>
          </a:p>
          <a:p>
            <a:pPr marL="0" lvl="0" indent="0">
              <a:buNone/>
            </a:pPr>
            <a:r>
              <a:rPr lang="fi-FI" sz="8000" i="1" dirty="0">
                <a:solidFill>
                  <a:srgbClr val="FFFF00"/>
                </a:solidFill>
              </a:rPr>
              <a:t>     ”</a:t>
            </a:r>
            <a:r>
              <a:rPr lang="fi-FI" sz="8000" i="1" dirty="0" err="1">
                <a:solidFill>
                  <a:srgbClr val="FFFF00"/>
                </a:solidFill>
              </a:rPr>
              <a:t>Shamesia</a:t>
            </a:r>
            <a:r>
              <a:rPr lang="fi-FI" sz="8000" i="1" dirty="0">
                <a:solidFill>
                  <a:srgbClr val="FFFF00"/>
                </a:solidFill>
              </a:rPr>
              <a:t>” lisäämään halkoja kamiinaan minkä jälkeen </a:t>
            </a:r>
            <a:r>
              <a:rPr lang="fi-FI" sz="8000" i="1" dirty="0" err="1">
                <a:solidFill>
                  <a:srgbClr val="FFFF00"/>
                </a:solidFill>
              </a:rPr>
              <a:t>Sholka</a:t>
            </a:r>
            <a:r>
              <a:rPr lang="fi-FI" sz="8000" i="1" dirty="0">
                <a:solidFill>
                  <a:srgbClr val="FFFF00"/>
                </a:solidFill>
              </a:rPr>
              <a:t> avaa </a:t>
            </a:r>
          </a:p>
          <a:p>
            <a:pPr marL="0" lvl="0" indent="0">
              <a:buNone/>
            </a:pPr>
            <a:r>
              <a:rPr lang="fi-FI" sz="8000" i="1" dirty="0">
                <a:solidFill>
                  <a:srgbClr val="FFFF00"/>
                </a:solidFill>
              </a:rPr>
              <a:t>     aamun. Sitten me aloitimme hartaushetkemme ja yhtäkkiä tunsin itseni  </a:t>
            </a:r>
          </a:p>
          <a:p>
            <a:pPr marL="0" lvl="0" indent="0">
              <a:buNone/>
            </a:pPr>
            <a:r>
              <a:rPr lang="fi-FI" sz="8000" i="1" dirty="0">
                <a:solidFill>
                  <a:srgbClr val="FFFF00"/>
                </a:solidFill>
              </a:rPr>
              <a:t>     Bar </a:t>
            </a:r>
            <a:r>
              <a:rPr lang="fi-FI" sz="8000" i="1" dirty="0" err="1">
                <a:solidFill>
                  <a:srgbClr val="FFFF00"/>
                </a:solidFill>
              </a:rPr>
              <a:t>Mitzva</a:t>
            </a:r>
            <a:r>
              <a:rPr lang="fi-FI" sz="8000" i="1" dirty="0">
                <a:solidFill>
                  <a:srgbClr val="FFFF00"/>
                </a:solidFill>
              </a:rPr>
              <a:t>-pojaksi. Sen jälkeen alkoi yhdessäolomme ja jutustelu ja </a:t>
            </a:r>
          </a:p>
          <a:p>
            <a:pPr marL="0" lvl="0" indent="0">
              <a:buNone/>
            </a:pPr>
            <a:r>
              <a:rPr lang="fi-FI" sz="8000" i="1" dirty="0">
                <a:solidFill>
                  <a:srgbClr val="FFFF00"/>
                </a:solidFill>
              </a:rPr>
              <a:t>     saimme tuoreita uutisia Hesasta.  Keskustelemme  avioliitoista ja </a:t>
            </a:r>
          </a:p>
          <a:p>
            <a:pPr marL="0" lvl="0" indent="0">
              <a:buNone/>
            </a:pPr>
            <a:r>
              <a:rPr lang="fi-FI" sz="8000" i="1" dirty="0">
                <a:solidFill>
                  <a:srgbClr val="FFFF00"/>
                </a:solidFill>
              </a:rPr>
              <a:t>     kihlajaisista sekä seurakunnan skandaaleista ja juoruista. Välillä tuntui kuin </a:t>
            </a:r>
          </a:p>
          <a:p>
            <a:pPr marL="0" lvl="0" indent="0">
              <a:buNone/>
            </a:pPr>
            <a:r>
              <a:rPr lang="fi-FI" sz="8000" i="1" dirty="0">
                <a:solidFill>
                  <a:srgbClr val="FFFF00"/>
                </a:solidFill>
              </a:rPr>
              <a:t>     olisimme naisten kahvikutsuilla. Mutta sitä halusi irrottautua kuukausia </a:t>
            </a:r>
          </a:p>
          <a:p>
            <a:pPr marL="0" lvl="0" indent="0">
              <a:buNone/>
            </a:pPr>
            <a:r>
              <a:rPr lang="fi-FI" sz="8000" i="1" dirty="0">
                <a:solidFill>
                  <a:srgbClr val="FFFF00"/>
                </a:solidFill>
              </a:rPr>
              <a:t>     jatkuneesta ja hermoja repineestä jännityksestä.</a:t>
            </a:r>
          </a:p>
          <a:p>
            <a:endParaRPr lang="fi-FI" sz="8000" i="1" dirty="0">
              <a:solidFill>
                <a:srgbClr val="FFFF00"/>
              </a:solidFill>
            </a:endParaRPr>
          </a:p>
          <a:p>
            <a:pPr marL="0" indent="0">
              <a:buNone/>
            </a:pPr>
            <a:endParaRPr lang="fi-FI" sz="7600" i="1" dirty="0">
              <a:solidFill>
                <a:srgbClr val="FFFF00"/>
              </a:solidFill>
            </a:endParaRPr>
          </a:p>
          <a:p>
            <a:pPr marL="0" indent="0">
              <a:buNone/>
            </a:pPr>
            <a:endParaRPr lang="fi-FI" sz="76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endParaRPr lang="fi-FI" sz="2800" i="1" dirty="0">
              <a:solidFill>
                <a:srgbClr val="FFFF00"/>
              </a:solidFill>
            </a:endParaRPr>
          </a:p>
          <a:p>
            <a:r>
              <a:rPr lang="fi-FI" sz="2800" i="1" dirty="0">
                <a:solidFill>
                  <a:srgbClr val="FFFF00"/>
                </a:solidFill>
              </a:rPr>
              <a:t> </a:t>
            </a:r>
          </a:p>
        </p:txBody>
      </p:sp>
    </p:spTree>
    <p:extLst>
      <p:ext uri="{BB962C8B-B14F-4D97-AF65-F5344CB8AC3E}">
        <p14:creationId xmlns:p14="http://schemas.microsoft.com/office/powerpoint/2010/main" val="2742098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b="1" dirty="0">
                <a:solidFill>
                  <a:srgbClr val="FFFF00"/>
                </a:solidFill>
              </a:rPr>
              <a:t>2. Kuvaus 1942 jatkuu</a:t>
            </a:r>
          </a:p>
        </p:txBody>
      </p:sp>
      <p:sp>
        <p:nvSpPr>
          <p:cNvPr id="3" name="Sisällön paikkamerkki 2"/>
          <p:cNvSpPr>
            <a:spLocks noGrp="1"/>
          </p:cNvSpPr>
          <p:nvPr>
            <p:ph idx="1"/>
          </p:nvPr>
        </p:nvSpPr>
        <p:spPr/>
        <p:txBody>
          <a:bodyPr>
            <a:normAutofit/>
          </a:bodyPr>
          <a:lstStyle/>
          <a:p>
            <a:pPr marL="0" lvl="0" indent="0">
              <a:buNone/>
            </a:pPr>
            <a:r>
              <a:rPr lang="fi-FI" sz="1800" i="1" dirty="0">
                <a:solidFill>
                  <a:srgbClr val="FFFF00"/>
                </a:solidFill>
              </a:rPr>
              <a:t>    </a:t>
            </a:r>
            <a:r>
              <a:rPr lang="fi-FI" sz="2400" i="1" dirty="0" err="1">
                <a:solidFill>
                  <a:srgbClr val="FFFF00"/>
                </a:solidFill>
              </a:rPr>
              <a:t>Sholka</a:t>
            </a:r>
            <a:r>
              <a:rPr lang="fi-FI" sz="2400" i="1" dirty="0">
                <a:solidFill>
                  <a:srgbClr val="FFFF00"/>
                </a:solidFill>
              </a:rPr>
              <a:t> tarjoilee teetä ja jokainen saa yhden ryypyn. Useimmilla    </a:t>
            </a:r>
          </a:p>
          <a:p>
            <a:pPr marL="0" lvl="0" indent="0">
              <a:buNone/>
            </a:pPr>
            <a:r>
              <a:rPr lang="fi-FI" sz="2400" i="1" dirty="0">
                <a:solidFill>
                  <a:srgbClr val="FFFF00"/>
                </a:solidFill>
              </a:rPr>
              <a:t>   ajatukset liikkuvat kotirintamalla ja kotioloissa ja juuri nyt sota   </a:t>
            </a:r>
          </a:p>
          <a:p>
            <a:pPr marL="0" lvl="0" indent="0">
              <a:buNone/>
            </a:pPr>
            <a:r>
              <a:rPr lang="fi-FI" sz="2400" i="1" dirty="0">
                <a:solidFill>
                  <a:srgbClr val="FFFF00"/>
                </a:solidFill>
              </a:rPr>
              <a:t>   tuntuu etäiseltä vaikka konekiväärit ampuvat lakkaamatta.  </a:t>
            </a:r>
          </a:p>
          <a:p>
            <a:pPr marL="0" lvl="0" indent="0">
              <a:buNone/>
            </a:pPr>
            <a:r>
              <a:rPr lang="fi-FI" sz="2400" i="1" dirty="0">
                <a:solidFill>
                  <a:srgbClr val="FFFF00"/>
                </a:solidFill>
              </a:rPr>
              <a:t>   Sitten havahdumme todellisuuteen, eroamme toisistamme ja </a:t>
            </a:r>
          </a:p>
          <a:p>
            <a:pPr marL="0" lvl="0" indent="0">
              <a:buNone/>
            </a:pPr>
            <a:r>
              <a:rPr lang="fi-FI" sz="2400" i="1" dirty="0">
                <a:solidFill>
                  <a:srgbClr val="FFFF00"/>
                </a:solidFill>
              </a:rPr>
              <a:t>   toivomme tapaavamme jälleen ensi lauantaina. </a:t>
            </a:r>
          </a:p>
          <a:p>
            <a:pPr marL="0" lvl="0" indent="0">
              <a:buNone/>
            </a:pPr>
            <a:r>
              <a:rPr lang="fi-FI" sz="2400" i="1" dirty="0">
                <a:solidFill>
                  <a:srgbClr val="FFFF00"/>
                </a:solidFill>
              </a:rPr>
              <a:t>   Poistuessani käännyn vielä kerran katsomaan tuota erämaassa </a:t>
            </a:r>
          </a:p>
          <a:p>
            <a:pPr marL="0" lvl="0" indent="0">
              <a:buNone/>
            </a:pPr>
            <a:r>
              <a:rPr lang="fi-FI" sz="2400" i="1" dirty="0">
                <a:solidFill>
                  <a:srgbClr val="FFFF00"/>
                </a:solidFill>
              </a:rPr>
              <a:t>   olevaa pyhättöä. Täällä </a:t>
            </a:r>
            <a:r>
              <a:rPr lang="fi-FI" sz="2400" i="1" dirty="0" err="1">
                <a:solidFill>
                  <a:srgbClr val="FFFF00"/>
                </a:solidFill>
              </a:rPr>
              <a:t>Sholkan</a:t>
            </a:r>
            <a:r>
              <a:rPr lang="fi-FI" sz="2400" i="1" dirty="0">
                <a:solidFill>
                  <a:srgbClr val="FFFF00"/>
                </a:solidFill>
              </a:rPr>
              <a:t> </a:t>
            </a:r>
            <a:r>
              <a:rPr lang="fi-FI" sz="2400" i="1" dirty="0" err="1">
                <a:solidFill>
                  <a:srgbClr val="FFFF00"/>
                </a:solidFill>
              </a:rPr>
              <a:t>shulissa</a:t>
            </a:r>
            <a:r>
              <a:rPr lang="fi-FI" sz="2400" i="1" dirty="0">
                <a:solidFill>
                  <a:srgbClr val="FFFF00"/>
                </a:solidFill>
              </a:rPr>
              <a:t> tapaisimme viikon </a:t>
            </a:r>
          </a:p>
          <a:p>
            <a:pPr marL="0" lvl="0" indent="0">
              <a:buNone/>
            </a:pPr>
            <a:r>
              <a:rPr lang="fi-FI" sz="2400" i="1" dirty="0">
                <a:solidFill>
                  <a:srgbClr val="FFFF00"/>
                </a:solidFill>
              </a:rPr>
              <a:t>   kuluttua.  </a:t>
            </a:r>
            <a:endParaRPr lang="fi-FI" sz="2400" dirty="0"/>
          </a:p>
        </p:txBody>
      </p:sp>
    </p:spTree>
    <p:extLst>
      <p:ext uri="{BB962C8B-B14F-4D97-AF65-F5344CB8AC3E}">
        <p14:creationId xmlns:p14="http://schemas.microsoft.com/office/powerpoint/2010/main" val="2046682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b="1" dirty="0">
                <a:solidFill>
                  <a:srgbClr val="FFFF00"/>
                </a:solidFill>
              </a:rPr>
              <a:t>Kuvaus kenttäsynagogasta 1943</a:t>
            </a:r>
            <a:br>
              <a:rPr lang="fi-FI" sz="3200" b="1" dirty="0">
                <a:solidFill>
                  <a:srgbClr val="FFFF00"/>
                </a:solidFill>
              </a:rPr>
            </a:br>
            <a:endParaRPr lang="fi-FI" sz="3200" b="1" dirty="0">
              <a:solidFill>
                <a:srgbClr val="FFFF00"/>
              </a:solidFill>
            </a:endParaRPr>
          </a:p>
        </p:txBody>
      </p:sp>
      <p:sp>
        <p:nvSpPr>
          <p:cNvPr id="3" name="Sisällön paikkamerkki 2"/>
          <p:cNvSpPr>
            <a:spLocks noGrp="1"/>
          </p:cNvSpPr>
          <p:nvPr>
            <p:ph idx="1"/>
          </p:nvPr>
        </p:nvSpPr>
        <p:spPr>
          <a:xfrm>
            <a:off x="457200" y="1166018"/>
            <a:ext cx="8229600" cy="4525963"/>
          </a:xfrm>
        </p:spPr>
        <p:txBody>
          <a:bodyPr>
            <a:noAutofit/>
          </a:bodyPr>
          <a:lstStyle/>
          <a:p>
            <a:pPr marL="0" indent="0">
              <a:buNone/>
            </a:pPr>
            <a:r>
              <a:rPr lang="fi-FI" sz="2000" i="1" dirty="0">
                <a:solidFill>
                  <a:srgbClr val="FFFF00"/>
                </a:solidFill>
              </a:rPr>
              <a:t>Täällä rintamalla tuntuu omituiselta kiinnittää huomio, että tänään on </a:t>
            </a:r>
            <a:r>
              <a:rPr lang="fi-FI" sz="2000" i="1" dirty="0" err="1">
                <a:solidFill>
                  <a:srgbClr val="FFFF00"/>
                </a:solidFill>
              </a:rPr>
              <a:t>shabat</a:t>
            </a:r>
            <a:r>
              <a:rPr lang="fi-FI" sz="2000" i="1" dirty="0">
                <a:solidFill>
                  <a:srgbClr val="FFFF00"/>
                </a:solidFill>
              </a:rPr>
              <a:t>. Mutta täällä Syvärin rintamalla voi tänään, kuten jokaisena lauantaina, viettää juutalaista lepopäivää toveriensa kanssa.  Onhan se tuttua, että me juutalaiset kaikissa olosuhteissa hakeudumme uskontomme pariin. Näin me kokoonnumme </a:t>
            </a:r>
            <a:r>
              <a:rPr lang="fi-FI" sz="2000" i="1" dirty="0" err="1">
                <a:solidFill>
                  <a:srgbClr val="FFFF00"/>
                </a:solidFill>
              </a:rPr>
              <a:t>shabatina</a:t>
            </a:r>
            <a:r>
              <a:rPr lang="fi-FI" sz="2000" i="1" dirty="0">
                <a:solidFill>
                  <a:srgbClr val="FFFF00"/>
                </a:solidFill>
              </a:rPr>
              <a:t> </a:t>
            </a:r>
            <a:r>
              <a:rPr lang="fi-FI" sz="2000" i="1" dirty="0" err="1">
                <a:solidFill>
                  <a:srgbClr val="FFFF00"/>
                </a:solidFill>
              </a:rPr>
              <a:t>minjaniin</a:t>
            </a:r>
            <a:r>
              <a:rPr lang="fi-FI" sz="2000" i="1" dirty="0">
                <a:solidFill>
                  <a:srgbClr val="FFFF00"/>
                </a:solidFill>
              </a:rPr>
              <a:t>, mihin komentajamme on myötävaikuttanut. Telttasynagogassamme on pöytä ja penkit ja tunnelma on kodikas. Olemme saaneet myös </a:t>
            </a:r>
            <a:r>
              <a:rPr lang="fi-FI" sz="2000" i="1" dirty="0" err="1">
                <a:solidFill>
                  <a:srgbClr val="FFFF00"/>
                </a:solidFill>
              </a:rPr>
              <a:t>sidureja</a:t>
            </a:r>
            <a:r>
              <a:rPr lang="fi-FI" sz="2000" i="1" dirty="0">
                <a:solidFill>
                  <a:srgbClr val="FFFF00"/>
                </a:solidFill>
              </a:rPr>
              <a:t> ja </a:t>
            </a:r>
            <a:r>
              <a:rPr lang="fi-FI" sz="2000" i="1" dirty="0" err="1">
                <a:solidFill>
                  <a:srgbClr val="FFFF00"/>
                </a:solidFill>
              </a:rPr>
              <a:t>chumasheja</a:t>
            </a:r>
            <a:r>
              <a:rPr lang="fi-FI" sz="2000" i="1" dirty="0">
                <a:solidFill>
                  <a:srgbClr val="FFFF00"/>
                </a:solidFill>
              </a:rPr>
              <a:t>, joista luemme ja joku vielä tulkitsee viikkotekstiämme.</a:t>
            </a:r>
          </a:p>
          <a:p>
            <a:pPr marL="0" indent="0">
              <a:buNone/>
            </a:pPr>
            <a:r>
              <a:rPr lang="fi-FI" sz="2000" i="1" dirty="0">
                <a:solidFill>
                  <a:srgbClr val="FFFF00"/>
                </a:solidFill>
              </a:rPr>
              <a:t>Hartauden jälkeen keitämme teetä ja yhdessä nautimme tuomisistamme. Keskustelemme ja vaihdamme kokemuksia ja annamme ajatuksemme siirtyä täältä muualle. Joku tuo lomiltaan terveiset ja joku kertoo vitsejä ja näin aika kuluu mukavasti. Täällä kaukana olemme kuin veljet ja näinä vaikeina aikoina arvostamme saada olla yhdessä. Palaamme taas joukko-osastoihimme puolustaaksemme isänmaata mutta  sen jälkeen palaamme </a:t>
            </a:r>
            <a:r>
              <a:rPr lang="fi-FI" sz="2000" i="1" dirty="0" err="1">
                <a:solidFill>
                  <a:srgbClr val="FFFF00"/>
                </a:solidFill>
              </a:rPr>
              <a:t>Sholkan</a:t>
            </a:r>
            <a:r>
              <a:rPr lang="fi-FI" sz="2000" i="1" dirty="0">
                <a:solidFill>
                  <a:srgbClr val="FFFF00"/>
                </a:solidFill>
              </a:rPr>
              <a:t> </a:t>
            </a:r>
            <a:r>
              <a:rPr lang="fi-FI" sz="2000" i="1" dirty="0" err="1">
                <a:solidFill>
                  <a:srgbClr val="FFFF00"/>
                </a:solidFill>
              </a:rPr>
              <a:t>shuliin</a:t>
            </a:r>
            <a:r>
              <a:rPr lang="fi-FI" sz="2000" i="1" dirty="0">
                <a:solidFill>
                  <a:srgbClr val="FFFF00"/>
                </a:solidFill>
              </a:rPr>
              <a:t>.</a:t>
            </a:r>
          </a:p>
          <a:p>
            <a:pPr marL="0" indent="0">
              <a:buNone/>
            </a:pPr>
            <a:r>
              <a:rPr lang="fi-FI" sz="2000" i="1" dirty="0">
                <a:solidFill>
                  <a:srgbClr val="FFFF00"/>
                </a:solidFill>
              </a:rPr>
              <a:t>Täällä Laatokan rannalla olemme jo istuttaneet ajatuksen juutalaisesta aseveliyhdistyksestä</a:t>
            </a:r>
            <a:r>
              <a:rPr lang="fi-FI" sz="2000" dirty="0">
                <a:solidFill>
                  <a:srgbClr val="FFFF00"/>
                </a:solidFill>
              </a:rPr>
              <a:t>.  </a:t>
            </a:r>
          </a:p>
        </p:txBody>
      </p:sp>
    </p:spTree>
    <p:extLst>
      <p:ext uri="{BB962C8B-B14F-4D97-AF65-F5344CB8AC3E}">
        <p14:creationId xmlns:p14="http://schemas.microsoft.com/office/powerpoint/2010/main" val="304800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b="1" dirty="0">
                <a:solidFill>
                  <a:srgbClr val="FFFF00"/>
                </a:solidFill>
              </a:rPr>
              <a:t>Kenttäpostia 1943</a:t>
            </a:r>
          </a:p>
        </p:txBody>
      </p:sp>
      <p:sp>
        <p:nvSpPr>
          <p:cNvPr id="3" name="Sisällön paikkamerkki 2"/>
          <p:cNvSpPr>
            <a:spLocks noGrp="1"/>
          </p:cNvSpPr>
          <p:nvPr>
            <p:ph idx="1"/>
          </p:nvPr>
        </p:nvSpPr>
        <p:spPr/>
        <p:txBody>
          <a:bodyPr>
            <a:normAutofit/>
          </a:bodyPr>
          <a:lstStyle/>
          <a:p>
            <a:pPr marL="0" indent="0">
              <a:buNone/>
            </a:pPr>
            <a:r>
              <a:rPr lang="fi-FI" sz="2400" i="1" dirty="0">
                <a:solidFill>
                  <a:srgbClr val="FFFF00"/>
                </a:solidFill>
              </a:rPr>
              <a:t>Me juutalaiset sotilaat haluamme lähettää parhaimmat terveisemme vanhemmillemme, ystäville ja tutuille siellä kotona.</a:t>
            </a:r>
          </a:p>
          <a:p>
            <a:pPr marL="0" indent="0">
              <a:buNone/>
            </a:pPr>
            <a:r>
              <a:rPr lang="fi-FI" sz="2400" i="1" dirty="0">
                <a:solidFill>
                  <a:srgbClr val="FFFF00"/>
                </a:solidFill>
              </a:rPr>
              <a:t>Kuten tiedätte, niin me ”</a:t>
            </a:r>
            <a:r>
              <a:rPr lang="fi-FI" sz="2400" i="1" dirty="0" err="1">
                <a:solidFill>
                  <a:srgbClr val="FFFF00"/>
                </a:solidFill>
              </a:rPr>
              <a:t>minjan-juutalaiset</a:t>
            </a:r>
            <a:r>
              <a:rPr lang="fi-FI" sz="2400" i="1" dirty="0">
                <a:solidFill>
                  <a:srgbClr val="FFFF00"/>
                </a:solidFill>
              </a:rPr>
              <a:t>” kokoonnumme joka lauantai </a:t>
            </a:r>
            <a:r>
              <a:rPr lang="fi-FI" sz="2400" i="1" dirty="0" err="1">
                <a:solidFill>
                  <a:srgbClr val="FFFF00"/>
                </a:solidFill>
              </a:rPr>
              <a:t>teltta-shulissamme</a:t>
            </a:r>
            <a:r>
              <a:rPr lang="fi-FI" sz="2400" i="1" dirty="0">
                <a:solidFill>
                  <a:srgbClr val="FFFF00"/>
                </a:solidFill>
              </a:rPr>
              <a:t> hartaushetkeen minkä jälkeen keskustelemme yhteisistä asioista täällä rintamalla.</a:t>
            </a:r>
          </a:p>
          <a:p>
            <a:pPr marL="0" indent="0">
              <a:buNone/>
            </a:pPr>
            <a:r>
              <a:rPr lang="fi-FI" sz="2400" i="1" dirty="0">
                <a:solidFill>
                  <a:srgbClr val="FFFF00"/>
                </a:solidFill>
              </a:rPr>
              <a:t>Nämä lauantaiaamut ovat meille valonkajastus muuten niin yksitoikkoiseen (?) elämäämme ja samalla se muistuttaa omasta </a:t>
            </a:r>
            <a:r>
              <a:rPr lang="fi-FI" sz="2400" i="1" dirty="0" err="1">
                <a:solidFill>
                  <a:srgbClr val="FFFF00"/>
                </a:solidFill>
              </a:rPr>
              <a:t>shulistamme</a:t>
            </a:r>
            <a:r>
              <a:rPr lang="fi-FI" sz="2400" i="1" dirty="0">
                <a:solidFill>
                  <a:srgbClr val="FFFF00"/>
                </a:solidFill>
              </a:rPr>
              <a:t> siellä kotona.</a:t>
            </a:r>
          </a:p>
          <a:p>
            <a:pPr marL="0" indent="0">
              <a:buNone/>
            </a:pPr>
            <a:r>
              <a:rPr lang="fi-FI" sz="2400" i="1" dirty="0">
                <a:solidFill>
                  <a:srgbClr val="FFFF00"/>
                </a:solidFill>
              </a:rPr>
              <a:t>Odotamme koko viikon tätä tapaamistamme. Täällä olemme oppineet arvostamaan juutalaisten yhteenkuuluvuutta. Tämä tulee vaikuttamaan myös rauhanaikaiseen elämäämme. (jatkuu)</a:t>
            </a:r>
          </a:p>
          <a:p>
            <a:pPr marL="0" indent="0">
              <a:buNone/>
            </a:pPr>
            <a:endParaRPr lang="fi-FI" sz="2800" i="1" dirty="0"/>
          </a:p>
        </p:txBody>
      </p:sp>
    </p:spTree>
    <p:extLst>
      <p:ext uri="{BB962C8B-B14F-4D97-AF65-F5344CB8AC3E}">
        <p14:creationId xmlns:p14="http://schemas.microsoft.com/office/powerpoint/2010/main" val="1815212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3" cstate="print"/>
          <a:srcRect/>
          <a:stretch>
            <a:fillRect/>
          </a:stretch>
        </p:blipFill>
        <p:spPr bwMode="auto">
          <a:xfrm>
            <a:off x="2051720" y="980728"/>
            <a:ext cx="4680520" cy="5786208"/>
          </a:xfrm>
          <a:prstGeom prst="rect">
            <a:avLst/>
          </a:prstGeom>
          <a:noFill/>
          <a:ln w="9525">
            <a:noFill/>
            <a:miter lim="800000"/>
            <a:headEnd/>
            <a:tailEnd/>
          </a:ln>
          <a:effectLst/>
        </p:spPr>
      </p:pic>
      <p:sp>
        <p:nvSpPr>
          <p:cNvPr id="3" name="Tekstikehys 2"/>
          <p:cNvSpPr txBox="1"/>
          <p:nvPr/>
        </p:nvSpPr>
        <p:spPr>
          <a:xfrm>
            <a:off x="323528" y="2132856"/>
            <a:ext cx="1296144" cy="400110"/>
          </a:xfrm>
          <a:prstGeom prst="rect">
            <a:avLst/>
          </a:prstGeom>
          <a:noFill/>
        </p:spPr>
        <p:txBody>
          <a:bodyPr wrap="square" rtlCol="0">
            <a:spAutoFit/>
          </a:bodyPr>
          <a:lstStyle/>
          <a:p>
            <a:r>
              <a:rPr lang="fi-FI" sz="2000" b="1" dirty="0">
                <a:solidFill>
                  <a:srgbClr val="FFFF00"/>
                </a:solidFill>
              </a:rPr>
              <a:t>6.12.1944</a:t>
            </a:r>
          </a:p>
        </p:txBody>
      </p:sp>
      <p:sp>
        <p:nvSpPr>
          <p:cNvPr id="4" name="Tekstikehys 3"/>
          <p:cNvSpPr txBox="1"/>
          <p:nvPr/>
        </p:nvSpPr>
        <p:spPr>
          <a:xfrm>
            <a:off x="6732240" y="2204864"/>
            <a:ext cx="2664296" cy="400110"/>
          </a:xfrm>
          <a:prstGeom prst="rect">
            <a:avLst/>
          </a:prstGeom>
          <a:noFill/>
        </p:spPr>
        <p:txBody>
          <a:bodyPr wrap="square" rtlCol="0">
            <a:spAutoFit/>
          </a:bodyPr>
          <a:lstStyle/>
          <a:p>
            <a:r>
              <a:rPr lang="fi-FI" sz="2000" b="1" dirty="0">
                <a:solidFill>
                  <a:srgbClr val="FFFF00"/>
                </a:solidFill>
              </a:rPr>
              <a:t>Helsingin synagogassa</a:t>
            </a:r>
          </a:p>
        </p:txBody>
      </p:sp>
      <p:sp>
        <p:nvSpPr>
          <p:cNvPr id="5" name="Tekstikehys 4"/>
          <p:cNvSpPr txBox="1"/>
          <p:nvPr/>
        </p:nvSpPr>
        <p:spPr>
          <a:xfrm>
            <a:off x="3203848" y="5517232"/>
            <a:ext cx="1406154" cy="369332"/>
          </a:xfrm>
          <a:prstGeom prst="rect">
            <a:avLst/>
          </a:prstGeom>
          <a:noFill/>
        </p:spPr>
        <p:txBody>
          <a:bodyPr wrap="none" rtlCol="0">
            <a:spAutoFit/>
          </a:bodyPr>
          <a:lstStyle/>
          <a:p>
            <a:r>
              <a:rPr lang="fi-FI" dirty="0"/>
              <a:t>Mannerheim</a:t>
            </a:r>
          </a:p>
        </p:txBody>
      </p:sp>
      <p:sp>
        <p:nvSpPr>
          <p:cNvPr id="2" name="Tekstiruutu 1"/>
          <p:cNvSpPr txBox="1"/>
          <p:nvPr/>
        </p:nvSpPr>
        <p:spPr>
          <a:xfrm>
            <a:off x="2411760" y="476672"/>
            <a:ext cx="4488090" cy="584775"/>
          </a:xfrm>
          <a:prstGeom prst="rect">
            <a:avLst/>
          </a:prstGeom>
          <a:noFill/>
        </p:spPr>
        <p:txBody>
          <a:bodyPr wrap="square" rtlCol="0">
            <a:spAutoFit/>
          </a:bodyPr>
          <a:lstStyle/>
          <a:p>
            <a:r>
              <a:rPr lang="fi-FI" sz="3200" b="1" dirty="0">
                <a:solidFill>
                  <a:srgbClr val="FFFF00"/>
                </a:solidFill>
              </a:rPr>
              <a:t>Marsalkka Mannerheim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sz="3600" b="1" dirty="0">
                <a:solidFill>
                  <a:srgbClr val="FFFF00"/>
                </a:solidFill>
              </a:rPr>
              <a:t>Sodan päätyttyä</a:t>
            </a:r>
            <a:br>
              <a:rPr lang="fi-FI" dirty="0">
                <a:solidFill>
                  <a:srgbClr val="FFFF00"/>
                </a:solidFill>
              </a:rPr>
            </a:br>
            <a:endParaRPr lang="fi-FI" dirty="0">
              <a:solidFill>
                <a:srgbClr val="FFFF00"/>
              </a:solidFill>
            </a:endParaRPr>
          </a:p>
        </p:txBody>
      </p:sp>
      <p:sp>
        <p:nvSpPr>
          <p:cNvPr id="3" name="Sisällön paikkamerkki 2"/>
          <p:cNvSpPr>
            <a:spLocks noGrp="1"/>
          </p:cNvSpPr>
          <p:nvPr>
            <p:ph idx="1"/>
          </p:nvPr>
        </p:nvSpPr>
        <p:spPr>
          <a:xfrm>
            <a:off x="457200" y="1340768"/>
            <a:ext cx="8229600" cy="5184576"/>
          </a:xfrm>
        </p:spPr>
        <p:txBody>
          <a:bodyPr>
            <a:normAutofit/>
          </a:bodyPr>
          <a:lstStyle/>
          <a:p>
            <a:pPr>
              <a:buFont typeface="Wingdings" pitchFamily="2" charset="2"/>
              <a:buChar char="Ø"/>
            </a:pPr>
            <a:r>
              <a:rPr lang="fi-FI" sz="3000" dirty="0">
                <a:solidFill>
                  <a:srgbClr val="FFFF00"/>
                </a:solidFill>
              </a:rPr>
              <a:t>Mannerheim 6.12.1944 synagogassa</a:t>
            </a:r>
            <a:endParaRPr lang="fi-FI" sz="2800" dirty="0">
              <a:solidFill>
                <a:srgbClr val="FFFF00"/>
              </a:solidFill>
            </a:endParaRPr>
          </a:p>
          <a:p>
            <a:pPr>
              <a:buFont typeface="Wingdings" pitchFamily="2" charset="2"/>
              <a:buChar char="Ø"/>
            </a:pPr>
            <a:r>
              <a:rPr lang="fi-FI" sz="2800" dirty="0">
                <a:solidFill>
                  <a:srgbClr val="FFFF00"/>
                </a:solidFill>
              </a:rPr>
              <a:t>Demokratia, poliittinen johto, lehdistö ja aktivistien työskentely myötävaikuttivat juutalaisten oloihin </a:t>
            </a:r>
          </a:p>
          <a:p>
            <a:pPr>
              <a:buFont typeface="Wingdings" pitchFamily="2" charset="2"/>
              <a:buChar char="Ø"/>
            </a:pPr>
            <a:r>
              <a:rPr lang="fi-FI" sz="2800" dirty="0">
                <a:solidFill>
                  <a:srgbClr val="FFFF00"/>
                </a:solidFill>
              </a:rPr>
              <a:t>Suomi oli poikkeus, sillä juutalaisvastaisia lakeja ei Suomessa säädetty </a:t>
            </a:r>
          </a:p>
          <a:p>
            <a:pPr>
              <a:buFont typeface="Wingdings" pitchFamily="2" charset="2"/>
              <a:buChar char="Ø"/>
            </a:pPr>
            <a:r>
              <a:rPr lang="fi-FI" sz="2800" dirty="0">
                <a:solidFill>
                  <a:srgbClr val="FFFF00"/>
                </a:solidFill>
              </a:rPr>
              <a:t>Juutalainen aseveliyhdistys 8.11.1943 </a:t>
            </a:r>
          </a:p>
          <a:p>
            <a:pPr>
              <a:buFont typeface="Wingdings" pitchFamily="2" charset="2"/>
              <a:buChar char="Ø"/>
            </a:pPr>
            <a:r>
              <a:rPr lang="fi-FI" sz="3000" dirty="0">
                <a:solidFill>
                  <a:srgbClr val="FFFF00"/>
                </a:solidFill>
              </a:rPr>
              <a:t>Juutalainen sotaveteraaniyhdistys v. </a:t>
            </a:r>
            <a:r>
              <a:rPr lang="fi-FI" sz="2800" dirty="0">
                <a:solidFill>
                  <a:srgbClr val="FFFF00"/>
                </a:solidFill>
              </a:rPr>
              <a:t>1979</a:t>
            </a:r>
          </a:p>
          <a:p>
            <a:pPr>
              <a:buFont typeface="Wingdings" pitchFamily="2" charset="2"/>
              <a:buChar char="Ø"/>
            </a:pPr>
            <a:r>
              <a:rPr lang="fi-FI" sz="2800" dirty="0">
                <a:solidFill>
                  <a:srgbClr val="FFFF00"/>
                </a:solidFill>
              </a:rPr>
              <a:t>Sotaveteraanien perinnekilta v. 2006</a:t>
            </a:r>
          </a:p>
          <a:p>
            <a:pPr>
              <a:buFont typeface="Wingdings" pitchFamily="2" charset="2"/>
              <a:buChar char="Ø"/>
            </a:pPr>
            <a:endParaRPr lang="fi-FI" sz="3000" dirty="0">
              <a:solidFill>
                <a:srgbClr val="FFFF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3200" b="1" dirty="0">
                <a:solidFill>
                  <a:srgbClr val="FFFF00"/>
                </a:solidFill>
              </a:rPr>
              <a:t>Arvio</a:t>
            </a:r>
          </a:p>
        </p:txBody>
      </p:sp>
      <p:sp>
        <p:nvSpPr>
          <p:cNvPr id="3" name="Sisällön paikkamerkki 2"/>
          <p:cNvSpPr>
            <a:spLocks noGrp="1"/>
          </p:cNvSpPr>
          <p:nvPr>
            <p:ph idx="1"/>
          </p:nvPr>
        </p:nvSpPr>
        <p:spPr/>
        <p:txBody>
          <a:bodyPr>
            <a:normAutofit/>
          </a:bodyPr>
          <a:lstStyle/>
          <a:p>
            <a:pPr>
              <a:buNone/>
            </a:pPr>
            <a:r>
              <a:rPr lang="fi-FI" sz="2000" dirty="0">
                <a:solidFill>
                  <a:srgbClr val="FFFF00"/>
                </a:solidFill>
              </a:rPr>
              <a:t>     ”</a:t>
            </a:r>
            <a:r>
              <a:rPr lang="fi-FI" sz="2000" b="1" i="1" dirty="0">
                <a:solidFill>
                  <a:srgbClr val="FFFF00"/>
                </a:solidFill>
              </a:rPr>
              <a:t>Sota koetteli kovin jokaista miestä. Suureksi ja vilpittömäksi ilokseni havaitsin pataljoonassamme jokaisen juutalaisen sotilaan ottaneen osaa kamppailuumme samalla voimalla, samalla uhrivalmiudella ja samalla isänmaanrakkaudella kuin heidän asetoverinsa eri komppanioissa.</a:t>
            </a:r>
          </a:p>
          <a:p>
            <a:pPr>
              <a:buNone/>
            </a:pPr>
            <a:r>
              <a:rPr lang="fi-FI" sz="2000" b="1" i="1" dirty="0">
                <a:solidFill>
                  <a:srgbClr val="FFFF00"/>
                </a:solidFill>
              </a:rPr>
              <a:t>      Vilpittömällä kiitollisuudella ja kaipauksella muistan niitä, jotka uhrasivat henkensä uskonnon, isänmaan ja kodin puolesta ja samalla olen vakuuttunut, ettei heidän antamansa uhri ole turha.</a:t>
            </a:r>
          </a:p>
          <a:p>
            <a:pPr>
              <a:buNone/>
            </a:pPr>
            <a:r>
              <a:rPr lang="fi-FI" sz="2000" b="1" i="1" dirty="0">
                <a:solidFill>
                  <a:srgbClr val="FFFF00"/>
                </a:solidFill>
              </a:rPr>
              <a:t>      Kaikki juutalaiset, jotka taistelivat III/JR 10:n joukoissa voivat pitää päänsä ylväänä pystyssä tietoisina, että he ovat täyttäneet isänmaan velvollisuutensa ja ovat esimerkkinä tuleville polville.” </a:t>
            </a:r>
          </a:p>
          <a:p>
            <a:endParaRPr lang="fi-FI" sz="2000" dirty="0">
              <a:solidFill>
                <a:srgbClr val="FFFF00"/>
              </a:solidFill>
            </a:endParaRPr>
          </a:p>
          <a:p>
            <a:pPr>
              <a:buNone/>
            </a:pPr>
            <a:r>
              <a:rPr lang="fi-FI" sz="2000" dirty="0">
                <a:solidFill>
                  <a:srgbClr val="FFFF00"/>
                </a:solidFill>
              </a:rPr>
              <a:t>				Pataljoonankomentaja</a:t>
            </a:r>
          </a:p>
          <a:p>
            <a:pPr>
              <a:buNone/>
            </a:pPr>
            <a:r>
              <a:rPr lang="fi-FI" sz="2000" dirty="0">
                <a:solidFill>
                  <a:srgbClr val="FFFF00"/>
                </a:solidFill>
              </a:rPr>
              <a:t>			                  Majuri L.R. </a:t>
            </a:r>
            <a:r>
              <a:rPr lang="fi-FI" sz="2000" dirty="0" err="1">
                <a:solidFill>
                  <a:srgbClr val="FFFF00"/>
                </a:solidFill>
              </a:rPr>
              <a:t>Lassenius</a:t>
            </a:r>
            <a:endParaRPr lang="fi-FI" sz="2000" dirty="0">
              <a:solidFill>
                <a:srgbClr val="FFFF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solidFill>
                  <a:srgbClr val="FFFF00"/>
                </a:solidFill>
              </a:rPr>
              <a:t>	Juutalainen sotaveteraani Linnan juhlissa 2015</a:t>
            </a:r>
          </a:p>
        </p:txBody>
      </p:sp>
      <p:sp>
        <p:nvSpPr>
          <p:cNvPr id="3" name="Sisällön paikkamerkki 2"/>
          <p:cNvSpPr>
            <a:spLocks noGrp="1"/>
          </p:cNvSpPr>
          <p:nvPr>
            <p:ph idx="1"/>
          </p:nvPr>
        </p:nvSpPr>
        <p:spPr/>
        <p:txBody>
          <a:bodyPr/>
          <a:lstStyle/>
          <a:p>
            <a:endParaRPr lang="fi-FI" dirty="0"/>
          </a:p>
          <a:p>
            <a:endParaRPr lang="fi-FI" dirty="0"/>
          </a:p>
        </p:txBody>
      </p:sp>
      <p:pic>
        <p:nvPicPr>
          <p:cNvPr id="1026" name="Picture 2" descr="C:\Users\ronys\Google Drive\Salomon linnass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1839376"/>
            <a:ext cx="5904656" cy="4131174"/>
          </a:xfrm>
          <a:prstGeom prst="rect">
            <a:avLst/>
          </a:prstGeom>
          <a:noFill/>
          <a:extLst>
            <a:ext uri="{909E8E84-426E-40DD-AFC4-6F175D3DCCD1}">
              <a14:hiddenFill xmlns:a14="http://schemas.microsoft.com/office/drawing/2010/main">
                <a:solidFill>
                  <a:srgbClr val="FFFFFF"/>
                </a:solidFill>
              </a14:hiddenFill>
            </a:ext>
          </a:extLst>
        </p:spPr>
      </p:pic>
      <p:sp>
        <p:nvSpPr>
          <p:cNvPr id="4" name="Tekstiruutu 3"/>
          <p:cNvSpPr txBox="1"/>
          <p:nvPr/>
        </p:nvSpPr>
        <p:spPr>
          <a:xfrm>
            <a:off x="1979712" y="6309320"/>
            <a:ext cx="4701800" cy="461665"/>
          </a:xfrm>
          <a:prstGeom prst="rect">
            <a:avLst/>
          </a:prstGeom>
          <a:noFill/>
        </p:spPr>
        <p:txBody>
          <a:bodyPr wrap="none" rtlCol="0">
            <a:spAutoFit/>
          </a:bodyPr>
          <a:lstStyle/>
          <a:p>
            <a:r>
              <a:rPr lang="fi-FI" sz="2400" dirty="0">
                <a:solidFill>
                  <a:srgbClr val="FFFF00"/>
                </a:solidFill>
              </a:rPr>
              <a:t>          Salomon </a:t>
            </a:r>
            <a:r>
              <a:rPr lang="fi-FI" sz="2400" dirty="0" err="1">
                <a:solidFill>
                  <a:srgbClr val="FFFF00"/>
                </a:solidFill>
              </a:rPr>
              <a:t>Altschuler</a:t>
            </a:r>
            <a:r>
              <a:rPr lang="fi-FI" sz="2400" dirty="0">
                <a:solidFill>
                  <a:srgbClr val="FFFF00"/>
                </a:solidFill>
              </a:rPr>
              <a:t> 102 vuotta</a:t>
            </a:r>
          </a:p>
        </p:txBody>
      </p:sp>
    </p:spTree>
    <p:extLst>
      <p:ext uri="{BB962C8B-B14F-4D97-AF65-F5344CB8AC3E}">
        <p14:creationId xmlns:p14="http://schemas.microsoft.com/office/powerpoint/2010/main" val="3558830782"/>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14794</TotalTime>
  <Words>939</Words>
  <Application>Microsoft Office PowerPoint</Application>
  <PresentationFormat>Näytössä katseltava diaesitys (4:3)</PresentationFormat>
  <Paragraphs>144</Paragraphs>
  <Slides>21</Slides>
  <Notes>8</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21</vt:i4>
      </vt:variant>
    </vt:vector>
  </HeadingPairs>
  <TitlesOfParts>
    <vt:vector size="25" baseType="lpstr">
      <vt:lpstr>Arial</vt:lpstr>
      <vt:lpstr>Calibri</vt:lpstr>
      <vt:lpstr>Wingdings</vt:lpstr>
      <vt:lpstr>Office-teema</vt:lpstr>
      <vt:lpstr>Suomen juutalaiset</vt:lpstr>
      <vt:lpstr> Suomen juutalaiset sodissa 1939–45 </vt:lpstr>
      <vt:lpstr>Suomen juutalaiset sodissa 1939–45</vt:lpstr>
      <vt:lpstr>Suomen juutalaiset sodissa 1939–45</vt:lpstr>
      <vt:lpstr>Suomen juutalaiset sodissa 1939–45</vt:lpstr>
      <vt:lpstr>Suomen juutalaiset sodissa 1939–45</vt:lpstr>
      <vt:lpstr> Kenttäsynagoga – ”Sholkas shul” Isak (Sholka) Smolar </vt:lpstr>
      <vt:lpstr>Kenttäsynagogan toiminta</vt:lpstr>
      <vt:lpstr>PowerPoint-esitys</vt:lpstr>
      <vt:lpstr>Sholkan shul toimi myös kohtaamispaikkana  </vt:lpstr>
      <vt:lpstr>Turun juutalaisia sotilaita</vt:lpstr>
      <vt:lpstr>PowerPoint-esitys</vt:lpstr>
      <vt:lpstr>PowerPoint-esitys</vt:lpstr>
      <vt:lpstr>1. Kuvaus kenttäsynagogasta 1942</vt:lpstr>
      <vt:lpstr>2. Kuvaus 1942 jatkuu</vt:lpstr>
      <vt:lpstr>Kuvaus kenttäsynagogasta 1943 </vt:lpstr>
      <vt:lpstr>Kenttäpostia 1943</vt:lpstr>
      <vt:lpstr>PowerPoint-esitys</vt:lpstr>
      <vt:lpstr>Sodan päätyttyä </vt:lpstr>
      <vt:lpstr>Arvio</vt:lpstr>
      <vt:lpstr> Juutalainen sotaveteraani Linnan juhlissa 2015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Judarna i Finland</dc:title>
  <dc:creator>RonyS</dc:creator>
  <cp:lastModifiedBy>Korhonen Anjuli</cp:lastModifiedBy>
  <cp:revision>109</cp:revision>
  <dcterms:created xsi:type="dcterms:W3CDTF">2010-09-29T13:00:59Z</dcterms:created>
  <dcterms:modified xsi:type="dcterms:W3CDTF">2020-06-16T09:27:02Z</dcterms:modified>
</cp:coreProperties>
</file>