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529" r:id="rId2"/>
    <p:sldId id="530" r:id="rId3"/>
    <p:sldId id="259" r:id="rId4"/>
    <p:sldId id="518" r:id="rId5"/>
    <p:sldId id="519" r:id="rId6"/>
    <p:sldId id="531" r:id="rId7"/>
    <p:sldId id="520" r:id="rId8"/>
    <p:sldId id="521" r:id="rId9"/>
    <p:sldId id="522" r:id="rId10"/>
    <p:sldId id="527" r:id="rId11"/>
    <p:sldId id="517" r:id="rId12"/>
    <p:sldId id="318" r:id="rId13"/>
    <p:sldId id="528" r:id="rId14"/>
    <p:sldId id="532" r:id="rId15"/>
    <p:sldId id="533" r:id="rId16"/>
    <p:sldId id="514" r:id="rId17"/>
    <p:sldId id="524" r:id="rId18"/>
    <p:sldId id="525" r:id="rId19"/>
    <p:sldId id="526" r:id="rId20"/>
    <p:sldId id="286" r:id="rId21"/>
    <p:sldId id="299" r:id="rId22"/>
    <p:sldId id="534" r:id="rId23"/>
    <p:sldId id="301" r:id="rId24"/>
    <p:sldId id="285" r:id="rId25"/>
    <p:sldId id="302" r:id="rId26"/>
    <p:sldId id="303" r:id="rId27"/>
    <p:sldId id="308" r:id="rId28"/>
    <p:sldId id="283" r:id="rId29"/>
    <p:sldId id="310" r:id="rId30"/>
    <p:sldId id="287" r:id="rId31"/>
    <p:sldId id="311" r:id="rId32"/>
    <p:sldId id="312" r:id="rId33"/>
    <p:sldId id="330" r:id="rId34"/>
    <p:sldId id="53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FFFF"/>
    <a:srgbClr val="FF99FF"/>
    <a:srgbClr val="FF6600"/>
    <a:srgbClr val="99CCFF"/>
    <a:srgbClr val="800080"/>
    <a:srgbClr val="0033CC"/>
    <a:srgbClr val="CCECFF"/>
    <a:srgbClr val="FF66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3362" autoAdjust="0"/>
  </p:normalViewPr>
  <p:slideViewPr>
    <p:cSldViewPr snapToGrid="0">
      <p:cViewPr varScale="1">
        <p:scale>
          <a:sx n="62" d="100"/>
          <a:sy n="62" d="100"/>
        </p:scale>
        <p:origin x="7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BDB7DF-D60C-485C-B3BD-7737370033B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A9BD2224-5639-4D39-9EBF-14733C59F955}">
      <dgm:prSet phldrT="[Teksti]" custT="1"/>
      <dgm:spPr>
        <a:solidFill>
          <a:srgbClr val="7030A0"/>
        </a:solidFill>
      </dgm:spPr>
      <dgm:t>
        <a:bodyPr/>
        <a:lstStyle/>
        <a:p>
          <a:r>
            <a:rPr lang="fi-FI" sz="2800" b="1" dirty="0">
              <a:latin typeface="+mj-lt"/>
            </a:rPr>
            <a:t>Oikeus turvalliseen oppimisympäristöön</a:t>
          </a:r>
        </a:p>
        <a:p>
          <a:r>
            <a:rPr lang="fi-FI" sz="1800" dirty="0">
              <a:latin typeface="+mj-lt"/>
            </a:rPr>
            <a:t>Perusopetuslaki (628/1998), lukiolaki (714/2018) ja laki ammatillisesta koulutuksesta (531/2017) </a:t>
          </a:r>
          <a:endParaRPr lang="fi-FI" sz="1800" dirty="0"/>
        </a:p>
      </dgm:t>
    </dgm:pt>
    <dgm:pt modelId="{4A9F33E8-3F60-4F68-9072-DE1D4E18DD5C}" type="parTrans" cxnId="{2D28FA16-44D2-4A65-A9B3-8A6C46014F2F}">
      <dgm:prSet/>
      <dgm:spPr/>
      <dgm:t>
        <a:bodyPr/>
        <a:lstStyle/>
        <a:p>
          <a:endParaRPr lang="fi-FI"/>
        </a:p>
      </dgm:t>
    </dgm:pt>
    <dgm:pt modelId="{69117A3A-606F-46BB-BBD6-8B4E40675BE8}" type="sibTrans" cxnId="{2D28FA16-44D2-4A65-A9B3-8A6C46014F2F}">
      <dgm:prSet/>
      <dgm:spPr/>
      <dgm:t>
        <a:bodyPr/>
        <a:lstStyle/>
        <a:p>
          <a:endParaRPr lang="fi-FI"/>
        </a:p>
      </dgm:t>
    </dgm:pt>
    <dgm:pt modelId="{F4278FA0-AC70-4E35-BC0C-FB424556AAFB}">
      <dgm:prSet phldrT="[Teksti]" custT="1"/>
      <dgm:spPr>
        <a:solidFill>
          <a:srgbClr val="7030A0"/>
        </a:solidFill>
      </dgm:spPr>
      <dgm:t>
        <a:bodyPr/>
        <a:lstStyle/>
        <a:p>
          <a:pPr marL="0" lvl="0" algn="ctr" defTabSz="533400">
            <a:lnSpc>
              <a:spcPct val="90000"/>
            </a:lnSpc>
            <a:spcBef>
              <a:spcPct val="0"/>
            </a:spcBef>
            <a:spcAft>
              <a:spcPct val="35000"/>
            </a:spcAft>
            <a:buNone/>
          </a:pPr>
          <a:r>
            <a:rPr lang="fi-FI" sz="2400" b="1" kern="1200" dirty="0">
              <a:latin typeface="+mj-lt"/>
            </a:rPr>
            <a:t>Suunnitelma opiskelijoiden suojaamiseksi väkivallalta, kiusaamiselta ja häirinnältä</a:t>
          </a:r>
        </a:p>
        <a:p>
          <a:pPr marL="0" lvl="0" algn="ctr" defTabSz="533400">
            <a:lnSpc>
              <a:spcPct val="90000"/>
            </a:lnSpc>
            <a:spcBef>
              <a:spcPct val="0"/>
            </a:spcBef>
            <a:spcAft>
              <a:spcPct val="35000"/>
            </a:spcAft>
          </a:pPr>
          <a:r>
            <a:rPr lang="fi-FI" sz="1600" kern="1200" dirty="0">
              <a:latin typeface="+mj-lt"/>
            </a:rPr>
            <a:t>Oppilas- ja opiskelijahuoltolaki (1287/2013)</a:t>
          </a:r>
          <a:endParaRPr lang="fi-FI" sz="1600" kern="1200" dirty="0">
            <a:solidFill>
              <a:prstClr val="white"/>
            </a:solidFill>
            <a:latin typeface="Calibri Light" panose="020F0302020204030204"/>
            <a:ea typeface="+mn-ea"/>
            <a:cs typeface="+mn-cs"/>
          </a:endParaRPr>
        </a:p>
      </dgm:t>
    </dgm:pt>
    <dgm:pt modelId="{7EE1DFD8-ED9C-46BD-9C77-B1E0842989BC}" type="parTrans" cxnId="{18C4FDE8-F711-40F9-A2FC-3892D24116DE}">
      <dgm:prSet/>
      <dgm:spPr/>
      <dgm:t>
        <a:bodyPr/>
        <a:lstStyle/>
        <a:p>
          <a:endParaRPr lang="fi-FI"/>
        </a:p>
      </dgm:t>
    </dgm:pt>
    <dgm:pt modelId="{7F18466E-9ECB-40E4-8B59-02C7E943C3A6}" type="sibTrans" cxnId="{18C4FDE8-F711-40F9-A2FC-3892D24116DE}">
      <dgm:prSet/>
      <dgm:spPr/>
      <dgm:t>
        <a:bodyPr/>
        <a:lstStyle/>
        <a:p>
          <a:endParaRPr lang="fi-FI"/>
        </a:p>
      </dgm:t>
    </dgm:pt>
    <dgm:pt modelId="{C366DBD6-7CDC-4C6C-AB51-6BF23EFFAB4C}">
      <dgm:prSet phldrT="[Teksti]" custT="1"/>
      <dgm:spPr>
        <a:solidFill>
          <a:srgbClr val="7030A0"/>
        </a:solidFill>
      </dgm:spPr>
      <dgm:t>
        <a:bodyPr/>
        <a:lstStyle/>
        <a:p>
          <a:r>
            <a:rPr lang="fi-FI" sz="2000" b="1" dirty="0">
              <a:latin typeface="+mj-lt"/>
            </a:rPr>
            <a:t>Seksuaalinen häirintä on syrjintää</a:t>
          </a:r>
        </a:p>
        <a:p>
          <a:r>
            <a:rPr lang="fi-FI" sz="1600" dirty="0">
              <a:latin typeface="+mj-lt"/>
            </a:rPr>
            <a:t>Laki naisten ja miesten välisestä tasa-arvosta (609/1986)</a:t>
          </a:r>
        </a:p>
        <a:p>
          <a:r>
            <a:rPr lang="fi-FI" sz="1800" b="1" dirty="0">
              <a:latin typeface="+mj-lt"/>
            </a:rPr>
            <a:t>Yhdenvertaisuuslain mukaiset syrjintäperusteet (alkuperä, seksuaalinen suuntautuminen, kieli, uskonto, vammaisuus tai terveydentila)</a:t>
          </a:r>
        </a:p>
        <a:p>
          <a:r>
            <a:rPr lang="fi-FI" sz="1600" dirty="0">
              <a:latin typeface="+mj-lt"/>
            </a:rPr>
            <a:t>Yhdenvertaisuuslaki (1325/2014)</a:t>
          </a:r>
          <a:endParaRPr lang="fi-FI" sz="1600" dirty="0"/>
        </a:p>
      </dgm:t>
    </dgm:pt>
    <dgm:pt modelId="{068ADD48-2BA1-41D2-B412-E3B1F5AA7535}" type="parTrans" cxnId="{98764CE0-9476-407E-9BCB-61607ED981CF}">
      <dgm:prSet/>
      <dgm:spPr/>
      <dgm:t>
        <a:bodyPr/>
        <a:lstStyle/>
        <a:p>
          <a:endParaRPr lang="fi-FI"/>
        </a:p>
      </dgm:t>
    </dgm:pt>
    <dgm:pt modelId="{42EE3F8F-C9F2-4715-83EA-1A283C357DF5}" type="sibTrans" cxnId="{98764CE0-9476-407E-9BCB-61607ED981CF}">
      <dgm:prSet/>
      <dgm:spPr/>
      <dgm:t>
        <a:bodyPr/>
        <a:lstStyle/>
        <a:p>
          <a:endParaRPr lang="fi-FI"/>
        </a:p>
      </dgm:t>
    </dgm:pt>
    <dgm:pt modelId="{151079BA-C8D5-4541-AFA4-88EC6A1A49F6}">
      <dgm:prSet phldrT="[Teksti]" custT="1"/>
      <dgm:spPr>
        <a:solidFill>
          <a:srgbClr val="7030A0"/>
        </a:solidFill>
      </dgm:spPr>
      <dgm:t>
        <a:bodyPr/>
        <a:lstStyle/>
        <a:p>
          <a:r>
            <a:rPr lang="fi-FI" sz="2000" b="1" dirty="0">
              <a:latin typeface="+mj-lt"/>
            </a:rPr>
            <a:t>Oppilaitosten ympäristön terveellisyyden ja turvallisuuden tarkastus 3 v:n välein ml. seksuaalisen häirinnän ja siihen liittyvät toimintatavat </a:t>
          </a:r>
        </a:p>
        <a:p>
          <a:r>
            <a:rPr lang="fi-FI" sz="1800" dirty="0">
              <a:latin typeface="+mj-lt"/>
            </a:rPr>
            <a:t>Terveydenhuoltolaki (1326/2019)</a:t>
          </a:r>
          <a:endParaRPr lang="fi-FI" sz="1800" dirty="0"/>
        </a:p>
      </dgm:t>
    </dgm:pt>
    <dgm:pt modelId="{79E9C70F-D157-40BE-BCE8-F0D079DAF3DA}" type="parTrans" cxnId="{7AE07214-DD30-4E0F-93D1-D2E76DD862E9}">
      <dgm:prSet/>
      <dgm:spPr/>
      <dgm:t>
        <a:bodyPr/>
        <a:lstStyle/>
        <a:p>
          <a:endParaRPr lang="fi-FI"/>
        </a:p>
      </dgm:t>
    </dgm:pt>
    <dgm:pt modelId="{71DB4648-8178-43C5-8DFF-04C0DABE8341}" type="sibTrans" cxnId="{7AE07214-DD30-4E0F-93D1-D2E76DD862E9}">
      <dgm:prSet/>
      <dgm:spPr/>
      <dgm:t>
        <a:bodyPr/>
        <a:lstStyle/>
        <a:p>
          <a:endParaRPr lang="fi-FI"/>
        </a:p>
      </dgm:t>
    </dgm:pt>
    <dgm:pt modelId="{BABD6151-B0CF-4A5E-8F9C-8F83AC0158E3}">
      <dgm:prSet phldrT="[Teksti]" custT="1"/>
      <dgm:spPr>
        <a:solidFill>
          <a:srgbClr val="7030A0"/>
        </a:solidFill>
      </dgm:spPr>
      <dgm:t>
        <a:bodyPr/>
        <a:lstStyle/>
        <a:p>
          <a:r>
            <a:rPr lang="fi-FI" sz="2800" b="1" dirty="0">
              <a:latin typeface="+mj-lt"/>
            </a:rPr>
            <a:t>Seksuaalirikokset</a:t>
          </a:r>
          <a:r>
            <a:rPr lang="fi-FI" sz="1700" dirty="0">
              <a:latin typeface="+mj-lt"/>
            </a:rPr>
            <a:t> </a:t>
          </a:r>
        </a:p>
        <a:p>
          <a:r>
            <a:rPr lang="fi-FI" sz="1700" dirty="0">
              <a:latin typeface="+mj-lt"/>
            </a:rPr>
            <a:t>(raiskaus, pakottaminen seksuaaliseen tekoon, seksuaalinen hyväksikäyttö / ahdistelu , lapsen seksuaalinen hyväksikäyttö / houkutteleminen seksuaalisiin tarkoituksiin, seksuaalipalvelujen ostaminen nuorelta) </a:t>
          </a:r>
        </a:p>
        <a:p>
          <a:r>
            <a:rPr lang="fi-FI" sz="1800" dirty="0">
              <a:latin typeface="+mj-lt"/>
            </a:rPr>
            <a:t>Rikoslaki (39/1889)</a:t>
          </a:r>
          <a:endParaRPr lang="fi-FI" sz="1800" dirty="0"/>
        </a:p>
      </dgm:t>
    </dgm:pt>
    <dgm:pt modelId="{8CA4D6EC-B0D7-4DFA-8907-DD1818FD2C1E}" type="parTrans" cxnId="{424A51BC-0AEA-4715-BA80-0A64A35AC0D4}">
      <dgm:prSet/>
      <dgm:spPr/>
      <dgm:t>
        <a:bodyPr/>
        <a:lstStyle/>
        <a:p>
          <a:endParaRPr lang="fi-FI"/>
        </a:p>
      </dgm:t>
    </dgm:pt>
    <dgm:pt modelId="{656A22DB-F3E4-40D1-A05F-93B25E5FA2EE}" type="sibTrans" cxnId="{424A51BC-0AEA-4715-BA80-0A64A35AC0D4}">
      <dgm:prSet/>
      <dgm:spPr/>
      <dgm:t>
        <a:bodyPr/>
        <a:lstStyle/>
        <a:p>
          <a:endParaRPr lang="fi-FI"/>
        </a:p>
      </dgm:t>
    </dgm:pt>
    <dgm:pt modelId="{A66C1ECC-BED3-4E91-BAC1-BF2A671A7FCA}">
      <dgm:prSet custT="1"/>
      <dgm:spPr>
        <a:solidFill>
          <a:srgbClr val="7030A0"/>
        </a:solidFill>
      </dgm:spPr>
      <dgm:t>
        <a:bodyPr/>
        <a:lstStyle/>
        <a:p>
          <a:r>
            <a:rPr lang="fi-FI" sz="2000" b="1" dirty="0">
              <a:latin typeface="+mj-lt"/>
            </a:rPr>
            <a:t>Häirintä voi johtaa huomautukseen/</a:t>
          </a:r>
          <a:r>
            <a:rPr lang="fi-FI" sz="1600" b="1" dirty="0">
              <a:latin typeface="+mj-lt"/>
            </a:rPr>
            <a:t> </a:t>
          </a:r>
          <a:r>
            <a:rPr lang="fi-FI" sz="2000" b="1" dirty="0">
              <a:latin typeface="+mj-lt"/>
            </a:rPr>
            <a:t>varoitukseen/ palvelussuhteen päättämiseen</a:t>
          </a:r>
        </a:p>
        <a:p>
          <a:r>
            <a:rPr lang="fi-FI" sz="1800" dirty="0">
              <a:latin typeface="+mj-lt"/>
            </a:rPr>
            <a:t>Laki kunnallisesta viranhaltijasta (304/2003 ), valtion virkamieslaki (750/1994) ja työsopimuslaki (55/2001)</a:t>
          </a:r>
        </a:p>
      </dgm:t>
    </dgm:pt>
    <dgm:pt modelId="{35AD3CA7-379F-4E30-B18B-5A58CFAE3F67}" type="parTrans" cxnId="{05ACEB28-E2E3-452E-AF8E-14D8D636D2DB}">
      <dgm:prSet/>
      <dgm:spPr/>
      <dgm:t>
        <a:bodyPr/>
        <a:lstStyle/>
        <a:p>
          <a:endParaRPr lang="fi-FI"/>
        </a:p>
      </dgm:t>
    </dgm:pt>
    <dgm:pt modelId="{B9C60FAB-4427-4C5C-A708-FBE0FA223E0D}" type="sibTrans" cxnId="{05ACEB28-E2E3-452E-AF8E-14D8D636D2DB}">
      <dgm:prSet/>
      <dgm:spPr/>
      <dgm:t>
        <a:bodyPr/>
        <a:lstStyle/>
        <a:p>
          <a:endParaRPr lang="fi-FI"/>
        </a:p>
      </dgm:t>
    </dgm:pt>
    <dgm:pt modelId="{2FE28E28-5C5C-4F67-9598-A38EF197D5D5}" type="pres">
      <dgm:prSet presAssocID="{39BDB7DF-D60C-485C-B3BD-7737370033BB}" presName="diagram" presStyleCnt="0">
        <dgm:presLayoutVars>
          <dgm:dir/>
          <dgm:resizeHandles val="exact"/>
        </dgm:presLayoutVars>
      </dgm:prSet>
      <dgm:spPr/>
    </dgm:pt>
    <dgm:pt modelId="{A74372C5-1077-4DDC-9FA1-DDD6D1C411F4}" type="pres">
      <dgm:prSet presAssocID="{A9BD2224-5639-4D39-9EBF-14733C59F955}" presName="node" presStyleLbl="node1" presStyleIdx="0" presStyleCnt="6" custScaleX="99591" custScaleY="96216" custLinFactNeighborX="1188">
        <dgm:presLayoutVars>
          <dgm:bulletEnabled val="1"/>
        </dgm:presLayoutVars>
      </dgm:prSet>
      <dgm:spPr/>
    </dgm:pt>
    <dgm:pt modelId="{278A3F08-AEC2-4909-8C1E-4A124BD01F01}" type="pres">
      <dgm:prSet presAssocID="{69117A3A-606F-46BB-BBD6-8B4E40675BE8}" presName="sibTrans" presStyleCnt="0"/>
      <dgm:spPr/>
    </dgm:pt>
    <dgm:pt modelId="{304F441E-BB61-4264-9091-0C97E8C7C7AD}" type="pres">
      <dgm:prSet presAssocID="{F4278FA0-AC70-4E35-BC0C-FB424556AAFB}" presName="node" presStyleLbl="node1" presStyleIdx="1" presStyleCnt="6">
        <dgm:presLayoutVars>
          <dgm:bulletEnabled val="1"/>
        </dgm:presLayoutVars>
      </dgm:prSet>
      <dgm:spPr/>
    </dgm:pt>
    <dgm:pt modelId="{E914FBED-A59B-4034-9DBB-55449EE46288}" type="pres">
      <dgm:prSet presAssocID="{7F18466E-9ECB-40E4-8B59-02C7E943C3A6}" presName="sibTrans" presStyleCnt="0"/>
      <dgm:spPr/>
    </dgm:pt>
    <dgm:pt modelId="{55CA611A-D1FF-4C49-82D2-68FDC646625A}" type="pres">
      <dgm:prSet presAssocID="{C366DBD6-7CDC-4C6C-AB51-6BF23EFFAB4C}" presName="node" presStyleLbl="node1" presStyleIdx="2" presStyleCnt="6" custLinFactNeighborX="2079" custLinFactNeighborY="-3960">
        <dgm:presLayoutVars>
          <dgm:bulletEnabled val="1"/>
        </dgm:presLayoutVars>
      </dgm:prSet>
      <dgm:spPr/>
    </dgm:pt>
    <dgm:pt modelId="{16B70511-7DB6-476A-9B8A-FA2D63BD5EF4}" type="pres">
      <dgm:prSet presAssocID="{42EE3F8F-C9F2-4715-83EA-1A283C357DF5}" presName="sibTrans" presStyleCnt="0"/>
      <dgm:spPr/>
    </dgm:pt>
    <dgm:pt modelId="{5520D676-8EF0-4F44-960A-DFCE23E14FDF}" type="pres">
      <dgm:prSet presAssocID="{151079BA-C8D5-4541-AFA4-88EC6A1A49F6}" presName="node" presStyleLbl="node1" presStyleIdx="3" presStyleCnt="6">
        <dgm:presLayoutVars>
          <dgm:bulletEnabled val="1"/>
        </dgm:presLayoutVars>
      </dgm:prSet>
      <dgm:spPr/>
    </dgm:pt>
    <dgm:pt modelId="{78240A80-C8FA-4D24-9343-26797CC125CC}" type="pres">
      <dgm:prSet presAssocID="{71DB4648-8178-43C5-8DFF-04C0DABE8341}" presName="sibTrans" presStyleCnt="0"/>
      <dgm:spPr/>
    </dgm:pt>
    <dgm:pt modelId="{09E840B3-782E-40E9-B892-20FF84D51B99}" type="pres">
      <dgm:prSet presAssocID="{BABD6151-B0CF-4A5E-8F9C-8F83AC0158E3}" presName="node" presStyleLbl="node1" presStyleIdx="4" presStyleCnt="6">
        <dgm:presLayoutVars>
          <dgm:bulletEnabled val="1"/>
        </dgm:presLayoutVars>
      </dgm:prSet>
      <dgm:spPr/>
    </dgm:pt>
    <dgm:pt modelId="{F66A3D0D-2A4D-4C3A-9B27-AE1771A4794C}" type="pres">
      <dgm:prSet presAssocID="{656A22DB-F3E4-40D1-A05F-93B25E5FA2EE}" presName="sibTrans" presStyleCnt="0"/>
      <dgm:spPr/>
    </dgm:pt>
    <dgm:pt modelId="{95301CDE-3D35-429A-AF92-951E327A2CC6}" type="pres">
      <dgm:prSet presAssocID="{A66C1ECC-BED3-4E91-BAC1-BF2A671A7FCA}" presName="node" presStyleLbl="node1" presStyleIdx="5" presStyleCnt="6" custLinFactNeighborX="-1903" custLinFactNeighborY="-4984">
        <dgm:presLayoutVars>
          <dgm:bulletEnabled val="1"/>
        </dgm:presLayoutVars>
      </dgm:prSet>
      <dgm:spPr/>
    </dgm:pt>
  </dgm:ptLst>
  <dgm:cxnLst>
    <dgm:cxn modelId="{7AE07214-DD30-4E0F-93D1-D2E76DD862E9}" srcId="{39BDB7DF-D60C-485C-B3BD-7737370033BB}" destId="{151079BA-C8D5-4541-AFA4-88EC6A1A49F6}" srcOrd="3" destOrd="0" parTransId="{79E9C70F-D157-40BE-BCE8-F0D079DAF3DA}" sibTransId="{71DB4648-8178-43C5-8DFF-04C0DABE8341}"/>
    <dgm:cxn modelId="{2D28FA16-44D2-4A65-A9B3-8A6C46014F2F}" srcId="{39BDB7DF-D60C-485C-B3BD-7737370033BB}" destId="{A9BD2224-5639-4D39-9EBF-14733C59F955}" srcOrd="0" destOrd="0" parTransId="{4A9F33E8-3F60-4F68-9072-DE1D4E18DD5C}" sibTransId="{69117A3A-606F-46BB-BBD6-8B4E40675BE8}"/>
    <dgm:cxn modelId="{05ACEB28-E2E3-452E-AF8E-14D8D636D2DB}" srcId="{39BDB7DF-D60C-485C-B3BD-7737370033BB}" destId="{A66C1ECC-BED3-4E91-BAC1-BF2A671A7FCA}" srcOrd="5" destOrd="0" parTransId="{35AD3CA7-379F-4E30-B18B-5A58CFAE3F67}" sibTransId="{B9C60FAB-4427-4C5C-A708-FBE0FA223E0D}"/>
    <dgm:cxn modelId="{9226B82D-E994-4AA0-9560-BDF9E53BFD21}" type="presOf" srcId="{BABD6151-B0CF-4A5E-8F9C-8F83AC0158E3}" destId="{09E840B3-782E-40E9-B892-20FF84D51B99}" srcOrd="0" destOrd="0" presId="urn:microsoft.com/office/officeart/2005/8/layout/default"/>
    <dgm:cxn modelId="{4F5D4348-253C-4D96-86B2-95F9FE2108CF}" type="presOf" srcId="{A9BD2224-5639-4D39-9EBF-14733C59F955}" destId="{A74372C5-1077-4DDC-9FA1-DDD6D1C411F4}" srcOrd="0" destOrd="0" presId="urn:microsoft.com/office/officeart/2005/8/layout/default"/>
    <dgm:cxn modelId="{5B737950-4E86-412E-9110-CA1B7848BC48}" type="presOf" srcId="{C366DBD6-7CDC-4C6C-AB51-6BF23EFFAB4C}" destId="{55CA611A-D1FF-4C49-82D2-68FDC646625A}" srcOrd="0" destOrd="0" presId="urn:microsoft.com/office/officeart/2005/8/layout/default"/>
    <dgm:cxn modelId="{09302084-3941-41D0-9CAD-D49194024244}" type="presOf" srcId="{A66C1ECC-BED3-4E91-BAC1-BF2A671A7FCA}" destId="{95301CDE-3D35-429A-AF92-951E327A2CC6}" srcOrd="0" destOrd="0" presId="urn:microsoft.com/office/officeart/2005/8/layout/default"/>
    <dgm:cxn modelId="{C071049D-A4C6-4286-9D21-0C06EF9D5A31}" type="presOf" srcId="{39BDB7DF-D60C-485C-B3BD-7737370033BB}" destId="{2FE28E28-5C5C-4F67-9598-A38EF197D5D5}" srcOrd="0" destOrd="0" presId="urn:microsoft.com/office/officeart/2005/8/layout/default"/>
    <dgm:cxn modelId="{424A51BC-0AEA-4715-BA80-0A64A35AC0D4}" srcId="{39BDB7DF-D60C-485C-B3BD-7737370033BB}" destId="{BABD6151-B0CF-4A5E-8F9C-8F83AC0158E3}" srcOrd="4" destOrd="0" parTransId="{8CA4D6EC-B0D7-4DFA-8907-DD1818FD2C1E}" sibTransId="{656A22DB-F3E4-40D1-A05F-93B25E5FA2EE}"/>
    <dgm:cxn modelId="{966B16D6-415C-4EB7-AC84-8C9E2835DA17}" type="presOf" srcId="{151079BA-C8D5-4541-AFA4-88EC6A1A49F6}" destId="{5520D676-8EF0-4F44-960A-DFCE23E14FDF}" srcOrd="0" destOrd="0" presId="urn:microsoft.com/office/officeart/2005/8/layout/default"/>
    <dgm:cxn modelId="{155F17DC-69D4-49CF-82FF-035D8B8BF3DA}" type="presOf" srcId="{F4278FA0-AC70-4E35-BC0C-FB424556AAFB}" destId="{304F441E-BB61-4264-9091-0C97E8C7C7AD}" srcOrd="0" destOrd="0" presId="urn:microsoft.com/office/officeart/2005/8/layout/default"/>
    <dgm:cxn modelId="{98764CE0-9476-407E-9BCB-61607ED981CF}" srcId="{39BDB7DF-D60C-485C-B3BD-7737370033BB}" destId="{C366DBD6-7CDC-4C6C-AB51-6BF23EFFAB4C}" srcOrd="2" destOrd="0" parTransId="{068ADD48-2BA1-41D2-B412-E3B1F5AA7535}" sibTransId="{42EE3F8F-C9F2-4715-83EA-1A283C357DF5}"/>
    <dgm:cxn modelId="{18C4FDE8-F711-40F9-A2FC-3892D24116DE}" srcId="{39BDB7DF-D60C-485C-B3BD-7737370033BB}" destId="{F4278FA0-AC70-4E35-BC0C-FB424556AAFB}" srcOrd="1" destOrd="0" parTransId="{7EE1DFD8-ED9C-46BD-9C77-B1E0842989BC}" sibTransId="{7F18466E-9ECB-40E4-8B59-02C7E943C3A6}"/>
    <dgm:cxn modelId="{8E32A288-52AF-43EF-815F-84D650BBB1C9}" type="presParOf" srcId="{2FE28E28-5C5C-4F67-9598-A38EF197D5D5}" destId="{A74372C5-1077-4DDC-9FA1-DDD6D1C411F4}" srcOrd="0" destOrd="0" presId="urn:microsoft.com/office/officeart/2005/8/layout/default"/>
    <dgm:cxn modelId="{0E71DE7E-66A1-491C-B111-CC9578E58E9E}" type="presParOf" srcId="{2FE28E28-5C5C-4F67-9598-A38EF197D5D5}" destId="{278A3F08-AEC2-4909-8C1E-4A124BD01F01}" srcOrd="1" destOrd="0" presId="urn:microsoft.com/office/officeart/2005/8/layout/default"/>
    <dgm:cxn modelId="{4378761B-D374-46CD-8BF7-9E6C1FF1993B}" type="presParOf" srcId="{2FE28E28-5C5C-4F67-9598-A38EF197D5D5}" destId="{304F441E-BB61-4264-9091-0C97E8C7C7AD}" srcOrd="2" destOrd="0" presId="urn:microsoft.com/office/officeart/2005/8/layout/default"/>
    <dgm:cxn modelId="{83D32B2A-3AFD-4E93-9683-E1D0B1824BA1}" type="presParOf" srcId="{2FE28E28-5C5C-4F67-9598-A38EF197D5D5}" destId="{E914FBED-A59B-4034-9DBB-55449EE46288}" srcOrd="3" destOrd="0" presId="urn:microsoft.com/office/officeart/2005/8/layout/default"/>
    <dgm:cxn modelId="{7453D3A3-10FF-4B41-A055-26AD3AF85026}" type="presParOf" srcId="{2FE28E28-5C5C-4F67-9598-A38EF197D5D5}" destId="{55CA611A-D1FF-4C49-82D2-68FDC646625A}" srcOrd="4" destOrd="0" presId="urn:microsoft.com/office/officeart/2005/8/layout/default"/>
    <dgm:cxn modelId="{8D2BEA87-2A61-4396-88D5-C8AFBF924943}" type="presParOf" srcId="{2FE28E28-5C5C-4F67-9598-A38EF197D5D5}" destId="{16B70511-7DB6-476A-9B8A-FA2D63BD5EF4}" srcOrd="5" destOrd="0" presId="urn:microsoft.com/office/officeart/2005/8/layout/default"/>
    <dgm:cxn modelId="{FF5D1D78-53BE-4EFF-A1C7-898417A0E5E3}" type="presParOf" srcId="{2FE28E28-5C5C-4F67-9598-A38EF197D5D5}" destId="{5520D676-8EF0-4F44-960A-DFCE23E14FDF}" srcOrd="6" destOrd="0" presId="urn:microsoft.com/office/officeart/2005/8/layout/default"/>
    <dgm:cxn modelId="{E411F98E-F3B6-4BB0-8743-B2F0502A2D9C}" type="presParOf" srcId="{2FE28E28-5C5C-4F67-9598-A38EF197D5D5}" destId="{78240A80-C8FA-4D24-9343-26797CC125CC}" srcOrd="7" destOrd="0" presId="urn:microsoft.com/office/officeart/2005/8/layout/default"/>
    <dgm:cxn modelId="{F7D2CC93-42B1-4103-8AB5-32E5317A2DEF}" type="presParOf" srcId="{2FE28E28-5C5C-4F67-9598-A38EF197D5D5}" destId="{09E840B3-782E-40E9-B892-20FF84D51B99}" srcOrd="8" destOrd="0" presId="urn:microsoft.com/office/officeart/2005/8/layout/default"/>
    <dgm:cxn modelId="{0840E2BD-04E3-45DF-9E60-0EB76B3BF317}" type="presParOf" srcId="{2FE28E28-5C5C-4F67-9598-A38EF197D5D5}" destId="{F66A3D0D-2A4D-4C3A-9B27-AE1771A4794C}" srcOrd="9" destOrd="0" presId="urn:microsoft.com/office/officeart/2005/8/layout/default"/>
    <dgm:cxn modelId="{62469D6F-CB9D-4254-8C65-C4B8ABC0FDC0}" type="presParOf" srcId="{2FE28E28-5C5C-4F67-9598-A38EF197D5D5}" destId="{95301CDE-3D35-429A-AF92-951E327A2CC6}" srcOrd="10"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858950-CA1F-4A28-B9C8-C4BB2462C6EC}"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i-FI"/>
        </a:p>
      </dgm:t>
    </dgm:pt>
    <dgm:pt modelId="{3789DD2E-7D13-47C6-99A7-31ADCFE17B3D}">
      <dgm:prSet phldrT="[Teksti]" custT="1"/>
      <dgm:spPr>
        <a:noFill/>
        <a:ln w="38100">
          <a:noFill/>
        </a:ln>
        <a:effectLst/>
      </dgm:spPr>
      <dgm:t>
        <a:bodyPr/>
        <a:lstStyle/>
        <a:p>
          <a:r>
            <a:rPr lang="fi-FI" sz="5400" b="1" dirty="0">
              <a:solidFill>
                <a:srgbClr val="00FFFF"/>
              </a:solidFill>
              <a:latin typeface="+mj-lt"/>
            </a:rPr>
            <a:t>Tietoa </a:t>
          </a:r>
          <a:br>
            <a:rPr lang="fi-FI" sz="5400" b="1" dirty="0">
              <a:solidFill>
                <a:srgbClr val="00FFFF"/>
              </a:solidFill>
              <a:latin typeface="+mj-lt"/>
            </a:rPr>
          </a:br>
          <a:r>
            <a:rPr lang="fi-FI" sz="5400" b="1" dirty="0">
              <a:solidFill>
                <a:srgbClr val="00FFFF"/>
              </a:solidFill>
              <a:latin typeface="+mj-lt"/>
            </a:rPr>
            <a:t>yhteisön hyvinvoinnista</a:t>
          </a:r>
        </a:p>
      </dgm:t>
    </dgm:pt>
    <dgm:pt modelId="{35219C65-B9B4-4CDF-B0F1-CF4538131C8D}" type="parTrans" cxnId="{80F41F90-404F-4AED-8D24-ADD0E37F6C38}">
      <dgm:prSet/>
      <dgm:spPr/>
      <dgm:t>
        <a:bodyPr/>
        <a:lstStyle/>
        <a:p>
          <a:endParaRPr lang="fi-FI"/>
        </a:p>
      </dgm:t>
    </dgm:pt>
    <dgm:pt modelId="{3808D5C6-B5B9-4A84-9E82-567260140119}" type="sibTrans" cxnId="{80F41F90-404F-4AED-8D24-ADD0E37F6C38}">
      <dgm:prSet/>
      <dgm:spPr/>
      <dgm:t>
        <a:bodyPr/>
        <a:lstStyle/>
        <a:p>
          <a:endParaRPr lang="fi-FI"/>
        </a:p>
      </dgm:t>
    </dgm:pt>
    <dgm:pt modelId="{5A9017E4-C464-4F4A-A71A-E05EC36ECCBB}">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Koulu-terveys-kysely</a:t>
          </a:r>
        </a:p>
      </dgm:t>
    </dgm:pt>
    <dgm:pt modelId="{B9B434E1-F4AC-4A2B-B2C3-19BC604F0999}" type="parTrans" cxnId="{D3670851-46A8-4DDD-97C9-AA7F39B46B72}">
      <dgm:prSet/>
      <dgm:spPr/>
      <dgm:t>
        <a:bodyPr/>
        <a:lstStyle/>
        <a:p>
          <a:endParaRPr lang="fi-FI"/>
        </a:p>
      </dgm:t>
    </dgm:pt>
    <dgm:pt modelId="{2C58D374-3A12-4800-9D8A-F44C86622515}" type="sibTrans" cxnId="{D3670851-46A8-4DDD-97C9-AA7F39B46B72}">
      <dgm:prSet/>
      <dgm:spPr/>
      <dgm:t>
        <a:bodyPr/>
        <a:lstStyle/>
        <a:p>
          <a:endParaRPr lang="fi-FI"/>
        </a:p>
      </dgm:t>
    </dgm:pt>
    <dgm:pt modelId="{B83D7EBF-A798-4BC8-B3F9-2D5A4A07D9AB}">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fi-FI" sz="2800" b="1" kern="1200" dirty="0" err="1">
              <a:solidFill>
                <a:schemeClr val="bg1"/>
              </a:solidFill>
              <a:latin typeface="Calibri"/>
              <a:ea typeface="+mn-ea"/>
              <a:cs typeface="+mn-cs"/>
            </a:rPr>
            <a:t>KiVa</a:t>
          </a:r>
          <a:r>
            <a:rPr lang="fi-FI" sz="2800" b="1" kern="1200" dirty="0">
              <a:solidFill>
                <a:schemeClr val="bg1"/>
              </a:solidFill>
              <a:latin typeface="Calibri"/>
              <a:ea typeface="+mn-ea"/>
              <a:cs typeface="+mn-cs"/>
            </a:rPr>
            <a:t>-kysely, yms.</a:t>
          </a:r>
        </a:p>
      </dgm:t>
    </dgm:pt>
    <dgm:pt modelId="{320B2BE9-6FAE-423C-8BC8-94D87A7D79E4}" type="parTrans" cxnId="{83296226-497B-4714-B150-0CF72A4F74D6}">
      <dgm:prSet/>
      <dgm:spPr/>
      <dgm:t>
        <a:bodyPr/>
        <a:lstStyle/>
        <a:p>
          <a:endParaRPr lang="fi-FI"/>
        </a:p>
      </dgm:t>
    </dgm:pt>
    <dgm:pt modelId="{5C1B8BDA-59C5-421F-8026-6D3BF42A101C}" type="sibTrans" cxnId="{83296226-497B-4714-B150-0CF72A4F74D6}">
      <dgm:prSet/>
      <dgm:spPr/>
      <dgm:t>
        <a:bodyPr/>
        <a:lstStyle/>
        <a:p>
          <a:endParaRPr lang="fi-FI"/>
        </a:p>
      </dgm:t>
    </dgm:pt>
    <dgm:pt modelId="{0F55F802-6F4B-495E-9E0B-E73669FAE968}">
      <dgm:prSet phldrT="[Teksti]" custT="1"/>
      <dgm:spPr>
        <a:noFill/>
        <a:ln w="38100">
          <a:solidFill>
            <a:srgbClr val="00FFFF"/>
          </a:solidFill>
        </a:ln>
        <a:effectLst/>
      </dgm:spPr>
      <dgm:t>
        <a:bodyPr/>
        <a:lstStyle/>
        <a:p>
          <a:r>
            <a:rPr lang="fi-FI" sz="2800" b="1" dirty="0" err="1">
              <a:solidFill>
                <a:schemeClr val="bg1"/>
              </a:solidFill>
            </a:rPr>
            <a:t>Terv</a:t>
          </a:r>
          <a:r>
            <a:rPr lang="fi-FI" sz="2800" b="1" dirty="0">
              <a:solidFill>
                <a:schemeClr val="bg1"/>
              </a:solidFill>
            </a:rPr>
            <a:t>. </a:t>
          </a:r>
          <a:r>
            <a:rPr lang="fi-FI" sz="2800" b="1" dirty="0" err="1">
              <a:solidFill>
                <a:schemeClr val="bg1"/>
              </a:solidFill>
            </a:rPr>
            <a:t>turv</a:t>
          </a:r>
          <a:r>
            <a:rPr lang="fi-FI" sz="2800" b="1" dirty="0">
              <a:solidFill>
                <a:schemeClr val="bg1"/>
              </a:solidFill>
            </a:rPr>
            <a:t>.  </a:t>
          </a:r>
          <a:r>
            <a:rPr lang="fi-FI" sz="2800" b="1" dirty="0" err="1">
              <a:solidFill>
                <a:schemeClr val="bg1"/>
              </a:solidFill>
            </a:rPr>
            <a:t>tarkastuk</a:t>
          </a:r>
          <a:r>
            <a:rPr lang="fi-FI" sz="2800" b="1" dirty="0">
              <a:solidFill>
                <a:schemeClr val="bg1"/>
              </a:solidFill>
            </a:rPr>
            <a:t>-set</a:t>
          </a:r>
        </a:p>
      </dgm:t>
    </dgm:pt>
    <dgm:pt modelId="{1BAB50DF-49D7-4DFE-B76C-C2A5E4611D9A}" type="parTrans" cxnId="{BE793446-CD04-47F9-9532-EAEFF238C3FC}">
      <dgm:prSet/>
      <dgm:spPr/>
      <dgm:t>
        <a:bodyPr/>
        <a:lstStyle/>
        <a:p>
          <a:endParaRPr lang="fi-FI"/>
        </a:p>
      </dgm:t>
    </dgm:pt>
    <dgm:pt modelId="{88A0012B-7D0F-4AED-B498-E17D6C444C12}" type="sibTrans" cxnId="{BE793446-CD04-47F9-9532-EAEFF238C3FC}">
      <dgm:prSet/>
      <dgm:spPr/>
      <dgm:t>
        <a:bodyPr/>
        <a:lstStyle/>
        <a:p>
          <a:endParaRPr lang="fi-FI"/>
        </a:p>
      </dgm:t>
    </dgm:pt>
    <dgm:pt modelId="{F524DDA0-03F6-4033-8F24-5D2555585900}">
      <dgm:prSet phldrT="[Teksti]"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Hyvin-vointi-profiili</a:t>
          </a:r>
        </a:p>
      </dgm:t>
    </dgm:pt>
    <dgm:pt modelId="{31CE6430-B990-4069-9F5A-7B95E05CF8D1}" type="parTrans" cxnId="{C71C8056-6C9E-4D5C-9193-BE5553025885}">
      <dgm:prSet/>
      <dgm:spPr/>
      <dgm:t>
        <a:bodyPr/>
        <a:lstStyle/>
        <a:p>
          <a:endParaRPr lang="fi-FI"/>
        </a:p>
      </dgm:t>
    </dgm:pt>
    <dgm:pt modelId="{FBF73BF9-C132-44D1-BB75-CEAABD719A0E}" type="sibTrans" cxnId="{C71C8056-6C9E-4D5C-9193-BE5553025885}">
      <dgm:prSet/>
      <dgm:spPr/>
      <dgm:t>
        <a:bodyPr/>
        <a:lstStyle/>
        <a:p>
          <a:endParaRPr lang="fi-FI"/>
        </a:p>
      </dgm:t>
    </dgm:pt>
    <dgm:pt modelId="{1009266E-4225-47F1-8276-41523575A7DF}">
      <dgm:prSet custT="1"/>
      <dgm:spPr>
        <a:noFill/>
        <a:ln w="38100">
          <a:solidFill>
            <a:srgbClr val="00FFFF"/>
          </a:solidFill>
        </a:ln>
        <a:effectLst/>
      </dgm:spPr>
      <dgm: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TEA-</a:t>
          </a:r>
          <a:br>
            <a:rPr lang="fi-FI" sz="2800" b="1" kern="1200" dirty="0">
              <a:solidFill>
                <a:schemeClr val="bg1"/>
              </a:solidFill>
              <a:latin typeface="Calibri"/>
              <a:ea typeface="+mn-ea"/>
              <a:cs typeface="+mn-cs"/>
            </a:rPr>
          </a:br>
          <a:r>
            <a:rPr lang="fi-FI" sz="2800" b="1" kern="1200" dirty="0">
              <a:solidFill>
                <a:schemeClr val="bg1"/>
              </a:solidFill>
              <a:latin typeface="Calibri"/>
              <a:ea typeface="+mn-ea"/>
              <a:cs typeface="+mn-cs"/>
            </a:rPr>
            <a:t>tiedon-keruu</a:t>
          </a:r>
        </a:p>
      </dgm:t>
    </dgm:pt>
    <dgm:pt modelId="{3C3E88D7-58E1-4110-8F03-A6A64680EAAC}" type="parTrans" cxnId="{CDDC65A1-3317-4A50-ACCB-6935B4F1E22D}">
      <dgm:prSet/>
      <dgm:spPr/>
      <dgm:t>
        <a:bodyPr/>
        <a:lstStyle/>
        <a:p>
          <a:endParaRPr lang="fi-FI"/>
        </a:p>
      </dgm:t>
    </dgm:pt>
    <dgm:pt modelId="{C5FDE7EB-A252-46E3-AA16-5223C393096E}" type="sibTrans" cxnId="{CDDC65A1-3317-4A50-ACCB-6935B4F1E22D}">
      <dgm:prSet/>
      <dgm:spPr/>
      <dgm:t>
        <a:bodyPr/>
        <a:lstStyle/>
        <a:p>
          <a:endParaRPr lang="fi-FI"/>
        </a:p>
      </dgm:t>
    </dgm:pt>
    <dgm:pt modelId="{02609696-E622-45A2-A6E9-BA922DFC6FB6}">
      <dgm:prSet custT="1"/>
      <dgm:spPr>
        <a:noFill/>
        <a:ln w="38100">
          <a:solidFill>
            <a:srgbClr val="00FFFF"/>
          </a:solidFill>
        </a:ln>
        <a:effectLst/>
      </dgm:spPr>
      <dgm:t>
        <a:bodyPr/>
        <a:lstStyle/>
        <a:p>
          <a:r>
            <a:rPr lang="fi-FI" sz="2800" b="1" dirty="0">
              <a:solidFill>
                <a:schemeClr val="bg1"/>
              </a:solidFill>
            </a:rPr>
            <a:t>Laajojen </a:t>
          </a:r>
          <a:r>
            <a:rPr lang="fi-FI" sz="2800" b="1" dirty="0" err="1">
              <a:solidFill>
                <a:schemeClr val="bg1"/>
              </a:solidFill>
            </a:rPr>
            <a:t>terv.tark</a:t>
          </a:r>
          <a:r>
            <a:rPr lang="fi-FI" sz="2800" b="1" dirty="0">
              <a:solidFill>
                <a:schemeClr val="bg1"/>
              </a:solidFill>
            </a:rPr>
            <a:t>. </a:t>
          </a:r>
          <a:r>
            <a:rPr lang="fi-FI" sz="2800" b="1" dirty="0" err="1">
              <a:solidFill>
                <a:schemeClr val="bg1"/>
              </a:solidFill>
            </a:rPr>
            <a:t>yhteenve-dot</a:t>
          </a:r>
          <a:endParaRPr lang="fi-FI" sz="2800" b="1" dirty="0">
            <a:solidFill>
              <a:schemeClr val="bg1"/>
            </a:solidFill>
          </a:endParaRPr>
        </a:p>
      </dgm:t>
    </dgm:pt>
    <dgm:pt modelId="{A5089AF9-3EAF-4C52-A12B-C4CCB8BB4CBD}" type="parTrans" cxnId="{C819CEA3-EC27-4070-998B-4AB6AFFF20A4}">
      <dgm:prSet/>
      <dgm:spPr/>
      <dgm:t>
        <a:bodyPr/>
        <a:lstStyle/>
        <a:p>
          <a:endParaRPr lang="fi-FI"/>
        </a:p>
      </dgm:t>
    </dgm:pt>
    <dgm:pt modelId="{750AE599-325A-4285-BEC4-B0273AAA5064}" type="sibTrans" cxnId="{C819CEA3-EC27-4070-998B-4AB6AFFF20A4}">
      <dgm:prSet/>
      <dgm:spPr/>
      <dgm:t>
        <a:bodyPr/>
        <a:lstStyle/>
        <a:p>
          <a:endParaRPr lang="fi-FI"/>
        </a:p>
      </dgm:t>
    </dgm:pt>
    <dgm:pt modelId="{18DA2F30-76AC-4A34-B462-BD8F92F8CB8A}">
      <dgm:prSet custT="1"/>
      <dgm:spPr>
        <a:noFill/>
        <a:ln w="38100">
          <a:solidFill>
            <a:srgbClr val="00FFFF"/>
          </a:solidFill>
        </a:ln>
        <a:effectLst/>
      </dgm:spPr>
      <dgm:t>
        <a:bodyPr/>
        <a:lstStyle/>
        <a:p>
          <a:r>
            <a:rPr lang="fi-FI" sz="2800" b="1" kern="1200" dirty="0">
              <a:solidFill>
                <a:schemeClr val="bg1"/>
              </a:solidFill>
              <a:latin typeface="Calibri"/>
              <a:ea typeface="+mn-ea"/>
              <a:cs typeface="+mn-cs"/>
            </a:rPr>
            <a:t>Koulun oma kysely</a:t>
          </a:r>
        </a:p>
      </dgm:t>
    </dgm:pt>
    <dgm:pt modelId="{3CA7FA71-03DF-4B23-A708-A9B837612681}" type="parTrans" cxnId="{CF015636-2292-4138-945F-C6B803C15316}">
      <dgm:prSet/>
      <dgm:spPr/>
      <dgm:t>
        <a:bodyPr/>
        <a:lstStyle/>
        <a:p>
          <a:endParaRPr lang="fi-FI"/>
        </a:p>
      </dgm:t>
    </dgm:pt>
    <dgm:pt modelId="{09AF8F5A-3C3B-485E-85E5-400D21D89F5C}" type="sibTrans" cxnId="{CF015636-2292-4138-945F-C6B803C15316}">
      <dgm:prSet/>
      <dgm:spPr/>
      <dgm:t>
        <a:bodyPr/>
        <a:lstStyle/>
        <a:p>
          <a:endParaRPr lang="fi-FI"/>
        </a:p>
      </dgm:t>
    </dgm:pt>
    <dgm:pt modelId="{0F862D32-7E15-44BF-81B0-8CAF033249EA}">
      <dgm:prSet custT="1"/>
      <dgm:spPr>
        <a:noFill/>
        <a:ln w="38100">
          <a:solidFill>
            <a:srgbClr val="00FFFF"/>
          </a:solidFill>
        </a:ln>
        <a:effectLst/>
      </dgm:spPr>
      <dgm:t>
        <a:bodyPr/>
        <a:lstStyle/>
        <a:p>
          <a:r>
            <a:rPr lang="fi-FI" sz="2800" b="1" dirty="0" err="1">
              <a:solidFill>
                <a:schemeClr val="bg1"/>
              </a:solidFill>
            </a:rPr>
            <a:t>Henkilös-tön</a:t>
          </a:r>
          <a:r>
            <a:rPr lang="fi-FI" sz="2800" b="1" dirty="0">
              <a:solidFill>
                <a:schemeClr val="bg1"/>
              </a:solidFill>
            </a:rPr>
            <a:t> näkemys</a:t>
          </a:r>
        </a:p>
      </dgm:t>
    </dgm:pt>
    <dgm:pt modelId="{5806180F-3FD9-4950-BB4C-FF1297344526}" type="parTrans" cxnId="{42D4DA58-F171-4E74-9713-EDCCE70E546D}">
      <dgm:prSet/>
      <dgm:spPr/>
      <dgm:t>
        <a:bodyPr/>
        <a:lstStyle/>
        <a:p>
          <a:endParaRPr lang="fi-FI"/>
        </a:p>
      </dgm:t>
    </dgm:pt>
    <dgm:pt modelId="{F7FA4A99-9134-4560-91C2-9FD0EF10BDF7}" type="sibTrans" cxnId="{42D4DA58-F171-4E74-9713-EDCCE70E546D}">
      <dgm:prSet/>
      <dgm:spPr/>
      <dgm:t>
        <a:bodyPr/>
        <a:lstStyle/>
        <a:p>
          <a:endParaRPr lang="fi-FI"/>
        </a:p>
      </dgm:t>
    </dgm:pt>
    <dgm:pt modelId="{0441FDBF-D9EE-4FE5-BD33-DE01A176DA0A}">
      <dgm:prSet custT="1"/>
      <dgm:spPr>
        <a:noFill/>
        <a:ln w="38100">
          <a:solidFill>
            <a:srgbClr val="00FFFF"/>
          </a:solidFill>
        </a:ln>
        <a:effectLst/>
      </dgm:spPr>
      <dgm:t>
        <a:bodyPr/>
        <a:lstStyle/>
        <a:p>
          <a:r>
            <a:rPr lang="fi-FI" sz="2800" b="1" dirty="0">
              <a:solidFill>
                <a:schemeClr val="bg1"/>
              </a:solidFill>
            </a:rPr>
            <a:t>Oppilailta+ huoltajilta saatava tieto</a:t>
          </a:r>
        </a:p>
      </dgm:t>
    </dgm:pt>
    <dgm:pt modelId="{015478F8-ABA8-4594-BFBC-4CBB31B591DF}" type="parTrans" cxnId="{0CA3DCAC-394B-4554-9270-6009F0EDC89C}">
      <dgm:prSet/>
      <dgm:spPr/>
      <dgm:t>
        <a:bodyPr/>
        <a:lstStyle/>
        <a:p>
          <a:endParaRPr lang="fi-FI"/>
        </a:p>
      </dgm:t>
    </dgm:pt>
    <dgm:pt modelId="{D7F2120B-9409-49ED-B203-7572D1918996}" type="sibTrans" cxnId="{0CA3DCAC-394B-4554-9270-6009F0EDC89C}">
      <dgm:prSet/>
      <dgm:spPr/>
      <dgm:t>
        <a:bodyPr/>
        <a:lstStyle/>
        <a:p>
          <a:endParaRPr lang="fi-FI"/>
        </a:p>
      </dgm:t>
    </dgm:pt>
    <dgm:pt modelId="{517C27A6-2240-40D2-A1B2-90626B708AE1}">
      <dgm:prSet custT="1"/>
      <dgm:spPr>
        <a:noFill/>
        <a:ln w="38100">
          <a:solidFill>
            <a:srgbClr val="00FFFF"/>
          </a:solidFill>
        </a:ln>
        <a:effectLst/>
      </dgm:spPr>
      <dgm:t>
        <a:bodyPr/>
        <a:lstStyle/>
        <a:p>
          <a:r>
            <a:rPr lang="fi-FI" sz="2800" b="1" dirty="0">
              <a:solidFill>
                <a:schemeClr val="bg1"/>
              </a:solidFill>
            </a:rPr>
            <a:t>Yhteistyö-tahojen näkemys</a:t>
          </a:r>
        </a:p>
      </dgm:t>
    </dgm:pt>
    <dgm:pt modelId="{24F5D594-3D64-4D4F-89CF-6011CBAA2E1F}" type="parTrans" cxnId="{26C17760-A04E-42F3-8A55-25C630D05184}">
      <dgm:prSet/>
      <dgm:spPr/>
      <dgm:t>
        <a:bodyPr/>
        <a:lstStyle/>
        <a:p>
          <a:endParaRPr lang="fi-FI"/>
        </a:p>
      </dgm:t>
    </dgm:pt>
    <dgm:pt modelId="{26F1C9AB-1522-43D3-BFE7-F49CD1EF23C4}" type="sibTrans" cxnId="{26C17760-A04E-42F3-8A55-25C630D05184}">
      <dgm:prSet/>
      <dgm:spPr/>
      <dgm:t>
        <a:bodyPr/>
        <a:lstStyle/>
        <a:p>
          <a:endParaRPr lang="fi-FI"/>
        </a:p>
      </dgm:t>
    </dgm:pt>
    <dgm:pt modelId="{3B2A277E-036F-423E-8624-2F96907578A3}" type="pres">
      <dgm:prSet presAssocID="{8A858950-CA1F-4A28-B9C8-C4BB2462C6EC}" presName="composite" presStyleCnt="0">
        <dgm:presLayoutVars>
          <dgm:chMax val="1"/>
          <dgm:dir/>
          <dgm:resizeHandles val="exact"/>
        </dgm:presLayoutVars>
      </dgm:prSet>
      <dgm:spPr/>
    </dgm:pt>
    <dgm:pt modelId="{B0BAD701-E25C-4483-82D4-B3B313D0F67A}" type="pres">
      <dgm:prSet presAssocID="{8A858950-CA1F-4A28-B9C8-C4BB2462C6EC}" presName="radial" presStyleCnt="0">
        <dgm:presLayoutVars>
          <dgm:animLvl val="ctr"/>
        </dgm:presLayoutVars>
      </dgm:prSet>
      <dgm:spPr/>
    </dgm:pt>
    <dgm:pt modelId="{F3B260B3-745C-44FB-BF2E-1902CC6E414B}" type="pres">
      <dgm:prSet presAssocID="{3789DD2E-7D13-47C6-99A7-31ADCFE17B3D}" presName="centerShape" presStyleLbl="vennNode1" presStyleIdx="0" presStyleCnt="11" custScaleX="145025" custScaleY="73951" custLinFactNeighborX="-7896" custLinFactNeighborY="-5735"/>
      <dgm:spPr/>
    </dgm:pt>
    <dgm:pt modelId="{5F19C884-F48F-4689-BE92-05458BB67BBF}" type="pres">
      <dgm:prSet presAssocID="{5A9017E4-C464-4F4A-A71A-E05EC36ECCBB}" presName="node" presStyleLbl="vennNode1" presStyleIdx="1" presStyleCnt="11" custScaleX="110818" custScaleY="90644" custRadScaleRad="101667" custRadScaleInc="3182">
        <dgm:presLayoutVars>
          <dgm:bulletEnabled val="1"/>
        </dgm:presLayoutVars>
      </dgm:prSet>
      <dgm:spPr/>
    </dgm:pt>
    <dgm:pt modelId="{F21D6769-85EA-471E-AAF3-70F4199BE39E}" type="pres">
      <dgm:prSet presAssocID="{1009266E-4225-47F1-8276-41523575A7DF}" presName="node" presStyleLbl="vennNode1" presStyleIdx="2" presStyleCnt="11" custScaleX="106974" custScaleY="85203" custRadScaleRad="118921" custRadScaleInc="24622">
        <dgm:presLayoutVars>
          <dgm:bulletEnabled val="1"/>
        </dgm:presLayoutVars>
      </dgm:prSet>
      <dgm:spPr/>
    </dgm:pt>
    <dgm:pt modelId="{F2230F31-A434-4A1B-AB9B-E9C0385A42BB}" type="pres">
      <dgm:prSet presAssocID="{B83D7EBF-A798-4BC8-B3F9-2D5A4A07D9AB}" presName="node" presStyleLbl="vennNode1" presStyleIdx="3" presStyleCnt="11" custScaleX="113956" custScaleY="87989" custRadScaleRad="144167" custRadScaleInc="12569">
        <dgm:presLayoutVars>
          <dgm:bulletEnabled val="1"/>
        </dgm:presLayoutVars>
      </dgm:prSet>
      <dgm:spPr/>
    </dgm:pt>
    <dgm:pt modelId="{4445E2B7-CA98-49BE-AE00-B9D61442D359}" type="pres">
      <dgm:prSet presAssocID="{0F55F802-6F4B-495E-9E0B-E73669FAE968}" presName="node" presStyleLbl="vennNode1" presStyleIdx="4" presStyleCnt="11" custScaleX="116413" custScaleY="79449" custRadScaleRad="148819" custRadScaleInc="-5112">
        <dgm:presLayoutVars>
          <dgm:bulletEnabled val="1"/>
        </dgm:presLayoutVars>
      </dgm:prSet>
      <dgm:spPr/>
    </dgm:pt>
    <dgm:pt modelId="{49B9C20F-555B-4AB9-A7D3-09C97C05D483}" type="pres">
      <dgm:prSet presAssocID="{F524DDA0-03F6-4033-8F24-5D2555585900}" presName="node" presStyleLbl="vennNode1" presStyleIdx="5" presStyleCnt="11" custScaleX="99945" custScaleY="82679" custRadScaleRad="110747" custRadScaleInc="-13767">
        <dgm:presLayoutVars>
          <dgm:bulletEnabled val="1"/>
        </dgm:presLayoutVars>
      </dgm:prSet>
      <dgm:spPr/>
    </dgm:pt>
    <dgm:pt modelId="{891E08BC-47BB-4ACB-BD5B-73B0FEF8C9EF}" type="pres">
      <dgm:prSet presAssocID="{02609696-E622-45A2-A6E9-BA922DFC6FB6}" presName="node" presStyleLbl="vennNode1" presStyleIdx="6" presStyleCnt="11" custScaleX="114190" custScaleY="77706" custRadScaleRad="87213" custRadScaleInc="13599">
        <dgm:presLayoutVars>
          <dgm:bulletEnabled val="1"/>
        </dgm:presLayoutVars>
      </dgm:prSet>
      <dgm:spPr/>
    </dgm:pt>
    <dgm:pt modelId="{EFDD63E9-F668-466A-9BB5-BD7F6DF05560}" type="pres">
      <dgm:prSet presAssocID="{18DA2F30-76AC-4A34-B462-BD8F92F8CB8A}" presName="node" presStyleLbl="vennNode1" presStyleIdx="7" presStyleCnt="11" custScaleX="99851" custScaleY="85334" custRadScaleRad="120351" custRadScaleInc="36316">
        <dgm:presLayoutVars>
          <dgm:bulletEnabled val="1"/>
        </dgm:presLayoutVars>
      </dgm:prSet>
      <dgm:spPr/>
    </dgm:pt>
    <dgm:pt modelId="{ADCC94B2-8F46-427B-8F7C-843769BC4E3B}" type="pres">
      <dgm:prSet presAssocID="{0F862D32-7E15-44BF-81B0-8CAF033249EA}" presName="node" presStyleLbl="vennNode1" presStyleIdx="8" presStyleCnt="11" custScaleX="110583" custScaleY="89490" custRadScaleRad="160706" custRadScaleInc="14514">
        <dgm:presLayoutVars>
          <dgm:bulletEnabled val="1"/>
        </dgm:presLayoutVars>
      </dgm:prSet>
      <dgm:spPr/>
    </dgm:pt>
    <dgm:pt modelId="{F3B13A4C-40A5-467F-A05E-560E6688EEBA}" type="pres">
      <dgm:prSet presAssocID="{0441FDBF-D9EE-4FE5-BD33-DE01A176DA0A}" presName="node" presStyleLbl="vennNode1" presStyleIdx="9" presStyleCnt="11" custScaleX="118696" custScaleY="92565" custRadScaleRad="164437" custRadScaleInc="-9558">
        <dgm:presLayoutVars>
          <dgm:bulletEnabled val="1"/>
        </dgm:presLayoutVars>
      </dgm:prSet>
      <dgm:spPr/>
    </dgm:pt>
    <dgm:pt modelId="{E0B98C45-AE30-41F3-9AB0-1212695593CE}" type="pres">
      <dgm:prSet presAssocID="{517C27A6-2240-40D2-A1B2-90626B708AE1}" presName="node" presStyleLbl="vennNode1" presStyleIdx="10" presStyleCnt="11" custScaleX="117001" custScaleY="90378" custRadScaleRad="130342" custRadScaleInc="-20949">
        <dgm:presLayoutVars>
          <dgm:bulletEnabled val="1"/>
        </dgm:presLayoutVars>
      </dgm:prSet>
      <dgm:spPr/>
    </dgm:pt>
  </dgm:ptLst>
  <dgm:cxnLst>
    <dgm:cxn modelId="{5E13FF0E-E16B-4034-97C3-569DD997766A}" type="presOf" srcId="{B83D7EBF-A798-4BC8-B3F9-2D5A4A07D9AB}" destId="{F2230F31-A434-4A1B-AB9B-E9C0385A42BB}" srcOrd="0" destOrd="0" presId="urn:microsoft.com/office/officeart/2005/8/layout/radial3"/>
    <dgm:cxn modelId="{8478B00F-6ADE-49D1-BB82-3B26231FD842}" type="presOf" srcId="{F524DDA0-03F6-4033-8F24-5D2555585900}" destId="{49B9C20F-555B-4AB9-A7D3-09C97C05D483}" srcOrd="0" destOrd="0" presId="urn:microsoft.com/office/officeart/2005/8/layout/radial3"/>
    <dgm:cxn modelId="{71F16025-7155-44E4-B4F0-9E14A8EA4FE5}" type="presOf" srcId="{517C27A6-2240-40D2-A1B2-90626B708AE1}" destId="{E0B98C45-AE30-41F3-9AB0-1212695593CE}" srcOrd="0" destOrd="0" presId="urn:microsoft.com/office/officeart/2005/8/layout/radial3"/>
    <dgm:cxn modelId="{83296226-497B-4714-B150-0CF72A4F74D6}" srcId="{3789DD2E-7D13-47C6-99A7-31ADCFE17B3D}" destId="{B83D7EBF-A798-4BC8-B3F9-2D5A4A07D9AB}" srcOrd="2" destOrd="0" parTransId="{320B2BE9-6FAE-423C-8BC8-94D87A7D79E4}" sibTransId="{5C1B8BDA-59C5-421F-8026-6D3BF42A101C}"/>
    <dgm:cxn modelId="{2CC91427-A691-406F-BFF9-56E6501A648B}" type="presOf" srcId="{0441FDBF-D9EE-4FE5-BD33-DE01A176DA0A}" destId="{F3B13A4C-40A5-467F-A05E-560E6688EEBA}" srcOrd="0" destOrd="0" presId="urn:microsoft.com/office/officeart/2005/8/layout/radial3"/>
    <dgm:cxn modelId="{CF015636-2292-4138-945F-C6B803C15316}" srcId="{3789DD2E-7D13-47C6-99A7-31ADCFE17B3D}" destId="{18DA2F30-76AC-4A34-B462-BD8F92F8CB8A}" srcOrd="6" destOrd="0" parTransId="{3CA7FA71-03DF-4B23-A708-A9B837612681}" sibTransId="{09AF8F5A-3C3B-485E-85E5-400D21D89F5C}"/>
    <dgm:cxn modelId="{3179B15F-578C-4737-A22B-A4CF0113676E}" type="presOf" srcId="{0F862D32-7E15-44BF-81B0-8CAF033249EA}" destId="{ADCC94B2-8F46-427B-8F7C-843769BC4E3B}" srcOrd="0" destOrd="0" presId="urn:microsoft.com/office/officeart/2005/8/layout/radial3"/>
    <dgm:cxn modelId="{26C17760-A04E-42F3-8A55-25C630D05184}" srcId="{3789DD2E-7D13-47C6-99A7-31ADCFE17B3D}" destId="{517C27A6-2240-40D2-A1B2-90626B708AE1}" srcOrd="9" destOrd="0" parTransId="{24F5D594-3D64-4D4F-89CF-6011CBAA2E1F}" sibTransId="{26F1C9AB-1522-43D3-BFE7-F49CD1EF23C4}"/>
    <dgm:cxn modelId="{BE793446-CD04-47F9-9532-EAEFF238C3FC}" srcId="{3789DD2E-7D13-47C6-99A7-31ADCFE17B3D}" destId="{0F55F802-6F4B-495E-9E0B-E73669FAE968}" srcOrd="3" destOrd="0" parTransId="{1BAB50DF-49D7-4DFE-B76C-C2A5E4611D9A}" sibTransId="{88A0012B-7D0F-4AED-B498-E17D6C444C12}"/>
    <dgm:cxn modelId="{51A9FE4C-89A8-4958-83E5-CE7133F2A01B}" type="presOf" srcId="{8A858950-CA1F-4A28-B9C8-C4BB2462C6EC}" destId="{3B2A277E-036F-423E-8624-2F96907578A3}" srcOrd="0" destOrd="0" presId="urn:microsoft.com/office/officeart/2005/8/layout/radial3"/>
    <dgm:cxn modelId="{D3670851-46A8-4DDD-97C9-AA7F39B46B72}" srcId="{3789DD2E-7D13-47C6-99A7-31ADCFE17B3D}" destId="{5A9017E4-C464-4F4A-A71A-E05EC36ECCBB}" srcOrd="0" destOrd="0" parTransId="{B9B434E1-F4AC-4A2B-B2C3-19BC604F0999}" sibTransId="{2C58D374-3A12-4800-9D8A-F44C86622515}"/>
    <dgm:cxn modelId="{C71C8056-6C9E-4D5C-9193-BE5553025885}" srcId="{3789DD2E-7D13-47C6-99A7-31ADCFE17B3D}" destId="{F524DDA0-03F6-4033-8F24-5D2555585900}" srcOrd="4" destOrd="0" parTransId="{31CE6430-B990-4069-9F5A-7B95E05CF8D1}" sibTransId="{FBF73BF9-C132-44D1-BB75-CEAABD719A0E}"/>
    <dgm:cxn modelId="{42D4DA58-F171-4E74-9713-EDCCE70E546D}" srcId="{3789DD2E-7D13-47C6-99A7-31ADCFE17B3D}" destId="{0F862D32-7E15-44BF-81B0-8CAF033249EA}" srcOrd="7" destOrd="0" parTransId="{5806180F-3FD9-4950-BB4C-FF1297344526}" sibTransId="{F7FA4A99-9134-4560-91C2-9FD0EF10BDF7}"/>
    <dgm:cxn modelId="{A8B85388-34FD-4CCB-A506-88CC8B1E7FA8}" type="presOf" srcId="{5A9017E4-C464-4F4A-A71A-E05EC36ECCBB}" destId="{5F19C884-F48F-4689-BE92-05458BB67BBF}" srcOrd="0" destOrd="0" presId="urn:microsoft.com/office/officeart/2005/8/layout/radial3"/>
    <dgm:cxn modelId="{EC3BC38D-DEAA-490B-BE6E-478469401366}" type="presOf" srcId="{1009266E-4225-47F1-8276-41523575A7DF}" destId="{F21D6769-85EA-471E-AAF3-70F4199BE39E}" srcOrd="0" destOrd="0" presId="urn:microsoft.com/office/officeart/2005/8/layout/radial3"/>
    <dgm:cxn modelId="{80F41F90-404F-4AED-8D24-ADD0E37F6C38}" srcId="{8A858950-CA1F-4A28-B9C8-C4BB2462C6EC}" destId="{3789DD2E-7D13-47C6-99A7-31ADCFE17B3D}" srcOrd="0" destOrd="0" parTransId="{35219C65-B9B4-4CDF-B0F1-CF4538131C8D}" sibTransId="{3808D5C6-B5B9-4A84-9E82-567260140119}"/>
    <dgm:cxn modelId="{CDDC65A1-3317-4A50-ACCB-6935B4F1E22D}" srcId="{3789DD2E-7D13-47C6-99A7-31ADCFE17B3D}" destId="{1009266E-4225-47F1-8276-41523575A7DF}" srcOrd="1" destOrd="0" parTransId="{3C3E88D7-58E1-4110-8F03-A6A64680EAAC}" sibTransId="{C5FDE7EB-A252-46E3-AA16-5223C393096E}"/>
    <dgm:cxn modelId="{C819CEA3-EC27-4070-998B-4AB6AFFF20A4}" srcId="{3789DD2E-7D13-47C6-99A7-31ADCFE17B3D}" destId="{02609696-E622-45A2-A6E9-BA922DFC6FB6}" srcOrd="5" destOrd="0" parTransId="{A5089AF9-3EAF-4C52-A12B-C4CCB8BB4CBD}" sibTransId="{750AE599-325A-4285-BEC4-B0273AAA5064}"/>
    <dgm:cxn modelId="{63481BA6-6C1E-4ECB-B634-0269DF9DFD42}" type="presOf" srcId="{02609696-E622-45A2-A6E9-BA922DFC6FB6}" destId="{891E08BC-47BB-4ACB-BD5B-73B0FEF8C9EF}" srcOrd="0" destOrd="0" presId="urn:microsoft.com/office/officeart/2005/8/layout/radial3"/>
    <dgm:cxn modelId="{F0A73DAB-2607-4351-8480-309AAAD33DCC}" type="presOf" srcId="{18DA2F30-76AC-4A34-B462-BD8F92F8CB8A}" destId="{EFDD63E9-F668-466A-9BB5-BD7F6DF05560}" srcOrd="0" destOrd="0" presId="urn:microsoft.com/office/officeart/2005/8/layout/radial3"/>
    <dgm:cxn modelId="{0CA3DCAC-394B-4554-9270-6009F0EDC89C}" srcId="{3789DD2E-7D13-47C6-99A7-31ADCFE17B3D}" destId="{0441FDBF-D9EE-4FE5-BD33-DE01A176DA0A}" srcOrd="8" destOrd="0" parTransId="{015478F8-ABA8-4594-BFBC-4CBB31B591DF}" sibTransId="{D7F2120B-9409-49ED-B203-7572D1918996}"/>
    <dgm:cxn modelId="{C8A8BAE9-D4D8-463E-BE59-6297DE5627D2}" type="presOf" srcId="{3789DD2E-7D13-47C6-99A7-31ADCFE17B3D}" destId="{F3B260B3-745C-44FB-BF2E-1902CC6E414B}" srcOrd="0" destOrd="0" presId="urn:microsoft.com/office/officeart/2005/8/layout/radial3"/>
    <dgm:cxn modelId="{104719F3-A525-4BF1-B943-44AC206E48A5}" type="presOf" srcId="{0F55F802-6F4B-495E-9E0B-E73669FAE968}" destId="{4445E2B7-CA98-49BE-AE00-B9D61442D359}" srcOrd="0" destOrd="0" presId="urn:microsoft.com/office/officeart/2005/8/layout/radial3"/>
    <dgm:cxn modelId="{70ACDF80-331D-408D-8FE5-8F421A8A96F2}" type="presParOf" srcId="{3B2A277E-036F-423E-8624-2F96907578A3}" destId="{B0BAD701-E25C-4483-82D4-B3B313D0F67A}" srcOrd="0" destOrd="0" presId="urn:microsoft.com/office/officeart/2005/8/layout/radial3"/>
    <dgm:cxn modelId="{5D2F542C-6AC4-4862-BAFE-D8495DC6E96D}" type="presParOf" srcId="{B0BAD701-E25C-4483-82D4-B3B313D0F67A}" destId="{F3B260B3-745C-44FB-BF2E-1902CC6E414B}" srcOrd="0" destOrd="0" presId="urn:microsoft.com/office/officeart/2005/8/layout/radial3"/>
    <dgm:cxn modelId="{3CC19ADC-E769-4092-A7B0-4FBC4DB5078F}" type="presParOf" srcId="{B0BAD701-E25C-4483-82D4-B3B313D0F67A}" destId="{5F19C884-F48F-4689-BE92-05458BB67BBF}" srcOrd="1" destOrd="0" presId="urn:microsoft.com/office/officeart/2005/8/layout/radial3"/>
    <dgm:cxn modelId="{0840BED2-849C-4004-89D5-470B712C96F6}" type="presParOf" srcId="{B0BAD701-E25C-4483-82D4-B3B313D0F67A}" destId="{F21D6769-85EA-471E-AAF3-70F4199BE39E}" srcOrd="2" destOrd="0" presId="urn:microsoft.com/office/officeart/2005/8/layout/radial3"/>
    <dgm:cxn modelId="{7895CFCD-E94C-4524-8B50-4235B4825C52}" type="presParOf" srcId="{B0BAD701-E25C-4483-82D4-B3B313D0F67A}" destId="{F2230F31-A434-4A1B-AB9B-E9C0385A42BB}" srcOrd="3" destOrd="0" presId="urn:microsoft.com/office/officeart/2005/8/layout/radial3"/>
    <dgm:cxn modelId="{D43EA896-A549-4FD9-8954-87622BA5D9AA}" type="presParOf" srcId="{B0BAD701-E25C-4483-82D4-B3B313D0F67A}" destId="{4445E2B7-CA98-49BE-AE00-B9D61442D359}" srcOrd="4" destOrd="0" presId="urn:microsoft.com/office/officeart/2005/8/layout/radial3"/>
    <dgm:cxn modelId="{59F6256B-1860-4A04-A3FF-C994204707FC}" type="presParOf" srcId="{B0BAD701-E25C-4483-82D4-B3B313D0F67A}" destId="{49B9C20F-555B-4AB9-A7D3-09C97C05D483}" srcOrd="5" destOrd="0" presId="urn:microsoft.com/office/officeart/2005/8/layout/radial3"/>
    <dgm:cxn modelId="{D3B5C95F-5A37-4A96-8152-A754974B15BA}" type="presParOf" srcId="{B0BAD701-E25C-4483-82D4-B3B313D0F67A}" destId="{891E08BC-47BB-4ACB-BD5B-73B0FEF8C9EF}" srcOrd="6" destOrd="0" presId="urn:microsoft.com/office/officeart/2005/8/layout/radial3"/>
    <dgm:cxn modelId="{690CBBAA-DC9C-458C-BCAD-9FFC555CF1F1}" type="presParOf" srcId="{B0BAD701-E25C-4483-82D4-B3B313D0F67A}" destId="{EFDD63E9-F668-466A-9BB5-BD7F6DF05560}" srcOrd="7" destOrd="0" presId="urn:microsoft.com/office/officeart/2005/8/layout/radial3"/>
    <dgm:cxn modelId="{58743E5A-C4AD-4E40-B827-221ACD08EF7D}" type="presParOf" srcId="{B0BAD701-E25C-4483-82D4-B3B313D0F67A}" destId="{ADCC94B2-8F46-427B-8F7C-843769BC4E3B}" srcOrd="8" destOrd="0" presId="urn:microsoft.com/office/officeart/2005/8/layout/radial3"/>
    <dgm:cxn modelId="{A295AA27-084E-40C7-B3D8-B4D7274729D8}" type="presParOf" srcId="{B0BAD701-E25C-4483-82D4-B3B313D0F67A}" destId="{F3B13A4C-40A5-467F-A05E-560E6688EEBA}" srcOrd="9" destOrd="0" presId="urn:microsoft.com/office/officeart/2005/8/layout/radial3"/>
    <dgm:cxn modelId="{460313D8-12B7-4E62-ACF0-2EE24B374691}" type="presParOf" srcId="{B0BAD701-E25C-4483-82D4-B3B313D0F67A}" destId="{E0B98C45-AE30-41F3-9AB0-1212695593CE}" srcOrd="10" destOrd="0" presId="urn:microsoft.com/office/officeart/2005/8/layout/radial3"/>
  </dgm:cxnLst>
  <dgm:bg>
    <a:solidFill>
      <a:srgbClr val="7030A0"/>
    </a:solidFill>
  </dgm:bg>
  <dgm:whole>
    <a:ln w="9525" cap="flat" cmpd="sng" algn="ctr">
      <a:solidFill>
        <a:srgbClr val="FFFF00"/>
      </a:solid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B2E3B9-E2EA-41A2-85DB-3B48AD8802BF}"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i-FI"/>
        </a:p>
      </dgm:t>
    </dgm:pt>
    <dgm:pt modelId="{D008659E-E953-48B6-A825-162A1AFDF5ED}">
      <dgm:prSet phldrT="[Teksti]" custT="1"/>
      <dgm:spPr>
        <a:solidFill>
          <a:srgbClr val="7030A0"/>
        </a:solidFill>
      </dgm:spPr>
      <dgm:t>
        <a:bodyPr/>
        <a:lstStyle/>
        <a:p>
          <a:pPr>
            <a:buNone/>
          </a:pPr>
          <a:r>
            <a:rPr lang="fi-FI" sz="4800" b="1" kern="1200" dirty="0">
              <a:solidFill>
                <a:srgbClr val="00FFFF"/>
              </a:solidFill>
              <a:latin typeface="Calibri Light" panose="020F0302020204030204"/>
              <a:ea typeface="+mn-ea"/>
              <a:cs typeface="+mn-cs"/>
            </a:rPr>
            <a:t>Arvoperusta</a:t>
          </a:r>
        </a:p>
      </dgm:t>
    </dgm:pt>
    <dgm:pt modelId="{E5F01FB5-EF4F-458A-8760-00F38DE9DF04}" type="parTrans" cxnId="{86B75215-4014-45F2-A8B6-BD3678C31A03}">
      <dgm:prSet/>
      <dgm:spPr/>
      <dgm:t>
        <a:bodyPr/>
        <a:lstStyle/>
        <a:p>
          <a:endParaRPr lang="fi-FI"/>
        </a:p>
      </dgm:t>
    </dgm:pt>
    <dgm:pt modelId="{F3D4225B-E429-4376-9A8E-3D8D0DEB9EB0}" type="sibTrans" cxnId="{86B75215-4014-45F2-A8B6-BD3678C31A03}">
      <dgm:prSet/>
      <dgm:spPr/>
      <dgm:t>
        <a:bodyPr/>
        <a:lstStyle/>
        <a:p>
          <a:endParaRPr lang="fi-FI"/>
        </a:p>
      </dgm:t>
    </dgm:pt>
    <dgm:pt modelId="{5AC58442-2663-4A57-B263-576D84E5B004}">
      <dgm:prSet phldrT="[Teksti]" custT="1"/>
      <dgm:spPr>
        <a:solidFill>
          <a:srgbClr val="7030A0"/>
        </a:solidFill>
      </dgm:spPr>
      <dgm:t>
        <a:bodyPr/>
        <a:lstStyle/>
        <a:p>
          <a:r>
            <a:rPr lang="fi-FI" sz="4800" b="1" kern="1200" dirty="0">
              <a:solidFill>
                <a:srgbClr val="00FF00"/>
              </a:solidFill>
              <a:latin typeface="Calibri Light" panose="020F0302020204030204"/>
              <a:ea typeface="+mn-ea"/>
              <a:cs typeface="+mn-cs"/>
            </a:rPr>
            <a:t>Toiminta-</a:t>
          </a:r>
        </a:p>
        <a:p>
          <a:r>
            <a:rPr lang="fi-FI" sz="4800" b="1" kern="1200" dirty="0">
              <a:solidFill>
                <a:srgbClr val="00FF00"/>
              </a:solidFill>
              <a:latin typeface="Calibri Light" panose="020F0302020204030204"/>
              <a:ea typeface="+mn-ea"/>
              <a:cs typeface="+mn-cs"/>
            </a:rPr>
            <a:t>kulttuuri</a:t>
          </a:r>
        </a:p>
      </dgm:t>
    </dgm:pt>
    <dgm:pt modelId="{936A8BE7-941E-4B6F-A913-7A544F952D9C}" type="parTrans" cxnId="{F805BD76-5A63-4190-A71C-B2349BA4B6E9}">
      <dgm:prSet/>
      <dgm:spPr/>
      <dgm:t>
        <a:bodyPr/>
        <a:lstStyle/>
        <a:p>
          <a:endParaRPr lang="fi-FI"/>
        </a:p>
      </dgm:t>
    </dgm:pt>
    <dgm:pt modelId="{557657B5-AD6B-4294-89EA-3C1C685BD456}" type="sibTrans" cxnId="{F805BD76-5A63-4190-A71C-B2349BA4B6E9}">
      <dgm:prSet/>
      <dgm:spPr/>
      <dgm:t>
        <a:bodyPr/>
        <a:lstStyle/>
        <a:p>
          <a:endParaRPr lang="fi-FI"/>
        </a:p>
      </dgm:t>
    </dgm:pt>
    <dgm:pt modelId="{44E6B5A6-93F8-4C9A-8114-1655CDF965B3}">
      <dgm:prSet phldrT="[Teksti]" custT="1"/>
      <dgm:spPr>
        <a:solidFill>
          <a:srgbClr val="7030A0"/>
        </a:solidFill>
      </dgm:spPr>
      <dgm:t>
        <a:bodyPr/>
        <a:lstStyle/>
        <a:p>
          <a:pPr marL="0" lvl="0" algn="ctr" defTabSz="2133600">
            <a:lnSpc>
              <a:spcPct val="90000"/>
            </a:lnSpc>
            <a:spcBef>
              <a:spcPct val="0"/>
            </a:spcBef>
            <a:spcAft>
              <a:spcPct val="35000"/>
            </a:spcAft>
            <a:buNone/>
          </a:pPr>
          <a:r>
            <a:rPr lang="fi-FI" sz="4800" b="1" kern="1200" dirty="0">
              <a:solidFill>
                <a:srgbClr val="FF99FF"/>
              </a:solidFill>
              <a:latin typeface="Calibri Light" panose="020F0302020204030204"/>
              <a:ea typeface="+mn-ea"/>
              <a:cs typeface="+mn-cs"/>
            </a:rPr>
            <a:t>Laaja-alainen osaaminen</a:t>
          </a:r>
        </a:p>
      </dgm:t>
    </dgm:pt>
    <dgm:pt modelId="{6BB4230D-E179-49F0-985A-79EF66596C59}" type="parTrans" cxnId="{4DB48154-E8EF-435B-A447-E6A1D240FA81}">
      <dgm:prSet/>
      <dgm:spPr/>
      <dgm:t>
        <a:bodyPr/>
        <a:lstStyle/>
        <a:p>
          <a:endParaRPr lang="fi-FI"/>
        </a:p>
      </dgm:t>
    </dgm:pt>
    <dgm:pt modelId="{1D58D65A-99AF-436B-ABC5-BCA55A2F273D}" type="sibTrans" cxnId="{4DB48154-E8EF-435B-A447-E6A1D240FA81}">
      <dgm:prSet/>
      <dgm:spPr/>
      <dgm:t>
        <a:bodyPr/>
        <a:lstStyle/>
        <a:p>
          <a:endParaRPr lang="fi-FI"/>
        </a:p>
      </dgm:t>
    </dgm:pt>
    <dgm:pt modelId="{EA4D742C-2B07-4551-A057-7B6B1CA67CC8}">
      <dgm:prSet phldrT="[Teksti]" custT="1"/>
      <dgm:spPr>
        <a:solidFill>
          <a:srgbClr val="7030A0"/>
        </a:solidFill>
      </dgm:spPr>
      <dgm:t>
        <a:bodyPr/>
        <a:lstStyle/>
        <a:p>
          <a:r>
            <a:rPr lang="fi-FI" sz="4800" b="1" dirty="0">
              <a:solidFill>
                <a:srgbClr val="FFFF00"/>
              </a:solidFill>
              <a:latin typeface="+mj-lt"/>
            </a:rPr>
            <a:t>Oppiaineet:</a:t>
          </a:r>
        </a:p>
        <a:p>
          <a:r>
            <a:rPr lang="fi-FI" sz="3200" b="1" dirty="0">
              <a:solidFill>
                <a:srgbClr val="FFFF00"/>
              </a:solidFill>
              <a:latin typeface="+mj-lt"/>
            </a:rPr>
            <a:t>Terveystieto </a:t>
          </a:r>
          <a:r>
            <a:rPr lang="fi-FI" sz="3200" b="1" dirty="0">
              <a:solidFill>
                <a:srgbClr val="00FFFF"/>
              </a:solidFill>
              <a:latin typeface="+mj-lt"/>
            </a:rPr>
            <a:t>Yhteiskuntaoppi</a:t>
          </a:r>
          <a:r>
            <a:rPr lang="fi-FI" sz="3200" b="1" dirty="0">
              <a:solidFill>
                <a:srgbClr val="FFFF00"/>
              </a:solidFill>
              <a:latin typeface="+mj-lt"/>
            </a:rPr>
            <a:t> </a:t>
          </a:r>
          <a:r>
            <a:rPr lang="fi-FI" sz="3200" b="1" dirty="0">
              <a:solidFill>
                <a:srgbClr val="FF99FF"/>
              </a:solidFill>
              <a:latin typeface="+mj-lt"/>
            </a:rPr>
            <a:t>Äidinkieli ja kirjallisuus</a:t>
          </a:r>
          <a:r>
            <a:rPr lang="fi-FI" sz="3200" b="1" dirty="0">
              <a:solidFill>
                <a:srgbClr val="00FF00"/>
              </a:solidFill>
              <a:latin typeface="+mj-lt"/>
            </a:rPr>
            <a:t> Katsomusaineet</a:t>
          </a:r>
          <a:r>
            <a:rPr lang="fi-FI" sz="3200" b="1" dirty="0">
              <a:solidFill>
                <a:srgbClr val="FFFF00"/>
              </a:solidFill>
              <a:latin typeface="+mj-lt"/>
            </a:rPr>
            <a:t> Taito- ja taideaineet</a:t>
          </a:r>
          <a:r>
            <a:rPr lang="fi-FI" sz="3200" b="1" dirty="0">
              <a:solidFill>
                <a:srgbClr val="FF6600"/>
              </a:solidFill>
              <a:latin typeface="+mj-lt"/>
            </a:rPr>
            <a:t> </a:t>
          </a:r>
          <a:r>
            <a:rPr lang="fi-FI" sz="3200" b="1" dirty="0">
              <a:solidFill>
                <a:srgbClr val="FFFF00"/>
              </a:solidFill>
              <a:latin typeface="+mj-lt"/>
            </a:rPr>
            <a:t> </a:t>
          </a:r>
          <a:r>
            <a:rPr lang="fi-FI" sz="3200" b="1" dirty="0">
              <a:solidFill>
                <a:srgbClr val="00FFFF"/>
              </a:solidFill>
              <a:latin typeface="+mj-lt"/>
            </a:rPr>
            <a:t>Psykologia (lukio) </a:t>
          </a:r>
          <a:r>
            <a:rPr lang="fi-FI" sz="3200" b="1" dirty="0">
              <a:solidFill>
                <a:srgbClr val="00FF00"/>
              </a:solidFill>
              <a:latin typeface="+mj-lt"/>
            </a:rPr>
            <a:t>Yhteiset tutkinnon osat (amis)…</a:t>
          </a:r>
          <a:endParaRPr lang="fi-FI" sz="3200" b="1" dirty="0">
            <a:solidFill>
              <a:srgbClr val="00FF00"/>
            </a:solidFill>
          </a:endParaRPr>
        </a:p>
      </dgm:t>
    </dgm:pt>
    <dgm:pt modelId="{D18987BA-39E0-4424-873C-1645FD4BC2EE}" type="parTrans" cxnId="{0263EE60-EF60-4DC1-9B2D-E90C201FB570}">
      <dgm:prSet/>
      <dgm:spPr/>
      <dgm:t>
        <a:bodyPr/>
        <a:lstStyle/>
        <a:p>
          <a:endParaRPr lang="fi-FI"/>
        </a:p>
      </dgm:t>
    </dgm:pt>
    <dgm:pt modelId="{73C544A8-4B43-40AB-BF8B-E3D605015E64}" type="sibTrans" cxnId="{0263EE60-EF60-4DC1-9B2D-E90C201FB570}">
      <dgm:prSet/>
      <dgm:spPr/>
      <dgm:t>
        <a:bodyPr/>
        <a:lstStyle/>
        <a:p>
          <a:endParaRPr lang="fi-FI"/>
        </a:p>
      </dgm:t>
    </dgm:pt>
    <dgm:pt modelId="{11B0C10D-CF2B-4A82-937D-2A572FAC8D38}">
      <dgm:prSet phldrT="[Teksti]" custT="1"/>
      <dgm:spPr>
        <a:solidFill>
          <a:srgbClr val="7030A0"/>
        </a:solidFill>
      </dgm:spPr>
      <dgm:t>
        <a:bodyPr/>
        <a:lstStyle/>
        <a:p>
          <a:endParaRPr lang="fi-FI" sz="4800" b="1" dirty="0">
            <a:solidFill>
              <a:srgbClr val="FFFF00"/>
            </a:solidFill>
          </a:endParaRPr>
        </a:p>
      </dgm:t>
    </dgm:pt>
    <dgm:pt modelId="{421183FC-AAD6-40E4-AB8E-E34D763C0F48}" type="sibTrans" cxnId="{44C02F49-D1BB-4134-92EF-33918BA914A8}">
      <dgm:prSet/>
      <dgm:spPr/>
      <dgm:t>
        <a:bodyPr/>
        <a:lstStyle/>
        <a:p>
          <a:endParaRPr lang="fi-FI"/>
        </a:p>
      </dgm:t>
    </dgm:pt>
    <dgm:pt modelId="{7AAB21E4-8967-4C78-A71A-61092CFE0CBF}" type="parTrans" cxnId="{44C02F49-D1BB-4134-92EF-33918BA914A8}">
      <dgm:prSet/>
      <dgm:spPr/>
      <dgm:t>
        <a:bodyPr/>
        <a:lstStyle/>
        <a:p>
          <a:endParaRPr lang="fi-FI"/>
        </a:p>
      </dgm:t>
    </dgm:pt>
    <dgm:pt modelId="{0705DF2E-40C3-45BB-A1B9-CDD308E61F63}" type="pres">
      <dgm:prSet presAssocID="{B9B2E3B9-E2EA-41A2-85DB-3B48AD8802BF}" presName="diagram" presStyleCnt="0">
        <dgm:presLayoutVars>
          <dgm:dir/>
          <dgm:resizeHandles val="exact"/>
        </dgm:presLayoutVars>
      </dgm:prSet>
      <dgm:spPr/>
    </dgm:pt>
    <dgm:pt modelId="{4E9C748E-8D8C-4574-904A-228601B4A236}" type="pres">
      <dgm:prSet presAssocID="{D008659E-E953-48B6-A825-162A1AFDF5ED}" presName="node" presStyleLbl="node1" presStyleIdx="0" presStyleCnt="5" custLinFactNeighborY="1003">
        <dgm:presLayoutVars>
          <dgm:bulletEnabled val="1"/>
        </dgm:presLayoutVars>
      </dgm:prSet>
      <dgm:spPr/>
    </dgm:pt>
    <dgm:pt modelId="{DC73B504-3164-43ED-8036-45D6B8BED768}" type="pres">
      <dgm:prSet presAssocID="{F3D4225B-E429-4376-9A8E-3D8D0DEB9EB0}" presName="sibTrans" presStyleCnt="0"/>
      <dgm:spPr/>
    </dgm:pt>
    <dgm:pt modelId="{861CDB92-D76B-4A6E-8442-583D125EE9B3}" type="pres">
      <dgm:prSet presAssocID="{5AC58442-2663-4A57-B263-576D84E5B004}" presName="node" presStyleLbl="node1" presStyleIdx="1" presStyleCnt="5" custLinFactNeighborX="561" custLinFactNeighborY="1847">
        <dgm:presLayoutVars>
          <dgm:bulletEnabled val="1"/>
        </dgm:presLayoutVars>
      </dgm:prSet>
      <dgm:spPr/>
    </dgm:pt>
    <dgm:pt modelId="{A2B66E36-DD3F-4600-A2D5-54AFABB9A25A}" type="pres">
      <dgm:prSet presAssocID="{557657B5-AD6B-4294-89EA-3C1C685BD456}" presName="sibTrans" presStyleCnt="0"/>
      <dgm:spPr/>
    </dgm:pt>
    <dgm:pt modelId="{A73180A5-0820-4558-A960-4567D9094133}" type="pres">
      <dgm:prSet presAssocID="{44E6B5A6-93F8-4C9A-8114-1655CDF965B3}" presName="node" presStyleLbl="node1" presStyleIdx="2" presStyleCnt="5" custLinFactNeighborY="1003">
        <dgm:presLayoutVars>
          <dgm:bulletEnabled val="1"/>
        </dgm:presLayoutVars>
      </dgm:prSet>
      <dgm:spPr/>
    </dgm:pt>
    <dgm:pt modelId="{243A1CF7-DE08-4D74-85F4-ADDD41FCF249}" type="pres">
      <dgm:prSet presAssocID="{1D58D65A-99AF-436B-ABC5-BCA55A2F273D}" presName="sibTrans" presStyleCnt="0"/>
      <dgm:spPr/>
    </dgm:pt>
    <dgm:pt modelId="{4E32581F-C813-48B8-AC61-FF04DF9874B1}" type="pres">
      <dgm:prSet presAssocID="{11B0C10D-CF2B-4A82-937D-2A572FAC8D38}" presName="node" presStyleLbl="node1" presStyleIdx="3" presStyleCnt="5" custLinFactX="15962" custLinFactNeighborX="100000" custLinFactNeighborY="1472">
        <dgm:presLayoutVars>
          <dgm:bulletEnabled val="1"/>
        </dgm:presLayoutVars>
      </dgm:prSet>
      <dgm:spPr/>
    </dgm:pt>
    <dgm:pt modelId="{D6523241-102D-444B-9469-15492FEE5236}" type="pres">
      <dgm:prSet presAssocID="{421183FC-AAD6-40E4-AB8E-E34D763C0F48}" presName="sibTrans" presStyleCnt="0"/>
      <dgm:spPr/>
    </dgm:pt>
    <dgm:pt modelId="{CB8E13BC-392E-44CA-83C6-77207C05799D}" type="pres">
      <dgm:prSet presAssocID="{EA4D742C-2B07-4551-A057-7B6B1CA67CC8}" presName="node" presStyleLbl="node1" presStyleIdx="4" presStyleCnt="5" custScaleX="196118" custScaleY="126881" custLinFactNeighborX="-68788" custLinFactNeighborY="-1801">
        <dgm:presLayoutVars>
          <dgm:bulletEnabled val="1"/>
        </dgm:presLayoutVars>
      </dgm:prSet>
      <dgm:spPr/>
    </dgm:pt>
  </dgm:ptLst>
  <dgm:cxnLst>
    <dgm:cxn modelId="{86B75215-4014-45F2-A8B6-BD3678C31A03}" srcId="{B9B2E3B9-E2EA-41A2-85DB-3B48AD8802BF}" destId="{D008659E-E953-48B6-A825-162A1AFDF5ED}" srcOrd="0" destOrd="0" parTransId="{E5F01FB5-EF4F-458A-8760-00F38DE9DF04}" sibTransId="{F3D4225B-E429-4376-9A8E-3D8D0DEB9EB0}"/>
    <dgm:cxn modelId="{8ADEF217-5E7C-4C3E-ACC5-484BECC1D705}" type="presOf" srcId="{5AC58442-2663-4A57-B263-576D84E5B004}" destId="{861CDB92-D76B-4A6E-8442-583D125EE9B3}" srcOrd="0" destOrd="0" presId="urn:microsoft.com/office/officeart/2005/8/layout/default"/>
    <dgm:cxn modelId="{0263EE60-EF60-4DC1-9B2D-E90C201FB570}" srcId="{B9B2E3B9-E2EA-41A2-85DB-3B48AD8802BF}" destId="{EA4D742C-2B07-4551-A057-7B6B1CA67CC8}" srcOrd="4" destOrd="0" parTransId="{D18987BA-39E0-4424-873C-1645FD4BC2EE}" sibTransId="{73C544A8-4B43-40AB-BF8B-E3D605015E64}"/>
    <dgm:cxn modelId="{44C02F49-D1BB-4134-92EF-33918BA914A8}" srcId="{B9B2E3B9-E2EA-41A2-85DB-3B48AD8802BF}" destId="{11B0C10D-CF2B-4A82-937D-2A572FAC8D38}" srcOrd="3" destOrd="0" parTransId="{7AAB21E4-8967-4C78-A71A-61092CFE0CBF}" sibTransId="{421183FC-AAD6-40E4-AB8E-E34D763C0F48}"/>
    <dgm:cxn modelId="{89B3BA6F-7D52-4699-BF9F-8B0513B02936}" type="presOf" srcId="{D008659E-E953-48B6-A825-162A1AFDF5ED}" destId="{4E9C748E-8D8C-4574-904A-228601B4A236}" srcOrd="0" destOrd="0" presId="urn:microsoft.com/office/officeart/2005/8/layout/default"/>
    <dgm:cxn modelId="{D18FF16F-2D99-44B9-A74F-99EBB5754708}" type="presOf" srcId="{44E6B5A6-93F8-4C9A-8114-1655CDF965B3}" destId="{A73180A5-0820-4558-A960-4567D9094133}" srcOrd="0" destOrd="0" presId="urn:microsoft.com/office/officeart/2005/8/layout/default"/>
    <dgm:cxn modelId="{4DB48154-E8EF-435B-A447-E6A1D240FA81}" srcId="{B9B2E3B9-E2EA-41A2-85DB-3B48AD8802BF}" destId="{44E6B5A6-93F8-4C9A-8114-1655CDF965B3}" srcOrd="2" destOrd="0" parTransId="{6BB4230D-E179-49F0-985A-79EF66596C59}" sibTransId="{1D58D65A-99AF-436B-ABC5-BCA55A2F273D}"/>
    <dgm:cxn modelId="{F805BD76-5A63-4190-A71C-B2349BA4B6E9}" srcId="{B9B2E3B9-E2EA-41A2-85DB-3B48AD8802BF}" destId="{5AC58442-2663-4A57-B263-576D84E5B004}" srcOrd="1" destOrd="0" parTransId="{936A8BE7-941E-4B6F-A913-7A544F952D9C}" sibTransId="{557657B5-AD6B-4294-89EA-3C1C685BD456}"/>
    <dgm:cxn modelId="{163A3DC5-3710-46D1-AF6B-5BE669D510D8}" type="presOf" srcId="{B9B2E3B9-E2EA-41A2-85DB-3B48AD8802BF}" destId="{0705DF2E-40C3-45BB-A1B9-CDD308E61F63}" srcOrd="0" destOrd="0" presId="urn:microsoft.com/office/officeart/2005/8/layout/default"/>
    <dgm:cxn modelId="{402BA8C6-5D26-4BC1-8B86-45F8B8AA922F}" type="presOf" srcId="{11B0C10D-CF2B-4A82-937D-2A572FAC8D38}" destId="{4E32581F-C813-48B8-AC61-FF04DF9874B1}" srcOrd="0" destOrd="0" presId="urn:microsoft.com/office/officeart/2005/8/layout/default"/>
    <dgm:cxn modelId="{F3C924D8-AEE1-4C6B-9012-0132944D5D6C}" type="presOf" srcId="{EA4D742C-2B07-4551-A057-7B6B1CA67CC8}" destId="{CB8E13BC-392E-44CA-83C6-77207C05799D}" srcOrd="0" destOrd="0" presId="urn:microsoft.com/office/officeart/2005/8/layout/default"/>
    <dgm:cxn modelId="{A1B4006B-37F9-46CC-B361-3A72E1EF20E0}" type="presParOf" srcId="{0705DF2E-40C3-45BB-A1B9-CDD308E61F63}" destId="{4E9C748E-8D8C-4574-904A-228601B4A236}" srcOrd="0" destOrd="0" presId="urn:microsoft.com/office/officeart/2005/8/layout/default"/>
    <dgm:cxn modelId="{A3C0F3D5-ADD6-445B-83B6-F377E23525A2}" type="presParOf" srcId="{0705DF2E-40C3-45BB-A1B9-CDD308E61F63}" destId="{DC73B504-3164-43ED-8036-45D6B8BED768}" srcOrd="1" destOrd="0" presId="urn:microsoft.com/office/officeart/2005/8/layout/default"/>
    <dgm:cxn modelId="{9DCC96DC-B0FB-4C6E-8EEA-2614DB57188C}" type="presParOf" srcId="{0705DF2E-40C3-45BB-A1B9-CDD308E61F63}" destId="{861CDB92-D76B-4A6E-8442-583D125EE9B3}" srcOrd="2" destOrd="0" presId="urn:microsoft.com/office/officeart/2005/8/layout/default"/>
    <dgm:cxn modelId="{F9D702B0-CC79-4172-8E47-5C8C7EEC17E5}" type="presParOf" srcId="{0705DF2E-40C3-45BB-A1B9-CDD308E61F63}" destId="{A2B66E36-DD3F-4600-A2D5-54AFABB9A25A}" srcOrd="3" destOrd="0" presId="urn:microsoft.com/office/officeart/2005/8/layout/default"/>
    <dgm:cxn modelId="{E0BDF0E2-5C1D-49BC-AC80-5ACB716CA09C}" type="presParOf" srcId="{0705DF2E-40C3-45BB-A1B9-CDD308E61F63}" destId="{A73180A5-0820-4558-A960-4567D9094133}" srcOrd="4" destOrd="0" presId="urn:microsoft.com/office/officeart/2005/8/layout/default"/>
    <dgm:cxn modelId="{8F07F713-5A24-4D4C-947F-2D45858795F4}" type="presParOf" srcId="{0705DF2E-40C3-45BB-A1B9-CDD308E61F63}" destId="{243A1CF7-DE08-4D74-85F4-ADDD41FCF249}" srcOrd="5" destOrd="0" presId="urn:microsoft.com/office/officeart/2005/8/layout/default"/>
    <dgm:cxn modelId="{7B754EE2-3824-41F0-B426-A3F53F9ECE25}" type="presParOf" srcId="{0705DF2E-40C3-45BB-A1B9-CDD308E61F63}" destId="{4E32581F-C813-48B8-AC61-FF04DF9874B1}" srcOrd="6" destOrd="0" presId="urn:microsoft.com/office/officeart/2005/8/layout/default"/>
    <dgm:cxn modelId="{BD4F4B2D-7105-4ED6-97A5-42D5594AA06C}" type="presParOf" srcId="{0705DF2E-40C3-45BB-A1B9-CDD308E61F63}" destId="{D6523241-102D-444B-9469-15492FEE5236}" srcOrd="7" destOrd="0" presId="urn:microsoft.com/office/officeart/2005/8/layout/default"/>
    <dgm:cxn modelId="{CAA2B229-9E1D-4D2F-A5FA-6B78326313E5}" type="presParOf" srcId="{0705DF2E-40C3-45BB-A1B9-CDD308E61F63}" destId="{CB8E13BC-392E-44CA-83C6-77207C05799D}"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4372C5-1077-4DDC-9FA1-DDD6D1C411F4}">
      <dsp:nvSpPr>
        <dsp:cNvPr id="0" name=""/>
        <dsp:cNvSpPr/>
      </dsp:nvSpPr>
      <dsp:spPr>
        <a:xfrm>
          <a:off x="52622" y="727896"/>
          <a:ext cx="3763507" cy="2181580"/>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i-FI" sz="2800" b="1" kern="1200" dirty="0">
              <a:latin typeface="+mj-lt"/>
            </a:rPr>
            <a:t>Oikeus turvalliseen oppimisympäristöön</a:t>
          </a:r>
        </a:p>
        <a:p>
          <a:pPr marL="0" lvl="0" indent="0" algn="ctr" defTabSz="1244600">
            <a:lnSpc>
              <a:spcPct val="90000"/>
            </a:lnSpc>
            <a:spcBef>
              <a:spcPct val="0"/>
            </a:spcBef>
            <a:spcAft>
              <a:spcPct val="35000"/>
            </a:spcAft>
            <a:buNone/>
          </a:pPr>
          <a:r>
            <a:rPr lang="fi-FI" sz="1800" kern="1200" dirty="0">
              <a:latin typeface="+mj-lt"/>
            </a:rPr>
            <a:t>Perusopetuslaki (628/1998), lukiolaki (714/2018) ja laki ammatillisesta koulutuksesta (531/2017) </a:t>
          </a:r>
          <a:endParaRPr lang="fi-FI" sz="1800" kern="1200" dirty="0"/>
        </a:p>
      </dsp:txBody>
      <dsp:txXfrm>
        <a:off x="52622" y="727896"/>
        <a:ext cx="3763507" cy="2181580"/>
      </dsp:txXfrm>
    </dsp:sp>
    <dsp:sp modelId="{304F441E-BB61-4264-9091-0C97E8C7C7AD}">
      <dsp:nvSpPr>
        <dsp:cNvPr id="0" name=""/>
        <dsp:cNvSpPr/>
      </dsp:nvSpPr>
      <dsp:spPr>
        <a:xfrm>
          <a:off x="4149131" y="684997"/>
          <a:ext cx="3778963" cy="226737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533400">
            <a:lnSpc>
              <a:spcPct val="90000"/>
            </a:lnSpc>
            <a:spcBef>
              <a:spcPct val="0"/>
            </a:spcBef>
            <a:spcAft>
              <a:spcPct val="35000"/>
            </a:spcAft>
            <a:buNone/>
          </a:pPr>
          <a:r>
            <a:rPr lang="fi-FI" sz="2400" b="1" kern="1200" dirty="0">
              <a:latin typeface="+mj-lt"/>
            </a:rPr>
            <a:t>Suunnitelma opiskelijoiden suojaamiseksi väkivallalta, kiusaamiselta ja häirinnältä</a:t>
          </a:r>
        </a:p>
        <a:p>
          <a:pPr marL="0" lvl="0" indent="0" algn="ctr" defTabSz="533400">
            <a:lnSpc>
              <a:spcPct val="90000"/>
            </a:lnSpc>
            <a:spcBef>
              <a:spcPct val="0"/>
            </a:spcBef>
            <a:spcAft>
              <a:spcPct val="35000"/>
            </a:spcAft>
            <a:buNone/>
          </a:pPr>
          <a:r>
            <a:rPr lang="fi-FI" sz="1600" kern="1200" dirty="0">
              <a:latin typeface="+mj-lt"/>
            </a:rPr>
            <a:t>Oppilas- ja opiskelijahuoltolaki (1287/2013)</a:t>
          </a:r>
          <a:endParaRPr lang="fi-FI" sz="1600" kern="1200" dirty="0">
            <a:solidFill>
              <a:prstClr val="white"/>
            </a:solidFill>
            <a:latin typeface="Calibri Light" panose="020F0302020204030204"/>
            <a:ea typeface="+mn-ea"/>
            <a:cs typeface="+mn-cs"/>
          </a:endParaRPr>
        </a:p>
      </dsp:txBody>
      <dsp:txXfrm>
        <a:off x="4149131" y="684997"/>
        <a:ext cx="3778963" cy="2267378"/>
      </dsp:txXfrm>
    </dsp:sp>
    <dsp:sp modelId="{55CA611A-D1FF-4C49-82D2-68FDC646625A}">
      <dsp:nvSpPr>
        <dsp:cNvPr id="0" name=""/>
        <dsp:cNvSpPr/>
      </dsp:nvSpPr>
      <dsp:spPr>
        <a:xfrm>
          <a:off x="8313719" y="595209"/>
          <a:ext cx="3778963" cy="226737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b="1" kern="1200" dirty="0">
              <a:latin typeface="+mj-lt"/>
            </a:rPr>
            <a:t>Seksuaalinen häirintä on syrjintää</a:t>
          </a:r>
        </a:p>
        <a:p>
          <a:pPr marL="0" lvl="0" indent="0" algn="ctr" defTabSz="889000">
            <a:lnSpc>
              <a:spcPct val="90000"/>
            </a:lnSpc>
            <a:spcBef>
              <a:spcPct val="0"/>
            </a:spcBef>
            <a:spcAft>
              <a:spcPct val="35000"/>
            </a:spcAft>
            <a:buNone/>
          </a:pPr>
          <a:r>
            <a:rPr lang="fi-FI" sz="1600" kern="1200" dirty="0">
              <a:latin typeface="+mj-lt"/>
            </a:rPr>
            <a:t>Laki naisten ja miesten välisestä tasa-arvosta (609/1986)</a:t>
          </a:r>
        </a:p>
        <a:p>
          <a:pPr marL="0" lvl="0" indent="0" algn="ctr" defTabSz="889000">
            <a:lnSpc>
              <a:spcPct val="90000"/>
            </a:lnSpc>
            <a:spcBef>
              <a:spcPct val="0"/>
            </a:spcBef>
            <a:spcAft>
              <a:spcPct val="35000"/>
            </a:spcAft>
            <a:buNone/>
          </a:pPr>
          <a:r>
            <a:rPr lang="fi-FI" sz="1800" b="1" kern="1200" dirty="0">
              <a:latin typeface="+mj-lt"/>
            </a:rPr>
            <a:t>Yhdenvertaisuuslain mukaiset syrjintäperusteet (alkuperä, seksuaalinen suuntautuminen, kieli, uskonto, vammaisuus tai terveydentila)</a:t>
          </a:r>
        </a:p>
        <a:p>
          <a:pPr marL="0" lvl="0" indent="0" algn="ctr" defTabSz="889000">
            <a:lnSpc>
              <a:spcPct val="90000"/>
            </a:lnSpc>
            <a:spcBef>
              <a:spcPct val="0"/>
            </a:spcBef>
            <a:spcAft>
              <a:spcPct val="35000"/>
            </a:spcAft>
            <a:buNone/>
          </a:pPr>
          <a:r>
            <a:rPr lang="fi-FI" sz="1600" kern="1200" dirty="0">
              <a:latin typeface="+mj-lt"/>
            </a:rPr>
            <a:t>Yhdenvertaisuuslaki (1325/2014)</a:t>
          </a:r>
          <a:endParaRPr lang="fi-FI" sz="1600" kern="1200" dirty="0"/>
        </a:p>
      </dsp:txBody>
      <dsp:txXfrm>
        <a:off x="8313719" y="595209"/>
        <a:ext cx="3778963" cy="2267378"/>
      </dsp:txXfrm>
    </dsp:sp>
    <dsp:sp modelId="{5520D676-8EF0-4F44-960A-DFCE23E14FDF}">
      <dsp:nvSpPr>
        <dsp:cNvPr id="0" name=""/>
        <dsp:cNvSpPr/>
      </dsp:nvSpPr>
      <dsp:spPr>
        <a:xfrm>
          <a:off x="0" y="3330271"/>
          <a:ext cx="3778963" cy="226737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b="1" kern="1200" dirty="0">
              <a:latin typeface="+mj-lt"/>
            </a:rPr>
            <a:t>Oppilaitosten ympäristön terveellisyyden ja turvallisuuden tarkastus 3 v:n välein ml. seksuaalisen häirinnän ja siihen liittyvät toimintatavat </a:t>
          </a:r>
        </a:p>
        <a:p>
          <a:pPr marL="0" lvl="0" indent="0" algn="ctr" defTabSz="889000">
            <a:lnSpc>
              <a:spcPct val="90000"/>
            </a:lnSpc>
            <a:spcBef>
              <a:spcPct val="0"/>
            </a:spcBef>
            <a:spcAft>
              <a:spcPct val="35000"/>
            </a:spcAft>
            <a:buNone/>
          </a:pPr>
          <a:r>
            <a:rPr lang="fi-FI" sz="1800" kern="1200" dirty="0">
              <a:latin typeface="+mj-lt"/>
            </a:rPr>
            <a:t>Terveydenhuoltolaki (1326/2019)</a:t>
          </a:r>
          <a:endParaRPr lang="fi-FI" sz="1800" kern="1200" dirty="0"/>
        </a:p>
      </dsp:txBody>
      <dsp:txXfrm>
        <a:off x="0" y="3330271"/>
        <a:ext cx="3778963" cy="2267378"/>
      </dsp:txXfrm>
    </dsp:sp>
    <dsp:sp modelId="{09E840B3-782E-40E9-B892-20FF84D51B99}">
      <dsp:nvSpPr>
        <dsp:cNvPr id="0" name=""/>
        <dsp:cNvSpPr/>
      </dsp:nvSpPr>
      <dsp:spPr>
        <a:xfrm>
          <a:off x="4156859" y="3330271"/>
          <a:ext cx="3778963" cy="226737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fi-FI" sz="2800" b="1" kern="1200" dirty="0">
              <a:latin typeface="+mj-lt"/>
            </a:rPr>
            <a:t>Seksuaalirikokset</a:t>
          </a:r>
          <a:r>
            <a:rPr lang="fi-FI" sz="1700" kern="1200" dirty="0">
              <a:latin typeface="+mj-lt"/>
            </a:rPr>
            <a:t> </a:t>
          </a:r>
        </a:p>
        <a:p>
          <a:pPr marL="0" lvl="0" indent="0" algn="ctr" defTabSz="1244600">
            <a:lnSpc>
              <a:spcPct val="90000"/>
            </a:lnSpc>
            <a:spcBef>
              <a:spcPct val="0"/>
            </a:spcBef>
            <a:spcAft>
              <a:spcPct val="35000"/>
            </a:spcAft>
            <a:buNone/>
          </a:pPr>
          <a:r>
            <a:rPr lang="fi-FI" sz="1700" kern="1200" dirty="0">
              <a:latin typeface="+mj-lt"/>
            </a:rPr>
            <a:t>(raiskaus, pakottaminen seksuaaliseen tekoon, seksuaalinen hyväksikäyttö / ahdistelu , lapsen seksuaalinen hyväksikäyttö / houkutteleminen seksuaalisiin tarkoituksiin, seksuaalipalvelujen ostaminen nuorelta) </a:t>
          </a:r>
        </a:p>
        <a:p>
          <a:pPr marL="0" lvl="0" indent="0" algn="ctr" defTabSz="1244600">
            <a:lnSpc>
              <a:spcPct val="90000"/>
            </a:lnSpc>
            <a:spcBef>
              <a:spcPct val="0"/>
            </a:spcBef>
            <a:spcAft>
              <a:spcPct val="35000"/>
            </a:spcAft>
            <a:buNone/>
          </a:pPr>
          <a:r>
            <a:rPr lang="fi-FI" sz="1800" kern="1200" dirty="0">
              <a:latin typeface="+mj-lt"/>
            </a:rPr>
            <a:t>Rikoslaki (39/1889)</a:t>
          </a:r>
          <a:endParaRPr lang="fi-FI" sz="1800" kern="1200" dirty="0"/>
        </a:p>
      </dsp:txBody>
      <dsp:txXfrm>
        <a:off x="4156859" y="3330271"/>
        <a:ext cx="3778963" cy="2267378"/>
      </dsp:txXfrm>
    </dsp:sp>
    <dsp:sp modelId="{95301CDE-3D35-429A-AF92-951E327A2CC6}">
      <dsp:nvSpPr>
        <dsp:cNvPr id="0" name=""/>
        <dsp:cNvSpPr/>
      </dsp:nvSpPr>
      <dsp:spPr>
        <a:xfrm>
          <a:off x="8241805" y="3217265"/>
          <a:ext cx="3778963" cy="2267378"/>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b="1" kern="1200" dirty="0">
              <a:latin typeface="+mj-lt"/>
            </a:rPr>
            <a:t>Häirintä voi johtaa huomautukseen/</a:t>
          </a:r>
          <a:r>
            <a:rPr lang="fi-FI" sz="1600" b="1" kern="1200" dirty="0">
              <a:latin typeface="+mj-lt"/>
            </a:rPr>
            <a:t> </a:t>
          </a:r>
          <a:r>
            <a:rPr lang="fi-FI" sz="2000" b="1" kern="1200" dirty="0">
              <a:latin typeface="+mj-lt"/>
            </a:rPr>
            <a:t>varoitukseen/ palvelussuhteen päättämiseen</a:t>
          </a:r>
        </a:p>
        <a:p>
          <a:pPr marL="0" lvl="0" indent="0" algn="ctr" defTabSz="889000">
            <a:lnSpc>
              <a:spcPct val="90000"/>
            </a:lnSpc>
            <a:spcBef>
              <a:spcPct val="0"/>
            </a:spcBef>
            <a:spcAft>
              <a:spcPct val="35000"/>
            </a:spcAft>
            <a:buNone/>
          </a:pPr>
          <a:r>
            <a:rPr lang="fi-FI" sz="1800" kern="1200" dirty="0">
              <a:latin typeface="+mj-lt"/>
            </a:rPr>
            <a:t>Laki kunnallisesta viranhaltijasta (304/2003 ), valtion virkamieslaki (750/1994) ja työsopimuslaki (55/2001)</a:t>
          </a:r>
        </a:p>
      </dsp:txBody>
      <dsp:txXfrm>
        <a:off x="8241805" y="3217265"/>
        <a:ext cx="3778963" cy="22673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260B3-745C-44FB-BF2E-1902CC6E414B}">
      <dsp:nvSpPr>
        <dsp:cNvPr id="0" name=""/>
        <dsp:cNvSpPr/>
      </dsp:nvSpPr>
      <dsp:spPr>
        <a:xfrm>
          <a:off x="2246624" y="1844014"/>
          <a:ext cx="5652319" cy="2882225"/>
        </a:xfrm>
        <a:prstGeom prst="ellipse">
          <a:avLst/>
        </a:prstGeom>
        <a:noFill/>
        <a:ln w="381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r>
            <a:rPr lang="fi-FI" sz="5400" b="1" kern="1200" dirty="0">
              <a:solidFill>
                <a:srgbClr val="00FFFF"/>
              </a:solidFill>
              <a:latin typeface="+mj-lt"/>
            </a:rPr>
            <a:t>Tietoa </a:t>
          </a:r>
          <a:br>
            <a:rPr lang="fi-FI" sz="5400" b="1" kern="1200" dirty="0">
              <a:solidFill>
                <a:srgbClr val="00FFFF"/>
              </a:solidFill>
              <a:latin typeface="+mj-lt"/>
            </a:rPr>
          </a:br>
          <a:r>
            <a:rPr lang="fi-FI" sz="5400" b="1" kern="1200" dirty="0">
              <a:solidFill>
                <a:srgbClr val="00FFFF"/>
              </a:solidFill>
              <a:latin typeface="+mj-lt"/>
            </a:rPr>
            <a:t>yhteisön hyvinvoinnista</a:t>
          </a:r>
        </a:p>
      </dsp:txBody>
      <dsp:txXfrm>
        <a:off x="3074387" y="2266106"/>
        <a:ext cx="3996793" cy="2038041"/>
      </dsp:txXfrm>
    </dsp:sp>
    <dsp:sp modelId="{5F19C884-F48F-4689-BE92-05458BB67BBF}">
      <dsp:nvSpPr>
        <dsp:cNvPr id="0" name=""/>
        <dsp:cNvSpPr/>
      </dsp:nvSpPr>
      <dsp:spPr>
        <a:xfrm>
          <a:off x="4445420" y="113094"/>
          <a:ext cx="2159554" cy="1766415"/>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Koulu-terveys-kysely</a:t>
          </a:r>
        </a:p>
      </dsp:txBody>
      <dsp:txXfrm>
        <a:off x="4761679" y="371779"/>
        <a:ext cx="1527036" cy="1249045"/>
      </dsp:txXfrm>
    </dsp:sp>
    <dsp:sp modelId="{F21D6769-85EA-471E-AAF3-70F4199BE39E}">
      <dsp:nvSpPr>
        <dsp:cNvPr id="0" name=""/>
        <dsp:cNvSpPr/>
      </dsp:nvSpPr>
      <dsp:spPr>
        <a:xfrm>
          <a:off x="6560542" y="606666"/>
          <a:ext cx="2084644" cy="1660384"/>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TEA-</a:t>
          </a:r>
          <a:br>
            <a:rPr lang="fi-FI" sz="2800" b="1" kern="1200" dirty="0">
              <a:solidFill>
                <a:schemeClr val="bg1"/>
              </a:solidFill>
              <a:latin typeface="Calibri"/>
              <a:ea typeface="+mn-ea"/>
              <a:cs typeface="+mn-cs"/>
            </a:rPr>
          </a:br>
          <a:r>
            <a:rPr lang="fi-FI" sz="2800" b="1" kern="1200" dirty="0">
              <a:solidFill>
                <a:schemeClr val="bg1"/>
              </a:solidFill>
              <a:latin typeface="Calibri"/>
              <a:ea typeface="+mn-ea"/>
              <a:cs typeface="+mn-cs"/>
            </a:rPr>
            <a:t>tiedon-keruu</a:t>
          </a:r>
        </a:p>
      </dsp:txBody>
      <dsp:txXfrm>
        <a:off x="6865831" y="849824"/>
        <a:ext cx="1474066" cy="1174068"/>
      </dsp:txXfrm>
    </dsp:sp>
    <dsp:sp modelId="{F2230F31-A434-4A1B-AB9B-E9C0385A42BB}">
      <dsp:nvSpPr>
        <dsp:cNvPr id="0" name=""/>
        <dsp:cNvSpPr/>
      </dsp:nvSpPr>
      <dsp:spPr>
        <a:xfrm>
          <a:off x="7921705" y="1866238"/>
          <a:ext cx="2220705" cy="1714676"/>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800100">
            <a:lnSpc>
              <a:spcPct val="90000"/>
            </a:lnSpc>
            <a:spcBef>
              <a:spcPct val="0"/>
            </a:spcBef>
            <a:spcAft>
              <a:spcPct val="35000"/>
            </a:spcAft>
            <a:buNone/>
          </a:pPr>
          <a:r>
            <a:rPr lang="fi-FI" sz="2800" b="1" kern="1200" dirty="0" err="1">
              <a:solidFill>
                <a:schemeClr val="bg1"/>
              </a:solidFill>
              <a:latin typeface="Calibri"/>
              <a:ea typeface="+mn-ea"/>
              <a:cs typeface="+mn-cs"/>
            </a:rPr>
            <a:t>KiVa</a:t>
          </a:r>
          <a:r>
            <a:rPr lang="fi-FI" sz="2800" b="1" kern="1200" dirty="0">
              <a:solidFill>
                <a:schemeClr val="bg1"/>
              </a:solidFill>
              <a:latin typeface="Calibri"/>
              <a:ea typeface="+mn-ea"/>
              <a:cs typeface="+mn-cs"/>
            </a:rPr>
            <a:t>-kysely, yms.</a:t>
          </a:r>
        </a:p>
      </dsp:txBody>
      <dsp:txXfrm>
        <a:off x="8246920" y="2117346"/>
        <a:ext cx="1570275" cy="1212460"/>
      </dsp:txXfrm>
    </dsp:sp>
    <dsp:sp modelId="{4445E2B7-CA98-49BE-AE00-B9D61442D359}">
      <dsp:nvSpPr>
        <dsp:cNvPr id="0" name=""/>
        <dsp:cNvSpPr/>
      </dsp:nvSpPr>
      <dsp:spPr>
        <a:xfrm>
          <a:off x="7967333" y="3853394"/>
          <a:ext cx="2268586" cy="1548254"/>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err="1">
              <a:solidFill>
                <a:schemeClr val="bg1"/>
              </a:solidFill>
            </a:rPr>
            <a:t>Terv</a:t>
          </a:r>
          <a:r>
            <a:rPr lang="fi-FI" sz="2800" b="1" kern="1200" dirty="0">
              <a:solidFill>
                <a:schemeClr val="bg1"/>
              </a:solidFill>
            </a:rPr>
            <a:t>. </a:t>
          </a:r>
          <a:r>
            <a:rPr lang="fi-FI" sz="2800" b="1" kern="1200" dirty="0" err="1">
              <a:solidFill>
                <a:schemeClr val="bg1"/>
              </a:solidFill>
            </a:rPr>
            <a:t>turv</a:t>
          </a:r>
          <a:r>
            <a:rPr lang="fi-FI" sz="2800" b="1" kern="1200" dirty="0">
              <a:solidFill>
                <a:schemeClr val="bg1"/>
              </a:solidFill>
            </a:rPr>
            <a:t>.  </a:t>
          </a:r>
          <a:r>
            <a:rPr lang="fi-FI" sz="2800" b="1" kern="1200" dirty="0" err="1">
              <a:solidFill>
                <a:schemeClr val="bg1"/>
              </a:solidFill>
            </a:rPr>
            <a:t>tarkastuk</a:t>
          </a:r>
          <a:r>
            <a:rPr lang="fi-FI" sz="2800" b="1" kern="1200" dirty="0">
              <a:solidFill>
                <a:schemeClr val="bg1"/>
              </a:solidFill>
            </a:rPr>
            <a:t>-set</a:t>
          </a:r>
        </a:p>
      </dsp:txBody>
      <dsp:txXfrm>
        <a:off x="8299560" y="4080131"/>
        <a:ext cx="1604132" cy="1094780"/>
      </dsp:txXfrm>
    </dsp:sp>
    <dsp:sp modelId="{49B9C20F-555B-4AB9-A7D3-09C97C05D483}">
      <dsp:nvSpPr>
        <dsp:cNvPr id="0" name=""/>
        <dsp:cNvSpPr/>
      </dsp:nvSpPr>
      <dsp:spPr>
        <a:xfrm>
          <a:off x="6342286" y="4893501"/>
          <a:ext cx="1947667" cy="1611198"/>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800100">
            <a:lnSpc>
              <a:spcPct val="90000"/>
            </a:lnSpc>
            <a:spcBef>
              <a:spcPct val="0"/>
            </a:spcBef>
            <a:spcAft>
              <a:spcPct val="35000"/>
            </a:spcAft>
            <a:buNone/>
          </a:pPr>
          <a:r>
            <a:rPr lang="fi-FI" sz="2800" b="1" kern="1200" dirty="0">
              <a:solidFill>
                <a:schemeClr val="bg1"/>
              </a:solidFill>
              <a:latin typeface="Calibri"/>
              <a:ea typeface="+mn-ea"/>
              <a:cs typeface="+mn-cs"/>
            </a:rPr>
            <a:t>Hyvin-vointi-profiili</a:t>
          </a:r>
        </a:p>
      </dsp:txBody>
      <dsp:txXfrm>
        <a:off x="6627515" y="5129455"/>
        <a:ext cx="1377209" cy="1139290"/>
      </dsp:txXfrm>
    </dsp:sp>
    <dsp:sp modelId="{891E08BC-47BB-4ACB-BD5B-73B0FEF8C9EF}">
      <dsp:nvSpPr>
        <dsp:cNvPr id="0" name=""/>
        <dsp:cNvSpPr/>
      </dsp:nvSpPr>
      <dsp:spPr>
        <a:xfrm>
          <a:off x="4172065" y="5024634"/>
          <a:ext cx="2225265" cy="151428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a:solidFill>
                <a:schemeClr val="bg1"/>
              </a:solidFill>
            </a:rPr>
            <a:t>Laajojen </a:t>
          </a:r>
          <a:r>
            <a:rPr lang="fi-FI" sz="2800" b="1" kern="1200" dirty="0" err="1">
              <a:solidFill>
                <a:schemeClr val="bg1"/>
              </a:solidFill>
            </a:rPr>
            <a:t>terv.tark</a:t>
          </a:r>
          <a:r>
            <a:rPr lang="fi-FI" sz="2800" b="1" kern="1200" dirty="0">
              <a:solidFill>
                <a:schemeClr val="bg1"/>
              </a:solidFill>
            </a:rPr>
            <a:t>. </a:t>
          </a:r>
          <a:r>
            <a:rPr lang="fi-FI" sz="2800" b="1" kern="1200" dirty="0" err="1">
              <a:solidFill>
                <a:schemeClr val="bg1"/>
              </a:solidFill>
            </a:rPr>
            <a:t>yhteenve-dot</a:t>
          </a:r>
          <a:endParaRPr lang="fi-FI" sz="2800" b="1" kern="1200" dirty="0">
            <a:solidFill>
              <a:schemeClr val="bg1"/>
            </a:solidFill>
          </a:endParaRPr>
        </a:p>
      </dsp:txBody>
      <dsp:txXfrm>
        <a:off x="4497948" y="5246396"/>
        <a:ext cx="1573499" cy="1070763"/>
      </dsp:txXfrm>
    </dsp:sp>
    <dsp:sp modelId="{EFDD63E9-F668-466A-9BB5-BD7F6DF05560}">
      <dsp:nvSpPr>
        <dsp:cNvPr id="0" name=""/>
        <dsp:cNvSpPr/>
      </dsp:nvSpPr>
      <dsp:spPr>
        <a:xfrm>
          <a:off x="2192705" y="4745875"/>
          <a:ext cx="1945836" cy="166293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a:solidFill>
                <a:schemeClr val="bg1"/>
              </a:solidFill>
              <a:latin typeface="Calibri"/>
              <a:ea typeface="+mn-ea"/>
              <a:cs typeface="+mn-cs"/>
            </a:rPr>
            <a:t>Koulun oma kysely</a:t>
          </a:r>
        </a:p>
      </dsp:txBody>
      <dsp:txXfrm>
        <a:off x="2477666" y="4989406"/>
        <a:ext cx="1375914" cy="1175875"/>
      </dsp:txXfrm>
    </dsp:sp>
    <dsp:sp modelId="{ADCC94B2-8F46-427B-8F7C-843769BC4E3B}">
      <dsp:nvSpPr>
        <dsp:cNvPr id="0" name=""/>
        <dsp:cNvSpPr/>
      </dsp:nvSpPr>
      <dsp:spPr>
        <a:xfrm>
          <a:off x="418124" y="3606240"/>
          <a:ext cx="2154974" cy="1743927"/>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err="1">
              <a:solidFill>
                <a:schemeClr val="bg1"/>
              </a:solidFill>
            </a:rPr>
            <a:t>Henkilös-tön</a:t>
          </a:r>
          <a:r>
            <a:rPr lang="fi-FI" sz="2800" b="1" kern="1200" dirty="0">
              <a:solidFill>
                <a:schemeClr val="bg1"/>
              </a:solidFill>
            </a:rPr>
            <a:t> näkemys</a:t>
          </a:r>
        </a:p>
      </dsp:txBody>
      <dsp:txXfrm>
        <a:off x="733713" y="3861632"/>
        <a:ext cx="1523796" cy="1233143"/>
      </dsp:txXfrm>
    </dsp:sp>
    <dsp:sp modelId="{F3B13A4C-40A5-467F-A05E-560E6688EEBA}">
      <dsp:nvSpPr>
        <dsp:cNvPr id="0" name=""/>
        <dsp:cNvSpPr/>
      </dsp:nvSpPr>
      <dsp:spPr>
        <a:xfrm>
          <a:off x="277426" y="1625156"/>
          <a:ext cx="2313076" cy="1803850"/>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a:solidFill>
                <a:schemeClr val="bg1"/>
              </a:solidFill>
            </a:rPr>
            <a:t>Oppilailta+ huoltajilta saatava tieto</a:t>
          </a:r>
        </a:p>
      </dsp:txBody>
      <dsp:txXfrm>
        <a:off x="616168" y="1889324"/>
        <a:ext cx="1635592" cy="1275514"/>
      </dsp:txXfrm>
    </dsp:sp>
    <dsp:sp modelId="{E0B98C45-AE30-41F3-9AB0-1212695593CE}">
      <dsp:nvSpPr>
        <dsp:cNvPr id="0" name=""/>
        <dsp:cNvSpPr/>
      </dsp:nvSpPr>
      <dsp:spPr>
        <a:xfrm>
          <a:off x="2054572" y="297549"/>
          <a:ext cx="2280045" cy="1761232"/>
        </a:xfrm>
        <a:prstGeom prst="ellipse">
          <a:avLst/>
        </a:prstGeom>
        <a:noFill/>
        <a:ln w="38100" cap="flat" cmpd="sng" algn="ctr">
          <a:solidFill>
            <a:srgbClr val="00FFFF"/>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fi-FI" sz="2800" b="1" kern="1200" dirty="0">
              <a:solidFill>
                <a:schemeClr val="bg1"/>
              </a:solidFill>
            </a:rPr>
            <a:t>Yhteistyö-tahojen näkemys</a:t>
          </a:r>
        </a:p>
      </dsp:txBody>
      <dsp:txXfrm>
        <a:off x="2388477" y="555475"/>
        <a:ext cx="1612235" cy="12453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9C748E-8D8C-4574-904A-228601B4A236}">
      <dsp:nvSpPr>
        <dsp:cNvPr id="0" name=""/>
        <dsp:cNvSpPr/>
      </dsp:nvSpPr>
      <dsp:spPr>
        <a:xfrm>
          <a:off x="0" y="210213"/>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fi-FI" sz="4800" b="1" kern="1200" dirty="0">
              <a:solidFill>
                <a:srgbClr val="00FFFF"/>
              </a:solidFill>
              <a:latin typeface="Calibri Light" panose="020F0302020204030204"/>
              <a:ea typeface="+mn-ea"/>
              <a:cs typeface="+mn-cs"/>
            </a:rPr>
            <a:t>Arvoperusta</a:t>
          </a:r>
        </a:p>
      </dsp:txBody>
      <dsp:txXfrm>
        <a:off x="0" y="210213"/>
        <a:ext cx="3662821" cy="2197693"/>
      </dsp:txXfrm>
    </dsp:sp>
    <dsp:sp modelId="{861CDB92-D76B-4A6E-8442-583D125EE9B3}">
      <dsp:nvSpPr>
        <dsp:cNvPr id="0" name=""/>
        <dsp:cNvSpPr/>
      </dsp:nvSpPr>
      <dsp:spPr>
        <a:xfrm>
          <a:off x="4049652" y="228761"/>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fi-FI" sz="4800" b="1" kern="1200" dirty="0">
              <a:solidFill>
                <a:srgbClr val="00FF00"/>
              </a:solidFill>
              <a:latin typeface="Calibri Light" panose="020F0302020204030204"/>
              <a:ea typeface="+mn-ea"/>
              <a:cs typeface="+mn-cs"/>
            </a:rPr>
            <a:t>Toiminta-</a:t>
          </a:r>
        </a:p>
        <a:p>
          <a:pPr marL="0" lvl="0" indent="0" algn="ctr" defTabSz="2133600">
            <a:lnSpc>
              <a:spcPct val="90000"/>
            </a:lnSpc>
            <a:spcBef>
              <a:spcPct val="0"/>
            </a:spcBef>
            <a:spcAft>
              <a:spcPct val="35000"/>
            </a:spcAft>
            <a:buNone/>
          </a:pPr>
          <a:r>
            <a:rPr lang="fi-FI" sz="4800" b="1" kern="1200" dirty="0">
              <a:solidFill>
                <a:srgbClr val="00FF00"/>
              </a:solidFill>
              <a:latin typeface="Calibri Light" panose="020F0302020204030204"/>
              <a:ea typeface="+mn-ea"/>
              <a:cs typeface="+mn-cs"/>
            </a:rPr>
            <a:t>kulttuuri</a:t>
          </a:r>
        </a:p>
      </dsp:txBody>
      <dsp:txXfrm>
        <a:off x="4049652" y="228761"/>
        <a:ext cx="3662821" cy="2197693"/>
      </dsp:txXfrm>
    </dsp:sp>
    <dsp:sp modelId="{A73180A5-0820-4558-A960-4567D9094133}">
      <dsp:nvSpPr>
        <dsp:cNvPr id="0" name=""/>
        <dsp:cNvSpPr/>
      </dsp:nvSpPr>
      <dsp:spPr>
        <a:xfrm>
          <a:off x="8058208" y="210213"/>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fi-FI" sz="4800" b="1" kern="1200" dirty="0">
              <a:solidFill>
                <a:srgbClr val="FF99FF"/>
              </a:solidFill>
              <a:latin typeface="Calibri Light" panose="020F0302020204030204"/>
              <a:ea typeface="+mn-ea"/>
              <a:cs typeface="+mn-cs"/>
            </a:rPr>
            <a:t>Laaja-alainen osaaminen</a:t>
          </a:r>
        </a:p>
      </dsp:txBody>
      <dsp:txXfrm>
        <a:off x="8058208" y="210213"/>
        <a:ext cx="3662821" cy="2197693"/>
      </dsp:txXfrm>
    </dsp:sp>
    <dsp:sp modelId="{4E32581F-C813-48B8-AC61-FF04DF9874B1}">
      <dsp:nvSpPr>
        <dsp:cNvPr id="0" name=""/>
        <dsp:cNvSpPr/>
      </dsp:nvSpPr>
      <dsp:spPr>
        <a:xfrm>
          <a:off x="4501717" y="3079876"/>
          <a:ext cx="3662821" cy="2197693"/>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endParaRPr lang="fi-FI" sz="4800" b="1" kern="1200" dirty="0">
            <a:solidFill>
              <a:srgbClr val="FFFF00"/>
            </a:solidFill>
          </a:endParaRPr>
        </a:p>
      </dsp:txBody>
      <dsp:txXfrm>
        <a:off x="4501717" y="3079876"/>
        <a:ext cx="3662821" cy="2197693"/>
      </dsp:txXfrm>
    </dsp:sp>
    <dsp:sp modelId="{CB8E13BC-392E-44CA-83C6-77207C05799D}">
      <dsp:nvSpPr>
        <dsp:cNvPr id="0" name=""/>
        <dsp:cNvSpPr/>
      </dsp:nvSpPr>
      <dsp:spPr>
        <a:xfrm>
          <a:off x="1763758" y="2712565"/>
          <a:ext cx="7183453" cy="2788455"/>
        </a:xfrm>
        <a:prstGeom prst="rect">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fi-FI" sz="4800" b="1" kern="1200" dirty="0">
              <a:solidFill>
                <a:srgbClr val="FFFF00"/>
              </a:solidFill>
              <a:latin typeface="+mj-lt"/>
            </a:rPr>
            <a:t>Oppiaineet:</a:t>
          </a:r>
        </a:p>
        <a:p>
          <a:pPr marL="0" lvl="0" indent="0" algn="ctr" defTabSz="2133600">
            <a:lnSpc>
              <a:spcPct val="90000"/>
            </a:lnSpc>
            <a:spcBef>
              <a:spcPct val="0"/>
            </a:spcBef>
            <a:spcAft>
              <a:spcPct val="35000"/>
            </a:spcAft>
            <a:buNone/>
          </a:pPr>
          <a:r>
            <a:rPr lang="fi-FI" sz="3200" b="1" kern="1200" dirty="0">
              <a:solidFill>
                <a:srgbClr val="FFFF00"/>
              </a:solidFill>
              <a:latin typeface="+mj-lt"/>
            </a:rPr>
            <a:t>Terveystieto </a:t>
          </a:r>
          <a:r>
            <a:rPr lang="fi-FI" sz="3200" b="1" kern="1200" dirty="0">
              <a:solidFill>
                <a:srgbClr val="00FFFF"/>
              </a:solidFill>
              <a:latin typeface="+mj-lt"/>
            </a:rPr>
            <a:t>Yhteiskuntaoppi</a:t>
          </a:r>
          <a:r>
            <a:rPr lang="fi-FI" sz="3200" b="1" kern="1200" dirty="0">
              <a:solidFill>
                <a:srgbClr val="FFFF00"/>
              </a:solidFill>
              <a:latin typeface="+mj-lt"/>
            </a:rPr>
            <a:t> </a:t>
          </a:r>
          <a:r>
            <a:rPr lang="fi-FI" sz="3200" b="1" kern="1200" dirty="0">
              <a:solidFill>
                <a:srgbClr val="FF99FF"/>
              </a:solidFill>
              <a:latin typeface="+mj-lt"/>
            </a:rPr>
            <a:t>Äidinkieli ja kirjallisuus</a:t>
          </a:r>
          <a:r>
            <a:rPr lang="fi-FI" sz="3200" b="1" kern="1200" dirty="0">
              <a:solidFill>
                <a:srgbClr val="00FF00"/>
              </a:solidFill>
              <a:latin typeface="+mj-lt"/>
            </a:rPr>
            <a:t> Katsomusaineet</a:t>
          </a:r>
          <a:r>
            <a:rPr lang="fi-FI" sz="3200" b="1" kern="1200" dirty="0">
              <a:solidFill>
                <a:srgbClr val="FFFF00"/>
              </a:solidFill>
              <a:latin typeface="+mj-lt"/>
            </a:rPr>
            <a:t> Taito- ja taideaineet</a:t>
          </a:r>
          <a:r>
            <a:rPr lang="fi-FI" sz="3200" b="1" kern="1200" dirty="0">
              <a:solidFill>
                <a:srgbClr val="FF6600"/>
              </a:solidFill>
              <a:latin typeface="+mj-lt"/>
            </a:rPr>
            <a:t> </a:t>
          </a:r>
          <a:r>
            <a:rPr lang="fi-FI" sz="3200" b="1" kern="1200" dirty="0">
              <a:solidFill>
                <a:srgbClr val="FFFF00"/>
              </a:solidFill>
              <a:latin typeface="+mj-lt"/>
            </a:rPr>
            <a:t> </a:t>
          </a:r>
          <a:r>
            <a:rPr lang="fi-FI" sz="3200" b="1" kern="1200" dirty="0">
              <a:solidFill>
                <a:srgbClr val="00FFFF"/>
              </a:solidFill>
              <a:latin typeface="+mj-lt"/>
            </a:rPr>
            <a:t>Psykologia (lukio) </a:t>
          </a:r>
          <a:r>
            <a:rPr lang="fi-FI" sz="3200" b="1" kern="1200" dirty="0">
              <a:solidFill>
                <a:srgbClr val="00FF00"/>
              </a:solidFill>
              <a:latin typeface="+mj-lt"/>
            </a:rPr>
            <a:t>Yhteiset tutkinnon osat (amis)…</a:t>
          </a:r>
          <a:endParaRPr lang="fi-FI" sz="3200" b="1" kern="1200" dirty="0">
            <a:solidFill>
              <a:srgbClr val="00FF00"/>
            </a:solidFill>
          </a:endParaRPr>
        </a:p>
      </dsp:txBody>
      <dsp:txXfrm>
        <a:off x="1763758" y="2712565"/>
        <a:ext cx="7183453" cy="278845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9A29DB-61A7-4805-9313-9792B3BB4E98}" type="datetimeFigureOut">
              <a:rPr lang="fi-FI" smtClean="0"/>
              <a:t>7.9.2020</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7D45A-1FB8-456F-AA8B-8E273FC400EB}" type="slidenum">
              <a:rPr lang="fi-FI" smtClean="0"/>
              <a:t>‹#›</a:t>
            </a:fld>
            <a:endParaRPr lang="fi-FI"/>
          </a:p>
        </p:txBody>
      </p:sp>
    </p:spTree>
    <p:extLst>
      <p:ext uri="{BB962C8B-B14F-4D97-AF65-F5344CB8AC3E}">
        <p14:creationId xmlns:p14="http://schemas.microsoft.com/office/powerpoint/2010/main" val="4128478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7.9.2020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606879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7.9.2020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173501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Date Placeholder 3"/>
          <p:cNvSpPr>
            <a:spLocks noGrp="1"/>
          </p:cNvSpPr>
          <p:nvPr>
            <p:ph type="dt" sz="half" idx="10"/>
          </p:nvPr>
        </p:nvSpPr>
        <p:spPr/>
        <p:txBody>
          <a:bodyPr/>
          <a:lstStyle/>
          <a:p>
            <a:fld id="{AFA583D9-C23E-45E2-AB01-264E0D6E4BA0}" type="datetimeFigureOut">
              <a:rPr lang="fi-FI" smtClean="0"/>
              <a:t>7.9.2020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220404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AFA583D9-C23E-45E2-AB01-264E0D6E4BA0}" type="datetimeFigureOut">
              <a:rPr lang="fi-FI" smtClean="0"/>
              <a:t>7.9.2020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603882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i-FI"/>
              <a:t>Muokkaa ots. perustyyl. napsautt.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Content Placeholder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Content Placeholder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AFA583D9-C23E-45E2-AB01-264E0D6E4BA0}" type="datetimeFigureOut">
              <a:rPr lang="fi-FI" smtClean="0"/>
              <a:t>7.9.2020</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1431086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Date Placeholder 2"/>
          <p:cNvSpPr>
            <a:spLocks noGrp="1"/>
          </p:cNvSpPr>
          <p:nvPr>
            <p:ph type="dt" sz="half" idx="10"/>
          </p:nvPr>
        </p:nvSpPr>
        <p:spPr/>
        <p:txBody>
          <a:bodyPr/>
          <a:lstStyle/>
          <a:p>
            <a:fld id="{AFA583D9-C23E-45E2-AB01-264E0D6E4BA0}" type="datetimeFigureOut">
              <a:rPr lang="fi-FI" smtClean="0"/>
              <a:t>7.9.2020</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316414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A583D9-C23E-45E2-AB01-264E0D6E4BA0}" type="datetimeFigureOut">
              <a:rPr lang="fi-FI" smtClean="0"/>
              <a:t>7.9.2020</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148381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AFA583D9-C23E-45E2-AB01-264E0D6E4BA0}" type="datetimeFigureOut">
              <a:rPr lang="fi-FI" smtClean="0"/>
              <a:t>7.9.2020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551126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p:cNvSpPr>
            <a:spLocks noGrp="1"/>
          </p:cNvSpPr>
          <p:nvPr>
            <p:ph type="dt" sz="half" idx="10"/>
          </p:nvPr>
        </p:nvSpPr>
        <p:spPr/>
        <p:txBody>
          <a:bodyPr/>
          <a:lstStyle/>
          <a:p>
            <a:fld id="{AFA583D9-C23E-45E2-AB01-264E0D6E4BA0}" type="datetimeFigureOut">
              <a:rPr lang="fi-FI" smtClean="0"/>
              <a:t>7.9.2020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196523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ots. perustyyl. napsautt.</a:t>
            </a:r>
            <a:endParaRPr lang="en-US" dirty="0"/>
          </a:p>
        </p:txBody>
      </p:sp>
      <p:sp>
        <p:nvSpPr>
          <p:cNvPr id="3" name="Vertical Text Placeholder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7.9.2020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3540187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i-FI"/>
              <a:t>Muokkaa ots. perustyyl. napsautt.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AFA583D9-C23E-45E2-AB01-264E0D6E4BA0}" type="datetimeFigureOut">
              <a:rPr lang="fi-FI" smtClean="0"/>
              <a:t>7.9.2020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832CCBE3-F6A2-4060-BC4F-EC221FD6221D}" type="slidenum">
              <a:rPr lang="fi-FI" smtClean="0"/>
              <a:t>‹#›</a:t>
            </a:fld>
            <a:endParaRPr lang="fi-FI"/>
          </a:p>
        </p:txBody>
      </p:sp>
    </p:spTree>
    <p:extLst>
      <p:ext uri="{BB962C8B-B14F-4D97-AF65-F5344CB8AC3E}">
        <p14:creationId xmlns:p14="http://schemas.microsoft.com/office/powerpoint/2010/main" val="2204900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A583D9-C23E-45E2-AB01-264E0D6E4BA0}" type="datetimeFigureOut">
              <a:rPr lang="fi-FI" smtClean="0"/>
              <a:t>7.9.2020</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2CCBE3-F6A2-4060-BC4F-EC221FD6221D}" type="slidenum">
              <a:rPr lang="fi-FI" smtClean="0"/>
              <a:t>‹#›</a:t>
            </a:fld>
            <a:endParaRPr lang="fi-FI"/>
          </a:p>
        </p:txBody>
      </p:sp>
    </p:spTree>
    <p:extLst>
      <p:ext uri="{BB962C8B-B14F-4D97-AF65-F5344CB8AC3E}">
        <p14:creationId xmlns:p14="http://schemas.microsoft.com/office/powerpoint/2010/main" val="3268590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39A283-1F7A-439C-94A8-3BE4BFE58EAE}"/>
              </a:ext>
            </a:extLst>
          </p:cNvPr>
          <p:cNvSpPr>
            <a:spLocks noGrp="1"/>
          </p:cNvSpPr>
          <p:nvPr>
            <p:ph type="ctrTitle"/>
          </p:nvPr>
        </p:nvSpPr>
        <p:spPr>
          <a:xfrm>
            <a:off x="0" y="0"/>
            <a:ext cx="5630238" cy="6857999"/>
          </a:xfrm>
          <a:solidFill>
            <a:srgbClr val="7030A0"/>
          </a:solidFill>
        </p:spPr>
        <p:txBody>
          <a:bodyPr anchor="ctr">
            <a:normAutofit/>
          </a:bodyPr>
          <a:lstStyle/>
          <a:p>
            <a:pPr algn="r"/>
            <a:r>
              <a:rPr lang="fi-FI" sz="5400" b="1" dirty="0">
                <a:solidFill>
                  <a:schemeClr val="bg1"/>
                </a:solidFill>
              </a:rPr>
              <a:t>Seksuaalisen </a:t>
            </a:r>
            <a:br>
              <a:rPr lang="fi-FI" sz="5400" b="1" dirty="0">
                <a:solidFill>
                  <a:schemeClr val="bg1"/>
                </a:solidFill>
              </a:rPr>
            </a:br>
            <a:r>
              <a:rPr lang="fi-FI" sz="5400" b="1" dirty="0">
                <a:solidFill>
                  <a:schemeClr val="bg1"/>
                </a:solidFill>
              </a:rPr>
              <a:t>häirinnän </a:t>
            </a:r>
            <a:br>
              <a:rPr lang="fi-FI" sz="5400" b="1" dirty="0">
                <a:solidFill>
                  <a:schemeClr val="bg1"/>
                </a:solidFill>
              </a:rPr>
            </a:br>
            <a:r>
              <a:rPr lang="fi-FI" sz="5400" b="1" dirty="0">
                <a:solidFill>
                  <a:schemeClr val="bg1"/>
                </a:solidFill>
              </a:rPr>
              <a:t>vastainen työ </a:t>
            </a:r>
            <a:br>
              <a:rPr lang="fi-FI" sz="5400" b="1" dirty="0">
                <a:solidFill>
                  <a:schemeClr val="bg1"/>
                </a:solidFill>
              </a:rPr>
            </a:br>
            <a:r>
              <a:rPr lang="fi-FI" sz="5400" b="1" dirty="0">
                <a:solidFill>
                  <a:schemeClr val="bg1"/>
                </a:solidFill>
              </a:rPr>
              <a:t>kouluissa ja oppilaitoksissa</a:t>
            </a:r>
            <a:br>
              <a:rPr lang="fi-FI" sz="4200" dirty="0">
                <a:solidFill>
                  <a:srgbClr val="FFFFFF"/>
                </a:solidFill>
              </a:rPr>
            </a:br>
            <a:br>
              <a:rPr lang="fi-FI" sz="4200" dirty="0">
                <a:solidFill>
                  <a:srgbClr val="FFFFFF"/>
                </a:solidFill>
              </a:rPr>
            </a:br>
            <a:br>
              <a:rPr lang="fi-FI" sz="4200" dirty="0">
                <a:solidFill>
                  <a:srgbClr val="FFFFFF"/>
                </a:solidFill>
              </a:rPr>
            </a:br>
            <a:r>
              <a:rPr lang="fi-FI" sz="3200" dirty="0">
                <a:solidFill>
                  <a:srgbClr val="FFFFFF"/>
                </a:solidFill>
              </a:rPr>
              <a:t>Kristiina Laitinen</a:t>
            </a:r>
            <a:br>
              <a:rPr lang="fi-FI" sz="3200" dirty="0">
                <a:solidFill>
                  <a:srgbClr val="FFFFFF"/>
                </a:solidFill>
              </a:rPr>
            </a:br>
            <a:r>
              <a:rPr lang="fi-FI" sz="3200" dirty="0">
                <a:solidFill>
                  <a:srgbClr val="FFFFFF"/>
                </a:solidFill>
              </a:rPr>
              <a:t>Opetushallitus</a:t>
            </a:r>
            <a:endParaRPr lang="fi-FI" sz="4200" dirty="0">
              <a:solidFill>
                <a:srgbClr val="FFFFFF"/>
              </a:solidFill>
            </a:endParaRPr>
          </a:p>
        </p:txBody>
      </p:sp>
      <p:sp>
        <p:nvSpPr>
          <p:cNvPr id="3" name="Alaotsikko 2">
            <a:extLst>
              <a:ext uri="{FF2B5EF4-FFF2-40B4-BE49-F238E27FC236}">
                <a16:creationId xmlns:a16="http://schemas.microsoft.com/office/drawing/2014/main" id="{A50284F5-FC3F-4AA3-99B3-C3E55BDB385F}"/>
              </a:ext>
            </a:extLst>
          </p:cNvPr>
          <p:cNvSpPr>
            <a:spLocks noGrp="1"/>
          </p:cNvSpPr>
          <p:nvPr>
            <p:ph type="subTitle" idx="1"/>
          </p:nvPr>
        </p:nvSpPr>
        <p:spPr>
          <a:xfrm>
            <a:off x="6404681" y="634686"/>
            <a:ext cx="4775438" cy="5184140"/>
          </a:xfrm>
        </p:spPr>
        <p:txBody>
          <a:bodyPr anchor="ctr">
            <a:normAutofit/>
          </a:bodyPr>
          <a:lstStyle/>
          <a:p>
            <a:pPr algn="l"/>
            <a:r>
              <a:rPr lang="fi-FI" sz="4800" b="1" dirty="0">
                <a:solidFill>
                  <a:srgbClr val="0033CC"/>
                </a:solidFill>
                <a:latin typeface="+mj-lt"/>
              </a:rPr>
              <a:t>Oppaat ja käsikirjat 2020:4a</a:t>
            </a:r>
          </a:p>
          <a:p>
            <a:pPr algn="l"/>
            <a:endParaRPr lang="fi-FI" sz="4800" b="1" dirty="0">
              <a:solidFill>
                <a:srgbClr val="0033CC"/>
              </a:solidFill>
              <a:latin typeface="+mj-lt"/>
            </a:endParaRPr>
          </a:p>
          <a:p>
            <a:pPr algn="l"/>
            <a:r>
              <a:rPr lang="fi-FI" sz="4800" b="1" dirty="0">
                <a:solidFill>
                  <a:srgbClr val="0033CC"/>
                </a:solidFill>
                <a:latin typeface="+mj-lt"/>
              </a:rPr>
              <a:t>www.oph.fi</a:t>
            </a:r>
          </a:p>
        </p:txBody>
      </p:sp>
    </p:spTree>
    <p:extLst>
      <p:ext uri="{BB962C8B-B14F-4D97-AF65-F5344CB8AC3E}">
        <p14:creationId xmlns:p14="http://schemas.microsoft.com/office/powerpoint/2010/main" val="3773609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602804" y="71929"/>
            <a:ext cx="8719335"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333052" y="4243227"/>
            <a:ext cx="2966663" cy="1994264"/>
          </a:xfrm>
          <a:prstGeom prst="rect">
            <a:avLst/>
          </a:prstGeom>
          <a:solidFill>
            <a:schemeClr val="bg1"/>
          </a:solid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dirty="0" err="1">
                <a:solidFill>
                  <a:srgbClr val="7030A0"/>
                </a:solidFill>
              </a:rPr>
              <a:t>Oppaan</a:t>
            </a:r>
            <a:r>
              <a:rPr lang="en-US" sz="6000" b="1" dirty="0">
                <a:solidFill>
                  <a:srgbClr val="7030A0"/>
                </a:solidFill>
              </a:rPr>
              <a:t> </a:t>
            </a:r>
            <a:r>
              <a:rPr lang="en-US" sz="6000" b="1" dirty="0" err="1">
                <a:solidFill>
                  <a:srgbClr val="7030A0"/>
                </a:solidFill>
              </a:rPr>
              <a:t>sisältö</a:t>
            </a:r>
            <a:endParaRPr lang="en-US" sz="6000" b="1" dirty="0">
              <a:solidFill>
                <a:srgbClr val="7030A0"/>
              </a:solidFill>
            </a:endParaRPr>
          </a:p>
        </p:txBody>
      </p:sp>
      <p:sp>
        <p:nvSpPr>
          <p:cNvPr id="6" name="Suorakulmio 5">
            <a:extLst>
              <a:ext uri="{FF2B5EF4-FFF2-40B4-BE49-F238E27FC236}">
                <a16:creationId xmlns:a16="http://schemas.microsoft.com/office/drawing/2014/main" id="{0038FE36-6AA2-4038-8F86-379B11276F5E}"/>
              </a:ext>
            </a:extLst>
          </p:cNvPr>
          <p:cNvSpPr/>
          <p:nvPr/>
        </p:nvSpPr>
        <p:spPr>
          <a:xfrm>
            <a:off x="2982926" y="366623"/>
            <a:ext cx="4561726" cy="6124754"/>
          </a:xfrm>
          <a:prstGeom prst="rect">
            <a:avLst/>
          </a:prstGeom>
        </p:spPr>
        <p:txBody>
          <a:bodyPr wrap="square">
            <a:spAutoFit/>
          </a:bodyPr>
          <a:lstStyle/>
          <a:p>
            <a:pPr marL="457200" indent="-457200">
              <a:buFont typeface="+mj-lt"/>
              <a:buAutoNum type="arabicPeriod"/>
            </a:pPr>
            <a:r>
              <a:rPr lang="fi-FI" sz="2800" b="1" dirty="0">
                <a:solidFill>
                  <a:srgbClr val="0033CC"/>
                </a:solidFill>
              </a:rPr>
              <a:t>Seksuaalinen häirintä ilmiönä</a:t>
            </a:r>
          </a:p>
          <a:p>
            <a:pPr marL="457200" indent="-457200">
              <a:buFont typeface="+mj-lt"/>
              <a:buAutoNum type="arabicPeriod"/>
            </a:pPr>
            <a:r>
              <a:rPr lang="fi-FI" sz="2800" b="1" dirty="0">
                <a:solidFill>
                  <a:srgbClr val="0033CC"/>
                </a:solidFill>
              </a:rPr>
              <a:t>Lainsäädäntö edellyttää seksuaalisen häirinnän ennaltaehkäisyä ja siihen puuttumista  </a:t>
            </a:r>
          </a:p>
          <a:p>
            <a:pPr marL="457200" indent="-457200">
              <a:buFont typeface="+mj-lt"/>
              <a:buAutoNum type="arabicPeriod"/>
            </a:pPr>
            <a:r>
              <a:rPr lang="fi-FI" sz="2800" b="1" dirty="0">
                <a:solidFill>
                  <a:srgbClr val="0033CC"/>
                </a:solidFill>
              </a:rPr>
              <a:t>Seksuaalisen häirinnän ennaltaehkäisy opetussuunnitelmissa ja oppilaitosten toiminnassa</a:t>
            </a:r>
          </a:p>
          <a:p>
            <a:pPr marL="457200" indent="-457200">
              <a:buFont typeface="+mj-lt"/>
              <a:buAutoNum type="arabicPeriod"/>
            </a:pPr>
            <a:r>
              <a:rPr lang="fi-FI" sz="2800" b="1" dirty="0">
                <a:solidFill>
                  <a:srgbClr val="0033CC"/>
                </a:solidFill>
              </a:rPr>
              <a:t>Toimintaohjeita ammattilaisille, opiskelijoille ja </a:t>
            </a:r>
          </a:p>
          <a:p>
            <a:r>
              <a:rPr lang="fi-FI" sz="2800" b="1" dirty="0">
                <a:solidFill>
                  <a:srgbClr val="0033CC"/>
                </a:solidFill>
              </a:rPr>
              <a:t>      huoltajille</a:t>
            </a:r>
            <a:endParaRPr lang="fi-FI" sz="2400" dirty="0">
              <a:solidFill>
                <a:srgbClr val="0033CC"/>
              </a:solidFill>
            </a:endParaRPr>
          </a:p>
        </p:txBody>
      </p:sp>
    </p:spTree>
    <p:extLst>
      <p:ext uri="{BB962C8B-B14F-4D97-AF65-F5344CB8AC3E}">
        <p14:creationId xmlns:p14="http://schemas.microsoft.com/office/powerpoint/2010/main" val="1644774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21162" y="-160208"/>
            <a:ext cx="10658475" cy="1325563"/>
          </a:xfrm>
        </p:spPr>
        <p:txBody>
          <a:bodyPr/>
          <a:lstStyle/>
          <a:p>
            <a:pPr algn="ctr"/>
            <a:r>
              <a:rPr lang="fi-FI" b="1" dirty="0">
                <a:solidFill>
                  <a:srgbClr val="0033CC"/>
                </a:solidFill>
              </a:rPr>
              <a:t>Mitä seksuaalinen häirintä tarkoittaa?</a:t>
            </a:r>
          </a:p>
        </p:txBody>
      </p:sp>
      <p:sp>
        <p:nvSpPr>
          <p:cNvPr id="3" name="Sisällön paikkamerkki 2"/>
          <p:cNvSpPr>
            <a:spLocks noGrp="1"/>
          </p:cNvSpPr>
          <p:nvPr>
            <p:ph sz="half" idx="1"/>
          </p:nvPr>
        </p:nvSpPr>
        <p:spPr>
          <a:xfrm>
            <a:off x="221162" y="976044"/>
            <a:ext cx="4865188" cy="5745431"/>
          </a:xfrm>
          <a:solidFill>
            <a:srgbClr val="7030A0"/>
          </a:solidFill>
        </p:spPr>
        <p:txBody>
          <a:bodyPr>
            <a:noAutofit/>
          </a:bodyPr>
          <a:lstStyle/>
          <a:p>
            <a:r>
              <a:rPr lang="fi-FI" sz="2600" b="1" dirty="0">
                <a:solidFill>
                  <a:schemeClr val="bg1"/>
                </a:solidFill>
                <a:latin typeface="+mj-lt"/>
              </a:rPr>
              <a:t>Lapsen tai nuoren altistamisesta ikään kuulumattomalle seksuaalisuudelle</a:t>
            </a:r>
          </a:p>
          <a:p>
            <a:r>
              <a:rPr lang="fi-FI" sz="2600" b="1" dirty="0">
                <a:solidFill>
                  <a:schemeClr val="bg1"/>
                </a:solidFill>
                <a:latin typeface="+mj-lt"/>
              </a:rPr>
              <a:t>Lapsen psyykkistä tai fyysistä koskemattomuuden loukkaamista</a:t>
            </a:r>
          </a:p>
          <a:p>
            <a:r>
              <a:rPr lang="fi-FI" sz="2600" b="1" dirty="0">
                <a:solidFill>
                  <a:schemeClr val="bg1"/>
                </a:solidFill>
                <a:latin typeface="+mj-lt"/>
              </a:rPr>
              <a:t>Sanallista, sanatonta tai fyysistä, luonteeltaan seksuaalista ei-toivottua käytöstä </a:t>
            </a:r>
          </a:p>
          <a:p>
            <a:r>
              <a:rPr lang="fi-FI" sz="2600" b="1" dirty="0">
                <a:solidFill>
                  <a:schemeClr val="bg1"/>
                </a:solidFill>
                <a:latin typeface="+mj-lt"/>
              </a:rPr>
              <a:t>Voi muuttua seksuaaliseksi väkivallaksi ja rikolliseksi teoksi </a:t>
            </a:r>
          </a:p>
          <a:p>
            <a:r>
              <a:rPr lang="fi-FI" sz="2600" b="1" dirty="0">
                <a:solidFill>
                  <a:schemeClr val="bg1"/>
                </a:solidFill>
                <a:latin typeface="+mj-lt"/>
              </a:rPr>
              <a:t>Tyypillistä vallankäyttö ja toistuvuus (voi olla myös yksittäinen teko) </a:t>
            </a:r>
          </a:p>
        </p:txBody>
      </p:sp>
      <p:sp>
        <p:nvSpPr>
          <p:cNvPr id="20" name="Sisällön paikkamerkki 19"/>
          <p:cNvSpPr>
            <a:spLocks noGrp="1"/>
          </p:cNvSpPr>
          <p:nvPr>
            <p:ph sz="half" idx="2"/>
          </p:nvPr>
        </p:nvSpPr>
        <p:spPr>
          <a:xfrm>
            <a:off x="5086350" y="1168465"/>
            <a:ext cx="7029450" cy="5553010"/>
          </a:xfrm>
        </p:spPr>
        <p:txBody>
          <a:bodyPr>
            <a:normAutofit/>
          </a:bodyPr>
          <a:lstStyle/>
          <a:p>
            <a:pPr lvl="0"/>
            <a:r>
              <a:rPr lang="fi-FI" b="1" dirty="0">
                <a:solidFill>
                  <a:srgbClr val="0033CC"/>
                </a:solidFill>
                <a:latin typeface="+mj-lt"/>
              </a:rPr>
              <a:t>Seksuaalisesti vihjailevat eleet tai ilmeet</a:t>
            </a:r>
          </a:p>
          <a:p>
            <a:pPr lvl="0"/>
            <a:r>
              <a:rPr lang="fi-FI" b="1" dirty="0">
                <a:solidFill>
                  <a:srgbClr val="0033CC"/>
                </a:solidFill>
                <a:latin typeface="+mj-lt"/>
              </a:rPr>
              <a:t>Epäasialliset seksuaaliset puheet tai vitsit </a:t>
            </a:r>
          </a:p>
          <a:p>
            <a:pPr lvl="0"/>
            <a:r>
              <a:rPr lang="fi-FI" b="1" dirty="0">
                <a:solidFill>
                  <a:srgbClr val="0033CC"/>
                </a:solidFill>
                <a:latin typeface="+mj-lt"/>
              </a:rPr>
              <a:t>Vartaloa, pukeutumista tai yksityiselämää koskevat seksuaaliset huomautukset tai kysymykset</a:t>
            </a:r>
          </a:p>
          <a:p>
            <a:pPr lvl="0"/>
            <a:r>
              <a:rPr lang="fi-FI" b="1" dirty="0">
                <a:solidFill>
                  <a:srgbClr val="0033CC"/>
                </a:solidFill>
                <a:latin typeface="+mj-lt"/>
              </a:rPr>
              <a:t>Epäasialliset seksuaaliset sisällöt, viestit, kuvat tai videot somessa</a:t>
            </a:r>
          </a:p>
          <a:p>
            <a:r>
              <a:rPr lang="fi-FI" b="1" dirty="0">
                <a:solidFill>
                  <a:srgbClr val="0033CC"/>
                </a:solidFill>
                <a:latin typeface="+mj-lt"/>
              </a:rPr>
              <a:t>Sukupuoliyhteyttä / sukupuolista kanssakäymistä koskevat ehdotukset tai vaatimukset </a:t>
            </a:r>
          </a:p>
          <a:p>
            <a:pPr marL="0" indent="0">
              <a:buNone/>
            </a:pPr>
            <a:endParaRPr lang="fi-FI" sz="2600" dirty="0">
              <a:solidFill>
                <a:srgbClr val="FF0000"/>
              </a:solidFill>
              <a:latin typeface="+mj-lt"/>
            </a:endParaRPr>
          </a:p>
          <a:p>
            <a:pPr marL="0" indent="0">
              <a:buNone/>
            </a:pPr>
            <a:endParaRPr lang="fi-FI" dirty="0"/>
          </a:p>
          <a:p>
            <a:pPr marL="0" indent="0">
              <a:buNone/>
            </a:pPr>
            <a:endParaRPr lang="fi-FI" dirty="0"/>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6" name="Alatunnisteen paikkamerkki 5"/>
          <p:cNvSpPr>
            <a:spLocks noGrp="1"/>
          </p:cNvSpPr>
          <p:nvPr>
            <p:ph type="ftr" sz="quarter" idx="11"/>
          </p:nvPr>
        </p:nvSpPr>
        <p:spPr/>
        <p:txBody>
          <a:bodyPr/>
          <a:lstStyle/>
          <a:p>
            <a:r>
              <a:rPr lang="en-GB" dirty="0"/>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3</a:t>
            </a:fld>
            <a:endParaRPr lang="en-GB" dirty="0"/>
          </a:p>
        </p:txBody>
      </p:sp>
      <p:sp>
        <p:nvSpPr>
          <p:cNvPr id="8" name="Tekstiruutu 7">
            <a:extLst>
              <a:ext uri="{FF2B5EF4-FFF2-40B4-BE49-F238E27FC236}">
                <a16:creationId xmlns:a16="http://schemas.microsoft.com/office/drawing/2014/main" id="{2D7BC7B0-F11B-4385-B6A6-2C42805627A4}"/>
              </a:ext>
            </a:extLst>
          </p:cNvPr>
          <p:cNvSpPr txBox="1"/>
          <p:nvPr/>
        </p:nvSpPr>
        <p:spPr>
          <a:xfrm flipH="1">
            <a:off x="5314950" y="5687187"/>
            <a:ext cx="6211677" cy="954107"/>
          </a:xfrm>
          <a:prstGeom prst="rect">
            <a:avLst/>
          </a:prstGeom>
          <a:solidFill>
            <a:srgbClr val="7030A0"/>
          </a:solidFill>
        </p:spPr>
        <p:txBody>
          <a:bodyPr wrap="square" rtlCol="0">
            <a:spAutoFit/>
          </a:bodyPr>
          <a:lstStyle/>
          <a:p>
            <a:r>
              <a:rPr lang="fi-FI" sz="2800" b="1" dirty="0" err="1">
                <a:solidFill>
                  <a:srgbClr val="00FFFF"/>
                </a:solidFill>
              </a:rPr>
              <a:t>Huom</a:t>
            </a:r>
            <a:r>
              <a:rPr lang="fi-FI" sz="2800" b="1" dirty="0">
                <a:solidFill>
                  <a:srgbClr val="00FFFF"/>
                </a:solidFill>
              </a:rPr>
              <a:t>! Seksuaalirikokset ja sen yritykset: suojaikärajat 16 ja 18 v. </a:t>
            </a:r>
          </a:p>
        </p:txBody>
      </p:sp>
    </p:spTree>
    <p:extLst>
      <p:ext uri="{BB962C8B-B14F-4D97-AF65-F5344CB8AC3E}">
        <p14:creationId xmlns:p14="http://schemas.microsoft.com/office/powerpoint/2010/main" val="251324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865188" cy="6402387"/>
          </a:xfrm>
          <a:solidFill>
            <a:srgbClr val="7030A0"/>
          </a:solidFill>
        </p:spPr>
        <p:txBody>
          <a:bodyPr>
            <a:noAutofit/>
          </a:bodyPr>
          <a:lstStyle/>
          <a:p>
            <a:pPr marL="0" indent="0">
              <a:buNone/>
            </a:pPr>
            <a:r>
              <a:rPr lang="fi-FI" sz="4800" b="1" dirty="0">
                <a:solidFill>
                  <a:schemeClr val="bg1"/>
                </a:solidFill>
                <a:latin typeface="+mj-lt"/>
              </a:rPr>
              <a:t>Vuorovaikutusta säätelee jokaisen oma kokemus tilanteesta</a:t>
            </a:r>
          </a:p>
        </p:txBody>
      </p:sp>
      <p:sp>
        <p:nvSpPr>
          <p:cNvPr id="20" name="Sisällön paikkamerkki 19"/>
          <p:cNvSpPr>
            <a:spLocks noGrp="1"/>
          </p:cNvSpPr>
          <p:nvPr>
            <p:ph sz="half" idx="2"/>
          </p:nvPr>
        </p:nvSpPr>
        <p:spPr>
          <a:xfrm>
            <a:off x="5162550" y="319088"/>
            <a:ext cx="6673279" cy="6402386"/>
          </a:xfrm>
        </p:spPr>
        <p:txBody>
          <a:bodyPr>
            <a:normAutofit/>
          </a:bodyPr>
          <a:lstStyle/>
          <a:p>
            <a:r>
              <a:rPr lang="fi-FI" sz="3200" dirty="0">
                <a:solidFill>
                  <a:srgbClr val="0033CC"/>
                </a:solidFill>
              </a:rPr>
              <a:t>Käsitys fyysisen vuorovaikutuksen muodoista ja sopivista rajoista on kulttuuri- ja yksilökohtaista</a:t>
            </a:r>
          </a:p>
          <a:p>
            <a:r>
              <a:rPr lang="fi-FI" sz="3200" dirty="0">
                <a:solidFill>
                  <a:srgbClr val="0033CC"/>
                </a:solidFill>
              </a:rPr>
              <a:t>Fyysinen läheisyys voi ilmentää välittämistä ja huolenpitoa, lohduttaa ja luoda turvallisuudentunnetta</a:t>
            </a:r>
          </a:p>
          <a:p>
            <a:r>
              <a:rPr lang="fi-FI" sz="3200" dirty="0">
                <a:solidFill>
                  <a:srgbClr val="0033CC"/>
                </a:solidFill>
              </a:rPr>
              <a:t>Moneen oppiaineeseen kuuluu, että opettaja tai opiskelija voivat koskettaa toista opiskelijaa</a:t>
            </a:r>
          </a:p>
          <a:p>
            <a:r>
              <a:rPr lang="fi-FI" sz="3200" dirty="0">
                <a:solidFill>
                  <a:srgbClr val="0033CC"/>
                </a:solidFill>
              </a:rPr>
              <a:t>Olennaista on, että fyysinen kosketus ei seksualisoidu eikä sitä koeta kiusallisena, pakottavana tai epämiellyttävänä.</a:t>
            </a:r>
          </a:p>
          <a:p>
            <a:pPr marL="0" indent="0">
              <a:buNone/>
            </a:pPr>
            <a:endParaRPr lang="fi-FI" dirty="0">
              <a:solidFill>
                <a:srgbClr val="0033CC"/>
              </a:solidFill>
            </a:endParaRPr>
          </a:p>
          <a:p>
            <a:pPr marL="0" indent="0">
              <a:buNone/>
            </a:pPr>
            <a:endParaRPr lang="fi-FI" dirty="0">
              <a:solidFill>
                <a:srgbClr val="0033CC"/>
              </a:solidFill>
            </a:endParaRPr>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6" name="Alatunnisteen paikkamerkki 5"/>
          <p:cNvSpPr>
            <a:spLocks noGrp="1"/>
          </p:cNvSpPr>
          <p:nvPr>
            <p:ph type="ftr" sz="quarter" idx="11"/>
          </p:nvPr>
        </p:nvSpPr>
        <p:spPr/>
        <p:txBody>
          <a:bodyPr/>
          <a:lstStyle/>
          <a:p>
            <a:r>
              <a:rPr lang="en-GB" dirty="0"/>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4</a:t>
            </a:fld>
            <a:endParaRPr lang="en-GB" dirty="0"/>
          </a:p>
        </p:txBody>
      </p:sp>
    </p:spTree>
    <p:extLst>
      <p:ext uri="{BB962C8B-B14F-4D97-AF65-F5344CB8AC3E}">
        <p14:creationId xmlns:p14="http://schemas.microsoft.com/office/powerpoint/2010/main" val="2693547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121455-D4D9-4EB7-ACB4-F007397DB37D}"/>
              </a:ext>
            </a:extLst>
          </p:cNvPr>
          <p:cNvSpPr>
            <a:spLocks noGrp="1"/>
          </p:cNvSpPr>
          <p:nvPr>
            <p:ph type="title"/>
          </p:nvPr>
        </p:nvSpPr>
        <p:spPr>
          <a:xfrm>
            <a:off x="99317" y="0"/>
            <a:ext cx="11849528" cy="939694"/>
          </a:xfrm>
        </p:spPr>
        <p:txBody>
          <a:bodyPr/>
          <a:lstStyle/>
          <a:p>
            <a:pPr algn="ctr"/>
            <a:r>
              <a:rPr lang="fi-FI" b="1" dirty="0">
                <a:solidFill>
                  <a:srgbClr val="0033CC"/>
                </a:solidFill>
              </a:rPr>
              <a:t>Lainsäädäntö velvoittaa puuttumaan</a:t>
            </a:r>
            <a:endParaRPr lang="fi-FI" dirty="0">
              <a:solidFill>
                <a:srgbClr val="0033CC"/>
              </a:solidFill>
            </a:endParaRPr>
          </a:p>
        </p:txBody>
      </p:sp>
      <p:graphicFrame>
        <p:nvGraphicFramePr>
          <p:cNvPr id="5" name="Sisällön paikkamerkki 4">
            <a:extLst>
              <a:ext uri="{FF2B5EF4-FFF2-40B4-BE49-F238E27FC236}">
                <a16:creationId xmlns:a16="http://schemas.microsoft.com/office/drawing/2014/main" id="{EDED39FA-6496-496D-B1C2-73261C8A654F}"/>
              </a:ext>
            </a:extLst>
          </p:cNvPr>
          <p:cNvGraphicFramePr>
            <a:graphicFrameLocks noGrp="1"/>
          </p:cNvGraphicFramePr>
          <p:nvPr>
            <p:ph idx="1"/>
            <p:extLst>
              <p:ext uri="{D42A27DB-BD31-4B8C-83A1-F6EECF244321}">
                <p14:modId xmlns:p14="http://schemas.microsoft.com/office/powerpoint/2010/main" val="3057772540"/>
              </p:ext>
            </p:extLst>
          </p:nvPr>
        </p:nvGraphicFramePr>
        <p:xfrm>
          <a:off x="0" y="575352"/>
          <a:ext cx="12092683" cy="6282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8490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753492" y="10"/>
            <a:ext cx="8438508"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333052" y="4243227"/>
            <a:ext cx="3550579" cy="1994264"/>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600" b="1" dirty="0" err="1">
                <a:solidFill>
                  <a:srgbClr val="7030A0"/>
                </a:solidFill>
              </a:rPr>
              <a:t>Ennalta</a:t>
            </a:r>
            <a:r>
              <a:rPr lang="en-US" sz="6600" b="1" dirty="0">
                <a:solidFill>
                  <a:srgbClr val="7030A0"/>
                </a:solidFill>
              </a:rPr>
              <a:t> </a:t>
            </a:r>
            <a:r>
              <a:rPr lang="en-US" sz="6600" b="1" dirty="0" err="1">
                <a:solidFill>
                  <a:srgbClr val="7030A0"/>
                </a:solidFill>
              </a:rPr>
              <a:t>ehkäisevä</a:t>
            </a:r>
            <a:r>
              <a:rPr lang="en-US" sz="6600" b="1" dirty="0">
                <a:solidFill>
                  <a:srgbClr val="7030A0"/>
                </a:solidFill>
              </a:rPr>
              <a:t> </a:t>
            </a:r>
            <a:r>
              <a:rPr lang="en-US" sz="6600" b="1" dirty="0" err="1">
                <a:solidFill>
                  <a:srgbClr val="7030A0"/>
                </a:solidFill>
              </a:rPr>
              <a:t>työ</a:t>
            </a:r>
            <a:endParaRPr lang="en-US" sz="6600" b="1" dirty="0">
              <a:solidFill>
                <a:srgbClr val="7030A0"/>
              </a:solidFill>
            </a:endParaRPr>
          </a:p>
        </p:txBody>
      </p:sp>
    </p:spTree>
    <p:extLst>
      <p:ext uri="{BB962C8B-B14F-4D97-AF65-F5344CB8AC3E}">
        <p14:creationId xmlns:p14="http://schemas.microsoft.com/office/powerpoint/2010/main" val="2184970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865188" cy="6402387"/>
          </a:xfrm>
          <a:solidFill>
            <a:srgbClr val="7030A0"/>
          </a:solidFill>
        </p:spPr>
        <p:txBody>
          <a:bodyPr>
            <a:noAutofit/>
          </a:bodyPr>
          <a:lstStyle/>
          <a:p>
            <a:pPr marL="0" indent="0">
              <a:buNone/>
            </a:pPr>
            <a:r>
              <a:rPr lang="fi-FI" sz="4800" b="1" dirty="0">
                <a:solidFill>
                  <a:schemeClr val="bg1"/>
                </a:solidFill>
                <a:latin typeface="+mj-lt"/>
              </a:rPr>
              <a:t>Luottamuksen ilmapiirin tietoinen rakentaminen </a:t>
            </a:r>
            <a:br>
              <a:rPr lang="fi-FI" sz="4800" b="1" dirty="0">
                <a:solidFill>
                  <a:schemeClr val="bg1"/>
                </a:solidFill>
                <a:latin typeface="+mj-lt"/>
              </a:rPr>
            </a:br>
            <a:endParaRPr lang="fi-FI" sz="4800" b="1" dirty="0">
              <a:solidFill>
                <a:schemeClr val="bg1"/>
              </a:solidFill>
              <a:latin typeface="+mj-lt"/>
            </a:endParaRPr>
          </a:p>
        </p:txBody>
      </p:sp>
      <p:sp>
        <p:nvSpPr>
          <p:cNvPr id="20" name="Sisällön paikkamerkki 19"/>
          <p:cNvSpPr>
            <a:spLocks noGrp="1"/>
          </p:cNvSpPr>
          <p:nvPr>
            <p:ph sz="half" idx="2"/>
          </p:nvPr>
        </p:nvSpPr>
        <p:spPr>
          <a:xfrm>
            <a:off x="5162550" y="319088"/>
            <a:ext cx="6808288" cy="6402386"/>
          </a:xfrm>
        </p:spPr>
        <p:txBody>
          <a:bodyPr>
            <a:normAutofit lnSpcReduction="10000"/>
          </a:bodyPr>
          <a:lstStyle/>
          <a:p>
            <a:r>
              <a:rPr lang="fi-FI" sz="3600" dirty="0">
                <a:solidFill>
                  <a:srgbClr val="0033CC"/>
                </a:solidFill>
              </a:rPr>
              <a:t>Luottamuksen ilmapiiri kannustaa kertomaan</a:t>
            </a:r>
          </a:p>
          <a:p>
            <a:r>
              <a:rPr lang="fi-FI" sz="3600" dirty="0">
                <a:solidFill>
                  <a:srgbClr val="0033CC"/>
                </a:solidFill>
              </a:rPr>
              <a:t>Kiinnostus lasten ja nuorten kuulumisia kohtaan </a:t>
            </a:r>
          </a:p>
          <a:p>
            <a:r>
              <a:rPr lang="fi-FI" sz="3600" dirty="0">
                <a:solidFill>
                  <a:srgbClr val="0033CC"/>
                </a:solidFill>
              </a:rPr>
              <a:t>Rohkaisu ilmoittamaan havaitsemastaan tai kohtaamastaan seksuaalisesta häirinnästä aikuiselle</a:t>
            </a:r>
          </a:p>
          <a:p>
            <a:r>
              <a:rPr lang="fi-FI" sz="3600" dirty="0">
                <a:solidFill>
                  <a:srgbClr val="0033CC"/>
                </a:solidFill>
              </a:rPr>
              <a:t>Ilmiön käsitteleminen etukäteen (häirinnän tunnistaminen ja taito toimia myös ahdistavissa tilanteissa)</a:t>
            </a:r>
          </a:p>
          <a:p>
            <a:r>
              <a:rPr lang="fi-FI" sz="3600" dirty="0">
                <a:solidFill>
                  <a:srgbClr val="0033CC"/>
                </a:solidFill>
              </a:rPr>
              <a:t>Yhteyshenkilöiden nimeäminen</a:t>
            </a:r>
          </a:p>
          <a:p>
            <a:pPr marL="0" indent="0">
              <a:buNone/>
            </a:pPr>
            <a:endParaRPr lang="fi-FI" dirty="0"/>
          </a:p>
          <a:p>
            <a:pPr marL="0" indent="0">
              <a:buNone/>
            </a:pPr>
            <a:endParaRPr lang="fi-FI" dirty="0"/>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6" name="Alatunnisteen paikkamerkki 5"/>
          <p:cNvSpPr>
            <a:spLocks noGrp="1"/>
          </p:cNvSpPr>
          <p:nvPr>
            <p:ph type="ftr" sz="quarter" idx="11"/>
          </p:nvPr>
        </p:nvSpPr>
        <p:spPr/>
        <p:txBody>
          <a:bodyPr/>
          <a:lstStyle/>
          <a:p>
            <a:r>
              <a:rPr lang="en-GB" dirty="0"/>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7</a:t>
            </a:fld>
            <a:endParaRPr lang="en-GB" dirty="0"/>
          </a:p>
        </p:txBody>
      </p:sp>
    </p:spTree>
    <p:extLst>
      <p:ext uri="{BB962C8B-B14F-4D97-AF65-F5344CB8AC3E}">
        <p14:creationId xmlns:p14="http://schemas.microsoft.com/office/powerpoint/2010/main" val="2783826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5033884" cy="6402387"/>
          </a:xfrm>
          <a:solidFill>
            <a:srgbClr val="7030A0"/>
          </a:solidFill>
        </p:spPr>
        <p:txBody>
          <a:bodyPr>
            <a:noAutofit/>
          </a:bodyPr>
          <a:lstStyle/>
          <a:p>
            <a:pPr marL="0" indent="0">
              <a:buNone/>
            </a:pPr>
            <a:r>
              <a:rPr lang="fi-FI" sz="4800" dirty="0">
                <a:solidFill>
                  <a:schemeClr val="bg1"/>
                </a:solidFill>
              </a:rPr>
              <a:t>Suunnitelma opiskelijoiden suojaamiseksi </a:t>
            </a:r>
          </a:p>
          <a:p>
            <a:pPr marL="914400" indent="-914400">
              <a:buAutoNum type="arabicParenR"/>
            </a:pPr>
            <a:r>
              <a:rPr lang="fi-FI" sz="4400" dirty="0">
                <a:solidFill>
                  <a:schemeClr val="bg1"/>
                </a:solidFill>
              </a:rPr>
              <a:t>väkivallalta,</a:t>
            </a:r>
          </a:p>
          <a:p>
            <a:pPr marL="914400" indent="-914400">
              <a:buAutoNum type="arabicParenR"/>
            </a:pPr>
            <a:r>
              <a:rPr lang="fi-FI" sz="4400" dirty="0">
                <a:solidFill>
                  <a:schemeClr val="bg1"/>
                </a:solidFill>
              </a:rPr>
              <a:t>kiusaamiselta ja</a:t>
            </a:r>
          </a:p>
          <a:p>
            <a:pPr marL="914400" indent="-914400">
              <a:buAutoNum type="arabicParenR"/>
            </a:pPr>
            <a:r>
              <a:rPr lang="fi-FI" sz="4400" dirty="0">
                <a:solidFill>
                  <a:schemeClr val="bg1"/>
                </a:solidFill>
              </a:rPr>
              <a:t>häirinnältä</a:t>
            </a:r>
          </a:p>
          <a:p>
            <a:pPr marL="0" indent="0">
              <a:buNone/>
            </a:pPr>
            <a:r>
              <a:rPr lang="fi-FI" dirty="0">
                <a:solidFill>
                  <a:schemeClr val="bg1"/>
                </a:solidFill>
              </a:rPr>
              <a:t>Opiskelijoiden keskinäiset / opiskelijoiden ja aikuisten väliset vuorovaikutussuhteet oppilaitoksessa! </a:t>
            </a:r>
          </a:p>
          <a:p>
            <a:pPr marL="0" indent="0">
              <a:buNone/>
            </a:pPr>
            <a:endParaRPr lang="fi-FI" sz="4400" b="1" dirty="0">
              <a:solidFill>
                <a:schemeClr val="bg1"/>
              </a:solidFill>
              <a:latin typeface="+mj-lt"/>
            </a:endParaRPr>
          </a:p>
        </p:txBody>
      </p:sp>
      <p:sp>
        <p:nvSpPr>
          <p:cNvPr id="20" name="Sisällön paikkamerkki 19"/>
          <p:cNvSpPr>
            <a:spLocks noGrp="1"/>
          </p:cNvSpPr>
          <p:nvPr>
            <p:ph sz="half" idx="2"/>
          </p:nvPr>
        </p:nvSpPr>
        <p:spPr>
          <a:xfrm>
            <a:off x="5242475" y="455614"/>
            <a:ext cx="6894441" cy="6402386"/>
          </a:xfrm>
        </p:spPr>
        <p:txBody>
          <a:bodyPr>
            <a:normAutofit fontScale="85000" lnSpcReduction="20000"/>
          </a:bodyPr>
          <a:lstStyle/>
          <a:p>
            <a:r>
              <a:rPr lang="fi-FI" sz="3800" dirty="0">
                <a:solidFill>
                  <a:srgbClr val="0033CC"/>
                </a:solidFill>
              </a:rPr>
              <a:t>Erillisille ilmiöille erilliset toimenpiteet</a:t>
            </a:r>
          </a:p>
          <a:p>
            <a:r>
              <a:rPr lang="fi-FI" sz="3800" dirty="0">
                <a:solidFill>
                  <a:srgbClr val="0033CC"/>
                </a:solidFill>
              </a:rPr>
              <a:t>Ilmiöiden ehkäiseminen ja siihen puuttuminen</a:t>
            </a:r>
          </a:p>
          <a:p>
            <a:r>
              <a:rPr lang="fi-FI" sz="3800" dirty="0">
                <a:solidFill>
                  <a:srgbClr val="0033CC"/>
                </a:solidFill>
              </a:rPr>
              <a:t>Ilmiöiden käsittely yhteisö-/ryhmä-/ yksilötasolla</a:t>
            </a:r>
          </a:p>
          <a:p>
            <a:r>
              <a:rPr lang="fi-FI" sz="3800" dirty="0">
                <a:solidFill>
                  <a:srgbClr val="0033CC"/>
                </a:solidFill>
              </a:rPr>
              <a:t>Yksilöllinen tuki ja tarvittava hoito (ml. jälkiseuranta) teon tekijän/kohteen osalta</a:t>
            </a:r>
          </a:p>
          <a:p>
            <a:r>
              <a:rPr lang="fi-FI" sz="3800" dirty="0">
                <a:solidFill>
                  <a:srgbClr val="0033CC"/>
                </a:solidFill>
              </a:rPr>
              <a:t>Yhteistyö huoltajien/viranomaisten kanssa</a:t>
            </a:r>
          </a:p>
          <a:p>
            <a:r>
              <a:rPr lang="fi-FI" sz="3800" dirty="0">
                <a:solidFill>
                  <a:srgbClr val="0033CC"/>
                </a:solidFill>
              </a:rPr>
              <a:t>Suunnitelmaan perehdyttäminen/ tiedottaminen </a:t>
            </a:r>
          </a:p>
          <a:p>
            <a:pPr lvl="1"/>
            <a:r>
              <a:rPr lang="fi-FI" sz="3400" dirty="0">
                <a:solidFill>
                  <a:srgbClr val="0033CC"/>
                </a:solidFill>
              </a:rPr>
              <a:t>henkilöstölle, opiskelijoille, huoltajille ja yhteistyötahoille</a:t>
            </a:r>
          </a:p>
          <a:p>
            <a:r>
              <a:rPr lang="fi-FI" sz="3800" dirty="0">
                <a:solidFill>
                  <a:srgbClr val="0033CC"/>
                </a:solidFill>
              </a:rPr>
              <a:t>Suunnitelman päivittäminen/seuranta/ arviointi.</a:t>
            </a:r>
          </a:p>
          <a:p>
            <a:pPr marL="0" indent="0">
              <a:buNone/>
            </a:pPr>
            <a:endParaRPr lang="fi-FI" dirty="0"/>
          </a:p>
          <a:p>
            <a:pPr marL="0" indent="0">
              <a:buNone/>
            </a:pPr>
            <a:endParaRPr lang="fi-FI" dirty="0"/>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7" name="Dian numeron paikkamerkki 6"/>
          <p:cNvSpPr>
            <a:spLocks noGrp="1"/>
          </p:cNvSpPr>
          <p:nvPr>
            <p:ph type="sldNum" sz="quarter" idx="12"/>
          </p:nvPr>
        </p:nvSpPr>
        <p:spPr/>
        <p:txBody>
          <a:bodyPr/>
          <a:lstStyle/>
          <a:p>
            <a:fld id="{A6E131DE-DA31-4CDF-828A-8EB206A3CD12}" type="slidenum">
              <a:rPr lang="en-GB" smtClean="0"/>
              <a:pPr/>
              <a:t>8</a:t>
            </a:fld>
            <a:endParaRPr lang="en-GB" dirty="0"/>
          </a:p>
        </p:txBody>
      </p:sp>
    </p:spTree>
    <p:extLst>
      <p:ext uri="{BB962C8B-B14F-4D97-AF65-F5344CB8AC3E}">
        <p14:creationId xmlns:p14="http://schemas.microsoft.com/office/powerpoint/2010/main" val="287435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692361" cy="6402387"/>
          </a:xfrm>
          <a:solidFill>
            <a:srgbClr val="7030A0"/>
          </a:solidFill>
        </p:spPr>
        <p:txBody>
          <a:bodyPr>
            <a:noAutofit/>
          </a:bodyPr>
          <a:lstStyle/>
          <a:p>
            <a:pPr marL="0" indent="0">
              <a:buNone/>
            </a:pPr>
            <a:r>
              <a:rPr lang="fi-FI" sz="4800" dirty="0">
                <a:solidFill>
                  <a:schemeClr val="bg1"/>
                </a:solidFill>
              </a:rPr>
              <a:t>Oppilaitoksen tasa-arvo- ja yhdenvertaisuus-suunnitelma</a:t>
            </a:r>
          </a:p>
          <a:p>
            <a:pPr marL="0" indent="0">
              <a:buNone/>
            </a:pPr>
            <a:endParaRPr lang="fi-FI" sz="4800" dirty="0">
              <a:solidFill>
                <a:schemeClr val="bg1"/>
              </a:solidFill>
            </a:endParaRPr>
          </a:p>
          <a:p>
            <a:pPr marL="0" indent="0">
              <a:buNone/>
            </a:pPr>
            <a:r>
              <a:rPr lang="fi-FI" sz="3200" dirty="0" err="1">
                <a:solidFill>
                  <a:schemeClr val="bg1"/>
                </a:solidFill>
              </a:rPr>
              <a:t>OPH:n</a:t>
            </a:r>
            <a:r>
              <a:rPr lang="fi-FI" sz="3200" dirty="0">
                <a:solidFill>
                  <a:schemeClr val="bg1"/>
                </a:solidFill>
              </a:rPr>
              <a:t> oppaat </a:t>
            </a:r>
          </a:p>
          <a:p>
            <a:r>
              <a:rPr lang="fi-FI" sz="3200" dirty="0">
                <a:solidFill>
                  <a:schemeClr val="bg1"/>
                </a:solidFill>
              </a:rPr>
              <a:t>Tasa-arvo on taitolaji (perusopetus) </a:t>
            </a:r>
          </a:p>
          <a:p>
            <a:r>
              <a:rPr lang="fi-FI" sz="3200" dirty="0">
                <a:solidFill>
                  <a:schemeClr val="bg1"/>
                </a:solidFill>
              </a:rPr>
              <a:t>Mukana! (toinen aste)</a:t>
            </a:r>
          </a:p>
          <a:p>
            <a:pPr marL="0" indent="0">
              <a:buNone/>
            </a:pPr>
            <a:endParaRPr lang="fi-FI" sz="4800" b="1" dirty="0">
              <a:solidFill>
                <a:srgbClr val="FF99FF"/>
              </a:solidFill>
              <a:latin typeface="+mj-lt"/>
            </a:endParaRPr>
          </a:p>
        </p:txBody>
      </p:sp>
      <p:sp>
        <p:nvSpPr>
          <p:cNvPr id="20" name="Sisällön paikkamerkki 19"/>
          <p:cNvSpPr>
            <a:spLocks noGrp="1"/>
          </p:cNvSpPr>
          <p:nvPr>
            <p:ph sz="half" idx="2"/>
          </p:nvPr>
        </p:nvSpPr>
        <p:spPr>
          <a:xfrm>
            <a:off x="5162550" y="319088"/>
            <a:ext cx="6808288" cy="6720690"/>
          </a:xfrm>
        </p:spPr>
        <p:txBody>
          <a:bodyPr>
            <a:noAutofit/>
          </a:bodyPr>
          <a:lstStyle/>
          <a:p>
            <a:r>
              <a:rPr lang="fi-FI" dirty="0">
                <a:solidFill>
                  <a:srgbClr val="0033CC"/>
                </a:solidFill>
              </a:rPr>
              <a:t>Tasa-arvosuunnitelma sisältää</a:t>
            </a:r>
          </a:p>
          <a:p>
            <a:pPr lvl="1"/>
            <a:r>
              <a:rPr lang="fi-FI" dirty="0">
                <a:solidFill>
                  <a:srgbClr val="0033CC"/>
                </a:solidFill>
              </a:rPr>
              <a:t>selvityksen oppilaitoksen tasa-arvotilanteesta</a:t>
            </a:r>
          </a:p>
          <a:p>
            <a:pPr lvl="1"/>
            <a:r>
              <a:rPr lang="fi-FI" dirty="0">
                <a:solidFill>
                  <a:srgbClr val="0033CC"/>
                </a:solidFill>
              </a:rPr>
              <a:t>toimenpiteet tasa-arvon edistämiseksi</a:t>
            </a:r>
          </a:p>
          <a:p>
            <a:pPr lvl="1"/>
            <a:r>
              <a:rPr lang="fi-FI" dirty="0">
                <a:solidFill>
                  <a:srgbClr val="0033CC"/>
                </a:solidFill>
              </a:rPr>
              <a:t>arvion aikaisempaan tasa-arvosuunnitemaan sisältyneiden toimenpiteiden toteuttamisesta ja tuloksista</a:t>
            </a:r>
          </a:p>
          <a:p>
            <a:r>
              <a:rPr lang="fi-FI" dirty="0">
                <a:solidFill>
                  <a:srgbClr val="0033CC"/>
                </a:solidFill>
              </a:rPr>
              <a:t>Huomiota mm. seksuaalisen häirinnän ja sukupuoleen perustuvan häirinnän ehkäisemiseen ja poistamiseen</a:t>
            </a:r>
          </a:p>
          <a:p>
            <a:r>
              <a:rPr lang="fi-FI" dirty="0">
                <a:solidFill>
                  <a:srgbClr val="0033CC"/>
                </a:solidFill>
              </a:rPr>
              <a:t>Oppilaitoksella tulee olla myös suunnitelma toimenpiteistä yhdenvertaisuuden edistämiseksi</a:t>
            </a:r>
          </a:p>
          <a:p>
            <a:pPr marL="0" indent="0">
              <a:buNone/>
            </a:pPr>
            <a:endParaRPr lang="fi-FI" dirty="0">
              <a:solidFill>
                <a:srgbClr val="00CC66"/>
              </a:solidFill>
            </a:endParaRPr>
          </a:p>
          <a:p>
            <a:endParaRPr lang="fi-FI" dirty="0"/>
          </a:p>
          <a:p>
            <a:pPr marL="0" indent="0">
              <a:buNone/>
            </a:pPr>
            <a:endParaRPr lang="fi-FI" dirty="0"/>
          </a:p>
          <a:p>
            <a:pPr marL="0" indent="0">
              <a:buNone/>
            </a:pPr>
            <a:endParaRPr lang="fi-FI" dirty="0"/>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6" name="Alatunnisteen paikkamerkki 5"/>
          <p:cNvSpPr>
            <a:spLocks noGrp="1"/>
          </p:cNvSpPr>
          <p:nvPr>
            <p:ph type="ftr" sz="quarter" idx="11"/>
          </p:nvPr>
        </p:nvSpPr>
        <p:spPr/>
        <p:txBody>
          <a:bodyPr/>
          <a:lstStyle/>
          <a:p>
            <a:r>
              <a:rPr lang="en-GB" dirty="0"/>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9</a:t>
            </a:fld>
            <a:endParaRPr lang="en-GB" dirty="0"/>
          </a:p>
        </p:txBody>
      </p:sp>
      <p:sp>
        <p:nvSpPr>
          <p:cNvPr id="8" name="Tekstiruutu 7">
            <a:extLst>
              <a:ext uri="{FF2B5EF4-FFF2-40B4-BE49-F238E27FC236}">
                <a16:creationId xmlns:a16="http://schemas.microsoft.com/office/drawing/2014/main" id="{86A95E62-2140-4F3A-892D-BDA3AF2CD26A}"/>
              </a:ext>
            </a:extLst>
          </p:cNvPr>
          <p:cNvSpPr txBox="1"/>
          <p:nvPr/>
        </p:nvSpPr>
        <p:spPr>
          <a:xfrm flipH="1">
            <a:off x="5460855" y="5449466"/>
            <a:ext cx="6211677" cy="954107"/>
          </a:xfrm>
          <a:prstGeom prst="rect">
            <a:avLst/>
          </a:prstGeom>
          <a:solidFill>
            <a:srgbClr val="7030A0"/>
          </a:solidFill>
        </p:spPr>
        <p:txBody>
          <a:bodyPr wrap="square" rtlCol="0">
            <a:spAutoFit/>
          </a:bodyPr>
          <a:lstStyle/>
          <a:p>
            <a:pPr algn="ctr"/>
            <a:r>
              <a:rPr lang="fi-FI" sz="2800" b="1" dirty="0">
                <a:solidFill>
                  <a:srgbClr val="00FFFF"/>
                </a:solidFill>
              </a:rPr>
              <a:t>Tarkempaa ohjeistusta yhdenvertaisuus- ja tasa-arvovaltuutetuilta</a:t>
            </a:r>
          </a:p>
        </p:txBody>
      </p:sp>
    </p:spTree>
    <p:extLst>
      <p:ext uri="{BB962C8B-B14F-4D97-AF65-F5344CB8AC3E}">
        <p14:creationId xmlns:p14="http://schemas.microsoft.com/office/powerpoint/2010/main" val="1430248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221162" y="319088"/>
            <a:ext cx="4692361" cy="6402387"/>
          </a:xfrm>
          <a:solidFill>
            <a:srgbClr val="7030A0"/>
          </a:solidFill>
        </p:spPr>
        <p:txBody>
          <a:bodyPr>
            <a:noAutofit/>
          </a:bodyPr>
          <a:lstStyle/>
          <a:p>
            <a:pPr marL="0" indent="0">
              <a:buNone/>
            </a:pPr>
            <a:r>
              <a:rPr lang="fi-FI" sz="5400" dirty="0" err="1">
                <a:solidFill>
                  <a:schemeClr val="bg1"/>
                </a:solidFill>
              </a:rPr>
              <a:t>Plans</a:t>
            </a:r>
            <a:r>
              <a:rPr lang="fi-FI" sz="5400" dirty="0">
                <a:solidFill>
                  <a:schemeClr val="bg1"/>
                </a:solidFill>
              </a:rPr>
              <a:t> </a:t>
            </a:r>
            <a:r>
              <a:rPr lang="fi-FI" sz="5400" dirty="0" err="1">
                <a:solidFill>
                  <a:schemeClr val="bg1"/>
                </a:solidFill>
              </a:rPr>
              <a:t>are</a:t>
            </a:r>
            <a:r>
              <a:rPr lang="fi-FI" sz="5400" dirty="0">
                <a:solidFill>
                  <a:schemeClr val="bg1"/>
                </a:solidFill>
              </a:rPr>
              <a:t> nothing, </a:t>
            </a:r>
            <a:r>
              <a:rPr lang="fi-FI" sz="5400" dirty="0" err="1">
                <a:solidFill>
                  <a:schemeClr val="bg1"/>
                </a:solidFill>
              </a:rPr>
              <a:t>planning</a:t>
            </a:r>
            <a:r>
              <a:rPr lang="fi-FI" sz="5400" dirty="0">
                <a:solidFill>
                  <a:schemeClr val="bg1"/>
                </a:solidFill>
              </a:rPr>
              <a:t> is </a:t>
            </a:r>
            <a:r>
              <a:rPr lang="fi-FI" sz="5400" dirty="0" err="1">
                <a:solidFill>
                  <a:schemeClr val="bg1"/>
                </a:solidFill>
              </a:rPr>
              <a:t>everything</a:t>
            </a:r>
            <a:r>
              <a:rPr lang="fi-FI" sz="5400" dirty="0">
                <a:solidFill>
                  <a:schemeClr val="bg1"/>
                </a:solidFill>
              </a:rPr>
              <a:t>…</a:t>
            </a:r>
          </a:p>
          <a:p>
            <a:pPr marL="0" indent="0">
              <a:buNone/>
            </a:pPr>
            <a:endParaRPr lang="fi-FI" sz="5400" dirty="0">
              <a:solidFill>
                <a:schemeClr val="bg1"/>
              </a:solidFill>
            </a:endParaRPr>
          </a:p>
          <a:p>
            <a:pPr marL="0" indent="0" algn="r">
              <a:buNone/>
            </a:pPr>
            <a:r>
              <a:rPr lang="fi-FI" sz="3200" dirty="0">
                <a:solidFill>
                  <a:schemeClr val="bg1"/>
                </a:solidFill>
              </a:rPr>
              <a:t>Dwight D. Eisenhower</a:t>
            </a:r>
            <a:endParaRPr lang="fi-FI" sz="3600" dirty="0">
              <a:solidFill>
                <a:schemeClr val="bg1"/>
              </a:solidFill>
            </a:endParaRPr>
          </a:p>
          <a:p>
            <a:pPr marL="0" indent="0">
              <a:buNone/>
            </a:pPr>
            <a:endParaRPr lang="fi-FI" sz="4800" b="1" dirty="0">
              <a:solidFill>
                <a:schemeClr val="bg1"/>
              </a:solidFill>
              <a:latin typeface="+mj-lt"/>
            </a:endParaRPr>
          </a:p>
        </p:txBody>
      </p:sp>
      <p:sp>
        <p:nvSpPr>
          <p:cNvPr id="20" name="Sisällön paikkamerkki 19"/>
          <p:cNvSpPr>
            <a:spLocks noGrp="1"/>
          </p:cNvSpPr>
          <p:nvPr>
            <p:ph sz="half" idx="2"/>
          </p:nvPr>
        </p:nvSpPr>
        <p:spPr>
          <a:xfrm>
            <a:off x="5162549" y="319088"/>
            <a:ext cx="7528881" cy="6720690"/>
          </a:xfrm>
        </p:spPr>
        <p:txBody>
          <a:bodyPr>
            <a:noAutofit/>
          </a:bodyPr>
          <a:lstStyle/>
          <a:p>
            <a:pPr marL="0" indent="0">
              <a:buNone/>
            </a:pPr>
            <a:r>
              <a:rPr lang="fi-FI" sz="3600" dirty="0">
                <a:solidFill>
                  <a:srgbClr val="0033CC"/>
                </a:solidFill>
              </a:rPr>
              <a:t>Osa arjen turvallisuuskulttuuria </a:t>
            </a:r>
          </a:p>
          <a:p>
            <a:pPr marL="0" indent="0">
              <a:buNone/>
            </a:pPr>
            <a:r>
              <a:rPr lang="fi-FI" sz="3200" dirty="0">
                <a:solidFill>
                  <a:srgbClr val="0033CC"/>
                </a:solidFill>
              </a:rPr>
              <a:t>→ Toiminnan jatkuvuus myös poikkeustilanteissa</a:t>
            </a:r>
          </a:p>
          <a:p>
            <a:pPr marL="0" indent="0">
              <a:buNone/>
            </a:pPr>
            <a:r>
              <a:rPr lang="fi-FI" sz="3600" dirty="0">
                <a:solidFill>
                  <a:srgbClr val="0033CC"/>
                </a:solidFill>
              </a:rPr>
              <a:t>Perustuu tietoon häirinnän esiintyvyydestä yhteisössä </a:t>
            </a:r>
            <a:br>
              <a:rPr lang="fi-FI" sz="3600" dirty="0">
                <a:solidFill>
                  <a:srgbClr val="0033CC"/>
                </a:solidFill>
              </a:rPr>
            </a:br>
            <a:r>
              <a:rPr lang="fi-FI" sz="3200" dirty="0">
                <a:solidFill>
                  <a:srgbClr val="0033CC"/>
                </a:solidFill>
              </a:rPr>
              <a:t>→ Tiedonkeruu mahdollistaa myös myöhemmän seurannan</a:t>
            </a:r>
          </a:p>
          <a:p>
            <a:pPr marL="0" indent="0">
              <a:buNone/>
            </a:pPr>
            <a:r>
              <a:rPr lang="fi-FI" sz="3600" dirty="0">
                <a:solidFill>
                  <a:srgbClr val="0033CC"/>
                </a:solidFill>
              </a:rPr>
              <a:t>Toimintamalli on elävä asiakirja </a:t>
            </a:r>
          </a:p>
          <a:p>
            <a:pPr marL="0" indent="0">
              <a:buNone/>
            </a:pPr>
            <a:r>
              <a:rPr lang="fi-FI" sz="3200" dirty="0">
                <a:solidFill>
                  <a:srgbClr val="0033CC"/>
                </a:solidFill>
              </a:rPr>
              <a:t>→ Osallistavaa valmistelua</a:t>
            </a:r>
          </a:p>
          <a:p>
            <a:pPr marL="0" indent="0">
              <a:buNone/>
            </a:pPr>
            <a:r>
              <a:rPr lang="fi-FI" sz="3200" dirty="0">
                <a:solidFill>
                  <a:srgbClr val="0033CC"/>
                </a:solidFill>
              </a:rPr>
              <a:t>→ Perehdyttämistä</a:t>
            </a:r>
          </a:p>
          <a:p>
            <a:pPr marL="0" indent="0">
              <a:buNone/>
            </a:pPr>
            <a:r>
              <a:rPr lang="fi-FI" sz="3200" dirty="0">
                <a:solidFill>
                  <a:srgbClr val="0033CC"/>
                </a:solidFill>
              </a:rPr>
              <a:t>→ Päivittämistä </a:t>
            </a:r>
          </a:p>
          <a:p>
            <a:pPr marL="0" indent="0">
              <a:buNone/>
            </a:pPr>
            <a:r>
              <a:rPr lang="fi-FI" sz="3200" dirty="0">
                <a:solidFill>
                  <a:srgbClr val="0033CC"/>
                </a:solidFill>
              </a:rPr>
              <a:t>→ Tiedottamista</a:t>
            </a:r>
          </a:p>
          <a:p>
            <a:pPr marL="0" indent="0">
              <a:buNone/>
            </a:pPr>
            <a:endParaRPr lang="fi-FI" dirty="0">
              <a:solidFill>
                <a:srgbClr val="00CC66"/>
              </a:solidFill>
            </a:endParaRPr>
          </a:p>
          <a:p>
            <a:endParaRPr lang="fi-FI" dirty="0">
              <a:solidFill>
                <a:srgbClr val="00CC66"/>
              </a:solidFill>
            </a:endParaRPr>
          </a:p>
          <a:p>
            <a:pPr marL="0" indent="0">
              <a:buNone/>
            </a:pPr>
            <a:endParaRPr lang="fi-FI" dirty="0"/>
          </a:p>
          <a:p>
            <a:pPr marL="0" indent="0">
              <a:buNone/>
            </a:pPr>
            <a:endParaRPr lang="fi-FI" dirty="0"/>
          </a:p>
        </p:txBody>
      </p:sp>
      <p:sp>
        <p:nvSpPr>
          <p:cNvPr id="5" name="Päivämäärän paikkamerkki 4"/>
          <p:cNvSpPr>
            <a:spLocks noGrp="1"/>
          </p:cNvSpPr>
          <p:nvPr>
            <p:ph type="dt" sz="half" idx="10"/>
          </p:nvPr>
        </p:nvSpPr>
        <p:spPr>
          <a:xfrm>
            <a:off x="1066800" y="6173787"/>
            <a:ext cx="2743200" cy="365125"/>
          </a:xfrm>
        </p:spPr>
        <p:txBody>
          <a:bodyPr/>
          <a:lstStyle/>
          <a:p>
            <a:fld id="{95DF348D-677A-4432-B8EF-1B9585C1ADB4}" type="datetime1">
              <a:rPr lang="en-GB" smtClean="0"/>
              <a:t>07/09/2020</a:t>
            </a:fld>
            <a:endParaRPr lang="en-GB"/>
          </a:p>
        </p:txBody>
      </p:sp>
      <p:sp>
        <p:nvSpPr>
          <p:cNvPr id="6" name="Alatunnisteen paikkamerkki 5"/>
          <p:cNvSpPr>
            <a:spLocks noGrp="1"/>
          </p:cNvSpPr>
          <p:nvPr>
            <p:ph type="ftr" sz="quarter" idx="11"/>
          </p:nvPr>
        </p:nvSpPr>
        <p:spPr/>
        <p:txBody>
          <a:bodyPr/>
          <a:lstStyle/>
          <a:p>
            <a:r>
              <a:rPr lang="en-GB" dirty="0"/>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pPr/>
              <a:t>10</a:t>
            </a:fld>
            <a:endParaRPr lang="en-GB" dirty="0"/>
          </a:p>
        </p:txBody>
      </p:sp>
    </p:spTree>
    <p:extLst>
      <p:ext uri="{BB962C8B-B14F-4D97-AF65-F5344CB8AC3E}">
        <p14:creationId xmlns:p14="http://schemas.microsoft.com/office/powerpoint/2010/main" val="2082534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Sisällön paikkamerkki 6">
            <a:extLst>
              <a:ext uri="{FF2B5EF4-FFF2-40B4-BE49-F238E27FC236}">
                <a16:creationId xmlns:a16="http://schemas.microsoft.com/office/drawing/2014/main" id="{9055B2A9-44E2-4EA1-841A-F396A6E2314C}"/>
              </a:ext>
            </a:extLst>
          </p:cNvPr>
          <p:cNvGraphicFramePr>
            <a:graphicFrameLocks noGrp="1"/>
          </p:cNvGraphicFramePr>
          <p:nvPr>
            <p:ph idx="1"/>
            <p:extLst>
              <p:ext uri="{D42A27DB-BD31-4B8C-83A1-F6EECF244321}">
                <p14:modId xmlns:p14="http://schemas.microsoft.com/office/powerpoint/2010/main" val="1178247279"/>
              </p:ext>
            </p:extLst>
          </p:nvPr>
        </p:nvGraphicFramePr>
        <p:xfrm>
          <a:off x="495907" y="0"/>
          <a:ext cx="10924974" cy="70264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Päivämäärän paikkamerkki 3">
            <a:extLst>
              <a:ext uri="{FF2B5EF4-FFF2-40B4-BE49-F238E27FC236}">
                <a16:creationId xmlns:a16="http://schemas.microsoft.com/office/drawing/2014/main" id="{18185242-6527-40E8-9A74-949F9BAAC89B}"/>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6" name="Dian numeron paikkamerkki 5">
            <a:extLst>
              <a:ext uri="{FF2B5EF4-FFF2-40B4-BE49-F238E27FC236}">
                <a16:creationId xmlns:a16="http://schemas.microsoft.com/office/drawing/2014/main" id="{86EAB2AC-B1A6-4812-AC65-5A367F25E22F}"/>
              </a:ext>
            </a:extLst>
          </p:cNvPr>
          <p:cNvSpPr>
            <a:spLocks noGrp="1"/>
          </p:cNvSpPr>
          <p:nvPr>
            <p:ph type="sldNum" sz="quarter" idx="12"/>
          </p:nvPr>
        </p:nvSpPr>
        <p:spPr/>
        <p:txBody>
          <a:bodyPr/>
          <a:lstStyle/>
          <a:p>
            <a:fld id="{A6E131DE-DA31-4CDF-828A-8EB206A3CD12}" type="slidenum">
              <a:rPr lang="en-GB" smtClean="0"/>
              <a:t>11</a:t>
            </a:fld>
            <a:endParaRPr lang="en-GB"/>
          </a:p>
        </p:txBody>
      </p:sp>
    </p:spTree>
    <p:extLst>
      <p:ext uri="{BB962C8B-B14F-4D97-AF65-F5344CB8AC3E}">
        <p14:creationId xmlns:p14="http://schemas.microsoft.com/office/powerpoint/2010/main" val="568898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015356-C047-45D5-956A-837BA14582A7}"/>
              </a:ext>
            </a:extLst>
          </p:cNvPr>
          <p:cNvSpPr>
            <a:spLocks noGrp="1"/>
          </p:cNvSpPr>
          <p:nvPr>
            <p:ph type="title"/>
          </p:nvPr>
        </p:nvSpPr>
        <p:spPr>
          <a:xfrm>
            <a:off x="357964" y="0"/>
            <a:ext cx="11787963" cy="994197"/>
          </a:xfrm>
        </p:spPr>
        <p:txBody>
          <a:bodyPr>
            <a:normAutofit/>
          </a:bodyPr>
          <a:lstStyle/>
          <a:p>
            <a:pPr algn="ctr"/>
            <a:r>
              <a:rPr lang="fi-FI" b="1" dirty="0">
                <a:solidFill>
                  <a:srgbClr val="0033CC"/>
                </a:solidFill>
              </a:rPr>
              <a:t>Häirinnän vastaisen suunnitelman valmistelusta</a:t>
            </a:r>
          </a:p>
        </p:txBody>
      </p:sp>
      <p:sp>
        <p:nvSpPr>
          <p:cNvPr id="3" name="Sisällön paikkamerkki 2">
            <a:extLst>
              <a:ext uri="{FF2B5EF4-FFF2-40B4-BE49-F238E27FC236}">
                <a16:creationId xmlns:a16="http://schemas.microsoft.com/office/drawing/2014/main" id="{3F829FA4-5911-44CB-8E1B-24BDC804D7E1}"/>
              </a:ext>
            </a:extLst>
          </p:cNvPr>
          <p:cNvSpPr>
            <a:spLocks noGrp="1"/>
          </p:cNvSpPr>
          <p:nvPr>
            <p:ph sz="half" idx="1"/>
          </p:nvPr>
        </p:nvSpPr>
        <p:spPr>
          <a:xfrm>
            <a:off x="357964" y="846299"/>
            <a:ext cx="5404661" cy="5773576"/>
          </a:xfrm>
          <a:solidFill>
            <a:srgbClr val="7030A0"/>
          </a:solidFill>
        </p:spPr>
        <p:txBody>
          <a:bodyPr>
            <a:noAutofit/>
          </a:bodyPr>
          <a:lstStyle/>
          <a:p>
            <a:pPr marL="0" indent="0">
              <a:buNone/>
            </a:pPr>
            <a:r>
              <a:rPr lang="fi-FI" sz="4000" b="1" dirty="0">
                <a:solidFill>
                  <a:srgbClr val="00FFFF"/>
                </a:solidFill>
                <a:latin typeface="+mj-lt"/>
              </a:rPr>
              <a:t>Monialainen työprosessi</a:t>
            </a:r>
          </a:p>
          <a:p>
            <a:pPr marL="0" indent="0">
              <a:buNone/>
            </a:pPr>
            <a:r>
              <a:rPr lang="fi-FI" b="1" dirty="0">
                <a:solidFill>
                  <a:schemeClr val="bg1"/>
                </a:solidFill>
                <a:latin typeface="+mj-lt"/>
              </a:rPr>
              <a:t>Opiskelijoiden ja yhteisön hyvinvoinnista ja turvallisuudesta huolehtiminen on kaikkien kouluyhteisön aikuisten tehtävä      </a:t>
            </a:r>
            <a:br>
              <a:rPr lang="fi-FI" b="1" dirty="0">
                <a:solidFill>
                  <a:schemeClr val="bg1"/>
                </a:solidFill>
                <a:latin typeface="+mj-lt"/>
              </a:rPr>
            </a:br>
            <a:r>
              <a:rPr lang="fi-FI" dirty="0">
                <a:solidFill>
                  <a:schemeClr val="bg1"/>
                </a:solidFill>
                <a:latin typeface="+mj-lt"/>
              </a:rPr>
              <a:t>→ Jokaisen tulee tuntea toimintatavat ja sitoutua niihin</a:t>
            </a:r>
          </a:p>
          <a:p>
            <a:pPr marL="0" indent="0">
              <a:buNone/>
            </a:pPr>
            <a:r>
              <a:rPr lang="fi-FI" b="1" dirty="0">
                <a:solidFill>
                  <a:schemeClr val="bg1"/>
                </a:solidFill>
                <a:latin typeface="+mj-lt"/>
              </a:rPr>
              <a:t>Suunnitelma suojaa opiskelijoita </a:t>
            </a:r>
            <a:br>
              <a:rPr lang="fi-FI" dirty="0">
                <a:solidFill>
                  <a:schemeClr val="bg1"/>
                </a:solidFill>
                <a:latin typeface="+mj-lt"/>
              </a:rPr>
            </a:br>
            <a:r>
              <a:rPr lang="fi-FI" dirty="0">
                <a:solidFill>
                  <a:schemeClr val="bg1"/>
                </a:solidFill>
                <a:latin typeface="+mj-lt"/>
              </a:rPr>
              <a:t>→ huolehdi osallisuudesta</a:t>
            </a:r>
          </a:p>
          <a:p>
            <a:pPr marL="0" indent="0">
              <a:buNone/>
            </a:pPr>
            <a:r>
              <a:rPr lang="fi-FI" b="1" dirty="0">
                <a:solidFill>
                  <a:schemeClr val="bg1"/>
                </a:solidFill>
                <a:latin typeface="+mj-lt"/>
              </a:rPr>
              <a:t>Suuri osa häirinnästä tapahtuu kouluajan ulkopuolella </a:t>
            </a:r>
            <a:br>
              <a:rPr lang="fi-FI" dirty="0">
                <a:solidFill>
                  <a:schemeClr val="bg1"/>
                </a:solidFill>
                <a:latin typeface="+mj-lt"/>
              </a:rPr>
            </a:br>
            <a:r>
              <a:rPr lang="fi-FI" dirty="0">
                <a:solidFill>
                  <a:schemeClr val="bg1"/>
                </a:solidFill>
                <a:latin typeface="+mj-lt"/>
              </a:rPr>
              <a:t>→ huoltaja suojelee lasta muissa kehitysympäristöissä.</a:t>
            </a:r>
          </a:p>
          <a:p>
            <a:pPr marL="0" indent="0">
              <a:buNone/>
            </a:pPr>
            <a:endParaRPr lang="fi-FI" dirty="0">
              <a:solidFill>
                <a:schemeClr val="bg1"/>
              </a:solidFill>
            </a:endParaRPr>
          </a:p>
        </p:txBody>
      </p:sp>
      <p:sp>
        <p:nvSpPr>
          <p:cNvPr id="4" name="Sisällön paikkamerkki 3">
            <a:extLst>
              <a:ext uri="{FF2B5EF4-FFF2-40B4-BE49-F238E27FC236}">
                <a16:creationId xmlns:a16="http://schemas.microsoft.com/office/drawing/2014/main" id="{C2B3C24B-3767-49B6-8D1F-04F07672A692}"/>
              </a:ext>
            </a:extLst>
          </p:cNvPr>
          <p:cNvSpPr>
            <a:spLocks noGrp="1"/>
          </p:cNvSpPr>
          <p:nvPr>
            <p:ph sz="half" idx="2"/>
          </p:nvPr>
        </p:nvSpPr>
        <p:spPr>
          <a:xfrm>
            <a:off x="5860711" y="824478"/>
            <a:ext cx="6331289" cy="5861947"/>
          </a:xfrm>
          <a:solidFill>
            <a:srgbClr val="7030A0"/>
          </a:solidFill>
        </p:spPr>
        <p:txBody>
          <a:bodyPr>
            <a:normAutofit/>
          </a:bodyPr>
          <a:lstStyle/>
          <a:p>
            <a:pPr marL="0" indent="0">
              <a:lnSpc>
                <a:spcPct val="100000"/>
              </a:lnSpc>
              <a:buNone/>
            </a:pPr>
            <a:r>
              <a:rPr lang="fi-FI" sz="4000" b="1" dirty="0">
                <a:solidFill>
                  <a:srgbClr val="00FFFF"/>
                </a:solidFill>
                <a:latin typeface="+mj-lt"/>
              </a:rPr>
              <a:t>Työnjako ja johtaminen</a:t>
            </a:r>
          </a:p>
          <a:p>
            <a:r>
              <a:rPr lang="fi-FI" b="1" dirty="0">
                <a:solidFill>
                  <a:schemeClr val="bg1"/>
                </a:solidFill>
                <a:latin typeface="+mj-lt"/>
              </a:rPr>
              <a:t>Rehtori: </a:t>
            </a:r>
            <a:r>
              <a:rPr lang="fi-FI" dirty="0">
                <a:solidFill>
                  <a:schemeClr val="bg1"/>
                </a:solidFill>
                <a:latin typeface="+mj-lt"/>
              </a:rPr>
              <a:t>oppilaitoksen johtaminen kokonaisuutena ml. turvallisuus</a:t>
            </a:r>
          </a:p>
          <a:p>
            <a:r>
              <a:rPr lang="fi-FI" b="1" dirty="0">
                <a:solidFill>
                  <a:schemeClr val="bg1"/>
                </a:solidFill>
                <a:latin typeface="+mj-lt"/>
              </a:rPr>
              <a:t>Opettajat: </a:t>
            </a:r>
            <a:r>
              <a:rPr lang="fi-FI" dirty="0">
                <a:solidFill>
                  <a:schemeClr val="bg1"/>
                </a:solidFill>
                <a:latin typeface="+mj-lt"/>
              </a:rPr>
              <a:t>varhainen tunnistaminen ja   ehkäisevän työ osana opetusta ja arkea</a:t>
            </a:r>
          </a:p>
          <a:p>
            <a:r>
              <a:rPr lang="fi-FI" b="1" dirty="0">
                <a:solidFill>
                  <a:schemeClr val="bg1"/>
                </a:solidFill>
                <a:latin typeface="+mj-lt"/>
              </a:rPr>
              <a:t>Opiskeluhuollon palvelut:</a:t>
            </a:r>
            <a:r>
              <a:rPr lang="fi-FI" dirty="0">
                <a:solidFill>
                  <a:schemeClr val="bg1"/>
                </a:solidFill>
                <a:latin typeface="+mj-lt"/>
              </a:rPr>
              <a:t> asiantuntemus suunnitelmien sisältöön ja toimeenpanoon, yksilöllinen tuki sekä ohjaus koulun ulkopuolisiin palveluihin</a:t>
            </a:r>
          </a:p>
          <a:p>
            <a:r>
              <a:rPr lang="fi-FI" b="1" dirty="0">
                <a:solidFill>
                  <a:schemeClr val="bg1"/>
                </a:solidFill>
                <a:latin typeface="+mj-lt"/>
              </a:rPr>
              <a:t>Paikallinen sidosryhmäyhteistyö (</a:t>
            </a:r>
            <a:r>
              <a:rPr lang="fi-FI" dirty="0">
                <a:solidFill>
                  <a:schemeClr val="bg1"/>
                </a:solidFill>
                <a:latin typeface="+mj-lt"/>
              </a:rPr>
              <a:t>sosiaali- ja terveystoimi, nuorisotyö, poliisi, järjestöt): yhteisöllisten toimintatapojen kehittäminen ja toteutus.</a:t>
            </a:r>
          </a:p>
          <a:p>
            <a:endParaRPr lang="fi-FI" dirty="0">
              <a:solidFill>
                <a:schemeClr val="bg1"/>
              </a:solidFill>
            </a:endParaRPr>
          </a:p>
        </p:txBody>
      </p:sp>
      <p:sp>
        <p:nvSpPr>
          <p:cNvPr id="7" name="Dian numeron paikkamerkki 6">
            <a:extLst>
              <a:ext uri="{FF2B5EF4-FFF2-40B4-BE49-F238E27FC236}">
                <a16:creationId xmlns:a16="http://schemas.microsoft.com/office/drawing/2014/main" id="{88A9DC45-B1D7-42AE-9027-BF92AED4C8D4}"/>
              </a:ext>
            </a:extLst>
          </p:cNvPr>
          <p:cNvSpPr>
            <a:spLocks noGrp="1"/>
          </p:cNvSpPr>
          <p:nvPr>
            <p:ph type="sldNum" sz="quarter" idx="12"/>
          </p:nvPr>
        </p:nvSpPr>
        <p:spPr/>
        <p:txBody>
          <a:bodyPr/>
          <a:lstStyle/>
          <a:p>
            <a:fld id="{A6E131DE-DA31-4CDF-828A-8EB206A3CD12}" type="slidenum">
              <a:rPr lang="en-GB" smtClean="0"/>
              <a:t>12</a:t>
            </a:fld>
            <a:endParaRPr lang="en-GB"/>
          </a:p>
        </p:txBody>
      </p:sp>
    </p:spTree>
    <p:extLst>
      <p:ext uri="{BB962C8B-B14F-4D97-AF65-F5344CB8AC3E}">
        <p14:creationId xmlns:p14="http://schemas.microsoft.com/office/powerpoint/2010/main" val="2958737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13BFC4-38CB-4418-A452-9885D7615D2E}"/>
              </a:ext>
            </a:extLst>
          </p:cNvPr>
          <p:cNvSpPr>
            <a:spLocks noGrp="1"/>
          </p:cNvSpPr>
          <p:nvPr>
            <p:ph type="title"/>
          </p:nvPr>
        </p:nvSpPr>
        <p:spPr>
          <a:xfrm>
            <a:off x="342440" y="0"/>
            <a:ext cx="10515600" cy="1325563"/>
          </a:xfrm>
        </p:spPr>
        <p:txBody>
          <a:bodyPr>
            <a:normAutofit/>
          </a:bodyPr>
          <a:lstStyle/>
          <a:p>
            <a:pPr algn="ctr"/>
            <a:r>
              <a:rPr lang="fi-FI" sz="4800" b="1" dirty="0">
                <a:solidFill>
                  <a:srgbClr val="0033CC"/>
                </a:solidFill>
              </a:rPr>
              <a:t>Opetussuunnitelman mahdollisuudet</a:t>
            </a:r>
          </a:p>
        </p:txBody>
      </p:sp>
      <p:graphicFrame>
        <p:nvGraphicFramePr>
          <p:cNvPr id="6" name="Sisällön paikkamerkki 5">
            <a:extLst>
              <a:ext uri="{FF2B5EF4-FFF2-40B4-BE49-F238E27FC236}">
                <a16:creationId xmlns:a16="http://schemas.microsoft.com/office/drawing/2014/main" id="{603C7CE6-5A98-47DB-9BFE-7601AD41426B}"/>
              </a:ext>
            </a:extLst>
          </p:cNvPr>
          <p:cNvGraphicFramePr>
            <a:graphicFrameLocks noGrp="1"/>
          </p:cNvGraphicFramePr>
          <p:nvPr>
            <p:ph idx="1"/>
            <p:extLst>
              <p:ext uri="{D42A27DB-BD31-4B8C-83A1-F6EECF244321}">
                <p14:modId xmlns:p14="http://schemas.microsoft.com/office/powerpoint/2010/main" val="4224263515"/>
              </p:ext>
            </p:extLst>
          </p:nvPr>
        </p:nvGraphicFramePr>
        <p:xfrm>
          <a:off x="342440" y="1002535"/>
          <a:ext cx="11721030" cy="57287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75102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4623371" y="0"/>
            <a:ext cx="7695346" cy="685800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250857" y="2506893"/>
            <a:ext cx="4639641" cy="368842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i-FI" sz="5400" b="1" dirty="0">
                <a:solidFill>
                  <a:srgbClr val="7030A0"/>
                </a:solidFill>
              </a:rPr>
              <a:t>Toimintaohjeita ammattilaisille, opiskelijoille ja huoltajille</a:t>
            </a:r>
            <a:endParaRPr lang="en-US" sz="5400" b="1" dirty="0">
              <a:solidFill>
                <a:srgbClr val="7030A0"/>
              </a:solidFill>
            </a:endParaRPr>
          </a:p>
        </p:txBody>
      </p:sp>
    </p:spTree>
    <p:extLst>
      <p:ext uri="{BB962C8B-B14F-4D97-AF65-F5344CB8AC3E}">
        <p14:creationId xmlns:p14="http://schemas.microsoft.com/office/powerpoint/2010/main" val="2456075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3753492" y="10"/>
            <a:ext cx="8438508" cy="685799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82193" y="4243227"/>
            <a:ext cx="7109718" cy="1994264"/>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i-FI" sz="4800" b="1" dirty="0">
                <a:solidFill>
                  <a:srgbClr val="7030A0"/>
                </a:solidFill>
              </a:rPr>
              <a:t>Koulutuksen järjestäjälle</a:t>
            </a:r>
            <a:br>
              <a:rPr lang="fi-FI" sz="4800" b="1" dirty="0">
                <a:solidFill>
                  <a:srgbClr val="7030A0"/>
                </a:solidFill>
              </a:rPr>
            </a:br>
            <a:r>
              <a:rPr lang="fi-FI" sz="4800" b="1" dirty="0">
                <a:solidFill>
                  <a:srgbClr val="7030A0"/>
                </a:solidFill>
              </a:rPr>
              <a:t>Rehtorille</a:t>
            </a:r>
            <a:br>
              <a:rPr lang="fi-FI" sz="4800" b="1" dirty="0">
                <a:solidFill>
                  <a:srgbClr val="7030A0"/>
                </a:solidFill>
              </a:rPr>
            </a:br>
            <a:r>
              <a:rPr lang="fi-FI" sz="4800" b="1" dirty="0">
                <a:solidFill>
                  <a:srgbClr val="7030A0"/>
                </a:solidFill>
              </a:rPr>
              <a:t>Opettajalle</a:t>
            </a:r>
            <a:br>
              <a:rPr lang="fi-FI" sz="4800" b="1" dirty="0">
                <a:solidFill>
                  <a:srgbClr val="7030A0"/>
                </a:solidFill>
              </a:rPr>
            </a:br>
            <a:r>
              <a:rPr lang="fi-FI" sz="4800" b="1" dirty="0">
                <a:solidFill>
                  <a:srgbClr val="7030A0"/>
                </a:solidFill>
              </a:rPr>
              <a:t>Opiskeluhuoltoryhmälle</a:t>
            </a:r>
            <a:br>
              <a:rPr lang="fi-FI" sz="4800" b="1" dirty="0">
                <a:solidFill>
                  <a:srgbClr val="7030A0"/>
                </a:solidFill>
              </a:rPr>
            </a:br>
            <a:r>
              <a:rPr lang="fi-FI" sz="4800" b="1" dirty="0">
                <a:solidFill>
                  <a:srgbClr val="7030A0"/>
                </a:solidFill>
              </a:rPr>
              <a:t>Opiskeluhuoltohenkilöstölle</a:t>
            </a:r>
            <a:br>
              <a:rPr lang="fi-FI" sz="4800" b="1" dirty="0">
                <a:solidFill>
                  <a:srgbClr val="7030A0"/>
                </a:solidFill>
              </a:rPr>
            </a:br>
            <a:r>
              <a:rPr lang="fi-FI" sz="4800" b="1" dirty="0">
                <a:solidFill>
                  <a:srgbClr val="7030A0"/>
                </a:solidFill>
              </a:rPr>
              <a:t>Opiskelijalle</a:t>
            </a:r>
            <a:br>
              <a:rPr lang="fi-FI" sz="4800" b="1" dirty="0">
                <a:solidFill>
                  <a:srgbClr val="7030A0"/>
                </a:solidFill>
              </a:rPr>
            </a:br>
            <a:r>
              <a:rPr lang="fi-FI" sz="4800" b="1" dirty="0">
                <a:solidFill>
                  <a:srgbClr val="7030A0"/>
                </a:solidFill>
              </a:rPr>
              <a:t>Huoltajalle</a:t>
            </a:r>
            <a:endParaRPr lang="en-US" sz="4800" b="1" dirty="0">
              <a:solidFill>
                <a:srgbClr val="7030A0"/>
              </a:solidFill>
            </a:endParaRPr>
          </a:p>
        </p:txBody>
      </p:sp>
    </p:spTree>
    <p:extLst>
      <p:ext uri="{BB962C8B-B14F-4D97-AF65-F5344CB8AC3E}">
        <p14:creationId xmlns:p14="http://schemas.microsoft.com/office/powerpoint/2010/main" val="293252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FF75CAE-9A4A-47C8-8E52-868D0B26F29E}"/>
              </a:ext>
            </a:extLst>
          </p:cNvPr>
          <p:cNvSpPr>
            <a:spLocks noGrp="1"/>
          </p:cNvSpPr>
          <p:nvPr>
            <p:ph sz="half" idx="1"/>
          </p:nvPr>
        </p:nvSpPr>
        <p:spPr>
          <a:xfrm>
            <a:off x="462249" y="501648"/>
            <a:ext cx="4814831" cy="6127750"/>
          </a:xfrm>
          <a:solidFill>
            <a:srgbClr val="7030A0"/>
          </a:solidFill>
        </p:spPr>
        <p:txBody>
          <a:bodyPr>
            <a:normAutofit fontScale="85000" lnSpcReduction="10000"/>
          </a:bodyPr>
          <a:lstStyle/>
          <a:p>
            <a:pPr marL="0" indent="0">
              <a:buNone/>
            </a:pPr>
            <a:r>
              <a:rPr lang="fi-FI" sz="4300" dirty="0">
                <a:solidFill>
                  <a:schemeClr val="bg1"/>
                </a:solidFill>
              </a:rPr>
              <a:t>Oppilaitoksen henkilöstöllä on </a:t>
            </a:r>
            <a:r>
              <a:rPr lang="fi-FI" sz="4700" b="1" dirty="0">
                <a:solidFill>
                  <a:srgbClr val="00FFFF"/>
                </a:solidFill>
              </a:rPr>
              <a:t>ensisijainen</a:t>
            </a:r>
            <a:r>
              <a:rPr lang="fi-FI" sz="4300" dirty="0">
                <a:solidFill>
                  <a:schemeClr val="bg1"/>
                </a:solidFill>
              </a:rPr>
              <a:t> vastuu yhteisön hyvinvoinnista.</a:t>
            </a:r>
          </a:p>
          <a:p>
            <a:pPr marL="0" indent="0">
              <a:buNone/>
            </a:pPr>
            <a:endParaRPr lang="fi-FI" sz="4300" dirty="0">
              <a:solidFill>
                <a:schemeClr val="bg1"/>
              </a:solidFill>
            </a:endParaRPr>
          </a:p>
          <a:p>
            <a:pPr marL="0" indent="0">
              <a:buNone/>
              <a:defRPr/>
            </a:pPr>
            <a:r>
              <a:rPr lang="fi-FI" sz="4700" b="1" dirty="0">
                <a:solidFill>
                  <a:srgbClr val="00FFFF"/>
                </a:solidFill>
              </a:rPr>
              <a:t>Kaikkien</a:t>
            </a:r>
            <a:r>
              <a:rPr lang="fi-FI" sz="4300" dirty="0">
                <a:solidFill>
                  <a:schemeClr val="bg1"/>
                </a:solidFill>
              </a:rPr>
              <a:t> on tehtävissään edistettävä </a:t>
            </a:r>
          </a:p>
          <a:p>
            <a:pPr marL="428100" lvl="1" indent="-342900">
              <a:defRPr/>
            </a:pPr>
            <a:r>
              <a:rPr lang="fi-FI" sz="4300" dirty="0">
                <a:solidFill>
                  <a:schemeClr val="bg1"/>
                </a:solidFill>
              </a:rPr>
              <a:t>opiskelijoiden/ yhteisön hyvinvointia</a:t>
            </a:r>
          </a:p>
          <a:p>
            <a:pPr marL="428100" lvl="1" indent="-342900">
              <a:defRPr/>
            </a:pPr>
            <a:r>
              <a:rPr lang="fi-FI" sz="4300" dirty="0">
                <a:solidFill>
                  <a:schemeClr val="bg1"/>
                </a:solidFill>
              </a:rPr>
              <a:t>yhteistyötä kotien kanssa.</a:t>
            </a:r>
          </a:p>
          <a:p>
            <a:pPr marL="0" indent="0">
              <a:buNone/>
            </a:pPr>
            <a:endParaRPr lang="fi-FI" dirty="0">
              <a:solidFill>
                <a:schemeClr val="bg1"/>
              </a:solidFill>
            </a:endParaRPr>
          </a:p>
        </p:txBody>
      </p:sp>
      <p:sp>
        <p:nvSpPr>
          <p:cNvPr id="4" name="Sisällön paikkamerkki 3">
            <a:extLst>
              <a:ext uri="{FF2B5EF4-FFF2-40B4-BE49-F238E27FC236}">
                <a16:creationId xmlns:a16="http://schemas.microsoft.com/office/drawing/2014/main" id="{B6899B63-F02F-49DB-A46F-9ACE8A6F2F74}"/>
              </a:ext>
            </a:extLst>
          </p:cNvPr>
          <p:cNvSpPr>
            <a:spLocks noGrp="1"/>
          </p:cNvSpPr>
          <p:nvPr>
            <p:ph sz="half" idx="2"/>
          </p:nvPr>
        </p:nvSpPr>
        <p:spPr>
          <a:xfrm>
            <a:off x="5713049" y="501648"/>
            <a:ext cx="6174151" cy="6127749"/>
          </a:xfrm>
        </p:spPr>
        <p:txBody>
          <a:bodyPr>
            <a:normAutofit fontScale="85000" lnSpcReduction="10000"/>
          </a:bodyPr>
          <a:lstStyle/>
          <a:p>
            <a:pPr marL="0" indent="0">
              <a:buNone/>
              <a:defRPr/>
            </a:pPr>
            <a:r>
              <a:rPr lang="fi-FI" sz="3900" dirty="0">
                <a:solidFill>
                  <a:srgbClr val="0033CC"/>
                </a:solidFill>
              </a:rPr>
              <a:t>Hyvinvoinnin edistäminen tarkoittaa </a:t>
            </a:r>
            <a:r>
              <a:rPr lang="fi-FI" sz="3900" b="1" dirty="0">
                <a:solidFill>
                  <a:srgbClr val="0033CC"/>
                </a:solidFill>
              </a:rPr>
              <a:t>velvollisuutta</a:t>
            </a:r>
          </a:p>
          <a:p>
            <a:pPr>
              <a:defRPr/>
            </a:pPr>
            <a:r>
              <a:rPr lang="fi-FI" sz="3900" dirty="0">
                <a:solidFill>
                  <a:srgbClr val="0033CC"/>
                </a:solidFill>
              </a:rPr>
              <a:t>ennaltaehkäisevään työhön</a:t>
            </a:r>
          </a:p>
          <a:p>
            <a:pPr>
              <a:defRPr/>
            </a:pPr>
            <a:r>
              <a:rPr lang="fi-FI" sz="3900" dirty="0">
                <a:solidFill>
                  <a:srgbClr val="0033CC"/>
                </a:solidFill>
              </a:rPr>
              <a:t>ongelmatilanteisiin puuttumiseen</a:t>
            </a:r>
          </a:p>
          <a:p>
            <a:pPr>
              <a:defRPr/>
            </a:pPr>
            <a:r>
              <a:rPr lang="fi-FI" sz="3900" dirty="0">
                <a:solidFill>
                  <a:srgbClr val="0033CC"/>
                </a:solidFill>
              </a:rPr>
              <a:t>ilmoittamiseen viranomaisille</a:t>
            </a:r>
          </a:p>
          <a:p>
            <a:pPr>
              <a:defRPr/>
            </a:pPr>
            <a:endParaRPr lang="fi-FI" sz="3900" dirty="0">
              <a:solidFill>
                <a:srgbClr val="0033CC"/>
              </a:solidFill>
            </a:endParaRPr>
          </a:p>
          <a:p>
            <a:pPr marL="0" indent="0">
              <a:buNone/>
              <a:defRPr/>
            </a:pPr>
            <a:r>
              <a:rPr lang="fi-FI" sz="3900" dirty="0">
                <a:solidFill>
                  <a:srgbClr val="0033CC"/>
                </a:solidFill>
              </a:rPr>
              <a:t>Jokainen seksuaalista häirintää havainnut tai siitä tiedon saanut henkilöstöön kuuluva huolehtii siitä, että asiaa lähdetään selvittämään </a:t>
            </a:r>
            <a:r>
              <a:rPr lang="fi-FI" sz="3900" b="1" dirty="0">
                <a:solidFill>
                  <a:srgbClr val="0033CC"/>
                </a:solidFill>
              </a:rPr>
              <a:t>viipymättä. </a:t>
            </a:r>
          </a:p>
          <a:p>
            <a:pPr marL="0" indent="0">
              <a:buNone/>
            </a:pPr>
            <a:endParaRPr lang="fi-FI" dirty="0"/>
          </a:p>
        </p:txBody>
      </p:sp>
    </p:spTree>
    <p:extLst>
      <p:ext uri="{BB962C8B-B14F-4D97-AF65-F5344CB8AC3E}">
        <p14:creationId xmlns:p14="http://schemas.microsoft.com/office/powerpoint/2010/main" val="1047787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C5DDEA-B5EA-4FA3-BF2C-2EC26E985D1E}"/>
              </a:ext>
            </a:extLst>
          </p:cNvPr>
          <p:cNvSpPr>
            <a:spLocks noGrp="1"/>
          </p:cNvSpPr>
          <p:nvPr>
            <p:ph type="title"/>
          </p:nvPr>
        </p:nvSpPr>
        <p:spPr>
          <a:xfrm>
            <a:off x="553194" y="12700"/>
            <a:ext cx="10738120" cy="1196503"/>
          </a:xfrm>
        </p:spPr>
        <p:txBody>
          <a:bodyPr/>
          <a:lstStyle/>
          <a:p>
            <a:pPr algn="ctr"/>
            <a:r>
              <a:rPr lang="fi-FI" b="1" dirty="0">
                <a:solidFill>
                  <a:srgbClr val="0033CC"/>
                </a:solidFill>
              </a:rPr>
              <a:t>Oikeus luovuttaa ja saada tietoja</a:t>
            </a:r>
          </a:p>
        </p:txBody>
      </p:sp>
      <p:sp>
        <p:nvSpPr>
          <p:cNvPr id="3" name="Sisällön paikkamerkki 2">
            <a:extLst>
              <a:ext uri="{FF2B5EF4-FFF2-40B4-BE49-F238E27FC236}">
                <a16:creationId xmlns:a16="http://schemas.microsoft.com/office/drawing/2014/main" id="{D7EC5837-77F5-41CA-926E-5F7EDE1D9BF9}"/>
              </a:ext>
            </a:extLst>
          </p:cNvPr>
          <p:cNvSpPr>
            <a:spLocks noGrp="1"/>
          </p:cNvSpPr>
          <p:nvPr>
            <p:ph idx="1"/>
          </p:nvPr>
        </p:nvSpPr>
        <p:spPr>
          <a:xfrm>
            <a:off x="477738" y="1137850"/>
            <a:ext cx="11409462" cy="5348675"/>
          </a:xfrm>
        </p:spPr>
        <p:txBody>
          <a:bodyPr>
            <a:normAutofit lnSpcReduction="10000"/>
          </a:bodyPr>
          <a:lstStyle/>
          <a:p>
            <a:r>
              <a:rPr lang="fi-FI" sz="3200" dirty="0">
                <a:solidFill>
                  <a:srgbClr val="7030A0"/>
                </a:solidFill>
              </a:rPr>
              <a:t>Opiskelijan opiskeluhuoltotyöhön osallistuvilla on salassapidon estämättä oikeus saada toisiltaan ja luovuttaa toisilleen sekä opiskelijan opettajalle, rehtorille ja tämän opetuksesta vastaavalle viranomaiselle opiskelijan opetuksen asianmukaisen järjestämisen edellyttämät välttämättömät tiedot (perusopetus ja lukio) </a:t>
            </a:r>
          </a:p>
          <a:p>
            <a:r>
              <a:rPr lang="fi-FI" sz="3200" dirty="0">
                <a:solidFill>
                  <a:srgbClr val="7030A0"/>
                </a:solidFill>
              </a:rPr>
              <a:t>Rehtorille voidaan antaa opiskelijan terveydentilaa ja toimintakykyä koskevat ja tehtävien hoidon kannalta välttämättömät tiedot opiskelun turvallisuuden varmistamiseksi (lukio ja ammatillinen koulutus) </a:t>
            </a:r>
          </a:p>
          <a:p>
            <a:r>
              <a:rPr lang="fi-FI" sz="3200" dirty="0">
                <a:solidFill>
                  <a:srgbClr val="7030A0"/>
                </a:solidFill>
              </a:rPr>
              <a:t>Arvion siitä, onko tieto opetuksen asianmukaisen järjestämisen tai turvallisuuden varmistamisen kannalta välttämätön, tekee se, jonka hallussa tieto on.</a:t>
            </a:r>
          </a:p>
          <a:p>
            <a:pPr marL="0" indent="0">
              <a:buNone/>
            </a:pPr>
            <a:endParaRPr lang="fi-FI" sz="2800" dirty="0"/>
          </a:p>
          <a:p>
            <a:pPr marL="0" indent="0">
              <a:buNone/>
            </a:pPr>
            <a:endParaRPr lang="fi-FI" sz="2800" dirty="0"/>
          </a:p>
        </p:txBody>
      </p:sp>
      <p:sp>
        <p:nvSpPr>
          <p:cNvPr id="4" name="Päivämäärän paikkamerkki 3">
            <a:extLst>
              <a:ext uri="{FF2B5EF4-FFF2-40B4-BE49-F238E27FC236}">
                <a16:creationId xmlns:a16="http://schemas.microsoft.com/office/drawing/2014/main" id="{F84554F0-BBE1-4908-9CAE-81BF6FC5E959}"/>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E426142B-5446-4849-B15F-A68E2AF8A33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A72A761-58F1-44AE-A4CC-00154801E795}"/>
              </a:ext>
            </a:extLst>
          </p:cNvPr>
          <p:cNvSpPr>
            <a:spLocks noGrp="1"/>
          </p:cNvSpPr>
          <p:nvPr>
            <p:ph type="sldNum" sz="quarter" idx="12"/>
          </p:nvPr>
        </p:nvSpPr>
        <p:spPr/>
        <p:txBody>
          <a:bodyPr/>
          <a:lstStyle/>
          <a:p>
            <a:fld id="{A6E131DE-DA31-4CDF-828A-8EB206A3CD12}" type="slidenum">
              <a:rPr lang="en-GB" smtClean="0"/>
              <a:t>17</a:t>
            </a:fld>
            <a:endParaRPr lang="en-GB"/>
          </a:p>
        </p:txBody>
      </p:sp>
    </p:spTree>
    <p:extLst>
      <p:ext uri="{BB962C8B-B14F-4D97-AF65-F5344CB8AC3E}">
        <p14:creationId xmlns:p14="http://schemas.microsoft.com/office/powerpoint/2010/main" val="77784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80AC6B-235D-4B51-9D94-24E501C1A279}"/>
              </a:ext>
            </a:extLst>
          </p:cNvPr>
          <p:cNvSpPr>
            <a:spLocks noGrp="1"/>
          </p:cNvSpPr>
          <p:nvPr>
            <p:ph type="title"/>
          </p:nvPr>
        </p:nvSpPr>
        <p:spPr>
          <a:xfrm>
            <a:off x="585280" y="-91349"/>
            <a:ext cx="10515600" cy="1325563"/>
          </a:xfrm>
        </p:spPr>
        <p:txBody>
          <a:bodyPr/>
          <a:lstStyle/>
          <a:p>
            <a:pPr algn="ctr"/>
            <a:r>
              <a:rPr lang="fi-FI" b="1" dirty="0">
                <a:solidFill>
                  <a:srgbClr val="0033CC"/>
                </a:solidFill>
              </a:rPr>
              <a:t>Velvollisuus luovuttaa tietoja</a:t>
            </a:r>
          </a:p>
        </p:txBody>
      </p:sp>
      <p:sp>
        <p:nvSpPr>
          <p:cNvPr id="3" name="Sisällön paikkamerkki 2">
            <a:extLst>
              <a:ext uri="{FF2B5EF4-FFF2-40B4-BE49-F238E27FC236}">
                <a16:creationId xmlns:a16="http://schemas.microsoft.com/office/drawing/2014/main" id="{3F68B2D4-1157-4BB7-AF5B-7FB626172BFE}"/>
              </a:ext>
            </a:extLst>
          </p:cNvPr>
          <p:cNvSpPr>
            <a:spLocks noGrp="1"/>
          </p:cNvSpPr>
          <p:nvPr>
            <p:ph idx="1"/>
          </p:nvPr>
        </p:nvSpPr>
        <p:spPr>
          <a:xfrm>
            <a:off x="486129" y="1057159"/>
            <a:ext cx="11566324" cy="5800841"/>
          </a:xfrm>
        </p:spPr>
        <p:txBody>
          <a:bodyPr>
            <a:normAutofit fontScale="40000" lnSpcReduction="20000"/>
          </a:bodyPr>
          <a:lstStyle/>
          <a:p>
            <a:r>
              <a:rPr lang="fi-FI" sz="8600" dirty="0">
                <a:solidFill>
                  <a:srgbClr val="7030A0"/>
                </a:solidFill>
              </a:rPr>
              <a:t>Koulussa/koulumatkalla tapahtunut häirintä (väkivalta ja kiusaaminen) ilmoitetaan häirintään syyllistyneen / kohteena olevan osalta huoltajalle (perusopetuksen opettaja tai rehtori)</a:t>
            </a:r>
          </a:p>
          <a:p>
            <a:r>
              <a:rPr lang="fi-FI" sz="8600" dirty="0">
                <a:solidFill>
                  <a:srgbClr val="7030A0"/>
                </a:solidFill>
              </a:rPr>
              <a:t>Lastensuojelun tarve </a:t>
            </a:r>
          </a:p>
          <a:p>
            <a:r>
              <a:rPr lang="fi-FI" sz="8600" dirty="0">
                <a:solidFill>
                  <a:srgbClr val="7030A0"/>
                </a:solidFill>
              </a:rPr>
              <a:t>Sosiaalihuollon tarve</a:t>
            </a:r>
          </a:p>
          <a:p>
            <a:pPr lvl="1"/>
            <a:r>
              <a:rPr lang="fi-FI" sz="8600" dirty="0">
                <a:solidFill>
                  <a:srgbClr val="7030A0"/>
                </a:solidFill>
              </a:rPr>
              <a:t>ohjaus sosiaalipalveluihin tai</a:t>
            </a:r>
          </a:p>
          <a:p>
            <a:pPr lvl="1"/>
            <a:r>
              <a:rPr lang="fi-FI" sz="8600" dirty="0">
                <a:solidFill>
                  <a:srgbClr val="7030A0"/>
                </a:solidFill>
              </a:rPr>
              <a:t>ilmoitus (suostumuksella) sosiaalihuollon viranomaisille </a:t>
            </a:r>
          </a:p>
          <a:p>
            <a:r>
              <a:rPr lang="fi-FI" sz="8600" dirty="0">
                <a:solidFill>
                  <a:srgbClr val="7030A0"/>
                </a:solidFill>
              </a:rPr>
              <a:t>Seksuaalirikosepäily poliisille (+ lastensuojeluun)</a:t>
            </a:r>
          </a:p>
          <a:p>
            <a:r>
              <a:rPr lang="fi-FI" sz="8600" dirty="0">
                <a:solidFill>
                  <a:srgbClr val="7030A0"/>
                </a:solidFill>
              </a:rPr>
              <a:t>Henkeen tai terveyteen kohdistuva rikos, josta enimmäisrangaistus min 2 v vankeutta, poliisille (+ lastensuojeluun)</a:t>
            </a:r>
          </a:p>
          <a:p>
            <a:pPr marL="0" indent="0">
              <a:buNone/>
            </a:pPr>
            <a:endParaRPr lang="fi-FI" sz="3100" dirty="0">
              <a:latin typeface="+mj-lt"/>
            </a:endParaRPr>
          </a:p>
          <a:p>
            <a:pPr marL="0" indent="0" algn="ctr">
              <a:buNone/>
            </a:pPr>
            <a:endParaRPr lang="fi-FI" sz="3900" dirty="0">
              <a:solidFill>
                <a:srgbClr val="FF66FF"/>
              </a:solidFill>
              <a:latin typeface="+mj-lt"/>
            </a:endParaRPr>
          </a:p>
          <a:p>
            <a:pPr marL="0" indent="0">
              <a:buNone/>
            </a:pPr>
            <a:endParaRPr lang="fi-FI" sz="3200" dirty="0"/>
          </a:p>
        </p:txBody>
      </p:sp>
      <p:sp>
        <p:nvSpPr>
          <p:cNvPr id="4" name="Päivämäärän paikkamerkki 3">
            <a:extLst>
              <a:ext uri="{FF2B5EF4-FFF2-40B4-BE49-F238E27FC236}">
                <a16:creationId xmlns:a16="http://schemas.microsoft.com/office/drawing/2014/main" id="{35D77147-06F1-4A70-89BA-C63963174F60}"/>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72D7B688-AC90-474F-994F-81AFF93385E4}"/>
              </a:ext>
            </a:extLst>
          </p:cNvPr>
          <p:cNvSpPr>
            <a:spLocks noGrp="1"/>
          </p:cNvSpPr>
          <p:nvPr>
            <p:ph type="ftr" sz="quarter" idx="11"/>
          </p:nvPr>
        </p:nvSpPr>
        <p:spPr/>
        <p:txBody>
          <a:bodyPr/>
          <a:lstStyle/>
          <a:p>
            <a:r>
              <a:rPr lang="en-GB" dirty="0"/>
              <a:t>Opetushallitus</a:t>
            </a:r>
          </a:p>
        </p:txBody>
      </p:sp>
      <p:sp>
        <p:nvSpPr>
          <p:cNvPr id="6" name="Dian numeron paikkamerkki 5">
            <a:extLst>
              <a:ext uri="{FF2B5EF4-FFF2-40B4-BE49-F238E27FC236}">
                <a16:creationId xmlns:a16="http://schemas.microsoft.com/office/drawing/2014/main" id="{989EA1DB-76FD-46D4-9CC2-5E896E562E7A}"/>
              </a:ext>
            </a:extLst>
          </p:cNvPr>
          <p:cNvSpPr>
            <a:spLocks noGrp="1"/>
          </p:cNvSpPr>
          <p:nvPr>
            <p:ph type="sldNum" sz="quarter" idx="12"/>
          </p:nvPr>
        </p:nvSpPr>
        <p:spPr/>
        <p:txBody>
          <a:bodyPr/>
          <a:lstStyle/>
          <a:p>
            <a:fld id="{A6E131DE-DA31-4CDF-828A-8EB206A3CD12}" type="slidenum">
              <a:rPr lang="en-GB" smtClean="0"/>
              <a:t>18</a:t>
            </a:fld>
            <a:endParaRPr lang="en-GB"/>
          </a:p>
        </p:txBody>
      </p:sp>
      <p:sp>
        <p:nvSpPr>
          <p:cNvPr id="9" name="Tekstiruutu 8">
            <a:extLst>
              <a:ext uri="{FF2B5EF4-FFF2-40B4-BE49-F238E27FC236}">
                <a16:creationId xmlns:a16="http://schemas.microsoft.com/office/drawing/2014/main" id="{8FCE3173-C468-4401-9830-613544E47620}"/>
              </a:ext>
            </a:extLst>
          </p:cNvPr>
          <p:cNvSpPr txBox="1"/>
          <p:nvPr/>
        </p:nvSpPr>
        <p:spPr>
          <a:xfrm flipH="1">
            <a:off x="1701403" y="6037798"/>
            <a:ext cx="8789194" cy="584775"/>
          </a:xfrm>
          <a:prstGeom prst="rect">
            <a:avLst/>
          </a:prstGeom>
          <a:solidFill>
            <a:srgbClr val="7030A0"/>
          </a:solidFill>
        </p:spPr>
        <p:txBody>
          <a:bodyPr wrap="square" rtlCol="0">
            <a:spAutoFit/>
          </a:bodyPr>
          <a:lstStyle/>
          <a:p>
            <a:pPr algn="ctr"/>
            <a:r>
              <a:rPr lang="fi-FI" sz="3200" b="1" dirty="0">
                <a:solidFill>
                  <a:srgbClr val="00FFFF"/>
                </a:solidFill>
              </a:rPr>
              <a:t>Epäselvissä tilanteissa konsultoi anonyymisti!</a:t>
            </a:r>
          </a:p>
        </p:txBody>
      </p:sp>
    </p:spTree>
    <p:extLst>
      <p:ext uri="{BB962C8B-B14F-4D97-AF65-F5344CB8AC3E}">
        <p14:creationId xmlns:p14="http://schemas.microsoft.com/office/powerpoint/2010/main" val="3727004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6A2E23-580F-4894-8412-55F982049B40}"/>
              </a:ext>
            </a:extLst>
          </p:cNvPr>
          <p:cNvSpPr>
            <a:spLocks noGrp="1"/>
          </p:cNvSpPr>
          <p:nvPr>
            <p:ph type="title"/>
          </p:nvPr>
        </p:nvSpPr>
        <p:spPr>
          <a:xfrm>
            <a:off x="499424" y="483876"/>
            <a:ext cx="10623360" cy="802533"/>
          </a:xfrm>
        </p:spPr>
        <p:txBody>
          <a:bodyPr>
            <a:noAutofit/>
          </a:bodyPr>
          <a:lstStyle/>
          <a:p>
            <a:pPr algn="ctr"/>
            <a:r>
              <a:rPr lang="fi-FI" b="1" dirty="0">
                <a:solidFill>
                  <a:srgbClr val="0033CC"/>
                </a:solidFill>
              </a:rPr>
              <a:t>Ilmoittaminen, siten että opiskelija ei ole tunnistettavissa?</a:t>
            </a:r>
          </a:p>
        </p:txBody>
      </p:sp>
      <p:sp>
        <p:nvSpPr>
          <p:cNvPr id="3" name="Sisällön paikkamerkki 2">
            <a:extLst>
              <a:ext uri="{FF2B5EF4-FFF2-40B4-BE49-F238E27FC236}">
                <a16:creationId xmlns:a16="http://schemas.microsoft.com/office/drawing/2014/main" id="{F55C1B35-0980-435A-BC2F-EC10052838AE}"/>
              </a:ext>
            </a:extLst>
          </p:cNvPr>
          <p:cNvSpPr>
            <a:spLocks noGrp="1"/>
          </p:cNvSpPr>
          <p:nvPr>
            <p:ph idx="1"/>
          </p:nvPr>
        </p:nvSpPr>
        <p:spPr>
          <a:xfrm>
            <a:off x="386408" y="1756771"/>
            <a:ext cx="11582985" cy="4964704"/>
          </a:xfrm>
        </p:spPr>
        <p:txBody>
          <a:bodyPr>
            <a:normAutofit/>
          </a:bodyPr>
          <a:lstStyle/>
          <a:p>
            <a:r>
              <a:rPr lang="fi-FI" sz="3500" dirty="0">
                <a:solidFill>
                  <a:srgbClr val="7030A0"/>
                </a:solidFill>
              </a:rPr>
              <a:t>Anonyymi ilmoitus ei ole hyvä lähtökohta: tilanteeseen puuttuminen edellyttää asian selvittämistä osapuolten kesken, jota anonyymi ilmoitus ei mahdollista </a:t>
            </a:r>
          </a:p>
          <a:p>
            <a:r>
              <a:rPr lang="fi-FI" sz="3500" dirty="0">
                <a:solidFill>
                  <a:srgbClr val="7030A0"/>
                </a:solidFill>
              </a:rPr>
              <a:t>Jos oppilaitoksen kyselyissä/kurssipalautteissa tulee esiin anonyymeja ilmoituksia koskien häirintää, tulee asia selvittää käytettävissä olevin keinoin</a:t>
            </a:r>
          </a:p>
          <a:p>
            <a:r>
              <a:rPr lang="fi-FI" sz="3500" dirty="0">
                <a:solidFill>
                  <a:srgbClr val="7030A0"/>
                </a:solidFill>
              </a:rPr>
              <a:t>Opiskelijoille on hyvä kertoa, että keinot ryhtyä toimenpiteisiin anonyymien ilmoitusten johdosta, ovat rajalliset.</a:t>
            </a:r>
          </a:p>
          <a:p>
            <a:pPr marL="0" indent="0">
              <a:buNone/>
            </a:pPr>
            <a:endParaRPr lang="fi-FI" sz="2800" dirty="0"/>
          </a:p>
        </p:txBody>
      </p:sp>
      <p:sp>
        <p:nvSpPr>
          <p:cNvPr id="4" name="Päivämäärän paikkamerkki 3">
            <a:extLst>
              <a:ext uri="{FF2B5EF4-FFF2-40B4-BE49-F238E27FC236}">
                <a16:creationId xmlns:a16="http://schemas.microsoft.com/office/drawing/2014/main" id="{5EE6E167-3B33-4E60-8398-0B99C917E108}"/>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35B1BEA7-EE4A-43F5-B9F7-8C04D0361B93}"/>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244A5E9-5913-48A7-A591-1B0B77E9A03E}"/>
              </a:ext>
            </a:extLst>
          </p:cNvPr>
          <p:cNvSpPr>
            <a:spLocks noGrp="1"/>
          </p:cNvSpPr>
          <p:nvPr>
            <p:ph type="sldNum" sz="quarter" idx="12"/>
          </p:nvPr>
        </p:nvSpPr>
        <p:spPr/>
        <p:txBody>
          <a:bodyPr/>
          <a:lstStyle/>
          <a:p>
            <a:fld id="{A6E131DE-DA31-4CDF-828A-8EB206A3CD12}" type="slidenum">
              <a:rPr lang="en-GB" smtClean="0"/>
              <a:t>19</a:t>
            </a:fld>
            <a:endParaRPr lang="en-GB"/>
          </a:p>
        </p:txBody>
      </p:sp>
    </p:spTree>
    <p:extLst>
      <p:ext uri="{BB962C8B-B14F-4D97-AF65-F5344CB8AC3E}">
        <p14:creationId xmlns:p14="http://schemas.microsoft.com/office/powerpoint/2010/main" val="3177956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BF19E7-85B1-43D6-9581-B0A659C5A0A6}"/>
              </a:ext>
            </a:extLst>
          </p:cNvPr>
          <p:cNvSpPr>
            <a:spLocks noGrp="1"/>
          </p:cNvSpPr>
          <p:nvPr>
            <p:ph type="title"/>
          </p:nvPr>
        </p:nvSpPr>
        <p:spPr>
          <a:xfrm>
            <a:off x="309245" y="136525"/>
            <a:ext cx="10515600" cy="1325563"/>
          </a:xfrm>
        </p:spPr>
        <p:txBody>
          <a:bodyPr/>
          <a:lstStyle/>
          <a:p>
            <a:pPr algn="ctr"/>
            <a:r>
              <a:rPr lang="fi-FI" b="1" dirty="0">
                <a:solidFill>
                  <a:srgbClr val="0033CC"/>
                </a:solidFill>
              </a:rPr>
              <a:t>Koulutuksen järjestäjä</a:t>
            </a:r>
          </a:p>
        </p:txBody>
      </p:sp>
      <p:sp>
        <p:nvSpPr>
          <p:cNvPr id="3" name="Sisällön paikkamerkki 2">
            <a:extLst>
              <a:ext uri="{FF2B5EF4-FFF2-40B4-BE49-F238E27FC236}">
                <a16:creationId xmlns:a16="http://schemas.microsoft.com/office/drawing/2014/main" id="{C7D5889A-CA3A-499F-A17E-75A84B83977F}"/>
              </a:ext>
            </a:extLst>
          </p:cNvPr>
          <p:cNvSpPr>
            <a:spLocks noGrp="1"/>
          </p:cNvSpPr>
          <p:nvPr>
            <p:ph idx="1"/>
          </p:nvPr>
        </p:nvSpPr>
        <p:spPr>
          <a:xfrm>
            <a:off x="309245" y="1218905"/>
            <a:ext cx="11573509" cy="5502570"/>
          </a:xfrm>
        </p:spPr>
        <p:txBody>
          <a:bodyPr>
            <a:normAutofit fontScale="92500" lnSpcReduction="20000"/>
          </a:bodyPr>
          <a:lstStyle/>
          <a:p>
            <a:pPr marL="0" indent="0">
              <a:buNone/>
            </a:pPr>
            <a:r>
              <a:rPr lang="fi-FI" sz="3500" b="1" dirty="0">
                <a:solidFill>
                  <a:srgbClr val="0033CC"/>
                </a:solidFill>
              </a:rPr>
              <a:t>Koulutuksen järjestäjä vastaa yleisesti oppilaitosten toiminnan lainmukaisuudesta, resursseista ja yhteisten toimintamallien kehittämisestä järjestäjätasolla.</a:t>
            </a:r>
          </a:p>
          <a:p>
            <a:r>
              <a:rPr lang="fi-FI" sz="3000" dirty="0">
                <a:solidFill>
                  <a:srgbClr val="7030A0"/>
                </a:solidFill>
              </a:rPr>
              <a:t>Lakisääteiset suunnitelmat ja säännöt (ml. seksuaalisen häirinnän vastaiset) ovat säädösten ja määräysten mukaiset ja ajantasaiset </a:t>
            </a:r>
          </a:p>
          <a:p>
            <a:r>
              <a:rPr lang="fi-FI" sz="3000" dirty="0">
                <a:solidFill>
                  <a:srgbClr val="7030A0"/>
                </a:solidFill>
              </a:rPr>
              <a:t>Opiskeluhuollon toteutumista ja vaikuttavuutta arvioidaan, osallistutaan ulkopuoliseen arviointiin ja omavalvonta toteutuu (yhteistyössä sosiaali- ja terveystoimen kanssa)</a:t>
            </a:r>
          </a:p>
          <a:p>
            <a:pPr lvl="0"/>
            <a:r>
              <a:rPr lang="fi-FI" sz="3000" dirty="0">
                <a:solidFill>
                  <a:srgbClr val="7030A0"/>
                </a:solidFill>
              </a:rPr>
              <a:t>Kouluyhteisön ja opiskeluympäristön terveellisyys ja turvallisuus tarkastetaan monialaisesti, tuloksia seurataan ja niistä raportoidaan. </a:t>
            </a:r>
          </a:p>
          <a:p>
            <a:pPr lvl="0"/>
            <a:r>
              <a:rPr lang="fi-FI" sz="3000" dirty="0">
                <a:solidFill>
                  <a:srgbClr val="7030A0"/>
                </a:solidFill>
              </a:rPr>
              <a:t>Henkilöstölle annetaan riittävästi koulutusta ja perehdytystä </a:t>
            </a:r>
          </a:p>
          <a:p>
            <a:r>
              <a:rPr lang="fi-FI" sz="3000" dirty="0">
                <a:solidFill>
                  <a:srgbClr val="7030A0"/>
                </a:solidFill>
              </a:rPr>
              <a:t>Oppilaitoksille osoitetaan tarvittaessa tukea yksittäisten häirintätapausten selvittämiseksi ja taho, jolta tukea voidaan pyytää, on nimetty ja tiedotettu oppilaitoksille</a:t>
            </a:r>
            <a:r>
              <a:rPr lang="fi-FI" sz="2200" dirty="0">
                <a:solidFill>
                  <a:srgbClr val="7030A0"/>
                </a:solidFill>
              </a:rPr>
              <a:t>.</a:t>
            </a:r>
          </a:p>
          <a:p>
            <a:endParaRPr lang="fi-FI" sz="2000" dirty="0"/>
          </a:p>
          <a:p>
            <a:endParaRPr lang="fi-FI" sz="2000" dirty="0"/>
          </a:p>
          <a:p>
            <a:pPr marL="0" indent="0">
              <a:buNone/>
            </a:pPr>
            <a:endParaRPr lang="fi-FI" sz="2000" dirty="0"/>
          </a:p>
        </p:txBody>
      </p:sp>
      <p:sp>
        <p:nvSpPr>
          <p:cNvPr id="6" name="Dian numeron paikkamerkki 5">
            <a:extLst>
              <a:ext uri="{FF2B5EF4-FFF2-40B4-BE49-F238E27FC236}">
                <a16:creationId xmlns:a16="http://schemas.microsoft.com/office/drawing/2014/main" id="{91CAEC16-8341-4728-910B-0687A5AFED34}"/>
              </a:ext>
            </a:extLst>
          </p:cNvPr>
          <p:cNvSpPr>
            <a:spLocks noGrp="1"/>
          </p:cNvSpPr>
          <p:nvPr>
            <p:ph type="sldNum" sz="quarter" idx="12"/>
          </p:nvPr>
        </p:nvSpPr>
        <p:spPr/>
        <p:txBody>
          <a:bodyPr/>
          <a:lstStyle/>
          <a:p>
            <a:fld id="{A6E131DE-DA31-4CDF-828A-8EB206A3CD12}" type="slidenum">
              <a:rPr lang="en-GB" smtClean="0"/>
              <a:t>20</a:t>
            </a:fld>
            <a:endParaRPr lang="en-GB"/>
          </a:p>
        </p:txBody>
      </p:sp>
    </p:spTree>
    <p:extLst>
      <p:ext uri="{BB962C8B-B14F-4D97-AF65-F5344CB8AC3E}">
        <p14:creationId xmlns:p14="http://schemas.microsoft.com/office/powerpoint/2010/main" val="3577790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A838FA-9BCE-4173-A0D9-F5953F24C412}"/>
              </a:ext>
            </a:extLst>
          </p:cNvPr>
          <p:cNvSpPr>
            <a:spLocks noGrp="1"/>
          </p:cNvSpPr>
          <p:nvPr>
            <p:ph type="title"/>
          </p:nvPr>
        </p:nvSpPr>
        <p:spPr>
          <a:xfrm>
            <a:off x="512158" y="77841"/>
            <a:ext cx="10515600" cy="1035500"/>
          </a:xfrm>
        </p:spPr>
        <p:txBody>
          <a:bodyPr/>
          <a:lstStyle/>
          <a:p>
            <a:pPr algn="ctr"/>
            <a:r>
              <a:rPr lang="fi-FI" b="1" dirty="0">
                <a:solidFill>
                  <a:srgbClr val="0033CC"/>
                </a:solidFill>
              </a:rPr>
              <a:t>Rehtori 1/3</a:t>
            </a:r>
          </a:p>
        </p:txBody>
      </p:sp>
      <p:sp>
        <p:nvSpPr>
          <p:cNvPr id="3" name="Sisällön paikkamerkki 2">
            <a:extLst>
              <a:ext uri="{FF2B5EF4-FFF2-40B4-BE49-F238E27FC236}">
                <a16:creationId xmlns:a16="http://schemas.microsoft.com/office/drawing/2014/main" id="{C62ABD90-ED8F-413F-8D0D-22CC0A74B903}"/>
              </a:ext>
            </a:extLst>
          </p:cNvPr>
          <p:cNvSpPr>
            <a:spLocks noGrp="1"/>
          </p:cNvSpPr>
          <p:nvPr>
            <p:ph idx="1"/>
          </p:nvPr>
        </p:nvSpPr>
        <p:spPr>
          <a:xfrm>
            <a:off x="512158" y="1082048"/>
            <a:ext cx="11251752" cy="5555057"/>
          </a:xfrm>
        </p:spPr>
        <p:txBody>
          <a:bodyPr>
            <a:normAutofit fontScale="70000" lnSpcReduction="20000"/>
          </a:bodyPr>
          <a:lstStyle/>
          <a:p>
            <a:pPr marL="0" indent="0">
              <a:buNone/>
            </a:pPr>
            <a:r>
              <a:rPr lang="fi-FI" sz="4600" b="1" dirty="0">
                <a:solidFill>
                  <a:srgbClr val="0033CC"/>
                </a:solidFill>
              </a:rPr>
              <a:t>Rehtori vastaa johtamansa oppilaitoksen opiskeluympäristön turvallisuudesta. Tämä edellyttää henkilöstön ohjausta, valvontaa ja havaittuihin epäkohtiin tai ongelmiin puuttumista.</a:t>
            </a:r>
          </a:p>
          <a:p>
            <a:pPr marL="0" indent="0">
              <a:buNone/>
            </a:pPr>
            <a:r>
              <a:rPr lang="fi-FI" sz="4600" b="1" dirty="0">
                <a:solidFill>
                  <a:srgbClr val="7030A0"/>
                </a:solidFill>
              </a:rPr>
              <a:t>Ennaltaehkäisy</a:t>
            </a:r>
          </a:p>
          <a:p>
            <a:r>
              <a:rPr lang="fi-FI" sz="4000" dirty="0">
                <a:solidFill>
                  <a:srgbClr val="7030A0"/>
                </a:solidFill>
              </a:rPr>
              <a:t>Oppilaitoksessa on säännöksissä ja määräyksissä edellytetyt suunnitelmat</a:t>
            </a:r>
          </a:p>
          <a:p>
            <a:r>
              <a:rPr lang="fi-FI" sz="4000" dirty="0">
                <a:solidFill>
                  <a:srgbClr val="7030A0"/>
                </a:solidFill>
              </a:rPr>
              <a:t>Oppilaitoskohtainen opiskeluhuoltoryhmä on asetettu</a:t>
            </a:r>
          </a:p>
          <a:p>
            <a:r>
              <a:rPr lang="fi-FI" sz="4000" dirty="0">
                <a:solidFill>
                  <a:srgbClr val="7030A0"/>
                </a:solidFill>
              </a:rPr>
              <a:t>Kouluyhteisön- ja opiskeluympäristön terveellisyys ja turvallisuus tarkastetaan monialaisesti, niitä seurataan ja niistä raportoidaan</a:t>
            </a:r>
          </a:p>
          <a:p>
            <a:r>
              <a:rPr lang="fi-FI" sz="4000" dirty="0">
                <a:solidFill>
                  <a:srgbClr val="7030A0"/>
                </a:solidFill>
              </a:rPr>
              <a:t>Henkilöstö on ohjeistettu seksuaalisen häirinnän tunnistamiseksi sekä häirintään puuttumiseksi ja siihen liittyviksi ilmoitusmenettelyiksi</a:t>
            </a:r>
          </a:p>
          <a:p>
            <a:r>
              <a:rPr lang="fi-FI" sz="4000" dirty="0">
                <a:solidFill>
                  <a:srgbClr val="7030A0"/>
                </a:solidFill>
              </a:rPr>
              <a:t>Opiskelijoille ja huoltajille tiedotetaan, miten seksuaaliseen häirintään puututaan ja keneen voi olla yhteydessä, jos häirintää ilmenee (mahdollinen yhteyshenkilö/-henkilöt)</a:t>
            </a:r>
          </a:p>
          <a:p>
            <a:pPr marL="0" indent="0">
              <a:buNone/>
            </a:pPr>
            <a:endParaRPr lang="fi-FI" sz="2000" dirty="0"/>
          </a:p>
        </p:txBody>
      </p:sp>
      <p:sp>
        <p:nvSpPr>
          <p:cNvPr id="4" name="Päivämäärän paikkamerkki 3">
            <a:extLst>
              <a:ext uri="{FF2B5EF4-FFF2-40B4-BE49-F238E27FC236}">
                <a16:creationId xmlns:a16="http://schemas.microsoft.com/office/drawing/2014/main" id="{7F935740-4F89-4601-8221-6000A42A90D3}"/>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8C2A295E-0FB1-4D9B-8D88-08C20486126B}"/>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69D12BC-556A-446A-92A1-F4F363B02A5D}"/>
              </a:ext>
            </a:extLst>
          </p:cNvPr>
          <p:cNvSpPr>
            <a:spLocks noGrp="1"/>
          </p:cNvSpPr>
          <p:nvPr>
            <p:ph type="sldNum" sz="quarter" idx="12"/>
          </p:nvPr>
        </p:nvSpPr>
        <p:spPr/>
        <p:txBody>
          <a:bodyPr/>
          <a:lstStyle/>
          <a:p>
            <a:fld id="{A6E131DE-DA31-4CDF-828A-8EB206A3CD12}" type="slidenum">
              <a:rPr lang="en-GB" smtClean="0"/>
              <a:t>21</a:t>
            </a:fld>
            <a:endParaRPr lang="en-GB"/>
          </a:p>
        </p:txBody>
      </p:sp>
    </p:spTree>
    <p:extLst>
      <p:ext uri="{BB962C8B-B14F-4D97-AF65-F5344CB8AC3E}">
        <p14:creationId xmlns:p14="http://schemas.microsoft.com/office/powerpoint/2010/main" val="103642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EBCF03-149D-45AF-BE54-F45A9DE620B2}"/>
              </a:ext>
            </a:extLst>
          </p:cNvPr>
          <p:cNvSpPr>
            <a:spLocks noGrp="1"/>
          </p:cNvSpPr>
          <p:nvPr>
            <p:ph type="title"/>
          </p:nvPr>
        </p:nvSpPr>
        <p:spPr>
          <a:xfrm>
            <a:off x="256854" y="0"/>
            <a:ext cx="11517329" cy="1134902"/>
          </a:xfrm>
        </p:spPr>
        <p:txBody>
          <a:bodyPr>
            <a:normAutofit/>
          </a:bodyPr>
          <a:lstStyle/>
          <a:p>
            <a:pPr algn="ctr"/>
            <a:r>
              <a:rPr lang="fi-FI" b="1" dirty="0">
                <a:solidFill>
                  <a:srgbClr val="0033CC"/>
                </a:solidFill>
              </a:rPr>
              <a:t>Rehtori 2/3</a:t>
            </a:r>
          </a:p>
        </p:txBody>
      </p:sp>
      <p:sp>
        <p:nvSpPr>
          <p:cNvPr id="3" name="Sisällön paikkamerkki 2">
            <a:extLst>
              <a:ext uri="{FF2B5EF4-FFF2-40B4-BE49-F238E27FC236}">
                <a16:creationId xmlns:a16="http://schemas.microsoft.com/office/drawing/2014/main" id="{F66BF5A1-B0FC-4197-8287-830F1369CF65}"/>
              </a:ext>
            </a:extLst>
          </p:cNvPr>
          <p:cNvSpPr>
            <a:spLocks noGrp="1"/>
          </p:cNvSpPr>
          <p:nvPr>
            <p:ph sz="half" idx="1"/>
          </p:nvPr>
        </p:nvSpPr>
        <p:spPr>
          <a:xfrm>
            <a:off x="5558318" y="1109610"/>
            <a:ext cx="6633682" cy="6667928"/>
          </a:xfrm>
        </p:spPr>
        <p:txBody>
          <a:bodyPr>
            <a:noAutofit/>
          </a:bodyPr>
          <a:lstStyle/>
          <a:p>
            <a:pPr marL="0" indent="0">
              <a:buNone/>
            </a:pPr>
            <a:r>
              <a:rPr lang="fi-FI" sz="3200" dirty="0">
                <a:solidFill>
                  <a:srgbClr val="0033CC"/>
                </a:solidFill>
              </a:rPr>
              <a:t>Puuttuminen, jos häirinnästä epäillään oppilaitoksen henkilöstöön kuuluvaa:  </a:t>
            </a:r>
          </a:p>
          <a:p>
            <a:r>
              <a:rPr lang="fi-FI" dirty="0">
                <a:solidFill>
                  <a:srgbClr val="7030A0"/>
                </a:solidFill>
              </a:rPr>
              <a:t>tapahtumankulku selvitetään ja osapuolia kuullaan</a:t>
            </a:r>
          </a:p>
          <a:p>
            <a:r>
              <a:rPr lang="fi-FI" dirty="0">
                <a:solidFill>
                  <a:srgbClr val="7030A0"/>
                </a:solidFill>
              </a:rPr>
              <a:t>arvioidaan, onko häirintää tapahtunut ja päätetään toimenpiteistä sekä seurannasta</a:t>
            </a:r>
          </a:p>
          <a:p>
            <a:r>
              <a:rPr lang="fi-FI" dirty="0">
                <a:solidFill>
                  <a:srgbClr val="7030A0"/>
                </a:solidFill>
              </a:rPr>
              <a:t>jos häirintä on vakavaa tai jos lievempi häirintä jatkuu selvittelyn jälkeen,</a:t>
            </a:r>
            <a:r>
              <a:rPr lang="fi-FI" dirty="0"/>
              <a:t> </a:t>
            </a:r>
            <a:r>
              <a:rPr lang="fi-FI" dirty="0">
                <a:solidFill>
                  <a:srgbClr val="7030A0"/>
                </a:solidFill>
              </a:rPr>
              <a:t>tehdään tarvittavat palvelussuhdetta koskevat päätökset (varoitus ja viime kädessä palvelussuhteen päättäminen)</a:t>
            </a:r>
          </a:p>
          <a:p>
            <a:r>
              <a:rPr lang="fi-FI" dirty="0">
                <a:solidFill>
                  <a:srgbClr val="7030A0"/>
                </a:solidFill>
              </a:rPr>
              <a:t>jos asiassa epäillään rikosta, tehdään tutkintapyyntö poliisille.</a:t>
            </a:r>
          </a:p>
          <a:p>
            <a:pPr marL="0" indent="0">
              <a:buNone/>
            </a:pPr>
            <a:endParaRPr lang="fi-FI" dirty="0">
              <a:solidFill>
                <a:srgbClr val="7030A0"/>
              </a:solidFill>
            </a:endParaRPr>
          </a:p>
        </p:txBody>
      </p:sp>
      <p:sp>
        <p:nvSpPr>
          <p:cNvPr id="4" name="Sisällön paikkamerkki 3">
            <a:extLst>
              <a:ext uri="{FF2B5EF4-FFF2-40B4-BE49-F238E27FC236}">
                <a16:creationId xmlns:a16="http://schemas.microsoft.com/office/drawing/2014/main" id="{434B6B54-4825-4854-AC3B-1CE77233344D}"/>
              </a:ext>
            </a:extLst>
          </p:cNvPr>
          <p:cNvSpPr>
            <a:spLocks noGrp="1"/>
          </p:cNvSpPr>
          <p:nvPr>
            <p:ph sz="half" idx="2"/>
          </p:nvPr>
        </p:nvSpPr>
        <p:spPr>
          <a:xfrm>
            <a:off x="256855" y="1109610"/>
            <a:ext cx="5181600" cy="5393932"/>
          </a:xfrm>
        </p:spPr>
        <p:txBody>
          <a:bodyPr>
            <a:noAutofit/>
          </a:bodyPr>
          <a:lstStyle/>
          <a:p>
            <a:pPr marL="0" indent="0">
              <a:buNone/>
            </a:pPr>
            <a:r>
              <a:rPr lang="fi-FI" sz="3200" dirty="0">
                <a:solidFill>
                  <a:srgbClr val="0033CC"/>
                </a:solidFill>
              </a:rPr>
              <a:t>Puuttuminen, jos häirinnästä epäillään oppilaitoksen opiskelijaa:</a:t>
            </a:r>
          </a:p>
          <a:p>
            <a:r>
              <a:rPr lang="fi-FI" dirty="0">
                <a:solidFill>
                  <a:srgbClr val="7030A0"/>
                </a:solidFill>
              </a:rPr>
              <a:t>tapahtumankulku selvitetään ja osapuolia kuullaan </a:t>
            </a:r>
          </a:p>
          <a:p>
            <a:r>
              <a:rPr lang="fi-FI" dirty="0">
                <a:solidFill>
                  <a:srgbClr val="7030A0"/>
                </a:solidFill>
              </a:rPr>
              <a:t>arvioidaan, onko häirintää tapahtunut ja päätetään toimenpiteistä sekä seurannasta</a:t>
            </a:r>
          </a:p>
          <a:p>
            <a:r>
              <a:rPr lang="fi-FI" dirty="0">
                <a:solidFill>
                  <a:srgbClr val="7030A0"/>
                </a:solidFill>
              </a:rPr>
              <a:t>häirintään syyllistyneelle opiskelijalle määrätään kurinpitoseuraamus </a:t>
            </a:r>
          </a:p>
          <a:p>
            <a:r>
              <a:rPr lang="fi-FI" dirty="0">
                <a:solidFill>
                  <a:srgbClr val="7030A0"/>
                </a:solidFill>
              </a:rPr>
              <a:t>jos asiassa epäillään rikosta, tehdään tutkintapyyntö poliisille.</a:t>
            </a:r>
          </a:p>
          <a:p>
            <a:endParaRPr lang="fi-FI" dirty="0">
              <a:solidFill>
                <a:srgbClr val="7030A0"/>
              </a:solidFill>
            </a:endParaRPr>
          </a:p>
          <a:p>
            <a:endParaRPr lang="fi-FI" dirty="0"/>
          </a:p>
        </p:txBody>
      </p:sp>
    </p:spTree>
    <p:extLst>
      <p:ext uri="{BB962C8B-B14F-4D97-AF65-F5344CB8AC3E}">
        <p14:creationId xmlns:p14="http://schemas.microsoft.com/office/powerpoint/2010/main" val="626285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2DE7E9-E2F9-4E01-9C2D-1DB49B27B346}"/>
              </a:ext>
            </a:extLst>
          </p:cNvPr>
          <p:cNvSpPr>
            <a:spLocks noGrp="1"/>
          </p:cNvSpPr>
          <p:nvPr>
            <p:ph type="title"/>
          </p:nvPr>
        </p:nvSpPr>
        <p:spPr>
          <a:xfrm>
            <a:off x="484271" y="82609"/>
            <a:ext cx="10515600" cy="1231456"/>
          </a:xfrm>
        </p:spPr>
        <p:txBody>
          <a:bodyPr>
            <a:normAutofit/>
          </a:bodyPr>
          <a:lstStyle/>
          <a:p>
            <a:pPr algn="ctr"/>
            <a:r>
              <a:rPr lang="fi-FI" b="1" dirty="0">
                <a:solidFill>
                  <a:srgbClr val="0033CC"/>
                </a:solidFill>
              </a:rPr>
              <a:t>Rehtori 3/3</a:t>
            </a:r>
          </a:p>
        </p:txBody>
      </p:sp>
      <p:sp>
        <p:nvSpPr>
          <p:cNvPr id="3" name="Sisällön paikkamerkki 2">
            <a:extLst>
              <a:ext uri="{FF2B5EF4-FFF2-40B4-BE49-F238E27FC236}">
                <a16:creationId xmlns:a16="http://schemas.microsoft.com/office/drawing/2014/main" id="{97ECB131-3CEE-4AF1-A33C-FE5C712AC3F9}"/>
              </a:ext>
            </a:extLst>
          </p:cNvPr>
          <p:cNvSpPr>
            <a:spLocks noGrp="1"/>
          </p:cNvSpPr>
          <p:nvPr>
            <p:ph idx="1"/>
          </p:nvPr>
        </p:nvSpPr>
        <p:spPr>
          <a:xfrm>
            <a:off x="484270" y="1356945"/>
            <a:ext cx="11300187" cy="4999405"/>
          </a:xfrm>
        </p:spPr>
        <p:txBody>
          <a:bodyPr>
            <a:normAutofit fontScale="92500" lnSpcReduction="10000"/>
          </a:bodyPr>
          <a:lstStyle/>
          <a:p>
            <a:pPr marL="0" lvl="0" indent="0">
              <a:buNone/>
            </a:pPr>
            <a:r>
              <a:rPr lang="fi-FI" sz="3900" dirty="0">
                <a:solidFill>
                  <a:srgbClr val="7030A0"/>
                </a:solidFill>
              </a:rPr>
              <a:t>Häirinnän kohteeksi joutunut ja siihen syyllistynyt ohjataan </a:t>
            </a:r>
          </a:p>
          <a:p>
            <a:r>
              <a:rPr lang="fi-FI" sz="3500" dirty="0">
                <a:solidFill>
                  <a:srgbClr val="7030A0"/>
                </a:solidFill>
              </a:rPr>
              <a:t>opiskeluhuollon psykologi- tai kuraattoripalveluihin</a:t>
            </a:r>
          </a:p>
          <a:p>
            <a:r>
              <a:rPr lang="fi-FI" sz="3500" dirty="0">
                <a:solidFill>
                  <a:srgbClr val="7030A0"/>
                </a:solidFill>
              </a:rPr>
              <a:t>koulu- tai opiskeluterveydenhuoltoon ja </a:t>
            </a:r>
          </a:p>
          <a:p>
            <a:r>
              <a:rPr lang="fi-FI" sz="3500" dirty="0">
                <a:solidFill>
                  <a:srgbClr val="7030A0"/>
                </a:solidFill>
              </a:rPr>
              <a:t>palvelujen työn vaikutuksia seurataan</a:t>
            </a:r>
          </a:p>
          <a:p>
            <a:pPr marL="0" lvl="0" indent="0">
              <a:buNone/>
            </a:pPr>
            <a:r>
              <a:rPr lang="fi-FI" sz="3900" dirty="0">
                <a:solidFill>
                  <a:srgbClr val="7030A0"/>
                </a:solidFill>
              </a:rPr>
              <a:t>Opiskelijoita varten</a:t>
            </a:r>
          </a:p>
          <a:p>
            <a:r>
              <a:rPr lang="fi-FI" sz="3500" dirty="0">
                <a:solidFill>
                  <a:srgbClr val="7030A0"/>
                </a:solidFill>
              </a:rPr>
              <a:t>valmistellaan muistilista oppilaitoksen toimintatavoista seksuaaliseen häirintään puuttumiseksi (ml. yhteystiedot), joka voidaan sijoittaa esimerkiksi ilmoitustaululle tai sähköiseen järjestelmään </a:t>
            </a:r>
          </a:p>
          <a:p>
            <a:r>
              <a:rPr lang="fi-FI" sz="3500" dirty="0">
                <a:solidFill>
                  <a:srgbClr val="7030A0"/>
                </a:solidFill>
              </a:rPr>
              <a:t>nimetään yhteyshenkilöt </a:t>
            </a:r>
          </a:p>
          <a:p>
            <a:pPr marL="0" indent="0">
              <a:buNone/>
            </a:pPr>
            <a:endParaRPr lang="fi-FI" sz="2800" dirty="0"/>
          </a:p>
        </p:txBody>
      </p:sp>
      <p:sp>
        <p:nvSpPr>
          <p:cNvPr id="4" name="Päivämäärän paikkamerkki 3">
            <a:extLst>
              <a:ext uri="{FF2B5EF4-FFF2-40B4-BE49-F238E27FC236}">
                <a16:creationId xmlns:a16="http://schemas.microsoft.com/office/drawing/2014/main" id="{9C749DF6-BDA9-44BE-8D48-F86CA4F3407F}"/>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0FB811BE-588C-4138-B516-80C1E83D051A}"/>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D3DA5F6B-23C9-4747-B830-C86060B2AC0C}"/>
              </a:ext>
            </a:extLst>
          </p:cNvPr>
          <p:cNvSpPr>
            <a:spLocks noGrp="1"/>
          </p:cNvSpPr>
          <p:nvPr>
            <p:ph type="sldNum" sz="quarter" idx="12"/>
          </p:nvPr>
        </p:nvSpPr>
        <p:spPr/>
        <p:txBody>
          <a:bodyPr/>
          <a:lstStyle/>
          <a:p>
            <a:fld id="{A6E131DE-DA31-4CDF-828A-8EB206A3CD12}" type="slidenum">
              <a:rPr lang="en-GB" smtClean="0"/>
              <a:t>23</a:t>
            </a:fld>
            <a:endParaRPr lang="en-GB"/>
          </a:p>
        </p:txBody>
      </p:sp>
    </p:spTree>
    <p:extLst>
      <p:ext uri="{BB962C8B-B14F-4D97-AF65-F5344CB8AC3E}">
        <p14:creationId xmlns:p14="http://schemas.microsoft.com/office/powerpoint/2010/main" val="1605608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161D24A-0107-4D69-9831-DBA03825450C}"/>
              </a:ext>
            </a:extLst>
          </p:cNvPr>
          <p:cNvSpPr>
            <a:spLocks noGrp="1"/>
          </p:cNvSpPr>
          <p:nvPr>
            <p:ph type="title"/>
          </p:nvPr>
        </p:nvSpPr>
        <p:spPr>
          <a:xfrm>
            <a:off x="452807" y="0"/>
            <a:ext cx="10515600" cy="1164997"/>
          </a:xfrm>
        </p:spPr>
        <p:txBody>
          <a:bodyPr/>
          <a:lstStyle/>
          <a:p>
            <a:pPr algn="ctr"/>
            <a:r>
              <a:rPr lang="fi-FI" b="1" dirty="0">
                <a:solidFill>
                  <a:srgbClr val="0033CC"/>
                </a:solidFill>
              </a:rPr>
              <a:t>Opettaja 1/3</a:t>
            </a:r>
          </a:p>
        </p:txBody>
      </p:sp>
      <p:sp>
        <p:nvSpPr>
          <p:cNvPr id="3" name="Sisällön paikkamerkki 2">
            <a:extLst>
              <a:ext uri="{FF2B5EF4-FFF2-40B4-BE49-F238E27FC236}">
                <a16:creationId xmlns:a16="http://schemas.microsoft.com/office/drawing/2014/main" id="{CEABF930-A1AE-4764-A74B-7FE270193484}"/>
              </a:ext>
            </a:extLst>
          </p:cNvPr>
          <p:cNvSpPr>
            <a:spLocks noGrp="1"/>
          </p:cNvSpPr>
          <p:nvPr>
            <p:ph idx="1"/>
          </p:nvPr>
        </p:nvSpPr>
        <p:spPr>
          <a:xfrm>
            <a:off x="452807" y="1027041"/>
            <a:ext cx="11002877" cy="5134100"/>
          </a:xfrm>
        </p:spPr>
        <p:txBody>
          <a:bodyPr>
            <a:normAutofit fontScale="85000" lnSpcReduction="20000"/>
          </a:bodyPr>
          <a:lstStyle/>
          <a:p>
            <a:pPr marL="0" indent="0">
              <a:buNone/>
            </a:pPr>
            <a:r>
              <a:rPr lang="fi-FI" sz="4100" b="1" dirty="0">
                <a:solidFill>
                  <a:srgbClr val="0033CC"/>
                </a:solidFill>
              </a:rPr>
              <a:t>Opettaja antaa opetussuunnitelman mukaista opetusta, kasvatusta ja ohjausta sekä vastaa osaltaan kouluyhteisön ja oman ryhmänsä turvallisuudesta ja hyvinvoinnista. </a:t>
            </a:r>
          </a:p>
          <a:p>
            <a:pPr marL="0" indent="0">
              <a:buNone/>
            </a:pPr>
            <a:r>
              <a:rPr lang="fi-FI" sz="4100" b="1" dirty="0">
                <a:solidFill>
                  <a:srgbClr val="7030A0"/>
                </a:solidFill>
              </a:rPr>
              <a:t>Ennaltaehkäisy</a:t>
            </a:r>
          </a:p>
          <a:p>
            <a:pPr lvl="0"/>
            <a:r>
              <a:rPr lang="fi-FI" sz="4000" dirty="0">
                <a:solidFill>
                  <a:srgbClr val="7030A0"/>
                </a:solidFill>
              </a:rPr>
              <a:t>Osallistuu oppilaitoksen opetus- ja opiskeluhuoltosuunnitelman (ml. häirintää koskevan suunnitelman) valmisteluun ja opiskeluhuoltoryhmän työhön</a:t>
            </a:r>
          </a:p>
          <a:p>
            <a:pPr lvl="0"/>
            <a:r>
              <a:rPr lang="fi-FI" sz="4000" dirty="0">
                <a:solidFill>
                  <a:srgbClr val="7030A0"/>
                </a:solidFill>
              </a:rPr>
              <a:t>Seuraa opiskelijan yksilöllistä hyvinvointia ja oppimista sekä niissä tapahtuvia muutoksia</a:t>
            </a:r>
          </a:p>
          <a:p>
            <a:pPr lvl="0"/>
            <a:r>
              <a:rPr lang="fi-FI" sz="4000" dirty="0">
                <a:solidFill>
                  <a:srgbClr val="7030A0"/>
                </a:solidFill>
              </a:rPr>
              <a:t>On kiinnostunut opiskelijan kuulumisista</a:t>
            </a:r>
          </a:p>
          <a:p>
            <a:pPr lvl="0"/>
            <a:r>
              <a:rPr lang="fi-FI" sz="4000" dirty="0">
                <a:solidFill>
                  <a:srgbClr val="7030A0"/>
                </a:solidFill>
              </a:rPr>
              <a:t>On tarvittaessa yhteydessä alaikäisen opiskelijan kotiin. </a:t>
            </a:r>
          </a:p>
          <a:p>
            <a:pPr marL="0" lvl="0" indent="0">
              <a:buNone/>
            </a:pPr>
            <a:endParaRPr lang="fi-FI" sz="2000" dirty="0"/>
          </a:p>
          <a:p>
            <a:pPr lvl="0"/>
            <a:endParaRPr lang="fi-FI" sz="2000" dirty="0"/>
          </a:p>
        </p:txBody>
      </p:sp>
      <p:sp>
        <p:nvSpPr>
          <p:cNvPr id="4" name="Päivämäärän paikkamerkki 3">
            <a:extLst>
              <a:ext uri="{FF2B5EF4-FFF2-40B4-BE49-F238E27FC236}">
                <a16:creationId xmlns:a16="http://schemas.microsoft.com/office/drawing/2014/main" id="{72CC1982-F8F9-4221-A5C8-97CB9C56741A}"/>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33376E71-32BF-4076-8572-E8640700B24B}"/>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0F76C160-2B36-4EEC-B493-D596A980E714}"/>
              </a:ext>
            </a:extLst>
          </p:cNvPr>
          <p:cNvSpPr>
            <a:spLocks noGrp="1"/>
          </p:cNvSpPr>
          <p:nvPr>
            <p:ph type="sldNum" sz="quarter" idx="12"/>
          </p:nvPr>
        </p:nvSpPr>
        <p:spPr/>
        <p:txBody>
          <a:bodyPr/>
          <a:lstStyle/>
          <a:p>
            <a:fld id="{A6E131DE-DA31-4CDF-828A-8EB206A3CD12}" type="slidenum">
              <a:rPr lang="en-GB" smtClean="0"/>
              <a:t>24</a:t>
            </a:fld>
            <a:endParaRPr lang="en-GB"/>
          </a:p>
        </p:txBody>
      </p:sp>
    </p:spTree>
    <p:extLst>
      <p:ext uri="{BB962C8B-B14F-4D97-AF65-F5344CB8AC3E}">
        <p14:creationId xmlns:p14="http://schemas.microsoft.com/office/powerpoint/2010/main" val="639377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D6D51EB-8612-4352-8B13-1B4E4131F8C8}"/>
              </a:ext>
            </a:extLst>
          </p:cNvPr>
          <p:cNvSpPr>
            <a:spLocks noGrp="1"/>
          </p:cNvSpPr>
          <p:nvPr>
            <p:ph type="title"/>
          </p:nvPr>
        </p:nvSpPr>
        <p:spPr>
          <a:xfrm>
            <a:off x="513708" y="136525"/>
            <a:ext cx="10683411" cy="1325563"/>
          </a:xfrm>
        </p:spPr>
        <p:txBody>
          <a:bodyPr/>
          <a:lstStyle/>
          <a:p>
            <a:pPr algn="ctr"/>
            <a:r>
              <a:rPr lang="fi-FI" b="1" dirty="0">
                <a:solidFill>
                  <a:srgbClr val="0033CC"/>
                </a:solidFill>
              </a:rPr>
              <a:t>Opettaja 2/3</a:t>
            </a:r>
          </a:p>
        </p:txBody>
      </p:sp>
      <p:sp>
        <p:nvSpPr>
          <p:cNvPr id="3" name="Sisällön paikkamerkki 2">
            <a:extLst>
              <a:ext uri="{FF2B5EF4-FFF2-40B4-BE49-F238E27FC236}">
                <a16:creationId xmlns:a16="http://schemas.microsoft.com/office/drawing/2014/main" id="{5BE0B4D3-DF8D-4442-B3D7-DE3D9E094CF8}"/>
              </a:ext>
            </a:extLst>
          </p:cNvPr>
          <p:cNvSpPr>
            <a:spLocks noGrp="1"/>
          </p:cNvSpPr>
          <p:nvPr>
            <p:ph idx="1"/>
          </p:nvPr>
        </p:nvSpPr>
        <p:spPr>
          <a:xfrm>
            <a:off x="513708" y="1462088"/>
            <a:ext cx="11308422" cy="5499207"/>
          </a:xfrm>
        </p:spPr>
        <p:txBody>
          <a:bodyPr>
            <a:normAutofit/>
          </a:bodyPr>
          <a:lstStyle/>
          <a:p>
            <a:pPr marL="0" lvl="0" indent="0">
              <a:buNone/>
            </a:pPr>
            <a:r>
              <a:rPr lang="fi-FI" sz="3600" b="1" dirty="0">
                <a:solidFill>
                  <a:srgbClr val="800080"/>
                </a:solidFill>
              </a:rPr>
              <a:t>Opetustilanteet</a:t>
            </a:r>
          </a:p>
          <a:p>
            <a:r>
              <a:rPr lang="fi-FI" sz="3200" dirty="0">
                <a:solidFill>
                  <a:srgbClr val="800080"/>
                </a:solidFill>
              </a:rPr>
              <a:t>Luo turvallisen ja rauhallisen ilmapiirin sekä huolehtii mm. tunne- ja vuorovaikutustaitojen harjoittelusta</a:t>
            </a:r>
          </a:p>
          <a:p>
            <a:pPr lvl="0"/>
            <a:r>
              <a:rPr lang="fi-FI" sz="3200" dirty="0">
                <a:solidFill>
                  <a:srgbClr val="800080"/>
                </a:solidFill>
              </a:rPr>
              <a:t>Toteuttaa sukupuolitietoista opetusta </a:t>
            </a:r>
          </a:p>
          <a:p>
            <a:r>
              <a:rPr lang="fi-FI" sz="3200" dirty="0">
                <a:solidFill>
                  <a:srgbClr val="800080"/>
                </a:solidFill>
              </a:rPr>
              <a:t>Seksuaalisen häirinnän ehkäiseminen sisältyy aihealueena mm.</a:t>
            </a:r>
          </a:p>
          <a:p>
            <a:pPr lvl="1"/>
            <a:r>
              <a:rPr lang="fi-FI" sz="3200" dirty="0">
                <a:solidFill>
                  <a:srgbClr val="800080"/>
                </a:solidFill>
              </a:rPr>
              <a:t>Laaja-alaiseen osaamiseen </a:t>
            </a:r>
          </a:p>
          <a:p>
            <a:pPr lvl="1"/>
            <a:r>
              <a:rPr lang="fi-FI" sz="3200" dirty="0">
                <a:solidFill>
                  <a:srgbClr val="800080"/>
                </a:solidFill>
              </a:rPr>
              <a:t>Monien oppiaineiden tavoitteisiin ja sisältöihin</a:t>
            </a:r>
            <a:endParaRPr lang="fi-FI" dirty="0"/>
          </a:p>
        </p:txBody>
      </p:sp>
      <p:sp>
        <p:nvSpPr>
          <p:cNvPr id="4" name="Päivämäärän paikkamerkki 3">
            <a:extLst>
              <a:ext uri="{FF2B5EF4-FFF2-40B4-BE49-F238E27FC236}">
                <a16:creationId xmlns:a16="http://schemas.microsoft.com/office/drawing/2014/main" id="{6B47D847-9B54-4682-A425-636D12A27FAB}"/>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98DEA520-A477-4314-8EE6-4FC375DE936C}"/>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7A9BB2D-E683-4262-B9A1-C764E3ECEE82}"/>
              </a:ext>
            </a:extLst>
          </p:cNvPr>
          <p:cNvSpPr>
            <a:spLocks noGrp="1"/>
          </p:cNvSpPr>
          <p:nvPr>
            <p:ph type="sldNum" sz="quarter" idx="12"/>
          </p:nvPr>
        </p:nvSpPr>
        <p:spPr/>
        <p:txBody>
          <a:bodyPr/>
          <a:lstStyle/>
          <a:p>
            <a:fld id="{A6E131DE-DA31-4CDF-828A-8EB206A3CD12}" type="slidenum">
              <a:rPr lang="en-GB" smtClean="0"/>
              <a:t>25</a:t>
            </a:fld>
            <a:endParaRPr lang="en-GB"/>
          </a:p>
        </p:txBody>
      </p:sp>
    </p:spTree>
    <p:extLst>
      <p:ext uri="{BB962C8B-B14F-4D97-AF65-F5344CB8AC3E}">
        <p14:creationId xmlns:p14="http://schemas.microsoft.com/office/powerpoint/2010/main" val="4178901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BDA8DF5-EEFD-49D9-B761-F244BA7E5BBB}"/>
              </a:ext>
            </a:extLst>
          </p:cNvPr>
          <p:cNvSpPr>
            <a:spLocks noGrp="1"/>
          </p:cNvSpPr>
          <p:nvPr>
            <p:ph type="title"/>
          </p:nvPr>
        </p:nvSpPr>
        <p:spPr>
          <a:xfrm>
            <a:off x="235687" y="-184935"/>
            <a:ext cx="10515600" cy="1325563"/>
          </a:xfrm>
        </p:spPr>
        <p:txBody>
          <a:bodyPr/>
          <a:lstStyle/>
          <a:p>
            <a:pPr algn="ctr"/>
            <a:r>
              <a:rPr lang="fi-FI" b="1" dirty="0">
                <a:solidFill>
                  <a:srgbClr val="0033CC"/>
                </a:solidFill>
              </a:rPr>
              <a:t>Opettaja 3/3</a:t>
            </a:r>
          </a:p>
        </p:txBody>
      </p:sp>
      <p:sp>
        <p:nvSpPr>
          <p:cNvPr id="3" name="Sisällön paikkamerkki 2">
            <a:extLst>
              <a:ext uri="{FF2B5EF4-FFF2-40B4-BE49-F238E27FC236}">
                <a16:creationId xmlns:a16="http://schemas.microsoft.com/office/drawing/2014/main" id="{A8EEF867-F966-4A8C-8EF9-7D7169CDBF1C}"/>
              </a:ext>
            </a:extLst>
          </p:cNvPr>
          <p:cNvSpPr>
            <a:spLocks noGrp="1"/>
          </p:cNvSpPr>
          <p:nvPr>
            <p:ph idx="1"/>
          </p:nvPr>
        </p:nvSpPr>
        <p:spPr>
          <a:xfrm>
            <a:off x="302363" y="798797"/>
            <a:ext cx="11889637" cy="5260405"/>
          </a:xfrm>
        </p:spPr>
        <p:txBody>
          <a:bodyPr>
            <a:noAutofit/>
          </a:bodyPr>
          <a:lstStyle/>
          <a:p>
            <a:pPr marL="0" lvl="0" indent="0">
              <a:buNone/>
            </a:pPr>
            <a:r>
              <a:rPr lang="fi-FI" sz="3600" b="1" dirty="0">
                <a:solidFill>
                  <a:srgbClr val="800080"/>
                </a:solidFill>
              </a:rPr>
              <a:t>Puuttuminen</a:t>
            </a:r>
          </a:p>
          <a:p>
            <a:pPr lvl="0"/>
            <a:r>
              <a:rPr lang="fi-FI" sz="3200" dirty="0">
                <a:solidFill>
                  <a:srgbClr val="800080"/>
                </a:solidFill>
              </a:rPr>
              <a:t>Ilmoittaa rehtorille tietoonsa tulleesta oppilaitoksessa tapahtuneesta opiskelijaan kohdistuneesta seksuaalisesta häirinnästä</a:t>
            </a:r>
          </a:p>
          <a:p>
            <a:pPr lvl="0"/>
            <a:r>
              <a:rPr lang="fi-FI" sz="3200" dirty="0">
                <a:solidFill>
                  <a:srgbClr val="800080"/>
                </a:solidFill>
              </a:rPr>
              <a:t>Voi rajatusti konsultoida opiskeluhuollon henkilöstöä opiskelijan yksilökohtaisen opiskeluhuollon tarpeesta (luovuttaa opiskeluhuollon järjestämisen ja toteuttamisen kannalta välttämättömiä tietoja)</a:t>
            </a:r>
          </a:p>
          <a:p>
            <a:pPr lvl="0"/>
            <a:r>
              <a:rPr lang="fi-FI" sz="3200" dirty="0">
                <a:solidFill>
                  <a:srgbClr val="800080"/>
                </a:solidFill>
              </a:rPr>
              <a:t>Ohjaa opiskelijan (häirinnän kohteeksi joutuneen ja siihen syyllistyneen) tarvittaessa koulu- ja opiskeluterveydenhuoltoon </a:t>
            </a:r>
          </a:p>
          <a:p>
            <a:pPr lvl="0"/>
            <a:r>
              <a:rPr lang="fi-FI" sz="3200" dirty="0">
                <a:solidFill>
                  <a:srgbClr val="800080"/>
                </a:solidFill>
              </a:rPr>
              <a:t>Ottaa viipymättä yhteyttä psykologiin tai kuraattoriin (yhdessä opiskelijan kanssa) todetessaan tarpeen ja luovuttaa tuen arvioimiseen tarvittavat tiedot </a:t>
            </a:r>
          </a:p>
          <a:p>
            <a:pPr lvl="0"/>
            <a:r>
              <a:rPr lang="fi-FI" sz="3200" dirty="0">
                <a:solidFill>
                  <a:srgbClr val="800080"/>
                </a:solidFill>
              </a:rPr>
              <a:t>Kokoaa tarvittaessa  monialaisen asiantuntijaryhmän.</a:t>
            </a:r>
            <a:endParaRPr lang="fi-FI" sz="3200" dirty="0">
              <a:latin typeface="+mj-lt"/>
            </a:endParaRPr>
          </a:p>
        </p:txBody>
      </p:sp>
      <p:sp>
        <p:nvSpPr>
          <p:cNvPr id="4" name="Päivämäärän paikkamerkki 3">
            <a:extLst>
              <a:ext uri="{FF2B5EF4-FFF2-40B4-BE49-F238E27FC236}">
                <a16:creationId xmlns:a16="http://schemas.microsoft.com/office/drawing/2014/main" id="{6E175C8C-10D0-496B-B35D-239D3F52A830}"/>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DDE162B0-64A9-40FB-AC1C-F5E58CED3659}"/>
              </a:ext>
            </a:extLst>
          </p:cNvPr>
          <p:cNvSpPr>
            <a:spLocks noGrp="1"/>
          </p:cNvSpPr>
          <p:nvPr>
            <p:ph type="ftr" sz="quarter" idx="11"/>
          </p:nvPr>
        </p:nvSpPr>
        <p:spPr/>
        <p:txBody>
          <a:bodyPr/>
          <a:lstStyle/>
          <a:p>
            <a:r>
              <a:rPr lang="en-GB" dirty="0"/>
              <a:t>Opetushallitus</a:t>
            </a:r>
          </a:p>
        </p:txBody>
      </p:sp>
    </p:spTree>
    <p:extLst>
      <p:ext uri="{BB962C8B-B14F-4D97-AF65-F5344CB8AC3E}">
        <p14:creationId xmlns:p14="http://schemas.microsoft.com/office/powerpoint/2010/main" val="29177134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D80ED0-9A85-440F-A3F0-CA77CD853A5B}"/>
              </a:ext>
            </a:extLst>
          </p:cNvPr>
          <p:cNvSpPr>
            <a:spLocks noGrp="1"/>
          </p:cNvSpPr>
          <p:nvPr>
            <p:ph type="title"/>
          </p:nvPr>
        </p:nvSpPr>
        <p:spPr>
          <a:xfrm>
            <a:off x="466760" y="136525"/>
            <a:ext cx="10515600" cy="985207"/>
          </a:xfrm>
        </p:spPr>
        <p:txBody>
          <a:bodyPr/>
          <a:lstStyle/>
          <a:p>
            <a:pPr algn="ctr"/>
            <a:r>
              <a:rPr lang="fi-FI" b="1" dirty="0">
                <a:solidFill>
                  <a:srgbClr val="0033CC"/>
                </a:solidFill>
              </a:rPr>
              <a:t>Oppilaitoskohtainen opiskeluhuoltoryhmä</a:t>
            </a:r>
          </a:p>
        </p:txBody>
      </p:sp>
      <p:sp>
        <p:nvSpPr>
          <p:cNvPr id="3" name="Sisällön paikkamerkki 2">
            <a:extLst>
              <a:ext uri="{FF2B5EF4-FFF2-40B4-BE49-F238E27FC236}">
                <a16:creationId xmlns:a16="http://schemas.microsoft.com/office/drawing/2014/main" id="{7BD8A23E-B903-43C7-BD07-6747F2DEF62C}"/>
              </a:ext>
            </a:extLst>
          </p:cNvPr>
          <p:cNvSpPr>
            <a:spLocks noGrp="1"/>
          </p:cNvSpPr>
          <p:nvPr>
            <p:ph idx="1"/>
          </p:nvPr>
        </p:nvSpPr>
        <p:spPr>
          <a:xfrm>
            <a:off x="466760" y="1121732"/>
            <a:ext cx="11533456" cy="5736268"/>
          </a:xfrm>
        </p:spPr>
        <p:txBody>
          <a:bodyPr>
            <a:normAutofit fontScale="85000" lnSpcReduction="20000"/>
          </a:bodyPr>
          <a:lstStyle/>
          <a:p>
            <a:pPr marL="0" indent="0">
              <a:buNone/>
            </a:pPr>
            <a:r>
              <a:rPr lang="fi-FI" sz="3800" b="1" dirty="0">
                <a:solidFill>
                  <a:srgbClr val="0033CC"/>
                </a:solidFill>
              </a:rPr>
              <a:t>Monialainen oppilaitoskohtainen opiskeluhuoltoryhmä vastaa oppilaitoksen opiskeluhuollon suunnittelusta, kehittämisestä, toteuttamisesta ja arvioinnista. Ryhmässä asioita käsitellään yleisellä ja yhteisöllisellä tasolla. </a:t>
            </a:r>
          </a:p>
          <a:p>
            <a:pPr lvl="0"/>
            <a:r>
              <a:rPr lang="fi-FI" sz="3500" dirty="0">
                <a:solidFill>
                  <a:srgbClr val="800080"/>
                </a:solidFill>
              </a:rPr>
              <a:t>Valmistelee ja päivittää oppilaitoskohtaisen opiskeluhuoltosuunnitelman ja muut opiskeluhuoltoa koskevat suunnitelmat (ml. seksuaalisen häirinnän vastainen suunnitelma) tarvittavassa yhteistyössä </a:t>
            </a:r>
          </a:p>
          <a:p>
            <a:pPr lvl="0"/>
            <a:r>
              <a:rPr lang="fi-FI" sz="3500" dirty="0">
                <a:solidFill>
                  <a:srgbClr val="800080"/>
                </a:solidFill>
              </a:rPr>
              <a:t>Kokoaa yhteisön hyvinvointia koskevaa tietoa eri lähteistä ml. seksuaalisen häirinnän esiintyvyys </a:t>
            </a:r>
          </a:p>
          <a:p>
            <a:pPr lvl="0"/>
            <a:r>
              <a:rPr lang="fi-FI" sz="3500" dirty="0">
                <a:solidFill>
                  <a:srgbClr val="800080"/>
                </a:solidFill>
              </a:rPr>
              <a:t>Seuraa ja arvioi yhteisön ja ryhmien hyvinvoinnin tilaa sekä yhteisöllisen työn vaikuttavuutta</a:t>
            </a:r>
          </a:p>
          <a:p>
            <a:r>
              <a:rPr lang="fi-FI" sz="3500" dirty="0">
                <a:solidFill>
                  <a:srgbClr val="800080"/>
                </a:solidFill>
              </a:rPr>
              <a:t>Tiedottaa opiskeluhuollosta opiskelijoille, huoltajille, henkilöstölle ja yhteistyökumppaneille</a:t>
            </a:r>
          </a:p>
          <a:p>
            <a:endParaRPr lang="fi-FI" dirty="0"/>
          </a:p>
        </p:txBody>
      </p:sp>
      <p:sp>
        <p:nvSpPr>
          <p:cNvPr id="4" name="Päivämäärän paikkamerkki 3">
            <a:extLst>
              <a:ext uri="{FF2B5EF4-FFF2-40B4-BE49-F238E27FC236}">
                <a16:creationId xmlns:a16="http://schemas.microsoft.com/office/drawing/2014/main" id="{7F7B2C79-B659-4727-AD72-8F76435B1255}"/>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F55CA441-68B3-41D8-9B0B-8434848C755D}"/>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DEB1E207-1FDA-420D-B5E5-9E3AD55AABCC}"/>
              </a:ext>
            </a:extLst>
          </p:cNvPr>
          <p:cNvSpPr>
            <a:spLocks noGrp="1"/>
          </p:cNvSpPr>
          <p:nvPr>
            <p:ph type="sldNum" sz="quarter" idx="12"/>
          </p:nvPr>
        </p:nvSpPr>
        <p:spPr/>
        <p:txBody>
          <a:bodyPr/>
          <a:lstStyle/>
          <a:p>
            <a:fld id="{A6E131DE-DA31-4CDF-828A-8EB206A3CD12}" type="slidenum">
              <a:rPr lang="en-GB" smtClean="0"/>
              <a:t>27</a:t>
            </a:fld>
            <a:endParaRPr lang="en-GB"/>
          </a:p>
        </p:txBody>
      </p:sp>
    </p:spTree>
    <p:extLst>
      <p:ext uri="{BB962C8B-B14F-4D97-AF65-F5344CB8AC3E}">
        <p14:creationId xmlns:p14="http://schemas.microsoft.com/office/powerpoint/2010/main" val="1743780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31A5140-720D-4004-9BCC-D20ECE626FA9}"/>
              </a:ext>
            </a:extLst>
          </p:cNvPr>
          <p:cNvSpPr>
            <a:spLocks noGrp="1"/>
          </p:cNvSpPr>
          <p:nvPr>
            <p:ph type="title"/>
          </p:nvPr>
        </p:nvSpPr>
        <p:spPr>
          <a:xfrm>
            <a:off x="405655" y="0"/>
            <a:ext cx="10515600" cy="1325563"/>
          </a:xfrm>
        </p:spPr>
        <p:txBody>
          <a:bodyPr/>
          <a:lstStyle/>
          <a:p>
            <a:pPr algn="ctr"/>
            <a:r>
              <a:rPr lang="fi-FI" b="1" dirty="0">
                <a:solidFill>
                  <a:srgbClr val="0033CC"/>
                </a:solidFill>
              </a:rPr>
              <a:t>Opiskeluhuollon palvelujen henkilöstö 1/2</a:t>
            </a:r>
          </a:p>
        </p:txBody>
      </p:sp>
      <p:sp>
        <p:nvSpPr>
          <p:cNvPr id="3" name="Sisällön paikkamerkki 2">
            <a:extLst>
              <a:ext uri="{FF2B5EF4-FFF2-40B4-BE49-F238E27FC236}">
                <a16:creationId xmlns:a16="http://schemas.microsoft.com/office/drawing/2014/main" id="{D48CD871-2B93-4219-9B93-F6CF6A77BC06}"/>
              </a:ext>
            </a:extLst>
          </p:cNvPr>
          <p:cNvSpPr>
            <a:spLocks noGrp="1"/>
          </p:cNvSpPr>
          <p:nvPr>
            <p:ph idx="1"/>
          </p:nvPr>
        </p:nvSpPr>
        <p:spPr>
          <a:xfrm>
            <a:off x="215757" y="1073751"/>
            <a:ext cx="11885125" cy="5370025"/>
          </a:xfrm>
        </p:spPr>
        <p:txBody>
          <a:bodyPr>
            <a:noAutofit/>
          </a:bodyPr>
          <a:lstStyle/>
          <a:p>
            <a:pPr marL="0" indent="0">
              <a:buNone/>
            </a:pPr>
            <a:r>
              <a:rPr lang="fi-FI" sz="3200" b="1" dirty="0">
                <a:solidFill>
                  <a:srgbClr val="0033CC"/>
                </a:solidFill>
              </a:rPr>
              <a:t>Opiskeluhuollon psykologin, kuraattorin, terveydenhoitajan ja lääkärin tehtäviin kuuluvat sekä yhteisöllinen että yksilökohtainen opiskeluhuoltotyö. Opiskelijalle palvelujen käyttö on vapaaehtoista. </a:t>
            </a:r>
          </a:p>
          <a:p>
            <a:r>
              <a:rPr lang="fi-FI" dirty="0">
                <a:solidFill>
                  <a:srgbClr val="800080"/>
                </a:solidFill>
              </a:rPr>
              <a:t>Tiedottaa tehtävänkuvastaan ja tavoitettavuudestaan opiskelijoille, huoltajille ja henkilöstölle</a:t>
            </a:r>
          </a:p>
          <a:p>
            <a:r>
              <a:rPr lang="fi-FI" dirty="0">
                <a:solidFill>
                  <a:srgbClr val="800080"/>
                </a:solidFill>
              </a:rPr>
              <a:t>Tarjoaa opiskelijalle mahdollisuuden keskustella henkilökohtaisesti ja määräajassa psykologin tai kuraattorin kanssa</a:t>
            </a:r>
          </a:p>
          <a:p>
            <a:r>
              <a:rPr lang="fi-FI" dirty="0">
                <a:solidFill>
                  <a:srgbClr val="800080"/>
                </a:solidFill>
              </a:rPr>
              <a:t>Ohjaa opiskelijan tarvittaessa muihin opiskeluhuollon/koulun ulkopuolisiin palveluihin </a:t>
            </a:r>
          </a:p>
          <a:p>
            <a:r>
              <a:rPr lang="fi-FI" dirty="0">
                <a:solidFill>
                  <a:srgbClr val="800080"/>
                </a:solidFill>
              </a:rPr>
              <a:t>Tarjoaa tarvittaessa terveydenhoitajan vastaanotolle pääsyn ilman ajanvarausta (perusopetus); opiskelijalle yhteyden opiskeluterveydenhuoltoon virka-aikaan, tarvittavan sairaanhoidon sekä mielenterveys sekä seksuaaliterveyspalvelut (toinen aste)</a:t>
            </a:r>
          </a:p>
        </p:txBody>
      </p:sp>
      <p:sp>
        <p:nvSpPr>
          <p:cNvPr id="4" name="Päivämäärän paikkamerkki 3">
            <a:extLst>
              <a:ext uri="{FF2B5EF4-FFF2-40B4-BE49-F238E27FC236}">
                <a16:creationId xmlns:a16="http://schemas.microsoft.com/office/drawing/2014/main" id="{AA721B04-9F0F-434A-B908-964DFAB1B221}"/>
              </a:ext>
            </a:extLst>
          </p:cNvPr>
          <p:cNvSpPr>
            <a:spLocks noGrp="1"/>
          </p:cNvSpPr>
          <p:nvPr>
            <p:ph type="dt" sz="half" idx="10"/>
          </p:nvPr>
        </p:nvSpPr>
        <p:spPr/>
        <p:txBody>
          <a:bodyPr/>
          <a:lstStyle/>
          <a:p>
            <a:fld id="{5A93E190-C3B8-4F0D-BC5A-414A6F0316F6}" type="datetime1">
              <a:rPr lang="en-GB" smtClean="0"/>
              <a:t>07/09/2020</a:t>
            </a:fld>
            <a:endParaRPr lang="en-GB" dirty="0"/>
          </a:p>
        </p:txBody>
      </p:sp>
      <p:sp>
        <p:nvSpPr>
          <p:cNvPr id="5" name="Alatunnisteen paikkamerkki 4">
            <a:extLst>
              <a:ext uri="{FF2B5EF4-FFF2-40B4-BE49-F238E27FC236}">
                <a16:creationId xmlns:a16="http://schemas.microsoft.com/office/drawing/2014/main" id="{5439A0B8-1BD5-43C2-8F9C-B1751C13366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E469C3B3-42A0-44A2-AACD-C23705A3F50A}"/>
              </a:ext>
            </a:extLst>
          </p:cNvPr>
          <p:cNvSpPr>
            <a:spLocks noGrp="1"/>
          </p:cNvSpPr>
          <p:nvPr>
            <p:ph type="sldNum" sz="quarter" idx="12"/>
          </p:nvPr>
        </p:nvSpPr>
        <p:spPr/>
        <p:txBody>
          <a:bodyPr/>
          <a:lstStyle/>
          <a:p>
            <a:fld id="{A6E131DE-DA31-4CDF-828A-8EB206A3CD12}" type="slidenum">
              <a:rPr lang="en-GB" smtClean="0"/>
              <a:t>28</a:t>
            </a:fld>
            <a:endParaRPr lang="en-GB" dirty="0"/>
          </a:p>
        </p:txBody>
      </p:sp>
    </p:spTree>
    <p:extLst>
      <p:ext uri="{BB962C8B-B14F-4D97-AF65-F5344CB8AC3E}">
        <p14:creationId xmlns:p14="http://schemas.microsoft.com/office/powerpoint/2010/main" val="3397697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B5C5D2-5D2D-439A-BFCE-CA607B8F32AF}"/>
              </a:ext>
            </a:extLst>
          </p:cNvPr>
          <p:cNvSpPr>
            <a:spLocks noGrp="1"/>
          </p:cNvSpPr>
          <p:nvPr>
            <p:ph type="title"/>
          </p:nvPr>
        </p:nvSpPr>
        <p:spPr>
          <a:xfrm>
            <a:off x="400692" y="92075"/>
            <a:ext cx="10695361" cy="985207"/>
          </a:xfrm>
        </p:spPr>
        <p:txBody>
          <a:bodyPr/>
          <a:lstStyle/>
          <a:p>
            <a:pPr algn="ctr"/>
            <a:r>
              <a:rPr lang="fi-FI" b="1" dirty="0">
                <a:solidFill>
                  <a:srgbClr val="0033CC"/>
                </a:solidFill>
              </a:rPr>
              <a:t>Opiskeluhuollon palvelujen henkilöstö 2/2</a:t>
            </a:r>
          </a:p>
        </p:txBody>
      </p:sp>
      <p:sp>
        <p:nvSpPr>
          <p:cNvPr id="3" name="Sisällön paikkamerkki 2">
            <a:extLst>
              <a:ext uri="{FF2B5EF4-FFF2-40B4-BE49-F238E27FC236}">
                <a16:creationId xmlns:a16="http://schemas.microsoft.com/office/drawing/2014/main" id="{407115A0-0097-4372-B5B8-C28766A8BB45}"/>
              </a:ext>
            </a:extLst>
          </p:cNvPr>
          <p:cNvSpPr>
            <a:spLocks noGrp="1"/>
          </p:cNvSpPr>
          <p:nvPr>
            <p:ph idx="1"/>
          </p:nvPr>
        </p:nvSpPr>
        <p:spPr>
          <a:xfrm>
            <a:off x="400692" y="1077282"/>
            <a:ext cx="10792803" cy="5437258"/>
          </a:xfrm>
        </p:spPr>
        <p:txBody>
          <a:bodyPr>
            <a:normAutofit fontScale="92500" lnSpcReduction="20000"/>
          </a:bodyPr>
          <a:lstStyle/>
          <a:p>
            <a:pPr lvl="0"/>
            <a:r>
              <a:rPr lang="fi-FI" sz="3000" dirty="0">
                <a:solidFill>
                  <a:srgbClr val="800080"/>
                </a:solidFill>
              </a:rPr>
              <a:t>Osallistuu oppilaitoskohtaisen opiskeluhuoltosuunnitelman (ml. seksuaalista häirintää koskevan suunnitelman) valmisteluun</a:t>
            </a:r>
          </a:p>
          <a:p>
            <a:r>
              <a:rPr lang="fi-FI" sz="3000" dirty="0">
                <a:solidFill>
                  <a:srgbClr val="800080"/>
                </a:solidFill>
              </a:rPr>
              <a:t>Toteuttaa ennalta ehkäisevää ja yhteisöllistä työtä ryhmä-, luokka-  ja yhteisötasolla  </a:t>
            </a:r>
          </a:p>
          <a:p>
            <a:r>
              <a:rPr lang="fi-FI" sz="3000" dirty="0">
                <a:solidFill>
                  <a:srgbClr val="800080"/>
                </a:solidFill>
              </a:rPr>
              <a:t>Selvittää tietoonsa tullutta seksuaalista häirintää sekä tarjoaa tukea, apua ja ohjaa hoitoon opiskelijan yksilöllisen tarpeen mukaisesti</a:t>
            </a:r>
          </a:p>
          <a:p>
            <a:pPr lvl="1"/>
            <a:r>
              <a:rPr lang="fi-FI" sz="3000" dirty="0">
                <a:solidFill>
                  <a:srgbClr val="800080"/>
                </a:solidFill>
              </a:rPr>
              <a:t>Arvioi ja ottaa huomioon opiskelijan itsenäisen aseman opiskeluhuollossa</a:t>
            </a:r>
          </a:p>
          <a:p>
            <a:pPr lvl="1"/>
            <a:r>
              <a:rPr lang="fi-FI" sz="3000" dirty="0">
                <a:solidFill>
                  <a:srgbClr val="800080"/>
                </a:solidFill>
              </a:rPr>
              <a:t>On tarvittaessa yhteydessä opiskelijan huoltajiin em. huomioiden</a:t>
            </a:r>
          </a:p>
          <a:p>
            <a:r>
              <a:rPr lang="fi-FI" sz="3000" dirty="0">
                <a:solidFill>
                  <a:srgbClr val="800080"/>
                </a:solidFill>
              </a:rPr>
              <a:t>Tarjoaa muille opiskeluhuollon toimijoille (ml. opettajat) </a:t>
            </a:r>
            <a:r>
              <a:rPr lang="fi-FI" sz="3000" dirty="0" err="1">
                <a:solidFill>
                  <a:srgbClr val="800080"/>
                </a:solidFill>
              </a:rPr>
              <a:t>konsultatiivista</a:t>
            </a:r>
            <a:r>
              <a:rPr lang="fi-FI" sz="3000" dirty="0">
                <a:solidFill>
                  <a:srgbClr val="800080"/>
                </a:solidFill>
              </a:rPr>
              <a:t> tukea </a:t>
            </a:r>
          </a:p>
          <a:p>
            <a:r>
              <a:rPr lang="fi-FI" sz="3000" dirty="0">
                <a:solidFill>
                  <a:srgbClr val="800080"/>
                </a:solidFill>
              </a:rPr>
              <a:t>Tuo yleisellä tasolla keskusteluun yhteisössä tapahtuneen seksuaalisen häirinnän auttaen omalta osaltaan ehkäisemään sitä jatkossa</a:t>
            </a:r>
          </a:p>
          <a:p>
            <a:pPr lvl="0"/>
            <a:r>
              <a:rPr lang="fi-FI" sz="3000" dirty="0">
                <a:solidFill>
                  <a:srgbClr val="800080"/>
                </a:solidFill>
              </a:rPr>
              <a:t>Täydentää omalla erityisosaamisellaan oppiaineiden opetusta. </a:t>
            </a:r>
          </a:p>
          <a:p>
            <a:endParaRPr lang="fi-FI" sz="2000" dirty="0"/>
          </a:p>
          <a:p>
            <a:endParaRPr lang="fi-FI" sz="2000" dirty="0"/>
          </a:p>
        </p:txBody>
      </p:sp>
      <p:sp>
        <p:nvSpPr>
          <p:cNvPr id="4" name="Päivämäärän paikkamerkki 3">
            <a:extLst>
              <a:ext uri="{FF2B5EF4-FFF2-40B4-BE49-F238E27FC236}">
                <a16:creationId xmlns:a16="http://schemas.microsoft.com/office/drawing/2014/main" id="{44C800FD-8F99-410E-A345-CE22C836B01C}"/>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FBBD5474-6F5C-4394-924C-C93C79F256E2}"/>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3C03C41-0587-4CDA-8287-95EDBC005D11}"/>
              </a:ext>
            </a:extLst>
          </p:cNvPr>
          <p:cNvSpPr>
            <a:spLocks noGrp="1"/>
          </p:cNvSpPr>
          <p:nvPr>
            <p:ph type="sldNum" sz="quarter" idx="12"/>
          </p:nvPr>
        </p:nvSpPr>
        <p:spPr/>
        <p:txBody>
          <a:bodyPr/>
          <a:lstStyle/>
          <a:p>
            <a:fld id="{A6E131DE-DA31-4CDF-828A-8EB206A3CD12}" type="slidenum">
              <a:rPr lang="en-GB" smtClean="0"/>
              <a:t>29</a:t>
            </a:fld>
            <a:endParaRPr lang="en-GB"/>
          </a:p>
        </p:txBody>
      </p:sp>
    </p:spTree>
    <p:extLst>
      <p:ext uri="{BB962C8B-B14F-4D97-AF65-F5344CB8AC3E}">
        <p14:creationId xmlns:p14="http://schemas.microsoft.com/office/powerpoint/2010/main" val="1804607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B28ECB-1EFE-4437-BD07-F192FBD0CDAD}"/>
              </a:ext>
            </a:extLst>
          </p:cNvPr>
          <p:cNvSpPr>
            <a:spLocks noGrp="1"/>
          </p:cNvSpPr>
          <p:nvPr>
            <p:ph type="title"/>
          </p:nvPr>
        </p:nvSpPr>
        <p:spPr>
          <a:xfrm>
            <a:off x="584790" y="0"/>
            <a:ext cx="10122195" cy="1325563"/>
          </a:xfrm>
        </p:spPr>
        <p:txBody>
          <a:bodyPr/>
          <a:lstStyle/>
          <a:p>
            <a:pPr algn="ctr"/>
            <a:r>
              <a:rPr lang="fi-FI" b="1" dirty="0">
                <a:solidFill>
                  <a:srgbClr val="0033CC"/>
                </a:solidFill>
              </a:rPr>
              <a:t>Opiskelija 1/2</a:t>
            </a:r>
          </a:p>
        </p:txBody>
      </p:sp>
      <p:sp>
        <p:nvSpPr>
          <p:cNvPr id="3" name="Sisällön paikkamerkki 2">
            <a:extLst>
              <a:ext uri="{FF2B5EF4-FFF2-40B4-BE49-F238E27FC236}">
                <a16:creationId xmlns:a16="http://schemas.microsoft.com/office/drawing/2014/main" id="{5C1726BF-7B6A-4EC4-A2FB-7227A2D8979F}"/>
              </a:ext>
            </a:extLst>
          </p:cNvPr>
          <p:cNvSpPr>
            <a:spLocks noGrp="1"/>
          </p:cNvSpPr>
          <p:nvPr>
            <p:ph idx="1"/>
          </p:nvPr>
        </p:nvSpPr>
        <p:spPr>
          <a:xfrm>
            <a:off x="584790" y="1128121"/>
            <a:ext cx="11169060" cy="5228229"/>
          </a:xfrm>
        </p:spPr>
        <p:txBody>
          <a:bodyPr>
            <a:normAutofit lnSpcReduction="10000"/>
          </a:bodyPr>
          <a:lstStyle/>
          <a:p>
            <a:pPr marL="0" lvl="0" indent="0">
              <a:buNone/>
            </a:pPr>
            <a:r>
              <a:rPr lang="fi-FI" b="1" dirty="0">
                <a:solidFill>
                  <a:srgbClr val="0033CC"/>
                </a:solidFill>
              </a:rPr>
              <a:t>Opiskelijan on käyttäydyttävä asiallisesti sekä vältettävä toimintaa, joka voi vaarantaa muiden opiskelijoiden, oppilaitosyhteisön tai opiskeluympäristön turvallisuuden. Oppilaitosyhteisössä jokaisen toiminta vaikuttaa myös toisten kokemaan hyvinvointiin ja turvallisuuteen. Opiskelijoille tulee kertoa mistä ja miten he voivat hakea apua joutuessaan seksuaalisen häirinnän kohteeksi. </a:t>
            </a:r>
          </a:p>
          <a:p>
            <a:pPr lvl="0"/>
            <a:r>
              <a:rPr lang="fi-FI" dirty="0">
                <a:solidFill>
                  <a:srgbClr val="800080"/>
                </a:solidFill>
              </a:rPr>
              <a:t>Jos havaitset seksuaalista häirintää / joudut sen kohteeksi, ilmaise häiritsijälle, miltä hänen käyttäytymisensä tuntuu ja pyydä häntä lopettamaan</a:t>
            </a:r>
          </a:p>
          <a:p>
            <a:pPr lvl="0"/>
            <a:r>
              <a:rPr lang="fi-FI" dirty="0">
                <a:solidFill>
                  <a:srgbClr val="800080"/>
                </a:solidFill>
              </a:rPr>
              <a:t>Jos et voi tai halua ottaa yhteyttä häiritsijään / jos häirintä kielloista huolimatta jatkuu, ilmoita siitä aikuiselle</a:t>
            </a:r>
          </a:p>
          <a:p>
            <a:pPr lvl="1"/>
            <a:r>
              <a:rPr lang="fi-FI" sz="2800" dirty="0">
                <a:solidFill>
                  <a:srgbClr val="800080"/>
                </a:solidFill>
              </a:rPr>
              <a:t>Ilmoita oppilaitoksen aikuiselle myös havaitsemasi muihin kohdistuva seksuaalinen häirintä</a:t>
            </a:r>
          </a:p>
          <a:p>
            <a:pPr marL="0" indent="0">
              <a:buNone/>
            </a:pPr>
            <a:endParaRPr lang="fi-FI" dirty="0">
              <a:latin typeface="+mj-lt"/>
            </a:endParaRPr>
          </a:p>
          <a:p>
            <a:endParaRPr lang="fi-FI" sz="1800" dirty="0">
              <a:latin typeface="+mj-lt"/>
            </a:endParaRPr>
          </a:p>
          <a:p>
            <a:pPr lvl="0"/>
            <a:endParaRPr lang="fi-FI" sz="1200" dirty="0">
              <a:latin typeface="+mj-lt"/>
            </a:endParaRPr>
          </a:p>
          <a:p>
            <a:endParaRPr lang="fi-FI" sz="1200" dirty="0">
              <a:latin typeface="+mj-lt"/>
            </a:endParaRPr>
          </a:p>
        </p:txBody>
      </p:sp>
      <p:sp>
        <p:nvSpPr>
          <p:cNvPr id="6" name="Dian numeron paikkamerkki 5">
            <a:extLst>
              <a:ext uri="{FF2B5EF4-FFF2-40B4-BE49-F238E27FC236}">
                <a16:creationId xmlns:a16="http://schemas.microsoft.com/office/drawing/2014/main" id="{A452360D-AA89-4E19-A44E-F82C40BB5231}"/>
              </a:ext>
            </a:extLst>
          </p:cNvPr>
          <p:cNvSpPr>
            <a:spLocks noGrp="1"/>
          </p:cNvSpPr>
          <p:nvPr>
            <p:ph type="sldNum" sz="quarter" idx="12"/>
          </p:nvPr>
        </p:nvSpPr>
        <p:spPr/>
        <p:txBody>
          <a:bodyPr/>
          <a:lstStyle/>
          <a:p>
            <a:fld id="{A6E131DE-DA31-4CDF-828A-8EB206A3CD12}" type="slidenum">
              <a:rPr lang="en-GB" smtClean="0"/>
              <a:t>30</a:t>
            </a:fld>
            <a:endParaRPr lang="en-GB" dirty="0"/>
          </a:p>
        </p:txBody>
      </p:sp>
    </p:spTree>
    <p:extLst>
      <p:ext uri="{BB962C8B-B14F-4D97-AF65-F5344CB8AC3E}">
        <p14:creationId xmlns:p14="http://schemas.microsoft.com/office/powerpoint/2010/main" val="3697125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72C203-DD57-486A-B81F-9BACC1E72594}"/>
              </a:ext>
            </a:extLst>
          </p:cNvPr>
          <p:cNvSpPr>
            <a:spLocks noGrp="1"/>
          </p:cNvSpPr>
          <p:nvPr>
            <p:ph type="title"/>
          </p:nvPr>
        </p:nvSpPr>
        <p:spPr>
          <a:xfrm>
            <a:off x="608807" y="274014"/>
            <a:ext cx="10515600" cy="853038"/>
          </a:xfrm>
        </p:spPr>
        <p:txBody>
          <a:bodyPr/>
          <a:lstStyle/>
          <a:p>
            <a:pPr algn="ctr"/>
            <a:r>
              <a:rPr lang="fi-FI" b="1" dirty="0">
                <a:solidFill>
                  <a:srgbClr val="0033CC"/>
                </a:solidFill>
              </a:rPr>
              <a:t>Opiskelija 2/2</a:t>
            </a:r>
          </a:p>
        </p:txBody>
      </p:sp>
      <p:sp>
        <p:nvSpPr>
          <p:cNvPr id="3" name="Sisällön paikkamerkki 2">
            <a:extLst>
              <a:ext uri="{FF2B5EF4-FFF2-40B4-BE49-F238E27FC236}">
                <a16:creationId xmlns:a16="http://schemas.microsoft.com/office/drawing/2014/main" id="{DAB6030D-86AE-4596-BF09-1CD3CEEE869B}"/>
              </a:ext>
            </a:extLst>
          </p:cNvPr>
          <p:cNvSpPr>
            <a:spLocks noGrp="1"/>
          </p:cNvSpPr>
          <p:nvPr>
            <p:ph idx="1"/>
          </p:nvPr>
        </p:nvSpPr>
        <p:spPr>
          <a:xfrm>
            <a:off x="608806" y="1157583"/>
            <a:ext cx="11370861" cy="5563892"/>
          </a:xfrm>
        </p:spPr>
        <p:txBody>
          <a:bodyPr>
            <a:normAutofit/>
          </a:bodyPr>
          <a:lstStyle/>
          <a:p>
            <a:r>
              <a:rPr lang="fi-FI" sz="3200" dirty="0">
                <a:solidFill>
                  <a:srgbClr val="800080"/>
                </a:solidFill>
              </a:rPr>
              <a:t>Kirjaa ylös jatkokäsittelyä varten : 	</a:t>
            </a:r>
          </a:p>
          <a:p>
            <a:pPr lvl="1"/>
            <a:r>
              <a:rPr lang="fi-FI" dirty="0">
                <a:solidFill>
                  <a:srgbClr val="800080"/>
                </a:solidFill>
              </a:rPr>
              <a:t>aika ja paikka, jolloin häirintää on tapahtunut</a:t>
            </a:r>
          </a:p>
          <a:p>
            <a:pPr lvl="1"/>
            <a:r>
              <a:rPr lang="fi-FI" dirty="0">
                <a:solidFill>
                  <a:srgbClr val="800080"/>
                </a:solidFill>
              </a:rPr>
              <a:t>keitä on ollut läsnä tilanteessa ja </a:t>
            </a:r>
          </a:p>
          <a:p>
            <a:pPr lvl="1"/>
            <a:r>
              <a:rPr lang="fi-FI" dirty="0">
                <a:solidFill>
                  <a:srgbClr val="800080"/>
                </a:solidFill>
              </a:rPr>
              <a:t>mitä tilanteessa tapahtui</a:t>
            </a:r>
          </a:p>
          <a:p>
            <a:pPr lvl="1"/>
            <a:r>
              <a:rPr lang="fi-FI" dirty="0">
                <a:solidFill>
                  <a:srgbClr val="800080"/>
                </a:solidFill>
              </a:rPr>
              <a:t>säilytä mahdolliset todisteet esim. some-, teksti- ja sähköpostiviestit </a:t>
            </a:r>
          </a:p>
          <a:p>
            <a:pPr lvl="0"/>
            <a:r>
              <a:rPr lang="fi-FI" sz="3200" dirty="0">
                <a:solidFill>
                  <a:srgbClr val="800080"/>
                </a:solidFill>
              </a:rPr>
              <a:t>Käytä oikeuttasi opiskeluhuollon palveluihin </a:t>
            </a:r>
          </a:p>
          <a:p>
            <a:pPr lvl="1"/>
            <a:r>
              <a:rPr lang="fi-FI" dirty="0">
                <a:solidFill>
                  <a:srgbClr val="800080"/>
                </a:solidFill>
              </a:rPr>
              <a:t>vapaaehtoista ja luottamuksellista (</a:t>
            </a:r>
            <a:r>
              <a:rPr lang="fi-FI" dirty="0" err="1">
                <a:solidFill>
                  <a:srgbClr val="800080"/>
                </a:solidFill>
              </a:rPr>
              <a:t>huom</a:t>
            </a:r>
            <a:r>
              <a:rPr lang="fi-FI" dirty="0">
                <a:solidFill>
                  <a:srgbClr val="800080"/>
                </a:solidFill>
              </a:rPr>
              <a:t>! Ilmoitusvelvollisuus lastensuojeluun ja poliisille tilanteen niin vaatiessa)</a:t>
            </a:r>
          </a:p>
          <a:p>
            <a:pPr lvl="0"/>
            <a:r>
              <a:rPr lang="fi-FI" sz="3200" dirty="0">
                <a:solidFill>
                  <a:srgbClr val="800080"/>
                </a:solidFill>
              </a:rPr>
              <a:t>Toivomuksesi ja mielipiteesi otetaan aina huomioon opiskeluhuollon toiminnassa</a:t>
            </a:r>
          </a:p>
          <a:p>
            <a:pPr lvl="0"/>
            <a:r>
              <a:rPr lang="fi-FI" sz="3200" dirty="0">
                <a:solidFill>
                  <a:srgbClr val="800080"/>
                </a:solidFill>
              </a:rPr>
              <a:t>Myös alaikäisenä sinulla on opiskeluhuollossa itsenäinen asema suhteessa huoltajaasi (kykysi arvioida asia ja ottaa siitä vastuu)</a:t>
            </a:r>
          </a:p>
          <a:p>
            <a:pPr marL="0" indent="0">
              <a:buNone/>
            </a:pPr>
            <a:endParaRPr lang="fi-FI" dirty="0"/>
          </a:p>
        </p:txBody>
      </p:sp>
      <p:sp>
        <p:nvSpPr>
          <p:cNvPr id="4" name="Päivämäärän paikkamerkki 3">
            <a:extLst>
              <a:ext uri="{FF2B5EF4-FFF2-40B4-BE49-F238E27FC236}">
                <a16:creationId xmlns:a16="http://schemas.microsoft.com/office/drawing/2014/main" id="{622BC300-A8EA-4D56-824B-F2E44B3ACA1A}"/>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D604E3CB-9001-4510-880B-A03D301A6E5A}"/>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B5527750-BA2B-436C-BE6D-24D9646DB2C4}"/>
              </a:ext>
            </a:extLst>
          </p:cNvPr>
          <p:cNvSpPr>
            <a:spLocks noGrp="1"/>
          </p:cNvSpPr>
          <p:nvPr>
            <p:ph type="sldNum" sz="quarter" idx="12"/>
          </p:nvPr>
        </p:nvSpPr>
        <p:spPr/>
        <p:txBody>
          <a:bodyPr/>
          <a:lstStyle/>
          <a:p>
            <a:fld id="{A6E131DE-DA31-4CDF-828A-8EB206A3CD12}" type="slidenum">
              <a:rPr lang="en-GB" smtClean="0"/>
              <a:t>31</a:t>
            </a:fld>
            <a:endParaRPr lang="en-GB"/>
          </a:p>
        </p:txBody>
      </p:sp>
    </p:spTree>
    <p:extLst>
      <p:ext uri="{BB962C8B-B14F-4D97-AF65-F5344CB8AC3E}">
        <p14:creationId xmlns:p14="http://schemas.microsoft.com/office/powerpoint/2010/main" val="36773080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8E545D-F3E8-4736-BD63-33E5A3E6538C}"/>
              </a:ext>
            </a:extLst>
          </p:cNvPr>
          <p:cNvSpPr>
            <a:spLocks noGrp="1"/>
          </p:cNvSpPr>
          <p:nvPr>
            <p:ph type="title"/>
          </p:nvPr>
        </p:nvSpPr>
        <p:spPr>
          <a:xfrm>
            <a:off x="546893" y="136525"/>
            <a:ext cx="10773569" cy="974574"/>
          </a:xfrm>
        </p:spPr>
        <p:txBody>
          <a:bodyPr/>
          <a:lstStyle/>
          <a:p>
            <a:pPr algn="ctr"/>
            <a:r>
              <a:rPr lang="fi-FI" b="1" dirty="0">
                <a:solidFill>
                  <a:srgbClr val="0033CC"/>
                </a:solidFill>
              </a:rPr>
              <a:t>Huoltaja</a:t>
            </a:r>
          </a:p>
        </p:txBody>
      </p:sp>
      <p:sp>
        <p:nvSpPr>
          <p:cNvPr id="3" name="Sisällön paikkamerkki 2">
            <a:extLst>
              <a:ext uri="{FF2B5EF4-FFF2-40B4-BE49-F238E27FC236}">
                <a16:creationId xmlns:a16="http://schemas.microsoft.com/office/drawing/2014/main" id="{63601CB0-D050-4A30-A079-D1D1E0616C78}"/>
              </a:ext>
            </a:extLst>
          </p:cNvPr>
          <p:cNvSpPr>
            <a:spLocks noGrp="1"/>
          </p:cNvSpPr>
          <p:nvPr>
            <p:ph idx="1"/>
          </p:nvPr>
        </p:nvSpPr>
        <p:spPr>
          <a:xfrm>
            <a:off x="580230" y="1079814"/>
            <a:ext cx="10706894" cy="5307822"/>
          </a:xfrm>
        </p:spPr>
        <p:txBody>
          <a:bodyPr>
            <a:normAutofit fontScale="70000" lnSpcReduction="20000"/>
          </a:bodyPr>
          <a:lstStyle/>
          <a:p>
            <a:pPr marL="0" indent="0">
              <a:buNone/>
            </a:pPr>
            <a:r>
              <a:rPr lang="fi-FI" sz="4600" b="1" dirty="0">
                <a:solidFill>
                  <a:srgbClr val="0033CC"/>
                </a:solidFill>
              </a:rPr>
              <a:t>Opetus ja kasvatus järjestetään yhteistyössä huoltajien kanssa, jos opiskelija on alaikäinen.</a:t>
            </a:r>
          </a:p>
          <a:p>
            <a:pPr lvl="0"/>
            <a:r>
              <a:rPr lang="fi-FI" sz="4100" dirty="0">
                <a:solidFill>
                  <a:srgbClr val="800080"/>
                </a:solidFill>
              </a:rPr>
              <a:t>Keskustele lapsen ja nuoren kanssa hänen kaverisuhteistaan koulussa, vapaa-aikana ja netissä, koska merkittävä osa heihin kohdistuvasta seksuaalisesta häirinnästä tapahtuu vapaa-ajalla</a:t>
            </a:r>
          </a:p>
          <a:p>
            <a:pPr lvl="0"/>
            <a:r>
              <a:rPr lang="fi-FI" sz="4100" dirty="0">
                <a:solidFill>
                  <a:srgbClr val="800080"/>
                </a:solidFill>
              </a:rPr>
              <a:t>Opetelkaa yhdessä mediataitoja</a:t>
            </a:r>
          </a:p>
          <a:p>
            <a:pPr lvl="0"/>
            <a:r>
              <a:rPr lang="fi-FI" sz="4100" dirty="0">
                <a:solidFill>
                  <a:srgbClr val="800080"/>
                </a:solidFill>
              </a:rPr>
              <a:t>Seuraa sosiaalisen median ympäristöjä, joissa lapsesi vierailee</a:t>
            </a:r>
          </a:p>
          <a:p>
            <a:pPr lvl="0"/>
            <a:r>
              <a:rPr lang="fi-FI" sz="4100" dirty="0">
                <a:solidFill>
                  <a:srgbClr val="800080"/>
                </a:solidFill>
              </a:rPr>
              <a:t>Keskustelkaa yhdessä verkossa tapahtuvasta seksuaalisesta häirinnästä</a:t>
            </a:r>
          </a:p>
          <a:p>
            <a:pPr lvl="0"/>
            <a:r>
              <a:rPr lang="fi-FI" sz="4100" dirty="0">
                <a:solidFill>
                  <a:srgbClr val="800080"/>
                </a:solidFill>
              </a:rPr>
              <a:t>Rajoita tarvittaessa netin käyttöä</a:t>
            </a:r>
          </a:p>
          <a:p>
            <a:pPr lvl="0"/>
            <a:r>
              <a:rPr lang="fi-FI" sz="4100" dirty="0">
                <a:solidFill>
                  <a:srgbClr val="800080"/>
                </a:solidFill>
              </a:rPr>
              <a:t>Mikäli lapseen tai nuoreen on kohdistunut oppilaitoksessa seksuaalista häirintää, huoltajan tulee olla yhteydessä opettajaan tai rehtoriin, jotta oppilaitos voisi puuttua asiaan ja suojata opiskelijoita heidän turvallisuuttaan uhkaavilta tekijöiltä.</a:t>
            </a:r>
          </a:p>
          <a:p>
            <a:pPr marL="0" indent="0">
              <a:buNone/>
            </a:pPr>
            <a:endParaRPr lang="fi-FI" dirty="0">
              <a:solidFill>
                <a:srgbClr val="00CC00"/>
              </a:solidFill>
            </a:endParaRPr>
          </a:p>
        </p:txBody>
      </p:sp>
      <p:sp>
        <p:nvSpPr>
          <p:cNvPr id="4" name="Päivämäärän paikkamerkki 3">
            <a:extLst>
              <a:ext uri="{FF2B5EF4-FFF2-40B4-BE49-F238E27FC236}">
                <a16:creationId xmlns:a16="http://schemas.microsoft.com/office/drawing/2014/main" id="{364D46BE-076F-4DB0-87D0-D5C5F634F579}"/>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A4A7B518-807F-4C6A-B9A8-AAB4BDD1E5D6}"/>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1A95F347-8750-4EEB-829B-D9CC81A4FC02}"/>
              </a:ext>
            </a:extLst>
          </p:cNvPr>
          <p:cNvSpPr>
            <a:spLocks noGrp="1"/>
          </p:cNvSpPr>
          <p:nvPr>
            <p:ph type="sldNum" sz="quarter" idx="12"/>
          </p:nvPr>
        </p:nvSpPr>
        <p:spPr/>
        <p:txBody>
          <a:bodyPr/>
          <a:lstStyle/>
          <a:p>
            <a:fld id="{A6E131DE-DA31-4CDF-828A-8EB206A3CD12}" type="slidenum">
              <a:rPr lang="en-GB" smtClean="0"/>
              <a:t>32</a:t>
            </a:fld>
            <a:endParaRPr lang="en-GB"/>
          </a:p>
        </p:txBody>
      </p:sp>
    </p:spTree>
    <p:extLst>
      <p:ext uri="{BB962C8B-B14F-4D97-AF65-F5344CB8AC3E}">
        <p14:creationId xmlns:p14="http://schemas.microsoft.com/office/powerpoint/2010/main" val="1096407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A7E91B-B700-4D8D-83EE-841AF78497E9}"/>
              </a:ext>
            </a:extLst>
          </p:cNvPr>
          <p:cNvSpPr>
            <a:spLocks noGrp="1"/>
          </p:cNvSpPr>
          <p:nvPr>
            <p:ph type="title"/>
          </p:nvPr>
        </p:nvSpPr>
        <p:spPr>
          <a:xfrm>
            <a:off x="608585" y="290004"/>
            <a:ext cx="10515600" cy="1325563"/>
          </a:xfrm>
        </p:spPr>
        <p:txBody>
          <a:bodyPr/>
          <a:lstStyle/>
          <a:p>
            <a:pPr algn="ctr"/>
            <a:r>
              <a:rPr lang="fi-FI" b="1" dirty="0">
                <a:solidFill>
                  <a:srgbClr val="0033CC"/>
                </a:solidFill>
              </a:rPr>
              <a:t>Muistellaan tulevaa</a:t>
            </a:r>
          </a:p>
        </p:txBody>
      </p:sp>
      <p:sp>
        <p:nvSpPr>
          <p:cNvPr id="3" name="Sisällön paikkamerkki 2">
            <a:extLst>
              <a:ext uri="{FF2B5EF4-FFF2-40B4-BE49-F238E27FC236}">
                <a16:creationId xmlns:a16="http://schemas.microsoft.com/office/drawing/2014/main" id="{2136F4B8-2565-4BCE-826F-869C507CB2D5}"/>
              </a:ext>
            </a:extLst>
          </p:cNvPr>
          <p:cNvSpPr>
            <a:spLocks noGrp="1"/>
          </p:cNvSpPr>
          <p:nvPr>
            <p:ph idx="1"/>
          </p:nvPr>
        </p:nvSpPr>
        <p:spPr>
          <a:xfrm>
            <a:off x="608584" y="1493246"/>
            <a:ext cx="10764671" cy="4812441"/>
          </a:xfrm>
          <a:solidFill>
            <a:srgbClr val="7030A0"/>
          </a:solidFill>
        </p:spPr>
        <p:txBody>
          <a:bodyPr/>
          <a:lstStyle/>
          <a:p>
            <a:pPr marL="0" indent="0" algn="ctr">
              <a:buNone/>
            </a:pPr>
            <a:r>
              <a:rPr lang="fi-FI" sz="4000" b="1" dirty="0">
                <a:solidFill>
                  <a:schemeClr val="bg1"/>
                </a:solidFill>
                <a:latin typeface="+mj-lt"/>
              </a:rPr>
              <a:t>Tapaamme vastaavassa tilaisuudessa kahden vuoden kuluttua. </a:t>
            </a:r>
            <a:br>
              <a:rPr lang="fi-FI" sz="4000" b="1" dirty="0">
                <a:solidFill>
                  <a:schemeClr val="bg1"/>
                </a:solidFill>
                <a:latin typeface="+mj-lt"/>
              </a:rPr>
            </a:br>
            <a:r>
              <a:rPr lang="fi-FI" sz="4000" b="1" dirty="0">
                <a:solidFill>
                  <a:schemeClr val="bg1"/>
                </a:solidFill>
                <a:latin typeface="+mj-lt"/>
              </a:rPr>
              <a:t>Silloin seksuaalinen häirintä omassa koulussasi/ oppilaitoksessasi on saatu vähenemään.</a:t>
            </a:r>
            <a:br>
              <a:rPr lang="fi-FI" sz="4000" b="1" dirty="0">
                <a:solidFill>
                  <a:schemeClr val="bg1"/>
                </a:solidFill>
                <a:latin typeface="+mj-lt"/>
              </a:rPr>
            </a:br>
            <a:r>
              <a:rPr lang="fi-FI" sz="4000" b="1" dirty="0">
                <a:solidFill>
                  <a:schemeClr val="bg1"/>
                </a:solidFill>
                <a:latin typeface="+mj-lt"/>
              </a:rPr>
              <a:t>Mikä on muuttunut?</a:t>
            </a:r>
          </a:p>
          <a:p>
            <a:pPr marL="0" indent="0">
              <a:buNone/>
            </a:pPr>
            <a:endParaRPr lang="fi-FI" sz="4000" b="1" dirty="0">
              <a:solidFill>
                <a:schemeClr val="bg1"/>
              </a:solidFill>
              <a:latin typeface="+mj-lt"/>
            </a:endParaRPr>
          </a:p>
          <a:p>
            <a:pPr marL="0" indent="0" algn="ctr">
              <a:buNone/>
            </a:pPr>
            <a:r>
              <a:rPr lang="fi-FI" sz="4000" b="1" dirty="0">
                <a:solidFill>
                  <a:schemeClr val="bg1"/>
                </a:solidFill>
                <a:latin typeface="+mj-lt"/>
              </a:rPr>
              <a:t>Keskustele parisi kanssa hetki ja valmistautukaa kertomaan keskeisin muutos myös muille.</a:t>
            </a:r>
          </a:p>
        </p:txBody>
      </p:sp>
      <p:sp>
        <p:nvSpPr>
          <p:cNvPr id="4" name="Päivämäärän paikkamerkki 3">
            <a:extLst>
              <a:ext uri="{FF2B5EF4-FFF2-40B4-BE49-F238E27FC236}">
                <a16:creationId xmlns:a16="http://schemas.microsoft.com/office/drawing/2014/main" id="{239B095C-11F2-4163-BB6F-E49EA185C9F1}"/>
              </a:ext>
            </a:extLst>
          </p:cNvPr>
          <p:cNvSpPr>
            <a:spLocks noGrp="1"/>
          </p:cNvSpPr>
          <p:nvPr>
            <p:ph type="dt" sz="half" idx="10"/>
          </p:nvPr>
        </p:nvSpPr>
        <p:spPr/>
        <p:txBody>
          <a:bodyPr/>
          <a:lstStyle/>
          <a:p>
            <a:fld id="{5A93E190-C3B8-4F0D-BC5A-414A6F0316F6}" type="datetime1">
              <a:rPr lang="en-GB" smtClean="0"/>
              <a:t>07/09/2020</a:t>
            </a:fld>
            <a:endParaRPr lang="en-GB"/>
          </a:p>
        </p:txBody>
      </p:sp>
      <p:sp>
        <p:nvSpPr>
          <p:cNvPr id="5" name="Alatunnisteen paikkamerkki 4">
            <a:extLst>
              <a:ext uri="{FF2B5EF4-FFF2-40B4-BE49-F238E27FC236}">
                <a16:creationId xmlns:a16="http://schemas.microsoft.com/office/drawing/2014/main" id="{F59C307F-84A4-4ADC-87BC-62651296AEE4}"/>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66334E12-0F50-44DA-BE8A-D800FE6BF7F3}"/>
              </a:ext>
            </a:extLst>
          </p:cNvPr>
          <p:cNvSpPr>
            <a:spLocks noGrp="1"/>
          </p:cNvSpPr>
          <p:nvPr>
            <p:ph type="sldNum" sz="quarter" idx="12"/>
          </p:nvPr>
        </p:nvSpPr>
        <p:spPr/>
        <p:txBody>
          <a:bodyPr/>
          <a:lstStyle/>
          <a:p>
            <a:fld id="{A6E131DE-DA31-4CDF-828A-8EB206A3CD12}" type="slidenum">
              <a:rPr lang="en-GB" smtClean="0"/>
              <a:t>33</a:t>
            </a:fld>
            <a:endParaRPr lang="en-GB"/>
          </a:p>
        </p:txBody>
      </p:sp>
    </p:spTree>
    <p:extLst>
      <p:ext uri="{BB962C8B-B14F-4D97-AF65-F5344CB8AC3E}">
        <p14:creationId xmlns:p14="http://schemas.microsoft.com/office/powerpoint/2010/main" val="4641507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mhip\AppData\Local\Microsoft\Windows\Temporary Internet Files\Content.IE5\6J3LULK4\MP900442245[1].jpg">
            <a:extLst>
              <a:ext uri="{FF2B5EF4-FFF2-40B4-BE49-F238E27FC236}">
                <a16:creationId xmlns:a16="http://schemas.microsoft.com/office/drawing/2014/main" id="{C31080D8-2119-4CD0-8FE9-91BA67E4D7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091" t="32989" b="19003"/>
          <a:stretch/>
        </p:blipFill>
        <p:spPr bwMode="auto">
          <a:xfrm>
            <a:off x="4623371" y="0"/>
            <a:ext cx="7695346" cy="6858000"/>
          </a:xfrm>
          <a:prstGeom prst="rect">
            <a:avLst/>
          </a:prstGeom>
          <a:solidFill>
            <a:srgbClr val="0066FF"/>
          </a:solidFill>
        </p:spPr>
      </p:pic>
      <p:sp>
        <p:nvSpPr>
          <p:cNvPr id="3" name="Otsikko 1">
            <a:extLst>
              <a:ext uri="{FF2B5EF4-FFF2-40B4-BE49-F238E27FC236}">
                <a16:creationId xmlns:a16="http://schemas.microsoft.com/office/drawing/2014/main" id="{44CBAFBD-3151-45A5-8557-861837F29328}"/>
              </a:ext>
            </a:extLst>
          </p:cNvPr>
          <p:cNvSpPr txBox="1">
            <a:spLocks/>
          </p:cNvSpPr>
          <p:nvPr/>
        </p:nvSpPr>
        <p:spPr>
          <a:xfrm>
            <a:off x="281679" y="2455521"/>
            <a:ext cx="4639641" cy="368842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i-FI" sz="6000" b="1" dirty="0">
                <a:solidFill>
                  <a:srgbClr val="800080"/>
                </a:solidFill>
              </a:rPr>
              <a:t>Kiitos ja </a:t>
            </a:r>
            <a:br>
              <a:rPr lang="fi-FI" sz="6000" b="1" dirty="0">
                <a:solidFill>
                  <a:srgbClr val="800080"/>
                </a:solidFill>
              </a:rPr>
            </a:br>
            <a:r>
              <a:rPr lang="fi-FI" sz="6000" b="1" dirty="0">
                <a:solidFill>
                  <a:srgbClr val="800080"/>
                </a:solidFill>
              </a:rPr>
              <a:t>turvallista lukuvuotta!</a:t>
            </a:r>
            <a:endParaRPr lang="en-US" sz="6000" b="1" dirty="0">
              <a:solidFill>
                <a:srgbClr val="800080"/>
              </a:solidFill>
            </a:endParaRPr>
          </a:p>
        </p:txBody>
      </p:sp>
    </p:spTree>
    <p:extLst>
      <p:ext uri="{BB962C8B-B14F-4D97-AF65-F5344CB8AC3E}">
        <p14:creationId xmlns:p14="http://schemas.microsoft.com/office/powerpoint/2010/main" val="95735467"/>
      </p:ext>
    </p:extLst>
  </p:cSld>
  <p:clrMapOvr>
    <a:masterClrMapping/>
  </p:clrMapOvr>
</p:sld>
</file>

<file path=ppt/theme/theme1.xml><?xml version="1.0" encoding="utf-8"?>
<a:theme xmlns:a="http://schemas.openxmlformats.org/drawingml/2006/main" name="Office Theme">
  <a:themeElements>
    <a:clrScheme name="Office-te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659</TotalTime>
  <Words>2127</Words>
  <Application>Microsoft Office PowerPoint</Application>
  <PresentationFormat>Laajakuva</PresentationFormat>
  <Paragraphs>320</Paragraphs>
  <Slides>34</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34</vt:i4>
      </vt:variant>
    </vt:vector>
  </HeadingPairs>
  <TitlesOfParts>
    <vt:vector size="38" baseType="lpstr">
      <vt:lpstr>Arial</vt:lpstr>
      <vt:lpstr>Calibri</vt:lpstr>
      <vt:lpstr>Calibri Light</vt:lpstr>
      <vt:lpstr>Office Theme</vt:lpstr>
      <vt:lpstr>Seksuaalisen  häirinnän  vastainen työ  kouluissa ja oppilaitoksissa   Kristiina Laitinen Opetushallitus</vt:lpstr>
      <vt:lpstr>PowerPoint-esitys</vt:lpstr>
      <vt:lpstr>Mitä seksuaalinen häirintä tarkoittaa?</vt:lpstr>
      <vt:lpstr>PowerPoint-esitys</vt:lpstr>
      <vt:lpstr>Lainsäädäntö velvoittaa puuttumaan</vt:lpstr>
      <vt:lpstr>PowerPoint-esitys</vt:lpstr>
      <vt:lpstr>PowerPoint-esitys</vt:lpstr>
      <vt:lpstr>PowerPoint-esitys</vt:lpstr>
      <vt:lpstr>PowerPoint-esitys</vt:lpstr>
      <vt:lpstr>PowerPoint-esitys</vt:lpstr>
      <vt:lpstr>PowerPoint-esitys</vt:lpstr>
      <vt:lpstr>Häirinnän vastaisen suunnitelman valmistelusta</vt:lpstr>
      <vt:lpstr>Opetussuunnitelman mahdollisuudet</vt:lpstr>
      <vt:lpstr>PowerPoint-esitys</vt:lpstr>
      <vt:lpstr>PowerPoint-esitys</vt:lpstr>
      <vt:lpstr>PowerPoint-esitys</vt:lpstr>
      <vt:lpstr>Oikeus luovuttaa ja saada tietoja</vt:lpstr>
      <vt:lpstr>Velvollisuus luovuttaa tietoja</vt:lpstr>
      <vt:lpstr>Ilmoittaminen, siten että opiskelija ei ole tunnistettavissa?</vt:lpstr>
      <vt:lpstr>Koulutuksen järjestäjä</vt:lpstr>
      <vt:lpstr>Rehtori 1/3</vt:lpstr>
      <vt:lpstr>Rehtori 2/3</vt:lpstr>
      <vt:lpstr>Rehtori 3/3</vt:lpstr>
      <vt:lpstr>Opettaja 1/3</vt:lpstr>
      <vt:lpstr>Opettaja 2/3</vt:lpstr>
      <vt:lpstr>Opettaja 3/3</vt:lpstr>
      <vt:lpstr>Oppilaitoskohtainen opiskeluhuoltoryhmä</vt:lpstr>
      <vt:lpstr>Opiskeluhuollon palvelujen henkilöstö 1/2</vt:lpstr>
      <vt:lpstr>Opiskeluhuollon palvelujen henkilöstö 2/2</vt:lpstr>
      <vt:lpstr>Opiskelija 1/2</vt:lpstr>
      <vt:lpstr>Opiskelija 2/2</vt:lpstr>
      <vt:lpstr>Huoltaja</vt:lpstr>
      <vt:lpstr>Muistellaan tulevaa</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Seksuaalisen häirinnän vastainen työ kouluissa ja oppilaitoksissa  Kristiina Laitinen Opetushallitus</dc:title>
  <dc:creator>Laitinen Kristiina</dc:creator>
  <cp:lastModifiedBy>Laitinen Kristiina</cp:lastModifiedBy>
  <cp:revision>58</cp:revision>
  <dcterms:created xsi:type="dcterms:W3CDTF">2020-03-09T15:00:49Z</dcterms:created>
  <dcterms:modified xsi:type="dcterms:W3CDTF">2020-09-07T08:19:02Z</dcterms:modified>
</cp:coreProperties>
</file>