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29" r:id="rId2"/>
    <p:sldId id="516" r:id="rId3"/>
    <p:sldId id="413" r:id="rId4"/>
    <p:sldId id="326" r:id="rId5"/>
    <p:sldId id="414" r:id="rId6"/>
    <p:sldId id="320" r:id="rId7"/>
    <p:sldId id="505" r:id="rId8"/>
    <p:sldId id="506" r:id="rId9"/>
    <p:sldId id="418" r:id="rId10"/>
    <p:sldId id="324" r:id="rId11"/>
    <p:sldId id="489" r:id="rId12"/>
    <p:sldId id="491" r:id="rId13"/>
    <p:sldId id="321" r:id="rId14"/>
    <p:sldId id="327" r:id="rId15"/>
    <p:sldId id="328" r:id="rId16"/>
    <p:sldId id="325" r:id="rId17"/>
    <p:sldId id="319" r:id="rId1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81236D-A2C0-4C02-B9FE-45077C751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76DD414-75B2-4AD0-8A0E-E34F1AAB0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A4897F-6FF9-4153-9F91-64BE4660C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A7C330-557D-457F-8EFD-94405D6CF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F47C4E1-7E35-4FDA-91CA-D2DC13B34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7397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CA7ECA-DF08-4A35-AEA1-51ABD4A3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53D257-E5A0-4433-9E2D-7D3BC749A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1ED57EF-2F51-43B0-A49C-75464929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E48AD5-4DBA-47B5-80EC-9E796CC1F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182EA53-1411-4BC5-BBC4-6A6E9030D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8457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BD3D58-6130-459E-8CD9-3CB93F97B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5513B96-E74F-4F9A-BAFE-A0CDAEBAE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89C4921-84A1-49DE-B955-60ACC57A9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12C3679-0859-4632-9747-1529FC811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63C3301-0F31-4D8A-9726-2F1D1AC7E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4327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024325-291B-436E-9A97-EA37D0E7F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8CA989-A8F6-4FC6-9669-DA73A84A7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A118A77-1CA0-4772-BCED-AE43B7707D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E6A8265-4311-48A9-AB13-4F90A8041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CA59233-24EB-4D3A-99FA-6F0F2D7C3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C128FE8-3EFF-402D-857E-05A559C04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90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30F5E0-1287-4770-9B52-A098FC7F0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C98EEE7-3E1B-4887-8E48-F08235275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7D8BAC-5781-4EC1-B9D9-547B333FA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2EC6294-00BC-45F5-8810-803454A3A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1B5D2F8-EA8D-43A9-9B62-09D8D28C67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2E4C9F14-21F3-45A5-B696-519A01002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08A7234-8C8C-4F5F-86AC-5DA83D5B8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67D7590-D004-4685-8A5F-0753D57D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9956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BF1D55-6F51-4AA7-81FE-237FCFE91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E629FB-C2CE-4A96-9571-84C92A017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569AFEB-B768-4B2B-85C6-2577D2524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F1DBA09-3FB3-491C-984F-FFACCFC0B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558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47EC7AA-AE46-4561-B746-3CBB0E867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B149A99-FB89-4ED3-AE51-4ED7B4E42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5B5314A-53D3-43EE-9ACB-F725E9C1C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474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88377B-323A-4067-8905-E91F57422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B0A65-E8E7-457B-8F37-6E7B81D47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AEBC2B2-3A3A-4A34-85AD-4F1C16D40E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BBFBCF1-3C04-47E1-8995-0770B0BD1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203A08A-5BEB-4EAE-99AF-6BC57F992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E9FCB62-13AD-4A66-8562-264CF18D7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3954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46AFAB-B3B6-4669-AB96-3C7BE7B00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44919AB-B4A7-4A55-91A0-EBA65A68E4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A6B0A97-8CC2-4BC2-A134-1DF8C07DE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D0300BC-B4FC-4A51-A6C3-9CD8FFD2A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E929E7E-4E06-4BE8-8186-92BC14DB6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C36CF20-5FC2-41A6-8464-F3AC2F117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310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46CCF6-FC6E-44B2-9504-C70E48A6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C6A813A-D525-456F-983F-070B6D68C5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BA73BD0-9ACD-48BE-87D8-02BBEAEBD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F637F7-50AD-4708-9046-D2880A0F6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CAC47F9-4159-49A9-BD28-E3B0CB0D2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856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C45C871-8D56-481B-A379-B5446FDCD0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84B06A7-B9D0-41FB-9CFF-0BE2D3B2E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B8A872-4FA0-4148-B7C9-2C8D31C24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6359E87-FEB8-41D8-8561-831A1B84E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36D97DA-DCC7-481A-AADB-0E59F7153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2107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181A8-BD3B-1B4E-A475-43EC2E1EB3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180000"/>
            <a:ext cx="10753200" cy="1188000"/>
          </a:xfrm>
        </p:spPr>
        <p:txBody>
          <a:bodyPr/>
          <a:lstStyle/>
          <a:p>
            <a:r>
              <a:rPr lang="en-GB" dirty="0" err="1"/>
              <a:t>Sivun</a:t>
            </a:r>
            <a:r>
              <a:rPr lang="en-GB" dirty="0"/>
              <a:t> </a:t>
            </a:r>
            <a:r>
              <a:rPr lang="en-GB" dirty="0" err="1"/>
              <a:t>otsikko</a:t>
            </a:r>
            <a:endParaRPr lang="fi-FI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F3938F-2A79-734F-B23C-610FE38D135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20724" y="1476000"/>
            <a:ext cx="10753200" cy="4680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 err="1"/>
              <a:t>Tekstitaso</a:t>
            </a:r>
            <a:r>
              <a:rPr lang="en-US" dirty="0"/>
              <a:t> 1</a:t>
            </a:r>
          </a:p>
          <a:p>
            <a:pPr lvl="1"/>
            <a:r>
              <a:rPr lang="en-US" dirty="0" err="1"/>
              <a:t>Testitaso</a:t>
            </a:r>
            <a:r>
              <a:rPr lang="en-US" dirty="0"/>
              <a:t> 2</a:t>
            </a:r>
          </a:p>
          <a:p>
            <a:pPr lvl="2"/>
            <a:r>
              <a:rPr lang="en-US" dirty="0" err="1"/>
              <a:t>Tekstitaso</a:t>
            </a:r>
            <a:r>
              <a:rPr lang="en-US" dirty="0"/>
              <a:t> 3</a:t>
            </a:r>
          </a:p>
          <a:p>
            <a:pPr lvl="3"/>
            <a:r>
              <a:rPr lang="en-US" dirty="0" err="1"/>
              <a:t>Tekstitaso</a:t>
            </a:r>
            <a:r>
              <a:rPr lang="en-US" dirty="0"/>
              <a:t> 4</a:t>
            </a:r>
          </a:p>
          <a:p>
            <a:pPr lvl="4"/>
            <a:r>
              <a:rPr lang="en-US" dirty="0" err="1"/>
              <a:t>Tekstitaso</a:t>
            </a:r>
            <a:r>
              <a:rPr lang="en-US" dirty="0"/>
              <a:t> 5</a:t>
            </a:r>
            <a:endParaRPr lang="en-GB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9E45F09-AFAB-8B48-9837-96726DE637E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17.9.2019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0384C4E-A250-FC47-8062-FF31ECD254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Lammi-Taskula ja Saaristo 17.9.2019 Hyvinvointiareena</a:t>
            </a:r>
            <a:endParaRPr lang="en-GB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CD88E26-25B9-4E4B-B5A0-7110BEA768A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48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08973B4-9305-4121-A3B2-FA5AA5CCB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F579150-691E-4309-8CEF-C3DF706B2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DF3BF63-686F-4C0D-AE26-CD4267C68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99673-1BB0-4BEB-B5CD-07C93B31D0B7}" type="datetimeFigureOut">
              <a:rPr lang="fi-FI" smtClean="0"/>
              <a:t>7.9.2020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FC6D1D-B487-4668-AB09-F448574D0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8EBD795-8B14-4E85-8BCF-BEC3059B80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65DFB-6E92-471C-A925-525ED3EF1EE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81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39A283-1F7A-439C-94A8-3BE4BFE58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5630238" cy="6857999"/>
          </a:xfrm>
          <a:solidFill>
            <a:srgbClr val="7030A0"/>
          </a:solidFill>
        </p:spPr>
        <p:txBody>
          <a:bodyPr anchor="ctr">
            <a:normAutofit/>
          </a:bodyPr>
          <a:lstStyle/>
          <a:p>
            <a:pPr algn="r"/>
            <a:r>
              <a:rPr lang="en-US" sz="5400" b="1" dirty="0" err="1">
                <a:solidFill>
                  <a:schemeClr val="bg1"/>
                </a:solidFill>
              </a:rPr>
              <a:t>Seksuaalinen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häirintä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tutkimusten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valossa</a:t>
            </a:r>
            <a:br>
              <a:rPr lang="fi-FI" sz="4200" dirty="0">
                <a:solidFill>
                  <a:srgbClr val="FFFFFF"/>
                </a:solidFill>
              </a:rPr>
            </a:br>
            <a:br>
              <a:rPr lang="fi-FI" sz="4200" dirty="0">
                <a:solidFill>
                  <a:srgbClr val="FFFFFF"/>
                </a:solidFill>
              </a:rPr>
            </a:br>
            <a:br>
              <a:rPr lang="fi-FI" sz="4200" dirty="0">
                <a:solidFill>
                  <a:srgbClr val="FFFFFF"/>
                </a:solidFill>
              </a:rPr>
            </a:br>
            <a:r>
              <a:rPr lang="fi-FI" sz="3200" dirty="0">
                <a:solidFill>
                  <a:srgbClr val="FFFFFF"/>
                </a:solidFill>
              </a:rPr>
              <a:t>Kristiina Laitinen</a:t>
            </a:r>
            <a:br>
              <a:rPr lang="fi-FI" sz="3200" dirty="0">
                <a:solidFill>
                  <a:srgbClr val="FFFFFF"/>
                </a:solidFill>
              </a:rPr>
            </a:br>
            <a:r>
              <a:rPr lang="fi-FI" sz="3200" dirty="0">
                <a:solidFill>
                  <a:srgbClr val="FFFFFF"/>
                </a:solidFill>
              </a:rPr>
              <a:t>Opetushallitus</a:t>
            </a:r>
            <a:endParaRPr lang="fi-FI" sz="4200" dirty="0">
              <a:solidFill>
                <a:srgbClr val="FFFFFF"/>
              </a:solidFill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50284F5-FC3F-4AA3-99B3-C3E55BDB38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4681" y="634686"/>
            <a:ext cx="4775438" cy="5184140"/>
          </a:xfrm>
        </p:spPr>
        <p:txBody>
          <a:bodyPr anchor="ctr">
            <a:normAutofit/>
          </a:bodyPr>
          <a:lstStyle/>
          <a:p>
            <a:pPr algn="l"/>
            <a:r>
              <a:rPr lang="fi-FI" sz="4800" b="1" dirty="0">
                <a:solidFill>
                  <a:srgbClr val="0033CC"/>
                </a:solidFill>
                <a:latin typeface="+mj-lt"/>
              </a:rPr>
              <a:t>Kouluterveyskysely</a:t>
            </a:r>
          </a:p>
          <a:p>
            <a:pPr algn="l"/>
            <a:endParaRPr lang="fi-FI" sz="4800" b="1" dirty="0">
              <a:solidFill>
                <a:srgbClr val="0033CC"/>
              </a:solidFill>
              <a:latin typeface="+mj-lt"/>
            </a:endParaRPr>
          </a:p>
          <a:p>
            <a:pPr algn="l"/>
            <a:r>
              <a:rPr lang="fi-FI" sz="4800" b="1" dirty="0" err="1">
                <a:solidFill>
                  <a:srgbClr val="0033CC"/>
                </a:solidFill>
                <a:latin typeface="+mj-lt"/>
              </a:rPr>
              <a:t>TEAviisari</a:t>
            </a:r>
            <a:endParaRPr lang="fi-FI" sz="4800" b="1" dirty="0">
              <a:solidFill>
                <a:srgbClr val="0033C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360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B6A26A-F368-4135-8D4F-AAD61476B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193675"/>
            <a:ext cx="12449175" cy="1325563"/>
          </a:xfrm>
        </p:spPr>
        <p:txBody>
          <a:bodyPr>
            <a:noAutofit/>
          </a:bodyPr>
          <a:lstStyle/>
          <a:p>
            <a:pPr algn="ctr"/>
            <a:r>
              <a:rPr lang="fi-FI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Miksi seksuaalisen häirinnän vastaista työtä?</a:t>
            </a:r>
            <a:br>
              <a:rPr lang="fi-FI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fi-FI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F2B3A0E-BBBE-49B7-BA10-916D0AA6A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0525" y="1253331"/>
            <a:ext cx="5181600" cy="5410994"/>
          </a:xfrm>
          <a:solidFill>
            <a:srgbClr val="7030A0"/>
          </a:solidFill>
        </p:spPr>
        <p:txBody>
          <a:bodyPr/>
          <a:lstStyle/>
          <a:p>
            <a:pPr marL="0" indent="0">
              <a:buNone/>
            </a:pPr>
            <a:r>
              <a:rPr lang="fi-FI" sz="3600" b="1" dirty="0">
                <a:solidFill>
                  <a:schemeClr val="bg1"/>
                </a:solidFill>
                <a:latin typeface="+mj-lt"/>
              </a:rPr>
              <a:t>Kouluterveyskysely 2019 </a:t>
            </a:r>
          </a:p>
          <a:p>
            <a:r>
              <a:rPr lang="fi-FI" dirty="0">
                <a:solidFill>
                  <a:schemeClr val="bg1"/>
                </a:solidFill>
                <a:latin typeface="+mj-lt"/>
              </a:rPr>
              <a:t>Seurantatietoa 10-20 vuotiaiden terveydestä ja hyvinvoinnista</a:t>
            </a:r>
          </a:p>
          <a:p>
            <a:r>
              <a:rPr lang="fi-FI" dirty="0">
                <a:solidFill>
                  <a:schemeClr val="bg1"/>
                </a:solidFill>
                <a:latin typeface="+mj-lt"/>
              </a:rPr>
              <a:t>Joka toinen vuosi</a:t>
            </a:r>
          </a:p>
          <a:p>
            <a:r>
              <a:rPr lang="fi-FI" dirty="0">
                <a:solidFill>
                  <a:schemeClr val="bg1"/>
                </a:solidFill>
                <a:latin typeface="+mj-lt"/>
              </a:rPr>
              <a:t>Toteutetaan nimettömänä, opettajan ohjaamana luokkakyselynä</a:t>
            </a:r>
          </a:p>
          <a:p>
            <a:pPr marL="0" indent="0">
              <a:buNone/>
            </a:pPr>
            <a:endParaRPr lang="fi-FI" dirty="0">
              <a:solidFill>
                <a:srgbClr val="FF99FF"/>
              </a:solidFill>
              <a:latin typeface="+mj-lt"/>
            </a:endParaRPr>
          </a:p>
          <a:p>
            <a:pPr marL="0" indent="0">
              <a:buNone/>
            </a:pPr>
            <a:endParaRPr lang="fi-FI" dirty="0">
              <a:solidFill>
                <a:srgbClr val="FF99FF"/>
              </a:solidFill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5D62289-8FCA-4B25-9F75-88705C456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5038" y="1253330"/>
            <a:ext cx="5181600" cy="5410993"/>
          </a:xfrm>
          <a:solidFill>
            <a:srgbClr val="7030A0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i-FI" sz="3600" b="1" dirty="0" err="1">
                <a:solidFill>
                  <a:schemeClr val="bg1"/>
                </a:solidFill>
                <a:latin typeface="+mj-lt"/>
              </a:rPr>
              <a:t>TEAViisari</a:t>
            </a:r>
            <a:r>
              <a:rPr lang="fi-FI" sz="3600" b="1" dirty="0">
                <a:solidFill>
                  <a:schemeClr val="bg1"/>
                </a:solidFill>
                <a:latin typeface="+mj-lt"/>
              </a:rPr>
              <a:t> </a:t>
            </a:r>
          </a:p>
          <a:p>
            <a:r>
              <a:rPr lang="fi-FI" dirty="0">
                <a:solidFill>
                  <a:schemeClr val="bg1"/>
                </a:solidFill>
                <a:latin typeface="+mj-lt"/>
              </a:rPr>
              <a:t>Terveyden ja hyvinvoinnin vertailutietojärjestelmä </a:t>
            </a:r>
          </a:p>
          <a:p>
            <a:r>
              <a:rPr lang="fi-FI" dirty="0">
                <a:solidFill>
                  <a:schemeClr val="bg1"/>
                </a:solidFill>
                <a:latin typeface="+mj-lt"/>
              </a:rPr>
              <a:t>Perusopetus syksyllä 2019</a:t>
            </a:r>
          </a:p>
          <a:p>
            <a:r>
              <a:rPr lang="fi-FI" dirty="0">
                <a:solidFill>
                  <a:schemeClr val="bg1"/>
                </a:solidFill>
                <a:latin typeface="+mj-lt"/>
              </a:rPr>
              <a:t>Lukiokoulutus/Ammatillinen perustutkintokoulutus syksyllä 2018 (tulossa 2020)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71F647C-E351-4CF0-85A7-349958363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774" y="4669467"/>
            <a:ext cx="1914525" cy="1904904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B3541E65-524D-4757-8A6C-9DB21470B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330" y="4669467"/>
            <a:ext cx="2044922" cy="156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61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09600" y="296862"/>
            <a:ext cx="10972800" cy="1143000"/>
          </a:xfrm>
        </p:spPr>
        <p:txBody>
          <a:bodyPr/>
          <a:lstStyle/>
          <a:p>
            <a:pPr algn="ctr"/>
            <a:r>
              <a:rPr lang="fi-FI" b="1" dirty="0"/>
              <a:t>Alakoululaisten kokema seksuaalinen häirintä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4294967295"/>
          </p:nvPr>
        </p:nvSpPr>
        <p:spPr>
          <a:xfrm>
            <a:off x="609600" y="1600201"/>
            <a:ext cx="10972800" cy="496093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fi-FI" sz="3200" dirty="0">
                <a:latin typeface="+mj-lt"/>
              </a:rPr>
              <a:t>Vain pieni osa perusopetuksen 4. ja 5. luokkaa käyvistä lapsista oli kokenut seksuaalista kommentointia, ehdottelua, viestittelyä tai kuvamateriaalin näyttämistä vuoden aikana</a:t>
            </a:r>
          </a:p>
          <a:p>
            <a:pPr lvl="1"/>
            <a:r>
              <a:rPr lang="fi-FI" sz="2800" dirty="0">
                <a:latin typeface="+mj-lt"/>
              </a:rPr>
              <a:t>Pojista 4 prosenttia, tytöistä 5 prosenttia</a:t>
            </a:r>
          </a:p>
          <a:p>
            <a:r>
              <a:rPr lang="fi-FI" sz="3200" dirty="0">
                <a:latin typeface="+mj-lt"/>
              </a:rPr>
              <a:t>Seksuaalinen koskettelu tai painostaminen koskettelemaan oli harvinainen ilmiö 4. ja 5. luokkaa käyvillä lapsilla</a:t>
            </a:r>
          </a:p>
          <a:p>
            <a:pPr lvl="1"/>
            <a:r>
              <a:rPr lang="fi-FI" sz="2800" dirty="0">
                <a:latin typeface="+mj-lt"/>
              </a:rPr>
              <a:t>Sekä tytöistä että pojista 2 prosenttia</a:t>
            </a:r>
          </a:p>
          <a:p>
            <a:r>
              <a:rPr lang="fi-FI" sz="3200" dirty="0">
                <a:latin typeface="+mj-lt"/>
              </a:rPr>
              <a:t>Koetusta seksuaalisesta häirinnästä tai väkivallasta oli kertonut 38 prosenttia lapsista.</a:t>
            </a:r>
          </a:p>
          <a:p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3712435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0E1B23D-661F-4C7D-8362-F4217D482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</a:t>
            </a:fld>
            <a:endParaRPr lang="en-GB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6CC7CB1-68D5-46F4-98F8-FC1C5BBE1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203" y="340518"/>
            <a:ext cx="9597593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19400" y="138205"/>
            <a:ext cx="10753200" cy="1188000"/>
          </a:xfrm>
        </p:spPr>
        <p:txBody>
          <a:bodyPr>
            <a:normAutofit fontScale="90000"/>
          </a:bodyPr>
          <a:lstStyle/>
          <a:p>
            <a:pPr algn="ctr"/>
            <a:r>
              <a:rPr lang="fi-FI" b="1" dirty="0"/>
              <a:t>Yläkoululaisten ja toisen asteen opiskelijoiden kokema seksuaalinen häirintä ja väkivalta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4" y="1226180"/>
            <a:ext cx="10925385" cy="585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340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86A94F9-40B0-4EB6-B596-3806F42B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6</a:t>
            </a:fld>
            <a:endParaRPr lang="en-GB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F15AC3C-CE79-48C2-B04B-B26E884F7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4" y="174417"/>
            <a:ext cx="8582025" cy="650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50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34248" y="68326"/>
            <a:ext cx="10753200" cy="1188000"/>
          </a:xfrm>
        </p:spPr>
        <p:txBody>
          <a:bodyPr/>
          <a:lstStyle/>
          <a:p>
            <a:pPr algn="ctr"/>
            <a:r>
              <a:rPr lang="fi-FI" b="1" dirty="0"/>
              <a:t>Seksuaalisen häirinnän tapahtumapaikat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8627533" y="6079067"/>
            <a:ext cx="18203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00" b="1" dirty="0"/>
              <a:t>Lähde: </a:t>
            </a:r>
            <a:r>
              <a:rPr lang="fi-FI" sz="900" dirty="0"/>
              <a:t>THL, Kouluterveyskysely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256326"/>
            <a:ext cx="12192000" cy="5308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478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0" y="107675"/>
            <a:ext cx="12041311" cy="1188000"/>
          </a:xfrm>
        </p:spPr>
        <p:txBody>
          <a:bodyPr>
            <a:normAutofit fontScale="90000"/>
          </a:bodyPr>
          <a:lstStyle/>
          <a:p>
            <a:pPr algn="ctr"/>
            <a:r>
              <a:rPr lang="fi-FI" b="1" dirty="0"/>
              <a:t>Tyttöjen kokema seksuaalinen häirintä puhelimessa/netissä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58" y="1476375"/>
            <a:ext cx="10749259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kstiruutu 7"/>
          <p:cNvSpPr txBox="1"/>
          <p:nvPr/>
        </p:nvSpPr>
        <p:spPr>
          <a:xfrm>
            <a:off x="8627533" y="6079067"/>
            <a:ext cx="18203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00" b="1" dirty="0"/>
              <a:t>Lähde: </a:t>
            </a:r>
            <a:r>
              <a:rPr lang="fi-FI" sz="900" dirty="0"/>
              <a:t>THL, Kouluterveyskysely</a:t>
            </a:r>
          </a:p>
        </p:txBody>
      </p:sp>
    </p:spTree>
    <p:extLst>
      <p:ext uri="{BB962C8B-B14F-4D97-AF65-F5344CB8AC3E}">
        <p14:creationId xmlns:p14="http://schemas.microsoft.com/office/powerpoint/2010/main" val="1937477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i-FI" b="1" dirty="0"/>
              <a:t>Avun ja tuen saaminen seksuaaliseen häirintään tai väkivaltaan</a:t>
            </a:r>
          </a:p>
        </p:txBody>
      </p:sp>
      <p:grpSp>
        <p:nvGrpSpPr>
          <p:cNvPr id="5" name="Ryhmä 4"/>
          <p:cNvGrpSpPr/>
          <p:nvPr/>
        </p:nvGrpSpPr>
        <p:grpSpPr>
          <a:xfrm>
            <a:off x="848630" y="1238250"/>
            <a:ext cx="11076670" cy="5439750"/>
            <a:chOff x="781956" y="1251978"/>
            <a:chExt cx="10788616" cy="5232562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956" y="1251978"/>
              <a:ext cx="10788616" cy="5232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kstiruutu 3"/>
            <p:cNvSpPr txBox="1"/>
            <p:nvPr/>
          </p:nvSpPr>
          <p:spPr>
            <a:xfrm>
              <a:off x="963813" y="5787484"/>
              <a:ext cx="52124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dirty="0"/>
                <a:t>*osuus laskettu häirintää tai väkivaltaa kokeneista</a:t>
              </a:r>
            </a:p>
            <a:p>
              <a:r>
                <a:rPr lang="fi-FI" sz="1200" dirty="0"/>
                <a:t>** osuus laskettu häirintää tai väkivaltaa kokeneista ja siihen apua tarvinneista, kertomista ei edellytetty </a:t>
              </a:r>
              <a:endParaRPr lang="fi-FI" dirty="0"/>
            </a:p>
          </p:txBody>
        </p:sp>
      </p:grpSp>
    </p:spTree>
    <p:extLst>
      <p:ext uri="{BB962C8B-B14F-4D97-AF65-F5344CB8AC3E}">
        <p14:creationId xmlns:p14="http://schemas.microsoft.com/office/powerpoint/2010/main" val="2637636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87ABD02-44D0-405D-8563-DA013CCFE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10</a:t>
            </a:fld>
            <a:endParaRPr lang="en-GB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8C35055-B3AE-480A-B0FA-712207616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280" y="266700"/>
            <a:ext cx="909637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439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48079" y="-45899"/>
            <a:ext cx="11311040" cy="1188000"/>
          </a:xfrm>
        </p:spPr>
        <p:txBody>
          <a:bodyPr>
            <a:normAutofit fontScale="90000"/>
          </a:bodyPr>
          <a:lstStyle/>
          <a:p>
            <a:pPr algn="ctr"/>
            <a:r>
              <a:rPr lang="fi-FI" b="1" dirty="0"/>
              <a:t>Seksuaalisen häirinnän kokemukset erityisryhmittäin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58" y="1476375"/>
            <a:ext cx="10749259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kstiruutu 7"/>
          <p:cNvSpPr txBox="1"/>
          <p:nvPr/>
        </p:nvSpPr>
        <p:spPr>
          <a:xfrm>
            <a:off x="8627533" y="6079067"/>
            <a:ext cx="18203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00" b="1" dirty="0"/>
              <a:t>Lähde: </a:t>
            </a:r>
            <a:r>
              <a:rPr lang="fi-FI" sz="900" dirty="0"/>
              <a:t>THL, Kouluterveyskysely</a:t>
            </a:r>
          </a:p>
        </p:txBody>
      </p:sp>
    </p:spTree>
    <p:extLst>
      <p:ext uri="{BB962C8B-B14F-4D97-AF65-F5344CB8AC3E}">
        <p14:creationId xmlns:p14="http://schemas.microsoft.com/office/powerpoint/2010/main" val="2296161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i-FI" b="1" dirty="0"/>
              <a:t>Seksuaaliväkivallan kokemukset erityisryhmittäin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58" y="1476375"/>
            <a:ext cx="10749259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kstiruutu 7"/>
          <p:cNvSpPr txBox="1"/>
          <p:nvPr/>
        </p:nvSpPr>
        <p:spPr>
          <a:xfrm>
            <a:off x="8627533" y="6079067"/>
            <a:ext cx="18203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00" b="1" dirty="0"/>
              <a:t>Lähde: </a:t>
            </a:r>
            <a:r>
              <a:rPr lang="fi-FI" sz="900" dirty="0"/>
              <a:t>THL, Kouluterveyskysely</a:t>
            </a:r>
          </a:p>
        </p:txBody>
      </p:sp>
    </p:spTree>
    <p:extLst>
      <p:ext uri="{BB962C8B-B14F-4D97-AF65-F5344CB8AC3E}">
        <p14:creationId xmlns:p14="http://schemas.microsoft.com/office/powerpoint/2010/main" val="3925032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B1C2824-4875-424B-9D14-4C2BEEA74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13</a:t>
            </a:fld>
            <a:endParaRPr lang="en-GB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EAE79B5-E888-4477-A6B2-6934ECB50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37" y="114300"/>
            <a:ext cx="9158288" cy="664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94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8ABB892-B200-4D13-A9E2-CB4318FCE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14</a:t>
            </a:fld>
            <a:endParaRPr lang="en-GB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E824FF0-3416-41C1-9BF6-1710443E0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362" y="176212"/>
            <a:ext cx="94392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21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BE149FA-006B-4EB4-A81D-6F3CB5E4E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15</a:t>
            </a:fld>
            <a:endParaRPr lang="en-GB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4AB5C83-2672-4DF0-81C9-C7CE06916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157162"/>
            <a:ext cx="9201150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00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730F985-4B71-4826-AE67-7AE171F04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16</a:t>
            </a:fld>
            <a:endParaRPr lang="en-GB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C9393B1-D158-40E7-B5E6-B3902AA97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400050"/>
            <a:ext cx="90297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969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37E37B-8910-4C22-8E34-43F7B2BD8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434" y="99504"/>
            <a:ext cx="11450065" cy="1091121"/>
          </a:xfrm>
        </p:spPr>
        <p:txBody>
          <a:bodyPr>
            <a:normAutofit fontScale="90000"/>
          </a:bodyPr>
          <a:lstStyle/>
          <a:p>
            <a:pPr algn="ctr"/>
            <a:r>
              <a:rPr lang="fi-FI" b="1" dirty="0"/>
              <a:t>Yhteenvetoa seksuaalista häirintää koskevista tuloksista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86269F-BB79-4CD4-817D-B53525C6F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35" y="1426114"/>
            <a:ext cx="10802365" cy="5295361"/>
          </a:xfrm>
        </p:spPr>
        <p:txBody>
          <a:bodyPr>
            <a:normAutofit/>
          </a:bodyPr>
          <a:lstStyle/>
          <a:p>
            <a:r>
              <a:rPr lang="fi-FI" sz="3200" dirty="0">
                <a:latin typeface="+mj-lt"/>
              </a:rPr>
              <a:t>Suurin osa tyttöjen kokemasta häirinnästä tapahtuu mobiilisti tai julkisessa tilassa</a:t>
            </a:r>
          </a:p>
          <a:p>
            <a:r>
              <a:rPr lang="fi-FI" sz="3200" dirty="0">
                <a:latin typeface="+mj-lt"/>
              </a:rPr>
              <a:t>Vain pieni osa tapahtuu koulussa/ oppilaitoksessa </a:t>
            </a:r>
          </a:p>
          <a:p>
            <a:r>
              <a:rPr lang="fi-FI" sz="3200" dirty="0">
                <a:latin typeface="+mj-lt"/>
              </a:rPr>
              <a:t>Yleisimmin tekijä on ystävä tai muu tuttu nuori</a:t>
            </a:r>
          </a:p>
          <a:p>
            <a:r>
              <a:rPr lang="fi-FI" sz="3200" dirty="0">
                <a:latin typeface="+mj-lt"/>
              </a:rPr>
              <a:t>Opettajan / oppilaitoksen aikuisen taholta tapahtuvaa häirintää oli kokenut 0-1 % vastaajista</a:t>
            </a:r>
          </a:p>
          <a:p>
            <a:r>
              <a:rPr lang="fi-FI" sz="3200" dirty="0">
                <a:latin typeface="+mj-lt"/>
              </a:rPr>
              <a:t>Kokemukset ovat huolestuttavan yleisiä erityisryhmiin kuuluvilla kuten seksuaali- ja sukupuolivähemmistöjä edustavilla, ulkomaista syntyperää olevilla, toimintarajoitteisilla ja kodin ulkopuolelle sijoitetuilla.</a:t>
            </a:r>
          </a:p>
          <a:p>
            <a:pPr lvl="1"/>
            <a:endParaRPr lang="fi-FI" sz="280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5AFA1D-E987-46E6-AD28-07489AA4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49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273</Words>
  <Application>Microsoft Office PowerPoint</Application>
  <PresentationFormat>Laajakuva</PresentationFormat>
  <Paragraphs>45</Paragraphs>
  <Slides>17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Office-teema</vt:lpstr>
      <vt:lpstr>Seksuaalinen häirintä tutkimusten valossa   Kristiina Laitinen Opetushallitus</vt:lpstr>
      <vt:lpstr>Miksi seksuaalisen häirinnän vastaista työtä? </vt:lpstr>
      <vt:lpstr>Alakoululaisten kokema seksuaalinen häirintä</vt:lpstr>
      <vt:lpstr>PowerPoint-esitys</vt:lpstr>
      <vt:lpstr>Yläkoululaisten ja toisen asteen opiskelijoiden kokema seksuaalinen häirintä ja väkivalta</vt:lpstr>
      <vt:lpstr>PowerPoint-esitys</vt:lpstr>
      <vt:lpstr>Seksuaalisen häirinnän tapahtumapaikat</vt:lpstr>
      <vt:lpstr>Tyttöjen kokema seksuaalinen häirintä puhelimessa/netissä</vt:lpstr>
      <vt:lpstr>Avun ja tuen saaminen seksuaaliseen häirintään tai väkivaltaan</vt:lpstr>
      <vt:lpstr>PowerPoint-esitys</vt:lpstr>
      <vt:lpstr>Seksuaalisen häirinnän kokemukset erityisryhmittäin</vt:lpstr>
      <vt:lpstr>Seksuaaliväkivallan kokemukset erityisryhmittäin</vt:lpstr>
      <vt:lpstr>PowerPoint-esitys</vt:lpstr>
      <vt:lpstr>PowerPoint-esitys</vt:lpstr>
      <vt:lpstr>PowerPoint-esitys</vt:lpstr>
      <vt:lpstr>PowerPoint-esitys</vt:lpstr>
      <vt:lpstr>Yhteenvetoa seksuaalista häirintää koskevista tuloksista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Seksuaalinen häirintä tutkimusten valossa</dc:title>
  <dc:creator>Laitinen Kristiina</dc:creator>
  <cp:lastModifiedBy>Laitinen Kristiina</cp:lastModifiedBy>
  <cp:revision>3</cp:revision>
  <dcterms:created xsi:type="dcterms:W3CDTF">2020-07-06T07:48:42Z</dcterms:created>
  <dcterms:modified xsi:type="dcterms:W3CDTF">2020-09-07T09:05:15Z</dcterms:modified>
</cp:coreProperties>
</file>