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256" r:id="rId2"/>
    <p:sldId id="314" r:id="rId3"/>
    <p:sldId id="274" r:id="rId4"/>
    <p:sldId id="292" r:id="rId5"/>
    <p:sldId id="281" r:id="rId6"/>
    <p:sldId id="259" r:id="rId7"/>
    <p:sldId id="295" r:id="rId8"/>
    <p:sldId id="304" r:id="rId9"/>
    <p:sldId id="306" r:id="rId10"/>
    <p:sldId id="273" r:id="rId11"/>
    <p:sldId id="275" r:id="rId12"/>
    <p:sldId id="276" r:id="rId13"/>
    <p:sldId id="279" r:id="rId14"/>
    <p:sldId id="277" r:id="rId15"/>
    <p:sldId id="315" r:id="rId16"/>
    <p:sldId id="280" r:id="rId17"/>
    <p:sldId id="317" r:id="rId18"/>
    <p:sldId id="318" r:id="rId19"/>
    <p:sldId id="289" r:id="rId20"/>
    <p:sldId id="278" r:id="rId21"/>
    <p:sldId id="296" r:id="rId22"/>
    <p:sldId id="297" r:id="rId23"/>
    <p:sldId id="298" r:id="rId24"/>
    <p:sldId id="307" r:id="rId25"/>
    <p:sldId id="286" r:id="rId26"/>
    <p:sldId id="299" r:id="rId27"/>
    <p:sldId id="300" r:id="rId28"/>
    <p:sldId id="301" r:id="rId29"/>
    <p:sldId id="285" r:id="rId30"/>
    <p:sldId id="302" r:id="rId31"/>
    <p:sldId id="303" r:id="rId32"/>
    <p:sldId id="308" r:id="rId33"/>
    <p:sldId id="283" r:id="rId34"/>
    <p:sldId id="310" r:id="rId35"/>
    <p:sldId id="287" r:id="rId36"/>
    <p:sldId id="311" r:id="rId37"/>
    <p:sldId id="312" r:id="rId38"/>
    <p:sldId id="267" r:id="rId3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99FF"/>
    <a:srgbClr val="FF66FF"/>
    <a:srgbClr val="CC0099"/>
    <a:srgbClr val="00CC00"/>
    <a:srgbClr val="5BCA13"/>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607" autoAdjust="0"/>
    <p:restoredTop sz="94660"/>
  </p:normalViewPr>
  <p:slideViewPr>
    <p:cSldViewPr snapToGrid="0" showGuides="1">
      <p:cViewPr>
        <p:scale>
          <a:sx n="123" d="100"/>
          <a:sy n="123" d="100"/>
        </p:scale>
        <p:origin x="420" y="-84"/>
      </p:cViewPr>
      <p:guideLst>
        <p:guide orient="horz" pos="2160"/>
        <p:guide pos="3840"/>
      </p:guideLst>
    </p:cSldViewPr>
  </p:slideViewPr>
  <p:notesTextViewPr>
    <p:cViewPr>
      <p:scale>
        <a:sx n="1" d="1"/>
        <a:sy n="1" d="1"/>
      </p:scale>
      <p:origin x="0" y="0"/>
    </p:cViewPr>
  </p:notesTextViewPr>
  <p:notesViewPr>
    <p:cSldViewPr snapToGrid="0" showGuides="1">
      <p:cViewPr varScale="1">
        <p:scale>
          <a:sx n="86" d="100"/>
          <a:sy n="86" d="100"/>
        </p:scale>
        <p:origin x="277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tx>
            <c:strRef>
              <c:f>Taul1!$B$1</c:f>
              <c:strCache>
                <c:ptCount val="1"/>
                <c:pt idx="0">
                  <c:v>% 8. ja 9. luokan oppilaat</c:v>
                </c:pt>
              </c:strCache>
            </c:strRef>
          </c:tx>
          <c:spPr>
            <a:solidFill>
              <a:schemeClr val="accent1"/>
            </a:solidFill>
            <a:ln>
              <a:noFill/>
            </a:ln>
            <a:effectLst/>
          </c:spPr>
          <c:invertIfNegative val="0"/>
          <c:cat>
            <c:strRef>
              <c:f>Taul1!$A$2:$A$6</c:f>
              <c:strCache>
                <c:ptCount val="5"/>
                <c:pt idx="0">
                  <c:v>Erittäin huono</c:v>
                </c:pt>
                <c:pt idx="1">
                  <c:v>Melko huono</c:v>
                </c:pt>
                <c:pt idx="2">
                  <c:v>Ei hyvä eikä huono</c:v>
                </c:pt>
                <c:pt idx="3">
                  <c:v>Melko hyvä</c:v>
                </c:pt>
                <c:pt idx="4">
                  <c:v>Erittäin hyvä</c:v>
                </c:pt>
              </c:strCache>
            </c:strRef>
          </c:cat>
          <c:val>
            <c:numRef>
              <c:f>Taul1!$B$2:$B$6</c:f>
              <c:numCache>
                <c:formatCode>General</c:formatCode>
                <c:ptCount val="5"/>
                <c:pt idx="0">
                  <c:v>23.3</c:v>
                </c:pt>
                <c:pt idx="1">
                  <c:v>21.4</c:v>
                </c:pt>
                <c:pt idx="2">
                  <c:v>32.9</c:v>
                </c:pt>
                <c:pt idx="3">
                  <c:v>18.5</c:v>
                </c:pt>
                <c:pt idx="4">
                  <c:v>4</c:v>
                </c:pt>
              </c:numCache>
            </c:numRef>
          </c:val>
          <c:extLst>
            <c:ext xmlns:c16="http://schemas.microsoft.com/office/drawing/2014/chart" uri="{C3380CC4-5D6E-409C-BE32-E72D297353CC}">
              <c16:uniqueId val="{00000000-55F1-488B-805B-C2B2798B205A}"/>
            </c:ext>
          </c:extLst>
        </c:ser>
        <c:dLbls>
          <c:showLegendKey val="0"/>
          <c:showVal val="0"/>
          <c:showCatName val="0"/>
          <c:showSerName val="0"/>
          <c:showPercent val="0"/>
          <c:showBubbleSize val="0"/>
        </c:dLbls>
        <c:gapWidth val="182"/>
        <c:axId val="332887472"/>
        <c:axId val="332885504"/>
      </c:barChart>
      <c:catAx>
        <c:axId val="332887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32885504"/>
        <c:crosses val="autoZero"/>
        <c:auto val="1"/>
        <c:lblAlgn val="ctr"/>
        <c:lblOffset val="100"/>
        <c:noMultiLvlLbl val="0"/>
      </c:catAx>
      <c:valAx>
        <c:axId val="3328855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33288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858950-CA1F-4A28-B9C8-C4BB2462C6E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i-FI"/>
        </a:p>
      </dgm:t>
    </dgm:pt>
    <dgm:pt modelId="{3789DD2E-7D13-47C6-99A7-31ADCFE17B3D}">
      <dgm:prSet phldrT="[Teksti]" custT="1"/>
      <dgm:spPr>
        <a:solidFill>
          <a:schemeClr val="accent1"/>
        </a:solidFill>
      </dgm:spPr>
      <dgm:t>
        <a:bodyPr/>
        <a:lstStyle/>
        <a:p>
          <a:r>
            <a:rPr lang="fi-FI" sz="3600" b="1" dirty="0">
              <a:solidFill>
                <a:srgbClr val="FF66FF"/>
              </a:solidFill>
            </a:rPr>
            <a:t>Tietoa yhteisön hyvinvoinnista</a:t>
          </a:r>
        </a:p>
      </dgm:t>
    </dgm:pt>
    <dgm:pt modelId="{35219C65-B9B4-4CDF-B0F1-CF4538131C8D}" type="parTrans" cxnId="{80F41F90-404F-4AED-8D24-ADD0E37F6C38}">
      <dgm:prSet/>
      <dgm:spPr/>
      <dgm:t>
        <a:bodyPr/>
        <a:lstStyle/>
        <a:p>
          <a:endParaRPr lang="fi-FI"/>
        </a:p>
      </dgm:t>
    </dgm:pt>
    <dgm:pt modelId="{3808D5C6-B5B9-4A84-9E82-567260140119}" type="sibTrans" cxnId="{80F41F90-404F-4AED-8D24-ADD0E37F6C38}">
      <dgm:prSet/>
      <dgm:spPr/>
      <dgm:t>
        <a:bodyPr/>
        <a:lstStyle/>
        <a:p>
          <a:endParaRPr lang="fi-FI"/>
        </a:p>
      </dgm:t>
    </dgm:pt>
    <dgm:pt modelId="{5A9017E4-C464-4F4A-A71A-E05EC36ECCBB}">
      <dgm:prSet phldrT="[Teksti]"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Koulu-terveys-kysely</a:t>
          </a:r>
        </a:p>
      </dgm:t>
    </dgm:pt>
    <dgm:pt modelId="{B9B434E1-F4AC-4A2B-B2C3-19BC604F0999}" type="parTrans" cxnId="{D3670851-46A8-4DDD-97C9-AA7F39B46B72}">
      <dgm:prSet/>
      <dgm:spPr/>
      <dgm:t>
        <a:bodyPr/>
        <a:lstStyle/>
        <a:p>
          <a:endParaRPr lang="fi-FI"/>
        </a:p>
      </dgm:t>
    </dgm:pt>
    <dgm:pt modelId="{2C58D374-3A12-4800-9D8A-F44C86622515}" type="sibTrans" cxnId="{D3670851-46A8-4DDD-97C9-AA7F39B46B72}">
      <dgm:prSet/>
      <dgm:spPr/>
      <dgm:t>
        <a:bodyPr/>
        <a:lstStyle/>
        <a:p>
          <a:endParaRPr lang="fi-FI"/>
        </a:p>
      </dgm:t>
    </dgm:pt>
    <dgm:pt modelId="{B83D7EBF-A798-4BC8-B3F9-2D5A4A07D9AB}">
      <dgm:prSet phldrT="[Teksti]"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marL="0" lvl="0" indent="0" algn="ctr" defTabSz="800100">
            <a:lnSpc>
              <a:spcPct val="90000"/>
            </a:lnSpc>
            <a:spcBef>
              <a:spcPct val="0"/>
            </a:spcBef>
            <a:spcAft>
              <a:spcPct val="35000"/>
            </a:spcAft>
            <a:buNone/>
          </a:pPr>
          <a:r>
            <a:rPr lang="fi-FI" sz="2000" kern="1200" dirty="0" err="1">
              <a:solidFill>
                <a:prstClr val="black"/>
              </a:solidFill>
              <a:latin typeface="Calibri"/>
              <a:ea typeface="+mn-ea"/>
              <a:cs typeface="+mn-cs"/>
            </a:rPr>
            <a:t>KiVa</a:t>
          </a:r>
          <a:r>
            <a:rPr lang="fi-FI" sz="2000" kern="1200" dirty="0">
              <a:solidFill>
                <a:prstClr val="black"/>
              </a:solidFill>
              <a:latin typeface="Calibri"/>
              <a:ea typeface="+mn-ea"/>
              <a:cs typeface="+mn-cs"/>
            </a:rPr>
            <a:t>-tilanne-kartoitus, yms.</a:t>
          </a:r>
        </a:p>
      </dgm:t>
    </dgm:pt>
    <dgm:pt modelId="{320B2BE9-6FAE-423C-8BC8-94D87A7D79E4}" type="parTrans" cxnId="{83296226-497B-4714-B150-0CF72A4F74D6}">
      <dgm:prSet/>
      <dgm:spPr/>
      <dgm:t>
        <a:bodyPr/>
        <a:lstStyle/>
        <a:p>
          <a:endParaRPr lang="fi-FI"/>
        </a:p>
      </dgm:t>
    </dgm:pt>
    <dgm:pt modelId="{5C1B8BDA-59C5-421F-8026-6D3BF42A101C}" type="sibTrans" cxnId="{83296226-497B-4714-B150-0CF72A4F74D6}">
      <dgm:prSet/>
      <dgm:spPr/>
      <dgm:t>
        <a:bodyPr/>
        <a:lstStyle/>
        <a:p>
          <a:endParaRPr lang="fi-FI"/>
        </a:p>
      </dgm:t>
    </dgm:pt>
    <dgm:pt modelId="{0F55F802-6F4B-495E-9E0B-E73669FAE968}">
      <dgm:prSet phldrT="[Teksti]"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dirty="0" err="1"/>
            <a:t>Terv</a:t>
          </a:r>
          <a:r>
            <a:rPr lang="fi-FI" sz="2000" dirty="0"/>
            <a:t>. ja </a:t>
          </a:r>
          <a:r>
            <a:rPr lang="fi-FI" sz="2000" dirty="0" err="1"/>
            <a:t>turv</a:t>
          </a:r>
          <a:r>
            <a:rPr lang="fi-FI" sz="2000" dirty="0"/>
            <a:t>.  tarkastukset</a:t>
          </a:r>
        </a:p>
      </dgm:t>
    </dgm:pt>
    <dgm:pt modelId="{1BAB50DF-49D7-4DFE-B76C-C2A5E4611D9A}" type="parTrans" cxnId="{BE793446-CD04-47F9-9532-EAEFF238C3FC}">
      <dgm:prSet/>
      <dgm:spPr/>
      <dgm:t>
        <a:bodyPr/>
        <a:lstStyle/>
        <a:p>
          <a:endParaRPr lang="fi-FI"/>
        </a:p>
      </dgm:t>
    </dgm:pt>
    <dgm:pt modelId="{88A0012B-7D0F-4AED-B498-E17D6C444C12}" type="sibTrans" cxnId="{BE793446-CD04-47F9-9532-EAEFF238C3FC}">
      <dgm:prSet/>
      <dgm:spPr/>
      <dgm:t>
        <a:bodyPr/>
        <a:lstStyle/>
        <a:p>
          <a:endParaRPr lang="fi-FI"/>
        </a:p>
      </dgm:t>
    </dgm:pt>
    <dgm:pt modelId="{F524DDA0-03F6-4033-8F24-5D2555585900}">
      <dgm:prSet phldrT="[Teksti]"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Hyvinvointi-profiili</a:t>
          </a:r>
        </a:p>
      </dgm:t>
    </dgm:pt>
    <dgm:pt modelId="{31CE6430-B990-4069-9F5A-7B95E05CF8D1}" type="parTrans" cxnId="{C71C8056-6C9E-4D5C-9193-BE5553025885}">
      <dgm:prSet/>
      <dgm:spPr/>
      <dgm:t>
        <a:bodyPr/>
        <a:lstStyle/>
        <a:p>
          <a:endParaRPr lang="fi-FI"/>
        </a:p>
      </dgm:t>
    </dgm:pt>
    <dgm:pt modelId="{FBF73BF9-C132-44D1-BB75-CEAABD719A0E}" type="sibTrans" cxnId="{C71C8056-6C9E-4D5C-9193-BE5553025885}">
      <dgm:prSet/>
      <dgm:spPr/>
      <dgm:t>
        <a:bodyPr/>
        <a:lstStyle/>
        <a:p>
          <a:endParaRPr lang="fi-FI"/>
        </a:p>
      </dgm:t>
    </dgm:pt>
    <dgm:pt modelId="{1009266E-4225-47F1-8276-41523575A7DF}">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TEA-</a:t>
          </a:r>
          <a:br>
            <a:rPr lang="fi-FI" sz="2000" kern="1200" dirty="0">
              <a:solidFill>
                <a:prstClr val="black"/>
              </a:solidFill>
              <a:latin typeface="Calibri"/>
              <a:ea typeface="+mn-ea"/>
              <a:cs typeface="+mn-cs"/>
            </a:rPr>
          </a:br>
          <a:r>
            <a:rPr lang="fi-FI" sz="2000" kern="1200" dirty="0">
              <a:solidFill>
                <a:prstClr val="black"/>
              </a:solidFill>
              <a:latin typeface="Calibri"/>
              <a:ea typeface="+mn-ea"/>
              <a:cs typeface="+mn-cs"/>
            </a:rPr>
            <a:t>tiedon-keruu</a:t>
          </a:r>
        </a:p>
      </dgm:t>
    </dgm:pt>
    <dgm:pt modelId="{3C3E88D7-58E1-4110-8F03-A6A64680EAAC}" type="parTrans" cxnId="{CDDC65A1-3317-4A50-ACCB-6935B4F1E22D}">
      <dgm:prSet/>
      <dgm:spPr/>
      <dgm:t>
        <a:bodyPr/>
        <a:lstStyle/>
        <a:p>
          <a:endParaRPr lang="fi-FI"/>
        </a:p>
      </dgm:t>
    </dgm:pt>
    <dgm:pt modelId="{C5FDE7EB-A252-46E3-AA16-5223C393096E}" type="sibTrans" cxnId="{CDDC65A1-3317-4A50-ACCB-6935B4F1E22D}">
      <dgm:prSet/>
      <dgm:spPr/>
      <dgm:t>
        <a:bodyPr/>
        <a:lstStyle/>
        <a:p>
          <a:endParaRPr lang="fi-FI"/>
        </a:p>
      </dgm:t>
    </dgm:pt>
    <dgm:pt modelId="{02609696-E622-45A2-A6E9-BA922DFC6FB6}">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dirty="0"/>
            <a:t>Laajojen terveys-tarkastusten</a:t>
          </a:r>
          <a:br>
            <a:rPr lang="fi-FI" sz="2000" dirty="0"/>
          </a:br>
          <a:r>
            <a:rPr lang="fi-FI" sz="2000" dirty="0"/>
            <a:t>yhteenvedot</a:t>
          </a:r>
        </a:p>
      </dgm:t>
    </dgm:pt>
    <dgm:pt modelId="{A5089AF9-3EAF-4C52-A12B-C4CCB8BB4CBD}" type="parTrans" cxnId="{C819CEA3-EC27-4070-998B-4AB6AFFF20A4}">
      <dgm:prSet/>
      <dgm:spPr/>
      <dgm:t>
        <a:bodyPr/>
        <a:lstStyle/>
        <a:p>
          <a:endParaRPr lang="fi-FI"/>
        </a:p>
      </dgm:t>
    </dgm:pt>
    <dgm:pt modelId="{750AE599-325A-4285-BEC4-B0273AAA5064}" type="sibTrans" cxnId="{C819CEA3-EC27-4070-998B-4AB6AFFF20A4}">
      <dgm:prSet/>
      <dgm:spPr/>
      <dgm:t>
        <a:bodyPr/>
        <a:lstStyle/>
        <a:p>
          <a:endParaRPr lang="fi-FI"/>
        </a:p>
      </dgm:t>
    </dgm:pt>
    <dgm:pt modelId="{18DA2F30-76AC-4A34-B462-BD8F92F8CB8A}">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kern="1200" dirty="0">
              <a:solidFill>
                <a:prstClr val="black"/>
              </a:solidFill>
              <a:latin typeface="Calibri"/>
              <a:ea typeface="+mn-ea"/>
              <a:cs typeface="+mn-cs"/>
            </a:rPr>
            <a:t>Oppi-laitoksen oma kysely</a:t>
          </a:r>
        </a:p>
      </dgm:t>
    </dgm:pt>
    <dgm:pt modelId="{3CA7FA71-03DF-4B23-A708-A9B837612681}" type="parTrans" cxnId="{CF015636-2292-4138-945F-C6B803C15316}">
      <dgm:prSet/>
      <dgm:spPr/>
      <dgm:t>
        <a:bodyPr/>
        <a:lstStyle/>
        <a:p>
          <a:endParaRPr lang="fi-FI"/>
        </a:p>
      </dgm:t>
    </dgm:pt>
    <dgm:pt modelId="{09AF8F5A-3C3B-485E-85E5-400D21D89F5C}" type="sibTrans" cxnId="{CF015636-2292-4138-945F-C6B803C15316}">
      <dgm:prSet/>
      <dgm:spPr/>
      <dgm:t>
        <a:bodyPr/>
        <a:lstStyle/>
        <a:p>
          <a:endParaRPr lang="fi-FI"/>
        </a:p>
      </dgm:t>
    </dgm:pt>
    <dgm:pt modelId="{0F862D32-7E15-44BF-81B0-8CAF033249EA}">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dirty="0"/>
            <a:t>Henkilöstön näkemys, ml. palvelut</a:t>
          </a:r>
        </a:p>
      </dgm:t>
    </dgm:pt>
    <dgm:pt modelId="{5806180F-3FD9-4950-BB4C-FF1297344526}" type="parTrans" cxnId="{42D4DA58-F171-4E74-9713-EDCCE70E546D}">
      <dgm:prSet/>
      <dgm:spPr/>
      <dgm:t>
        <a:bodyPr/>
        <a:lstStyle/>
        <a:p>
          <a:endParaRPr lang="fi-FI"/>
        </a:p>
      </dgm:t>
    </dgm:pt>
    <dgm:pt modelId="{F7FA4A99-9134-4560-91C2-9FD0EF10BDF7}" type="sibTrans" cxnId="{42D4DA58-F171-4E74-9713-EDCCE70E546D}">
      <dgm:prSet/>
      <dgm:spPr/>
      <dgm:t>
        <a:bodyPr/>
        <a:lstStyle/>
        <a:p>
          <a:endParaRPr lang="fi-FI"/>
        </a:p>
      </dgm:t>
    </dgm:pt>
    <dgm:pt modelId="{0441FDBF-D9EE-4FE5-BD33-DE01A176DA0A}">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dirty="0"/>
            <a:t>Opiskelijoilta ja huoltajilta saatava tieto</a:t>
          </a:r>
        </a:p>
      </dgm:t>
    </dgm:pt>
    <dgm:pt modelId="{015478F8-ABA8-4594-BFBC-4CBB31B591DF}" type="parTrans" cxnId="{0CA3DCAC-394B-4554-9270-6009F0EDC89C}">
      <dgm:prSet/>
      <dgm:spPr/>
      <dgm:t>
        <a:bodyPr/>
        <a:lstStyle/>
        <a:p>
          <a:endParaRPr lang="fi-FI"/>
        </a:p>
      </dgm:t>
    </dgm:pt>
    <dgm:pt modelId="{D7F2120B-9409-49ED-B203-7572D1918996}" type="sibTrans" cxnId="{0CA3DCAC-394B-4554-9270-6009F0EDC89C}">
      <dgm:prSet/>
      <dgm:spPr/>
      <dgm:t>
        <a:bodyPr/>
        <a:lstStyle/>
        <a:p>
          <a:endParaRPr lang="fi-FI"/>
        </a:p>
      </dgm:t>
    </dgm:pt>
    <dgm:pt modelId="{517C27A6-2240-40D2-A1B2-90626B708AE1}">
      <dgm:prSet custT="1"/>
      <dgm:sp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dgm:spPr>
      <dgm:t>
        <a:bodyPr/>
        <a:lstStyle/>
        <a:p>
          <a:r>
            <a:rPr lang="fi-FI" sz="2000" dirty="0"/>
            <a:t>Yhteistyö-tahojen näkemys</a:t>
          </a:r>
        </a:p>
      </dgm:t>
    </dgm:pt>
    <dgm:pt modelId="{24F5D594-3D64-4D4F-89CF-6011CBAA2E1F}" type="parTrans" cxnId="{26C17760-A04E-42F3-8A55-25C630D05184}">
      <dgm:prSet/>
      <dgm:spPr/>
      <dgm:t>
        <a:bodyPr/>
        <a:lstStyle/>
        <a:p>
          <a:endParaRPr lang="fi-FI"/>
        </a:p>
      </dgm:t>
    </dgm:pt>
    <dgm:pt modelId="{26F1C9AB-1522-43D3-BFE7-F49CD1EF23C4}" type="sibTrans" cxnId="{26C17760-A04E-42F3-8A55-25C630D05184}">
      <dgm:prSet/>
      <dgm:spPr/>
      <dgm:t>
        <a:bodyPr/>
        <a:lstStyle/>
        <a:p>
          <a:endParaRPr lang="fi-FI"/>
        </a:p>
      </dgm:t>
    </dgm:pt>
    <dgm:pt modelId="{3B2A277E-036F-423E-8624-2F96907578A3}" type="pres">
      <dgm:prSet presAssocID="{8A858950-CA1F-4A28-B9C8-C4BB2462C6EC}" presName="composite" presStyleCnt="0">
        <dgm:presLayoutVars>
          <dgm:chMax val="1"/>
          <dgm:dir/>
          <dgm:resizeHandles val="exact"/>
        </dgm:presLayoutVars>
      </dgm:prSet>
      <dgm:spPr/>
    </dgm:pt>
    <dgm:pt modelId="{B0BAD701-E25C-4483-82D4-B3B313D0F67A}" type="pres">
      <dgm:prSet presAssocID="{8A858950-CA1F-4A28-B9C8-C4BB2462C6EC}" presName="radial" presStyleCnt="0">
        <dgm:presLayoutVars>
          <dgm:animLvl val="ctr"/>
        </dgm:presLayoutVars>
      </dgm:prSet>
      <dgm:spPr/>
    </dgm:pt>
    <dgm:pt modelId="{F3B260B3-745C-44FB-BF2E-1902CC6E414B}" type="pres">
      <dgm:prSet presAssocID="{3789DD2E-7D13-47C6-99A7-31ADCFE17B3D}" presName="centerShape" presStyleLbl="vennNode1" presStyleIdx="0" presStyleCnt="11" custScaleX="112238" custScaleY="71173" custLinFactNeighborX="-2209" custLinFactNeighborY="-868"/>
      <dgm:spPr/>
    </dgm:pt>
    <dgm:pt modelId="{5F19C884-F48F-4689-BE92-05458BB67BBF}" type="pres">
      <dgm:prSet presAssocID="{5A9017E4-C464-4F4A-A71A-E05EC36ECCBB}" presName="node" presStyleLbl="vennNode1" presStyleIdx="1" presStyleCnt="11" custRadScaleRad="100092" custRadScaleInc="-5715">
        <dgm:presLayoutVars>
          <dgm:bulletEnabled val="1"/>
        </dgm:presLayoutVars>
      </dgm:prSet>
      <dgm:spPr/>
    </dgm:pt>
    <dgm:pt modelId="{F21D6769-85EA-471E-AAF3-70F4199BE39E}" type="pres">
      <dgm:prSet presAssocID="{1009266E-4225-47F1-8276-41523575A7DF}" presName="node" presStyleLbl="vennNode1" presStyleIdx="2" presStyleCnt="11" custRadScaleRad="117497" custRadScaleInc="13752">
        <dgm:presLayoutVars>
          <dgm:bulletEnabled val="1"/>
        </dgm:presLayoutVars>
      </dgm:prSet>
      <dgm:spPr/>
    </dgm:pt>
    <dgm:pt modelId="{F2230F31-A434-4A1B-AB9B-E9C0385A42BB}" type="pres">
      <dgm:prSet presAssocID="{B83D7EBF-A798-4BC8-B3F9-2D5A4A07D9AB}" presName="node" presStyleLbl="vennNode1" presStyleIdx="3" presStyleCnt="11" custRadScaleRad="139353" custRadScaleInc="9820">
        <dgm:presLayoutVars>
          <dgm:bulletEnabled val="1"/>
        </dgm:presLayoutVars>
      </dgm:prSet>
      <dgm:spPr/>
    </dgm:pt>
    <dgm:pt modelId="{4445E2B7-CA98-49BE-AE00-B9D61442D359}" type="pres">
      <dgm:prSet presAssocID="{0F55F802-6F4B-495E-9E0B-E73669FAE968}" presName="node" presStyleLbl="vennNode1" presStyleIdx="4" presStyleCnt="11" custRadScaleRad="149389" custRadScaleInc="-2367">
        <dgm:presLayoutVars>
          <dgm:bulletEnabled val="1"/>
        </dgm:presLayoutVars>
      </dgm:prSet>
      <dgm:spPr/>
    </dgm:pt>
    <dgm:pt modelId="{49B9C20F-555B-4AB9-A7D3-09C97C05D483}" type="pres">
      <dgm:prSet presAssocID="{F524DDA0-03F6-4033-8F24-5D2555585900}" presName="node" presStyleLbl="vennNode1" presStyleIdx="5" presStyleCnt="11" custRadScaleRad="111095" custRadScaleInc="-10240">
        <dgm:presLayoutVars>
          <dgm:bulletEnabled val="1"/>
        </dgm:presLayoutVars>
      </dgm:prSet>
      <dgm:spPr/>
    </dgm:pt>
    <dgm:pt modelId="{891E08BC-47BB-4ACB-BD5B-73B0FEF8C9EF}" type="pres">
      <dgm:prSet presAssocID="{02609696-E622-45A2-A6E9-BA922DFC6FB6}" presName="node" presStyleLbl="vennNode1" presStyleIdx="6" presStyleCnt="11" custScaleX="101555" custRadScaleRad="93786" custRadScaleInc="14617">
        <dgm:presLayoutVars>
          <dgm:bulletEnabled val="1"/>
        </dgm:presLayoutVars>
      </dgm:prSet>
      <dgm:spPr/>
    </dgm:pt>
    <dgm:pt modelId="{EFDD63E9-F668-466A-9BB5-BD7F6DF05560}" type="pres">
      <dgm:prSet presAssocID="{18DA2F30-76AC-4A34-B462-BD8F92F8CB8A}" presName="node" presStyleLbl="vennNode1" presStyleIdx="7" presStyleCnt="11" custScaleX="101113" custScaleY="95635" custRadScaleRad="123549" custRadScaleInc="31643">
        <dgm:presLayoutVars>
          <dgm:bulletEnabled val="1"/>
        </dgm:presLayoutVars>
      </dgm:prSet>
      <dgm:spPr/>
    </dgm:pt>
    <dgm:pt modelId="{ADCC94B2-8F46-427B-8F7C-843769BC4E3B}" type="pres">
      <dgm:prSet presAssocID="{0F862D32-7E15-44BF-81B0-8CAF033249EA}" presName="node" presStyleLbl="vennNode1" presStyleIdx="8" presStyleCnt="11" custScaleX="108627" custScaleY="92503" custRadScaleRad="160357" custRadScaleInc="13530">
        <dgm:presLayoutVars>
          <dgm:bulletEnabled val="1"/>
        </dgm:presLayoutVars>
      </dgm:prSet>
      <dgm:spPr/>
    </dgm:pt>
    <dgm:pt modelId="{F3B13A4C-40A5-467F-A05E-560E6688EEBA}" type="pres">
      <dgm:prSet presAssocID="{0441FDBF-D9EE-4FE5-BD33-DE01A176DA0A}" presName="node" presStyleLbl="vennNode1" presStyleIdx="9" presStyleCnt="11" custScaleX="109481" custRadScaleRad="156286" custRadScaleInc="-6176">
        <dgm:presLayoutVars>
          <dgm:bulletEnabled val="1"/>
        </dgm:presLayoutVars>
      </dgm:prSet>
      <dgm:spPr/>
    </dgm:pt>
    <dgm:pt modelId="{E0B98C45-AE30-41F3-9AB0-1212695593CE}" type="pres">
      <dgm:prSet presAssocID="{517C27A6-2240-40D2-A1B2-90626B708AE1}" presName="node" presStyleLbl="vennNode1" presStyleIdx="10" presStyleCnt="11" custRadScaleRad="122206" custRadScaleInc="-18216">
        <dgm:presLayoutVars>
          <dgm:bulletEnabled val="1"/>
        </dgm:presLayoutVars>
      </dgm:prSet>
      <dgm:spPr/>
    </dgm:pt>
  </dgm:ptLst>
  <dgm:cxnLst>
    <dgm:cxn modelId="{5E13FF0E-E16B-4034-97C3-569DD997766A}" type="presOf" srcId="{B83D7EBF-A798-4BC8-B3F9-2D5A4A07D9AB}" destId="{F2230F31-A434-4A1B-AB9B-E9C0385A42BB}" srcOrd="0" destOrd="0" presId="urn:microsoft.com/office/officeart/2005/8/layout/radial3"/>
    <dgm:cxn modelId="{8478B00F-6ADE-49D1-BB82-3B26231FD842}" type="presOf" srcId="{F524DDA0-03F6-4033-8F24-5D2555585900}" destId="{49B9C20F-555B-4AB9-A7D3-09C97C05D483}" srcOrd="0" destOrd="0" presId="urn:microsoft.com/office/officeart/2005/8/layout/radial3"/>
    <dgm:cxn modelId="{71F16025-7155-44E4-B4F0-9E14A8EA4FE5}" type="presOf" srcId="{517C27A6-2240-40D2-A1B2-90626B708AE1}" destId="{E0B98C45-AE30-41F3-9AB0-1212695593CE}" srcOrd="0" destOrd="0" presId="urn:microsoft.com/office/officeart/2005/8/layout/radial3"/>
    <dgm:cxn modelId="{83296226-497B-4714-B150-0CF72A4F74D6}" srcId="{3789DD2E-7D13-47C6-99A7-31ADCFE17B3D}" destId="{B83D7EBF-A798-4BC8-B3F9-2D5A4A07D9AB}" srcOrd="2" destOrd="0" parTransId="{320B2BE9-6FAE-423C-8BC8-94D87A7D79E4}" sibTransId="{5C1B8BDA-59C5-421F-8026-6D3BF42A101C}"/>
    <dgm:cxn modelId="{2CC91427-A691-406F-BFF9-56E6501A648B}" type="presOf" srcId="{0441FDBF-D9EE-4FE5-BD33-DE01A176DA0A}" destId="{F3B13A4C-40A5-467F-A05E-560E6688EEBA}" srcOrd="0" destOrd="0" presId="urn:microsoft.com/office/officeart/2005/8/layout/radial3"/>
    <dgm:cxn modelId="{CF015636-2292-4138-945F-C6B803C15316}" srcId="{3789DD2E-7D13-47C6-99A7-31ADCFE17B3D}" destId="{18DA2F30-76AC-4A34-B462-BD8F92F8CB8A}" srcOrd="6" destOrd="0" parTransId="{3CA7FA71-03DF-4B23-A708-A9B837612681}" sibTransId="{09AF8F5A-3C3B-485E-85E5-400D21D89F5C}"/>
    <dgm:cxn modelId="{3179B15F-578C-4737-A22B-A4CF0113676E}" type="presOf" srcId="{0F862D32-7E15-44BF-81B0-8CAF033249EA}" destId="{ADCC94B2-8F46-427B-8F7C-843769BC4E3B}" srcOrd="0" destOrd="0" presId="urn:microsoft.com/office/officeart/2005/8/layout/radial3"/>
    <dgm:cxn modelId="{26C17760-A04E-42F3-8A55-25C630D05184}" srcId="{3789DD2E-7D13-47C6-99A7-31ADCFE17B3D}" destId="{517C27A6-2240-40D2-A1B2-90626B708AE1}" srcOrd="9" destOrd="0" parTransId="{24F5D594-3D64-4D4F-89CF-6011CBAA2E1F}" sibTransId="{26F1C9AB-1522-43D3-BFE7-F49CD1EF23C4}"/>
    <dgm:cxn modelId="{BE793446-CD04-47F9-9532-EAEFF238C3FC}" srcId="{3789DD2E-7D13-47C6-99A7-31ADCFE17B3D}" destId="{0F55F802-6F4B-495E-9E0B-E73669FAE968}" srcOrd="3" destOrd="0" parTransId="{1BAB50DF-49D7-4DFE-B76C-C2A5E4611D9A}" sibTransId="{88A0012B-7D0F-4AED-B498-E17D6C444C12}"/>
    <dgm:cxn modelId="{51A9FE4C-89A8-4958-83E5-CE7133F2A01B}" type="presOf" srcId="{8A858950-CA1F-4A28-B9C8-C4BB2462C6EC}" destId="{3B2A277E-036F-423E-8624-2F96907578A3}" srcOrd="0" destOrd="0" presId="urn:microsoft.com/office/officeart/2005/8/layout/radial3"/>
    <dgm:cxn modelId="{D3670851-46A8-4DDD-97C9-AA7F39B46B72}" srcId="{3789DD2E-7D13-47C6-99A7-31ADCFE17B3D}" destId="{5A9017E4-C464-4F4A-A71A-E05EC36ECCBB}" srcOrd="0" destOrd="0" parTransId="{B9B434E1-F4AC-4A2B-B2C3-19BC604F0999}" sibTransId="{2C58D374-3A12-4800-9D8A-F44C86622515}"/>
    <dgm:cxn modelId="{C71C8056-6C9E-4D5C-9193-BE5553025885}" srcId="{3789DD2E-7D13-47C6-99A7-31ADCFE17B3D}" destId="{F524DDA0-03F6-4033-8F24-5D2555585900}" srcOrd="4" destOrd="0" parTransId="{31CE6430-B990-4069-9F5A-7B95E05CF8D1}" sibTransId="{FBF73BF9-C132-44D1-BB75-CEAABD719A0E}"/>
    <dgm:cxn modelId="{42D4DA58-F171-4E74-9713-EDCCE70E546D}" srcId="{3789DD2E-7D13-47C6-99A7-31ADCFE17B3D}" destId="{0F862D32-7E15-44BF-81B0-8CAF033249EA}" srcOrd="7" destOrd="0" parTransId="{5806180F-3FD9-4950-BB4C-FF1297344526}" sibTransId="{F7FA4A99-9134-4560-91C2-9FD0EF10BDF7}"/>
    <dgm:cxn modelId="{A8B85388-34FD-4CCB-A506-88CC8B1E7FA8}" type="presOf" srcId="{5A9017E4-C464-4F4A-A71A-E05EC36ECCBB}" destId="{5F19C884-F48F-4689-BE92-05458BB67BBF}" srcOrd="0" destOrd="0" presId="urn:microsoft.com/office/officeart/2005/8/layout/radial3"/>
    <dgm:cxn modelId="{EC3BC38D-DEAA-490B-BE6E-478469401366}" type="presOf" srcId="{1009266E-4225-47F1-8276-41523575A7DF}" destId="{F21D6769-85EA-471E-AAF3-70F4199BE39E}" srcOrd="0" destOrd="0" presId="urn:microsoft.com/office/officeart/2005/8/layout/radial3"/>
    <dgm:cxn modelId="{80F41F90-404F-4AED-8D24-ADD0E37F6C38}" srcId="{8A858950-CA1F-4A28-B9C8-C4BB2462C6EC}" destId="{3789DD2E-7D13-47C6-99A7-31ADCFE17B3D}" srcOrd="0" destOrd="0" parTransId="{35219C65-B9B4-4CDF-B0F1-CF4538131C8D}" sibTransId="{3808D5C6-B5B9-4A84-9E82-567260140119}"/>
    <dgm:cxn modelId="{CDDC65A1-3317-4A50-ACCB-6935B4F1E22D}" srcId="{3789DD2E-7D13-47C6-99A7-31ADCFE17B3D}" destId="{1009266E-4225-47F1-8276-41523575A7DF}" srcOrd="1" destOrd="0" parTransId="{3C3E88D7-58E1-4110-8F03-A6A64680EAAC}" sibTransId="{C5FDE7EB-A252-46E3-AA16-5223C393096E}"/>
    <dgm:cxn modelId="{C819CEA3-EC27-4070-998B-4AB6AFFF20A4}" srcId="{3789DD2E-7D13-47C6-99A7-31ADCFE17B3D}" destId="{02609696-E622-45A2-A6E9-BA922DFC6FB6}" srcOrd="5" destOrd="0" parTransId="{A5089AF9-3EAF-4C52-A12B-C4CCB8BB4CBD}" sibTransId="{750AE599-325A-4285-BEC4-B0273AAA5064}"/>
    <dgm:cxn modelId="{63481BA6-6C1E-4ECB-B634-0269DF9DFD42}" type="presOf" srcId="{02609696-E622-45A2-A6E9-BA922DFC6FB6}" destId="{891E08BC-47BB-4ACB-BD5B-73B0FEF8C9EF}" srcOrd="0" destOrd="0" presId="urn:microsoft.com/office/officeart/2005/8/layout/radial3"/>
    <dgm:cxn modelId="{F0A73DAB-2607-4351-8480-309AAAD33DCC}" type="presOf" srcId="{18DA2F30-76AC-4A34-B462-BD8F92F8CB8A}" destId="{EFDD63E9-F668-466A-9BB5-BD7F6DF05560}" srcOrd="0" destOrd="0" presId="urn:microsoft.com/office/officeart/2005/8/layout/radial3"/>
    <dgm:cxn modelId="{0CA3DCAC-394B-4554-9270-6009F0EDC89C}" srcId="{3789DD2E-7D13-47C6-99A7-31ADCFE17B3D}" destId="{0441FDBF-D9EE-4FE5-BD33-DE01A176DA0A}" srcOrd="8" destOrd="0" parTransId="{015478F8-ABA8-4594-BFBC-4CBB31B591DF}" sibTransId="{D7F2120B-9409-49ED-B203-7572D1918996}"/>
    <dgm:cxn modelId="{C8A8BAE9-D4D8-463E-BE59-6297DE5627D2}" type="presOf" srcId="{3789DD2E-7D13-47C6-99A7-31ADCFE17B3D}" destId="{F3B260B3-745C-44FB-BF2E-1902CC6E414B}" srcOrd="0" destOrd="0" presId="urn:microsoft.com/office/officeart/2005/8/layout/radial3"/>
    <dgm:cxn modelId="{104719F3-A525-4BF1-B943-44AC206E48A5}" type="presOf" srcId="{0F55F802-6F4B-495E-9E0B-E73669FAE968}" destId="{4445E2B7-CA98-49BE-AE00-B9D61442D359}" srcOrd="0" destOrd="0" presId="urn:microsoft.com/office/officeart/2005/8/layout/radial3"/>
    <dgm:cxn modelId="{70ACDF80-331D-408D-8FE5-8F421A8A96F2}" type="presParOf" srcId="{3B2A277E-036F-423E-8624-2F96907578A3}" destId="{B0BAD701-E25C-4483-82D4-B3B313D0F67A}" srcOrd="0" destOrd="0" presId="urn:microsoft.com/office/officeart/2005/8/layout/radial3"/>
    <dgm:cxn modelId="{5D2F542C-6AC4-4862-BAFE-D8495DC6E96D}" type="presParOf" srcId="{B0BAD701-E25C-4483-82D4-B3B313D0F67A}" destId="{F3B260B3-745C-44FB-BF2E-1902CC6E414B}" srcOrd="0" destOrd="0" presId="urn:microsoft.com/office/officeart/2005/8/layout/radial3"/>
    <dgm:cxn modelId="{3CC19ADC-E769-4092-A7B0-4FBC4DB5078F}" type="presParOf" srcId="{B0BAD701-E25C-4483-82D4-B3B313D0F67A}" destId="{5F19C884-F48F-4689-BE92-05458BB67BBF}" srcOrd="1" destOrd="0" presId="urn:microsoft.com/office/officeart/2005/8/layout/radial3"/>
    <dgm:cxn modelId="{0840BED2-849C-4004-89D5-470B712C96F6}" type="presParOf" srcId="{B0BAD701-E25C-4483-82D4-B3B313D0F67A}" destId="{F21D6769-85EA-471E-AAF3-70F4199BE39E}" srcOrd="2" destOrd="0" presId="urn:microsoft.com/office/officeart/2005/8/layout/radial3"/>
    <dgm:cxn modelId="{7895CFCD-E94C-4524-8B50-4235B4825C52}" type="presParOf" srcId="{B0BAD701-E25C-4483-82D4-B3B313D0F67A}" destId="{F2230F31-A434-4A1B-AB9B-E9C0385A42BB}" srcOrd="3" destOrd="0" presId="urn:microsoft.com/office/officeart/2005/8/layout/radial3"/>
    <dgm:cxn modelId="{D43EA896-A549-4FD9-8954-87622BA5D9AA}" type="presParOf" srcId="{B0BAD701-E25C-4483-82D4-B3B313D0F67A}" destId="{4445E2B7-CA98-49BE-AE00-B9D61442D359}" srcOrd="4" destOrd="0" presId="urn:microsoft.com/office/officeart/2005/8/layout/radial3"/>
    <dgm:cxn modelId="{59F6256B-1860-4A04-A3FF-C994204707FC}" type="presParOf" srcId="{B0BAD701-E25C-4483-82D4-B3B313D0F67A}" destId="{49B9C20F-555B-4AB9-A7D3-09C97C05D483}" srcOrd="5" destOrd="0" presId="urn:microsoft.com/office/officeart/2005/8/layout/radial3"/>
    <dgm:cxn modelId="{D3B5C95F-5A37-4A96-8152-A754974B15BA}" type="presParOf" srcId="{B0BAD701-E25C-4483-82D4-B3B313D0F67A}" destId="{891E08BC-47BB-4ACB-BD5B-73B0FEF8C9EF}" srcOrd="6" destOrd="0" presId="urn:microsoft.com/office/officeart/2005/8/layout/radial3"/>
    <dgm:cxn modelId="{690CBBAA-DC9C-458C-BCAD-9FFC555CF1F1}" type="presParOf" srcId="{B0BAD701-E25C-4483-82D4-B3B313D0F67A}" destId="{EFDD63E9-F668-466A-9BB5-BD7F6DF05560}" srcOrd="7" destOrd="0" presId="urn:microsoft.com/office/officeart/2005/8/layout/radial3"/>
    <dgm:cxn modelId="{58743E5A-C4AD-4E40-B827-221ACD08EF7D}" type="presParOf" srcId="{B0BAD701-E25C-4483-82D4-B3B313D0F67A}" destId="{ADCC94B2-8F46-427B-8F7C-843769BC4E3B}" srcOrd="8" destOrd="0" presId="urn:microsoft.com/office/officeart/2005/8/layout/radial3"/>
    <dgm:cxn modelId="{A295AA27-084E-40C7-B3D8-B4D7274729D8}" type="presParOf" srcId="{B0BAD701-E25C-4483-82D4-B3B313D0F67A}" destId="{F3B13A4C-40A5-467F-A05E-560E6688EEBA}" srcOrd="9" destOrd="0" presId="urn:microsoft.com/office/officeart/2005/8/layout/radial3"/>
    <dgm:cxn modelId="{460313D8-12B7-4E62-ACF0-2EE24B374691}" type="presParOf" srcId="{B0BAD701-E25C-4483-82D4-B3B313D0F67A}" destId="{E0B98C45-AE30-41F3-9AB0-1212695593CE}" srcOrd="10"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260B3-745C-44FB-BF2E-1902CC6E414B}">
      <dsp:nvSpPr>
        <dsp:cNvPr id="0" name=""/>
        <dsp:cNvSpPr/>
      </dsp:nvSpPr>
      <dsp:spPr>
        <a:xfrm>
          <a:off x="3209314" y="2082182"/>
          <a:ext cx="4374453" cy="2773953"/>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fi-FI" sz="3600" b="1" kern="1200" dirty="0">
              <a:solidFill>
                <a:srgbClr val="FF66FF"/>
              </a:solidFill>
            </a:rPr>
            <a:t>Tietoa yhteisön hyvinvoinnista</a:t>
          </a:r>
        </a:p>
      </dsp:txBody>
      <dsp:txXfrm>
        <a:off x="3849938" y="2488418"/>
        <a:ext cx="3093205" cy="1961481"/>
      </dsp:txXfrm>
    </dsp:sp>
    <dsp:sp modelId="{5F19C884-F48F-4689-BE92-05458BB67BBF}">
      <dsp:nvSpPr>
        <dsp:cNvPr id="0" name=""/>
        <dsp:cNvSpPr/>
      </dsp:nvSpPr>
      <dsp:spPr>
        <a:xfrm>
          <a:off x="4443101" y="0"/>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Koulu-terveys-kysely</a:t>
          </a:r>
        </a:p>
      </dsp:txBody>
      <dsp:txXfrm>
        <a:off x="4728487" y="285386"/>
        <a:ext cx="1377967" cy="1377967"/>
      </dsp:txXfrm>
    </dsp:sp>
    <dsp:sp modelId="{F21D6769-85EA-471E-AAF3-70F4199BE39E}">
      <dsp:nvSpPr>
        <dsp:cNvPr id="0" name=""/>
        <dsp:cNvSpPr/>
      </dsp:nvSpPr>
      <dsp:spPr>
        <a:xfrm>
          <a:off x="6488906" y="286431"/>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TEA-</a:t>
          </a:r>
          <a:br>
            <a:rPr lang="fi-FI" sz="2000" kern="1200" dirty="0">
              <a:solidFill>
                <a:prstClr val="black"/>
              </a:solidFill>
              <a:latin typeface="Calibri"/>
              <a:ea typeface="+mn-ea"/>
              <a:cs typeface="+mn-cs"/>
            </a:rPr>
          </a:br>
          <a:r>
            <a:rPr lang="fi-FI" sz="2000" kern="1200" dirty="0">
              <a:solidFill>
                <a:prstClr val="black"/>
              </a:solidFill>
              <a:latin typeface="Calibri"/>
              <a:ea typeface="+mn-ea"/>
              <a:cs typeface="+mn-cs"/>
            </a:rPr>
            <a:t>tiedon-keruu</a:t>
          </a:r>
        </a:p>
      </dsp:txBody>
      <dsp:txXfrm>
        <a:off x="6774292" y="571817"/>
        <a:ext cx="1377967" cy="1377967"/>
      </dsp:txXfrm>
    </dsp:sp>
    <dsp:sp modelId="{F2230F31-A434-4A1B-AB9B-E9C0385A42BB}">
      <dsp:nvSpPr>
        <dsp:cNvPr id="0" name=""/>
        <dsp:cNvSpPr/>
      </dsp:nvSpPr>
      <dsp:spPr>
        <a:xfrm>
          <a:off x="7959184" y="1655362"/>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fi-FI" sz="2000" kern="1200" dirty="0" err="1">
              <a:solidFill>
                <a:prstClr val="black"/>
              </a:solidFill>
              <a:latin typeface="Calibri"/>
              <a:ea typeface="+mn-ea"/>
              <a:cs typeface="+mn-cs"/>
            </a:rPr>
            <a:t>KiVa</a:t>
          </a:r>
          <a:r>
            <a:rPr lang="fi-FI" sz="2000" kern="1200" dirty="0">
              <a:solidFill>
                <a:prstClr val="black"/>
              </a:solidFill>
              <a:latin typeface="Calibri"/>
              <a:ea typeface="+mn-ea"/>
              <a:cs typeface="+mn-cs"/>
            </a:rPr>
            <a:t>-tilanne-kartoitus, yms.</a:t>
          </a:r>
        </a:p>
      </dsp:txBody>
      <dsp:txXfrm>
        <a:off x="8244570" y="1940748"/>
        <a:ext cx="1377967" cy="1377967"/>
      </dsp:txXfrm>
    </dsp:sp>
    <dsp:sp modelId="{4445E2B7-CA98-49BE-AE00-B9D61442D359}">
      <dsp:nvSpPr>
        <dsp:cNvPr id="0" name=""/>
        <dsp:cNvSpPr/>
      </dsp:nvSpPr>
      <dsp:spPr>
        <a:xfrm>
          <a:off x="8157478" y="3656799"/>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err="1"/>
            <a:t>Terv</a:t>
          </a:r>
          <a:r>
            <a:rPr lang="fi-FI" sz="2000" kern="1200" dirty="0"/>
            <a:t>. ja </a:t>
          </a:r>
          <a:r>
            <a:rPr lang="fi-FI" sz="2000" kern="1200" dirty="0" err="1"/>
            <a:t>turv</a:t>
          </a:r>
          <a:r>
            <a:rPr lang="fi-FI" sz="2000" kern="1200" dirty="0"/>
            <a:t>.  tarkastukset</a:t>
          </a:r>
        </a:p>
      </dsp:txBody>
      <dsp:txXfrm>
        <a:off x="8442864" y="3942185"/>
        <a:ext cx="1377967" cy="1377967"/>
      </dsp:txXfrm>
    </dsp:sp>
    <dsp:sp modelId="{49B9C20F-555B-4AB9-A7D3-09C97C05D483}">
      <dsp:nvSpPr>
        <dsp:cNvPr id="0" name=""/>
        <dsp:cNvSpPr/>
      </dsp:nvSpPr>
      <dsp:spPr>
        <a:xfrm>
          <a:off x="6334966" y="4708803"/>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00100">
            <a:lnSpc>
              <a:spcPct val="90000"/>
            </a:lnSpc>
            <a:spcBef>
              <a:spcPct val="0"/>
            </a:spcBef>
            <a:spcAft>
              <a:spcPct val="35000"/>
            </a:spcAft>
            <a:buNone/>
          </a:pPr>
          <a:r>
            <a:rPr lang="fi-FI" sz="2000" kern="1200" dirty="0">
              <a:solidFill>
                <a:prstClr val="black"/>
              </a:solidFill>
              <a:latin typeface="Calibri"/>
              <a:ea typeface="+mn-ea"/>
              <a:cs typeface="+mn-cs"/>
            </a:rPr>
            <a:t>Hyvinvointi-profiili</a:t>
          </a:r>
        </a:p>
      </dsp:txBody>
      <dsp:txXfrm>
        <a:off x="6620352" y="4994189"/>
        <a:ext cx="1377967" cy="1377967"/>
      </dsp:txXfrm>
    </dsp:sp>
    <dsp:sp modelId="{891E08BC-47BB-4ACB-BD5B-73B0FEF8C9EF}">
      <dsp:nvSpPr>
        <dsp:cNvPr id="0" name=""/>
        <dsp:cNvSpPr/>
      </dsp:nvSpPr>
      <dsp:spPr>
        <a:xfrm>
          <a:off x="4300840" y="4909253"/>
          <a:ext cx="1979042"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a:t>Laajojen terveys-tarkastusten</a:t>
          </a:r>
          <a:br>
            <a:rPr lang="fi-FI" sz="2000" kern="1200" dirty="0"/>
          </a:br>
          <a:r>
            <a:rPr lang="fi-FI" sz="2000" kern="1200" dirty="0"/>
            <a:t>yhteenvedot</a:t>
          </a:r>
        </a:p>
      </dsp:txBody>
      <dsp:txXfrm>
        <a:off x="4590664" y="5194639"/>
        <a:ext cx="1399394" cy="1377967"/>
      </dsp:txXfrm>
    </dsp:sp>
    <dsp:sp modelId="{EFDD63E9-F668-466A-9BB5-BD7F6DF05560}">
      <dsp:nvSpPr>
        <dsp:cNvPr id="0" name=""/>
        <dsp:cNvSpPr/>
      </dsp:nvSpPr>
      <dsp:spPr>
        <a:xfrm>
          <a:off x="2215476" y="4704317"/>
          <a:ext cx="1970429" cy="1863677"/>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a:solidFill>
                <a:prstClr val="black"/>
              </a:solidFill>
              <a:latin typeface="Calibri"/>
              <a:ea typeface="+mn-ea"/>
              <a:cs typeface="+mn-cs"/>
            </a:rPr>
            <a:t>Oppi-laitoksen oma kysely</a:t>
          </a:r>
        </a:p>
      </dsp:txBody>
      <dsp:txXfrm>
        <a:off x="2504039" y="4977246"/>
        <a:ext cx="1393303" cy="1317819"/>
      </dsp:txXfrm>
    </dsp:sp>
    <dsp:sp modelId="{ADCC94B2-8F46-427B-8F7C-843769BC4E3B}">
      <dsp:nvSpPr>
        <dsp:cNvPr id="0" name=""/>
        <dsp:cNvSpPr/>
      </dsp:nvSpPr>
      <dsp:spPr>
        <a:xfrm>
          <a:off x="486529" y="3536415"/>
          <a:ext cx="2116857" cy="1802642"/>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a:t>Henkilöstön näkemys, ml. palvelut</a:t>
          </a:r>
        </a:p>
      </dsp:txBody>
      <dsp:txXfrm>
        <a:off x="796536" y="3800406"/>
        <a:ext cx="1496843" cy="1274660"/>
      </dsp:txXfrm>
    </dsp:sp>
    <dsp:sp modelId="{F3B13A4C-40A5-467F-A05E-560E6688EEBA}">
      <dsp:nvSpPr>
        <dsp:cNvPr id="0" name=""/>
        <dsp:cNvSpPr/>
      </dsp:nvSpPr>
      <dsp:spPr>
        <a:xfrm>
          <a:off x="624578" y="1460331"/>
          <a:ext cx="213349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a:t>Opiskelijoilta ja huoltajilta saatava tieto</a:t>
          </a:r>
        </a:p>
      </dsp:txBody>
      <dsp:txXfrm>
        <a:off x="937022" y="1745717"/>
        <a:ext cx="1508611" cy="1377967"/>
      </dsp:txXfrm>
    </dsp:sp>
    <dsp:sp modelId="{E0B98C45-AE30-41F3-9AB0-1212695593CE}">
      <dsp:nvSpPr>
        <dsp:cNvPr id="0" name=""/>
        <dsp:cNvSpPr/>
      </dsp:nvSpPr>
      <dsp:spPr>
        <a:xfrm>
          <a:off x="2436471" y="254093"/>
          <a:ext cx="1948739" cy="1948739"/>
        </a:xfrm>
        <a:prstGeom prst="ellipse">
          <a:avLst/>
        </a:prstGeom>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i-FI" sz="2000" kern="1200" dirty="0"/>
            <a:t>Yhteistyö-tahojen näkemys</a:t>
          </a:r>
        </a:p>
      </dsp:txBody>
      <dsp:txXfrm>
        <a:off x="2721857" y="539479"/>
        <a:ext cx="1377967" cy="137796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147873-B102-4514-94B5-8ED60A2BCB51}" type="datetimeFigureOut">
              <a:rPr lang="fi-FI" smtClean="0"/>
              <a:t>27.3.2019</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287AB-2206-4F77-A423-85FD97404A4D}" type="datetimeFigureOut">
              <a:rPr lang="en-GB" smtClean="0"/>
              <a:t>27/03/2019</a:t>
            </a:fld>
            <a:endParaRPr lang="en-GB"/>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10"/>
          </p:nvPr>
        </p:nvSpPr>
        <p:spPr/>
        <p:txBody>
          <a:bodyPr/>
          <a:lstStyle/>
          <a:p>
            <a:fld id="{69C4A3D8-BBC7-401E-A6FA-176965828335}" type="slidenum">
              <a:rPr lang="en-GB" smtClean="0"/>
              <a:t>1</a:t>
            </a:fld>
            <a:endParaRPr lang="en-GB"/>
          </a:p>
        </p:txBody>
      </p:sp>
    </p:spTree>
    <p:extLst>
      <p:ext uri="{BB962C8B-B14F-4D97-AF65-F5344CB8AC3E}">
        <p14:creationId xmlns:p14="http://schemas.microsoft.com/office/powerpoint/2010/main" val="42926676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sp>
        <p:nvSpPr>
          <p:cNvPr id="2" name="Otsikko 1"/>
          <p:cNvSpPr>
            <a:spLocks noGrp="1"/>
          </p:cNvSpPr>
          <p:nvPr>
            <p:ph type="ctrTitle"/>
          </p:nvPr>
        </p:nvSpPr>
        <p:spPr>
          <a:xfrm>
            <a:off x="787940" y="2221590"/>
            <a:ext cx="7149830" cy="2387600"/>
          </a:xfrm>
        </p:spPr>
        <p:txBody>
          <a:bodyPr anchor="ctr" anchorCtr="0">
            <a:noAutofit/>
          </a:bodyPr>
          <a:lstStyle>
            <a:lvl1pPr algn="l">
              <a:lnSpc>
                <a:spcPct val="90000"/>
              </a:lnSpc>
              <a:defRPr sz="5000"/>
            </a:lvl1pPr>
          </a:lstStyle>
          <a:p>
            <a:r>
              <a:rPr lang="fi-FI"/>
              <a:t>Muokkaa ots. perustyyl. napsautt.</a:t>
            </a:r>
            <a:endParaRPr lang="en-GB" dirty="0"/>
          </a:p>
        </p:txBody>
      </p:sp>
      <p:sp>
        <p:nvSpPr>
          <p:cNvPr id="3" name="Alaotsikko 2"/>
          <p:cNvSpPr>
            <a:spLocks noGrp="1"/>
          </p:cNvSpPr>
          <p:nvPr>
            <p:ph type="subTitle" idx="1"/>
          </p:nvPr>
        </p:nvSpPr>
        <p:spPr>
          <a:xfrm>
            <a:off x="787940" y="4688731"/>
            <a:ext cx="7149830" cy="162938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fld id="{3B4D1DD6-A57F-432F-B3DA-3FB44A7235C5}" type="datetime1">
              <a:rPr lang="en-GB" smtClean="0"/>
              <a:t>27/03/2019</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00" y="2304000"/>
            <a:ext cx="5530174"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C47398F3-4007-4DAB-AE93-8719731555AB}"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52F58CC6-DA49-4941-84B4-31EA1C59D22D}"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2403475"/>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2" name="Otsikko 1"/>
          <p:cNvSpPr>
            <a:spLocks noGrp="1"/>
          </p:cNvSpPr>
          <p:nvPr>
            <p:ph type="title"/>
          </p:nvPr>
        </p:nvSpPr>
        <p:spPr>
          <a:xfrm>
            <a:off x="789560" y="822328"/>
            <a:ext cx="5319410" cy="1325563"/>
          </a:xfrm>
        </p:spPr>
        <p:txBody>
          <a:bodyPr/>
          <a:lstStyle/>
          <a:p>
            <a:r>
              <a:rPr lang="fi-FI"/>
              <a:t>Muokkaa ots. perustyyl. napsautt.</a:t>
            </a:r>
            <a:endParaRPr lang="en-GB" dirty="0"/>
          </a:p>
        </p:txBody>
      </p:sp>
      <p:sp>
        <p:nvSpPr>
          <p:cNvPr id="3" name="Sisällön paikkamerkki 2"/>
          <p:cNvSpPr>
            <a:spLocks noGrp="1"/>
          </p:cNvSpPr>
          <p:nvPr>
            <p:ph sz="half" idx="1"/>
          </p:nvPr>
        </p:nvSpPr>
        <p:spPr>
          <a:xfrm>
            <a:off x="788400" y="2304000"/>
            <a:ext cx="5320570"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238B7CE-E7D2-4D7E-BC43-EB944411322E}" type="datetime1">
              <a:rPr lang="en-GB" smtClean="0"/>
              <a:t>27/03/2019</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09" y="612775"/>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09" y="612775"/>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fld id="{5238B7CE-E7D2-4D7E-BC43-EB944411322E}" type="datetime1">
              <a:rPr lang="en-GB" smtClean="0"/>
              <a:t>27/03/2019</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2304000"/>
            <a:ext cx="3501498" cy="3870000"/>
          </a:xfrm>
        </p:spPr>
        <p:txBody>
          <a:bodyPr/>
          <a:lstStyle>
            <a:lvl1pPr>
              <a:defRPr sz="2000"/>
            </a:lvl1pPr>
            <a:lvl2pPr>
              <a:defRPr sz="2000"/>
            </a:lvl2pPr>
            <a:lvl3pPr>
              <a:defRPr sz="1800"/>
            </a:lvl3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1E1B201E-BC91-47F6-BBE7-A638C5C85BC2}"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3" y="2303463"/>
            <a:ext cx="6937442"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Päivämäärän paikkamerkki 2"/>
          <p:cNvSpPr>
            <a:spLocks noGrp="1"/>
          </p:cNvSpPr>
          <p:nvPr>
            <p:ph type="dt" sz="half" idx="10"/>
          </p:nvPr>
        </p:nvSpPr>
        <p:spPr/>
        <p:txBody>
          <a:bodyPr/>
          <a:lstStyle/>
          <a:p>
            <a:fld id="{B7FF5407-8F7B-4224-8961-BF3EBA368BAE}" type="datetime1">
              <a:rPr lang="en-GB" smtClean="0"/>
              <a:t>27/03/2019</a:t>
            </a:fld>
            <a:endParaRPr lang="en-GB"/>
          </a:p>
        </p:txBody>
      </p:sp>
      <p:sp>
        <p:nvSpPr>
          <p:cNvPr id="4" name="Alatunnisteen paikkamerkki 3"/>
          <p:cNvSpPr>
            <a:spLocks noGrp="1"/>
          </p:cNvSpPr>
          <p:nvPr>
            <p:ph type="ftr" sz="quarter" idx="11"/>
          </p:nvPr>
        </p:nvSpPr>
        <p:spPr/>
        <p:txBody>
          <a:bodyPr/>
          <a:lstStyle/>
          <a:p>
            <a:r>
              <a:rPr lang="en-GB"/>
              <a:t>Opetushallitus</a:t>
            </a:r>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709FD6E-9D7D-45BF-8A1B-8D32E89EAEED}" type="datetime1">
              <a:rPr lang="en-GB" smtClean="0"/>
              <a:t>27/03/2019</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8" y="0"/>
            <a:ext cx="5127249" cy="6858000"/>
          </a:xfrm>
          <a:prstGeom prst="rect">
            <a:avLst/>
          </a:prstGeom>
        </p:spPr>
      </p:pic>
      <p:sp>
        <p:nvSpPr>
          <p:cNvPr id="2" name="Otsikko 1"/>
          <p:cNvSpPr>
            <a:spLocks noGrp="1"/>
          </p:cNvSpPr>
          <p:nvPr>
            <p:ph type="ctrTitle"/>
          </p:nvPr>
        </p:nvSpPr>
        <p:spPr>
          <a:xfrm>
            <a:off x="787940" y="1637931"/>
            <a:ext cx="8297694" cy="1416555"/>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00"/>
            <a:ext cx="12188388" cy="6858000"/>
          </a:xfrm>
          <a:prstGeom prst="rect">
            <a:avLst/>
          </a:prstGeom>
        </p:spPr>
      </p:pic>
      <p:sp>
        <p:nvSpPr>
          <p:cNvPr id="2" name="Otsikko 1"/>
          <p:cNvSpPr>
            <a:spLocks noGrp="1"/>
          </p:cNvSpPr>
          <p:nvPr>
            <p:ph type="ctrTitle"/>
          </p:nvPr>
        </p:nvSpPr>
        <p:spPr>
          <a:xfrm>
            <a:off x="787940" y="1060315"/>
            <a:ext cx="6391073" cy="2286000"/>
          </a:xfrm>
        </p:spPr>
        <p:txBody>
          <a:bodyPr anchor="ctr" anchorCtr="0">
            <a:noAutofit/>
          </a:bodyPr>
          <a:lstStyle>
            <a:lvl1pPr algn="l">
              <a:lnSpc>
                <a:spcPct val="90000"/>
              </a:lnSpc>
              <a:defRPr sz="5000"/>
            </a:lvl1pPr>
          </a:lstStyle>
          <a:p>
            <a:r>
              <a:rPr lang="fi-FI"/>
              <a:t>Muokkaa ots. perustyyl. napsautt.</a:t>
            </a:r>
            <a:endParaRPr lang="en-GB" dirty="0"/>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5000"/>
            </a:lvl1pPr>
          </a:lstStyle>
          <a:p>
            <a:r>
              <a:rPr lang="fi-FI"/>
              <a:t>Muokkaa ots. perustyyl. napsautt.</a:t>
            </a:r>
            <a:endParaRPr lang="en-GB" dirty="0"/>
          </a:p>
        </p:txBody>
      </p:sp>
      <p:sp>
        <p:nvSpPr>
          <p:cNvPr id="3" name="Alaotsikko 2"/>
          <p:cNvSpPr>
            <a:spLocks noGrp="1"/>
          </p:cNvSpPr>
          <p:nvPr>
            <p:ph type="subTitle" idx="1"/>
          </p:nvPr>
        </p:nvSpPr>
        <p:spPr>
          <a:xfrm>
            <a:off x="787940" y="4027251"/>
            <a:ext cx="8239328" cy="2290863"/>
          </a:xfrm>
        </p:spPr>
        <p:txBody>
          <a:bodyPr>
            <a:normAutofit/>
          </a:bodyPr>
          <a:lstStyle>
            <a:lvl1pPr marL="0" indent="0" algn="l">
              <a:spcBef>
                <a:spcPts val="0"/>
              </a:spcBef>
              <a:spcAft>
                <a:spcPts val="0"/>
              </a:spcAft>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397975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822328"/>
            <a:ext cx="10515600" cy="1325563"/>
          </a:xfrm>
          <a:prstGeom prst="rect">
            <a:avLst/>
          </a:prstGeom>
        </p:spPr>
        <p:txBody>
          <a:bodyPr vert="horz" lIns="91440" tIns="45720" rIns="91440" bIns="45720" rtlCol="0" anchor="t"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2305455"/>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8" y="6305687"/>
            <a:ext cx="883594"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fld id="{01A38EDB-82B5-47B3-B9C1-99B3AA4BAD8E}" type="datetime1">
              <a:rPr lang="en-GB" smtClean="0"/>
              <a:t>27/03/2019</a:t>
            </a:fld>
            <a:endParaRPr lang="en-GB" dirty="0"/>
          </a:p>
        </p:txBody>
      </p:sp>
      <p:sp>
        <p:nvSpPr>
          <p:cNvPr id="5" name="Alatunnisteen paikkamerkki 4"/>
          <p:cNvSpPr>
            <a:spLocks noGrp="1"/>
          </p:cNvSpPr>
          <p:nvPr>
            <p:ph type="ftr" sz="quarter" idx="3"/>
          </p:nvPr>
        </p:nvSpPr>
        <p:spPr>
          <a:xfrm>
            <a:off x="1780162" y="6305687"/>
            <a:ext cx="4328808" cy="262309"/>
          </a:xfrm>
          <a:prstGeom prst="rect">
            <a:avLst/>
          </a:prstGeom>
        </p:spPr>
        <p:txBody>
          <a:bodyPr vert="horz" lIns="0" tIns="0" rIns="0" bIns="0" rtlCol="0" anchor="ctr"/>
          <a:lstStyle>
            <a:lvl1pPr algn="l">
              <a:defRPr sz="1200">
                <a:solidFill>
                  <a:schemeClr val="tx2"/>
                </a:solidFill>
                <a:latin typeface="+mn-lt"/>
                <a:cs typeface="Calibri" panose="020F0502020204030204" pitchFamily="34" charset="0"/>
              </a:defRPr>
            </a:lvl1pPr>
          </a:lstStyle>
          <a:p>
            <a:r>
              <a:rPr lang="en-GB"/>
              <a:t>Opetushallitus</a:t>
            </a:r>
          </a:p>
        </p:txBody>
      </p:sp>
      <p:sp>
        <p:nvSpPr>
          <p:cNvPr id="6" name="Dian numeron paikkamerkki 5"/>
          <p:cNvSpPr>
            <a:spLocks noGrp="1"/>
          </p:cNvSpPr>
          <p:nvPr>
            <p:ph type="sldNum" sz="quarter" idx="4"/>
          </p:nvPr>
        </p:nvSpPr>
        <p:spPr>
          <a:xfrm>
            <a:off x="10554508" y="6305687"/>
            <a:ext cx="818748" cy="262309"/>
          </a:xfrm>
          <a:prstGeom prst="rect">
            <a:avLst/>
          </a:prstGeom>
        </p:spPr>
        <p:txBody>
          <a:bodyPr vert="horz" lIns="0" tIns="0" rIns="0" bIns="0" rtlCol="0" anchor="ctr"/>
          <a:lstStyle>
            <a:lvl1pPr algn="r">
              <a:defRPr sz="12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66" r:id="rId10"/>
    <p:sldLayoutId id="2147483660" r:id="rId11"/>
    <p:sldLayoutId id="2147483654" r:id="rId12"/>
    <p:sldLayoutId id="2147483655" r:id="rId13"/>
    <p:sldLayoutId id="2147483661" r:id="rId14"/>
    <p:sldLayoutId id="2147483665" r:id="rId15"/>
    <p:sldLayoutId id="2147483662" r:id="rId16"/>
    <p:sldLayoutId id="2147483663" r:id="rId17"/>
  </p:sldLayoutIdLst>
  <p:hf hdr="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360363" indent="-360363"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1pPr>
      <a:lvl2pPr marL="895350" indent="-447675"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400" kern="1200">
          <a:solidFill>
            <a:schemeClr val="tx1"/>
          </a:solidFill>
          <a:latin typeface="+mn-lt"/>
          <a:ea typeface="+mn-ea"/>
          <a:cs typeface="+mn-cs"/>
        </a:defRPr>
      </a:lvl2pPr>
      <a:lvl3pPr marL="1439863" indent="-457200" algn="l" defTabSz="914400" rtl="0" eaLnBrk="1" latinLnBrk="0" hangingPunct="1">
        <a:lnSpc>
          <a:spcPct val="9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3pPr>
      <a:lvl4pPr marL="1701800" indent="-261938"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4pPr>
      <a:lvl5pPr marL="1974850" indent="-2730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www.oph.fi/"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www.oph.fi/"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568036" y="2221590"/>
            <a:ext cx="7369734" cy="2387600"/>
          </a:xfrm>
        </p:spPr>
        <p:txBody>
          <a:bodyPr/>
          <a:lstStyle/>
          <a:p>
            <a:r>
              <a:rPr lang="fi-FI" sz="4400" dirty="0"/>
              <a:t>Opas seksuaalisen häirinnän ennaltaehkäisemiseksi ja siihen puuttumiseksi kouluissa ja oppilaitoksissa</a:t>
            </a:r>
            <a:endParaRPr lang="en-GB" sz="4400" dirty="0"/>
          </a:p>
        </p:txBody>
      </p:sp>
      <p:sp>
        <p:nvSpPr>
          <p:cNvPr id="3" name="Alaotsikko 2"/>
          <p:cNvSpPr>
            <a:spLocks noGrp="1"/>
          </p:cNvSpPr>
          <p:nvPr>
            <p:ph type="subTitle" idx="1"/>
          </p:nvPr>
        </p:nvSpPr>
        <p:spPr>
          <a:xfrm>
            <a:off x="568036" y="5178056"/>
            <a:ext cx="7149830" cy="1319727"/>
          </a:xfrm>
        </p:spPr>
        <p:txBody>
          <a:bodyPr>
            <a:normAutofit/>
          </a:bodyPr>
          <a:lstStyle/>
          <a:p>
            <a:pPr>
              <a:spcAft>
                <a:spcPts val="0"/>
              </a:spcAft>
            </a:pPr>
            <a:endParaRPr lang="en-GB" sz="2800" dirty="0"/>
          </a:p>
        </p:txBody>
      </p:sp>
    </p:spTree>
    <p:extLst>
      <p:ext uri="{BB962C8B-B14F-4D97-AF65-F5344CB8AC3E}">
        <p14:creationId xmlns:p14="http://schemas.microsoft.com/office/powerpoint/2010/main" val="3564342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8A6195-08A4-483A-9DED-202B4C694AF9}"/>
              </a:ext>
            </a:extLst>
          </p:cNvPr>
          <p:cNvSpPr>
            <a:spLocks noGrp="1"/>
          </p:cNvSpPr>
          <p:nvPr>
            <p:ph type="title"/>
          </p:nvPr>
        </p:nvSpPr>
        <p:spPr>
          <a:xfrm>
            <a:off x="640704" y="274161"/>
            <a:ext cx="10515600" cy="1325563"/>
          </a:xfrm>
        </p:spPr>
        <p:txBody>
          <a:bodyPr/>
          <a:lstStyle/>
          <a:p>
            <a:r>
              <a:rPr lang="fi-FI" sz="3600" dirty="0"/>
              <a:t>Opas seksuaalisen häirinnän </a:t>
            </a:r>
            <a:br>
              <a:rPr lang="fi-FI" sz="3600" dirty="0"/>
            </a:br>
            <a:r>
              <a:rPr lang="fi-FI" sz="3600" dirty="0"/>
              <a:t>ennaltaehkäisemiseksi ja siihen </a:t>
            </a:r>
            <a:br>
              <a:rPr lang="fi-FI" sz="3600" dirty="0"/>
            </a:br>
            <a:r>
              <a:rPr lang="fi-FI" sz="3600" dirty="0"/>
              <a:t>puuttumiseksi kouluissa ja </a:t>
            </a:r>
            <a:br>
              <a:rPr lang="fi-FI" sz="3600" dirty="0"/>
            </a:br>
            <a:r>
              <a:rPr lang="fi-FI" sz="3600" dirty="0"/>
              <a:t>oppilaitoksissa</a:t>
            </a:r>
            <a:br>
              <a:rPr lang="fi-FI" sz="3600" dirty="0"/>
            </a:br>
            <a:r>
              <a:rPr lang="fi-FI" sz="3600" dirty="0">
                <a:solidFill>
                  <a:srgbClr val="CC0099"/>
                </a:solidFill>
              </a:rPr>
              <a:t>Oppaat ja käsikirjat 2018:4a</a:t>
            </a:r>
          </a:p>
        </p:txBody>
      </p:sp>
      <p:sp>
        <p:nvSpPr>
          <p:cNvPr id="3" name="Sisällön paikkamerkki 2">
            <a:extLst>
              <a:ext uri="{FF2B5EF4-FFF2-40B4-BE49-F238E27FC236}">
                <a16:creationId xmlns:a16="http://schemas.microsoft.com/office/drawing/2014/main" id="{0FAA0757-9CCA-44C3-B3E1-9D7851E180A0}"/>
              </a:ext>
            </a:extLst>
          </p:cNvPr>
          <p:cNvSpPr>
            <a:spLocks noGrp="1"/>
          </p:cNvSpPr>
          <p:nvPr>
            <p:ph sz="half" idx="1"/>
          </p:nvPr>
        </p:nvSpPr>
        <p:spPr>
          <a:xfrm>
            <a:off x="640703" y="3317358"/>
            <a:ext cx="6047175" cy="3119483"/>
          </a:xfrm>
        </p:spPr>
        <p:txBody>
          <a:bodyPr/>
          <a:lstStyle/>
          <a:p>
            <a:pPr marL="0" indent="0">
              <a:buNone/>
            </a:pPr>
            <a:r>
              <a:rPr lang="fi-FI" sz="3600" dirty="0">
                <a:solidFill>
                  <a:schemeClr val="tx2"/>
                </a:solidFill>
                <a:latin typeface="+mj-lt"/>
                <a:ea typeface="+mj-ea"/>
                <a:cs typeface="+mj-cs"/>
                <a:hlinkClick r:id="rId2"/>
              </a:rPr>
              <a:t>www.oph.fi</a:t>
            </a:r>
            <a:endParaRPr lang="fi-FI" sz="3600" dirty="0">
              <a:solidFill>
                <a:schemeClr val="tx2"/>
              </a:solidFill>
              <a:latin typeface="+mj-lt"/>
              <a:ea typeface="+mj-ea"/>
              <a:cs typeface="+mj-cs"/>
            </a:endParaRPr>
          </a:p>
          <a:p>
            <a:r>
              <a:rPr lang="fi-FI" sz="3600" dirty="0">
                <a:solidFill>
                  <a:srgbClr val="CC0099"/>
                </a:solidFill>
                <a:latin typeface="+mj-lt"/>
                <a:ea typeface="+mj-ea"/>
                <a:cs typeface="+mj-cs"/>
              </a:rPr>
              <a:t>Opas</a:t>
            </a:r>
          </a:p>
          <a:p>
            <a:r>
              <a:rPr lang="fi-FI" sz="3600" dirty="0">
                <a:solidFill>
                  <a:srgbClr val="CC0099"/>
                </a:solidFill>
                <a:latin typeface="+mj-lt"/>
                <a:ea typeface="+mj-ea"/>
                <a:cs typeface="+mj-cs"/>
              </a:rPr>
              <a:t>Valmis ppt-esittelymateriaali</a:t>
            </a:r>
          </a:p>
          <a:p>
            <a:r>
              <a:rPr lang="fi-FI" sz="3600" dirty="0">
                <a:solidFill>
                  <a:srgbClr val="CC0099"/>
                </a:solidFill>
                <a:latin typeface="+mj-lt"/>
                <a:ea typeface="+mj-ea"/>
                <a:cs typeface="+mj-cs"/>
              </a:rPr>
              <a:t>Rehtorin muistilista</a:t>
            </a:r>
          </a:p>
        </p:txBody>
      </p:sp>
      <p:pic>
        <p:nvPicPr>
          <p:cNvPr id="9" name="Sisällön paikkamerkki 8">
            <a:extLst>
              <a:ext uri="{FF2B5EF4-FFF2-40B4-BE49-F238E27FC236}">
                <a16:creationId xmlns:a16="http://schemas.microsoft.com/office/drawing/2014/main" id="{1B426A6A-FD3C-40BE-A17D-591C400383F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19507" y="0"/>
            <a:ext cx="4972493" cy="6857999"/>
          </a:xfrm>
        </p:spPr>
      </p:pic>
      <p:sp>
        <p:nvSpPr>
          <p:cNvPr id="5" name="Päivämäärän paikkamerkki 4">
            <a:extLst>
              <a:ext uri="{FF2B5EF4-FFF2-40B4-BE49-F238E27FC236}">
                <a16:creationId xmlns:a16="http://schemas.microsoft.com/office/drawing/2014/main" id="{411E9339-18EA-4ACF-A963-E1BFCC496D07}"/>
              </a:ext>
            </a:extLst>
          </p:cNvPr>
          <p:cNvSpPr>
            <a:spLocks noGrp="1"/>
          </p:cNvSpPr>
          <p:nvPr>
            <p:ph type="dt" sz="half" idx="10"/>
          </p:nvPr>
        </p:nvSpPr>
        <p:spPr/>
        <p:txBody>
          <a:bodyPr/>
          <a:lstStyle/>
          <a:p>
            <a:fld id="{C47398F3-4007-4DAB-AE93-8719731555AB}" type="datetime1">
              <a:rPr lang="en-GB" smtClean="0"/>
              <a:t>27/03/2019</a:t>
            </a:fld>
            <a:endParaRPr lang="en-GB"/>
          </a:p>
        </p:txBody>
      </p:sp>
      <p:sp>
        <p:nvSpPr>
          <p:cNvPr id="6" name="Alatunnisteen paikkamerkki 5">
            <a:extLst>
              <a:ext uri="{FF2B5EF4-FFF2-40B4-BE49-F238E27FC236}">
                <a16:creationId xmlns:a16="http://schemas.microsoft.com/office/drawing/2014/main" id="{B21C3883-7199-4992-B208-EC0280739A4A}"/>
              </a:ext>
            </a:extLst>
          </p:cNvPr>
          <p:cNvSpPr>
            <a:spLocks noGrp="1"/>
          </p:cNvSpPr>
          <p:nvPr>
            <p:ph type="ftr" sz="quarter" idx="11"/>
          </p:nvPr>
        </p:nvSpPr>
        <p:spPr/>
        <p:txBody>
          <a:bodyPr/>
          <a:lstStyle/>
          <a:p>
            <a:r>
              <a:rPr lang="en-GB"/>
              <a:t>Opetushallitus</a:t>
            </a:r>
          </a:p>
        </p:txBody>
      </p:sp>
      <p:sp>
        <p:nvSpPr>
          <p:cNvPr id="7" name="Dian numeron paikkamerkki 6">
            <a:extLst>
              <a:ext uri="{FF2B5EF4-FFF2-40B4-BE49-F238E27FC236}">
                <a16:creationId xmlns:a16="http://schemas.microsoft.com/office/drawing/2014/main" id="{697E75AD-870A-4646-8077-52B9CF1F9640}"/>
              </a:ext>
            </a:extLst>
          </p:cNvPr>
          <p:cNvSpPr>
            <a:spLocks noGrp="1"/>
          </p:cNvSpPr>
          <p:nvPr>
            <p:ph type="sldNum" sz="quarter" idx="12"/>
          </p:nvPr>
        </p:nvSpPr>
        <p:spPr/>
        <p:txBody>
          <a:bodyPr/>
          <a:lstStyle/>
          <a:p>
            <a:fld id="{A6E131DE-DA31-4CDF-828A-8EB206A3CD12}" type="slidenum">
              <a:rPr lang="en-GB" smtClean="0"/>
              <a:t>2</a:t>
            </a:fld>
            <a:endParaRPr lang="en-GB"/>
          </a:p>
        </p:txBody>
      </p:sp>
    </p:spTree>
    <p:extLst>
      <p:ext uri="{BB962C8B-B14F-4D97-AF65-F5344CB8AC3E}">
        <p14:creationId xmlns:p14="http://schemas.microsoft.com/office/powerpoint/2010/main" val="3087832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2B2E52-ED66-4C5B-87C9-7AA1C9B9BA1F}"/>
              </a:ext>
            </a:extLst>
          </p:cNvPr>
          <p:cNvSpPr>
            <a:spLocks noGrp="1"/>
          </p:cNvSpPr>
          <p:nvPr>
            <p:ph type="title"/>
          </p:nvPr>
        </p:nvSpPr>
        <p:spPr>
          <a:xfrm>
            <a:off x="789560" y="252748"/>
            <a:ext cx="10515600" cy="906749"/>
          </a:xfrm>
        </p:spPr>
        <p:txBody>
          <a:bodyPr/>
          <a:lstStyle/>
          <a:p>
            <a:r>
              <a:rPr lang="fi-FI" dirty="0"/>
              <a:t>Oppaan sisältö</a:t>
            </a:r>
            <a:br>
              <a:rPr lang="fi-FI" dirty="0">
                <a:solidFill>
                  <a:srgbClr val="FF0000"/>
                </a:solidFill>
              </a:rPr>
            </a:br>
            <a:endParaRPr lang="fi-FI" dirty="0"/>
          </a:p>
        </p:txBody>
      </p:sp>
      <p:sp>
        <p:nvSpPr>
          <p:cNvPr id="3" name="Sisällön paikkamerkki 2">
            <a:extLst>
              <a:ext uri="{FF2B5EF4-FFF2-40B4-BE49-F238E27FC236}">
                <a16:creationId xmlns:a16="http://schemas.microsoft.com/office/drawing/2014/main" id="{4930AFEB-2818-4796-B8CC-04EE801840D0}"/>
              </a:ext>
            </a:extLst>
          </p:cNvPr>
          <p:cNvSpPr>
            <a:spLocks noGrp="1"/>
          </p:cNvSpPr>
          <p:nvPr>
            <p:ph idx="1"/>
          </p:nvPr>
        </p:nvSpPr>
        <p:spPr>
          <a:xfrm>
            <a:off x="601952" y="1492536"/>
            <a:ext cx="10515600" cy="3871507"/>
          </a:xfrm>
        </p:spPr>
        <p:txBody>
          <a:bodyPr/>
          <a:lstStyle/>
          <a:p>
            <a:pPr marL="457200" indent="-457200">
              <a:buFont typeface="+mj-lt"/>
              <a:buAutoNum type="arabicPeriod"/>
            </a:pPr>
            <a:r>
              <a:rPr lang="fi-FI" sz="3200" dirty="0"/>
              <a:t>Seksuaalinen häirintä ilmiönä</a:t>
            </a:r>
          </a:p>
          <a:p>
            <a:pPr marL="457200" indent="-457200">
              <a:buFont typeface="+mj-lt"/>
              <a:buAutoNum type="arabicPeriod"/>
            </a:pPr>
            <a:r>
              <a:rPr lang="fi-FI" sz="3200" dirty="0"/>
              <a:t>Lainsäädäntö edellyttää seksuaalisen häirinnän ennaltaehkäisyä ja siihen puuttumista  </a:t>
            </a:r>
          </a:p>
          <a:p>
            <a:pPr marL="457200" indent="-457200">
              <a:buFont typeface="+mj-lt"/>
              <a:buAutoNum type="arabicPeriod"/>
            </a:pPr>
            <a:r>
              <a:rPr lang="fi-FI" sz="3200" dirty="0"/>
              <a:t>Seksuaalisen häirinnän ennaltaehkäisy opetussuunnitelmissa ja oppilaitosten toiminnassa</a:t>
            </a:r>
          </a:p>
          <a:p>
            <a:pPr marL="457200" indent="-457200">
              <a:buFont typeface="+mj-lt"/>
              <a:buAutoNum type="arabicPeriod"/>
            </a:pPr>
            <a:r>
              <a:rPr lang="fi-FI" sz="3200" dirty="0"/>
              <a:t>Toimintaohjeita oppilaitosten ammattilaisille, opiskelijoille ja huoltajille.</a:t>
            </a:r>
            <a:endParaRPr lang="fi-FI" sz="3200" strike="sngStrike" dirty="0"/>
          </a:p>
        </p:txBody>
      </p:sp>
      <p:sp>
        <p:nvSpPr>
          <p:cNvPr id="4" name="Päivämäärän paikkamerkki 3">
            <a:extLst>
              <a:ext uri="{FF2B5EF4-FFF2-40B4-BE49-F238E27FC236}">
                <a16:creationId xmlns:a16="http://schemas.microsoft.com/office/drawing/2014/main" id="{21AF58A5-9180-453A-BE27-0C89964150B3}"/>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F25BAFBC-01C3-4457-8F51-E3AD63F86F5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CD922926-18DF-495B-ADC5-772CBA15163D}"/>
              </a:ext>
            </a:extLst>
          </p:cNvPr>
          <p:cNvSpPr>
            <a:spLocks noGrp="1"/>
          </p:cNvSpPr>
          <p:nvPr>
            <p:ph type="sldNum" sz="quarter" idx="12"/>
          </p:nvPr>
        </p:nvSpPr>
        <p:spPr/>
        <p:txBody>
          <a:bodyPr/>
          <a:lstStyle/>
          <a:p>
            <a:fld id="{A6E131DE-DA31-4CDF-828A-8EB206A3CD12}" type="slidenum">
              <a:rPr lang="en-GB" smtClean="0"/>
              <a:t>3</a:t>
            </a:fld>
            <a:endParaRPr lang="en-GB"/>
          </a:p>
        </p:txBody>
      </p:sp>
    </p:spTree>
    <p:extLst>
      <p:ext uri="{BB962C8B-B14F-4D97-AF65-F5344CB8AC3E}">
        <p14:creationId xmlns:p14="http://schemas.microsoft.com/office/powerpoint/2010/main" val="1544332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8EE7595-426A-44E0-AC33-79213846CFE4}"/>
              </a:ext>
            </a:extLst>
          </p:cNvPr>
          <p:cNvSpPr>
            <a:spLocks noGrp="1"/>
          </p:cNvSpPr>
          <p:nvPr>
            <p:ph type="title"/>
          </p:nvPr>
        </p:nvSpPr>
        <p:spPr>
          <a:xfrm>
            <a:off x="585282" y="351807"/>
            <a:ext cx="10515600" cy="1325563"/>
          </a:xfrm>
        </p:spPr>
        <p:txBody>
          <a:bodyPr/>
          <a:lstStyle/>
          <a:p>
            <a:r>
              <a:rPr lang="fi-FI" dirty="0"/>
              <a:t>Yhteistyö oppaan valmistelussa </a:t>
            </a:r>
          </a:p>
        </p:txBody>
      </p:sp>
      <p:sp>
        <p:nvSpPr>
          <p:cNvPr id="3" name="Sisällön paikkamerkki 2">
            <a:extLst>
              <a:ext uri="{FF2B5EF4-FFF2-40B4-BE49-F238E27FC236}">
                <a16:creationId xmlns:a16="http://schemas.microsoft.com/office/drawing/2014/main" id="{B9CF74D2-04FA-4B97-B1A0-588ACEC9F033}"/>
              </a:ext>
            </a:extLst>
          </p:cNvPr>
          <p:cNvSpPr>
            <a:spLocks noGrp="1"/>
          </p:cNvSpPr>
          <p:nvPr>
            <p:ph sz="half" idx="1"/>
          </p:nvPr>
        </p:nvSpPr>
        <p:spPr>
          <a:xfrm>
            <a:off x="369575" y="1393747"/>
            <a:ext cx="5320570" cy="3870000"/>
          </a:xfrm>
        </p:spPr>
        <p:txBody>
          <a:bodyPr/>
          <a:lstStyle/>
          <a:p>
            <a:r>
              <a:rPr lang="fi-FI" sz="2800" dirty="0"/>
              <a:t>Useita koulutuksen järjestäjiä </a:t>
            </a:r>
          </a:p>
          <a:p>
            <a:r>
              <a:rPr lang="fi-FI" sz="2800" dirty="0"/>
              <a:t>Tasa-arvovaltuutetun toimisto</a:t>
            </a:r>
          </a:p>
          <a:p>
            <a:r>
              <a:rPr lang="fi-FI" sz="2800" dirty="0"/>
              <a:t>Yhdenvertaisuusvaltuutetun toimisto</a:t>
            </a:r>
          </a:p>
          <a:p>
            <a:r>
              <a:rPr lang="fi-FI" sz="2800" dirty="0"/>
              <a:t>Ammattiosaamisen kehittämisyhdistys AMKE ry</a:t>
            </a:r>
          </a:p>
          <a:p>
            <a:r>
              <a:rPr lang="fi-FI" sz="2800" dirty="0"/>
              <a:t>Suomen Kuntaliitto</a:t>
            </a:r>
          </a:p>
          <a:p>
            <a:r>
              <a:rPr lang="fi-FI" sz="2800" dirty="0"/>
              <a:t>Opetusalan Ammattijärjestö OAJ</a:t>
            </a:r>
          </a:p>
          <a:p>
            <a:r>
              <a:rPr lang="fi-FI" sz="2800" dirty="0"/>
              <a:t>Suomen Rehtorit</a:t>
            </a:r>
          </a:p>
          <a:p>
            <a:endParaRPr lang="fi-FI" dirty="0"/>
          </a:p>
        </p:txBody>
      </p:sp>
      <p:sp>
        <p:nvSpPr>
          <p:cNvPr id="4" name="Sisällön paikkamerkki 3">
            <a:extLst>
              <a:ext uri="{FF2B5EF4-FFF2-40B4-BE49-F238E27FC236}">
                <a16:creationId xmlns:a16="http://schemas.microsoft.com/office/drawing/2014/main" id="{54C6A9F9-0906-4101-9870-4479EE221058}"/>
              </a:ext>
            </a:extLst>
          </p:cNvPr>
          <p:cNvSpPr>
            <a:spLocks noGrp="1"/>
          </p:cNvSpPr>
          <p:nvPr>
            <p:ph sz="half" idx="2"/>
          </p:nvPr>
        </p:nvSpPr>
        <p:spPr>
          <a:xfrm>
            <a:off x="5843082" y="1393747"/>
            <a:ext cx="5530174" cy="3870000"/>
          </a:xfrm>
        </p:spPr>
        <p:txBody>
          <a:bodyPr/>
          <a:lstStyle/>
          <a:p>
            <a:r>
              <a:rPr lang="fi-FI" sz="2800" dirty="0"/>
              <a:t>Terveyden ja Hyvinvoinnin laitos</a:t>
            </a:r>
          </a:p>
          <a:p>
            <a:r>
              <a:rPr lang="fi-FI" sz="2800" dirty="0"/>
              <a:t>Suomen Mielenterveysseura</a:t>
            </a:r>
          </a:p>
          <a:p>
            <a:r>
              <a:rPr lang="fi-FI" sz="2800" dirty="0"/>
              <a:t>Väestöliitto</a:t>
            </a:r>
          </a:p>
          <a:p>
            <a:r>
              <a:rPr lang="fi-FI" sz="2800" dirty="0"/>
              <a:t>Suomen Vanhempainliitto</a:t>
            </a:r>
          </a:p>
          <a:p>
            <a:r>
              <a:rPr lang="fi-FI" sz="2800" dirty="0"/>
              <a:t>Sakki ry</a:t>
            </a:r>
          </a:p>
          <a:p>
            <a:pPr marL="0" indent="0">
              <a:buNone/>
            </a:pPr>
            <a:endParaRPr lang="fi-FI" dirty="0"/>
          </a:p>
        </p:txBody>
      </p:sp>
      <p:sp>
        <p:nvSpPr>
          <p:cNvPr id="5" name="Päivämäärän paikkamerkki 4">
            <a:extLst>
              <a:ext uri="{FF2B5EF4-FFF2-40B4-BE49-F238E27FC236}">
                <a16:creationId xmlns:a16="http://schemas.microsoft.com/office/drawing/2014/main" id="{7AF6410F-0F19-4C60-AC70-BE2712394B3B}"/>
              </a:ext>
            </a:extLst>
          </p:cNvPr>
          <p:cNvSpPr>
            <a:spLocks noGrp="1"/>
          </p:cNvSpPr>
          <p:nvPr>
            <p:ph type="dt" sz="half" idx="10"/>
          </p:nvPr>
        </p:nvSpPr>
        <p:spPr/>
        <p:txBody>
          <a:bodyPr/>
          <a:lstStyle/>
          <a:p>
            <a:fld id="{C47398F3-4007-4DAB-AE93-8719731555AB}" type="datetime1">
              <a:rPr lang="en-GB" smtClean="0"/>
              <a:t>27/03/2019</a:t>
            </a:fld>
            <a:endParaRPr lang="en-GB"/>
          </a:p>
        </p:txBody>
      </p:sp>
      <p:sp>
        <p:nvSpPr>
          <p:cNvPr id="6" name="Alatunnisteen paikkamerkki 5">
            <a:extLst>
              <a:ext uri="{FF2B5EF4-FFF2-40B4-BE49-F238E27FC236}">
                <a16:creationId xmlns:a16="http://schemas.microsoft.com/office/drawing/2014/main" id="{7783F8FD-24A9-436C-AECD-D8D32A494E4A}"/>
              </a:ext>
            </a:extLst>
          </p:cNvPr>
          <p:cNvSpPr>
            <a:spLocks noGrp="1"/>
          </p:cNvSpPr>
          <p:nvPr>
            <p:ph type="ftr" sz="quarter" idx="11"/>
          </p:nvPr>
        </p:nvSpPr>
        <p:spPr/>
        <p:txBody>
          <a:bodyPr/>
          <a:lstStyle/>
          <a:p>
            <a:r>
              <a:rPr lang="en-GB"/>
              <a:t>Opetushallitus</a:t>
            </a:r>
          </a:p>
        </p:txBody>
      </p:sp>
      <p:sp>
        <p:nvSpPr>
          <p:cNvPr id="7" name="Dian numeron paikkamerkki 6">
            <a:extLst>
              <a:ext uri="{FF2B5EF4-FFF2-40B4-BE49-F238E27FC236}">
                <a16:creationId xmlns:a16="http://schemas.microsoft.com/office/drawing/2014/main" id="{A47A07F2-D2F6-4462-8559-16BA13FEAA18}"/>
              </a:ext>
            </a:extLst>
          </p:cNvPr>
          <p:cNvSpPr>
            <a:spLocks noGrp="1"/>
          </p:cNvSpPr>
          <p:nvPr>
            <p:ph type="sldNum" sz="quarter" idx="12"/>
          </p:nvPr>
        </p:nvSpPr>
        <p:spPr/>
        <p:txBody>
          <a:bodyPr/>
          <a:lstStyle/>
          <a:p>
            <a:fld id="{A6E131DE-DA31-4CDF-828A-8EB206A3CD12}" type="slidenum">
              <a:rPr lang="en-GB" smtClean="0"/>
              <a:t>4</a:t>
            </a:fld>
            <a:endParaRPr lang="en-GB"/>
          </a:p>
        </p:txBody>
      </p:sp>
    </p:spTree>
    <p:extLst>
      <p:ext uri="{BB962C8B-B14F-4D97-AF65-F5344CB8AC3E}">
        <p14:creationId xmlns:p14="http://schemas.microsoft.com/office/powerpoint/2010/main" val="1571291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70E9C18-B6DF-40CB-AC64-664824DC0BBA}"/>
              </a:ext>
            </a:extLst>
          </p:cNvPr>
          <p:cNvSpPr>
            <a:spLocks noGrp="1"/>
          </p:cNvSpPr>
          <p:nvPr>
            <p:ph type="title"/>
          </p:nvPr>
        </p:nvSpPr>
        <p:spPr>
          <a:xfrm>
            <a:off x="695292" y="567804"/>
            <a:ext cx="10515600" cy="1325563"/>
          </a:xfrm>
        </p:spPr>
        <p:txBody>
          <a:bodyPr/>
          <a:lstStyle/>
          <a:p>
            <a:r>
              <a:rPr lang="fi-FI" sz="4800" dirty="0"/>
              <a:t>Oppaalle on tutkitusti tarve</a:t>
            </a:r>
            <a:br>
              <a:rPr lang="fi-FI" dirty="0"/>
            </a:br>
            <a:r>
              <a:rPr lang="fi-FI" dirty="0"/>
              <a:t>TEA -tiedonkeruut</a:t>
            </a:r>
          </a:p>
        </p:txBody>
      </p:sp>
      <p:sp>
        <p:nvSpPr>
          <p:cNvPr id="3" name="Sisällön paikkamerkki 2">
            <a:extLst>
              <a:ext uri="{FF2B5EF4-FFF2-40B4-BE49-F238E27FC236}">
                <a16:creationId xmlns:a16="http://schemas.microsoft.com/office/drawing/2014/main" id="{2C1FB27C-D63E-4AA7-8952-E7E37F93BC6D}"/>
              </a:ext>
            </a:extLst>
          </p:cNvPr>
          <p:cNvSpPr>
            <a:spLocks noGrp="1"/>
          </p:cNvSpPr>
          <p:nvPr>
            <p:ph idx="1"/>
          </p:nvPr>
        </p:nvSpPr>
        <p:spPr/>
        <p:txBody>
          <a:bodyPr/>
          <a:lstStyle/>
          <a:p>
            <a:r>
              <a:rPr lang="fi-FI" sz="3200" dirty="0"/>
              <a:t>Lukuvuonna 2017-2018 perusopetuksen kouluista 12 % ilmoitti, ettei koululla ollut lainkaan yhteistä käytäntöä seksuaalisen häirinnän tunnistamiseksi tai siihen puuttumiseksi. </a:t>
            </a:r>
          </a:p>
          <a:p>
            <a:r>
              <a:rPr lang="fi-FI" sz="3200" dirty="0"/>
              <a:t>Vastaavasti lukuvuonna 2016- 2017 lukioista 21 %:lta ja ammatillista koulutusta järjestävien oppilaitosten toimipisteiltä 18 %:lta puuttui yhteinen käytäntö. </a:t>
            </a:r>
          </a:p>
        </p:txBody>
      </p:sp>
      <p:sp>
        <p:nvSpPr>
          <p:cNvPr id="4" name="Päivämäärän paikkamerkki 3">
            <a:extLst>
              <a:ext uri="{FF2B5EF4-FFF2-40B4-BE49-F238E27FC236}">
                <a16:creationId xmlns:a16="http://schemas.microsoft.com/office/drawing/2014/main" id="{49B02EA9-7991-48D6-8181-A75ACC048731}"/>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3DD5CE70-0637-4D81-8B10-B2096B54C226}"/>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5CD515EC-4C8C-424E-90A0-3451EA4AE911}"/>
              </a:ext>
            </a:extLst>
          </p:cNvPr>
          <p:cNvSpPr>
            <a:spLocks noGrp="1"/>
          </p:cNvSpPr>
          <p:nvPr>
            <p:ph type="sldNum" sz="quarter" idx="12"/>
          </p:nvPr>
        </p:nvSpPr>
        <p:spPr/>
        <p:txBody>
          <a:bodyPr/>
          <a:lstStyle/>
          <a:p>
            <a:fld id="{A6E131DE-DA31-4CDF-828A-8EB206A3CD12}" type="slidenum">
              <a:rPr lang="en-GB" smtClean="0"/>
              <a:t>5</a:t>
            </a:fld>
            <a:endParaRPr lang="en-GB"/>
          </a:p>
        </p:txBody>
      </p:sp>
    </p:spTree>
    <p:extLst>
      <p:ext uri="{BB962C8B-B14F-4D97-AF65-F5344CB8AC3E}">
        <p14:creationId xmlns:p14="http://schemas.microsoft.com/office/powerpoint/2010/main" val="1620532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57656" y="316638"/>
            <a:ext cx="10515600" cy="1325563"/>
          </a:xfrm>
        </p:spPr>
        <p:txBody>
          <a:bodyPr/>
          <a:lstStyle/>
          <a:p>
            <a:r>
              <a:rPr lang="fi-FI" dirty="0"/>
              <a:t>Seksuaalinen häirintä käsitteenä</a:t>
            </a:r>
          </a:p>
        </p:txBody>
      </p:sp>
      <p:sp>
        <p:nvSpPr>
          <p:cNvPr id="3" name="Sisällön paikkamerkki 2"/>
          <p:cNvSpPr>
            <a:spLocks noGrp="1"/>
          </p:cNvSpPr>
          <p:nvPr>
            <p:ph sz="half" idx="1"/>
          </p:nvPr>
        </p:nvSpPr>
        <p:spPr>
          <a:xfrm>
            <a:off x="574963" y="1120840"/>
            <a:ext cx="5402388" cy="4990814"/>
          </a:xfrm>
        </p:spPr>
        <p:txBody>
          <a:bodyPr/>
          <a:lstStyle/>
          <a:p>
            <a:r>
              <a:rPr lang="fi-FI" sz="2400" dirty="0">
                <a:solidFill>
                  <a:srgbClr val="FF00FF"/>
                </a:solidFill>
              </a:rPr>
              <a:t>Seksuaalisessa häirinnässä on kysymys lapsen tai nuoren altistamisesta ikään kuulumattomalle seksuaalisuudelle, joka loukkaa hänen psyykkistä tai fyysistä koskemattomuuttaan.</a:t>
            </a:r>
          </a:p>
          <a:p>
            <a:r>
              <a:rPr lang="fi-FI" sz="2400" dirty="0"/>
              <a:t>Sillä tarkoitetaan sanallista, sanatonta tai fyysistä, luonteeltaan seksuaalista ei-toivottua käytöstä. </a:t>
            </a:r>
          </a:p>
          <a:p>
            <a:r>
              <a:rPr lang="fi-FI" sz="2400" dirty="0"/>
              <a:t>Vakavimmillaan se voi muuttua seksuaaliseksi väkivallaksi ja rikolliseksi teoksi. </a:t>
            </a:r>
          </a:p>
          <a:p>
            <a:r>
              <a:rPr lang="fi-FI" sz="2400" dirty="0"/>
              <a:t>Häirinnälle on tyypillistä sen toistuvuus (voi olla myös yksittäinen teko). </a:t>
            </a:r>
          </a:p>
        </p:txBody>
      </p:sp>
      <p:sp>
        <p:nvSpPr>
          <p:cNvPr id="20" name="Sisällön paikkamerkki 19"/>
          <p:cNvSpPr>
            <a:spLocks noGrp="1"/>
          </p:cNvSpPr>
          <p:nvPr>
            <p:ph sz="half" idx="2"/>
          </p:nvPr>
        </p:nvSpPr>
        <p:spPr>
          <a:xfrm>
            <a:off x="6331527" y="1120840"/>
            <a:ext cx="5784272" cy="4893437"/>
          </a:xfrm>
        </p:spPr>
        <p:txBody>
          <a:bodyPr/>
          <a:lstStyle/>
          <a:p>
            <a:pPr marL="0" indent="0">
              <a:buNone/>
            </a:pPr>
            <a:r>
              <a:rPr lang="fi-FI" dirty="0"/>
              <a:t>Seksuaalinen häirintä voi ilmetä seuraavin tavoin:</a:t>
            </a:r>
          </a:p>
          <a:p>
            <a:pPr lvl="0"/>
            <a:r>
              <a:rPr lang="fi-FI" dirty="0"/>
              <a:t>seksuaalisesti vihjailevat eleet tai ilmeet</a:t>
            </a:r>
          </a:p>
          <a:p>
            <a:pPr lvl="0"/>
            <a:r>
              <a:rPr lang="fi-FI" dirty="0"/>
              <a:t>epäasialliset seksuaaliset puheet, kaksimieliset vitsit sekä vartaloa, pukeutumista tai yksityiselämää koskevat huomautukset tai kysymykset</a:t>
            </a:r>
          </a:p>
          <a:p>
            <a:pPr lvl="0"/>
            <a:r>
              <a:rPr lang="fi-FI" dirty="0"/>
              <a:t>epäasialliset seksuaaliset sisällöt eri sosiaalisen median kanavissa, WhatsApp-, </a:t>
            </a:r>
            <a:r>
              <a:rPr lang="fi-FI" dirty="0" err="1"/>
              <a:t>Snapchat-</a:t>
            </a:r>
            <a:r>
              <a:rPr lang="fi-FI" dirty="0"/>
              <a:t> yms. viestit, tekstiviestit, sähköpostit, puhelinsoitot</a:t>
            </a:r>
          </a:p>
          <a:p>
            <a:pPr lvl="0"/>
            <a:r>
              <a:rPr lang="fi-FI" dirty="0"/>
              <a:t>fyysinen koskettelu ja lähentely</a:t>
            </a:r>
          </a:p>
          <a:p>
            <a:pPr lvl="0"/>
            <a:r>
              <a:rPr lang="fi-FI" dirty="0"/>
              <a:t>sukupuoliyhteyttä tai muuta sukupuolista kanssakäymistä koskevat ehdotukset tai vaatimukset</a:t>
            </a:r>
          </a:p>
          <a:p>
            <a:r>
              <a:rPr lang="fi-FI" dirty="0"/>
              <a:t>seksuaalirikos kuten raiskaus, sen yritys tai seksuaalinen ahdistelu</a:t>
            </a:r>
          </a:p>
        </p:txBody>
      </p:sp>
      <p:sp>
        <p:nvSpPr>
          <p:cNvPr id="5" name="Päivämäärän paikkamerkki 4"/>
          <p:cNvSpPr>
            <a:spLocks noGrp="1"/>
          </p:cNvSpPr>
          <p:nvPr>
            <p:ph type="dt" sz="half" idx="10"/>
          </p:nvPr>
        </p:nvSpPr>
        <p:spPr/>
        <p:txBody>
          <a:bodyPr/>
          <a:lstStyle/>
          <a:p>
            <a:fld id="{95DF348D-677A-4432-B8EF-1B9585C1ADB4}" type="datetime1">
              <a:rPr lang="en-GB" smtClean="0"/>
              <a:t>27/03/2019</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6</a:t>
            </a:fld>
            <a:endParaRPr lang="en-GB"/>
          </a:p>
        </p:txBody>
      </p:sp>
    </p:spTree>
    <p:extLst>
      <p:ext uri="{BB962C8B-B14F-4D97-AF65-F5344CB8AC3E}">
        <p14:creationId xmlns:p14="http://schemas.microsoft.com/office/powerpoint/2010/main" val="25132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F1FC95-E04B-4353-AE42-5D4EA54A4072}"/>
              </a:ext>
            </a:extLst>
          </p:cNvPr>
          <p:cNvSpPr>
            <a:spLocks noGrp="1"/>
          </p:cNvSpPr>
          <p:nvPr>
            <p:ph type="title"/>
          </p:nvPr>
        </p:nvSpPr>
        <p:spPr>
          <a:xfrm>
            <a:off x="789560" y="169186"/>
            <a:ext cx="10515600" cy="1325563"/>
          </a:xfrm>
        </p:spPr>
        <p:txBody>
          <a:bodyPr/>
          <a:lstStyle/>
          <a:p>
            <a:r>
              <a:rPr lang="fi-FI" dirty="0"/>
              <a:t>Vuorovaikutusta säätelee opiskelijan oma kokemus</a:t>
            </a:r>
          </a:p>
        </p:txBody>
      </p:sp>
      <p:sp>
        <p:nvSpPr>
          <p:cNvPr id="3" name="Sisällön paikkamerkki 2">
            <a:extLst>
              <a:ext uri="{FF2B5EF4-FFF2-40B4-BE49-F238E27FC236}">
                <a16:creationId xmlns:a16="http://schemas.microsoft.com/office/drawing/2014/main" id="{759C4835-E676-4304-8F3D-669E17EE195A}"/>
              </a:ext>
            </a:extLst>
          </p:cNvPr>
          <p:cNvSpPr>
            <a:spLocks noGrp="1"/>
          </p:cNvSpPr>
          <p:nvPr>
            <p:ph idx="1"/>
          </p:nvPr>
        </p:nvSpPr>
        <p:spPr>
          <a:xfrm>
            <a:off x="713669" y="1681341"/>
            <a:ext cx="10515600" cy="3871507"/>
          </a:xfrm>
        </p:spPr>
        <p:txBody>
          <a:bodyPr/>
          <a:lstStyle/>
          <a:p>
            <a:r>
              <a:rPr lang="fi-FI" sz="3200" dirty="0"/>
              <a:t>Käsitys fyysisen vuorovaikutuksen muodoista ja sopivista rajoista on kulttuuri- ja yksilökohtaista</a:t>
            </a:r>
          </a:p>
          <a:p>
            <a:r>
              <a:rPr lang="fi-FI" sz="3200" dirty="0"/>
              <a:t>Fyysinen läheisyys voi ilmentää välittämistä ja huolenpitoa, lohduttaa ja luoda turvallisuudentunnetta</a:t>
            </a:r>
          </a:p>
          <a:p>
            <a:r>
              <a:rPr lang="fi-FI" sz="3200" dirty="0"/>
              <a:t>Moneen oppiaineeseen kuuluu, että opettaja tai opiskelija voivat koskettaa toista opiskelijaa</a:t>
            </a:r>
          </a:p>
          <a:p>
            <a:r>
              <a:rPr lang="fi-FI" sz="3200" dirty="0"/>
              <a:t>Olennaista on, että fyysinen kosketus ei seksualisoidu eikä sitä koeta kiusallisen, pakottavana tai epämiellyttävänä</a:t>
            </a:r>
          </a:p>
        </p:txBody>
      </p:sp>
      <p:sp>
        <p:nvSpPr>
          <p:cNvPr id="4" name="Päivämäärän paikkamerkki 3">
            <a:extLst>
              <a:ext uri="{FF2B5EF4-FFF2-40B4-BE49-F238E27FC236}">
                <a16:creationId xmlns:a16="http://schemas.microsoft.com/office/drawing/2014/main" id="{D695F7C1-C526-459E-A898-E45A7CF9C8C9}"/>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9989602E-B40A-4565-B48A-D9F0BC188963}"/>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70D53C13-1F9C-4EBD-97B7-001F2FDA7948}"/>
              </a:ext>
            </a:extLst>
          </p:cNvPr>
          <p:cNvSpPr>
            <a:spLocks noGrp="1"/>
          </p:cNvSpPr>
          <p:nvPr>
            <p:ph type="sldNum" sz="quarter" idx="12"/>
          </p:nvPr>
        </p:nvSpPr>
        <p:spPr/>
        <p:txBody>
          <a:bodyPr/>
          <a:lstStyle/>
          <a:p>
            <a:fld id="{A6E131DE-DA31-4CDF-828A-8EB206A3CD12}" type="slidenum">
              <a:rPr lang="en-GB" smtClean="0"/>
              <a:t>7</a:t>
            </a:fld>
            <a:endParaRPr lang="en-GB"/>
          </a:p>
        </p:txBody>
      </p:sp>
    </p:spTree>
    <p:extLst>
      <p:ext uri="{BB962C8B-B14F-4D97-AF65-F5344CB8AC3E}">
        <p14:creationId xmlns:p14="http://schemas.microsoft.com/office/powerpoint/2010/main" val="2816569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isällön paikkamerkki 6">
            <a:extLst>
              <a:ext uri="{FF2B5EF4-FFF2-40B4-BE49-F238E27FC236}">
                <a16:creationId xmlns:a16="http://schemas.microsoft.com/office/drawing/2014/main" id="{9055B2A9-44E2-4EA1-841A-F396A6E2314C}"/>
              </a:ext>
            </a:extLst>
          </p:cNvPr>
          <p:cNvGraphicFramePr>
            <a:graphicFrameLocks noGrp="1"/>
          </p:cNvGraphicFramePr>
          <p:nvPr>
            <p:ph idx="1"/>
            <p:extLst>
              <p:ext uri="{D42A27DB-BD31-4B8C-83A1-F6EECF244321}">
                <p14:modId xmlns:p14="http://schemas.microsoft.com/office/powerpoint/2010/main" val="800345143"/>
              </p:ext>
            </p:extLst>
          </p:nvPr>
        </p:nvGraphicFramePr>
        <p:xfrm>
          <a:off x="448282" y="1"/>
          <a:ext cx="10924974" cy="7026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äivämäärän paikkamerkki 3">
            <a:extLst>
              <a:ext uri="{FF2B5EF4-FFF2-40B4-BE49-F238E27FC236}">
                <a16:creationId xmlns:a16="http://schemas.microsoft.com/office/drawing/2014/main" id="{18185242-6527-40E8-9A74-949F9BAAC89B}"/>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7F67DAEE-D363-4784-B56E-2A1B794A7700}"/>
              </a:ext>
            </a:extLst>
          </p:cNvPr>
          <p:cNvSpPr>
            <a:spLocks noGrp="1"/>
          </p:cNvSpPr>
          <p:nvPr>
            <p:ph type="ftr" sz="quarter" idx="11"/>
          </p:nvPr>
        </p:nvSpPr>
        <p:spPr/>
        <p:txBody>
          <a:bodyPr/>
          <a:lstStyle/>
          <a:p>
            <a:r>
              <a:rPr lang="en-GB" dirty="0"/>
              <a:t>Kristiina Laitinen</a:t>
            </a:r>
          </a:p>
        </p:txBody>
      </p:sp>
      <p:sp>
        <p:nvSpPr>
          <p:cNvPr id="6" name="Dian numeron paikkamerkki 5">
            <a:extLst>
              <a:ext uri="{FF2B5EF4-FFF2-40B4-BE49-F238E27FC236}">
                <a16:creationId xmlns:a16="http://schemas.microsoft.com/office/drawing/2014/main" id="{86EAB2AC-B1A6-4812-AC65-5A367F25E22F}"/>
              </a:ext>
            </a:extLst>
          </p:cNvPr>
          <p:cNvSpPr>
            <a:spLocks noGrp="1"/>
          </p:cNvSpPr>
          <p:nvPr>
            <p:ph type="sldNum" sz="quarter" idx="12"/>
          </p:nvPr>
        </p:nvSpPr>
        <p:spPr/>
        <p:txBody>
          <a:bodyPr/>
          <a:lstStyle/>
          <a:p>
            <a:fld id="{A6E131DE-DA31-4CDF-828A-8EB206A3CD12}" type="slidenum">
              <a:rPr lang="en-GB" smtClean="0"/>
              <a:t>8</a:t>
            </a:fld>
            <a:endParaRPr lang="en-GB"/>
          </a:p>
        </p:txBody>
      </p:sp>
    </p:spTree>
    <p:extLst>
      <p:ext uri="{BB962C8B-B14F-4D97-AF65-F5344CB8AC3E}">
        <p14:creationId xmlns:p14="http://schemas.microsoft.com/office/powerpoint/2010/main" val="77559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A763783-3EF5-447E-8781-1E98650AEEB1}"/>
              </a:ext>
            </a:extLst>
          </p:cNvPr>
          <p:cNvSpPr>
            <a:spLocks noGrp="1"/>
          </p:cNvSpPr>
          <p:nvPr>
            <p:ph type="title"/>
          </p:nvPr>
        </p:nvSpPr>
        <p:spPr>
          <a:xfrm>
            <a:off x="768977" y="302404"/>
            <a:ext cx="10515600" cy="941605"/>
          </a:xfrm>
        </p:spPr>
        <p:txBody>
          <a:bodyPr/>
          <a:lstStyle/>
          <a:p>
            <a:r>
              <a:rPr lang="fi-FI" dirty="0">
                <a:solidFill>
                  <a:schemeClr val="accent1"/>
                </a:solidFill>
              </a:rPr>
              <a:t>Luottamuksen ilmapiiri kannustaa kertomaan</a:t>
            </a:r>
          </a:p>
        </p:txBody>
      </p:sp>
      <p:sp>
        <p:nvSpPr>
          <p:cNvPr id="3" name="Sisällön paikkamerkki 2">
            <a:extLst>
              <a:ext uri="{FF2B5EF4-FFF2-40B4-BE49-F238E27FC236}">
                <a16:creationId xmlns:a16="http://schemas.microsoft.com/office/drawing/2014/main" id="{A8CC96B5-EFF3-40C1-B5F3-8FA8C38301EA}"/>
              </a:ext>
            </a:extLst>
          </p:cNvPr>
          <p:cNvSpPr>
            <a:spLocks noGrp="1"/>
          </p:cNvSpPr>
          <p:nvPr>
            <p:ph idx="1"/>
          </p:nvPr>
        </p:nvSpPr>
        <p:spPr>
          <a:xfrm>
            <a:off x="768977" y="1369789"/>
            <a:ext cx="10515600" cy="3871507"/>
          </a:xfrm>
        </p:spPr>
        <p:txBody>
          <a:bodyPr/>
          <a:lstStyle/>
          <a:p>
            <a:r>
              <a:rPr lang="fi-FI" dirty="0"/>
              <a:t>Lähtökohtana kiinnostus lasten ja nuorten kuulumisia kohtaan ja luottamuksen ilmapiirin rakentaminen</a:t>
            </a:r>
          </a:p>
          <a:p>
            <a:r>
              <a:rPr lang="fi-FI" dirty="0"/>
              <a:t>Oppilaitoksessa rohkaistaan opiskelijoita ilmoittamaan havaitsemastaan tai kohtaamastaan seksuaalisesta häirinnästä luotettavalle aikuiselle</a:t>
            </a:r>
          </a:p>
          <a:p>
            <a:r>
              <a:rPr lang="fi-FI" dirty="0"/>
              <a:t>Ilmiön yhteinen käsitteleminen jo etukäteen auttaa lapsia ja nuoria tunnistamaan erilaiset häirinnän muodot ja samalla he oppivat toimimaan myös ahdistaviksi tai vaikeiksi kokemissaan tilanteissa.</a:t>
            </a:r>
          </a:p>
          <a:p>
            <a:r>
              <a:rPr lang="fi-FI" dirty="0"/>
              <a:t>Opiskelijoita varten valmistellaan ”muistilista” oppilaitoksen toimintatavoista seksuaaliseen häirintään puuttumiseksi</a:t>
            </a:r>
          </a:p>
          <a:p>
            <a:r>
              <a:rPr lang="fi-FI" dirty="0"/>
              <a:t>Opiskelijoille nimetään yhteyshenkilöt, joille ilmoituksen voi tehdä</a:t>
            </a:r>
          </a:p>
          <a:p>
            <a:pPr marL="0" indent="0">
              <a:buNone/>
            </a:pPr>
            <a:endParaRPr lang="fi-FI" sz="2800" dirty="0"/>
          </a:p>
        </p:txBody>
      </p:sp>
      <p:sp>
        <p:nvSpPr>
          <p:cNvPr id="4" name="Päivämäärän paikkamerkki 3">
            <a:extLst>
              <a:ext uri="{FF2B5EF4-FFF2-40B4-BE49-F238E27FC236}">
                <a16:creationId xmlns:a16="http://schemas.microsoft.com/office/drawing/2014/main" id="{BE62C917-AAC6-456C-96D1-0D1A10D9D89C}"/>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75288A82-839D-491A-A17A-46D8A5FA1CF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A2D67C91-58BA-4B96-A9D6-B507DC00CA98}"/>
              </a:ext>
            </a:extLst>
          </p:cNvPr>
          <p:cNvSpPr>
            <a:spLocks noGrp="1"/>
          </p:cNvSpPr>
          <p:nvPr>
            <p:ph type="sldNum" sz="quarter" idx="12"/>
          </p:nvPr>
        </p:nvSpPr>
        <p:spPr/>
        <p:txBody>
          <a:bodyPr/>
          <a:lstStyle/>
          <a:p>
            <a:fld id="{A6E131DE-DA31-4CDF-828A-8EB206A3CD12}" type="slidenum">
              <a:rPr lang="en-GB" smtClean="0"/>
              <a:t>9</a:t>
            </a:fld>
            <a:endParaRPr lang="en-GB"/>
          </a:p>
        </p:txBody>
      </p:sp>
    </p:spTree>
    <p:extLst>
      <p:ext uri="{BB962C8B-B14F-4D97-AF65-F5344CB8AC3E}">
        <p14:creationId xmlns:p14="http://schemas.microsoft.com/office/powerpoint/2010/main" val="235940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6E1840-3A8F-4A35-9604-7F4A42A15752}"/>
              </a:ext>
            </a:extLst>
          </p:cNvPr>
          <p:cNvSpPr>
            <a:spLocks noGrp="1"/>
          </p:cNvSpPr>
          <p:nvPr>
            <p:ph type="title"/>
          </p:nvPr>
        </p:nvSpPr>
        <p:spPr>
          <a:xfrm>
            <a:off x="761851" y="185021"/>
            <a:ext cx="10515600" cy="944126"/>
          </a:xfrm>
        </p:spPr>
        <p:txBody>
          <a:bodyPr/>
          <a:lstStyle/>
          <a:p>
            <a:r>
              <a:rPr lang="fi-FI" dirty="0"/>
              <a:t>Seksuaalisen häirinnän esiintyvyys 1/2</a:t>
            </a:r>
            <a:br>
              <a:rPr lang="fi-FI" dirty="0"/>
            </a:br>
            <a:r>
              <a:rPr lang="fi-FI" sz="3200" dirty="0"/>
              <a:t>Kouluterveyskysely 2017</a:t>
            </a:r>
            <a:endParaRPr lang="fi-FI" dirty="0"/>
          </a:p>
        </p:txBody>
      </p:sp>
      <p:sp>
        <p:nvSpPr>
          <p:cNvPr id="3" name="Sisällön paikkamerkki 2">
            <a:extLst>
              <a:ext uri="{FF2B5EF4-FFF2-40B4-BE49-F238E27FC236}">
                <a16:creationId xmlns:a16="http://schemas.microsoft.com/office/drawing/2014/main" id="{D9E1DE5A-88F7-439F-A426-F9F2994D618F}"/>
              </a:ext>
            </a:extLst>
          </p:cNvPr>
          <p:cNvSpPr>
            <a:spLocks noGrp="1"/>
          </p:cNvSpPr>
          <p:nvPr>
            <p:ph idx="1"/>
          </p:nvPr>
        </p:nvSpPr>
        <p:spPr>
          <a:xfrm>
            <a:off x="587859" y="1370273"/>
            <a:ext cx="11271632" cy="3871507"/>
          </a:xfrm>
        </p:spPr>
        <p:txBody>
          <a:bodyPr/>
          <a:lstStyle/>
          <a:p>
            <a:r>
              <a:rPr lang="fi-FI" dirty="0"/>
              <a:t>Seksuaalista häirintää on kokenut</a:t>
            </a:r>
          </a:p>
          <a:p>
            <a:pPr lvl="1"/>
            <a:r>
              <a:rPr lang="fi-FI" sz="2000" dirty="0"/>
              <a:t>Perusopetuksen 4. ja 5. luokkalaisista pojista ja tytöistä 7 % </a:t>
            </a:r>
          </a:p>
          <a:p>
            <a:pPr lvl="1"/>
            <a:r>
              <a:rPr lang="fi-FI" sz="2000" dirty="0"/>
              <a:t>Perusopetuksen 8. ja 9. luokkalaisista pojista 12 % ja tytöistä 30 % </a:t>
            </a:r>
          </a:p>
          <a:p>
            <a:pPr lvl="1"/>
            <a:r>
              <a:rPr lang="fi-FI" sz="2000" dirty="0"/>
              <a:t>Lukioiden ja ammatillisten oppilaitosten pojista 8 % ja tytöistä 30 % </a:t>
            </a:r>
          </a:p>
          <a:p>
            <a:r>
              <a:rPr lang="fi-FI" dirty="0"/>
              <a:t>Suurin osa tyttöjen kokemasta seksuaalisesta häirinnästä tapahtuu mobiilisti (tytöistä 15-18 % ja pojista 3-6 % kouluasteesta riippuen) tai julkisessa tilassa (tytöistä 12-16 %  ja pojista 2-4 % kouluasteesta riippuen).</a:t>
            </a:r>
          </a:p>
          <a:p>
            <a:r>
              <a:rPr lang="fi-FI" dirty="0"/>
              <a:t>Perusopetuksen 8. ja 9. luokkalaisista pojista 5 % ja tytöistä 4 % oli kokenut viimeisen vuoden aikana seksuaalista häirintää koulussa. Lukiolaisista pojista ja tytöistä 1 % ja ammattiin opiskelevista pojista 3 % ja tytöistä 2 % oli kokenut seksuaalista häirintää oppilaitoksessa. </a:t>
            </a:r>
          </a:p>
          <a:p>
            <a:endParaRPr lang="fi-FI" dirty="0"/>
          </a:p>
          <a:p>
            <a:pPr marL="0" indent="0">
              <a:buNone/>
            </a:pPr>
            <a:endParaRPr lang="fi-FI" dirty="0"/>
          </a:p>
        </p:txBody>
      </p:sp>
      <p:sp>
        <p:nvSpPr>
          <p:cNvPr id="4" name="Päivämäärän paikkamerkki 3">
            <a:extLst>
              <a:ext uri="{FF2B5EF4-FFF2-40B4-BE49-F238E27FC236}">
                <a16:creationId xmlns:a16="http://schemas.microsoft.com/office/drawing/2014/main" id="{26873701-066A-4057-80D7-D2C48A463FCF}"/>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408FC344-7953-4567-9F00-1C1677368BBC}"/>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770C805C-255A-46DC-A948-E215B6DE6213}"/>
              </a:ext>
            </a:extLst>
          </p:cNvPr>
          <p:cNvSpPr>
            <a:spLocks noGrp="1"/>
          </p:cNvSpPr>
          <p:nvPr>
            <p:ph type="sldNum" sz="quarter" idx="12"/>
          </p:nvPr>
        </p:nvSpPr>
        <p:spPr/>
        <p:txBody>
          <a:bodyPr/>
          <a:lstStyle/>
          <a:p>
            <a:fld id="{A6E131DE-DA31-4CDF-828A-8EB206A3CD12}" type="slidenum">
              <a:rPr lang="en-GB" smtClean="0"/>
              <a:t>10</a:t>
            </a:fld>
            <a:endParaRPr lang="en-GB"/>
          </a:p>
        </p:txBody>
      </p:sp>
    </p:spTree>
    <p:extLst>
      <p:ext uri="{BB962C8B-B14F-4D97-AF65-F5344CB8AC3E}">
        <p14:creationId xmlns:p14="http://schemas.microsoft.com/office/powerpoint/2010/main" val="272938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7D15623-DD24-4590-8C17-50871FBA098F}"/>
              </a:ext>
            </a:extLst>
          </p:cNvPr>
          <p:cNvSpPr>
            <a:spLocks noGrp="1"/>
          </p:cNvSpPr>
          <p:nvPr>
            <p:ph type="title"/>
          </p:nvPr>
        </p:nvSpPr>
        <p:spPr>
          <a:xfrm>
            <a:off x="780133" y="328207"/>
            <a:ext cx="10515600" cy="909490"/>
          </a:xfrm>
        </p:spPr>
        <p:txBody>
          <a:bodyPr/>
          <a:lstStyle/>
          <a:p>
            <a:r>
              <a:rPr lang="fi-FI" dirty="0"/>
              <a:t>Seksuaalisen häirinnän esiintyvyys 2/2</a:t>
            </a:r>
          </a:p>
        </p:txBody>
      </p:sp>
      <p:sp>
        <p:nvSpPr>
          <p:cNvPr id="3" name="Sisällön paikkamerkki 2">
            <a:extLst>
              <a:ext uri="{FF2B5EF4-FFF2-40B4-BE49-F238E27FC236}">
                <a16:creationId xmlns:a16="http://schemas.microsoft.com/office/drawing/2014/main" id="{3072DF44-7F61-40A7-8D8E-FF0C366786C8}"/>
              </a:ext>
            </a:extLst>
          </p:cNvPr>
          <p:cNvSpPr>
            <a:spLocks noGrp="1"/>
          </p:cNvSpPr>
          <p:nvPr>
            <p:ph idx="1"/>
          </p:nvPr>
        </p:nvSpPr>
        <p:spPr>
          <a:xfrm>
            <a:off x="681975" y="1088798"/>
            <a:ext cx="10515600" cy="3871507"/>
          </a:xfrm>
        </p:spPr>
        <p:txBody>
          <a:bodyPr/>
          <a:lstStyle/>
          <a:p>
            <a:r>
              <a:rPr lang="fi-FI" dirty="0"/>
              <a:t>Yleisimmin tekijä on ystävä tai muu tuttu lapsi tai nuori (6 % - 8 % kouluasteesta riippuen). </a:t>
            </a:r>
          </a:p>
          <a:p>
            <a:pPr lvl="1"/>
            <a:r>
              <a:rPr lang="fi-FI" dirty="0"/>
              <a:t>Opettajan tai muun oppilaitoksen aikuisen taholta tapahtuva seksuaalista häirintää oli kokenut 0-1 % vastaajista.</a:t>
            </a:r>
          </a:p>
          <a:p>
            <a:r>
              <a:rPr lang="fi-FI" dirty="0"/>
              <a:t>Perusopetuksen 4. ja 5. luokan pojista ainoastaan 35 % ja tytöistä 37 % oli kertonut kokemastaan seksuaalisesta häirinnästä tai väkivallasta jollekin aikuiselle. </a:t>
            </a:r>
          </a:p>
          <a:p>
            <a:r>
              <a:rPr lang="fi-FI" dirty="0"/>
              <a:t>8. ja 9. luokkalaisista 11 % olisi tarvinnut tilanteessa apua koulun aikuisilta, mutta ei ollut sitä saanut. </a:t>
            </a:r>
          </a:p>
          <a:p>
            <a:r>
              <a:rPr lang="fi-FI" dirty="0"/>
              <a:t>Seksuaalisen häirinnän kokemukset ovat huolestuttavan yleisiä erityisryhmiin kuuluvilla kuten seksuaali- ja sukupuolivähemmistöjä edustavilla, ulkomaista syntyperää olevilla, toimintarajoitteisilla ja kodin ulkopuolelle sijoitetuilla nuorilla.</a:t>
            </a:r>
          </a:p>
          <a:p>
            <a:endParaRPr lang="fi-FI" dirty="0"/>
          </a:p>
        </p:txBody>
      </p:sp>
      <p:sp>
        <p:nvSpPr>
          <p:cNvPr id="4" name="Päivämäärän paikkamerkki 3">
            <a:extLst>
              <a:ext uri="{FF2B5EF4-FFF2-40B4-BE49-F238E27FC236}">
                <a16:creationId xmlns:a16="http://schemas.microsoft.com/office/drawing/2014/main" id="{3E462C55-FEB7-4623-8656-6F18FC5241E2}"/>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CB8AD045-2006-4D2F-B45F-9BBD20334B88}"/>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9D92BF2-58B6-47B2-92F5-4A10E4D1CC8A}"/>
              </a:ext>
            </a:extLst>
          </p:cNvPr>
          <p:cNvSpPr>
            <a:spLocks noGrp="1"/>
          </p:cNvSpPr>
          <p:nvPr>
            <p:ph type="sldNum" sz="quarter" idx="12"/>
          </p:nvPr>
        </p:nvSpPr>
        <p:spPr/>
        <p:txBody>
          <a:bodyPr/>
          <a:lstStyle/>
          <a:p>
            <a:fld id="{A6E131DE-DA31-4CDF-828A-8EB206A3CD12}" type="slidenum">
              <a:rPr lang="en-GB" smtClean="0"/>
              <a:t>11</a:t>
            </a:fld>
            <a:endParaRPr lang="en-GB"/>
          </a:p>
        </p:txBody>
      </p:sp>
    </p:spTree>
    <p:extLst>
      <p:ext uri="{BB962C8B-B14F-4D97-AF65-F5344CB8AC3E}">
        <p14:creationId xmlns:p14="http://schemas.microsoft.com/office/powerpoint/2010/main" val="295261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58E0E1-C6EB-43BA-93F5-6E8FB3260D09}"/>
              </a:ext>
            </a:extLst>
          </p:cNvPr>
          <p:cNvSpPr>
            <a:spLocks noGrp="1"/>
          </p:cNvSpPr>
          <p:nvPr>
            <p:ph type="title"/>
          </p:nvPr>
        </p:nvSpPr>
        <p:spPr>
          <a:xfrm>
            <a:off x="448282" y="255245"/>
            <a:ext cx="10515600" cy="1077288"/>
          </a:xfrm>
        </p:spPr>
        <p:txBody>
          <a:bodyPr/>
          <a:lstStyle/>
          <a:p>
            <a:r>
              <a:rPr lang="fi-FI" dirty="0"/>
              <a:t>Lainsäädäntö velvoittaa puuttumaan 1/2</a:t>
            </a:r>
          </a:p>
        </p:txBody>
      </p:sp>
      <p:sp>
        <p:nvSpPr>
          <p:cNvPr id="3" name="Sisällön paikkamerkki 2">
            <a:extLst>
              <a:ext uri="{FF2B5EF4-FFF2-40B4-BE49-F238E27FC236}">
                <a16:creationId xmlns:a16="http://schemas.microsoft.com/office/drawing/2014/main" id="{3DE1D0E6-BE04-481A-ABA2-EF66C2882024}"/>
              </a:ext>
            </a:extLst>
          </p:cNvPr>
          <p:cNvSpPr>
            <a:spLocks noGrp="1"/>
          </p:cNvSpPr>
          <p:nvPr>
            <p:ph idx="1"/>
          </p:nvPr>
        </p:nvSpPr>
        <p:spPr>
          <a:xfrm>
            <a:off x="527966" y="1165151"/>
            <a:ext cx="10845290" cy="4846925"/>
          </a:xfrm>
        </p:spPr>
        <p:txBody>
          <a:bodyPr/>
          <a:lstStyle/>
          <a:p>
            <a:r>
              <a:rPr lang="fi-FI" sz="2800" dirty="0"/>
              <a:t>Oikeus turvalliseen oppimisympäristöön</a:t>
            </a:r>
          </a:p>
          <a:p>
            <a:pPr lvl="1"/>
            <a:r>
              <a:rPr lang="fi-FI" sz="2000" dirty="0"/>
              <a:t>Perusopetuslaki (628/1998), lukiolaki (629/1998) ja laki ammatillisesta koulutuksesta (531/2017) </a:t>
            </a:r>
          </a:p>
          <a:p>
            <a:r>
              <a:rPr lang="fi-FI" sz="2800" dirty="0"/>
              <a:t>Suunnitelma opiskelijoiden suojaamiseksi väkivallalta, kiusaamiselta ja häirinnältä</a:t>
            </a:r>
          </a:p>
          <a:p>
            <a:pPr lvl="1"/>
            <a:r>
              <a:rPr lang="fi-FI" sz="2000" dirty="0"/>
              <a:t> Oppilas- ja opiskelijahuoltolaki (1287/2013)</a:t>
            </a:r>
          </a:p>
          <a:p>
            <a:r>
              <a:rPr lang="fi-FI" sz="2800" dirty="0"/>
              <a:t>Seksuaalinen häirintä on tasa-arvolaissa kiellettyä syrjintää</a:t>
            </a:r>
          </a:p>
          <a:p>
            <a:pPr lvl="1"/>
            <a:r>
              <a:rPr lang="fi-FI" sz="2000" dirty="0"/>
              <a:t>Laki naisten ja miesten välisestä tasa-arvosta (609/1986)</a:t>
            </a:r>
          </a:p>
          <a:p>
            <a:r>
              <a:rPr lang="fi-FI" sz="2800" dirty="0"/>
              <a:t>Yhdenvertaisuuslaki kieltää häirinnän yhdenvertaisuuslain mukaisten syrjintäperusteiden, kuten alkuperän, seksuaalisen suuntautumisen, kielen, uskonnon, vammaisuuden tai terveydentilan, perusteella.</a:t>
            </a:r>
          </a:p>
          <a:p>
            <a:pPr lvl="1"/>
            <a:r>
              <a:rPr lang="fi-FI" sz="2000" dirty="0"/>
              <a:t>Yhdenvertaisuuslaki (1325/2014)</a:t>
            </a:r>
          </a:p>
          <a:p>
            <a:endParaRPr lang="fi-FI" sz="2800" dirty="0"/>
          </a:p>
        </p:txBody>
      </p:sp>
      <p:sp>
        <p:nvSpPr>
          <p:cNvPr id="4" name="Päivämäärän paikkamerkki 3">
            <a:extLst>
              <a:ext uri="{FF2B5EF4-FFF2-40B4-BE49-F238E27FC236}">
                <a16:creationId xmlns:a16="http://schemas.microsoft.com/office/drawing/2014/main" id="{C26DAD46-B6EA-41C5-84B8-2B18D8212A42}"/>
              </a:ext>
            </a:extLst>
          </p:cNvPr>
          <p:cNvSpPr>
            <a:spLocks noGrp="1"/>
          </p:cNvSpPr>
          <p:nvPr>
            <p:ph type="dt" sz="half" idx="10"/>
          </p:nvPr>
        </p:nvSpPr>
        <p:spPr/>
        <p:txBody>
          <a:bodyPr/>
          <a:lstStyle/>
          <a:p>
            <a:fld id="{5A93E190-C3B8-4F0D-BC5A-414A6F0316F6}" type="datetime1">
              <a:rPr lang="en-GB" smtClean="0"/>
              <a:t>27/03/2019</a:t>
            </a:fld>
            <a:endParaRPr lang="en-GB" dirty="0"/>
          </a:p>
        </p:txBody>
      </p:sp>
      <p:sp>
        <p:nvSpPr>
          <p:cNvPr id="5" name="Alatunnisteen paikkamerkki 4">
            <a:extLst>
              <a:ext uri="{FF2B5EF4-FFF2-40B4-BE49-F238E27FC236}">
                <a16:creationId xmlns:a16="http://schemas.microsoft.com/office/drawing/2014/main" id="{454EA5DE-D6EE-4266-B853-7C528B171BA8}"/>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1734F662-B1D7-46B8-BEB6-52AF7BAC9174}"/>
              </a:ext>
            </a:extLst>
          </p:cNvPr>
          <p:cNvSpPr>
            <a:spLocks noGrp="1"/>
          </p:cNvSpPr>
          <p:nvPr>
            <p:ph type="sldNum" sz="quarter" idx="12"/>
          </p:nvPr>
        </p:nvSpPr>
        <p:spPr/>
        <p:txBody>
          <a:bodyPr/>
          <a:lstStyle/>
          <a:p>
            <a:fld id="{A6E131DE-DA31-4CDF-828A-8EB206A3CD12}" type="slidenum">
              <a:rPr lang="en-GB" smtClean="0"/>
              <a:t>12</a:t>
            </a:fld>
            <a:endParaRPr lang="en-GB"/>
          </a:p>
        </p:txBody>
      </p:sp>
    </p:spTree>
    <p:extLst>
      <p:ext uri="{BB962C8B-B14F-4D97-AF65-F5344CB8AC3E}">
        <p14:creationId xmlns:p14="http://schemas.microsoft.com/office/powerpoint/2010/main" val="2209670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A27D99-338A-430B-9CA0-64FAE9A44930}"/>
              </a:ext>
            </a:extLst>
          </p:cNvPr>
          <p:cNvSpPr>
            <a:spLocks noGrp="1"/>
          </p:cNvSpPr>
          <p:nvPr>
            <p:ph type="title"/>
          </p:nvPr>
        </p:nvSpPr>
        <p:spPr>
          <a:xfrm>
            <a:off x="896568" y="188537"/>
            <a:ext cx="10873577" cy="1212441"/>
          </a:xfrm>
        </p:spPr>
        <p:txBody>
          <a:bodyPr/>
          <a:lstStyle/>
          <a:p>
            <a:r>
              <a:rPr lang="fi-FI" dirty="0"/>
              <a:t>Lainsäädäntö velvoittaa puuttumaan 2/2</a:t>
            </a:r>
          </a:p>
        </p:txBody>
      </p:sp>
      <p:sp>
        <p:nvSpPr>
          <p:cNvPr id="3" name="Sisällön paikkamerkki 2">
            <a:extLst>
              <a:ext uri="{FF2B5EF4-FFF2-40B4-BE49-F238E27FC236}">
                <a16:creationId xmlns:a16="http://schemas.microsoft.com/office/drawing/2014/main" id="{D2B4F836-FA6D-4E99-96D9-7291CCC28A20}"/>
              </a:ext>
            </a:extLst>
          </p:cNvPr>
          <p:cNvSpPr>
            <a:spLocks noGrp="1"/>
          </p:cNvSpPr>
          <p:nvPr>
            <p:ph idx="1"/>
          </p:nvPr>
        </p:nvSpPr>
        <p:spPr>
          <a:xfrm>
            <a:off x="755166" y="1004555"/>
            <a:ext cx="10515600" cy="3871507"/>
          </a:xfrm>
        </p:spPr>
        <p:txBody>
          <a:bodyPr/>
          <a:lstStyle/>
          <a:p>
            <a:r>
              <a:rPr lang="fi-FI" dirty="0"/>
              <a:t>Terveydenhuoltolaki velvoittaa tarkastamaan kolmen vuoden välein koulujen ympäristön terveellisyyden ja turvallisuuden sekä psykososiaalisen hyvinvoinnin. Tarkastus kattaa myös seksuaalisen häirinnän ja siihen liittyvät toimintatavat.</a:t>
            </a:r>
          </a:p>
          <a:p>
            <a:pPr lvl="1"/>
            <a:r>
              <a:rPr lang="fi-FI" sz="2000" dirty="0"/>
              <a:t>Terveydenhuoltolaki (1326/2019)</a:t>
            </a:r>
          </a:p>
          <a:p>
            <a:r>
              <a:rPr lang="fi-FI" dirty="0"/>
              <a:t>Seksuaalinen häirintä voi johtaa huomautukseen, varoitukseen tai palvelussuhteen päättämiseen.</a:t>
            </a:r>
          </a:p>
          <a:p>
            <a:pPr lvl="1"/>
            <a:r>
              <a:rPr lang="fi-FI" sz="2000" dirty="0"/>
              <a:t>Laki kunnallisesta viranhaltijasta (304/2003 ), valtion virkamieslaki (750/1994) ja työsopimuslaki (55/2001)</a:t>
            </a:r>
          </a:p>
          <a:p>
            <a:r>
              <a:rPr lang="fi-FI" dirty="0"/>
              <a:t>Seksuaalirikoksena rangaistavaksi säädettyjä tekoja ovat muun muassa raiskaus, pakottaminen seksuaaliseen tekoon, seksuaalinen hyväksikäyttö, seksuaalinen ahdistelu, lapsen seksuaalinen hyväksikäyttö, seksuaalipalvelujen ostaminen nuorelta ja lapsen houkutteleminen seksuaalisiin tarkoituksiin. Sen lisäksi seksuaalinen häirintä voi olla kunnianloukkausrikos.</a:t>
            </a:r>
          </a:p>
          <a:p>
            <a:pPr lvl="1"/>
            <a:r>
              <a:rPr lang="fi-FI" sz="2000" dirty="0"/>
              <a:t>Rikoslaki (39/1889)</a:t>
            </a:r>
          </a:p>
          <a:p>
            <a:endParaRPr lang="fi-FI" dirty="0"/>
          </a:p>
        </p:txBody>
      </p:sp>
      <p:sp>
        <p:nvSpPr>
          <p:cNvPr id="4" name="Päivämäärän paikkamerkki 3">
            <a:extLst>
              <a:ext uri="{FF2B5EF4-FFF2-40B4-BE49-F238E27FC236}">
                <a16:creationId xmlns:a16="http://schemas.microsoft.com/office/drawing/2014/main" id="{889FCEE0-0B04-4438-A43E-604146091FC2}"/>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0D804004-74E5-4E6D-9AEF-0CAF6967D520}"/>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75E951DC-7461-43FF-9C25-4628684792E5}"/>
              </a:ext>
            </a:extLst>
          </p:cNvPr>
          <p:cNvSpPr>
            <a:spLocks noGrp="1"/>
          </p:cNvSpPr>
          <p:nvPr>
            <p:ph type="sldNum" sz="quarter" idx="12"/>
          </p:nvPr>
        </p:nvSpPr>
        <p:spPr/>
        <p:txBody>
          <a:bodyPr/>
          <a:lstStyle/>
          <a:p>
            <a:fld id="{A6E131DE-DA31-4CDF-828A-8EB206A3CD12}" type="slidenum">
              <a:rPr lang="en-GB" smtClean="0"/>
              <a:t>13</a:t>
            </a:fld>
            <a:endParaRPr lang="en-GB"/>
          </a:p>
        </p:txBody>
      </p:sp>
    </p:spTree>
    <p:extLst>
      <p:ext uri="{BB962C8B-B14F-4D97-AF65-F5344CB8AC3E}">
        <p14:creationId xmlns:p14="http://schemas.microsoft.com/office/powerpoint/2010/main" val="2719000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D33C31B-494C-47D5-9E20-520B41EDAA12}"/>
              </a:ext>
            </a:extLst>
          </p:cNvPr>
          <p:cNvSpPr>
            <a:spLocks noGrp="1"/>
          </p:cNvSpPr>
          <p:nvPr>
            <p:ph type="title"/>
          </p:nvPr>
        </p:nvSpPr>
        <p:spPr>
          <a:xfrm>
            <a:off x="637160" y="148619"/>
            <a:ext cx="10515600" cy="1704920"/>
          </a:xfrm>
        </p:spPr>
        <p:txBody>
          <a:bodyPr/>
          <a:lstStyle/>
          <a:p>
            <a:r>
              <a:rPr lang="fi-FI" dirty="0"/>
              <a:t>Suunnitelma opiskelijoiden suojaamiseksi väkivallalta, kiusaamiselta ja häirinnältä</a:t>
            </a:r>
            <a:br>
              <a:rPr lang="fi-FI" dirty="0"/>
            </a:br>
            <a:r>
              <a:rPr lang="fi-FI" sz="3200" dirty="0"/>
              <a:t>Ennaltaehkäisevä työ</a:t>
            </a:r>
            <a:endParaRPr lang="fi-FI" dirty="0"/>
          </a:p>
        </p:txBody>
      </p:sp>
      <p:sp>
        <p:nvSpPr>
          <p:cNvPr id="3" name="Sisällön paikkamerkki 2">
            <a:extLst>
              <a:ext uri="{FF2B5EF4-FFF2-40B4-BE49-F238E27FC236}">
                <a16:creationId xmlns:a16="http://schemas.microsoft.com/office/drawing/2014/main" id="{B85DE98A-543E-4806-BA6D-E511C96162F2}"/>
              </a:ext>
            </a:extLst>
          </p:cNvPr>
          <p:cNvSpPr>
            <a:spLocks noGrp="1"/>
          </p:cNvSpPr>
          <p:nvPr>
            <p:ph idx="1"/>
          </p:nvPr>
        </p:nvSpPr>
        <p:spPr>
          <a:xfrm>
            <a:off x="637160" y="1853539"/>
            <a:ext cx="11118065" cy="3871507"/>
          </a:xfrm>
        </p:spPr>
        <p:txBody>
          <a:bodyPr/>
          <a:lstStyle/>
          <a:p>
            <a:pPr marL="0" indent="0">
              <a:buNone/>
            </a:pPr>
            <a:r>
              <a:rPr lang="fi-FI" dirty="0"/>
              <a:t>Suunnitelmassa tulee ottaa huomioon sekä opiskelijoiden keskinäiset että opiskelijoiden ja aikuisten väliset vuorovaikutussuhteet oppilaitoksessa. Suunnitelmassa kuvataan:</a:t>
            </a:r>
          </a:p>
          <a:p>
            <a:r>
              <a:rPr lang="fi-FI" sz="2800" b="1" dirty="0">
                <a:solidFill>
                  <a:srgbClr val="FF00FF"/>
                </a:solidFill>
              </a:rPr>
              <a:t>kiusaamisen</a:t>
            </a:r>
            <a:r>
              <a:rPr lang="fi-FI" sz="2000" dirty="0">
                <a:solidFill>
                  <a:srgbClr val="FF00FF"/>
                </a:solidFill>
              </a:rPr>
              <a:t>, </a:t>
            </a:r>
            <a:r>
              <a:rPr lang="fi-FI" sz="2800" b="1" dirty="0">
                <a:solidFill>
                  <a:srgbClr val="FF00FF"/>
                </a:solidFill>
              </a:rPr>
              <a:t>väkivallan</a:t>
            </a:r>
            <a:r>
              <a:rPr lang="fi-FI" sz="2000" dirty="0">
                <a:solidFill>
                  <a:srgbClr val="FF00FF"/>
                </a:solidFill>
              </a:rPr>
              <a:t> ja </a:t>
            </a:r>
            <a:r>
              <a:rPr lang="fi-FI" sz="2800" b="1" dirty="0">
                <a:solidFill>
                  <a:srgbClr val="FF00FF"/>
                </a:solidFill>
              </a:rPr>
              <a:t>häirinnän</a:t>
            </a:r>
            <a:r>
              <a:rPr lang="fi-FI" sz="2000" dirty="0">
                <a:solidFill>
                  <a:srgbClr val="FF00FF"/>
                </a:solidFill>
              </a:rPr>
              <a:t> </a:t>
            </a:r>
            <a:r>
              <a:rPr lang="fi-FI" sz="2000" dirty="0"/>
              <a:t>ehkäiseminen ja siihen puuttuminen</a:t>
            </a:r>
          </a:p>
          <a:p>
            <a:r>
              <a:rPr lang="fi-FI" sz="2000" dirty="0"/>
              <a:t>edellä mainittujen asioiden käsittely yhteisö-, ryhmä- ja yksilötasolla</a:t>
            </a:r>
          </a:p>
          <a:p>
            <a:r>
              <a:rPr lang="fi-FI" sz="2000" dirty="0"/>
              <a:t>yksilöllinen tuki, tarvittava hoito, muut toimenpiteet ja jälkiseuranta sekä teon tekijän että sen kohteena olevan osalta</a:t>
            </a:r>
          </a:p>
          <a:p>
            <a:r>
              <a:rPr lang="fi-FI" sz="2000" dirty="0"/>
              <a:t>yhteistyö huoltajien kanssa</a:t>
            </a:r>
          </a:p>
          <a:p>
            <a:r>
              <a:rPr lang="fi-FI" sz="2000" dirty="0"/>
              <a:t>yhteistyö tarvittavien viranomaisten kanssa</a:t>
            </a:r>
          </a:p>
          <a:p>
            <a:r>
              <a:rPr lang="fi-FI" sz="2000" dirty="0"/>
              <a:t>suunnitelmaan perehdyttäminen ja siitä tiedottaminen henkilöstölle, opiskelijoille, huoltajille ja yhteistyötahoille</a:t>
            </a:r>
          </a:p>
          <a:p>
            <a:r>
              <a:rPr lang="fi-FI" sz="2000" dirty="0"/>
              <a:t>suunnitelman päivittäminen, seuranta ja arviointi.</a:t>
            </a:r>
          </a:p>
          <a:p>
            <a:endParaRPr lang="fi-FI" dirty="0"/>
          </a:p>
        </p:txBody>
      </p:sp>
      <p:sp>
        <p:nvSpPr>
          <p:cNvPr id="6" name="Dian numeron paikkamerkki 5">
            <a:extLst>
              <a:ext uri="{FF2B5EF4-FFF2-40B4-BE49-F238E27FC236}">
                <a16:creationId xmlns:a16="http://schemas.microsoft.com/office/drawing/2014/main" id="{125D9F10-9365-4990-ADED-97E4291CD8C7}"/>
              </a:ext>
            </a:extLst>
          </p:cNvPr>
          <p:cNvSpPr>
            <a:spLocks noGrp="1"/>
          </p:cNvSpPr>
          <p:nvPr>
            <p:ph type="sldNum" sz="quarter" idx="12"/>
          </p:nvPr>
        </p:nvSpPr>
        <p:spPr/>
        <p:txBody>
          <a:bodyPr/>
          <a:lstStyle/>
          <a:p>
            <a:fld id="{A6E131DE-DA31-4CDF-828A-8EB206A3CD12}" type="slidenum">
              <a:rPr lang="en-GB" smtClean="0"/>
              <a:t>14</a:t>
            </a:fld>
            <a:endParaRPr lang="en-GB"/>
          </a:p>
        </p:txBody>
      </p:sp>
    </p:spTree>
    <p:extLst>
      <p:ext uri="{BB962C8B-B14F-4D97-AF65-F5344CB8AC3E}">
        <p14:creationId xmlns:p14="http://schemas.microsoft.com/office/powerpoint/2010/main" val="2608201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53021A-1447-497D-A9F3-87680174E334}"/>
              </a:ext>
            </a:extLst>
          </p:cNvPr>
          <p:cNvSpPr>
            <a:spLocks noGrp="1"/>
          </p:cNvSpPr>
          <p:nvPr>
            <p:ph type="title"/>
          </p:nvPr>
        </p:nvSpPr>
        <p:spPr>
          <a:xfrm>
            <a:off x="489097" y="-499729"/>
            <a:ext cx="12929191" cy="1323522"/>
          </a:xfrm>
        </p:spPr>
        <p:txBody>
          <a:bodyPr/>
          <a:lstStyle/>
          <a:p>
            <a:br>
              <a:rPr lang="fi-FI" dirty="0"/>
            </a:br>
            <a:r>
              <a:rPr lang="fi-FI" dirty="0"/>
              <a:t>Kouluterveyskysely 2017</a:t>
            </a:r>
            <a:br>
              <a:rPr lang="fi-FI" dirty="0"/>
            </a:br>
            <a:br>
              <a:rPr lang="fi-FI" dirty="0"/>
            </a:br>
            <a:r>
              <a:rPr lang="fi-FI" sz="2400" b="0" dirty="0">
                <a:solidFill>
                  <a:srgbClr val="FF00FF"/>
                </a:solidFill>
              </a:rPr>
              <a:t>4. ja 5. luokan oppilaat: </a:t>
            </a:r>
            <a:br>
              <a:rPr lang="fi-FI" sz="2400" b="0" dirty="0">
                <a:solidFill>
                  <a:schemeClr val="tx1"/>
                </a:solidFill>
              </a:rPr>
            </a:br>
            <a:r>
              <a:rPr lang="fi-FI" sz="2400" b="0" dirty="0">
                <a:solidFill>
                  <a:schemeClr val="tx1"/>
                </a:solidFill>
              </a:rPr>
              <a:t>Osallistunut koulun yhteisten sääntöjen suunnitteluun 73 %</a:t>
            </a:r>
            <a:br>
              <a:rPr lang="fi-FI" sz="2400" b="0" dirty="0">
                <a:solidFill>
                  <a:schemeClr val="tx1"/>
                </a:solidFill>
              </a:rPr>
            </a:br>
            <a:r>
              <a:rPr lang="fi-FI" sz="2400" b="0" dirty="0">
                <a:solidFill>
                  <a:srgbClr val="FF00FF"/>
                </a:solidFill>
              </a:rPr>
              <a:t>8. ja 9. luokan oppilaat: </a:t>
            </a:r>
            <a:br>
              <a:rPr lang="fi-FI" sz="2400" b="0" dirty="0">
                <a:solidFill>
                  <a:schemeClr val="tx1"/>
                </a:solidFill>
              </a:rPr>
            </a:br>
            <a:r>
              <a:rPr lang="fi-FI" sz="2400" b="0" dirty="0">
                <a:solidFill>
                  <a:schemeClr val="tx1"/>
                </a:solidFill>
              </a:rPr>
              <a:t>Mahdollisuus vaikuttaa koulun yhteisten sääntöjen laatimiseen</a:t>
            </a:r>
            <a:br>
              <a:rPr lang="fi-FI" dirty="0"/>
            </a:br>
            <a:endParaRPr lang="fi-FI" dirty="0"/>
          </a:p>
        </p:txBody>
      </p:sp>
      <p:graphicFrame>
        <p:nvGraphicFramePr>
          <p:cNvPr id="11" name="Sisällön paikkamerkki 10">
            <a:extLst>
              <a:ext uri="{FF2B5EF4-FFF2-40B4-BE49-F238E27FC236}">
                <a16:creationId xmlns:a16="http://schemas.microsoft.com/office/drawing/2014/main" id="{BD62F6FC-C4E6-49DB-BC03-4822341EB64F}"/>
              </a:ext>
            </a:extLst>
          </p:cNvPr>
          <p:cNvGraphicFramePr>
            <a:graphicFrameLocks noGrp="1"/>
          </p:cNvGraphicFramePr>
          <p:nvPr>
            <p:ph idx="1"/>
            <p:extLst>
              <p:ext uri="{D42A27DB-BD31-4B8C-83A1-F6EECF244321}">
                <p14:modId xmlns:p14="http://schemas.microsoft.com/office/powerpoint/2010/main" val="3876403494"/>
              </p:ext>
            </p:extLst>
          </p:nvPr>
        </p:nvGraphicFramePr>
        <p:xfrm>
          <a:off x="448282" y="2601471"/>
          <a:ext cx="10515600" cy="4115381"/>
        </p:xfrm>
        <a:graphic>
          <a:graphicData uri="http://schemas.openxmlformats.org/drawingml/2006/chart">
            <c:chart xmlns:c="http://schemas.openxmlformats.org/drawingml/2006/chart" xmlns:r="http://schemas.openxmlformats.org/officeDocument/2006/relationships" r:id="rId2"/>
          </a:graphicData>
        </a:graphic>
      </p:graphicFrame>
      <p:sp>
        <p:nvSpPr>
          <p:cNvPr id="4" name="Päivämäärän paikkamerkki 3">
            <a:extLst>
              <a:ext uri="{FF2B5EF4-FFF2-40B4-BE49-F238E27FC236}">
                <a16:creationId xmlns:a16="http://schemas.microsoft.com/office/drawing/2014/main" id="{1F14BCBB-7CEA-4097-83C4-AD9BA11F4226}"/>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DC33DFB4-4E1D-42C7-BBD9-986A45680B8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21E554BF-8574-4C9C-A6D5-0C01A7480CE1}"/>
              </a:ext>
            </a:extLst>
          </p:cNvPr>
          <p:cNvSpPr>
            <a:spLocks noGrp="1"/>
          </p:cNvSpPr>
          <p:nvPr>
            <p:ph type="sldNum" sz="quarter" idx="12"/>
          </p:nvPr>
        </p:nvSpPr>
        <p:spPr/>
        <p:txBody>
          <a:bodyPr/>
          <a:lstStyle/>
          <a:p>
            <a:fld id="{A6E131DE-DA31-4CDF-828A-8EB206A3CD12}" type="slidenum">
              <a:rPr lang="en-GB" smtClean="0"/>
              <a:t>15</a:t>
            </a:fld>
            <a:endParaRPr lang="en-GB"/>
          </a:p>
        </p:txBody>
      </p:sp>
    </p:spTree>
    <p:extLst>
      <p:ext uri="{BB962C8B-B14F-4D97-AF65-F5344CB8AC3E}">
        <p14:creationId xmlns:p14="http://schemas.microsoft.com/office/powerpoint/2010/main" val="2894809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23B40E-B7D6-4838-948D-F590F6AE1CBC}"/>
              </a:ext>
            </a:extLst>
          </p:cNvPr>
          <p:cNvSpPr>
            <a:spLocks noGrp="1"/>
          </p:cNvSpPr>
          <p:nvPr>
            <p:ph type="title"/>
          </p:nvPr>
        </p:nvSpPr>
        <p:spPr>
          <a:xfrm>
            <a:off x="704719" y="147135"/>
            <a:ext cx="11059933" cy="1551315"/>
          </a:xfrm>
        </p:spPr>
        <p:txBody>
          <a:bodyPr/>
          <a:lstStyle/>
          <a:p>
            <a:r>
              <a:rPr lang="fi-FI" dirty="0"/>
              <a:t>Oppilaitoskohtaiset tasa-arvo- ja yhdenvertaisuus-suunnitelmat</a:t>
            </a:r>
            <a:br>
              <a:rPr lang="fi-FI" dirty="0"/>
            </a:br>
            <a:r>
              <a:rPr lang="fi-FI" sz="3200" dirty="0"/>
              <a:t>Ennaltaehkäisevä työ</a:t>
            </a:r>
          </a:p>
        </p:txBody>
      </p:sp>
      <p:sp>
        <p:nvSpPr>
          <p:cNvPr id="3" name="Sisällön paikkamerkki 2">
            <a:extLst>
              <a:ext uri="{FF2B5EF4-FFF2-40B4-BE49-F238E27FC236}">
                <a16:creationId xmlns:a16="http://schemas.microsoft.com/office/drawing/2014/main" id="{81A235FA-246F-43EC-96E0-02F2B95547F9}"/>
              </a:ext>
            </a:extLst>
          </p:cNvPr>
          <p:cNvSpPr>
            <a:spLocks noGrp="1"/>
          </p:cNvSpPr>
          <p:nvPr>
            <p:ph idx="1"/>
          </p:nvPr>
        </p:nvSpPr>
        <p:spPr>
          <a:xfrm>
            <a:off x="704719" y="1781665"/>
            <a:ext cx="10515600" cy="4440807"/>
          </a:xfrm>
        </p:spPr>
        <p:txBody>
          <a:bodyPr/>
          <a:lstStyle/>
          <a:p>
            <a:r>
              <a:rPr lang="fi-FI" dirty="0"/>
              <a:t>Tasa-arvosuunnitelman tulee sisältää:</a:t>
            </a:r>
          </a:p>
          <a:p>
            <a:pPr lvl="1"/>
            <a:r>
              <a:rPr lang="fi-FI" dirty="0"/>
              <a:t>selvitys oppilaitoksen tasa-arvotilanteesta</a:t>
            </a:r>
          </a:p>
          <a:p>
            <a:pPr lvl="1"/>
            <a:r>
              <a:rPr lang="fi-FI" dirty="0"/>
              <a:t>tarvittavat toimenpiteet tasa-arvon edistämiseksi</a:t>
            </a:r>
          </a:p>
          <a:p>
            <a:pPr lvl="1"/>
            <a:r>
              <a:rPr lang="fi-FI" dirty="0"/>
              <a:t>arvio aikaisempaan tasa-arvosuunnitemaan sisältyneiden toimenpiteiden toteuttamisesta ja tuloksista.</a:t>
            </a:r>
          </a:p>
          <a:p>
            <a:r>
              <a:rPr lang="fi-FI" dirty="0"/>
              <a:t>Huomiota tulee kiinnittää mm. seksuaalisen häirinnän ja sukupuoleen perustuvan häirinnän ehkäisemiseen ja poistamiseen.</a:t>
            </a:r>
          </a:p>
          <a:p>
            <a:r>
              <a:rPr lang="fi-FI" dirty="0"/>
              <a:t>Oppilaitoksella tulee olla myös suunnitelma tarvittavista toimenpiteistä yhdenvertaisuuden edistämiseksi.</a:t>
            </a:r>
          </a:p>
          <a:p>
            <a:r>
              <a:rPr lang="fi-FI" dirty="0"/>
              <a:t>Tarkempaa ohjeistamista antavat yhdenvertaisuus- ja tasa-arvovaltuutetut.</a:t>
            </a:r>
          </a:p>
          <a:p>
            <a:endParaRPr lang="fi-FI" dirty="0"/>
          </a:p>
          <a:p>
            <a:pPr lvl="1"/>
            <a:endParaRPr lang="fi-FI" dirty="0"/>
          </a:p>
          <a:p>
            <a:pPr lvl="1"/>
            <a:endParaRPr lang="fi-FI" dirty="0"/>
          </a:p>
        </p:txBody>
      </p:sp>
      <p:sp>
        <p:nvSpPr>
          <p:cNvPr id="6" name="Dian numeron paikkamerkki 5">
            <a:extLst>
              <a:ext uri="{FF2B5EF4-FFF2-40B4-BE49-F238E27FC236}">
                <a16:creationId xmlns:a16="http://schemas.microsoft.com/office/drawing/2014/main" id="{7AE3F710-AD64-40C1-ADB9-CF29159FEF0C}"/>
              </a:ext>
            </a:extLst>
          </p:cNvPr>
          <p:cNvSpPr>
            <a:spLocks noGrp="1"/>
          </p:cNvSpPr>
          <p:nvPr>
            <p:ph type="sldNum" sz="quarter" idx="12"/>
          </p:nvPr>
        </p:nvSpPr>
        <p:spPr/>
        <p:txBody>
          <a:bodyPr/>
          <a:lstStyle/>
          <a:p>
            <a:fld id="{A6E131DE-DA31-4CDF-828A-8EB206A3CD12}" type="slidenum">
              <a:rPr lang="en-GB" smtClean="0"/>
              <a:t>16</a:t>
            </a:fld>
            <a:endParaRPr lang="en-GB"/>
          </a:p>
        </p:txBody>
      </p:sp>
    </p:spTree>
    <p:extLst>
      <p:ext uri="{BB962C8B-B14F-4D97-AF65-F5344CB8AC3E}">
        <p14:creationId xmlns:p14="http://schemas.microsoft.com/office/powerpoint/2010/main" val="592130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53D2ECB-A1BA-417C-BA67-BF360F3CECDF}"/>
              </a:ext>
            </a:extLst>
          </p:cNvPr>
          <p:cNvSpPr>
            <a:spLocks noGrp="1"/>
          </p:cNvSpPr>
          <p:nvPr>
            <p:ph type="title"/>
          </p:nvPr>
        </p:nvSpPr>
        <p:spPr>
          <a:xfrm>
            <a:off x="207681" y="217914"/>
            <a:ext cx="11921550" cy="1325563"/>
          </a:xfrm>
        </p:spPr>
        <p:txBody>
          <a:bodyPr/>
          <a:lstStyle/>
          <a:p>
            <a:r>
              <a:rPr lang="fi-FI" sz="3600" dirty="0"/>
              <a:t>Seksuaalisen häirinnän vastaisen suunnitelman valmistelusta</a:t>
            </a:r>
          </a:p>
        </p:txBody>
      </p:sp>
      <p:sp>
        <p:nvSpPr>
          <p:cNvPr id="3" name="Sisällön paikkamerkki 2">
            <a:extLst>
              <a:ext uri="{FF2B5EF4-FFF2-40B4-BE49-F238E27FC236}">
                <a16:creationId xmlns:a16="http://schemas.microsoft.com/office/drawing/2014/main" id="{AB318038-F850-4539-8032-14B63660D899}"/>
              </a:ext>
            </a:extLst>
          </p:cNvPr>
          <p:cNvSpPr>
            <a:spLocks noGrp="1"/>
          </p:cNvSpPr>
          <p:nvPr>
            <p:ph sz="half" idx="1"/>
          </p:nvPr>
        </p:nvSpPr>
        <p:spPr>
          <a:xfrm>
            <a:off x="207681" y="1105027"/>
            <a:ext cx="5320570" cy="5604117"/>
          </a:xfrm>
        </p:spPr>
        <p:txBody>
          <a:bodyPr/>
          <a:lstStyle/>
          <a:p>
            <a:pPr marL="0" indent="0">
              <a:buNone/>
            </a:pPr>
            <a:r>
              <a:rPr lang="fi-FI" dirty="0"/>
              <a:t>Erilaisia kriisi- ja ongelmatilanteita varten laadittavien suunnitelmien tarkoituksena on tulla osaksi oppilaitoksen </a:t>
            </a:r>
            <a:r>
              <a:rPr lang="fi-FI" dirty="0">
                <a:solidFill>
                  <a:srgbClr val="FF00FF"/>
                </a:solidFill>
              </a:rPr>
              <a:t>jokapäiväistä turvallisuuskulttuuria</a:t>
            </a:r>
            <a:r>
              <a:rPr lang="fi-FI" dirty="0"/>
              <a:t> ja turvata toiminnan jatkuvuus myös poikkeuksellisissa tilanteissa.</a:t>
            </a:r>
          </a:p>
          <a:p>
            <a:r>
              <a:rPr lang="fi-FI" dirty="0"/>
              <a:t>Suunnitelmia valmisteltaessa on otettava huomioon väkivalta, kiusaaminen ja häirintä </a:t>
            </a:r>
            <a:r>
              <a:rPr lang="fi-FI" dirty="0">
                <a:solidFill>
                  <a:srgbClr val="FF00FF"/>
                </a:solidFill>
              </a:rPr>
              <a:t>erillisinä ilmiöinä</a:t>
            </a:r>
            <a:r>
              <a:rPr lang="fi-FI" dirty="0"/>
              <a:t>: kuvattujen toimenpiteiden tulee kohdistua kuhunkin niistä.</a:t>
            </a:r>
          </a:p>
          <a:p>
            <a:r>
              <a:rPr lang="fi-FI" dirty="0"/>
              <a:t>Hyvä toimintamalli perustuu </a:t>
            </a:r>
            <a:r>
              <a:rPr lang="fi-FI" dirty="0">
                <a:solidFill>
                  <a:srgbClr val="FF00FF"/>
                </a:solidFill>
              </a:rPr>
              <a:t>tietoon</a:t>
            </a:r>
            <a:r>
              <a:rPr lang="fi-FI" dirty="0"/>
              <a:t> seksuaalisen häirinnän esiintyvyydestä yhteisössä</a:t>
            </a:r>
          </a:p>
          <a:p>
            <a:pPr lvl="1"/>
            <a:r>
              <a:rPr lang="fi-FI" dirty="0"/>
              <a:t>Tiedonkeruu mahdollistaa myös myöhemmän seurannan.</a:t>
            </a:r>
          </a:p>
          <a:p>
            <a:endParaRPr lang="fi-FI" dirty="0"/>
          </a:p>
        </p:txBody>
      </p:sp>
      <p:sp>
        <p:nvSpPr>
          <p:cNvPr id="4" name="Sisällön paikkamerkki 3">
            <a:extLst>
              <a:ext uri="{FF2B5EF4-FFF2-40B4-BE49-F238E27FC236}">
                <a16:creationId xmlns:a16="http://schemas.microsoft.com/office/drawing/2014/main" id="{F6B2B33D-0B46-4150-ADC0-8497F07E7727}"/>
              </a:ext>
            </a:extLst>
          </p:cNvPr>
          <p:cNvSpPr>
            <a:spLocks noGrp="1"/>
          </p:cNvSpPr>
          <p:nvPr>
            <p:ph sz="half" idx="2"/>
          </p:nvPr>
        </p:nvSpPr>
        <p:spPr>
          <a:xfrm>
            <a:off x="5676646" y="1105028"/>
            <a:ext cx="5530070" cy="5295772"/>
          </a:xfrm>
        </p:spPr>
        <p:txBody>
          <a:bodyPr/>
          <a:lstStyle/>
          <a:p>
            <a:pPr marL="0" indent="0">
              <a:buNone/>
            </a:pPr>
            <a:r>
              <a:rPr lang="fi-FI" dirty="0"/>
              <a:t>Seksuaalisen häirinnän vastaisessa suunnitelmassa kuvataan mahdollisimman </a:t>
            </a:r>
            <a:r>
              <a:rPr lang="fi-FI" dirty="0">
                <a:solidFill>
                  <a:srgbClr val="FF00FF"/>
                </a:solidFill>
              </a:rPr>
              <a:t>konkreettisesti</a:t>
            </a:r>
          </a:p>
          <a:p>
            <a:r>
              <a:rPr lang="fi-FI" dirty="0">
                <a:solidFill>
                  <a:srgbClr val="FF00FF"/>
                </a:solidFill>
              </a:rPr>
              <a:t>Ennalta ehkäisevän työn kokonaisuus </a:t>
            </a:r>
            <a:r>
              <a:rPr lang="fi-FI" dirty="0"/>
              <a:t>koulussa/oppilaitoksessa</a:t>
            </a:r>
          </a:p>
          <a:p>
            <a:r>
              <a:rPr lang="fi-FI" dirty="0">
                <a:solidFill>
                  <a:srgbClr val="FF00FF"/>
                </a:solidFill>
              </a:rPr>
              <a:t>Puuttuminen</a:t>
            </a:r>
            <a:r>
              <a:rPr lang="fi-FI" dirty="0"/>
              <a:t> ja opiskelijalle tarjottava </a:t>
            </a:r>
            <a:r>
              <a:rPr lang="fi-FI" dirty="0">
                <a:solidFill>
                  <a:srgbClr val="FF00FF"/>
                </a:solidFill>
              </a:rPr>
              <a:t>yksilöllinen tuki, </a:t>
            </a:r>
            <a:r>
              <a:rPr lang="fi-FI" dirty="0"/>
              <a:t>tarvittava hoito, muut toimenpiteet ja jälkiseuranta sekä teon tekijän että sen kohteena olevan osalta.</a:t>
            </a:r>
          </a:p>
          <a:p>
            <a:pPr marL="0" indent="0">
              <a:buNone/>
            </a:pPr>
            <a:r>
              <a:rPr lang="fi-FI" dirty="0"/>
              <a:t>Toimintamalli on elävä asiakirja, joka edellyttää </a:t>
            </a:r>
          </a:p>
          <a:p>
            <a:r>
              <a:rPr lang="fi-FI" dirty="0"/>
              <a:t>Osallistavaa valmistelua</a:t>
            </a:r>
          </a:p>
          <a:p>
            <a:r>
              <a:rPr lang="fi-FI" dirty="0"/>
              <a:t>Perehdyttämistä</a:t>
            </a:r>
          </a:p>
          <a:p>
            <a:r>
              <a:rPr lang="fi-FI" dirty="0"/>
              <a:t>Päivittämistä </a:t>
            </a:r>
          </a:p>
          <a:p>
            <a:r>
              <a:rPr lang="fi-FI" dirty="0"/>
              <a:t>Tiedottamista.</a:t>
            </a:r>
          </a:p>
        </p:txBody>
      </p:sp>
      <p:sp>
        <p:nvSpPr>
          <p:cNvPr id="7" name="Dian numeron paikkamerkki 6">
            <a:extLst>
              <a:ext uri="{FF2B5EF4-FFF2-40B4-BE49-F238E27FC236}">
                <a16:creationId xmlns:a16="http://schemas.microsoft.com/office/drawing/2014/main" id="{A6CC769A-B2AD-4DA2-A6BF-994DBE1B22BB}"/>
              </a:ext>
            </a:extLst>
          </p:cNvPr>
          <p:cNvSpPr>
            <a:spLocks noGrp="1"/>
          </p:cNvSpPr>
          <p:nvPr>
            <p:ph type="sldNum" sz="quarter" idx="12"/>
          </p:nvPr>
        </p:nvSpPr>
        <p:spPr/>
        <p:txBody>
          <a:bodyPr/>
          <a:lstStyle/>
          <a:p>
            <a:fld id="{A6E131DE-DA31-4CDF-828A-8EB206A3CD12}" type="slidenum">
              <a:rPr lang="en-GB" smtClean="0"/>
              <a:t>17</a:t>
            </a:fld>
            <a:endParaRPr lang="en-GB"/>
          </a:p>
        </p:txBody>
      </p:sp>
    </p:spTree>
    <p:extLst>
      <p:ext uri="{BB962C8B-B14F-4D97-AF65-F5344CB8AC3E}">
        <p14:creationId xmlns:p14="http://schemas.microsoft.com/office/powerpoint/2010/main" val="4118616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015356-C047-45D5-956A-837BA14582A7}"/>
              </a:ext>
            </a:extLst>
          </p:cNvPr>
          <p:cNvSpPr>
            <a:spLocks noGrp="1"/>
          </p:cNvSpPr>
          <p:nvPr>
            <p:ph type="title"/>
          </p:nvPr>
        </p:nvSpPr>
        <p:spPr>
          <a:xfrm>
            <a:off x="404037" y="228547"/>
            <a:ext cx="11787963" cy="994197"/>
          </a:xfrm>
        </p:spPr>
        <p:txBody>
          <a:bodyPr/>
          <a:lstStyle/>
          <a:p>
            <a:r>
              <a:rPr lang="fi-FI" sz="3600" dirty="0"/>
              <a:t>Seksuaalisen häirinnän vastaisen suunnitelman valmistelusta</a:t>
            </a:r>
          </a:p>
        </p:txBody>
      </p:sp>
      <p:sp>
        <p:nvSpPr>
          <p:cNvPr id="3" name="Sisällön paikkamerkki 2">
            <a:extLst>
              <a:ext uri="{FF2B5EF4-FFF2-40B4-BE49-F238E27FC236}">
                <a16:creationId xmlns:a16="http://schemas.microsoft.com/office/drawing/2014/main" id="{3F829FA4-5911-44CB-8E1B-24BDC804D7E1}"/>
              </a:ext>
            </a:extLst>
          </p:cNvPr>
          <p:cNvSpPr>
            <a:spLocks noGrp="1"/>
          </p:cNvSpPr>
          <p:nvPr>
            <p:ph sz="half" idx="1"/>
          </p:nvPr>
        </p:nvSpPr>
        <p:spPr>
          <a:xfrm>
            <a:off x="404037" y="1020725"/>
            <a:ext cx="5320570" cy="3870000"/>
          </a:xfrm>
        </p:spPr>
        <p:txBody>
          <a:bodyPr/>
          <a:lstStyle/>
          <a:p>
            <a:pPr marL="0" indent="0">
              <a:buNone/>
            </a:pPr>
            <a:r>
              <a:rPr lang="fi-FI" sz="2400" dirty="0"/>
              <a:t>Suunnitelman valmistelu on </a:t>
            </a:r>
            <a:r>
              <a:rPr lang="fi-FI" sz="2400" dirty="0">
                <a:solidFill>
                  <a:srgbClr val="FF00FF"/>
                </a:solidFill>
              </a:rPr>
              <a:t>monialainen työprosessi</a:t>
            </a:r>
          </a:p>
          <a:p>
            <a:r>
              <a:rPr lang="fi-FI" dirty="0"/>
              <a:t>Opiskelijoiden ja yhteisön hyvinvoinnista ja turvallisuudesta huolehtiminen on </a:t>
            </a:r>
            <a:r>
              <a:rPr lang="fi-FI" dirty="0">
                <a:solidFill>
                  <a:srgbClr val="FF00FF"/>
                </a:solidFill>
              </a:rPr>
              <a:t>kaikkien kouluyhteisön aikuisten tehtävä</a:t>
            </a:r>
          </a:p>
          <a:p>
            <a:pPr lvl="1"/>
            <a:r>
              <a:rPr lang="fi-FI" dirty="0"/>
              <a:t>Jokaisen tulee tuntea toimintatavat ja sitoutua yhteisesti sovittuun</a:t>
            </a:r>
          </a:p>
          <a:p>
            <a:r>
              <a:rPr lang="fi-FI" dirty="0"/>
              <a:t>Seksuaalisen häirinnän vastainen suunnitelma </a:t>
            </a:r>
            <a:r>
              <a:rPr lang="fi-FI" dirty="0">
                <a:solidFill>
                  <a:srgbClr val="FF00FF"/>
                </a:solidFill>
              </a:rPr>
              <a:t>suojata opiskelijoita</a:t>
            </a:r>
            <a:r>
              <a:rPr lang="fi-FI" dirty="0"/>
              <a:t>: huolehdi erityisesti heidän osallisuudestaan suunnitelman laatimisessa.</a:t>
            </a:r>
          </a:p>
          <a:p>
            <a:r>
              <a:rPr lang="fi-FI" dirty="0"/>
              <a:t>Suuri osa seksuaalisesta häirinnästä tapahtuu kouluajan ulkopuolella: </a:t>
            </a:r>
            <a:r>
              <a:rPr lang="fi-FI" dirty="0">
                <a:solidFill>
                  <a:srgbClr val="FF00FF"/>
                </a:solidFill>
              </a:rPr>
              <a:t>huoltajilla</a:t>
            </a:r>
            <a:r>
              <a:rPr lang="fi-FI" dirty="0"/>
              <a:t> on tärkeä rooli lapsen ja nuoren suojaamisessa koulun ulkopuolisissa kehitysympäristöissä.</a:t>
            </a:r>
          </a:p>
          <a:p>
            <a:endParaRPr lang="fi-FI" dirty="0"/>
          </a:p>
        </p:txBody>
      </p:sp>
      <p:sp>
        <p:nvSpPr>
          <p:cNvPr id="4" name="Sisällön paikkamerkki 3">
            <a:extLst>
              <a:ext uri="{FF2B5EF4-FFF2-40B4-BE49-F238E27FC236}">
                <a16:creationId xmlns:a16="http://schemas.microsoft.com/office/drawing/2014/main" id="{C2B3C24B-3767-49B6-8D1F-04F07672A692}"/>
              </a:ext>
            </a:extLst>
          </p:cNvPr>
          <p:cNvSpPr>
            <a:spLocks noGrp="1"/>
          </p:cNvSpPr>
          <p:nvPr>
            <p:ph sz="half" idx="2"/>
          </p:nvPr>
        </p:nvSpPr>
        <p:spPr>
          <a:xfrm>
            <a:off x="5843081" y="1020724"/>
            <a:ext cx="5990955" cy="5188689"/>
          </a:xfrm>
        </p:spPr>
        <p:txBody>
          <a:bodyPr/>
          <a:lstStyle/>
          <a:p>
            <a:r>
              <a:rPr lang="fi-FI" dirty="0">
                <a:solidFill>
                  <a:srgbClr val="FF00FF"/>
                </a:solidFill>
              </a:rPr>
              <a:t>Opettajat</a:t>
            </a:r>
            <a:r>
              <a:rPr lang="fi-FI" dirty="0"/>
              <a:t> ovat avainasemassa erityisesti varhaisessa tunnistamisessa ja ennalta ehkäisevän työn toteutuksessa osana opetusta ja arkea.</a:t>
            </a:r>
          </a:p>
          <a:p>
            <a:r>
              <a:rPr lang="fi-FI" dirty="0">
                <a:solidFill>
                  <a:srgbClr val="FF00FF"/>
                </a:solidFill>
              </a:rPr>
              <a:t>Opiskeluhuollon palvelut </a:t>
            </a:r>
            <a:r>
              <a:rPr lang="fi-FI" dirty="0"/>
              <a:t>tarjoavat asiantuntemustaan suunnitelmien sisältöön ja toimeenpanoon, antavat yksilöllistä tukea opiskelijoille sekä ohjaavat tarvittaessa koulun ulkopuolisten palvelujen piiriin.</a:t>
            </a:r>
          </a:p>
          <a:p>
            <a:r>
              <a:rPr lang="fi-FI" dirty="0"/>
              <a:t>Yhteisöllisten toimintatapojen kehittämisessä kannattaa tehdä paikallista sidosryhmäyhteistyötä </a:t>
            </a:r>
            <a:r>
              <a:rPr lang="fi-FI" dirty="0">
                <a:solidFill>
                  <a:srgbClr val="FF00FF"/>
                </a:solidFill>
              </a:rPr>
              <a:t>sosiaali- ja terveystoimen, nuorisotyön, poliisin, järjestöjen, </a:t>
            </a:r>
            <a:r>
              <a:rPr lang="fi-FI" dirty="0"/>
              <a:t>yms. kanssa.</a:t>
            </a:r>
          </a:p>
          <a:p>
            <a:pPr marL="0" indent="0">
              <a:buNone/>
            </a:pPr>
            <a:r>
              <a:rPr lang="fi-FI" dirty="0"/>
              <a:t>Valmistelutyöhön osallistuvat ovat luontevia yhteistyökumppaneita myös suunnitelman toteutuksessa.</a:t>
            </a:r>
          </a:p>
          <a:p>
            <a:endParaRPr lang="fi-FI" dirty="0"/>
          </a:p>
        </p:txBody>
      </p:sp>
      <p:sp>
        <p:nvSpPr>
          <p:cNvPr id="7" name="Dian numeron paikkamerkki 6">
            <a:extLst>
              <a:ext uri="{FF2B5EF4-FFF2-40B4-BE49-F238E27FC236}">
                <a16:creationId xmlns:a16="http://schemas.microsoft.com/office/drawing/2014/main" id="{88A9DC45-B1D7-42AE-9027-BF92AED4C8D4}"/>
              </a:ext>
            </a:extLst>
          </p:cNvPr>
          <p:cNvSpPr>
            <a:spLocks noGrp="1"/>
          </p:cNvSpPr>
          <p:nvPr>
            <p:ph type="sldNum" sz="quarter" idx="12"/>
          </p:nvPr>
        </p:nvSpPr>
        <p:spPr/>
        <p:txBody>
          <a:bodyPr/>
          <a:lstStyle/>
          <a:p>
            <a:fld id="{A6E131DE-DA31-4CDF-828A-8EB206A3CD12}" type="slidenum">
              <a:rPr lang="en-GB" smtClean="0"/>
              <a:t>18</a:t>
            </a:fld>
            <a:endParaRPr lang="en-GB"/>
          </a:p>
        </p:txBody>
      </p:sp>
    </p:spTree>
    <p:extLst>
      <p:ext uri="{BB962C8B-B14F-4D97-AF65-F5344CB8AC3E}">
        <p14:creationId xmlns:p14="http://schemas.microsoft.com/office/powerpoint/2010/main" val="2958737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015F85-E947-48C3-B4EF-E5F21727073C}"/>
              </a:ext>
            </a:extLst>
          </p:cNvPr>
          <p:cNvSpPr>
            <a:spLocks noGrp="1"/>
          </p:cNvSpPr>
          <p:nvPr>
            <p:ph type="title"/>
          </p:nvPr>
        </p:nvSpPr>
        <p:spPr>
          <a:xfrm>
            <a:off x="695292" y="249812"/>
            <a:ext cx="10515600" cy="1325563"/>
          </a:xfrm>
        </p:spPr>
        <p:txBody>
          <a:bodyPr/>
          <a:lstStyle/>
          <a:p>
            <a:r>
              <a:rPr lang="fi-FI" dirty="0"/>
              <a:t>Opetussuunnitelmien perusteet</a:t>
            </a:r>
            <a:br>
              <a:rPr lang="fi-FI" dirty="0"/>
            </a:br>
            <a:r>
              <a:rPr lang="fi-FI" sz="3200" dirty="0"/>
              <a:t>Ennaltaehkäisevä työ</a:t>
            </a:r>
            <a:endParaRPr lang="fi-FI" dirty="0"/>
          </a:p>
        </p:txBody>
      </p:sp>
      <p:sp>
        <p:nvSpPr>
          <p:cNvPr id="3" name="Sisällön paikkamerkki 2">
            <a:extLst>
              <a:ext uri="{FF2B5EF4-FFF2-40B4-BE49-F238E27FC236}">
                <a16:creationId xmlns:a16="http://schemas.microsoft.com/office/drawing/2014/main" id="{725C6045-5D1D-4013-B27F-C3AD8A88BD1A}"/>
              </a:ext>
            </a:extLst>
          </p:cNvPr>
          <p:cNvSpPr>
            <a:spLocks noGrp="1"/>
          </p:cNvSpPr>
          <p:nvPr>
            <p:ph sz="half" idx="1"/>
          </p:nvPr>
        </p:nvSpPr>
        <p:spPr>
          <a:xfrm>
            <a:off x="632522" y="1473775"/>
            <a:ext cx="5320570" cy="3870000"/>
          </a:xfrm>
        </p:spPr>
        <p:txBody>
          <a:bodyPr/>
          <a:lstStyle/>
          <a:p>
            <a:pPr marL="0" indent="0">
              <a:buNone/>
            </a:pPr>
            <a:r>
              <a:rPr lang="fi-FI" sz="3200" dirty="0">
                <a:solidFill>
                  <a:srgbClr val="FF00FF"/>
                </a:solidFill>
              </a:rPr>
              <a:t>Arvoperusta</a:t>
            </a:r>
          </a:p>
          <a:p>
            <a:pPr marL="0" indent="0">
              <a:buNone/>
            </a:pPr>
            <a:r>
              <a:rPr lang="fi-FI" sz="3200" dirty="0">
                <a:solidFill>
                  <a:srgbClr val="FF00FF"/>
                </a:solidFill>
              </a:rPr>
              <a:t>Toimintakulttuuri</a:t>
            </a:r>
          </a:p>
          <a:p>
            <a:pPr marL="0" indent="0">
              <a:buNone/>
            </a:pPr>
            <a:r>
              <a:rPr lang="fi-FI" sz="3200" dirty="0">
                <a:solidFill>
                  <a:srgbClr val="FF00FF"/>
                </a:solidFill>
              </a:rPr>
              <a:t>Laaja-alainen osaaminen</a:t>
            </a:r>
          </a:p>
          <a:p>
            <a:r>
              <a:rPr lang="fi-FI" sz="3200" dirty="0"/>
              <a:t>Itsestä huolehtiminen ja arjen taidot</a:t>
            </a:r>
          </a:p>
          <a:p>
            <a:r>
              <a:rPr lang="fi-FI" sz="3200" dirty="0"/>
              <a:t>Kulttuurinen osaaminen, vuorovaikutus ja ilmaisu</a:t>
            </a:r>
          </a:p>
          <a:p>
            <a:r>
              <a:rPr lang="fi-FI" sz="3200" dirty="0"/>
              <a:t>Monilukutaito</a:t>
            </a:r>
          </a:p>
          <a:p>
            <a:endParaRPr lang="fi-FI" dirty="0"/>
          </a:p>
        </p:txBody>
      </p:sp>
      <p:sp>
        <p:nvSpPr>
          <p:cNvPr id="4" name="Sisällön paikkamerkki 3">
            <a:extLst>
              <a:ext uri="{FF2B5EF4-FFF2-40B4-BE49-F238E27FC236}">
                <a16:creationId xmlns:a16="http://schemas.microsoft.com/office/drawing/2014/main" id="{0651F64E-793B-4FD7-960C-B8FFC5EE7A13}"/>
              </a:ext>
            </a:extLst>
          </p:cNvPr>
          <p:cNvSpPr>
            <a:spLocks noGrp="1"/>
          </p:cNvSpPr>
          <p:nvPr>
            <p:ph sz="half" idx="2"/>
          </p:nvPr>
        </p:nvSpPr>
        <p:spPr>
          <a:xfrm>
            <a:off x="6108970" y="1473775"/>
            <a:ext cx="5875257" cy="4598625"/>
          </a:xfrm>
        </p:spPr>
        <p:txBody>
          <a:bodyPr/>
          <a:lstStyle/>
          <a:p>
            <a:pPr marL="0" indent="0">
              <a:buNone/>
            </a:pPr>
            <a:r>
              <a:rPr lang="fi-FI" sz="3200" dirty="0">
                <a:solidFill>
                  <a:srgbClr val="FF00FF"/>
                </a:solidFill>
              </a:rPr>
              <a:t>Oppiaineet</a:t>
            </a:r>
          </a:p>
          <a:p>
            <a:r>
              <a:rPr lang="fi-FI" sz="3200" dirty="0"/>
              <a:t>Terveystieto</a:t>
            </a:r>
          </a:p>
          <a:p>
            <a:r>
              <a:rPr lang="fi-FI" sz="3200" dirty="0"/>
              <a:t>Yhteiskuntaoppi</a:t>
            </a:r>
          </a:p>
          <a:p>
            <a:r>
              <a:rPr lang="fi-FI" sz="3200" dirty="0"/>
              <a:t>Äidinkieli ja kirjallisuus</a:t>
            </a:r>
          </a:p>
          <a:p>
            <a:r>
              <a:rPr lang="fi-FI" sz="3200" dirty="0"/>
              <a:t>Katsomusaineet</a:t>
            </a:r>
          </a:p>
          <a:p>
            <a:r>
              <a:rPr lang="fi-FI" sz="3200" dirty="0"/>
              <a:t>Taito- ja taideaineet (mm. kuvataide)</a:t>
            </a:r>
          </a:p>
          <a:p>
            <a:pPr marL="0" indent="0">
              <a:buNone/>
            </a:pPr>
            <a:r>
              <a:rPr lang="fi-FI" sz="3200" dirty="0"/>
              <a:t>Ammatillisen koulutuksen yhteiset tutkinnon osat</a:t>
            </a:r>
          </a:p>
        </p:txBody>
      </p:sp>
      <p:sp>
        <p:nvSpPr>
          <p:cNvPr id="5" name="Päivämäärän paikkamerkki 4">
            <a:extLst>
              <a:ext uri="{FF2B5EF4-FFF2-40B4-BE49-F238E27FC236}">
                <a16:creationId xmlns:a16="http://schemas.microsoft.com/office/drawing/2014/main" id="{EB313F27-ACFE-437A-9509-680C35CB4218}"/>
              </a:ext>
            </a:extLst>
          </p:cNvPr>
          <p:cNvSpPr>
            <a:spLocks noGrp="1"/>
          </p:cNvSpPr>
          <p:nvPr>
            <p:ph type="dt" sz="half" idx="10"/>
          </p:nvPr>
        </p:nvSpPr>
        <p:spPr/>
        <p:txBody>
          <a:bodyPr/>
          <a:lstStyle/>
          <a:p>
            <a:fld id="{C47398F3-4007-4DAB-AE93-8719731555AB}" type="datetime1">
              <a:rPr lang="en-GB" smtClean="0"/>
              <a:t>27/03/2019</a:t>
            </a:fld>
            <a:endParaRPr lang="en-GB"/>
          </a:p>
        </p:txBody>
      </p:sp>
      <p:sp>
        <p:nvSpPr>
          <p:cNvPr id="6" name="Alatunnisteen paikkamerkki 5">
            <a:extLst>
              <a:ext uri="{FF2B5EF4-FFF2-40B4-BE49-F238E27FC236}">
                <a16:creationId xmlns:a16="http://schemas.microsoft.com/office/drawing/2014/main" id="{C6DE96E0-8C56-480A-9F42-081DD5831DA4}"/>
              </a:ext>
            </a:extLst>
          </p:cNvPr>
          <p:cNvSpPr>
            <a:spLocks noGrp="1"/>
          </p:cNvSpPr>
          <p:nvPr>
            <p:ph type="ftr" sz="quarter" idx="11"/>
          </p:nvPr>
        </p:nvSpPr>
        <p:spPr/>
        <p:txBody>
          <a:bodyPr/>
          <a:lstStyle/>
          <a:p>
            <a:r>
              <a:rPr lang="en-GB"/>
              <a:t>Opetushallitus</a:t>
            </a:r>
          </a:p>
        </p:txBody>
      </p:sp>
      <p:sp>
        <p:nvSpPr>
          <p:cNvPr id="7" name="Dian numeron paikkamerkki 6">
            <a:extLst>
              <a:ext uri="{FF2B5EF4-FFF2-40B4-BE49-F238E27FC236}">
                <a16:creationId xmlns:a16="http://schemas.microsoft.com/office/drawing/2014/main" id="{58400CB3-170A-4EC7-BEB9-CEA08C082EBF}"/>
              </a:ext>
            </a:extLst>
          </p:cNvPr>
          <p:cNvSpPr>
            <a:spLocks noGrp="1"/>
          </p:cNvSpPr>
          <p:nvPr>
            <p:ph type="sldNum" sz="quarter" idx="12"/>
          </p:nvPr>
        </p:nvSpPr>
        <p:spPr/>
        <p:txBody>
          <a:bodyPr/>
          <a:lstStyle/>
          <a:p>
            <a:fld id="{A6E131DE-DA31-4CDF-828A-8EB206A3CD12}" type="slidenum">
              <a:rPr lang="en-GB" smtClean="0"/>
              <a:t>19</a:t>
            </a:fld>
            <a:endParaRPr lang="en-GB"/>
          </a:p>
        </p:txBody>
      </p:sp>
    </p:spTree>
    <p:extLst>
      <p:ext uri="{BB962C8B-B14F-4D97-AF65-F5344CB8AC3E}">
        <p14:creationId xmlns:p14="http://schemas.microsoft.com/office/powerpoint/2010/main" val="1700416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1F6D89-FB32-42FD-8DDE-8C88FC3A12C8}"/>
              </a:ext>
            </a:extLst>
          </p:cNvPr>
          <p:cNvSpPr>
            <a:spLocks noGrp="1"/>
          </p:cNvSpPr>
          <p:nvPr>
            <p:ph type="title"/>
          </p:nvPr>
        </p:nvSpPr>
        <p:spPr>
          <a:xfrm>
            <a:off x="692578" y="230859"/>
            <a:ext cx="10515600" cy="988341"/>
          </a:xfrm>
        </p:spPr>
        <p:txBody>
          <a:bodyPr/>
          <a:lstStyle/>
          <a:p>
            <a:r>
              <a:rPr lang="fi-FI" dirty="0"/>
              <a:t>Toimintaohjeita ammattilaisille ja opiskelijoille</a:t>
            </a:r>
          </a:p>
        </p:txBody>
      </p:sp>
      <p:sp>
        <p:nvSpPr>
          <p:cNvPr id="3" name="Sisällön paikkamerkki 2">
            <a:extLst>
              <a:ext uri="{FF2B5EF4-FFF2-40B4-BE49-F238E27FC236}">
                <a16:creationId xmlns:a16="http://schemas.microsoft.com/office/drawing/2014/main" id="{B60C38A4-31EC-4ECC-B293-426DF8E95BF6}"/>
              </a:ext>
            </a:extLst>
          </p:cNvPr>
          <p:cNvSpPr>
            <a:spLocks noGrp="1"/>
          </p:cNvSpPr>
          <p:nvPr>
            <p:ph idx="1"/>
          </p:nvPr>
        </p:nvSpPr>
        <p:spPr>
          <a:xfrm>
            <a:off x="581742" y="1219200"/>
            <a:ext cx="10515600" cy="3871507"/>
          </a:xfrm>
        </p:spPr>
        <p:txBody>
          <a:bodyPr/>
          <a:lstStyle/>
          <a:p>
            <a:r>
              <a:rPr lang="fi-FI" sz="3600" dirty="0"/>
              <a:t>Koulutuksen järjestäjälle</a:t>
            </a:r>
          </a:p>
          <a:p>
            <a:r>
              <a:rPr lang="fi-FI" sz="3600" dirty="0"/>
              <a:t>Rehtorille</a:t>
            </a:r>
          </a:p>
          <a:p>
            <a:r>
              <a:rPr lang="fi-FI" sz="3600" dirty="0"/>
              <a:t>Opettajalle</a:t>
            </a:r>
          </a:p>
          <a:p>
            <a:r>
              <a:rPr lang="fi-FI" sz="3600" dirty="0"/>
              <a:t>Oppilaitoskohtaisille opiskeluhuoltoryhmälle</a:t>
            </a:r>
          </a:p>
          <a:p>
            <a:r>
              <a:rPr lang="fi-FI" sz="3600" dirty="0"/>
              <a:t>Opiskeluhuollon palveluiden henkilöstölle</a:t>
            </a:r>
          </a:p>
          <a:p>
            <a:r>
              <a:rPr lang="fi-FI" sz="3600" dirty="0"/>
              <a:t>Opiskelijalle</a:t>
            </a:r>
          </a:p>
          <a:p>
            <a:r>
              <a:rPr lang="fi-FI" sz="3600" dirty="0"/>
              <a:t>Huoltajalle</a:t>
            </a:r>
          </a:p>
          <a:p>
            <a:endParaRPr lang="fi-FI" sz="3600" dirty="0">
              <a:solidFill>
                <a:srgbClr val="FF0000"/>
              </a:solidFill>
            </a:endParaRPr>
          </a:p>
        </p:txBody>
      </p:sp>
      <p:sp>
        <p:nvSpPr>
          <p:cNvPr id="4" name="Päivämäärän paikkamerkki 3">
            <a:extLst>
              <a:ext uri="{FF2B5EF4-FFF2-40B4-BE49-F238E27FC236}">
                <a16:creationId xmlns:a16="http://schemas.microsoft.com/office/drawing/2014/main" id="{1D0D08F5-68EF-4C30-AE68-6029B770D5E6}"/>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791208BF-A36F-4724-9330-B7EEA86AEF16}"/>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12A377FC-E0F9-4EEB-8DAD-4E13619DABE5}"/>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4235261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C62F87-F2D4-4AF0-952A-817310531D4B}"/>
              </a:ext>
            </a:extLst>
          </p:cNvPr>
          <p:cNvSpPr>
            <a:spLocks noGrp="1"/>
          </p:cNvSpPr>
          <p:nvPr>
            <p:ph type="title"/>
          </p:nvPr>
        </p:nvSpPr>
        <p:spPr>
          <a:xfrm>
            <a:off x="789560" y="96600"/>
            <a:ext cx="10515600" cy="1325563"/>
          </a:xfrm>
        </p:spPr>
        <p:txBody>
          <a:bodyPr/>
          <a:lstStyle/>
          <a:p>
            <a:r>
              <a:rPr lang="fi-FI" dirty="0"/>
              <a:t>Oppilaitoksen henkilöstöllä on ensisijainen vastuu yhteisön hyvinvoinnista</a:t>
            </a:r>
            <a:br>
              <a:rPr lang="fi-FI" dirty="0"/>
            </a:br>
            <a:endParaRPr lang="fi-FI" dirty="0"/>
          </a:p>
        </p:txBody>
      </p:sp>
      <p:sp>
        <p:nvSpPr>
          <p:cNvPr id="3" name="Sisällön paikkamerkki 2">
            <a:extLst>
              <a:ext uri="{FF2B5EF4-FFF2-40B4-BE49-F238E27FC236}">
                <a16:creationId xmlns:a16="http://schemas.microsoft.com/office/drawing/2014/main" id="{A70D99CF-E0F7-4522-BC3C-7F1026DBD40D}"/>
              </a:ext>
            </a:extLst>
          </p:cNvPr>
          <p:cNvSpPr>
            <a:spLocks noGrp="1"/>
          </p:cNvSpPr>
          <p:nvPr>
            <p:ph idx="1"/>
          </p:nvPr>
        </p:nvSpPr>
        <p:spPr>
          <a:xfrm>
            <a:off x="789560" y="1614359"/>
            <a:ext cx="10515600" cy="3871507"/>
          </a:xfrm>
        </p:spPr>
        <p:txBody>
          <a:bodyPr/>
          <a:lstStyle/>
          <a:p>
            <a:pPr>
              <a:defRPr/>
            </a:pPr>
            <a:r>
              <a:rPr lang="fi-FI" sz="2800" b="1" dirty="0">
                <a:solidFill>
                  <a:srgbClr val="FF00FF"/>
                </a:solidFill>
              </a:rPr>
              <a:t>Kaikkien</a:t>
            </a:r>
            <a:r>
              <a:rPr lang="fi-FI" sz="2800" dirty="0">
                <a:solidFill>
                  <a:srgbClr val="FF00FF"/>
                </a:solidFill>
              </a:rPr>
              <a:t> oppilaitoksessa opiskelijoiden kanssa työskentelevien sekä opiskeluhuoltopalveluista vastaavien on </a:t>
            </a:r>
            <a:r>
              <a:rPr lang="fi-FI" sz="2800" b="1" dirty="0">
                <a:solidFill>
                  <a:srgbClr val="FF00FF"/>
                </a:solidFill>
              </a:rPr>
              <a:t>tehtävissään</a:t>
            </a:r>
            <a:r>
              <a:rPr lang="fi-FI" sz="2800" dirty="0">
                <a:solidFill>
                  <a:srgbClr val="FF00FF"/>
                </a:solidFill>
              </a:rPr>
              <a:t> edistettävä </a:t>
            </a:r>
          </a:p>
          <a:p>
            <a:pPr marL="885300" lvl="2" indent="-342900">
              <a:buFont typeface="Arial" panose="020B0604020202020204" pitchFamily="34" charset="0"/>
              <a:buChar char="•"/>
              <a:defRPr/>
            </a:pPr>
            <a:r>
              <a:rPr lang="fi-FI" sz="2800" dirty="0"/>
              <a:t>Opiskelijoiden ja yhteisön hyvinvointia sekä </a:t>
            </a:r>
          </a:p>
          <a:p>
            <a:pPr marL="885300" lvl="2" indent="-342900">
              <a:buFont typeface="Arial" panose="020B0604020202020204" pitchFamily="34" charset="0"/>
              <a:buChar char="•"/>
              <a:defRPr/>
            </a:pPr>
            <a:r>
              <a:rPr lang="fi-FI" sz="2800" dirty="0"/>
              <a:t>Yhteistyötä kotien kanssa</a:t>
            </a:r>
            <a:r>
              <a:rPr lang="fi-FI" sz="2800" dirty="0">
                <a:solidFill>
                  <a:schemeClr val="tx2"/>
                </a:solidFill>
              </a:rPr>
              <a:t>.</a:t>
            </a:r>
          </a:p>
          <a:p>
            <a:pPr>
              <a:defRPr/>
            </a:pPr>
            <a:r>
              <a:rPr lang="fi-FI" sz="2800" dirty="0"/>
              <a:t>Hyvinvoinnin edistäminen tarkoittaa velvollisuutta ennaltaehkäisevään työhön sekä velvollisuutta puuttua havaitsemiinsa häirintä- ja ongelmatilanteisiin. </a:t>
            </a:r>
          </a:p>
          <a:p>
            <a:pPr>
              <a:defRPr/>
            </a:pPr>
            <a:r>
              <a:rPr lang="fi-FI" sz="2800" dirty="0">
                <a:solidFill>
                  <a:srgbClr val="FF00FF"/>
                </a:solidFill>
              </a:rPr>
              <a:t>Jokainen seksuaalista häirintää havainnut tai siitä tiedon saanut oppilaitoksen henkilöstöön kuuluva huolehtii siitä, että asiaa lähdetään selvittämään viipymättä. </a:t>
            </a:r>
          </a:p>
          <a:p>
            <a:pPr>
              <a:defRPr/>
            </a:pPr>
            <a:endParaRPr lang="fi-FI" sz="2800" dirty="0"/>
          </a:p>
          <a:p>
            <a:pPr marL="0" indent="0">
              <a:buNone/>
            </a:pPr>
            <a:endParaRPr lang="fi-FI" sz="2800" dirty="0"/>
          </a:p>
        </p:txBody>
      </p:sp>
      <p:sp>
        <p:nvSpPr>
          <p:cNvPr id="4" name="Päivämäärän paikkamerkki 3">
            <a:extLst>
              <a:ext uri="{FF2B5EF4-FFF2-40B4-BE49-F238E27FC236}">
                <a16:creationId xmlns:a16="http://schemas.microsoft.com/office/drawing/2014/main" id="{56F04832-B781-4A73-A6CC-75390ED07609}"/>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97C066BF-3D27-4ECF-8E9B-E637BD768385}"/>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2659C924-1765-4F0C-A117-0ECC6F34503F}"/>
              </a:ext>
            </a:extLst>
          </p:cNvPr>
          <p:cNvSpPr>
            <a:spLocks noGrp="1"/>
          </p:cNvSpPr>
          <p:nvPr>
            <p:ph type="sldNum" sz="quarter" idx="12"/>
          </p:nvPr>
        </p:nvSpPr>
        <p:spPr/>
        <p:txBody>
          <a:bodyPr/>
          <a:lstStyle/>
          <a:p>
            <a:fld id="{A6E131DE-DA31-4CDF-828A-8EB206A3CD12}" type="slidenum">
              <a:rPr lang="en-GB" smtClean="0"/>
              <a:t>21</a:t>
            </a:fld>
            <a:endParaRPr lang="en-GB"/>
          </a:p>
        </p:txBody>
      </p:sp>
    </p:spTree>
    <p:extLst>
      <p:ext uri="{BB962C8B-B14F-4D97-AF65-F5344CB8AC3E}">
        <p14:creationId xmlns:p14="http://schemas.microsoft.com/office/powerpoint/2010/main" val="209782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C5DDEA-B5EA-4FA3-BF2C-2EC26E985D1E}"/>
              </a:ext>
            </a:extLst>
          </p:cNvPr>
          <p:cNvSpPr>
            <a:spLocks noGrp="1"/>
          </p:cNvSpPr>
          <p:nvPr>
            <p:ph type="title"/>
          </p:nvPr>
        </p:nvSpPr>
        <p:spPr>
          <a:xfrm>
            <a:off x="851170" y="156047"/>
            <a:ext cx="10515600" cy="1325563"/>
          </a:xfrm>
        </p:spPr>
        <p:txBody>
          <a:bodyPr/>
          <a:lstStyle/>
          <a:p>
            <a:r>
              <a:rPr lang="fi-FI" dirty="0"/>
              <a:t>Oikeus luovuttaa ja saada tietoja</a:t>
            </a:r>
          </a:p>
        </p:txBody>
      </p:sp>
      <p:sp>
        <p:nvSpPr>
          <p:cNvPr id="3" name="Sisällön paikkamerkki 2">
            <a:extLst>
              <a:ext uri="{FF2B5EF4-FFF2-40B4-BE49-F238E27FC236}">
                <a16:creationId xmlns:a16="http://schemas.microsoft.com/office/drawing/2014/main" id="{D7EC5837-77F5-41CA-926E-5F7EDE1D9BF9}"/>
              </a:ext>
            </a:extLst>
          </p:cNvPr>
          <p:cNvSpPr>
            <a:spLocks noGrp="1"/>
          </p:cNvSpPr>
          <p:nvPr>
            <p:ph idx="1"/>
          </p:nvPr>
        </p:nvSpPr>
        <p:spPr>
          <a:xfrm>
            <a:off x="477738" y="993001"/>
            <a:ext cx="10889032" cy="3871507"/>
          </a:xfrm>
        </p:spPr>
        <p:txBody>
          <a:bodyPr/>
          <a:lstStyle/>
          <a:p>
            <a:r>
              <a:rPr lang="fi-FI" sz="2800" dirty="0"/>
              <a:t>Perusopetuksessa ja lukiossa opiskelijan opiskeluhuoltotyöhön osallistuvilla on salassapidon estämättä oikeus saada toisiltaan ja luovuttaa toisilleen sekä opiskelijan opettajalle, rehtorille ja tämän opetuksesta vastaavalle viranomaiselle opiskelijan opetuksen asianmukaisen järjestämisen edellyttämät välttämättömät tiedot. </a:t>
            </a:r>
          </a:p>
          <a:p>
            <a:r>
              <a:rPr lang="fi-FI" sz="2800" dirty="0"/>
              <a:t>Ammatillisessa koulutuksessa rehtorille voidaan antaa opiskelijan terveydentilaa ja toimintakykyä koskevat ja tehtävien hoidon kannalta välttämättömät tiedot opiskelun turvallisuuden varmistamiseksi  </a:t>
            </a:r>
          </a:p>
          <a:p>
            <a:r>
              <a:rPr lang="fi-FI" sz="2800" dirty="0"/>
              <a:t>Seksuaalista häirintää koskeva tieto edellyttää useimmiten tiedon välittämistä. Arvion siitä, onko seksuaalista häirintää koskeva tieto opetuksen asianmukaisen järjestämisen tai turvallisuuden varmistamisen kannalta välttämätön, tekee se, jonka hallussa tieto on.</a:t>
            </a:r>
          </a:p>
          <a:p>
            <a:pPr marL="0" indent="0">
              <a:buNone/>
            </a:pPr>
            <a:endParaRPr lang="fi-FI" sz="2800" dirty="0"/>
          </a:p>
          <a:p>
            <a:pPr marL="0" indent="0">
              <a:buNone/>
            </a:pPr>
            <a:endParaRPr lang="fi-FI" sz="2800" dirty="0"/>
          </a:p>
        </p:txBody>
      </p:sp>
      <p:sp>
        <p:nvSpPr>
          <p:cNvPr id="4" name="Päivämäärän paikkamerkki 3">
            <a:extLst>
              <a:ext uri="{FF2B5EF4-FFF2-40B4-BE49-F238E27FC236}">
                <a16:creationId xmlns:a16="http://schemas.microsoft.com/office/drawing/2014/main" id="{F84554F0-BBE1-4908-9CAE-81BF6FC5E959}"/>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E426142B-5446-4849-B15F-A68E2AF8A33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A72A761-58F1-44AE-A4CC-00154801E795}"/>
              </a:ext>
            </a:extLst>
          </p:cNvPr>
          <p:cNvSpPr>
            <a:spLocks noGrp="1"/>
          </p:cNvSpPr>
          <p:nvPr>
            <p:ph type="sldNum" sz="quarter" idx="12"/>
          </p:nvPr>
        </p:nvSpPr>
        <p:spPr/>
        <p:txBody>
          <a:bodyPr/>
          <a:lstStyle/>
          <a:p>
            <a:fld id="{A6E131DE-DA31-4CDF-828A-8EB206A3CD12}" type="slidenum">
              <a:rPr lang="en-GB" smtClean="0"/>
              <a:t>22</a:t>
            </a:fld>
            <a:endParaRPr lang="en-GB"/>
          </a:p>
        </p:txBody>
      </p:sp>
    </p:spTree>
    <p:extLst>
      <p:ext uri="{BB962C8B-B14F-4D97-AF65-F5344CB8AC3E}">
        <p14:creationId xmlns:p14="http://schemas.microsoft.com/office/powerpoint/2010/main" val="52295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80AC6B-235D-4B51-9D94-24E501C1A279}"/>
              </a:ext>
            </a:extLst>
          </p:cNvPr>
          <p:cNvSpPr>
            <a:spLocks noGrp="1"/>
          </p:cNvSpPr>
          <p:nvPr>
            <p:ph type="title"/>
          </p:nvPr>
        </p:nvSpPr>
        <p:spPr>
          <a:xfrm>
            <a:off x="789560" y="526976"/>
            <a:ext cx="10515600" cy="1325563"/>
          </a:xfrm>
        </p:spPr>
        <p:txBody>
          <a:bodyPr/>
          <a:lstStyle/>
          <a:p>
            <a:r>
              <a:rPr lang="fi-FI" dirty="0"/>
              <a:t>Velvollisuus luovuttaa tietoja</a:t>
            </a:r>
          </a:p>
        </p:txBody>
      </p:sp>
      <p:sp>
        <p:nvSpPr>
          <p:cNvPr id="3" name="Sisällön paikkamerkki 2">
            <a:extLst>
              <a:ext uri="{FF2B5EF4-FFF2-40B4-BE49-F238E27FC236}">
                <a16:creationId xmlns:a16="http://schemas.microsoft.com/office/drawing/2014/main" id="{3F68B2D4-1157-4BB7-AF5B-7FB626172BFE}"/>
              </a:ext>
            </a:extLst>
          </p:cNvPr>
          <p:cNvSpPr>
            <a:spLocks noGrp="1"/>
          </p:cNvSpPr>
          <p:nvPr>
            <p:ph idx="1"/>
          </p:nvPr>
        </p:nvSpPr>
        <p:spPr>
          <a:xfrm>
            <a:off x="789560" y="1608769"/>
            <a:ext cx="10515600" cy="3871507"/>
          </a:xfrm>
        </p:spPr>
        <p:txBody>
          <a:bodyPr/>
          <a:lstStyle/>
          <a:p>
            <a:r>
              <a:rPr lang="fi-FI" sz="3200" dirty="0"/>
              <a:t>Alle 18-vuotiaaseen opiskelijaan kohdistunut seksuaalirikosepäily ilmoitetaan poliisille </a:t>
            </a:r>
            <a:r>
              <a:rPr lang="fi-FI" sz="3200" b="1" dirty="0"/>
              <a:t>ja</a:t>
            </a:r>
            <a:r>
              <a:rPr lang="fi-FI" sz="3200" dirty="0"/>
              <a:t> lastensuojeluun</a:t>
            </a:r>
          </a:p>
          <a:p>
            <a:pPr lvl="1"/>
            <a:r>
              <a:rPr lang="fi-FI" sz="3200" dirty="0"/>
              <a:t>Epäselvissä tilanteissa voi konsultoida ilman nimiä poliisia ja lastensuojelua ja kysyä neuvoa tilanteeseen </a:t>
            </a:r>
          </a:p>
          <a:p>
            <a:r>
              <a:rPr lang="fi-FI" sz="3200" dirty="0"/>
              <a:t>Perusopetuksessa rehtorin ja opettajan tietoon tulleesta koulussa tai koulumatkalla tapahtuneesta häirinnästä, kiusaamisesta tai väkivallasta ilmoitetaan niihin syyllistyneen ja niiden kohteena olevan oppilaan huoltajalle tai muulle lailliselle edustajalle</a:t>
            </a:r>
          </a:p>
          <a:p>
            <a:endParaRPr lang="fi-FI" sz="3200" dirty="0"/>
          </a:p>
        </p:txBody>
      </p:sp>
      <p:sp>
        <p:nvSpPr>
          <p:cNvPr id="4" name="Päivämäärän paikkamerkki 3">
            <a:extLst>
              <a:ext uri="{FF2B5EF4-FFF2-40B4-BE49-F238E27FC236}">
                <a16:creationId xmlns:a16="http://schemas.microsoft.com/office/drawing/2014/main" id="{35D77147-06F1-4A70-89BA-C63963174F60}"/>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72D7B688-AC90-474F-994F-81AFF93385E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89EA1DB-76FD-46D4-9CC2-5E896E562E7A}"/>
              </a:ext>
            </a:extLst>
          </p:cNvPr>
          <p:cNvSpPr>
            <a:spLocks noGrp="1"/>
          </p:cNvSpPr>
          <p:nvPr>
            <p:ph type="sldNum" sz="quarter" idx="12"/>
          </p:nvPr>
        </p:nvSpPr>
        <p:spPr/>
        <p:txBody>
          <a:bodyPr/>
          <a:lstStyle/>
          <a:p>
            <a:fld id="{A6E131DE-DA31-4CDF-828A-8EB206A3CD12}" type="slidenum">
              <a:rPr lang="en-GB" smtClean="0"/>
              <a:t>23</a:t>
            </a:fld>
            <a:endParaRPr lang="en-GB"/>
          </a:p>
        </p:txBody>
      </p:sp>
    </p:spTree>
    <p:extLst>
      <p:ext uri="{BB962C8B-B14F-4D97-AF65-F5344CB8AC3E}">
        <p14:creationId xmlns:p14="http://schemas.microsoft.com/office/powerpoint/2010/main" val="4096469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6A2E23-580F-4894-8412-55F982049B40}"/>
              </a:ext>
            </a:extLst>
          </p:cNvPr>
          <p:cNvSpPr>
            <a:spLocks noGrp="1"/>
          </p:cNvSpPr>
          <p:nvPr>
            <p:ph type="title"/>
          </p:nvPr>
        </p:nvSpPr>
        <p:spPr>
          <a:xfrm>
            <a:off x="789560" y="450189"/>
            <a:ext cx="10515600" cy="815085"/>
          </a:xfrm>
        </p:spPr>
        <p:txBody>
          <a:bodyPr/>
          <a:lstStyle/>
          <a:p>
            <a:r>
              <a:rPr lang="fi-FI" dirty="0">
                <a:solidFill>
                  <a:schemeClr val="accent1"/>
                </a:solidFill>
              </a:rPr>
              <a:t>Nimetön ilmoittaminen?</a:t>
            </a:r>
          </a:p>
        </p:txBody>
      </p:sp>
      <p:sp>
        <p:nvSpPr>
          <p:cNvPr id="3" name="Sisällön paikkamerkki 2">
            <a:extLst>
              <a:ext uri="{FF2B5EF4-FFF2-40B4-BE49-F238E27FC236}">
                <a16:creationId xmlns:a16="http://schemas.microsoft.com/office/drawing/2014/main" id="{F55C1B35-0980-435A-BC2F-EC10052838AE}"/>
              </a:ext>
            </a:extLst>
          </p:cNvPr>
          <p:cNvSpPr>
            <a:spLocks noGrp="1"/>
          </p:cNvSpPr>
          <p:nvPr>
            <p:ph idx="1"/>
          </p:nvPr>
        </p:nvSpPr>
        <p:spPr>
          <a:xfrm>
            <a:off x="673285" y="1348525"/>
            <a:ext cx="10515600" cy="3871507"/>
          </a:xfrm>
        </p:spPr>
        <p:txBody>
          <a:bodyPr/>
          <a:lstStyle/>
          <a:p>
            <a:r>
              <a:rPr lang="fi-FI" sz="2800" dirty="0"/>
              <a:t>Seksuaalisen häirinnän selvittämisen kannalta nimetön ilmoitus ei ole hyvä lähtökohta. </a:t>
            </a:r>
          </a:p>
          <a:p>
            <a:r>
              <a:rPr lang="fi-FI" sz="2800" dirty="0"/>
              <a:t>Tilanteeseen puuttuminen tehokkaasti edellyttää asian selvittämistä osapuolten kesken, jota nimetön ilmoitus ei aina mahdollista. </a:t>
            </a:r>
          </a:p>
          <a:p>
            <a:r>
              <a:rPr lang="fi-FI" sz="2800" dirty="0"/>
              <a:t>Jos oppilaitoksen kyselyissä tai kurssipalautteissa tulee esiin nimettömiä ilmoituksia koskien seksuaalista häirintää, tulee oppilaitoksessa kuitenkin selvittää käytettävissä olevin keinoin tilannetta. </a:t>
            </a:r>
          </a:p>
          <a:p>
            <a:r>
              <a:rPr lang="fi-FI" sz="2800" dirty="0"/>
              <a:t>Opiskelijoille on hyvä selventää, että oppilaitoksen keinot ryhtyä toimenpiteisiin nimettömien ilmoitusten johdosta, ovat rajalliset.</a:t>
            </a:r>
          </a:p>
          <a:p>
            <a:pPr marL="0" indent="0">
              <a:buNone/>
            </a:pPr>
            <a:endParaRPr lang="fi-FI" sz="2800" dirty="0"/>
          </a:p>
        </p:txBody>
      </p:sp>
      <p:sp>
        <p:nvSpPr>
          <p:cNvPr id="4" name="Päivämäärän paikkamerkki 3">
            <a:extLst>
              <a:ext uri="{FF2B5EF4-FFF2-40B4-BE49-F238E27FC236}">
                <a16:creationId xmlns:a16="http://schemas.microsoft.com/office/drawing/2014/main" id="{5EE6E167-3B33-4E60-8398-0B99C917E108}"/>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35B1BEA7-EE4A-43F5-B9F7-8C04D0361B93}"/>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244A5E9-5913-48A7-A591-1B0B77E9A03E}"/>
              </a:ext>
            </a:extLst>
          </p:cNvPr>
          <p:cNvSpPr>
            <a:spLocks noGrp="1"/>
          </p:cNvSpPr>
          <p:nvPr>
            <p:ph type="sldNum" sz="quarter" idx="12"/>
          </p:nvPr>
        </p:nvSpPr>
        <p:spPr/>
        <p:txBody>
          <a:bodyPr/>
          <a:lstStyle/>
          <a:p>
            <a:fld id="{A6E131DE-DA31-4CDF-828A-8EB206A3CD12}" type="slidenum">
              <a:rPr lang="en-GB" smtClean="0"/>
              <a:t>24</a:t>
            </a:fld>
            <a:endParaRPr lang="en-GB"/>
          </a:p>
        </p:txBody>
      </p:sp>
    </p:spTree>
    <p:extLst>
      <p:ext uri="{BB962C8B-B14F-4D97-AF65-F5344CB8AC3E}">
        <p14:creationId xmlns:p14="http://schemas.microsoft.com/office/powerpoint/2010/main" val="2686294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BF19E7-85B1-43D6-9581-B0A659C5A0A6}"/>
              </a:ext>
            </a:extLst>
          </p:cNvPr>
          <p:cNvSpPr>
            <a:spLocks noGrp="1"/>
          </p:cNvSpPr>
          <p:nvPr>
            <p:ph type="title"/>
          </p:nvPr>
        </p:nvSpPr>
        <p:spPr>
          <a:xfrm>
            <a:off x="582171" y="332134"/>
            <a:ext cx="10515600" cy="1325563"/>
          </a:xfrm>
        </p:spPr>
        <p:txBody>
          <a:bodyPr/>
          <a:lstStyle/>
          <a:p>
            <a:r>
              <a:rPr lang="fi-FI" dirty="0"/>
              <a:t>Koulutuksen järjestäjä</a:t>
            </a:r>
          </a:p>
        </p:txBody>
      </p:sp>
      <p:sp>
        <p:nvSpPr>
          <p:cNvPr id="3" name="Sisällön paikkamerkki 2">
            <a:extLst>
              <a:ext uri="{FF2B5EF4-FFF2-40B4-BE49-F238E27FC236}">
                <a16:creationId xmlns:a16="http://schemas.microsoft.com/office/drawing/2014/main" id="{C7D5889A-CA3A-499F-A17E-75A84B83977F}"/>
              </a:ext>
            </a:extLst>
          </p:cNvPr>
          <p:cNvSpPr>
            <a:spLocks noGrp="1"/>
          </p:cNvSpPr>
          <p:nvPr>
            <p:ph idx="1"/>
          </p:nvPr>
        </p:nvSpPr>
        <p:spPr>
          <a:xfrm>
            <a:off x="582171" y="994915"/>
            <a:ext cx="11133102" cy="3871507"/>
          </a:xfrm>
        </p:spPr>
        <p:txBody>
          <a:bodyPr/>
          <a:lstStyle/>
          <a:p>
            <a:pPr marL="0" indent="0">
              <a:buNone/>
            </a:pPr>
            <a:r>
              <a:rPr lang="fi-FI" dirty="0">
                <a:solidFill>
                  <a:srgbClr val="FF00FF"/>
                </a:solidFill>
              </a:rPr>
              <a:t>Koulutuksen järjestäjä vastaa yleisesti ylläpitämiensä oppilaitosten toiminnan lainmukaisuudesta ja resurssien riittävyydestä. Koulutuksen järjestäjän vastuulla on huolehtia opiskelijoiden yhdenvertaisuuden toteutumisesta ja yhteisten toimintamallien kehittämisestä järjestäjätasolla.</a:t>
            </a:r>
          </a:p>
          <a:p>
            <a:r>
              <a:rPr lang="fi-FI" sz="2000" dirty="0"/>
              <a:t>Lakisääteiset suunnitelmat ja säännöt (ml. seksuaalisen häirinnän vastaiset) on hyväksytty ja ne ovat säädösten ja määräysten mukaiset, ajantasaiset ja niitä seurataan</a:t>
            </a:r>
          </a:p>
          <a:p>
            <a:pPr lvl="0"/>
            <a:r>
              <a:rPr lang="fi-FI" sz="2000" dirty="0"/>
              <a:t>Opiskeluhuollon toteutumista ja vaikuttavuutta arvioidaan, osallistutaan ulkopuoliseen arviointiin ja opiskeluhuollon kokonaisuuden omavalvonta toteutuu (yhteistyössä sosiaali- ja terveystoimen kanssa)</a:t>
            </a:r>
          </a:p>
          <a:p>
            <a:pPr lvl="0"/>
            <a:r>
              <a:rPr lang="fi-FI" sz="2000" dirty="0"/>
              <a:t>Kouluyhteisön ja opiskeluympäristön terveellisyys ja turvallisuus tarkastetaan yhteistyössä oppilaitoksen ja sen opiskelijoiden, koulu- tai opiskeluterveydenhuollon, terveystarkastajan, henkilöstön työterveyshuollon, työsuojeluhenkilöstön ja tarvittaessa muiden asiantuntijoiden kesken, niitä seurataan ja niistä raportoidaan. </a:t>
            </a:r>
          </a:p>
          <a:p>
            <a:pPr lvl="0"/>
            <a:r>
              <a:rPr lang="fi-FI" sz="2000" dirty="0"/>
              <a:t>Henkilöstölle annetaan riittävästi koulutusta ja perehdytystä </a:t>
            </a:r>
          </a:p>
          <a:p>
            <a:r>
              <a:rPr lang="fi-FI" sz="2000" dirty="0"/>
              <a:t>Oppilaitoksille osoitetaan tarvittaessa tukea yksittäisten häirintätapausten selvittämiseksi ja taho, jolta tukea voidaan pyytää, on nimetty ja tiedotettu oppilaitoksille.</a:t>
            </a:r>
          </a:p>
          <a:p>
            <a:endParaRPr lang="fi-FI" sz="2000" dirty="0"/>
          </a:p>
          <a:p>
            <a:endParaRPr lang="fi-FI" sz="2000" dirty="0"/>
          </a:p>
          <a:p>
            <a:pPr marL="0" indent="0">
              <a:buNone/>
            </a:pPr>
            <a:endParaRPr lang="fi-FI" sz="2000" dirty="0"/>
          </a:p>
        </p:txBody>
      </p:sp>
      <p:sp>
        <p:nvSpPr>
          <p:cNvPr id="6" name="Dian numeron paikkamerkki 5">
            <a:extLst>
              <a:ext uri="{FF2B5EF4-FFF2-40B4-BE49-F238E27FC236}">
                <a16:creationId xmlns:a16="http://schemas.microsoft.com/office/drawing/2014/main" id="{91CAEC16-8341-4728-910B-0687A5AFED34}"/>
              </a:ext>
            </a:extLst>
          </p:cNvPr>
          <p:cNvSpPr>
            <a:spLocks noGrp="1"/>
          </p:cNvSpPr>
          <p:nvPr>
            <p:ph type="sldNum" sz="quarter" idx="12"/>
          </p:nvPr>
        </p:nvSpPr>
        <p:spPr/>
        <p:txBody>
          <a:bodyPr/>
          <a:lstStyle/>
          <a:p>
            <a:fld id="{A6E131DE-DA31-4CDF-828A-8EB206A3CD12}" type="slidenum">
              <a:rPr lang="en-GB" smtClean="0"/>
              <a:t>25</a:t>
            </a:fld>
            <a:endParaRPr lang="en-GB"/>
          </a:p>
        </p:txBody>
      </p:sp>
    </p:spTree>
    <p:extLst>
      <p:ext uri="{BB962C8B-B14F-4D97-AF65-F5344CB8AC3E}">
        <p14:creationId xmlns:p14="http://schemas.microsoft.com/office/powerpoint/2010/main" val="3577790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A838FA-9BCE-4173-A0D9-F5953F24C412}"/>
              </a:ext>
            </a:extLst>
          </p:cNvPr>
          <p:cNvSpPr>
            <a:spLocks noGrp="1"/>
          </p:cNvSpPr>
          <p:nvPr>
            <p:ph type="title"/>
          </p:nvPr>
        </p:nvSpPr>
        <p:spPr>
          <a:xfrm>
            <a:off x="789560" y="386901"/>
            <a:ext cx="10515600" cy="1035500"/>
          </a:xfrm>
        </p:spPr>
        <p:txBody>
          <a:bodyPr/>
          <a:lstStyle/>
          <a:p>
            <a:r>
              <a:rPr lang="fi-FI" dirty="0"/>
              <a:t>Rehtori 1/3</a:t>
            </a:r>
          </a:p>
        </p:txBody>
      </p:sp>
      <p:sp>
        <p:nvSpPr>
          <p:cNvPr id="3" name="Sisällön paikkamerkki 2">
            <a:extLst>
              <a:ext uri="{FF2B5EF4-FFF2-40B4-BE49-F238E27FC236}">
                <a16:creationId xmlns:a16="http://schemas.microsoft.com/office/drawing/2014/main" id="{C62ABD90-ED8F-413F-8D0D-22CC0A74B903}"/>
              </a:ext>
            </a:extLst>
          </p:cNvPr>
          <p:cNvSpPr>
            <a:spLocks noGrp="1"/>
          </p:cNvSpPr>
          <p:nvPr>
            <p:ph idx="1"/>
          </p:nvPr>
        </p:nvSpPr>
        <p:spPr>
          <a:xfrm>
            <a:off x="789560" y="1277258"/>
            <a:ext cx="10515600" cy="3871507"/>
          </a:xfrm>
        </p:spPr>
        <p:txBody>
          <a:bodyPr/>
          <a:lstStyle/>
          <a:p>
            <a:pPr marL="0" indent="0">
              <a:buNone/>
            </a:pPr>
            <a:r>
              <a:rPr lang="fi-FI" dirty="0">
                <a:solidFill>
                  <a:srgbClr val="FF00FF"/>
                </a:solidFill>
              </a:rPr>
              <a:t>Rehtori vastaa viime kädessä johtamansa oppilaitoksen opiskeluympäristön turvallisuudesta. Vastuu edellyttää henkilöstön ohjausta ja valvontaa sekä havaittuihin epäkohtiin ja rikkeisiin puuttumista.</a:t>
            </a:r>
          </a:p>
          <a:p>
            <a:pPr marL="0" indent="0">
              <a:buNone/>
            </a:pPr>
            <a:r>
              <a:rPr lang="fi-FI" dirty="0">
                <a:solidFill>
                  <a:srgbClr val="FF00FF"/>
                </a:solidFill>
              </a:rPr>
              <a:t>Ennaltaehkäisy</a:t>
            </a:r>
          </a:p>
          <a:p>
            <a:r>
              <a:rPr lang="fi-FI" sz="2000" dirty="0"/>
              <a:t>Kaikki säännöksissä ja määräyksissä edellytetyt oppilaitostasoiset suunnitelmat on tehty</a:t>
            </a:r>
          </a:p>
          <a:p>
            <a:r>
              <a:rPr lang="fi-FI" sz="2000" dirty="0"/>
              <a:t>Oppilaitoskohtainen opiskeluhuoltoryhmä on asetettu</a:t>
            </a:r>
          </a:p>
          <a:p>
            <a:r>
              <a:rPr lang="fi-FI" sz="2000" dirty="0"/>
              <a:t>Kouluyhteisön- ja opiskeluympäristön terveellisyys ja turvallisuus tarkastetaan monialaisesti, niitä seurataan ja niistä raportoidaan</a:t>
            </a:r>
          </a:p>
          <a:p>
            <a:r>
              <a:rPr lang="fi-FI" sz="2000" dirty="0"/>
              <a:t>Henkilöstölle annetaan tarvittavat ohjeet seksuaalisen häirinnän tunnistamiseksi sekä häirintään puuttumiseksi ja siihen liittyviksi ilmoitusmenettelyiksi</a:t>
            </a:r>
          </a:p>
          <a:p>
            <a:r>
              <a:rPr lang="fi-FI" sz="2000" dirty="0"/>
              <a:t>Opiskelijoille ja huoltajille tiedotetaan, miten seksuaaliseen häirintään puututaan ja kenelle voi ilmoittaa, mikäli seksuaalista häirintää ilmenee (mahdollinen yhteyshenkilö/-henkilöt)</a:t>
            </a:r>
          </a:p>
          <a:p>
            <a:pPr marL="0" indent="0">
              <a:buNone/>
            </a:pPr>
            <a:endParaRPr lang="fi-FI" sz="2000" dirty="0"/>
          </a:p>
        </p:txBody>
      </p:sp>
      <p:sp>
        <p:nvSpPr>
          <p:cNvPr id="4" name="Päivämäärän paikkamerkki 3">
            <a:extLst>
              <a:ext uri="{FF2B5EF4-FFF2-40B4-BE49-F238E27FC236}">
                <a16:creationId xmlns:a16="http://schemas.microsoft.com/office/drawing/2014/main" id="{7F935740-4F89-4601-8221-6000A42A90D3}"/>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8C2A295E-0FB1-4D9B-8D88-08C20486126B}"/>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69D12BC-556A-446A-92A1-F4F363B02A5D}"/>
              </a:ext>
            </a:extLst>
          </p:cNvPr>
          <p:cNvSpPr>
            <a:spLocks noGrp="1"/>
          </p:cNvSpPr>
          <p:nvPr>
            <p:ph type="sldNum" sz="quarter" idx="12"/>
          </p:nvPr>
        </p:nvSpPr>
        <p:spPr/>
        <p:txBody>
          <a:bodyPr/>
          <a:lstStyle/>
          <a:p>
            <a:fld id="{A6E131DE-DA31-4CDF-828A-8EB206A3CD12}" type="slidenum">
              <a:rPr lang="en-GB" smtClean="0"/>
              <a:t>26</a:t>
            </a:fld>
            <a:endParaRPr lang="en-GB"/>
          </a:p>
        </p:txBody>
      </p:sp>
    </p:spTree>
    <p:extLst>
      <p:ext uri="{BB962C8B-B14F-4D97-AF65-F5344CB8AC3E}">
        <p14:creationId xmlns:p14="http://schemas.microsoft.com/office/powerpoint/2010/main" val="1036427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7274E3-21AE-4168-9073-C3F6C8B8A9BB}"/>
              </a:ext>
            </a:extLst>
          </p:cNvPr>
          <p:cNvSpPr>
            <a:spLocks noGrp="1"/>
          </p:cNvSpPr>
          <p:nvPr>
            <p:ph type="title"/>
          </p:nvPr>
        </p:nvSpPr>
        <p:spPr>
          <a:xfrm>
            <a:off x="361507" y="185531"/>
            <a:ext cx="10577210" cy="1006884"/>
          </a:xfrm>
        </p:spPr>
        <p:txBody>
          <a:bodyPr/>
          <a:lstStyle/>
          <a:p>
            <a:r>
              <a:rPr lang="fi-FI" dirty="0"/>
              <a:t>Rehtori 2/3</a:t>
            </a:r>
          </a:p>
        </p:txBody>
      </p:sp>
      <p:sp>
        <p:nvSpPr>
          <p:cNvPr id="3" name="Sisällön paikkamerkki 2">
            <a:extLst>
              <a:ext uri="{FF2B5EF4-FFF2-40B4-BE49-F238E27FC236}">
                <a16:creationId xmlns:a16="http://schemas.microsoft.com/office/drawing/2014/main" id="{89DB45F5-CE85-4204-9397-A7F52FF3ABDC}"/>
              </a:ext>
            </a:extLst>
          </p:cNvPr>
          <p:cNvSpPr>
            <a:spLocks noGrp="1"/>
          </p:cNvSpPr>
          <p:nvPr>
            <p:ph idx="1"/>
          </p:nvPr>
        </p:nvSpPr>
        <p:spPr>
          <a:xfrm>
            <a:off x="361507" y="868159"/>
            <a:ext cx="11641807" cy="4928732"/>
          </a:xfrm>
        </p:spPr>
        <p:txBody>
          <a:bodyPr/>
          <a:lstStyle/>
          <a:p>
            <a:pPr marL="0" indent="0">
              <a:buNone/>
            </a:pPr>
            <a:r>
              <a:rPr lang="fi-FI" sz="2800" dirty="0">
                <a:solidFill>
                  <a:srgbClr val="FF00FF"/>
                </a:solidFill>
              </a:rPr>
              <a:t>Puuttuminen, jos seksuaalisesta häirinnästä epäillään oppilaitoksen henkilöstöön kuuluvaa:  </a:t>
            </a:r>
          </a:p>
          <a:p>
            <a:pPr lvl="1"/>
            <a:r>
              <a:rPr lang="fi-FI" sz="2800" dirty="0"/>
              <a:t>tapahtumankulku selvitetään, kaikkia osapuolia kuullaan ja arvioidaan, onko häirintää tapahtunut sekä päätetään toimenpiteistä ja seurannasta</a:t>
            </a:r>
          </a:p>
          <a:p>
            <a:pPr lvl="1"/>
            <a:r>
              <a:rPr lang="fi-FI" sz="2800" dirty="0"/>
              <a:t>jos häirintä on vakavaa tai jos lievempi häirintä jatkuu selvittelyn jälkeen, tehdään tarvittavat palvelussuhdetta koskevat päätökset (varoitus ja viime kädessä palvelussuhteen päättäminen)</a:t>
            </a:r>
          </a:p>
          <a:p>
            <a:pPr marL="0" lvl="0" indent="0">
              <a:buNone/>
            </a:pPr>
            <a:r>
              <a:rPr lang="fi-FI" sz="2800" dirty="0">
                <a:solidFill>
                  <a:srgbClr val="FF00FF"/>
                </a:solidFill>
              </a:rPr>
              <a:t>Puuttuminen, jos seksuaalisesta häirinnästä epäillään oppilaitoksen opiskelijaa:</a:t>
            </a:r>
          </a:p>
          <a:p>
            <a:pPr lvl="1"/>
            <a:r>
              <a:rPr lang="fi-FI" sz="2800" dirty="0"/>
              <a:t>tapahtumankulku selvitetään, kaikkia osapuolia kuullaan ja arvioidaan, onko häirintää tapahtunut sekä päätetään toimenpiteistä ja seurannasta</a:t>
            </a:r>
          </a:p>
          <a:p>
            <a:pPr lvl="1"/>
            <a:r>
              <a:rPr lang="fi-FI" sz="2800" dirty="0"/>
              <a:t>häirintään syyllistyneelle opiskelijalle määrätään kurinpitoseuraamus </a:t>
            </a:r>
          </a:p>
          <a:p>
            <a:pPr marL="0" indent="0">
              <a:buNone/>
            </a:pPr>
            <a:endParaRPr lang="fi-FI" sz="2800" dirty="0">
              <a:solidFill>
                <a:schemeClr val="accent1"/>
              </a:solidFill>
            </a:endParaRPr>
          </a:p>
        </p:txBody>
      </p:sp>
      <p:sp>
        <p:nvSpPr>
          <p:cNvPr id="4" name="Päivämäärän paikkamerkki 3">
            <a:extLst>
              <a:ext uri="{FF2B5EF4-FFF2-40B4-BE49-F238E27FC236}">
                <a16:creationId xmlns:a16="http://schemas.microsoft.com/office/drawing/2014/main" id="{BF66B333-C6BD-40FD-93FC-CAFAD1DC671D}"/>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5EC636D6-56C3-43FC-82A9-D456B587CD8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F6F4889D-E9DD-4A92-8815-0F02D284C1EE}"/>
              </a:ext>
            </a:extLst>
          </p:cNvPr>
          <p:cNvSpPr>
            <a:spLocks noGrp="1"/>
          </p:cNvSpPr>
          <p:nvPr>
            <p:ph type="sldNum" sz="quarter" idx="12"/>
          </p:nvPr>
        </p:nvSpPr>
        <p:spPr/>
        <p:txBody>
          <a:bodyPr/>
          <a:lstStyle/>
          <a:p>
            <a:fld id="{A6E131DE-DA31-4CDF-828A-8EB206A3CD12}" type="slidenum">
              <a:rPr lang="en-GB" smtClean="0"/>
              <a:t>27</a:t>
            </a:fld>
            <a:endParaRPr lang="en-GB"/>
          </a:p>
        </p:txBody>
      </p:sp>
    </p:spTree>
    <p:extLst>
      <p:ext uri="{BB962C8B-B14F-4D97-AF65-F5344CB8AC3E}">
        <p14:creationId xmlns:p14="http://schemas.microsoft.com/office/powerpoint/2010/main" val="3381344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2DE7E9-E2F9-4E01-9C2D-1DB49B27B346}"/>
              </a:ext>
            </a:extLst>
          </p:cNvPr>
          <p:cNvSpPr>
            <a:spLocks noGrp="1"/>
          </p:cNvSpPr>
          <p:nvPr>
            <p:ph type="title"/>
          </p:nvPr>
        </p:nvSpPr>
        <p:spPr>
          <a:xfrm>
            <a:off x="658931" y="278031"/>
            <a:ext cx="10515600" cy="1231456"/>
          </a:xfrm>
        </p:spPr>
        <p:txBody>
          <a:bodyPr/>
          <a:lstStyle/>
          <a:p>
            <a:r>
              <a:rPr lang="fi-FI" dirty="0"/>
              <a:t>Rehtori 3/3</a:t>
            </a:r>
          </a:p>
        </p:txBody>
      </p:sp>
      <p:sp>
        <p:nvSpPr>
          <p:cNvPr id="3" name="Sisällön paikkamerkki 2">
            <a:extLst>
              <a:ext uri="{FF2B5EF4-FFF2-40B4-BE49-F238E27FC236}">
                <a16:creationId xmlns:a16="http://schemas.microsoft.com/office/drawing/2014/main" id="{97ECB131-3CEE-4AF1-A33C-FE5C712AC3F9}"/>
              </a:ext>
            </a:extLst>
          </p:cNvPr>
          <p:cNvSpPr>
            <a:spLocks noGrp="1"/>
          </p:cNvSpPr>
          <p:nvPr>
            <p:ph idx="1"/>
          </p:nvPr>
        </p:nvSpPr>
        <p:spPr>
          <a:xfrm>
            <a:off x="448282" y="1256713"/>
            <a:ext cx="10515600" cy="3871507"/>
          </a:xfrm>
        </p:spPr>
        <p:txBody>
          <a:bodyPr/>
          <a:lstStyle/>
          <a:p>
            <a:pPr lvl="0"/>
            <a:r>
              <a:rPr lang="fi-FI" sz="2800" dirty="0"/>
              <a:t>Häirinnän kohteeksi joutunut ja häirintään syyllistynyt ohjataan </a:t>
            </a:r>
          </a:p>
          <a:p>
            <a:pPr lvl="1"/>
            <a:r>
              <a:rPr lang="fi-FI" sz="2800" dirty="0"/>
              <a:t>yksilökohtaisten opiskeluhuollon psykologi- ja kuraattoripalvelujen tai </a:t>
            </a:r>
          </a:p>
          <a:p>
            <a:pPr lvl="1"/>
            <a:r>
              <a:rPr lang="fi-FI" sz="2800" dirty="0"/>
              <a:t>koulu- tai opiskeluterveydenhuollon palvelujen piiriin ja </a:t>
            </a:r>
          </a:p>
          <a:p>
            <a:pPr lvl="1"/>
            <a:r>
              <a:rPr lang="fi-FI" sz="2800" dirty="0"/>
              <a:t>palvelujen vaikutuksia seurataan</a:t>
            </a:r>
          </a:p>
          <a:p>
            <a:pPr lvl="0"/>
            <a:r>
              <a:rPr lang="fi-FI" sz="2800" dirty="0"/>
              <a:t>Opiskelijoita varten valmistellaan muistilista oppilaitoksen toimintatavoista seksuaaliseen häirintään puuttumiseksi (ml. yhteystiedot), joka voidaan sijoittaa esimerkiksi ilmoitustaululle tai sähköiseen järjestelmään  </a:t>
            </a:r>
          </a:p>
          <a:p>
            <a:pPr marL="0" indent="0">
              <a:buNone/>
            </a:pPr>
            <a:endParaRPr lang="fi-FI" sz="2800" dirty="0"/>
          </a:p>
        </p:txBody>
      </p:sp>
      <p:sp>
        <p:nvSpPr>
          <p:cNvPr id="4" name="Päivämäärän paikkamerkki 3">
            <a:extLst>
              <a:ext uri="{FF2B5EF4-FFF2-40B4-BE49-F238E27FC236}">
                <a16:creationId xmlns:a16="http://schemas.microsoft.com/office/drawing/2014/main" id="{9C749DF6-BDA9-44BE-8D48-F86CA4F3407F}"/>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0FB811BE-588C-4138-B516-80C1E83D051A}"/>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D3DA5F6B-23C9-4747-B830-C86060B2AC0C}"/>
              </a:ext>
            </a:extLst>
          </p:cNvPr>
          <p:cNvSpPr>
            <a:spLocks noGrp="1"/>
          </p:cNvSpPr>
          <p:nvPr>
            <p:ph type="sldNum" sz="quarter" idx="12"/>
          </p:nvPr>
        </p:nvSpPr>
        <p:spPr/>
        <p:txBody>
          <a:bodyPr/>
          <a:lstStyle/>
          <a:p>
            <a:fld id="{A6E131DE-DA31-4CDF-828A-8EB206A3CD12}" type="slidenum">
              <a:rPr lang="en-GB" smtClean="0"/>
              <a:t>28</a:t>
            </a:fld>
            <a:endParaRPr lang="en-GB"/>
          </a:p>
        </p:txBody>
      </p:sp>
    </p:spTree>
    <p:extLst>
      <p:ext uri="{BB962C8B-B14F-4D97-AF65-F5344CB8AC3E}">
        <p14:creationId xmlns:p14="http://schemas.microsoft.com/office/powerpoint/2010/main" val="1605608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61D24A-0107-4D69-9831-DBA03825450C}"/>
              </a:ext>
            </a:extLst>
          </p:cNvPr>
          <p:cNvSpPr>
            <a:spLocks noGrp="1"/>
          </p:cNvSpPr>
          <p:nvPr>
            <p:ph type="title"/>
          </p:nvPr>
        </p:nvSpPr>
        <p:spPr>
          <a:xfrm>
            <a:off x="370615" y="230654"/>
            <a:ext cx="10515600" cy="1325563"/>
          </a:xfrm>
        </p:spPr>
        <p:txBody>
          <a:bodyPr/>
          <a:lstStyle/>
          <a:p>
            <a:r>
              <a:rPr lang="fi-FI" dirty="0"/>
              <a:t>Opettaja 1/3</a:t>
            </a:r>
          </a:p>
        </p:txBody>
      </p:sp>
      <p:sp>
        <p:nvSpPr>
          <p:cNvPr id="3" name="Sisällön paikkamerkki 2">
            <a:extLst>
              <a:ext uri="{FF2B5EF4-FFF2-40B4-BE49-F238E27FC236}">
                <a16:creationId xmlns:a16="http://schemas.microsoft.com/office/drawing/2014/main" id="{CEABF930-A1AE-4764-A74B-7FE270193484}"/>
              </a:ext>
            </a:extLst>
          </p:cNvPr>
          <p:cNvSpPr>
            <a:spLocks noGrp="1"/>
          </p:cNvSpPr>
          <p:nvPr>
            <p:ph idx="1"/>
          </p:nvPr>
        </p:nvSpPr>
        <p:spPr>
          <a:xfrm>
            <a:off x="370615" y="1038577"/>
            <a:ext cx="10515600" cy="3871507"/>
          </a:xfrm>
        </p:spPr>
        <p:txBody>
          <a:bodyPr/>
          <a:lstStyle/>
          <a:p>
            <a:pPr marL="0" indent="0">
              <a:buNone/>
            </a:pPr>
            <a:r>
              <a:rPr lang="fi-FI" dirty="0">
                <a:solidFill>
                  <a:srgbClr val="FF00FF"/>
                </a:solidFill>
              </a:rPr>
              <a:t>Opettaja antaa opetussuunnitelman mukaista opetusta, kasvatusta ja ohjausta. Opettaja vastaa opetusryhmänsä turvallisuudesta ja hyvinvoinnista sekä osaltaan kouluyhteisön hyvinvoinnista. </a:t>
            </a:r>
          </a:p>
          <a:p>
            <a:pPr marL="0" indent="0">
              <a:buNone/>
            </a:pPr>
            <a:r>
              <a:rPr lang="fi-FI" sz="2800" dirty="0">
                <a:solidFill>
                  <a:srgbClr val="FF00FF"/>
                </a:solidFill>
              </a:rPr>
              <a:t>Ennaltaehkäisy</a:t>
            </a:r>
          </a:p>
          <a:p>
            <a:pPr lvl="0"/>
            <a:r>
              <a:rPr lang="fi-FI" dirty="0"/>
              <a:t>Osallistuu oppilaitoksen opetus- ja opiskeluhuoltosuunnitelman (ml. seksuaalista häirintää koskevan suunnitelman) valmisteluun ja oppilaitoskohtaisen opiskeluhuoltoryhmän työskentelyyn</a:t>
            </a:r>
          </a:p>
          <a:p>
            <a:pPr lvl="0"/>
            <a:r>
              <a:rPr lang="fi-FI" dirty="0"/>
              <a:t>Seuraa opiskelijan yksilöllistä hyvinvointia ja oppimista sekä havainnoi muutoksia</a:t>
            </a:r>
          </a:p>
          <a:p>
            <a:pPr lvl="0"/>
            <a:r>
              <a:rPr lang="fi-FI" dirty="0"/>
              <a:t>On kiinnostunut opiskelijan kuulumisista ja keskustelee hänen kanssaan huolesta kahden kesken</a:t>
            </a:r>
          </a:p>
          <a:p>
            <a:pPr lvl="0"/>
            <a:r>
              <a:rPr lang="fi-FI" dirty="0"/>
              <a:t>On tarvittaessa yhteydessä alaikäisen opiskelijan kotiin. </a:t>
            </a:r>
          </a:p>
          <a:p>
            <a:pPr marL="0" lvl="0" indent="0">
              <a:buNone/>
            </a:pPr>
            <a:endParaRPr lang="fi-FI" sz="2000" dirty="0"/>
          </a:p>
          <a:p>
            <a:pPr lvl="0"/>
            <a:endParaRPr lang="fi-FI" sz="2000" dirty="0"/>
          </a:p>
        </p:txBody>
      </p:sp>
      <p:sp>
        <p:nvSpPr>
          <p:cNvPr id="4" name="Päivämäärän paikkamerkki 3">
            <a:extLst>
              <a:ext uri="{FF2B5EF4-FFF2-40B4-BE49-F238E27FC236}">
                <a16:creationId xmlns:a16="http://schemas.microsoft.com/office/drawing/2014/main" id="{72CC1982-F8F9-4221-A5C8-97CB9C56741A}"/>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33376E71-32BF-4076-8572-E8640700B24B}"/>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0F76C160-2B36-4EEC-B493-D596A980E714}"/>
              </a:ext>
            </a:extLst>
          </p:cNvPr>
          <p:cNvSpPr>
            <a:spLocks noGrp="1"/>
          </p:cNvSpPr>
          <p:nvPr>
            <p:ph type="sldNum" sz="quarter" idx="12"/>
          </p:nvPr>
        </p:nvSpPr>
        <p:spPr/>
        <p:txBody>
          <a:bodyPr/>
          <a:lstStyle/>
          <a:p>
            <a:fld id="{A6E131DE-DA31-4CDF-828A-8EB206A3CD12}" type="slidenum">
              <a:rPr lang="en-GB" smtClean="0"/>
              <a:t>29</a:t>
            </a:fld>
            <a:endParaRPr lang="en-GB"/>
          </a:p>
        </p:txBody>
      </p:sp>
    </p:spTree>
    <p:extLst>
      <p:ext uri="{BB962C8B-B14F-4D97-AF65-F5344CB8AC3E}">
        <p14:creationId xmlns:p14="http://schemas.microsoft.com/office/powerpoint/2010/main" val="639377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6D51EB-8612-4352-8B13-1B4E4131F8C8}"/>
              </a:ext>
            </a:extLst>
          </p:cNvPr>
          <p:cNvSpPr>
            <a:spLocks noGrp="1"/>
          </p:cNvSpPr>
          <p:nvPr>
            <p:ph type="title"/>
          </p:nvPr>
        </p:nvSpPr>
        <p:spPr>
          <a:xfrm>
            <a:off x="761095" y="439555"/>
            <a:ext cx="10515600" cy="1325563"/>
          </a:xfrm>
        </p:spPr>
        <p:txBody>
          <a:bodyPr/>
          <a:lstStyle/>
          <a:p>
            <a:r>
              <a:rPr lang="fi-FI" dirty="0"/>
              <a:t>Opettaja 2/3</a:t>
            </a:r>
          </a:p>
        </p:txBody>
      </p:sp>
      <p:sp>
        <p:nvSpPr>
          <p:cNvPr id="3" name="Sisällön paikkamerkki 2">
            <a:extLst>
              <a:ext uri="{FF2B5EF4-FFF2-40B4-BE49-F238E27FC236}">
                <a16:creationId xmlns:a16="http://schemas.microsoft.com/office/drawing/2014/main" id="{5BE0B4D3-DF8D-4442-B3D7-DE3D9E094CF8}"/>
              </a:ext>
            </a:extLst>
          </p:cNvPr>
          <p:cNvSpPr>
            <a:spLocks noGrp="1"/>
          </p:cNvSpPr>
          <p:nvPr>
            <p:ph idx="1"/>
          </p:nvPr>
        </p:nvSpPr>
        <p:spPr>
          <a:xfrm>
            <a:off x="761095" y="1337892"/>
            <a:ext cx="10515600" cy="3871507"/>
          </a:xfrm>
        </p:spPr>
        <p:txBody>
          <a:bodyPr/>
          <a:lstStyle/>
          <a:p>
            <a:pPr marL="0" lvl="0" indent="0">
              <a:buNone/>
            </a:pPr>
            <a:r>
              <a:rPr lang="fi-FI" sz="2800" dirty="0">
                <a:solidFill>
                  <a:srgbClr val="FF00FF"/>
                </a:solidFill>
              </a:rPr>
              <a:t>Opetustilanteet</a:t>
            </a:r>
          </a:p>
          <a:p>
            <a:r>
              <a:rPr lang="fi-FI" sz="2800" dirty="0"/>
              <a:t>Luo turvallisen ja rauhallisen ilmapiirin sekä huolehtii mm. tunne- ja vuorovaikutustaitojen harjaannuttamisesta</a:t>
            </a:r>
          </a:p>
          <a:p>
            <a:pPr lvl="0"/>
            <a:r>
              <a:rPr lang="fi-FI" sz="2800" dirty="0"/>
              <a:t>Toteuttaa sukupuolitietoista opetusta </a:t>
            </a:r>
          </a:p>
          <a:p>
            <a:r>
              <a:rPr lang="fi-FI" sz="2800" dirty="0"/>
              <a:t>Seksuaalisen häirinnän ehkäiseminen aihealueena sisältyy </a:t>
            </a:r>
          </a:p>
          <a:p>
            <a:pPr lvl="1"/>
            <a:r>
              <a:rPr lang="fi-FI" dirty="0"/>
              <a:t>Laaja-alaiseen osaamiseen (erityisesti itsestä huolehtiminen ja arjen taidot, kulttuurinen osaaminen, vuorovaikutus ja ilmaisu sekä monilukutaito)</a:t>
            </a:r>
          </a:p>
          <a:p>
            <a:pPr lvl="1"/>
            <a:r>
              <a:rPr lang="fi-FI" dirty="0"/>
              <a:t>Monien oppiaineiden tavoitteisiin ja sisältöihin (kuten terveystiedon, liikunnan, yhteiskuntaopin, äidinkielen ja kirjallisuuden sekä katsomusaineiden).</a:t>
            </a:r>
          </a:p>
          <a:p>
            <a:endParaRPr lang="fi-FI" dirty="0"/>
          </a:p>
        </p:txBody>
      </p:sp>
      <p:sp>
        <p:nvSpPr>
          <p:cNvPr id="4" name="Päivämäärän paikkamerkki 3">
            <a:extLst>
              <a:ext uri="{FF2B5EF4-FFF2-40B4-BE49-F238E27FC236}">
                <a16:creationId xmlns:a16="http://schemas.microsoft.com/office/drawing/2014/main" id="{6B47D847-9B54-4682-A425-636D12A27FAB}"/>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98DEA520-A477-4314-8EE6-4FC375DE936C}"/>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7A9BB2D-E683-4262-B9A1-C764E3ECEE82}"/>
              </a:ext>
            </a:extLst>
          </p:cNvPr>
          <p:cNvSpPr>
            <a:spLocks noGrp="1"/>
          </p:cNvSpPr>
          <p:nvPr>
            <p:ph type="sldNum" sz="quarter" idx="12"/>
          </p:nvPr>
        </p:nvSpPr>
        <p:spPr/>
        <p:txBody>
          <a:bodyPr/>
          <a:lstStyle/>
          <a:p>
            <a:fld id="{A6E131DE-DA31-4CDF-828A-8EB206A3CD12}" type="slidenum">
              <a:rPr lang="en-GB" smtClean="0"/>
              <a:t>30</a:t>
            </a:fld>
            <a:endParaRPr lang="en-GB"/>
          </a:p>
        </p:txBody>
      </p:sp>
    </p:spTree>
    <p:extLst>
      <p:ext uri="{BB962C8B-B14F-4D97-AF65-F5344CB8AC3E}">
        <p14:creationId xmlns:p14="http://schemas.microsoft.com/office/powerpoint/2010/main" val="4178901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DA8DF5-EEFD-49D9-B761-F244BA7E5BBB}"/>
              </a:ext>
            </a:extLst>
          </p:cNvPr>
          <p:cNvSpPr>
            <a:spLocks noGrp="1"/>
          </p:cNvSpPr>
          <p:nvPr>
            <p:ph type="title"/>
          </p:nvPr>
        </p:nvSpPr>
        <p:spPr>
          <a:xfrm>
            <a:off x="448282" y="148914"/>
            <a:ext cx="10515600" cy="1325563"/>
          </a:xfrm>
        </p:spPr>
        <p:txBody>
          <a:bodyPr/>
          <a:lstStyle/>
          <a:p>
            <a:r>
              <a:rPr lang="fi-FI" dirty="0"/>
              <a:t>Opettaja 3/3</a:t>
            </a:r>
          </a:p>
        </p:txBody>
      </p:sp>
      <p:sp>
        <p:nvSpPr>
          <p:cNvPr id="3" name="Sisällön paikkamerkki 2">
            <a:extLst>
              <a:ext uri="{FF2B5EF4-FFF2-40B4-BE49-F238E27FC236}">
                <a16:creationId xmlns:a16="http://schemas.microsoft.com/office/drawing/2014/main" id="{A8EEF867-F966-4A8C-8EF9-7D7169CDBF1C}"/>
              </a:ext>
            </a:extLst>
          </p:cNvPr>
          <p:cNvSpPr>
            <a:spLocks noGrp="1"/>
          </p:cNvSpPr>
          <p:nvPr>
            <p:ph idx="1"/>
          </p:nvPr>
        </p:nvSpPr>
        <p:spPr>
          <a:xfrm>
            <a:off x="448282" y="1064195"/>
            <a:ext cx="11279430" cy="3871507"/>
          </a:xfrm>
        </p:spPr>
        <p:txBody>
          <a:bodyPr/>
          <a:lstStyle/>
          <a:p>
            <a:pPr marL="0" lvl="0" indent="0">
              <a:buNone/>
            </a:pPr>
            <a:r>
              <a:rPr lang="fi-FI" sz="2800" dirty="0">
                <a:solidFill>
                  <a:srgbClr val="FF00FF"/>
                </a:solidFill>
              </a:rPr>
              <a:t>Puuttuminen</a:t>
            </a:r>
          </a:p>
          <a:p>
            <a:pPr lvl="0"/>
            <a:r>
              <a:rPr lang="fi-FI" dirty="0"/>
              <a:t>Ilmoittaa rehtorille tietoonsa tulleesta </a:t>
            </a:r>
            <a:r>
              <a:rPr lang="fi-FI" dirty="0">
                <a:solidFill>
                  <a:srgbClr val="FF00FF"/>
                </a:solidFill>
              </a:rPr>
              <a:t>oppilaitoksessa tapahtuneesta</a:t>
            </a:r>
            <a:r>
              <a:rPr lang="fi-FI" b="1" dirty="0">
                <a:solidFill>
                  <a:srgbClr val="FF00FF"/>
                </a:solidFill>
              </a:rPr>
              <a:t> </a:t>
            </a:r>
            <a:r>
              <a:rPr lang="fi-FI" dirty="0"/>
              <a:t>opiskelijaan kohdistuneesta seksuaalisesta häirinnästä</a:t>
            </a:r>
          </a:p>
          <a:p>
            <a:pPr lvl="0"/>
            <a:r>
              <a:rPr lang="fi-FI" dirty="0"/>
              <a:t>Voi rajatusti konsultoida opiskeluhuollon henkilöstöä opiskelijan yksilökohtaisen opiskeluhuollon tarpeesta (sekä luovuttaa tässä yhteydessä salassapidon estämättä opiskeluhuollon järjestämisen ja toteuttamisen kannalta välttämättömiä tietoja)</a:t>
            </a:r>
          </a:p>
          <a:p>
            <a:pPr lvl="0"/>
            <a:r>
              <a:rPr lang="fi-FI" dirty="0"/>
              <a:t>Ohjaa opiskelijan (häirinnän kohteeksi joutuneen ja häirintään syyllistyneen) tarvittaessa koulu- ja opiskeluterveydenhuollon palvelujen piiriin </a:t>
            </a:r>
          </a:p>
          <a:p>
            <a:pPr lvl="0"/>
            <a:r>
              <a:rPr lang="fi-FI" dirty="0"/>
              <a:t>On velvollinen ottamaan yhteyttä opiskeluhuollon psykologiin tai kuraattoriin (yhdessä opiskelijan kanssa) todetessaan palveluiden tarpeen sekä luovuttaa salassapidon estämättä tuen tarpeen arvioimiseen tarvittavat tiedot </a:t>
            </a:r>
          </a:p>
          <a:p>
            <a:pPr lvl="0"/>
            <a:r>
              <a:rPr lang="fi-FI" dirty="0"/>
              <a:t>Kutsuu tarvittaessa koolle yksilökohtaisen monialaisen asiantuntijaryhmän huomioiden kokoonpanon tapauskohtaisen harkinnan ja sen edellyttämän suostumuksen.</a:t>
            </a:r>
          </a:p>
          <a:p>
            <a:endParaRPr lang="fi-FI" dirty="0"/>
          </a:p>
        </p:txBody>
      </p:sp>
      <p:sp>
        <p:nvSpPr>
          <p:cNvPr id="4" name="Päivämäärän paikkamerkki 3">
            <a:extLst>
              <a:ext uri="{FF2B5EF4-FFF2-40B4-BE49-F238E27FC236}">
                <a16:creationId xmlns:a16="http://schemas.microsoft.com/office/drawing/2014/main" id="{6E175C8C-10D0-496B-B35D-239D3F52A830}"/>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DDE162B0-64A9-40FB-AC1C-F5E58CED3659}"/>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4951B1FA-FC77-4236-B0A1-C4925276F41D}"/>
              </a:ext>
            </a:extLst>
          </p:cNvPr>
          <p:cNvSpPr>
            <a:spLocks noGrp="1"/>
          </p:cNvSpPr>
          <p:nvPr>
            <p:ph type="sldNum" sz="quarter" idx="12"/>
          </p:nvPr>
        </p:nvSpPr>
        <p:spPr/>
        <p:txBody>
          <a:bodyPr/>
          <a:lstStyle/>
          <a:p>
            <a:fld id="{A6E131DE-DA31-4CDF-828A-8EB206A3CD12}" type="slidenum">
              <a:rPr lang="en-GB" smtClean="0"/>
              <a:t>31</a:t>
            </a:fld>
            <a:endParaRPr lang="en-GB"/>
          </a:p>
        </p:txBody>
      </p:sp>
    </p:spTree>
    <p:extLst>
      <p:ext uri="{BB962C8B-B14F-4D97-AF65-F5344CB8AC3E}">
        <p14:creationId xmlns:p14="http://schemas.microsoft.com/office/powerpoint/2010/main" val="29177134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D80ED0-9A85-440F-A3F0-CA77CD853A5B}"/>
              </a:ext>
            </a:extLst>
          </p:cNvPr>
          <p:cNvSpPr>
            <a:spLocks noGrp="1"/>
          </p:cNvSpPr>
          <p:nvPr>
            <p:ph type="title"/>
          </p:nvPr>
        </p:nvSpPr>
        <p:spPr>
          <a:xfrm>
            <a:off x="661969" y="386393"/>
            <a:ext cx="10515600" cy="985207"/>
          </a:xfrm>
        </p:spPr>
        <p:txBody>
          <a:bodyPr/>
          <a:lstStyle/>
          <a:p>
            <a:r>
              <a:rPr lang="fi-FI" dirty="0"/>
              <a:t>Oppilaitoskohtainen opiskeluhuoltoryhmä</a:t>
            </a:r>
          </a:p>
        </p:txBody>
      </p:sp>
      <p:sp>
        <p:nvSpPr>
          <p:cNvPr id="3" name="Sisällön paikkamerkki 2">
            <a:extLst>
              <a:ext uri="{FF2B5EF4-FFF2-40B4-BE49-F238E27FC236}">
                <a16:creationId xmlns:a16="http://schemas.microsoft.com/office/drawing/2014/main" id="{7BD8A23E-B903-43C7-BD07-6747F2DEF62C}"/>
              </a:ext>
            </a:extLst>
          </p:cNvPr>
          <p:cNvSpPr>
            <a:spLocks noGrp="1"/>
          </p:cNvSpPr>
          <p:nvPr>
            <p:ph idx="1"/>
          </p:nvPr>
        </p:nvSpPr>
        <p:spPr>
          <a:xfrm>
            <a:off x="661969" y="1117077"/>
            <a:ext cx="10515600" cy="3871507"/>
          </a:xfrm>
        </p:spPr>
        <p:txBody>
          <a:bodyPr/>
          <a:lstStyle/>
          <a:p>
            <a:pPr marL="0" indent="0">
              <a:buNone/>
            </a:pPr>
            <a:r>
              <a:rPr lang="fi-FI" dirty="0">
                <a:solidFill>
                  <a:srgbClr val="FF00FF"/>
                </a:solidFill>
              </a:rPr>
              <a:t>Monialainen oppilaitoskohtainen opiskeluhuoltoryhmä vastaa oppilaitoksen opiskeluhuollon suunnittelusta, kehittämisestä, toteuttamisesta ja arvioinnista. Opiskeluhuoltoryhmän työn kohteena on ryhmä, luokka, yhteisö ja opiskeluympäristö. Ryhmässä asioita käsitellään yleisellä ja yhteisöllisellä tasolla. </a:t>
            </a:r>
          </a:p>
          <a:p>
            <a:pPr lvl="0"/>
            <a:r>
              <a:rPr lang="fi-FI" dirty="0"/>
              <a:t>valmistella ja päivittää oppilaitoskohtainen opiskeluhuoltosuunnitelma ja muut opiskeluhuoltoa ja erilaisia ongelmatilanteita koskevat suunnitelmat ml. seksuaalisen häirinnän vastainen suunnitelma tarvittavassa yhteistyössä </a:t>
            </a:r>
          </a:p>
          <a:p>
            <a:pPr lvl="0"/>
            <a:r>
              <a:rPr lang="fi-FI" dirty="0"/>
              <a:t>koota yhteisön hyvinvointia koskevaa tietoa eri lähteistä ml. seksuaalisen häirinnän esiintyvyys </a:t>
            </a:r>
          </a:p>
          <a:p>
            <a:pPr lvl="0"/>
            <a:r>
              <a:rPr lang="fi-FI" dirty="0"/>
              <a:t>seurata ja arvioida yhteisön ja ryhmien hyvinvoinnin tilaa sekä yhteisöllisen hyvinvointityön vaikuttavuutta</a:t>
            </a:r>
          </a:p>
          <a:p>
            <a:r>
              <a:rPr lang="fi-FI" dirty="0"/>
              <a:t>tiedottaa opiskeluhuollosta, sen toimintatavoista ja käytänteistä opiskelijoille, huoltajille, oppilaitoksen henkilöstölle ja yhteistyökumppaneille</a:t>
            </a:r>
          </a:p>
          <a:p>
            <a:endParaRPr lang="fi-FI" dirty="0"/>
          </a:p>
        </p:txBody>
      </p:sp>
      <p:sp>
        <p:nvSpPr>
          <p:cNvPr id="4" name="Päivämäärän paikkamerkki 3">
            <a:extLst>
              <a:ext uri="{FF2B5EF4-FFF2-40B4-BE49-F238E27FC236}">
                <a16:creationId xmlns:a16="http://schemas.microsoft.com/office/drawing/2014/main" id="{7F7B2C79-B659-4727-AD72-8F76435B1255}"/>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F55CA441-68B3-41D8-9B0B-8434848C755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DEB1E207-1FDA-420D-B5E5-9E3AD55AABCC}"/>
              </a:ext>
            </a:extLst>
          </p:cNvPr>
          <p:cNvSpPr>
            <a:spLocks noGrp="1"/>
          </p:cNvSpPr>
          <p:nvPr>
            <p:ph type="sldNum" sz="quarter" idx="12"/>
          </p:nvPr>
        </p:nvSpPr>
        <p:spPr/>
        <p:txBody>
          <a:bodyPr/>
          <a:lstStyle/>
          <a:p>
            <a:fld id="{A6E131DE-DA31-4CDF-828A-8EB206A3CD12}" type="slidenum">
              <a:rPr lang="en-GB" smtClean="0"/>
              <a:t>32</a:t>
            </a:fld>
            <a:endParaRPr lang="en-GB"/>
          </a:p>
        </p:txBody>
      </p:sp>
    </p:spTree>
    <p:extLst>
      <p:ext uri="{BB962C8B-B14F-4D97-AF65-F5344CB8AC3E}">
        <p14:creationId xmlns:p14="http://schemas.microsoft.com/office/powerpoint/2010/main" val="1743780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1A5140-720D-4004-9BCC-D20ECE626FA9}"/>
              </a:ext>
            </a:extLst>
          </p:cNvPr>
          <p:cNvSpPr>
            <a:spLocks noGrp="1"/>
          </p:cNvSpPr>
          <p:nvPr>
            <p:ph type="title"/>
          </p:nvPr>
        </p:nvSpPr>
        <p:spPr>
          <a:xfrm>
            <a:off x="643780" y="464109"/>
            <a:ext cx="10515600" cy="1325563"/>
          </a:xfrm>
        </p:spPr>
        <p:txBody>
          <a:bodyPr/>
          <a:lstStyle/>
          <a:p>
            <a:r>
              <a:rPr lang="fi-FI" dirty="0"/>
              <a:t>Opiskeluhuollon palvelujen henkilöstö</a:t>
            </a:r>
          </a:p>
        </p:txBody>
      </p:sp>
      <p:sp>
        <p:nvSpPr>
          <p:cNvPr id="3" name="Sisällön paikkamerkki 2">
            <a:extLst>
              <a:ext uri="{FF2B5EF4-FFF2-40B4-BE49-F238E27FC236}">
                <a16:creationId xmlns:a16="http://schemas.microsoft.com/office/drawing/2014/main" id="{D48CD871-2B93-4219-9B93-F6CF6A77BC06}"/>
              </a:ext>
            </a:extLst>
          </p:cNvPr>
          <p:cNvSpPr>
            <a:spLocks noGrp="1"/>
          </p:cNvSpPr>
          <p:nvPr>
            <p:ph idx="1"/>
          </p:nvPr>
        </p:nvSpPr>
        <p:spPr>
          <a:xfrm>
            <a:off x="780132" y="1230800"/>
            <a:ext cx="11248470" cy="3871507"/>
          </a:xfrm>
        </p:spPr>
        <p:txBody>
          <a:bodyPr/>
          <a:lstStyle/>
          <a:p>
            <a:pPr marL="0" indent="0">
              <a:buNone/>
            </a:pPr>
            <a:r>
              <a:rPr lang="fi-FI" sz="2000" dirty="0">
                <a:solidFill>
                  <a:srgbClr val="FF00FF"/>
                </a:solidFill>
              </a:rPr>
              <a:t>Opiskeluhuollon psykologin, kuraattorin, terveydenhoitajan ja lääkärin tehtäviin kuuluvat sekä yhteisöllinen että yksilökohtainen opiskeluhuoltotyö. Psykologin ja kuraattorin palvelut tukevat opiskelijoiden oppimista ja hyvinvointia sekä sosiaalisia ja psyykkisiä valmiuksia. Koulu- ja opiskeluterveydenhuollossa edistetään opiskelijan tervettä fyysistä ja psyykkistä kasvua ja kehitystä sekä hyvinvointia ja opiskelukykyä.  Opiskelijalle opiskeluhuollon palvelujen käyttö on aina vapaaehtoista. </a:t>
            </a:r>
          </a:p>
          <a:p>
            <a:r>
              <a:rPr lang="fi-FI" sz="2000" dirty="0"/>
              <a:t>Tiedottaa omasta tehtävänkuvasta, saavutettavuudesta ja yhteystiedoista opiskelijoille, huoltajille ja oppilaitoksen henkilöstölle</a:t>
            </a:r>
          </a:p>
          <a:p>
            <a:pPr lvl="1"/>
            <a:r>
              <a:rPr lang="fi-FI" sz="1800" dirty="0"/>
              <a:t>tarjota opiskelijalle mahdollisuus keskustella henkilökohtaisesti psykologin tai kuraattorin kanssa seitsemän oppilaitoksen työpäivän kuluessa pyynnöstä tai asian ollessa kiireellinen, samana tai seuraavana oppilaitoksen työpäivänä</a:t>
            </a:r>
          </a:p>
          <a:p>
            <a:pPr lvl="1"/>
            <a:r>
              <a:rPr lang="fi-FI" sz="1800" dirty="0"/>
              <a:t>ohjata opiskelija tarvittaessa saamaan muita opiskeluhuollon palveluja tai muuta erityisen tuen tarpeessa olevia lapsia ja nuoria tukevaa toimintaa</a:t>
            </a:r>
          </a:p>
          <a:p>
            <a:pPr lvl="1"/>
            <a:r>
              <a:rPr lang="fi-FI" sz="1800" dirty="0"/>
              <a:t>perusopetuksessa tarjota kouluterveydenhoitajan vastaanotolle pääsy tarvittaessa ilman ajanvarausta </a:t>
            </a:r>
          </a:p>
          <a:p>
            <a:pPr lvl="1"/>
            <a:r>
              <a:rPr lang="fi-FI" sz="1800" dirty="0"/>
              <a:t>toisen asteen koulutuksessa tarjota opiskelijalle välitön yhteys opiskeluterveydenhuoltoon virka-aikaan ja  opiskelijalle tarvittava sairaanhoito sekä mielenterveys- ja seksuaaliterveyspalvelut</a:t>
            </a:r>
          </a:p>
        </p:txBody>
      </p:sp>
      <p:sp>
        <p:nvSpPr>
          <p:cNvPr id="4" name="Päivämäärän paikkamerkki 3">
            <a:extLst>
              <a:ext uri="{FF2B5EF4-FFF2-40B4-BE49-F238E27FC236}">
                <a16:creationId xmlns:a16="http://schemas.microsoft.com/office/drawing/2014/main" id="{AA721B04-9F0F-434A-B908-964DFAB1B221}"/>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5439A0B8-1BD5-43C2-8F9C-B1751C13366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E469C3B3-42A0-44A2-AACD-C23705A3F50A}"/>
              </a:ext>
            </a:extLst>
          </p:cNvPr>
          <p:cNvSpPr>
            <a:spLocks noGrp="1"/>
          </p:cNvSpPr>
          <p:nvPr>
            <p:ph type="sldNum" sz="quarter" idx="12"/>
          </p:nvPr>
        </p:nvSpPr>
        <p:spPr/>
        <p:txBody>
          <a:bodyPr/>
          <a:lstStyle/>
          <a:p>
            <a:fld id="{A6E131DE-DA31-4CDF-828A-8EB206A3CD12}" type="slidenum">
              <a:rPr lang="en-GB" smtClean="0"/>
              <a:t>33</a:t>
            </a:fld>
            <a:endParaRPr lang="en-GB"/>
          </a:p>
        </p:txBody>
      </p:sp>
    </p:spTree>
    <p:extLst>
      <p:ext uri="{BB962C8B-B14F-4D97-AF65-F5344CB8AC3E}">
        <p14:creationId xmlns:p14="http://schemas.microsoft.com/office/powerpoint/2010/main" val="3397697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B5C5D2-5D2D-439A-BFCE-CA607B8F32AF}"/>
              </a:ext>
            </a:extLst>
          </p:cNvPr>
          <p:cNvSpPr>
            <a:spLocks noGrp="1"/>
          </p:cNvSpPr>
          <p:nvPr>
            <p:ph type="title"/>
          </p:nvPr>
        </p:nvSpPr>
        <p:spPr>
          <a:xfrm>
            <a:off x="651336" y="167165"/>
            <a:ext cx="10515600" cy="985207"/>
          </a:xfrm>
        </p:spPr>
        <p:txBody>
          <a:bodyPr/>
          <a:lstStyle/>
          <a:p>
            <a:r>
              <a:rPr lang="fi-FI" dirty="0"/>
              <a:t>Opiskeluhuollon palvelujen henkilöstö</a:t>
            </a:r>
          </a:p>
        </p:txBody>
      </p:sp>
      <p:sp>
        <p:nvSpPr>
          <p:cNvPr id="3" name="Sisällön paikkamerkki 2">
            <a:extLst>
              <a:ext uri="{FF2B5EF4-FFF2-40B4-BE49-F238E27FC236}">
                <a16:creationId xmlns:a16="http://schemas.microsoft.com/office/drawing/2014/main" id="{407115A0-0097-4372-B5B8-C28766A8BB45}"/>
              </a:ext>
            </a:extLst>
          </p:cNvPr>
          <p:cNvSpPr>
            <a:spLocks noGrp="1"/>
          </p:cNvSpPr>
          <p:nvPr>
            <p:ph idx="1"/>
          </p:nvPr>
        </p:nvSpPr>
        <p:spPr>
          <a:xfrm>
            <a:off x="580453" y="992117"/>
            <a:ext cx="10792803" cy="4826627"/>
          </a:xfrm>
        </p:spPr>
        <p:txBody>
          <a:bodyPr/>
          <a:lstStyle/>
          <a:p>
            <a:pPr lvl="0"/>
            <a:r>
              <a:rPr lang="fi-FI" sz="2000" dirty="0"/>
              <a:t>Osallistua oppilaitoskohtaisen opiskeluhuoltosuunnitelman ml. seksuaalista häirintää koskevan suunnitelman valmisteluun</a:t>
            </a:r>
          </a:p>
          <a:p>
            <a:r>
              <a:rPr lang="fi-FI" sz="2000" dirty="0"/>
              <a:t>Toteuttaa oppilaitoksen ennalta ehkäisevää ja yhteisöllistä työtä ryhmä-, luokka-  ja yhteisötasolla  </a:t>
            </a:r>
          </a:p>
          <a:p>
            <a:r>
              <a:rPr lang="fi-FI" sz="2000" dirty="0"/>
              <a:t>Selvittää tietoonsa tullutta seksuaalista häirintää sekä tarjota tukea, apua ja ohjata hoitoon opiskelijan yksilöllisen tarpeen mukaisesti</a:t>
            </a:r>
          </a:p>
          <a:p>
            <a:pPr lvl="1"/>
            <a:r>
              <a:rPr lang="fi-FI" sz="2000" dirty="0"/>
              <a:t>Arvioi ja ottaa huomioon opiskelijan itsenäisen asiakkuuden sekä opiskeluhuollossa tämän iän, kehitystason ja muiden edellytysten mukaisesti</a:t>
            </a:r>
          </a:p>
          <a:p>
            <a:pPr lvl="1"/>
            <a:r>
              <a:rPr lang="fi-FI" sz="2000" dirty="0"/>
              <a:t>Olla tarvittaessa yhteydessä opiskelijan huoltajiin huomioiden em. mahdollisen itsenäisen asiakkuuden ja sen edellyttämän suostumuksen yhteydenottoon</a:t>
            </a:r>
          </a:p>
          <a:p>
            <a:pPr lvl="0"/>
            <a:r>
              <a:rPr lang="fi-FI" sz="2000" dirty="0"/>
              <a:t>Tarjota muille opiskeluhuollon toimijoille (ml. opettajat) </a:t>
            </a:r>
            <a:r>
              <a:rPr lang="fi-FI" sz="2000" dirty="0" err="1"/>
              <a:t>konsultatiivista</a:t>
            </a:r>
            <a:r>
              <a:rPr lang="fi-FI" sz="2000" dirty="0"/>
              <a:t> tukea yksilökohtaisen opiskeluhuollon tarpeen arvioimiseksi ja opiskelijan tukemiseksi</a:t>
            </a:r>
          </a:p>
          <a:p>
            <a:pPr lvl="0"/>
            <a:r>
              <a:rPr lang="fi-FI" sz="2000" dirty="0"/>
              <a:t>Tuoda yleisellä tasolla keskusteluun yhteisössä tapahtunut seksuaalinen häirintä ja näin auttaa omalta osaltaan ennalta ehkäisemään sitä jatkossa</a:t>
            </a:r>
          </a:p>
          <a:p>
            <a:pPr lvl="0"/>
            <a:r>
              <a:rPr lang="fi-FI" sz="2000" dirty="0"/>
              <a:t>Täydentää omalla erityisosaamisellaan oppiaineiden, kuten terveystiedon, opetusta </a:t>
            </a:r>
          </a:p>
          <a:p>
            <a:endParaRPr lang="fi-FI" sz="2000" dirty="0"/>
          </a:p>
          <a:p>
            <a:endParaRPr lang="fi-FI" sz="2000" dirty="0"/>
          </a:p>
        </p:txBody>
      </p:sp>
      <p:sp>
        <p:nvSpPr>
          <p:cNvPr id="4" name="Päivämäärän paikkamerkki 3">
            <a:extLst>
              <a:ext uri="{FF2B5EF4-FFF2-40B4-BE49-F238E27FC236}">
                <a16:creationId xmlns:a16="http://schemas.microsoft.com/office/drawing/2014/main" id="{44C800FD-8F99-410E-A345-CE22C836B01C}"/>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FBBD5474-6F5C-4394-924C-C93C79F256E2}"/>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3C03C41-0587-4CDA-8287-95EDBC005D11}"/>
              </a:ext>
            </a:extLst>
          </p:cNvPr>
          <p:cNvSpPr>
            <a:spLocks noGrp="1"/>
          </p:cNvSpPr>
          <p:nvPr>
            <p:ph type="sldNum" sz="quarter" idx="12"/>
          </p:nvPr>
        </p:nvSpPr>
        <p:spPr/>
        <p:txBody>
          <a:bodyPr/>
          <a:lstStyle/>
          <a:p>
            <a:fld id="{A6E131DE-DA31-4CDF-828A-8EB206A3CD12}" type="slidenum">
              <a:rPr lang="en-GB" smtClean="0"/>
              <a:t>34</a:t>
            </a:fld>
            <a:endParaRPr lang="en-GB"/>
          </a:p>
        </p:txBody>
      </p:sp>
    </p:spTree>
    <p:extLst>
      <p:ext uri="{BB962C8B-B14F-4D97-AF65-F5344CB8AC3E}">
        <p14:creationId xmlns:p14="http://schemas.microsoft.com/office/powerpoint/2010/main" val="1804607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28ECB-1EFE-4437-BD07-F192FBD0CDAD}"/>
              </a:ext>
            </a:extLst>
          </p:cNvPr>
          <p:cNvSpPr>
            <a:spLocks noGrp="1"/>
          </p:cNvSpPr>
          <p:nvPr>
            <p:ph type="title"/>
          </p:nvPr>
        </p:nvSpPr>
        <p:spPr>
          <a:xfrm>
            <a:off x="584790" y="242641"/>
            <a:ext cx="10122195" cy="1325563"/>
          </a:xfrm>
        </p:spPr>
        <p:txBody>
          <a:bodyPr/>
          <a:lstStyle/>
          <a:p>
            <a:r>
              <a:rPr lang="fi-FI" dirty="0"/>
              <a:t>Opiskelija</a:t>
            </a:r>
          </a:p>
        </p:txBody>
      </p:sp>
      <p:sp>
        <p:nvSpPr>
          <p:cNvPr id="3" name="Sisällön paikkamerkki 2">
            <a:extLst>
              <a:ext uri="{FF2B5EF4-FFF2-40B4-BE49-F238E27FC236}">
                <a16:creationId xmlns:a16="http://schemas.microsoft.com/office/drawing/2014/main" id="{5C1726BF-7B6A-4EC4-A2FB-7227A2D8979F}"/>
              </a:ext>
            </a:extLst>
          </p:cNvPr>
          <p:cNvSpPr>
            <a:spLocks noGrp="1"/>
          </p:cNvSpPr>
          <p:nvPr>
            <p:ph idx="1"/>
          </p:nvPr>
        </p:nvSpPr>
        <p:spPr>
          <a:xfrm>
            <a:off x="691116" y="1075104"/>
            <a:ext cx="10015869" cy="3871507"/>
          </a:xfrm>
        </p:spPr>
        <p:txBody>
          <a:bodyPr/>
          <a:lstStyle/>
          <a:p>
            <a:pPr marL="0" lvl="0" indent="0">
              <a:buNone/>
            </a:pPr>
            <a:r>
              <a:rPr lang="fi-FI" dirty="0">
                <a:solidFill>
                  <a:srgbClr val="FF00FF"/>
                </a:solidFill>
              </a:rPr>
              <a:t>Opiskelijan on käyttäydyttävä asiallisesti ja kiusaamatta sekä vältettävä toimintaa, joka voi vaarantaa muiden opiskelijoiden, oppilaitosyhteisön tai opiskeluympäristön turvallisuuden. Oppilaitosyhteisössä jokaisen toiminta vaikuttaa myös toisten kokemaan hyvinvointiin ja turvallisuuteen. Opiskelijoille tulee kertoa, mistä ja miten he voivat hakea apua joutuessaan seksuaalisen häirinnän kohteeksi. </a:t>
            </a:r>
          </a:p>
          <a:p>
            <a:pPr lvl="0"/>
            <a:r>
              <a:rPr lang="fi-FI" dirty="0"/>
              <a:t>Jos havaitset seksuaalista häirintää / joudut sen kohteeksi, ilmaise häiritsijälle, miltä hänen käyttäytymisensä tuntuu ja pyydä häntä lopettamaan</a:t>
            </a:r>
          </a:p>
          <a:p>
            <a:pPr lvl="0"/>
            <a:r>
              <a:rPr lang="fi-FI" dirty="0"/>
              <a:t>Jos et voi tai halua ottaa yhteyttä häiritsijään / jos häirintä kielloista huolimatta jatkuu, ilmoita siitä aikuiselle</a:t>
            </a:r>
          </a:p>
          <a:p>
            <a:pPr lvl="1"/>
            <a:r>
              <a:rPr lang="fi-FI" dirty="0"/>
              <a:t>Ilmoita oppilaitoksen aikuiselle myös havaitsemasi muihin kohdistuva seksuaalinen häirintä</a:t>
            </a:r>
          </a:p>
          <a:p>
            <a:pPr marL="0" indent="0">
              <a:buNone/>
            </a:pPr>
            <a:endParaRPr lang="fi-FI" dirty="0"/>
          </a:p>
          <a:p>
            <a:endParaRPr lang="fi-FI" sz="1800" dirty="0"/>
          </a:p>
          <a:p>
            <a:pPr lvl="0"/>
            <a:endParaRPr lang="fi-FI" sz="1200" dirty="0"/>
          </a:p>
          <a:p>
            <a:endParaRPr lang="fi-FI" sz="1200" dirty="0"/>
          </a:p>
        </p:txBody>
      </p:sp>
      <p:sp>
        <p:nvSpPr>
          <p:cNvPr id="6" name="Dian numeron paikkamerkki 5">
            <a:extLst>
              <a:ext uri="{FF2B5EF4-FFF2-40B4-BE49-F238E27FC236}">
                <a16:creationId xmlns:a16="http://schemas.microsoft.com/office/drawing/2014/main" id="{A452360D-AA89-4E19-A44E-F82C40BB5231}"/>
              </a:ext>
            </a:extLst>
          </p:cNvPr>
          <p:cNvSpPr>
            <a:spLocks noGrp="1"/>
          </p:cNvSpPr>
          <p:nvPr>
            <p:ph type="sldNum" sz="quarter" idx="12"/>
          </p:nvPr>
        </p:nvSpPr>
        <p:spPr/>
        <p:txBody>
          <a:bodyPr/>
          <a:lstStyle/>
          <a:p>
            <a:fld id="{A6E131DE-DA31-4CDF-828A-8EB206A3CD12}" type="slidenum">
              <a:rPr lang="en-GB" smtClean="0"/>
              <a:t>35</a:t>
            </a:fld>
            <a:endParaRPr lang="en-GB" dirty="0"/>
          </a:p>
        </p:txBody>
      </p:sp>
    </p:spTree>
    <p:extLst>
      <p:ext uri="{BB962C8B-B14F-4D97-AF65-F5344CB8AC3E}">
        <p14:creationId xmlns:p14="http://schemas.microsoft.com/office/powerpoint/2010/main" val="3697125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72C203-DD57-486A-B81F-9BACC1E72594}"/>
              </a:ext>
            </a:extLst>
          </p:cNvPr>
          <p:cNvSpPr>
            <a:spLocks noGrp="1"/>
          </p:cNvSpPr>
          <p:nvPr>
            <p:ph type="title"/>
          </p:nvPr>
        </p:nvSpPr>
        <p:spPr>
          <a:xfrm>
            <a:off x="608807" y="274014"/>
            <a:ext cx="10515600" cy="853038"/>
          </a:xfrm>
        </p:spPr>
        <p:txBody>
          <a:bodyPr/>
          <a:lstStyle/>
          <a:p>
            <a:r>
              <a:rPr lang="fi-FI" dirty="0"/>
              <a:t>Opiskelija</a:t>
            </a:r>
          </a:p>
        </p:txBody>
      </p:sp>
      <p:sp>
        <p:nvSpPr>
          <p:cNvPr id="3" name="Sisällön paikkamerkki 2">
            <a:extLst>
              <a:ext uri="{FF2B5EF4-FFF2-40B4-BE49-F238E27FC236}">
                <a16:creationId xmlns:a16="http://schemas.microsoft.com/office/drawing/2014/main" id="{DAB6030D-86AE-4596-BF09-1CD3CEEE869B}"/>
              </a:ext>
            </a:extLst>
          </p:cNvPr>
          <p:cNvSpPr>
            <a:spLocks noGrp="1"/>
          </p:cNvSpPr>
          <p:nvPr>
            <p:ph idx="1"/>
          </p:nvPr>
        </p:nvSpPr>
        <p:spPr>
          <a:xfrm>
            <a:off x="693867" y="1014790"/>
            <a:ext cx="10515600" cy="5198767"/>
          </a:xfrm>
        </p:spPr>
        <p:txBody>
          <a:bodyPr/>
          <a:lstStyle/>
          <a:p>
            <a:r>
              <a:rPr lang="fi-FI" dirty="0"/>
              <a:t>Kirjaa ylös jatkokäsittelyä varten : 	</a:t>
            </a:r>
          </a:p>
          <a:p>
            <a:pPr lvl="1"/>
            <a:r>
              <a:rPr lang="fi-FI" sz="2000" dirty="0"/>
              <a:t>aika ja paikka, jolloin häirintää on tapahtunut</a:t>
            </a:r>
          </a:p>
          <a:p>
            <a:pPr lvl="1"/>
            <a:r>
              <a:rPr lang="fi-FI" sz="2000" dirty="0"/>
              <a:t>keitä on ollut läsnä tilanteessa ja </a:t>
            </a:r>
          </a:p>
          <a:p>
            <a:pPr lvl="1"/>
            <a:r>
              <a:rPr lang="fi-FI" sz="2000" dirty="0"/>
              <a:t>mitä tilanteessa tapahtui</a:t>
            </a:r>
          </a:p>
          <a:p>
            <a:pPr lvl="1"/>
            <a:r>
              <a:rPr lang="fi-FI" sz="2000" dirty="0"/>
              <a:t>säilytä mahdolliset todisteet esim. some-, teksti- ja sähköpostiviestit </a:t>
            </a:r>
          </a:p>
          <a:p>
            <a:pPr lvl="0"/>
            <a:r>
              <a:rPr lang="fi-FI" dirty="0"/>
              <a:t>Käytä oikeuttasi opiskeluhuollon palveluihin </a:t>
            </a:r>
          </a:p>
          <a:p>
            <a:pPr lvl="1"/>
            <a:r>
              <a:rPr lang="fi-FI" sz="2000" dirty="0"/>
              <a:t>vapaaehtoista ja luottamuksellista (</a:t>
            </a:r>
            <a:r>
              <a:rPr lang="fi-FI" sz="2000" dirty="0" err="1"/>
              <a:t>huom</a:t>
            </a:r>
            <a:r>
              <a:rPr lang="fi-FI" sz="2000" dirty="0"/>
              <a:t>! Ilmoitusvelvollisuus lastensuojeluun ja poliisille tilanteen vaatiessa)</a:t>
            </a:r>
          </a:p>
          <a:p>
            <a:pPr lvl="0"/>
            <a:r>
              <a:rPr lang="fi-FI" dirty="0"/>
              <a:t>Opiskelijan toivomukset ja mielipiteet otetaan aina huomioon opiskeluhuollon toimenpiteissä</a:t>
            </a:r>
          </a:p>
          <a:p>
            <a:pPr lvl="0"/>
            <a:r>
              <a:rPr lang="fi-FI" dirty="0"/>
              <a:t>Myös alaikäisellä on opiskeluhuollossa itsenäinen asema suhteessa huoltajaan (opiskelijan kyky arvioida asia ja ottaa siitä vastuu)</a:t>
            </a:r>
          </a:p>
          <a:p>
            <a:pPr marL="0" indent="0">
              <a:buNone/>
            </a:pPr>
            <a:endParaRPr lang="fi-FI" dirty="0"/>
          </a:p>
        </p:txBody>
      </p:sp>
      <p:sp>
        <p:nvSpPr>
          <p:cNvPr id="4" name="Päivämäärän paikkamerkki 3">
            <a:extLst>
              <a:ext uri="{FF2B5EF4-FFF2-40B4-BE49-F238E27FC236}">
                <a16:creationId xmlns:a16="http://schemas.microsoft.com/office/drawing/2014/main" id="{622BC300-A8EA-4D56-824B-F2E44B3ACA1A}"/>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D604E3CB-9001-4510-880B-A03D301A6E5A}"/>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B5527750-BA2B-436C-BE6D-24D9646DB2C4}"/>
              </a:ext>
            </a:extLst>
          </p:cNvPr>
          <p:cNvSpPr>
            <a:spLocks noGrp="1"/>
          </p:cNvSpPr>
          <p:nvPr>
            <p:ph type="sldNum" sz="quarter" idx="12"/>
          </p:nvPr>
        </p:nvSpPr>
        <p:spPr/>
        <p:txBody>
          <a:bodyPr/>
          <a:lstStyle/>
          <a:p>
            <a:fld id="{A6E131DE-DA31-4CDF-828A-8EB206A3CD12}" type="slidenum">
              <a:rPr lang="en-GB" smtClean="0"/>
              <a:t>36</a:t>
            </a:fld>
            <a:endParaRPr lang="en-GB"/>
          </a:p>
        </p:txBody>
      </p:sp>
    </p:spTree>
    <p:extLst>
      <p:ext uri="{BB962C8B-B14F-4D97-AF65-F5344CB8AC3E}">
        <p14:creationId xmlns:p14="http://schemas.microsoft.com/office/powerpoint/2010/main" val="3677308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8E545D-F3E8-4736-BD63-33E5A3E6538C}"/>
              </a:ext>
            </a:extLst>
          </p:cNvPr>
          <p:cNvSpPr>
            <a:spLocks noGrp="1"/>
          </p:cNvSpPr>
          <p:nvPr>
            <p:ph type="title"/>
          </p:nvPr>
        </p:nvSpPr>
        <p:spPr>
          <a:xfrm>
            <a:off x="659876" y="365129"/>
            <a:ext cx="10706894" cy="974574"/>
          </a:xfrm>
        </p:spPr>
        <p:txBody>
          <a:bodyPr/>
          <a:lstStyle/>
          <a:p>
            <a:r>
              <a:rPr lang="fi-FI" dirty="0"/>
              <a:t>Huoltaja</a:t>
            </a:r>
          </a:p>
        </p:txBody>
      </p:sp>
      <p:sp>
        <p:nvSpPr>
          <p:cNvPr id="3" name="Sisällön paikkamerkki 2">
            <a:extLst>
              <a:ext uri="{FF2B5EF4-FFF2-40B4-BE49-F238E27FC236}">
                <a16:creationId xmlns:a16="http://schemas.microsoft.com/office/drawing/2014/main" id="{63601CB0-D050-4A30-A079-D1D1E0616C78}"/>
              </a:ext>
            </a:extLst>
          </p:cNvPr>
          <p:cNvSpPr>
            <a:spLocks noGrp="1"/>
          </p:cNvSpPr>
          <p:nvPr>
            <p:ph idx="1"/>
          </p:nvPr>
        </p:nvSpPr>
        <p:spPr>
          <a:xfrm>
            <a:off x="659877" y="1117896"/>
            <a:ext cx="10706894" cy="4680136"/>
          </a:xfrm>
        </p:spPr>
        <p:txBody>
          <a:bodyPr/>
          <a:lstStyle/>
          <a:p>
            <a:pPr marL="0" indent="0">
              <a:buNone/>
            </a:pPr>
            <a:r>
              <a:rPr lang="fi-FI" sz="2800" dirty="0">
                <a:solidFill>
                  <a:srgbClr val="FF00FF"/>
                </a:solidFill>
              </a:rPr>
              <a:t>Opetus ja kasvatus järjestetään alaikäisen opiskelijan osalta yhteistyössä huoltajien kanssa.</a:t>
            </a:r>
          </a:p>
          <a:p>
            <a:pPr lvl="0"/>
            <a:r>
              <a:rPr lang="fi-FI" dirty="0"/>
              <a:t>Keskustele lapsen ja nuoren kanssa hänen kaverisuhteistaan koulussa, vapaa-aikana ja netissä, koska merkittävä osa heihin kohdistuvasta seksuaalisesta häirinnästä tapahtuu vapaa-ajalla</a:t>
            </a:r>
          </a:p>
          <a:p>
            <a:pPr lvl="0"/>
            <a:r>
              <a:rPr lang="fi-FI" dirty="0"/>
              <a:t>Opetelkaa yhdessä lapsen ja nuoren kanssa mediataitoja</a:t>
            </a:r>
          </a:p>
          <a:p>
            <a:pPr lvl="0"/>
            <a:r>
              <a:rPr lang="fi-FI" dirty="0"/>
              <a:t>Seuraa sosiaalisen median ympäristöjä, joissa lapsesi vierailee ja keskustelkaa yhdessä verkossa tapahtuvasta seksuaalisesta häirinnästä</a:t>
            </a:r>
          </a:p>
          <a:p>
            <a:pPr lvl="0"/>
            <a:r>
              <a:rPr lang="fi-FI" dirty="0"/>
              <a:t>Rajoita tarvittaessa netin käyttöä</a:t>
            </a:r>
          </a:p>
          <a:p>
            <a:pPr lvl="0"/>
            <a:r>
              <a:rPr lang="fi-FI" dirty="0"/>
              <a:t>Mikäli lapseen tai nuoreen on kohdistunut oppilaitoksessa seksuaalista häirintää, huoltajan tulee olla yhteydessä opettajaan tai rehtoriin, jotta oppilaitos voi puuttua asiaan ja suojata opiskelijoita heidän turvallisuuttaan uhkaavilta tekijöiltä.</a:t>
            </a:r>
          </a:p>
          <a:p>
            <a:pPr marL="0" indent="0">
              <a:buNone/>
            </a:pPr>
            <a:endParaRPr lang="fi-FI" dirty="0">
              <a:solidFill>
                <a:srgbClr val="00CC00"/>
              </a:solidFill>
            </a:endParaRPr>
          </a:p>
        </p:txBody>
      </p:sp>
      <p:sp>
        <p:nvSpPr>
          <p:cNvPr id="4" name="Päivämäärän paikkamerkki 3">
            <a:extLst>
              <a:ext uri="{FF2B5EF4-FFF2-40B4-BE49-F238E27FC236}">
                <a16:creationId xmlns:a16="http://schemas.microsoft.com/office/drawing/2014/main" id="{364D46BE-076F-4DB0-87D0-D5C5F634F579}"/>
              </a:ext>
            </a:extLst>
          </p:cNvPr>
          <p:cNvSpPr>
            <a:spLocks noGrp="1"/>
          </p:cNvSpPr>
          <p:nvPr>
            <p:ph type="dt" sz="half" idx="10"/>
          </p:nvPr>
        </p:nvSpPr>
        <p:spPr/>
        <p:txBody>
          <a:bodyPr/>
          <a:lstStyle/>
          <a:p>
            <a:fld id="{5A93E190-C3B8-4F0D-BC5A-414A6F0316F6}" type="datetime1">
              <a:rPr lang="en-GB" smtClean="0"/>
              <a:t>27/03/2019</a:t>
            </a:fld>
            <a:endParaRPr lang="en-GB"/>
          </a:p>
        </p:txBody>
      </p:sp>
      <p:sp>
        <p:nvSpPr>
          <p:cNvPr id="5" name="Alatunnisteen paikkamerkki 4">
            <a:extLst>
              <a:ext uri="{FF2B5EF4-FFF2-40B4-BE49-F238E27FC236}">
                <a16:creationId xmlns:a16="http://schemas.microsoft.com/office/drawing/2014/main" id="{A4A7B518-807F-4C6A-B9A8-AAB4BDD1E5D6}"/>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1A95F347-8750-4EEB-829B-D9CC81A4FC02}"/>
              </a:ext>
            </a:extLst>
          </p:cNvPr>
          <p:cNvSpPr>
            <a:spLocks noGrp="1"/>
          </p:cNvSpPr>
          <p:nvPr>
            <p:ph type="sldNum" sz="quarter" idx="12"/>
          </p:nvPr>
        </p:nvSpPr>
        <p:spPr/>
        <p:txBody>
          <a:bodyPr/>
          <a:lstStyle/>
          <a:p>
            <a:fld id="{A6E131DE-DA31-4CDF-828A-8EB206A3CD12}" type="slidenum">
              <a:rPr lang="en-GB" smtClean="0"/>
              <a:t>37</a:t>
            </a:fld>
            <a:endParaRPr lang="en-GB"/>
          </a:p>
        </p:txBody>
      </p:sp>
    </p:spTree>
    <p:extLst>
      <p:ext uri="{BB962C8B-B14F-4D97-AF65-F5344CB8AC3E}">
        <p14:creationId xmlns:p14="http://schemas.microsoft.com/office/powerpoint/2010/main" val="1096407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787940" y="2486242"/>
            <a:ext cx="8239328" cy="930172"/>
          </a:xfrm>
        </p:spPr>
        <p:txBody>
          <a:bodyPr/>
          <a:lstStyle/>
          <a:p>
            <a:r>
              <a:rPr lang="fi-FI" sz="6000" dirty="0">
                <a:solidFill>
                  <a:srgbClr val="FF00FF"/>
                </a:solidFill>
              </a:rPr>
              <a:t>Kiitos!</a:t>
            </a:r>
          </a:p>
        </p:txBody>
      </p:sp>
      <p:sp>
        <p:nvSpPr>
          <p:cNvPr id="3" name="Alaotsikko 2"/>
          <p:cNvSpPr>
            <a:spLocks noGrp="1"/>
          </p:cNvSpPr>
          <p:nvPr>
            <p:ph type="subTitle" idx="1"/>
          </p:nvPr>
        </p:nvSpPr>
        <p:spPr>
          <a:xfrm>
            <a:off x="787940" y="3593618"/>
            <a:ext cx="8239328" cy="2290863"/>
          </a:xfrm>
        </p:spPr>
        <p:txBody>
          <a:bodyPr>
            <a:normAutofit fontScale="77500" lnSpcReduction="20000"/>
          </a:bodyPr>
          <a:lstStyle/>
          <a:p>
            <a:r>
              <a:rPr lang="fi-FI" sz="4800" dirty="0">
                <a:hlinkClick r:id="rId2"/>
              </a:rPr>
              <a:t>www.oph.fi</a:t>
            </a:r>
            <a:endParaRPr lang="fi-FI" sz="4800" dirty="0"/>
          </a:p>
          <a:p>
            <a:endParaRPr lang="fi-FI" sz="4800" dirty="0"/>
          </a:p>
          <a:p>
            <a:r>
              <a:rPr lang="fi-FI" sz="4800" dirty="0"/>
              <a:t>Lisätietoja:</a:t>
            </a:r>
          </a:p>
          <a:p>
            <a:r>
              <a:rPr lang="fi-FI" sz="4800" dirty="0"/>
              <a:t>Sanna Haanpää</a:t>
            </a:r>
          </a:p>
          <a:p>
            <a:r>
              <a:rPr lang="fi-FI" sz="4800" dirty="0"/>
              <a:t>Kristiina Laitinen</a:t>
            </a:r>
          </a:p>
          <a:p>
            <a:endParaRPr lang="fi-FI" sz="4800" dirty="0"/>
          </a:p>
          <a:p>
            <a:endParaRPr lang="fi-FI" sz="4800" dirty="0"/>
          </a:p>
          <a:p>
            <a:endParaRPr lang="fi-FI" sz="4800" dirty="0"/>
          </a:p>
        </p:txBody>
      </p:sp>
    </p:spTree>
    <p:extLst>
      <p:ext uri="{BB962C8B-B14F-4D97-AF65-F5344CB8AC3E}">
        <p14:creationId xmlns:p14="http://schemas.microsoft.com/office/powerpoint/2010/main" val="2889506202"/>
      </p:ext>
    </p:extLst>
  </p:cSld>
  <p:clrMapOvr>
    <a:masterClrMapping/>
  </p:clrMapOvr>
</p:sld>
</file>

<file path=ppt/theme/theme1.xml><?xml version="1.0" encoding="utf-8"?>
<a:theme xmlns:a="http://schemas.openxmlformats.org/drawingml/2006/main" name="Opetushallitus">
  <a:themeElements>
    <a:clrScheme name="OPH">
      <a:dk1>
        <a:sysClr val="windowText" lastClr="000000"/>
      </a:dk1>
      <a:lt1>
        <a:sysClr val="window" lastClr="FFFFFF"/>
      </a:lt1>
      <a:dk2>
        <a:srgbClr val="0041DC"/>
      </a:dk2>
      <a:lt2>
        <a:srgbClr val="E7E6E6"/>
      </a:lt2>
      <a:accent1>
        <a:srgbClr val="0041DC"/>
      </a:accent1>
      <a:accent2>
        <a:srgbClr val="5BCA13"/>
      </a:accent2>
      <a:accent3>
        <a:srgbClr val="82D4FF"/>
      </a:accent3>
      <a:accent4>
        <a:srgbClr val="FFE500"/>
      </a:accent4>
      <a:accent5>
        <a:srgbClr val="FF5000"/>
      </a:accent5>
      <a:accent6>
        <a:srgbClr val="C227B9"/>
      </a:accent6>
      <a:hlink>
        <a:srgbClr val="0563C1"/>
      </a:hlink>
      <a:folHlink>
        <a:srgbClr val="954F72"/>
      </a:folHlink>
    </a:clrScheme>
    <a:fontScheme name="OPHpower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eksuaalisen häirinnän vastainen työ_ Esittelymateriaali_Final_2018 03 19.potx" id="{1A22E932-FCFF-4A7B-855C-5AE127807D75}" vid="{36862610-5A8C-4F71-9A44-5F0201E5F110}"/>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190046_seksuaalisen_hairinnan_vastainen_tyo_esittelymateriaali_final_2018_03_19</Template>
  <TotalTime>0</TotalTime>
  <Words>2786</Words>
  <Application>Microsoft Office PowerPoint</Application>
  <PresentationFormat>Laajakuva</PresentationFormat>
  <Paragraphs>374</Paragraphs>
  <Slides>38</Slides>
  <Notes>1</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38</vt:i4>
      </vt:variant>
    </vt:vector>
  </HeadingPairs>
  <TitlesOfParts>
    <vt:vector size="41" baseType="lpstr">
      <vt:lpstr>Arial</vt:lpstr>
      <vt:lpstr>Calibri</vt:lpstr>
      <vt:lpstr>Opetushallitus</vt:lpstr>
      <vt:lpstr>Opas seksuaalisen häirinnän ennaltaehkäisemiseksi ja siihen puuttumiseksi kouluissa ja oppilaitoksissa</vt:lpstr>
      <vt:lpstr>Opas seksuaalisen häirinnän  ennaltaehkäisemiseksi ja siihen  puuttumiseksi kouluissa ja  oppilaitoksissa Oppaat ja käsikirjat 2018:4a</vt:lpstr>
      <vt:lpstr>Oppaan sisältö </vt:lpstr>
      <vt:lpstr>Yhteistyö oppaan valmistelussa </vt:lpstr>
      <vt:lpstr>Oppaalle on tutkitusti tarve TEA -tiedonkeruut</vt:lpstr>
      <vt:lpstr>Seksuaalinen häirintä käsitteenä</vt:lpstr>
      <vt:lpstr>Vuorovaikutusta säätelee opiskelijan oma kokemus</vt:lpstr>
      <vt:lpstr>PowerPoint-esitys</vt:lpstr>
      <vt:lpstr>Luottamuksen ilmapiiri kannustaa kertomaan</vt:lpstr>
      <vt:lpstr>Seksuaalisen häirinnän esiintyvyys 1/2 Kouluterveyskysely 2017</vt:lpstr>
      <vt:lpstr>Seksuaalisen häirinnän esiintyvyys 2/2</vt:lpstr>
      <vt:lpstr>Lainsäädäntö velvoittaa puuttumaan 1/2</vt:lpstr>
      <vt:lpstr>Lainsäädäntö velvoittaa puuttumaan 2/2</vt:lpstr>
      <vt:lpstr>Suunnitelma opiskelijoiden suojaamiseksi väkivallalta, kiusaamiselta ja häirinnältä Ennaltaehkäisevä työ</vt:lpstr>
      <vt:lpstr> Kouluterveyskysely 2017  4. ja 5. luokan oppilaat:  Osallistunut koulun yhteisten sääntöjen suunnitteluun 73 % 8. ja 9. luokan oppilaat:  Mahdollisuus vaikuttaa koulun yhteisten sääntöjen laatimiseen </vt:lpstr>
      <vt:lpstr>Oppilaitoskohtaiset tasa-arvo- ja yhdenvertaisuus-suunnitelmat Ennaltaehkäisevä työ</vt:lpstr>
      <vt:lpstr>Seksuaalisen häirinnän vastaisen suunnitelman valmistelusta</vt:lpstr>
      <vt:lpstr>Seksuaalisen häirinnän vastaisen suunnitelman valmistelusta</vt:lpstr>
      <vt:lpstr>Opetussuunnitelmien perusteet Ennaltaehkäisevä työ</vt:lpstr>
      <vt:lpstr>Toimintaohjeita ammattilaisille ja opiskelijoille</vt:lpstr>
      <vt:lpstr>Oppilaitoksen henkilöstöllä on ensisijainen vastuu yhteisön hyvinvoinnista </vt:lpstr>
      <vt:lpstr>Oikeus luovuttaa ja saada tietoja</vt:lpstr>
      <vt:lpstr>Velvollisuus luovuttaa tietoja</vt:lpstr>
      <vt:lpstr>Nimetön ilmoittaminen?</vt:lpstr>
      <vt:lpstr>Koulutuksen järjestäjä</vt:lpstr>
      <vt:lpstr>Rehtori 1/3</vt:lpstr>
      <vt:lpstr>Rehtori 2/3</vt:lpstr>
      <vt:lpstr>Rehtori 3/3</vt:lpstr>
      <vt:lpstr>Opettaja 1/3</vt:lpstr>
      <vt:lpstr>Opettaja 2/3</vt:lpstr>
      <vt:lpstr>Opettaja 3/3</vt:lpstr>
      <vt:lpstr>Oppilaitoskohtainen opiskeluhuoltoryhmä</vt:lpstr>
      <vt:lpstr>Opiskeluhuollon palvelujen henkilöstö</vt:lpstr>
      <vt:lpstr>Opiskeluhuollon palvelujen henkilöstö</vt:lpstr>
      <vt:lpstr>Opiskelija</vt:lpstr>
      <vt:lpstr>Opiskelija</vt:lpstr>
      <vt:lpstr>Huoltaja</vt:lpstr>
      <vt:lpstr>Kiitos!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Opas seksuaalisen häirinnän ennaltaehkäisemiseksi ja siihen puuttumiseksi kouluissa ja oppilaitoksissa</dc:title>
  <dc:creator>Korhonen Anjuli</dc:creator>
  <cp:lastModifiedBy>Korhonen Anjuli</cp:lastModifiedBy>
  <cp:revision>1</cp:revision>
  <dcterms:created xsi:type="dcterms:W3CDTF">2019-03-27T09:11:11Z</dcterms:created>
  <dcterms:modified xsi:type="dcterms:W3CDTF">2019-03-27T09:11:59Z</dcterms:modified>
</cp:coreProperties>
</file>