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369" r:id="rId2"/>
    <p:sldId id="257" r:id="rId3"/>
    <p:sldId id="259" r:id="rId4"/>
    <p:sldId id="260" r:id="rId5"/>
    <p:sldId id="265" r:id="rId6"/>
    <p:sldId id="264" r:id="rId7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BFF"/>
    <a:srgbClr val="E60895"/>
    <a:srgbClr val="FFFFFF"/>
    <a:srgbClr val="82D4FF"/>
    <a:srgbClr val="0041DC"/>
    <a:srgbClr val="5BCA13"/>
    <a:srgbClr val="C126B8"/>
    <a:srgbClr val="002452"/>
    <a:srgbClr val="FFD900"/>
    <a:srgbClr val="E0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/>
    <p:restoredTop sz="94694"/>
  </p:normalViewPr>
  <p:slideViewPr>
    <p:cSldViewPr snapToGrid="0" snapToObjects="1">
      <p:cViewPr varScale="1">
        <p:scale>
          <a:sx n="66" d="100"/>
          <a:sy n="66" d="100"/>
        </p:scale>
        <p:origin x="8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73E4-B796-6C4A-81E8-88DA76FA6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9E4484-DAA8-9042-A1AB-C4C5D4F36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9B50-C089-CD44-851C-B219A7ED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64FEC-93E4-1948-ACD3-264DD2730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6563C-E70F-834E-B1C1-540BD8FD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66281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EB406-F058-814D-87CF-C5FD96100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18DB2-AC42-EF4D-B3FE-54A88599A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46849-E37E-AA4A-9621-D7165471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9DB43-D8D8-394C-A484-24B0F87E2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E5B1B-AB3F-2044-81A3-213AEE4C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6905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9828-050D-F64E-8150-F0F1A105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B08E9-C02E-8648-B42F-396DAAF17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7E9BA-2BB0-5641-9446-D0DA933046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E3E5F-9124-2547-9C24-4A7A6A38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9C24A-E3DD-684E-9DC2-95E790D74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1042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98CF-ABCE-3641-B2D0-02789059E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4CAE6-1453-6A4B-A93A-306C154D4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0710E-6056-9549-988F-1555A4950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9BDDB-20D9-5948-9E8D-DCB3AEC41B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10A1D-7B4E-B64D-82B2-157E5430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3C403-84ED-A347-BB41-4CA8510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76677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8FCDE-D8FE-0F49-9391-4AB6F9BCA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589A2-E329-374B-A1B9-430C1989C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FDF6C8-EE95-474B-BA04-63DCE59C0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059D1-E294-6749-BED6-F66A04921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3C2A02-F0AF-B44F-8CF0-A2E3BBDF8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DC5617-F7ED-A844-996F-DB59C463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3F2218-210F-A74F-9757-A8E0A53AF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A0CAAF-DDC3-564B-804D-9C70B547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9024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2594-C86B-C94C-A1FF-58A6F5E8D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C3D04D-B9BD-E348-BBFA-1CFF927F11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DC0E1D-355F-8142-90B2-475A51B2A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82BAE6-F92A-CE48-B382-A31C448A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63800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B47830-1EEF-FE4A-A4B5-56C490B6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3120C-1409-294D-8A76-F384CFB4A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CC449-CB52-704A-8B47-0EE8BCA5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9339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164A0-D191-6342-9690-8E2C95E67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BACF3-85B8-5C41-B553-F4182F78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6BC20-29BE-BC4E-A498-3DEF660D7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C5165-211B-834C-B80F-C3837666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B688E-FCE7-C746-B265-B6CF686B5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555F6-627A-6247-8912-63AAFB06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3247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44B2-DC8D-5240-9815-1B7CB536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9B9C-2F2A-9B4A-B36F-1F655FD27B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98BD8-FEDD-1D42-BEAD-F0262413D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14D52-6646-924A-8777-313DB8C3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B90B2-D459-F946-AC72-FBAF5194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D92E1-B274-224A-916E-063928EB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9859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8A2FA-7EB0-6845-BE18-1BDE17DC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7D79D6-9225-8B46-A479-3B9214C0C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9EB55-391D-D046-96D5-49094DD37E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9FA8A-C04D-6441-A02A-01B8A83D7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F3FAA-E1B3-6D45-881A-807E8D506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7390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8A2B6F-F752-ED4C-931D-0ABEEDBA78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EA01A8-FDAC-1949-8076-1CE5D5EF9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89062-DAA2-6141-9FA6-10367B7F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3EB003-9B8B-CF41-B197-D1094E04421B}" type="datetimeFigureOut">
              <a:rPr lang="en-FI" smtClean="0"/>
              <a:t>09/08/2020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4174F-DF5D-D24B-9696-1091ADAD8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465FA-3F5D-4A4F-ABE6-BA302CA07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AC79A8D-5A8C-E34F-9949-2E0D68B8A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8327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50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3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E16F81E-92E5-EC4E-8FDB-EE4D43758066}"/>
              </a:ext>
            </a:extLst>
          </p:cNvPr>
          <p:cNvGrpSpPr/>
          <p:nvPr/>
        </p:nvGrpSpPr>
        <p:grpSpPr>
          <a:xfrm>
            <a:off x="2443682" y="-432303"/>
            <a:ext cx="7722606" cy="7722606"/>
            <a:chOff x="2443682" y="-432303"/>
            <a:chExt cx="7722606" cy="772260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6B2072E-76D6-CB4D-9272-45C36F320662}"/>
                </a:ext>
              </a:extLst>
            </p:cNvPr>
            <p:cNvSpPr/>
            <p:nvPr/>
          </p:nvSpPr>
          <p:spPr>
            <a:xfrm>
              <a:off x="2443682" y="-432303"/>
              <a:ext cx="7722606" cy="7722606"/>
            </a:xfrm>
            <a:prstGeom prst="ellipse">
              <a:avLst/>
            </a:prstGeom>
            <a:solidFill>
              <a:srgbClr val="F0F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0310B95-D7DF-8643-B9C9-10D782E34AA4}"/>
                </a:ext>
              </a:extLst>
            </p:cNvPr>
            <p:cNvSpPr/>
            <p:nvPr/>
          </p:nvSpPr>
          <p:spPr>
            <a:xfrm rot="336179">
              <a:off x="5213788" y="980614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cap="none" spc="0" dirty="0">
                  <a:ln w="0"/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VERKSAMHETSKULTUR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2CB5191-32A4-524A-BC83-019B5B4ACCEE}"/>
                </a:ext>
              </a:extLst>
            </p:cNvPr>
            <p:cNvSpPr/>
            <p:nvPr/>
          </p:nvSpPr>
          <p:spPr>
            <a:xfrm rot="11005408">
              <a:off x="2795933" y="1035591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cap="none" spc="0" dirty="0">
                  <a:ln w="0"/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VERKSAMHETSKULTUR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1A19DD-8D21-884F-B95A-58A50BF4B80A}"/>
              </a:ext>
            </a:extLst>
          </p:cNvPr>
          <p:cNvGrpSpPr/>
          <p:nvPr/>
        </p:nvGrpSpPr>
        <p:grpSpPr>
          <a:xfrm>
            <a:off x="3281128" y="521327"/>
            <a:ext cx="3380716" cy="3380716"/>
            <a:chOff x="3281128" y="521327"/>
            <a:chExt cx="3380716" cy="338071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0EB3F94-42CA-4C47-A8EE-28616EB4A694}"/>
                </a:ext>
              </a:extLst>
            </p:cNvPr>
            <p:cNvSpPr/>
            <p:nvPr/>
          </p:nvSpPr>
          <p:spPr>
            <a:xfrm>
              <a:off x="3281128" y="521327"/>
              <a:ext cx="3380716" cy="3380716"/>
            </a:xfrm>
            <a:prstGeom prst="ellipse">
              <a:avLst/>
            </a:prstGeom>
            <a:solidFill>
              <a:srgbClr val="B9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943D02-2F9E-AC48-9810-0B8A00CA9F4D}"/>
                </a:ext>
              </a:extLst>
            </p:cNvPr>
            <p:cNvSpPr txBox="1"/>
            <p:nvPr/>
          </p:nvSpPr>
          <p:spPr>
            <a:xfrm>
              <a:off x="3839248" y="1748065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Värdegrund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97C24E2-EE1A-FF40-A5B3-597D97EAF423}"/>
              </a:ext>
            </a:extLst>
          </p:cNvPr>
          <p:cNvGrpSpPr/>
          <p:nvPr/>
        </p:nvGrpSpPr>
        <p:grpSpPr>
          <a:xfrm>
            <a:off x="5936057" y="521327"/>
            <a:ext cx="3380716" cy="3380716"/>
            <a:chOff x="5936057" y="521327"/>
            <a:chExt cx="3380716" cy="338071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4020221-4E34-5046-972C-CD39A7101EA2}"/>
                </a:ext>
              </a:extLst>
            </p:cNvPr>
            <p:cNvSpPr/>
            <p:nvPr/>
          </p:nvSpPr>
          <p:spPr>
            <a:xfrm>
              <a:off x="5936057" y="521327"/>
              <a:ext cx="3380716" cy="3380716"/>
            </a:xfrm>
            <a:prstGeom prst="ellipse">
              <a:avLst/>
            </a:prstGeom>
            <a:solidFill>
              <a:srgbClr val="004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26A113-1DE6-7744-A004-F5888F800516}"/>
                </a:ext>
              </a:extLst>
            </p:cNvPr>
            <p:cNvSpPr txBox="1"/>
            <p:nvPr/>
          </p:nvSpPr>
          <p:spPr>
            <a:xfrm>
              <a:off x="6079263" y="1591735"/>
              <a:ext cx="30943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Utbildningens</a:t>
              </a:r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uppdrag</a:t>
              </a:r>
              <a:endParaRPr lang="en-GB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Allmänna</a:t>
              </a:r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mål</a:t>
              </a:r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för</a:t>
              </a:r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undervisningen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1C7A5B3-6F49-9441-B5D1-F6AF32C7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30"/>
            <a:ext cx="3380716" cy="2359968"/>
          </a:xfrm>
        </p:spPr>
        <p:txBody>
          <a:bodyPr/>
          <a:lstStyle/>
          <a:p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Den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mångsidiga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kompetensens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roll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i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GLP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3D280C-75E8-EB4F-9915-ECB1C712C662}"/>
              </a:ext>
            </a:extLst>
          </p:cNvPr>
          <p:cNvGrpSpPr/>
          <p:nvPr/>
        </p:nvGrpSpPr>
        <p:grpSpPr>
          <a:xfrm>
            <a:off x="4479410" y="2546492"/>
            <a:ext cx="3594089" cy="3594089"/>
            <a:chOff x="4385650" y="2607398"/>
            <a:chExt cx="3838669" cy="383866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C802454-DCF0-D048-B71B-841DF2B64E1A}"/>
                </a:ext>
              </a:extLst>
            </p:cNvPr>
            <p:cNvSpPr/>
            <p:nvPr/>
          </p:nvSpPr>
          <p:spPr>
            <a:xfrm>
              <a:off x="4385650" y="2607398"/>
              <a:ext cx="3838669" cy="3838669"/>
            </a:xfrm>
            <a:prstGeom prst="ellipse">
              <a:avLst/>
            </a:prstGeom>
            <a:blipFill dpi="0" rotWithShape="1">
              <a:blip r:embed="rId2">
                <a:alphaModFix amt="83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B72870-AEDC-F84E-AF80-C52D94DADFF2}"/>
                </a:ext>
              </a:extLst>
            </p:cNvPr>
            <p:cNvSpPr txBox="1"/>
            <p:nvPr/>
          </p:nvSpPr>
          <p:spPr>
            <a:xfrm>
              <a:off x="5340790" y="4316327"/>
              <a:ext cx="1928388" cy="427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Läroämnen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021C6A-B098-A040-B6B6-E2007C4CE81E}"/>
              </a:ext>
            </a:extLst>
          </p:cNvPr>
          <p:cNvGrpSpPr/>
          <p:nvPr/>
        </p:nvGrpSpPr>
        <p:grpSpPr>
          <a:xfrm>
            <a:off x="10445714" y="416541"/>
            <a:ext cx="1376463" cy="1376463"/>
            <a:chOff x="10436660" y="289375"/>
            <a:chExt cx="1376463" cy="137646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BFB35A0-A410-814F-A242-7FBBA77F8ED2}"/>
                </a:ext>
              </a:extLst>
            </p:cNvPr>
            <p:cNvSpPr/>
            <p:nvPr/>
          </p:nvSpPr>
          <p:spPr>
            <a:xfrm>
              <a:off x="10436660" y="289375"/>
              <a:ext cx="1376463" cy="1376463"/>
            </a:xfrm>
            <a:prstGeom prst="ellipse">
              <a:avLst/>
            </a:prstGeom>
            <a:noFill/>
            <a:ln w="31750">
              <a:solidFill>
                <a:srgbClr val="E6089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ABC55B-3C63-8543-A39C-610B7EDE2A0C}"/>
                </a:ext>
              </a:extLst>
            </p:cNvPr>
            <p:cNvSpPr txBox="1"/>
            <p:nvPr/>
          </p:nvSpPr>
          <p:spPr>
            <a:xfrm>
              <a:off x="10508006" y="642583"/>
              <a:ext cx="12086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E60895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= MÅNGSIDIG KOMPETENS</a:t>
              </a:r>
              <a:endParaRPr lang="en-FI" sz="1200" b="1" dirty="0">
                <a:solidFill>
                  <a:srgbClr val="E60895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E40EBB-48A3-9241-9214-D907389BBB0F}"/>
              </a:ext>
            </a:extLst>
          </p:cNvPr>
          <p:cNvGrpSpPr/>
          <p:nvPr/>
        </p:nvGrpSpPr>
        <p:grpSpPr>
          <a:xfrm>
            <a:off x="4376596" y="2254313"/>
            <a:ext cx="1928388" cy="1530035"/>
            <a:chOff x="4309550" y="2387612"/>
            <a:chExt cx="1928388" cy="153003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214B01-B762-9248-930A-776C7CA7F392}"/>
                </a:ext>
              </a:extLst>
            </p:cNvPr>
            <p:cNvSpPr/>
            <p:nvPr/>
          </p:nvSpPr>
          <p:spPr>
            <a:xfrm>
              <a:off x="4517116" y="2387612"/>
              <a:ext cx="1530035" cy="15300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3CFB98-E3DC-2A43-BC5F-8139812170DE}"/>
                </a:ext>
              </a:extLst>
            </p:cNvPr>
            <p:cNvSpPr txBox="1"/>
            <p:nvPr/>
          </p:nvSpPr>
          <p:spPr>
            <a:xfrm>
              <a:off x="4309550" y="2803228"/>
              <a:ext cx="19283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i="1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Synen</a:t>
              </a:r>
              <a:r>
                <a:rPr lang="en-GB" sz="2000" i="1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 </a:t>
              </a:r>
              <a:r>
                <a:rPr lang="en-GB" sz="2000" i="1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på</a:t>
              </a:r>
              <a:r>
                <a:rPr lang="en-GB" sz="2000" i="1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 </a:t>
              </a:r>
              <a:r>
                <a:rPr lang="en-GB" sz="2000" i="1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lärande</a:t>
              </a:r>
              <a:endParaRPr lang="en-FI" sz="2000" i="1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40515F80-0D9B-E340-A421-DC8A20B5AC12}"/>
              </a:ext>
            </a:extLst>
          </p:cNvPr>
          <p:cNvSpPr/>
          <p:nvPr/>
        </p:nvSpPr>
        <p:spPr>
          <a:xfrm>
            <a:off x="4445868" y="2249610"/>
            <a:ext cx="2973075" cy="2973075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2009A1-F5B4-764C-81C7-1709F2C587FA}"/>
              </a:ext>
            </a:extLst>
          </p:cNvPr>
          <p:cNvSpPr txBox="1"/>
          <p:nvPr/>
        </p:nvSpPr>
        <p:spPr>
          <a:xfrm>
            <a:off x="4376596" y="5142936"/>
            <a:ext cx="3791841" cy="1378863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Högskolor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, </a:t>
            </a:r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arbetsliv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, </a:t>
            </a:r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internationalisering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(</a:t>
            </a:r>
            <a:r>
              <a:rPr lang="en-GB" sz="2000" i="1" dirty="0" err="1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kap</a:t>
            </a:r>
            <a:r>
              <a:rPr lang="en-GB" sz="2000" i="1" dirty="0">
                <a:ln w="0"/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. 3.6)</a:t>
            </a:r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138A09D3-6EBB-433F-B7CA-0B2E6E453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23" y="6337463"/>
            <a:ext cx="1109033" cy="2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74CA27C0-9F25-8644-8101-051ED54C7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7" y="248820"/>
            <a:ext cx="9191515" cy="692739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Mångsidig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kompetens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och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läroämnena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i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olika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studieavsnitt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ED57E89-7E9E-D245-B278-96FF634188D4}"/>
              </a:ext>
            </a:extLst>
          </p:cNvPr>
          <p:cNvGrpSpPr/>
          <p:nvPr/>
        </p:nvGrpSpPr>
        <p:grpSpPr>
          <a:xfrm>
            <a:off x="10445714" y="416541"/>
            <a:ext cx="1376463" cy="1376463"/>
            <a:chOff x="10436660" y="289375"/>
            <a:chExt cx="1376463" cy="137646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A42D99-C7F5-CA41-833F-9F2A35B728B8}"/>
                </a:ext>
              </a:extLst>
            </p:cNvPr>
            <p:cNvSpPr/>
            <p:nvPr/>
          </p:nvSpPr>
          <p:spPr>
            <a:xfrm>
              <a:off x="10436660" y="289375"/>
              <a:ext cx="1376463" cy="1376463"/>
            </a:xfrm>
            <a:prstGeom prst="ellipse">
              <a:avLst/>
            </a:prstGeom>
            <a:noFill/>
            <a:ln w="31750">
              <a:solidFill>
                <a:srgbClr val="E6089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126274C-AD3C-2743-ADE3-5A28200535C4}"/>
                </a:ext>
              </a:extLst>
            </p:cNvPr>
            <p:cNvSpPr txBox="1"/>
            <p:nvPr/>
          </p:nvSpPr>
          <p:spPr>
            <a:xfrm>
              <a:off x="10508006" y="642583"/>
              <a:ext cx="12086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E60895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= MÅNGSIDIG KOMPETENS</a:t>
              </a:r>
              <a:endParaRPr lang="en-FI" sz="1200" b="1" dirty="0">
                <a:solidFill>
                  <a:srgbClr val="E60895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E44410E-0AE8-D74D-8DF1-F7FF7B6A347E}"/>
              </a:ext>
            </a:extLst>
          </p:cNvPr>
          <p:cNvSpPr/>
          <p:nvPr/>
        </p:nvSpPr>
        <p:spPr>
          <a:xfrm>
            <a:off x="362139" y="1729212"/>
            <a:ext cx="2236206" cy="223620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F5383D-E785-5944-891C-83E6A04A4432}"/>
              </a:ext>
            </a:extLst>
          </p:cNvPr>
          <p:cNvSpPr/>
          <p:nvPr/>
        </p:nvSpPr>
        <p:spPr>
          <a:xfrm>
            <a:off x="2743201" y="3177766"/>
            <a:ext cx="2236206" cy="223620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30B39B-A594-EC44-931E-7AE335C53986}"/>
              </a:ext>
            </a:extLst>
          </p:cNvPr>
          <p:cNvSpPr/>
          <p:nvPr/>
        </p:nvSpPr>
        <p:spPr>
          <a:xfrm>
            <a:off x="501115" y="1693418"/>
            <a:ext cx="4194460" cy="4194460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616A97-730F-DE4C-B2CC-87CB1360D003}"/>
              </a:ext>
            </a:extLst>
          </p:cNvPr>
          <p:cNvSpPr txBox="1"/>
          <p:nvPr/>
        </p:nvSpPr>
        <p:spPr>
          <a:xfrm>
            <a:off x="516048" y="2647260"/>
            <a:ext cx="1928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Läroämne</a:t>
            </a:r>
            <a:r>
              <a:rPr lang="en-GB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X</a:t>
            </a:r>
            <a:endParaRPr lang="en-FI" sz="20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8AAFB0-2D43-6B43-A8BC-83AEE30FB6A2}"/>
              </a:ext>
            </a:extLst>
          </p:cNvPr>
          <p:cNvSpPr txBox="1"/>
          <p:nvPr/>
        </p:nvSpPr>
        <p:spPr>
          <a:xfrm>
            <a:off x="2897110" y="4095814"/>
            <a:ext cx="1928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Läroämne</a:t>
            </a:r>
            <a:r>
              <a:rPr lang="en-GB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Y</a:t>
            </a:r>
            <a:endParaRPr lang="en-FI" sz="20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751019D-3FD4-EA46-BC3D-C8897A390FC9}"/>
              </a:ext>
            </a:extLst>
          </p:cNvPr>
          <p:cNvGrpSpPr/>
          <p:nvPr/>
        </p:nvGrpSpPr>
        <p:grpSpPr>
          <a:xfrm>
            <a:off x="5357979" y="966457"/>
            <a:ext cx="3478203" cy="3478203"/>
            <a:chOff x="5357979" y="966457"/>
            <a:chExt cx="3901886" cy="390188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177466-59DB-9B4B-8E40-E270BC66120F}"/>
                </a:ext>
              </a:extLst>
            </p:cNvPr>
            <p:cNvSpPr/>
            <p:nvPr/>
          </p:nvSpPr>
          <p:spPr>
            <a:xfrm>
              <a:off x="5357979" y="966457"/>
              <a:ext cx="3901886" cy="390188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0E1DAE-45F2-B046-BE75-11D11E4DE495}"/>
                </a:ext>
              </a:extLst>
            </p:cNvPr>
            <p:cNvSpPr txBox="1"/>
            <p:nvPr/>
          </p:nvSpPr>
          <p:spPr>
            <a:xfrm>
              <a:off x="6344728" y="2632138"/>
              <a:ext cx="1928388" cy="448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Läroämne</a:t>
              </a:r>
              <a:r>
                <a:rPr lang="en-GB" sz="20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Z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62FAC6-204F-A942-88E8-37D9129793AE}"/>
              </a:ext>
            </a:extLst>
          </p:cNvPr>
          <p:cNvGrpSpPr/>
          <p:nvPr/>
        </p:nvGrpSpPr>
        <p:grpSpPr>
          <a:xfrm>
            <a:off x="8251185" y="2451271"/>
            <a:ext cx="2236206" cy="2236206"/>
            <a:chOff x="8426793" y="2828791"/>
            <a:chExt cx="2236206" cy="22362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2D2F-7BEB-E342-A462-03A73DBE02B2}"/>
                </a:ext>
              </a:extLst>
            </p:cNvPr>
            <p:cNvSpPr/>
            <p:nvPr/>
          </p:nvSpPr>
          <p:spPr>
            <a:xfrm>
              <a:off x="8426793" y="2828791"/>
              <a:ext cx="2236206" cy="2236206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5361BC-26AB-494D-8011-464B0B40DA89}"/>
                </a:ext>
              </a:extLst>
            </p:cNvPr>
            <p:cNvSpPr txBox="1"/>
            <p:nvPr/>
          </p:nvSpPr>
          <p:spPr>
            <a:xfrm>
              <a:off x="8580702" y="3693024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Läroämne</a:t>
              </a:r>
              <a:r>
                <a:rPr lang="en-GB" sz="20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Å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D438123-A439-DC49-9150-26CDEDEA55F1}"/>
              </a:ext>
            </a:extLst>
          </p:cNvPr>
          <p:cNvGrpSpPr/>
          <p:nvPr/>
        </p:nvGrpSpPr>
        <p:grpSpPr>
          <a:xfrm>
            <a:off x="7058684" y="3799489"/>
            <a:ext cx="2236206" cy="2236206"/>
            <a:chOff x="6849981" y="3946894"/>
            <a:chExt cx="2236206" cy="223620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942C926-800B-1C4F-BCC7-ED33DE21E7C2}"/>
                </a:ext>
              </a:extLst>
            </p:cNvPr>
            <p:cNvSpPr/>
            <p:nvPr/>
          </p:nvSpPr>
          <p:spPr>
            <a:xfrm>
              <a:off x="6849981" y="3946894"/>
              <a:ext cx="2236206" cy="2236206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CC1E88-2CBD-E545-A33C-9A94A6720E2B}"/>
                </a:ext>
              </a:extLst>
            </p:cNvPr>
            <p:cNvSpPr txBox="1"/>
            <p:nvPr/>
          </p:nvSpPr>
          <p:spPr>
            <a:xfrm>
              <a:off x="7009004" y="4833602"/>
              <a:ext cx="19283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Läroämne</a:t>
              </a:r>
              <a:r>
                <a:rPr lang="en-GB" sz="20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Ä</a:t>
              </a:r>
              <a:endParaRPr lang="en-FI" sz="20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92569621-75AA-6E42-B9CA-753197684B7E}"/>
              </a:ext>
            </a:extLst>
          </p:cNvPr>
          <p:cNvSpPr/>
          <p:nvPr/>
        </p:nvSpPr>
        <p:spPr>
          <a:xfrm>
            <a:off x="5720373" y="1230055"/>
            <a:ext cx="2236206" cy="2236206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9F48AF1-8AAE-E64A-9D67-D365324DAA3C}"/>
              </a:ext>
            </a:extLst>
          </p:cNvPr>
          <p:cNvSpPr/>
          <p:nvPr/>
        </p:nvSpPr>
        <p:spPr>
          <a:xfrm>
            <a:off x="7337472" y="2807934"/>
            <a:ext cx="2996009" cy="2996009"/>
          </a:xfrm>
          <a:prstGeom prst="ellipse">
            <a:avLst/>
          </a:prstGeom>
          <a:noFill/>
          <a:ln w="31750">
            <a:solidFill>
              <a:srgbClr val="E6089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81AE70B1-A024-4E56-9EC6-46925109D2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23" y="6337463"/>
            <a:ext cx="1109033" cy="2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8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6A68ACFF-2CF1-2147-8E6E-FE2DC6BAF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30"/>
            <a:ext cx="8604564" cy="694130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Nivåer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av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internationalisering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36F7B8-ADF5-254E-B3B1-A48211141676}"/>
              </a:ext>
            </a:extLst>
          </p:cNvPr>
          <p:cNvSpPr txBox="1"/>
          <p:nvPr/>
        </p:nvSpPr>
        <p:spPr>
          <a:xfrm>
            <a:off x="231618" y="941560"/>
            <a:ext cx="29333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Grunderna</a:t>
            </a:r>
            <a:r>
              <a:rPr lang="en-GB" sz="16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6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för</a:t>
            </a:r>
            <a:r>
              <a:rPr lang="en-GB" sz="16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6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gymnasiets</a:t>
            </a:r>
            <a:r>
              <a:rPr lang="en-GB" sz="16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6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läroplan</a:t>
            </a:r>
            <a:r>
              <a:rPr lang="en-GB" sz="16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2019, </a:t>
            </a:r>
            <a:r>
              <a:rPr lang="en-GB" sz="16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kapitel</a:t>
            </a:r>
            <a:r>
              <a:rPr lang="en-GB" sz="16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3.6</a:t>
            </a:r>
          </a:p>
          <a:p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Internationalisering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handlar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inte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enbart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om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att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resa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.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Antalet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studerande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som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siktar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mot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pyramidens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topp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och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deltagande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i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internationell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verksamhet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minskar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.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Samtidigt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ökari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sin tur 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koldioxidavtrycket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då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man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rör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sig mot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toppen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av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 </a:t>
            </a:r>
            <a:r>
              <a:rPr lang="en-GB" sz="1600" dirty="0" err="1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pyramiden</a:t>
            </a:r>
            <a:r>
              <a:rPr lang="en-GB" sz="16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.</a:t>
            </a:r>
            <a:endParaRPr lang="en-FI" sz="1600" dirty="0">
              <a:solidFill>
                <a:srgbClr val="0041DC"/>
              </a:solidFill>
              <a:latin typeface="DIN 2014 Light" panose="020B0404020202020204" pitchFamily="34" charset="77"/>
              <a:ea typeface="DIN 2014 Light" panose="020B04040202020202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8A8F91-24BB-F84A-B757-B031ACF3F323}"/>
              </a:ext>
            </a:extLst>
          </p:cNvPr>
          <p:cNvSpPr txBox="1"/>
          <p:nvPr/>
        </p:nvSpPr>
        <p:spPr>
          <a:xfrm rot="665665">
            <a:off x="2687373" y="4995983"/>
            <a:ext cx="3621386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Internationalisering</a:t>
            </a:r>
            <a:r>
              <a: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som</a:t>
            </a:r>
            <a:r>
              <a: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en</a:t>
            </a:r>
            <a:r>
              <a: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mångsidig</a:t>
            </a:r>
            <a:r>
              <a: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12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kompetens</a:t>
            </a:r>
            <a:endParaRPr lang="en-FI" sz="12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BD6197-470C-2742-A1E2-6A784712D0EE}"/>
              </a:ext>
            </a:extLst>
          </p:cNvPr>
          <p:cNvGrpSpPr/>
          <p:nvPr/>
        </p:nvGrpSpPr>
        <p:grpSpPr>
          <a:xfrm>
            <a:off x="3925915" y="1613633"/>
            <a:ext cx="6311996" cy="669557"/>
            <a:chOff x="3925915" y="1613633"/>
            <a:chExt cx="6311996" cy="66955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87CF6FB-83FD-2148-8AA9-CC04850CB547}"/>
                </a:ext>
              </a:extLst>
            </p:cNvPr>
            <p:cNvGrpSpPr/>
            <p:nvPr/>
          </p:nvGrpSpPr>
          <p:grpSpPr>
            <a:xfrm>
              <a:off x="6601532" y="1613633"/>
              <a:ext cx="3636379" cy="461665"/>
              <a:chOff x="6455120" y="1578762"/>
              <a:chExt cx="3636379" cy="461665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EC80E4-FCBA-A74A-B132-F43E80FBEA4F}"/>
                  </a:ext>
                </a:extLst>
              </p:cNvPr>
              <p:cNvSpPr txBox="1"/>
              <p:nvPr/>
            </p:nvSpPr>
            <p:spPr>
              <a:xfrm>
                <a:off x="7158176" y="1578762"/>
                <a:ext cx="29333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Internationell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verksamhet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som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förutsätter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resor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till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andra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länder</a:t>
                </a:r>
                <a:endParaRPr lang="en-FI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9999BB5-5D21-C544-A446-DE01C42F8B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55120" y="1723831"/>
                <a:ext cx="712109" cy="1"/>
              </a:xfrm>
              <a:prstGeom prst="line">
                <a:avLst/>
              </a:prstGeom>
              <a:ln>
                <a:solidFill>
                  <a:srgbClr val="0041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50310A-7DD4-9547-A933-7407C83DE7A2}"/>
                </a:ext>
              </a:extLst>
            </p:cNvPr>
            <p:cNvSpPr txBox="1"/>
            <p:nvPr/>
          </p:nvSpPr>
          <p:spPr>
            <a:xfrm rot="665665">
              <a:off x="3925915" y="1852303"/>
              <a:ext cx="363012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/>
                <a:lightRig rig="threePt" dir="t"/>
              </a:scene3d>
            </a:bodyPr>
            <a:lstStyle/>
            <a:p>
              <a:pPr algn="ctr"/>
              <a:r>
                <a:rPr lang="en-GB" sz="11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Internationell</a:t>
              </a:r>
              <a:r>
                <a:rPr lang="en-GB" sz="11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br>
                <a:rPr lang="en-GB" sz="11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</a:br>
              <a:r>
                <a:rPr lang="en-GB" sz="11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mobilitet</a:t>
              </a:r>
              <a:endParaRPr lang="en-FI" sz="11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0F36DC-527C-EC45-8374-B048403D8530}"/>
              </a:ext>
            </a:extLst>
          </p:cNvPr>
          <p:cNvGrpSpPr/>
          <p:nvPr/>
        </p:nvGrpSpPr>
        <p:grpSpPr>
          <a:xfrm>
            <a:off x="3642086" y="2430643"/>
            <a:ext cx="7729066" cy="830997"/>
            <a:chOff x="3642086" y="2430643"/>
            <a:chExt cx="7729066" cy="8309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099415-A490-DC4E-8BC6-5D9CF0E8D9B3}"/>
                </a:ext>
              </a:extLst>
            </p:cNvPr>
            <p:cNvSpPr txBox="1"/>
            <p:nvPr/>
          </p:nvSpPr>
          <p:spPr>
            <a:xfrm rot="665665">
              <a:off x="3642086" y="2583824"/>
              <a:ext cx="36213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/>
                <a:lightRig rig="threePt" dir="t"/>
              </a:scene3d>
            </a:bodyPr>
            <a:lstStyle/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Nationell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och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regional</a:t>
              </a:r>
              <a:b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</a:b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internationalisering</a:t>
              </a:r>
              <a:endParaRPr lang="en-FI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C2FC591-B801-3E4B-B951-16F2439EA7A0}"/>
                </a:ext>
              </a:extLst>
            </p:cNvPr>
            <p:cNvGrpSpPr/>
            <p:nvPr/>
          </p:nvGrpSpPr>
          <p:grpSpPr>
            <a:xfrm>
              <a:off x="7387674" y="2430643"/>
              <a:ext cx="3983478" cy="830997"/>
              <a:chOff x="6455120" y="1578762"/>
              <a:chExt cx="3983478" cy="830997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6A5D35-D344-034E-AE59-DA001A011D97}"/>
                  </a:ext>
                </a:extLst>
              </p:cNvPr>
              <p:cNvSpPr txBox="1"/>
              <p:nvPr/>
            </p:nvSpPr>
            <p:spPr>
              <a:xfrm>
                <a:off x="7158176" y="1578762"/>
                <a:ext cx="32804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Utbildningsanordnarnas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samarbetsnäverk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samarbete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med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organisationer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bl.a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. RFV,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arbetsfördelning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som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berör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internationellt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(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projekt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)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kunnande</a:t>
                </a:r>
                <a:endParaRPr lang="en-FI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0F5E94D6-EC9A-CD47-BF45-FCB518F469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55120" y="1723831"/>
                <a:ext cx="712109" cy="1"/>
              </a:xfrm>
              <a:prstGeom prst="line">
                <a:avLst/>
              </a:prstGeom>
              <a:ln>
                <a:solidFill>
                  <a:srgbClr val="0041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29385A2-1BC1-C641-988F-217C4A3B5B47}"/>
              </a:ext>
            </a:extLst>
          </p:cNvPr>
          <p:cNvGrpSpPr/>
          <p:nvPr/>
        </p:nvGrpSpPr>
        <p:grpSpPr>
          <a:xfrm>
            <a:off x="3232630" y="3321865"/>
            <a:ext cx="8455394" cy="988717"/>
            <a:chOff x="3232630" y="3321865"/>
            <a:chExt cx="8455394" cy="98871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E6B590-2DCC-5144-83F8-51D7EB284EFE}"/>
                </a:ext>
              </a:extLst>
            </p:cNvPr>
            <p:cNvSpPr txBox="1"/>
            <p:nvPr/>
          </p:nvSpPr>
          <p:spPr>
            <a:xfrm rot="665665">
              <a:off x="3232630" y="3664251"/>
              <a:ext cx="36213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/>
                <a:lightRig rig="threePt" dir="t"/>
              </a:scene3d>
            </a:bodyPr>
            <a:lstStyle/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Internationalisering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på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hemmaplan</a:t>
              </a:r>
              <a:endParaRPr lang="en-GB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  <a:p>
              <a:pPr algn="ctr"/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verksamhetskultur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som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betonar</a:t>
              </a:r>
              <a:r>
                <a:rPr lang="en-GB" sz="12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2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internationalisering</a:t>
              </a:r>
              <a:endParaRPr lang="en-FI" sz="12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1B95C3C-2D13-ED4F-9A1E-8267BF530F62}"/>
                </a:ext>
              </a:extLst>
            </p:cNvPr>
            <p:cNvGrpSpPr/>
            <p:nvPr/>
          </p:nvGrpSpPr>
          <p:grpSpPr>
            <a:xfrm>
              <a:off x="8246172" y="3321865"/>
              <a:ext cx="3441852" cy="461665"/>
              <a:chOff x="6455120" y="1578762"/>
              <a:chExt cx="3441852" cy="4616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1DA30B-E629-0147-8887-299D48C36B88}"/>
                  </a:ext>
                </a:extLst>
              </p:cNvPr>
              <p:cNvSpPr txBox="1"/>
              <p:nvPr/>
            </p:nvSpPr>
            <p:spPr>
              <a:xfrm>
                <a:off x="7158176" y="1578762"/>
                <a:ext cx="27387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Internationalisering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i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den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egna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klassen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i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skolan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,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också</a:t>
                </a:r>
                <a:r>
                  <a:rPr lang="en-GB" sz="1200" dirty="0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 </a:t>
                </a:r>
                <a:r>
                  <a:rPr lang="en-GB" sz="1200" dirty="0" err="1">
                    <a:solidFill>
                      <a:srgbClr val="0041DC"/>
                    </a:solidFill>
                    <a:latin typeface="DIN 2014 Light" panose="020B0404020202020204" pitchFamily="34" charset="77"/>
                    <a:ea typeface="DIN 2014 Light" panose="020B0404020202020204" pitchFamily="34" charset="77"/>
                  </a:rPr>
                  <a:t>digitalt</a:t>
                </a:r>
                <a:endParaRPr lang="en-FI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1E9C7C5-C06D-2541-A5E0-A386F3743A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55120" y="1723831"/>
                <a:ext cx="712109" cy="1"/>
              </a:xfrm>
              <a:prstGeom prst="line">
                <a:avLst/>
              </a:prstGeom>
              <a:ln>
                <a:solidFill>
                  <a:srgbClr val="0041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89319-2AAF-0443-B795-EE1FBC9DFA93}"/>
              </a:ext>
            </a:extLst>
          </p:cNvPr>
          <p:cNvGrpSpPr/>
          <p:nvPr/>
        </p:nvGrpSpPr>
        <p:grpSpPr>
          <a:xfrm>
            <a:off x="9267705" y="4383023"/>
            <a:ext cx="2302624" cy="646331"/>
            <a:chOff x="6455120" y="1578762"/>
            <a:chExt cx="2302624" cy="6463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285267-DD37-6B44-A78E-A32019A734E0}"/>
                </a:ext>
              </a:extLst>
            </p:cNvPr>
            <p:cNvSpPr txBox="1"/>
            <p:nvPr/>
          </p:nvSpPr>
          <p:spPr>
            <a:xfrm>
              <a:off x="7158176" y="1578762"/>
              <a:ext cx="15995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Internationalisering</a:t>
              </a:r>
              <a:r>
                <a:rPr lang="en-GB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 </a:t>
              </a:r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på</a:t>
              </a:r>
              <a:r>
                <a:rPr lang="en-GB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 </a:t>
              </a:r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individnivå</a:t>
              </a:r>
              <a:r>
                <a:rPr lang="en-GB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, </a:t>
              </a:r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i</a:t>
              </a:r>
              <a:r>
                <a:rPr lang="en-GB" sz="1200" dirty="0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 </a:t>
              </a:r>
              <a:r>
                <a:rPr lang="en-GB" sz="1200" dirty="0" err="1">
                  <a:solidFill>
                    <a:srgbClr val="0041DC"/>
                  </a:solidFill>
                  <a:latin typeface="DIN 2014 Light" panose="020B0404020202020204" pitchFamily="34" charset="77"/>
                  <a:ea typeface="DIN 2014 Light" panose="020B0404020202020204" pitchFamily="34" charset="77"/>
                </a:rPr>
                <a:t>läroplansgrunderna</a:t>
              </a:r>
              <a:endParaRPr lang="en-FI" sz="12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27132F5-89C3-0243-A1DD-9744095004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55120" y="1723831"/>
              <a:ext cx="712109" cy="1"/>
            </a:xfrm>
            <a:prstGeom prst="line">
              <a:avLst/>
            </a:prstGeom>
            <a:ln>
              <a:solidFill>
                <a:srgbClr val="0041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Kuva 22">
            <a:extLst>
              <a:ext uri="{FF2B5EF4-FFF2-40B4-BE49-F238E27FC236}">
                <a16:creationId xmlns:a16="http://schemas.microsoft.com/office/drawing/2014/main" id="{60A44449-A4D1-4D41-AF93-45777A9CA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23" y="6337463"/>
            <a:ext cx="1109033" cy="2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9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E62681FA-33BB-B247-9E23-1537CBCB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29"/>
            <a:ext cx="2638331" cy="2749267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Välbefinnandet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stärks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anefter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att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den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mångsidiga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kompetensen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utvecklas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delområde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för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delområde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51C6B-09E6-9342-88DE-952EE934C85D}"/>
              </a:ext>
            </a:extLst>
          </p:cNvPr>
          <p:cNvSpPr txBox="1"/>
          <p:nvPr/>
        </p:nvSpPr>
        <p:spPr>
          <a:xfrm>
            <a:off x="3427869" y="241361"/>
            <a:ext cx="533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FÖRMÅGA ATT PÅVERKA ANSVARSFULLT</a:t>
            </a:r>
            <a:endParaRPr lang="en-FI" sz="2000" dirty="0">
              <a:solidFill>
                <a:srgbClr val="0041DC"/>
              </a:solidFill>
              <a:latin typeface="DIN 2014 Light" panose="020B0404020202020204" pitchFamily="34" charset="77"/>
              <a:ea typeface="DIN 2014 Light" panose="020B04040202020202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2424B8-8A0A-1340-891E-3C0055D555D1}"/>
              </a:ext>
            </a:extLst>
          </p:cNvPr>
          <p:cNvSpPr txBox="1"/>
          <p:nvPr/>
        </p:nvSpPr>
        <p:spPr>
          <a:xfrm>
            <a:off x="3427869" y="6216529"/>
            <a:ext cx="5336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1DC"/>
                </a:solidFill>
                <a:latin typeface="DIN 2014 Light" panose="020B0404020202020204" pitchFamily="34" charset="77"/>
                <a:ea typeface="DIN 2014 Light" panose="020B0404020202020204" pitchFamily="34" charset="77"/>
              </a:rPr>
              <a:t>LIVSKOMPETENS</a:t>
            </a:r>
            <a:endParaRPr lang="en-FI" sz="2000" dirty="0">
              <a:solidFill>
                <a:srgbClr val="0041DC"/>
              </a:solidFill>
              <a:latin typeface="DIN 2014 Light" panose="020B0404020202020204" pitchFamily="34" charset="77"/>
              <a:ea typeface="DIN 2014 Light" panose="020B040402020202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394C6-AF45-9D43-9E3C-D4A38CD6A646}"/>
              </a:ext>
            </a:extLst>
          </p:cNvPr>
          <p:cNvSpPr txBox="1"/>
          <p:nvPr/>
        </p:nvSpPr>
        <p:spPr>
          <a:xfrm rot="16200000">
            <a:off x="4796494" y="2628311"/>
            <a:ext cx="25157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b="1" dirty="0">
                <a:solidFill>
                  <a:srgbClr val="FFD900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VÄLBEFINNANDE</a:t>
            </a:r>
            <a:endParaRPr lang="en-FI" sz="2500" b="1" dirty="0">
              <a:solidFill>
                <a:srgbClr val="FFD900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2B25B8-E7C7-8F4D-9A22-1617AC6E8309}"/>
              </a:ext>
            </a:extLst>
          </p:cNvPr>
          <p:cNvGrpSpPr/>
          <p:nvPr/>
        </p:nvGrpSpPr>
        <p:grpSpPr>
          <a:xfrm rot="500937">
            <a:off x="4001174" y="4411632"/>
            <a:ext cx="914400" cy="867541"/>
            <a:chOff x="5033727" y="2218099"/>
            <a:chExt cx="914400" cy="86754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04085F-5D45-264A-9E69-025457BDF8C7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4BDA1E0-5D14-2A44-AA34-B181D2A99B91}"/>
                </a:ext>
              </a:extLst>
            </p:cNvPr>
            <p:cNvSpPr/>
            <p:nvPr/>
          </p:nvSpPr>
          <p:spPr>
            <a:xfrm>
              <a:off x="5033727" y="2232688"/>
              <a:ext cx="84499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KOMPETENS INOM VÄLBEFINNANDE</a:t>
              </a:r>
              <a:endParaRPr lang="en-FI" sz="700" b="1" dirty="0">
                <a:solidFill>
                  <a:srgbClr val="002452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C95D154-8158-EB42-9A62-D7ADEFEAAC8C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C7B192-8F6C-1D4B-99C1-DE31F2DD6AED}"/>
              </a:ext>
            </a:extLst>
          </p:cNvPr>
          <p:cNvGrpSpPr/>
          <p:nvPr/>
        </p:nvGrpSpPr>
        <p:grpSpPr>
          <a:xfrm rot="20997794">
            <a:off x="6740306" y="4457324"/>
            <a:ext cx="944796" cy="867541"/>
            <a:chOff x="5033726" y="2218099"/>
            <a:chExt cx="944796" cy="86754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32A3CD8-F601-ED42-98AA-3091AE675600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C126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5A1B666-D4A8-5445-B5F7-C553A1DC8148}"/>
                </a:ext>
              </a:extLst>
            </p:cNvPr>
            <p:cNvSpPr/>
            <p:nvPr/>
          </p:nvSpPr>
          <p:spPr>
            <a:xfrm>
              <a:off x="5033726" y="2286547"/>
              <a:ext cx="94479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KOMMUNIKATIV KOMPETENS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4B9C693-213C-4545-9686-C624E26A1DC3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791AED-C801-5A4D-A6B8-2E54F7D403CF}"/>
              </a:ext>
            </a:extLst>
          </p:cNvPr>
          <p:cNvGrpSpPr/>
          <p:nvPr/>
        </p:nvGrpSpPr>
        <p:grpSpPr>
          <a:xfrm rot="618147">
            <a:off x="9260196" y="3750783"/>
            <a:ext cx="1031832" cy="867541"/>
            <a:chOff x="5033726" y="2218099"/>
            <a:chExt cx="1031832" cy="86754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9D31354-B733-2143-94B0-A929F391CC52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E608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173B71E-F90B-A647-8107-42339E942CE9}"/>
                </a:ext>
              </a:extLst>
            </p:cNvPr>
            <p:cNvSpPr/>
            <p:nvPr/>
          </p:nvSpPr>
          <p:spPr>
            <a:xfrm>
              <a:off x="5033726" y="2232687"/>
              <a:ext cx="103183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TVÄRVETENSKAPLIG OCH KREATIV KOMPETENS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B1B9827-5407-4C4A-9D17-35CD75070A10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7DE4D2-1DCD-CB44-8835-A9049917037D}"/>
              </a:ext>
            </a:extLst>
          </p:cNvPr>
          <p:cNvGrpSpPr/>
          <p:nvPr/>
        </p:nvGrpSpPr>
        <p:grpSpPr>
          <a:xfrm rot="618147">
            <a:off x="8354357" y="2516172"/>
            <a:ext cx="1031832" cy="867541"/>
            <a:chOff x="5033726" y="2218099"/>
            <a:chExt cx="1031832" cy="86754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0049F2-4527-FC4E-BF9F-1B679F6FBF64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5BC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A571BAE-A673-9F4A-88B3-8BB5C13E33D7}"/>
                </a:ext>
              </a:extLst>
            </p:cNvPr>
            <p:cNvSpPr/>
            <p:nvPr/>
          </p:nvSpPr>
          <p:spPr>
            <a:xfrm>
              <a:off x="5033726" y="2232687"/>
              <a:ext cx="103183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ETISK KOMPETENS OCH MILJÖKOMPETENS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422D33E-40FF-214A-A1C4-F34FD436B00A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E01BD3-8D76-864D-A46D-9D868381583E}"/>
              </a:ext>
            </a:extLst>
          </p:cNvPr>
          <p:cNvGrpSpPr/>
          <p:nvPr/>
        </p:nvGrpSpPr>
        <p:grpSpPr>
          <a:xfrm rot="20983842">
            <a:off x="3992574" y="2631351"/>
            <a:ext cx="1031832" cy="867541"/>
            <a:chOff x="5033726" y="2218099"/>
            <a:chExt cx="1031832" cy="86754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660A0D1-FA9B-C14E-B310-A40A3456C532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004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36859DA-6D45-3344-9BFB-BC2197A9CC6E}"/>
                </a:ext>
              </a:extLst>
            </p:cNvPr>
            <p:cNvSpPr/>
            <p:nvPr/>
          </p:nvSpPr>
          <p:spPr>
            <a:xfrm>
              <a:off x="5033726" y="2286547"/>
              <a:ext cx="103183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SAMHÄLLELIG KOMPETENS</a:t>
              </a:r>
              <a:endParaRPr lang="en-FI" sz="7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E17AA76-D10C-804E-B3A3-1C4DFB68F35E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784395F-A838-924C-BDFC-B760AB97EF3E}"/>
              </a:ext>
            </a:extLst>
          </p:cNvPr>
          <p:cNvGrpSpPr/>
          <p:nvPr/>
        </p:nvGrpSpPr>
        <p:grpSpPr>
          <a:xfrm rot="631194">
            <a:off x="6104651" y="828563"/>
            <a:ext cx="1031832" cy="867541"/>
            <a:chOff x="5033726" y="2218099"/>
            <a:chExt cx="1031832" cy="86754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C038803-1769-9049-8DF8-A4D1056A112D}"/>
                </a:ext>
              </a:extLst>
            </p:cNvPr>
            <p:cNvSpPr/>
            <p:nvPr/>
          </p:nvSpPr>
          <p:spPr>
            <a:xfrm>
              <a:off x="5033727" y="2218099"/>
              <a:ext cx="914400" cy="443620"/>
            </a:xfrm>
            <a:prstGeom prst="rect">
              <a:avLst/>
            </a:prstGeom>
            <a:solidFill>
              <a:srgbClr val="82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0E01F0E-3813-2F48-B95F-1B343A6C55D0}"/>
                </a:ext>
              </a:extLst>
            </p:cNvPr>
            <p:cNvSpPr/>
            <p:nvPr/>
          </p:nvSpPr>
          <p:spPr>
            <a:xfrm>
              <a:off x="5033726" y="2232687"/>
              <a:ext cx="103183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700" b="1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GLOBAL OCH KULTURELL KOMPETENS</a:t>
              </a:r>
              <a:endParaRPr lang="en-FI" sz="700" b="1" dirty="0">
                <a:solidFill>
                  <a:srgbClr val="002452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DB97955-6ADB-5F42-B005-320A8EABC21C}"/>
                </a:ext>
              </a:extLst>
            </p:cNvPr>
            <p:cNvCxnSpPr/>
            <p:nvPr/>
          </p:nvCxnSpPr>
          <p:spPr>
            <a:xfrm>
              <a:off x="5033727" y="2218099"/>
              <a:ext cx="0" cy="867541"/>
            </a:xfrm>
            <a:prstGeom prst="line">
              <a:avLst/>
            </a:prstGeom>
            <a:ln>
              <a:solidFill>
                <a:srgbClr val="0024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Kuva 34">
            <a:extLst>
              <a:ext uri="{FF2B5EF4-FFF2-40B4-BE49-F238E27FC236}">
                <a16:creationId xmlns:a16="http://schemas.microsoft.com/office/drawing/2014/main" id="{6D1E3BDC-FC80-4BFF-8A62-C072A9C81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23" y="6337463"/>
            <a:ext cx="1109033" cy="2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4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83FE119-874C-0F42-B2EF-1E2163CD0887}"/>
              </a:ext>
            </a:extLst>
          </p:cNvPr>
          <p:cNvGrpSpPr/>
          <p:nvPr/>
        </p:nvGrpSpPr>
        <p:grpSpPr>
          <a:xfrm>
            <a:off x="-1841" y="0"/>
            <a:ext cx="12192000" cy="6858000"/>
            <a:chOff x="0" y="0"/>
            <a:chExt cx="12192000" cy="6858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E9C505A-3207-FF46-BD07-FECFD0384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ACCF31-4D5C-7A40-A6F6-F3DB2D48FBD8}"/>
                </a:ext>
              </a:extLst>
            </p:cNvPr>
            <p:cNvSpPr txBox="1"/>
            <p:nvPr/>
          </p:nvSpPr>
          <p:spPr>
            <a:xfrm>
              <a:off x="5236502" y="3228945"/>
              <a:ext cx="17189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Opiskelija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E7CDF2-098C-B048-85EF-80359B0F3FEA}"/>
              </a:ext>
            </a:extLst>
          </p:cNvPr>
          <p:cNvGrpSpPr/>
          <p:nvPr/>
        </p:nvGrpSpPr>
        <p:grpSpPr>
          <a:xfrm>
            <a:off x="-1841" y="0"/>
            <a:ext cx="12192000" cy="6858000"/>
            <a:chOff x="0" y="0"/>
            <a:chExt cx="12192000" cy="6858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91A4CBF-F626-C548-8346-05D0FA89D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B748E5-6584-C541-B5AC-D94FE478C93A}"/>
                </a:ext>
              </a:extLst>
            </p:cNvPr>
            <p:cNvSpPr/>
            <p:nvPr/>
          </p:nvSpPr>
          <p:spPr>
            <a:xfrm rot="8355148">
              <a:off x="3113963" y="165573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026046-38EC-094B-A03E-9CD3FE59B997}"/>
                </a:ext>
              </a:extLst>
            </p:cNvPr>
            <p:cNvSpPr/>
            <p:nvPr/>
          </p:nvSpPr>
          <p:spPr>
            <a:xfrm rot="12850502">
              <a:off x="3009654" y="48426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ECC8E73-5457-0A4B-B190-925920896291}"/>
                </a:ext>
              </a:extLst>
            </p:cNvPr>
            <p:cNvSpPr/>
            <p:nvPr/>
          </p:nvSpPr>
          <p:spPr>
            <a:xfrm rot="20950993">
              <a:off x="4779817" y="86419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Yhteisö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yhteiskunta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E9F13D-0B39-5140-8FAB-8FAA78776B2E}"/>
                </a:ext>
              </a:extLst>
            </p:cNvPr>
            <p:cNvSpPr txBox="1"/>
            <p:nvPr/>
          </p:nvSpPr>
          <p:spPr>
            <a:xfrm>
              <a:off x="5236502" y="3228945"/>
              <a:ext cx="17189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Opiskelija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B33D16-A94B-BB47-B7F7-32EB3DF73181}"/>
              </a:ext>
            </a:extLst>
          </p:cNvPr>
          <p:cNvGrpSpPr/>
          <p:nvPr/>
        </p:nvGrpSpPr>
        <p:grpSpPr>
          <a:xfrm>
            <a:off x="-1841" y="0"/>
            <a:ext cx="12192000" cy="6858000"/>
            <a:chOff x="0" y="0"/>
            <a:chExt cx="12192000" cy="6858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893FB40-E5AA-CD45-8896-B50B46F92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8522573-C88E-4E45-B42F-69DB92046072}"/>
                </a:ext>
              </a:extLst>
            </p:cNvPr>
            <p:cNvSpPr/>
            <p:nvPr/>
          </p:nvSpPr>
          <p:spPr>
            <a:xfrm rot="11168401">
              <a:off x="1470760" y="598173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82D4FF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Världen</a:t>
              </a:r>
              <a:endParaRPr lang="en-GB" sz="1600" b="1" cap="none" spc="0" dirty="0">
                <a:ln w="0"/>
                <a:solidFill>
                  <a:srgbClr val="82D4FF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614E11E-5C27-3F4E-B59D-1BD5A8E5E8B5}"/>
                </a:ext>
              </a:extLst>
            </p:cNvPr>
            <p:cNvSpPr/>
            <p:nvPr/>
          </p:nvSpPr>
          <p:spPr>
            <a:xfrm rot="291664">
              <a:off x="6102748" y="920121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dirty="0" err="1">
                  <a:ln w="0"/>
                  <a:solidFill>
                    <a:srgbClr val="82D4FF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Världen</a:t>
              </a:r>
              <a:endParaRPr lang="en-GB" sz="1600" b="1" dirty="0">
                <a:ln w="0"/>
                <a:solidFill>
                  <a:srgbClr val="82D4FF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A2C5CA1-C081-BD49-851C-478DFB2F9EB2}"/>
                </a:ext>
              </a:extLst>
            </p:cNvPr>
            <p:cNvSpPr txBox="1"/>
            <p:nvPr/>
          </p:nvSpPr>
          <p:spPr>
            <a:xfrm>
              <a:off x="5236502" y="3228945"/>
              <a:ext cx="1718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Den </a:t>
              </a:r>
              <a:r>
                <a:rPr lang="en-GB" sz="2000" b="1" dirty="0" err="1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studerande</a:t>
              </a:r>
              <a:endParaRPr lang="en-FI" sz="2000" b="1" dirty="0">
                <a:solidFill>
                  <a:schemeClr val="bg1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2CC68BE-FA31-6742-A77B-04B523A5B8B2}"/>
                </a:ext>
              </a:extLst>
            </p:cNvPr>
            <p:cNvSpPr/>
            <p:nvPr/>
          </p:nvSpPr>
          <p:spPr>
            <a:xfrm rot="8355148">
              <a:off x="3115139" y="1653142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Gemenskapen</a:t>
              </a:r>
              <a:r>
                <a:rPr lang="en-GB" sz="1600" b="1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Samhället</a:t>
              </a:r>
              <a:endParaRPr lang="en-GB" sz="1600" b="1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C9B2182-F37E-B040-B493-FE5E9584EA78}"/>
                </a:ext>
              </a:extLst>
            </p:cNvPr>
            <p:cNvSpPr/>
            <p:nvPr/>
          </p:nvSpPr>
          <p:spPr>
            <a:xfrm rot="12850502">
              <a:off x="3010830" y="481672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Gemenskapen</a:t>
              </a:r>
              <a:r>
                <a:rPr lang="en-GB" sz="1600" b="1" cap="none" spc="0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cap="none" spc="0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Samhället</a:t>
              </a:r>
              <a:endParaRPr lang="en-GB" sz="1600" b="1" cap="none" spc="0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1495FAB-915F-1F47-9A8F-E16E47C8CEB8}"/>
                </a:ext>
              </a:extLst>
            </p:cNvPr>
            <p:cNvSpPr/>
            <p:nvPr/>
          </p:nvSpPr>
          <p:spPr>
            <a:xfrm rot="20950993">
              <a:off x="4780993" y="861602"/>
              <a:ext cx="4606360" cy="47615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ircle">
                <a:avLst/>
              </a:prstTxWarp>
              <a:spAutoFit/>
            </a:bodyPr>
            <a:lstStyle/>
            <a:p>
              <a:pPr algn="ctr"/>
              <a:r>
                <a:rPr lang="en-GB" sz="1600" b="1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Gemenskapen</a:t>
              </a:r>
              <a:r>
                <a:rPr lang="en-GB" sz="1600" b="1" dirty="0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/</a:t>
              </a:r>
              <a:r>
                <a:rPr lang="en-GB" sz="1600" b="1" dirty="0" err="1">
                  <a:ln w="0"/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Samhället</a:t>
              </a:r>
              <a:endParaRPr lang="en-GB" sz="1600" b="1" dirty="0">
                <a:ln w="0"/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4E35917E-A22B-3F4A-B5A1-3DD0B054BE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415" y="247650"/>
            <a:ext cx="2879725" cy="1925638"/>
          </a:xfrm>
          <a:prstGeom prst="rect">
            <a:avLst/>
          </a:prstGeom>
        </p:spPr>
        <p:txBody>
          <a:bodyPr/>
          <a:lstStyle/>
          <a:p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De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olika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livsområdena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som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är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kopplade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till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delområdena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inom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mångsidig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kompetens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</a:p>
        </p:txBody>
      </p:sp>
      <p:pic>
        <p:nvPicPr>
          <p:cNvPr id="32" name="Kuva 31">
            <a:extLst>
              <a:ext uri="{FF2B5EF4-FFF2-40B4-BE49-F238E27FC236}">
                <a16:creationId xmlns:a16="http://schemas.microsoft.com/office/drawing/2014/main" id="{D21F6F8A-C36A-4132-A644-62BD64582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23" y="6337463"/>
            <a:ext cx="1109033" cy="2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4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F86D8A61-DF29-814E-830B-95BC7B8887CA}"/>
              </a:ext>
            </a:extLst>
          </p:cNvPr>
          <p:cNvGrpSpPr/>
          <p:nvPr/>
        </p:nvGrpSpPr>
        <p:grpSpPr>
          <a:xfrm>
            <a:off x="336884" y="2539611"/>
            <a:ext cx="11502190" cy="1354843"/>
            <a:chOff x="336884" y="2534503"/>
            <a:chExt cx="11502190" cy="135484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CC74DA8-1207-9843-8123-CCCAF1840744}"/>
                </a:ext>
              </a:extLst>
            </p:cNvPr>
            <p:cNvGrpSpPr/>
            <p:nvPr/>
          </p:nvGrpSpPr>
          <p:grpSpPr>
            <a:xfrm>
              <a:off x="336884" y="2535894"/>
              <a:ext cx="1916205" cy="1347877"/>
              <a:chOff x="336884" y="5847346"/>
              <a:chExt cx="1916205" cy="1347877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2994434-A9AB-814D-AE74-C6CF63DB5AA1}"/>
                  </a:ext>
                </a:extLst>
              </p:cNvPr>
              <p:cNvSpPr/>
              <p:nvPr/>
            </p:nvSpPr>
            <p:spPr>
              <a:xfrm>
                <a:off x="336884" y="5847346"/>
                <a:ext cx="1916205" cy="1347877"/>
              </a:xfrm>
              <a:prstGeom prst="rect">
                <a:avLst/>
              </a:prstGeom>
              <a:solidFill>
                <a:srgbClr val="FFD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C23BFF-3E82-0440-9E81-B2EC8E3D0D2F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652337" cy="1054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KOMPETENS INOM VÄLBEFINNANDE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Kontext</a:t>
                </a:r>
                <a:endParaRPr lang="en-GB" sz="1400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Mål</a:t>
                </a:r>
                <a:endParaRPr lang="en-GB" sz="1400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2452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Verksamhet</a:t>
                </a:r>
                <a:endParaRPr lang="en-FI" sz="1400" dirty="0">
                  <a:solidFill>
                    <a:srgbClr val="002452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79EBA01-7622-ED4A-941A-A1946C98F45D}"/>
                </a:ext>
              </a:extLst>
            </p:cNvPr>
            <p:cNvGrpSpPr/>
            <p:nvPr/>
          </p:nvGrpSpPr>
          <p:grpSpPr>
            <a:xfrm>
              <a:off x="2253089" y="2536593"/>
              <a:ext cx="1916205" cy="1347178"/>
              <a:chOff x="336884" y="5847347"/>
              <a:chExt cx="1916205" cy="134717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DC8BD19-EA8D-7043-887F-96CBE26B95C7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916205" cy="1347178"/>
              </a:xfrm>
              <a:prstGeom prst="rect">
                <a:avLst/>
              </a:prstGeom>
              <a:solidFill>
                <a:srgbClr val="C126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18B8861-D2F2-5947-8810-00A71BC3E81A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895203" cy="1054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KOMMUNIKATIV KOMPETENS</a:t>
                </a:r>
                <a:b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</a:b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Kontext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Mål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Verksamhet</a:t>
                </a:r>
                <a:endParaRPr lang="en-FI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A04E36E-AECB-9A44-A4E3-036F25B92AF2}"/>
                </a:ext>
              </a:extLst>
            </p:cNvPr>
            <p:cNvGrpSpPr/>
            <p:nvPr/>
          </p:nvGrpSpPr>
          <p:grpSpPr>
            <a:xfrm>
              <a:off x="4153252" y="2537647"/>
              <a:ext cx="1934727" cy="1346124"/>
              <a:chOff x="318362" y="5847347"/>
              <a:chExt cx="1934727" cy="1346124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C322AFC5-D4AA-FA43-BAC8-2B002382CCF2}"/>
                  </a:ext>
                </a:extLst>
              </p:cNvPr>
              <p:cNvSpPr/>
              <p:nvPr/>
            </p:nvSpPr>
            <p:spPr>
              <a:xfrm>
                <a:off x="318362" y="5847347"/>
                <a:ext cx="1934727" cy="1346124"/>
              </a:xfrm>
              <a:prstGeom prst="rect">
                <a:avLst/>
              </a:prstGeom>
              <a:solidFill>
                <a:srgbClr val="E608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07CD351-C71B-E54F-B7F3-E1DE25A54FAA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900163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TVÄRVETENSKAPSLIG OCH KREATIV KOMPETENS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Kontext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Mål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Verksamhet</a:t>
                </a:r>
                <a:endParaRPr lang="en-FI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2C3AFBD-D976-7E4C-8639-37D563FB3F2A}"/>
                </a:ext>
              </a:extLst>
            </p:cNvPr>
            <p:cNvGrpSpPr/>
            <p:nvPr/>
          </p:nvGrpSpPr>
          <p:grpSpPr>
            <a:xfrm>
              <a:off x="6071937" y="2538345"/>
              <a:ext cx="1934727" cy="1345426"/>
              <a:chOff x="318362" y="5847347"/>
              <a:chExt cx="1934727" cy="1345426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9F065D3-3D9E-904C-96F7-16835BE8C8B6}"/>
                  </a:ext>
                </a:extLst>
              </p:cNvPr>
              <p:cNvSpPr/>
              <p:nvPr/>
            </p:nvSpPr>
            <p:spPr>
              <a:xfrm>
                <a:off x="318362" y="5847347"/>
                <a:ext cx="1934727" cy="1345426"/>
              </a:xfrm>
              <a:prstGeom prst="rect">
                <a:avLst/>
              </a:prstGeom>
              <a:solidFill>
                <a:srgbClr val="0041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DF337A8-5473-C348-89AF-78C462D5863F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794236" cy="1054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SAMHÄLLELIG KOMPETENS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Kontext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Mål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Verksamhet</a:t>
                </a:r>
                <a:endParaRPr lang="en-FI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ADC4F9B-FCF2-9342-AA9C-32C0DA6D7DFD}"/>
                </a:ext>
              </a:extLst>
            </p:cNvPr>
            <p:cNvGrpSpPr/>
            <p:nvPr/>
          </p:nvGrpSpPr>
          <p:grpSpPr>
            <a:xfrm>
              <a:off x="8006664" y="2534503"/>
              <a:ext cx="1916205" cy="1354843"/>
              <a:chOff x="336884" y="5847346"/>
              <a:chExt cx="1916205" cy="1354843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1CE2496-3A96-FB4E-9033-CCC6BE984107}"/>
                  </a:ext>
                </a:extLst>
              </p:cNvPr>
              <p:cNvSpPr/>
              <p:nvPr/>
            </p:nvSpPr>
            <p:spPr>
              <a:xfrm>
                <a:off x="336884" y="5847346"/>
                <a:ext cx="1916205" cy="1354843"/>
              </a:xfrm>
              <a:prstGeom prst="rect">
                <a:avLst/>
              </a:prstGeom>
              <a:solidFill>
                <a:srgbClr val="5BCA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FD25DF6-0680-7C4D-9115-0D773A20BDED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652337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ETISK KOMPETENS OCH MILJÖKOMPETENS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chemeClr val="bg1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Kontext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Mål</a:t>
                </a:r>
                <a:endParaRPr lang="en-GB" sz="1400" dirty="0">
                  <a:solidFill>
                    <a:srgbClr val="F3FBFF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F3FBFF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Verksamhet</a:t>
                </a:r>
                <a:endParaRPr lang="en-FI" sz="14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6F40DEA-5446-B746-89D8-BAD13A49073A}"/>
                </a:ext>
              </a:extLst>
            </p:cNvPr>
            <p:cNvGrpSpPr/>
            <p:nvPr/>
          </p:nvGrpSpPr>
          <p:grpSpPr>
            <a:xfrm>
              <a:off x="9922869" y="2535202"/>
              <a:ext cx="1916205" cy="1354144"/>
              <a:chOff x="336884" y="5847347"/>
              <a:chExt cx="1916205" cy="1354144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B35B73B-AE68-6342-9C28-E69B6453AA96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916205" cy="1354144"/>
              </a:xfrm>
              <a:prstGeom prst="rect">
                <a:avLst/>
              </a:prstGeom>
              <a:solidFill>
                <a:srgbClr val="82D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63D0A14-974A-2D46-AEF7-D146E7915642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652337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GB" sz="14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GLOBAL OCH KULTURELL KOMPETENS</a:t>
                </a: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Kontext</a:t>
                </a:r>
                <a:endParaRPr lang="en-GB" sz="14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Mål</a:t>
                </a:r>
                <a:endParaRPr lang="en-GB" sz="14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  <a:p>
                <a:pPr>
                  <a:lnSpc>
                    <a:spcPts val="1500"/>
                  </a:lnSpc>
                </a:pPr>
                <a:r>
                  <a:rPr lang="en-GB" sz="14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– </a:t>
                </a:r>
                <a:r>
                  <a:rPr lang="en-GB" sz="14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Verksamhet</a:t>
                </a:r>
                <a:endParaRPr lang="en-FI" sz="14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64B96484-5923-7A44-A479-DA8165CA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18" y="247430"/>
            <a:ext cx="11503182" cy="490507"/>
          </a:xfrm>
        </p:spPr>
        <p:txBody>
          <a:bodyPr/>
          <a:lstStyle/>
          <a:p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Aspekter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som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beaktats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i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beskrivningen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av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den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mångsidiga</a:t>
            </a:r>
            <a:r>
              <a:rPr lang="en-GB" sz="2800" b="1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 </a:t>
            </a:r>
            <a:r>
              <a:rPr lang="en-GB" sz="2800" b="1" dirty="0" err="1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rPr>
              <a:t>kompetensen</a:t>
            </a:r>
            <a:endParaRPr lang="en-GB" sz="2800" b="1" dirty="0">
              <a:solidFill>
                <a:srgbClr val="0041DC"/>
              </a:solidFill>
              <a:latin typeface="DIN 2014" panose="020B0504020202020204" pitchFamily="34" charset="77"/>
              <a:ea typeface="DIN 2014" panose="020B0504020202020204" pitchFamily="34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38C0294-2423-884C-BC38-59908423FD36}"/>
              </a:ext>
            </a:extLst>
          </p:cNvPr>
          <p:cNvGrpSpPr/>
          <p:nvPr/>
        </p:nvGrpSpPr>
        <p:grpSpPr>
          <a:xfrm>
            <a:off x="336884" y="5811326"/>
            <a:ext cx="11607018" cy="389215"/>
            <a:chOff x="336884" y="5819080"/>
            <a:chExt cx="11607018" cy="3892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716470D-8F26-944C-B246-59C253A01869}"/>
                </a:ext>
              </a:extLst>
            </p:cNvPr>
            <p:cNvSpPr/>
            <p:nvPr/>
          </p:nvSpPr>
          <p:spPr>
            <a:xfrm>
              <a:off x="336884" y="5847347"/>
              <a:ext cx="11502190" cy="360948"/>
            </a:xfrm>
            <a:prstGeom prst="rect">
              <a:avLst/>
            </a:prstGeom>
            <a:solidFill>
              <a:srgbClr val="82D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70E9D2C-0CEE-254A-8F99-753A6B5B2F8E}"/>
                </a:ext>
              </a:extLst>
            </p:cNvPr>
            <p:cNvSpPr txBox="1"/>
            <p:nvPr/>
          </p:nvSpPr>
          <p:spPr>
            <a:xfrm>
              <a:off x="352926" y="5819080"/>
              <a:ext cx="1159097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KUNNANDE SOM BYGGTS UPP I DEN GRUNDLÄGGANDE UTBILDNINGEN: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Delområden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inom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mångsidig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kompetens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grundläggande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utbildning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50B8867-D1BC-A84E-BAD8-C65ACC38215C}"/>
              </a:ext>
            </a:extLst>
          </p:cNvPr>
          <p:cNvGrpSpPr/>
          <p:nvPr/>
        </p:nvGrpSpPr>
        <p:grpSpPr>
          <a:xfrm>
            <a:off x="319760" y="5008137"/>
            <a:ext cx="11563166" cy="841899"/>
            <a:chOff x="308949" y="5101542"/>
            <a:chExt cx="11530125" cy="74413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C5AD57C-A90F-7A46-BBCD-50B8BC91460D}"/>
                </a:ext>
              </a:extLst>
            </p:cNvPr>
            <p:cNvGrpSpPr/>
            <p:nvPr/>
          </p:nvGrpSpPr>
          <p:grpSpPr>
            <a:xfrm>
              <a:off x="336884" y="5484730"/>
              <a:ext cx="11502190" cy="360948"/>
              <a:chOff x="336884" y="5847347"/>
              <a:chExt cx="11502190" cy="360948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B6EE257-AE6D-9E4B-B817-24D9C70C275E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A1D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1FE9E7-85B5-C248-AA88-D15C79C6545E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9512968" cy="285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Har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beaktats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Centrala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internationella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referensramar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för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mångsidig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kompetens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EN, EU, OECD, FN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E912D9-3406-5741-9C54-11142A7F5B59}"/>
                </a:ext>
              </a:extLst>
            </p:cNvPr>
            <p:cNvGrpSpPr/>
            <p:nvPr/>
          </p:nvGrpSpPr>
          <p:grpSpPr>
            <a:xfrm>
              <a:off x="308949" y="5101542"/>
              <a:ext cx="11530125" cy="489666"/>
              <a:chOff x="308949" y="5820262"/>
              <a:chExt cx="11530125" cy="48966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2185B41-153A-4E4F-800C-F155F0E97214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A1D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B9A0B0A-AABE-6D49-B9CE-EEEE794BDCBF}"/>
                  </a:ext>
                </a:extLst>
              </p:cNvPr>
              <p:cNvSpPr txBox="1"/>
              <p:nvPr/>
            </p:nvSpPr>
            <p:spPr>
              <a:xfrm>
                <a:off x="308949" y="5820262"/>
                <a:ext cx="11391903" cy="489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Har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beaktats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Gymnasielagen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och</a:t>
                </a:r>
                <a:r>
                  <a:rPr lang="en-GB" sz="150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-förordningen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, UBS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enkät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till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gymnasierna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sommaren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2018),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ungdomsbarometern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, GLP-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arbetsgruppernas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arbete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F452668-A991-564D-9CBD-A0E40D79FB01}"/>
                </a:ext>
              </a:extLst>
            </p:cNvPr>
            <p:cNvCxnSpPr>
              <a:cxnSpLocks/>
            </p:cNvCxnSpPr>
            <p:nvPr/>
          </p:nvCxnSpPr>
          <p:spPr>
            <a:xfrm>
              <a:off x="336884" y="5507124"/>
              <a:ext cx="1150219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5678C9-C5B3-534A-B1B9-9BC215328F73}"/>
              </a:ext>
            </a:extLst>
          </p:cNvPr>
          <p:cNvGrpSpPr/>
          <p:nvPr/>
        </p:nvGrpSpPr>
        <p:grpSpPr>
          <a:xfrm>
            <a:off x="336884" y="4331121"/>
            <a:ext cx="11502190" cy="717051"/>
            <a:chOff x="336884" y="4406730"/>
            <a:chExt cx="11502190" cy="71705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F937801-E23E-8F42-AA68-D794876B80D4}"/>
                </a:ext>
              </a:extLst>
            </p:cNvPr>
            <p:cNvGrpSpPr/>
            <p:nvPr/>
          </p:nvGrpSpPr>
          <p:grpSpPr>
            <a:xfrm>
              <a:off x="336884" y="4762833"/>
              <a:ext cx="11502190" cy="360948"/>
              <a:chOff x="336884" y="5847347"/>
              <a:chExt cx="11502190" cy="360948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BA06E0A-A032-7F40-8E32-CEDE54CAB8D2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C1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E85B34-09DD-B14F-98D5-B6D98E52D8C7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12776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Bör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tas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i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beaktande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gymnasieutbildningens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uppdrag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kapitel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2.1),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värdegrunden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kapitel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2.2),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allmänna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mål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för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undervisningen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kap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. 5.1)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0E8966F-21E3-C245-A9C2-99DC12E273DB}"/>
                </a:ext>
              </a:extLst>
            </p:cNvPr>
            <p:cNvGrpSpPr/>
            <p:nvPr/>
          </p:nvGrpSpPr>
          <p:grpSpPr>
            <a:xfrm>
              <a:off x="336884" y="4406730"/>
              <a:ext cx="11502190" cy="360948"/>
              <a:chOff x="336884" y="5847347"/>
              <a:chExt cx="11502190" cy="360948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5F4C8EE-B06C-FB41-A087-3BBD59E860B2}"/>
                  </a:ext>
                </a:extLst>
              </p:cNvPr>
              <p:cNvSpPr/>
              <p:nvPr/>
            </p:nvSpPr>
            <p:spPr>
              <a:xfrm>
                <a:off x="336884" y="5847347"/>
                <a:ext cx="11502190" cy="360948"/>
              </a:xfrm>
              <a:prstGeom prst="rect">
                <a:avLst/>
              </a:prstGeom>
              <a:solidFill>
                <a:srgbClr val="C1E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I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41038B-0409-4041-A5DF-62BA1074ADD4}"/>
                  </a:ext>
                </a:extLst>
              </p:cNvPr>
              <p:cNvSpPr txBox="1"/>
              <p:nvPr/>
            </p:nvSpPr>
            <p:spPr>
              <a:xfrm>
                <a:off x="352926" y="5869741"/>
                <a:ext cx="1110915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Bör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tas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i</a:t>
                </a:r>
                <a:r>
                  <a:rPr lang="en-GB" sz="1500" b="1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b="1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beaktande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: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samarbete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med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högskolor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och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arbetslivet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,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internationellt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kunnande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(</a:t>
                </a:r>
                <a:r>
                  <a:rPr lang="en-GB" sz="1500" dirty="0" err="1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kapitel</a:t>
                </a:r>
                <a:r>
                  <a:rPr lang="en-GB" sz="1500" dirty="0">
                    <a:solidFill>
                      <a:srgbClr val="0041DC"/>
                    </a:solidFill>
                    <a:latin typeface="DIN 2014" panose="020B0504020202020204" pitchFamily="34" charset="77"/>
                    <a:ea typeface="DIN 2014" panose="020B0504020202020204" pitchFamily="34" charset="77"/>
                  </a:rPr>
                  <a:t> 3.6)</a:t>
                </a:r>
                <a:endParaRPr lang="en-FI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endParaRPr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4D084DE-A894-DC44-B576-1E4DFA09FE85}"/>
                </a:ext>
              </a:extLst>
            </p:cNvPr>
            <p:cNvCxnSpPr>
              <a:cxnSpLocks/>
            </p:cNvCxnSpPr>
            <p:nvPr/>
          </p:nvCxnSpPr>
          <p:spPr>
            <a:xfrm>
              <a:off x="336884" y="4785227"/>
              <a:ext cx="1150219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4694D6-4A05-254F-89B6-17E0CF31FCFF}"/>
              </a:ext>
            </a:extLst>
          </p:cNvPr>
          <p:cNvGrpSpPr/>
          <p:nvPr/>
        </p:nvGrpSpPr>
        <p:grpSpPr>
          <a:xfrm>
            <a:off x="336884" y="3825712"/>
            <a:ext cx="11502190" cy="509066"/>
            <a:chOff x="336884" y="5847347"/>
            <a:chExt cx="11502190" cy="50906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37C0040-D703-8B43-85EF-A6408548471D}"/>
                </a:ext>
              </a:extLst>
            </p:cNvPr>
            <p:cNvSpPr/>
            <p:nvPr/>
          </p:nvSpPr>
          <p:spPr>
            <a:xfrm>
              <a:off x="336884" y="5847347"/>
              <a:ext cx="11502190" cy="503902"/>
            </a:xfrm>
            <a:prstGeom prst="rect">
              <a:avLst/>
            </a:prstGeom>
            <a:solidFill>
              <a:srgbClr val="E0F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48D64D-1F49-4343-B2CF-06D55091A461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486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VAD DE GRUNDAR SIG PÅ: VÄRDERINGAR – ATTITYDER – KUNSKAPER – FÄRDIGHETER – VILJA</a:t>
              </a:r>
            </a:p>
            <a:p>
              <a:pPr>
                <a:lnSpc>
                  <a:spcPts val="1500"/>
                </a:lnSpc>
              </a:pP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&gt;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Möjliggör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ett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aktivt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engagemang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(motivation,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tilltro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till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sina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egna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förmågor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23718E8-1DC0-A042-95B2-F9900902C965}"/>
              </a:ext>
            </a:extLst>
          </p:cNvPr>
          <p:cNvGrpSpPr/>
          <p:nvPr/>
        </p:nvGrpSpPr>
        <p:grpSpPr>
          <a:xfrm>
            <a:off x="336884" y="2045115"/>
            <a:ext cx="11502190" cy="503902"/>
            <a:chOff x="336884" y="5847347"/>
            <a:chExt cx="11502190" cy="503902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957064E-E96F-AF4F-B61A-E48A51D0318B}"/>
                </a:ext>
              </a:extLst>
            </p:cNvPr>
            <p:cNvSpPr/>
            <p:nvPr/>
          </p:nvSpPr>
          <p:spPr>
            <a:xfrm>
              <a:off x="336884" y="5847347"/>
              <a:ext cx="11502190" cy="503902"/>
            </a:xfrm>
            <a:prstGeom prst="rect">
              <a:avLst/>
            </a:prstGeom>
            <a:solidFill>
              <a:srgbClr val="E0F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A193B34-CDC3-654A-AEE6-7D40039347F7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47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LÄROÄMNENA I GYMNASIET TILLFÖR DEN MÅNGSIDIGA KOMPETENSEN DE KUNSKAPSOMRÅDEN SOM LÄROÄMNENA GRUNDAR SIG PÅ  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(Den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mångsidiga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kompetensen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är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ämnesövergripande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finns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samarbetet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mellan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olika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läroämnen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och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inom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de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olika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läroämnena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8AC5F68-99A7-4042-8C80-4D5F1940F1C1}"/>
              </a:ext>
            </a:extLst>
          </p:cNvPr>
          <p:cNvGrpSpPr/>
          <p:nvPr/>
        </p:nvGrpSpPr>
        <p:grpSpPr>
          <a:xfrm>
            <a:off x="336884" y="1309164"/>
            <a:ext cx="11502190" cy="733597"/>
            <a:chOff x="336884" y="5847346"/>
            <a:chExt cx="11502190" cy="73359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5C30B8A-01FF-ED4B-9847-3A99C7CCECFF}"/>
                </a:ext>
              </a:extLst>
            </p:cNvPr>
            <p:cNvSpPr/>
            <p:nvPr/>
          </p:nvSpPr>
          <p:spPr>
            <a:xfrm>
              <a:off x="336884" y="5847346"/>
              <a:ext cx="11502190" cy="733597"/>
            </a:xfrm>
            <a:prstGeom prst="rect">
              <a:avLst/>
            </a:prstGeom>
            <a:solidFill>
              <a:srgbClr val="F3F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B9C62B-F6DD-6F4D-A505-CE8863DC747A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47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MÅL PÅ METANIVÅ FÖR VARJE UNG STUDERANDE: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god,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harmonisk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och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bildad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människa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(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individen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som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har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färdigheter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för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fortsatta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studier,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arbetslivet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och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internationell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värld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och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som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kan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agera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på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ett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sätt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som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främjar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hållbar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framtid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(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samhället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,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miljön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)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7E5F751-09D9-B94B-946F-632BD52A0606}"/>
              </a:ext>
            </a:extLst>
          </p:cNvPr>
          <p:cNvGrpSpPr/>
          <p:nvPr/>
        </p:nvGrpSpPr>
        <p:grpSpPr>
          <a:xfrm>
            <a:off x="336884" y="808277"/>
            <a:ext cx="11502190" cy="503902"/>
            <a:chOff x="336884" y="5847347"/>
            <a:chExt cx="11502190" cy="50390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1E0AAF2-E66F-D346-B451-634E7939A07B}"/>
                </a:ext>
              </a:extLst>
            </p:cNvPr>
            <p:cNvSpPr/>
            <p:nvPr/>
          </p:nvSpPr>
          <p:spPr>
            <a:xfrm>
              <a:off x="336884" y="5847347"/>
              <a:ext cx="11502190" cy="5039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2B41330-FB6F-2646-80DD-09C669865646}"/>
                </a:ext>
              </a:extLst>
            </p:cNvPr>
            <p:cNvSpPr txBox="1"/>
            <p:nvPr/>
          </p:nvSpPr>
          <p:spPr>
            <a:xfrm>
              <a:off x="352926" y="5869741"/>
              <a:ext cx="11109158" cy="479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GYMNASIEUTBILDNINGENS MÅL OM FÖRÄNDRING, </a:t>
              </a:r>
              <a:r>
                <a:rPr lang="en-GB" sz="1500" b="1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alltså</a:t>
              </a:r>
              <a:r>
                <a:rPr lang="en-GB" sz="1500" b="1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den TRANSFORMATIVA NIVÅN:</a:t>
              </a:r>
              <a:endParaRPr lang="en-GB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  <a:p>
              <a:pPr>
                <a:lnSpc>
                  <a:spcPts val="1500"/>
                </a:lnSpc>
              </a:pP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GLP2021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strävar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efter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samhällelig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förändring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som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främjar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en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hållbar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r>
                <a:rPr lang="en-GB" sz="1500" dirty="0" err="1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framtid</a:t>
              </a:r>
              <a:r>
                <a:rPr lang="en-GB" sz="1500" dirty="0">
                  <a:solidFill>
                    <a:srgbClr val="0041DC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 </a:t>
              </a:r>
              <a:endParaRPr lang="en-FI" sz="1500" dirty="0">
                <a:solidFill>
                  <a:srgbClr val="0041DC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92D55B0-AD99-0541-AA9C-BD0013B2D011}"/>
              </a:ext>
            </a:extLst>
          </p:cNvPr>
          <p:cNvGrpSpPr/>
          <p:nvPr/>
        </p:nvGrpSpPr>
        <p:grpSpPr>
          <a:xfrm>
            <a:off x="336884" y="808277"/>
            <a:ext cx="11854181" cy="5529186"/>
            <a:chOff x="336884" y="893411"/>
            <a:chExt cx="11764477" cy="531488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84F9CDE-A6BC-8444-A176-13ABC7CD782E}"/>
                </a:ext>
              </a:extLst>
            </p:cNvPr>
            <p:cNvSpPr/>
            <p:nvPr/>
          </p:nvSpPr>
          <p:spPr>
            <a:xfrm>
              <a:off x="336884" y="893411"/>
              <a:ext cx="11502190" cy="5314884"/>
            </a:xfrm>
            <a:prstGeom prst="rect">
              <a:avLst/>
            </a:prstGeom>
            <a:noFill/>
            <a:ln w="31750">
              <a:solidFill>
                <a:srgbClr val="E6089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C28577C-158F-2945-BBD7-C6491EAFC52B}"/>
                </a:ext>
              </a:extLst>
            </p:cNvPr>
            <p:cNvSpPr/>
            <p:nvPr/>
          </p:nvSpPr>
          <p:spPr>
            <a:xfrm rot="5400000">
              <a:off x="11301043" y="3428674"/>
              <a:ext cx="1356277" cy="244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000" b="1" dirty="0">
                  <a:solidFill>
                    <a:srgbClr val="E60895"/>
                  </a:solidFill>
                  <a:latin typeface="DIN 2014" panose="020B0504020202020204" pitchFamily="34" charset="77"/>
                  <a:ea typeface="DIN 2014" panose="020B0504020202020204" pitchFamily="34" charset="77"/>
                </a:rPr>
                <a:t>VERKSAMHETSKULTUR</a:t>
              </a:r>
              <a:endParaRPr lang="en-FI" sz="1000" b="1" dirty="0">
                <a:solidFill>
                  <a:srgbClr val="E60895"/>
                </a:solidFill>
                <a:latin typeface="DIN 2014" panose="020B0504020202020204" pitchFamily="34" charset="77"/>
                <a:ea typeface="DIN 2014" panose="020B0504020202020204" pitchFamily="34" charset="77"/>
              </a:endParaRPr>
            </a:p>
          </p:txBody>
        </p:sp>
      </p:grpSp>
      <p:pic>
        <p:nvPicPr>
          <p:cNvPr id="71" name="Kuva 70">
            <a:extLst>
              <a:ext uri="{FF2B5EF4-FFF2-40B4-BE49-F238E27FC236}">
                <a16:creationId xmlns:a16="http://schemas.microsoft.com/office/drawing/2014/main" id="{F8E13876-E6C6-4050-BDB2-9A2B79D42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23" y="6337463"/>
            <a:ext cx="1109033" cy="2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3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529</Words>
  <Application>Microsoft Office PowerPoint</Application>
  <PresentationFormat>Laajakuva</PresentationFormat>
  <Paragraphs>87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DIN 2014</vt:lpstr>
      <vt:lpstr>DIN 2014 Light</vt:lpstr>
      <vt:lpstr>Office Theme</vt:lpstr>
      <vt:lpstr>Den mångsidiga kompetensens roll i GLP</vt:lpstr>
      <vt:lpstr>Mångsidig kompetens och läroämnena i olika studieavsnitt</vt:lpstr>
      <vt:lpstr>Nivåer av internationalisering</vt:lpstr>
      <vt:lpstr>Välbefinnandet stärks anefter att den mångsidiga kompetensen utvecklas delområde för delområde</vt:lpstr>
      <vt:lpstr>De olika livsområdena som är kopplade till delområdena inom mångsidig kompetens </vt:lpstr>
      <vt:lpstr>Aspekter som beaktats i beskrivningen av den mångsidiga kompetensen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</dc:creator>
  <cp:lastModifiedBy>Karlsson Patricia</cp:lastModifiedBy>
  <cp:revision>109</cp:revision>
  <dcterms:created xsi:type="dcterms:W3CDTF">2020-05-26T19:26:01Z</dcterms:created>
  <dcterms:modified xsi:type="dcterms:W3CDTF">2020-09-08T10:28:55Z</dcterms:modified>
</cp:coreProperties>
</file>