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60" r:id="rId5"/>
    <p:sldId id="265" r:id="rId6"/>
    <p:sldId id="264" r:id="rId7"/>
  </p:sldIdLst>
  <p:sldSz cx="12192000" cy="6858000"/>
  <p:notesSz cx="6858000" cy="9144000"/>
  <p:defaultTextStyle>
    <a:defPPr>
      <a:defRPr lang="en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0895"/>
    <a:srgbClr val="FFFFFF"/>
    <a:srgbClr val="F3FBFF"/>
    <a:srgbClr val="82D4FF"/>
    <a:srgbClr val="0041DC"/>
    <a:srgbClr val="5BCA13"/>
    <a:srgbClr val="C126B8"/>
    <a:srgbClr val="002452"/>
    <a:srgbClr val="FFD900"/>
    <a:srgbClr val="E0F4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72"/>
    <p:restoredTop sz="93792" autoAdjust="0"/>
  </p:normalViewPr>
  <p:slideViewPr>
    <p:cSldViewPr snapToGrid="0" snapToObjects="1">
      <p:cViewPr varScale="1">
        <p:scale>
          <a:sx n="62" d="100"/>
          <a:sy n="62" d="100"/>
        </p:scale>
        <p:origin x="28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A73E4-B796-6C4A-81E8-88DA76FA61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FI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9E4484-DAA8-9042-A1AB-C4C5D4F362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B69B50-C089-CD44-851C-B219A7EDE3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A3EB003-9B8B-CF41-B197-D1094E04421B}" type="datetimeFigureOut">
              <a:rPr lang="en-FI" smtClean="0"/>
              <a:t>03/20/2024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D64FEC-93E4-1948-ACD3-264DD2730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C6563C-E70F-834E-B1C1-540BD8FDA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AC79A8D-5A8C-E34F-9949-2E0D68B8A455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566281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9EB406-F058-814D-87CF-C5FD96100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718DB2-AC42-EF4D-B3FE-54A88599A5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A46849-E37E-AA4A-9621-D7165471D5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A3EB003-9B8B-CF41-B197-D1094E04421B}" type="datetimeFigureOut">
              <a:rPr lang="en-FI" smtClean="0"/>
              <a:t>03/20/2024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19DB43-D8D8-394C-A484-24B0F87E21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BE5B1B-AB3F-2044-81A3-213AEE4C4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AC79A8D-5A8C-E34F-9949-2E0D68B8A455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1690517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1C9828-050D-F64E-8150-F0F1A105F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3B08E9-C02E-8648-B42F-396DAAF17D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D7E9BA-2BB0-5641-9446-D0DA933046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A3EB003-9B8B-CF41-B197-D1094E04421B}" type="datetimeFigureOut">
              <a:rPr lang="en-FI" smtClean="0"/>
              <a:t>03/20/2024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9E3E5F-9124-2547-9C24-4A7A6A388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79C24A-E3DD-684E-9DC2-95E790D74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AC79A8D-5A8C-E34F-9949-2E0D68B8A455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810422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198CF-ABCE-3641-B2D0-02789059E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F4CAE6-1453-6A4B-A93A-306C154D49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E0710E-6056-9549-988F-1555A49501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09BDDB-20D9-5948-9E8D-DCB3AEC41B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A3EB003-9B8B-CF41-B197-D1094E04421B}" type="datetimeFigureOut">
              <a:rPr lang="en-FI" smtClean="0"/>
              <a:t>03/20/2024</a:t>
            </a:fld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810A1D-7B4E-B64D-82B2-157E54305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F3C403-84ED-A347-BB41-4CA8510FC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AC79A8D-5A8C-E34F-9949-2E0D68B8A455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076677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8FCDE-D8FE-0F49-9391-4AB6F9BCA3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1589A2-E329-374B-A1B9-430C1989C9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FDF6C8-EE95-474B-BA04-63DCE59C0C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8059D1-E294-6749-BED6-F66A04921D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3C2A02-F0AF-B44F-8CF0-A2E3BBDF8B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3DC5617-F7ED-A844-996F-DB59C46341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A3EB003-9B8B-CF41-B197-D1094E04421B}" type="datetimeFigureOut">
              <a:rPr lang="en-FI" smtClean="0"/>
              <a:t>03/20/2024</a:t>
            </a:fld>
            <a:endParaRPr lang="en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D3F2218-210F-A74F-9757-A8E0A53AF2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8A0CAAF-DDC3-564B-804D-9C70B5475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AC79A8D-5A8C-E34F-9949-2E0D68B8A455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390247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432594-C86B-C94C-A1FF-58A6F5E8D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CC3D04D-B9BD-E348-BBFA-1CFF927F11E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A3EB003-9B8B-CF41-B197-D1094E04421B}" type="datetimeFigureOut">
              <a:rPr lang="en-FI" smtClean="0"/>
              <a:t>03/20/2024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DC0E1D-355F-8142-90B2-475A51B2A7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82BAE6-F92A-CE48-B382-A31C448AA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AC79A8D-5A8C-E34F-9949-2E0D68B8A455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663800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B47830-1EEF-FE4A-A4B5-56C490B6CDE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A3EB003-9B8B-CF41-B197-D1094E04421B}" type="datetimeFigureOut">
              <a:rPr lang="en-FI" smtClean="0"/>
              <a:t>03/20/2024</a:t>
            </a:fld>
            <a:endParaRPr lang="en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53120C-1409-294D-8A76-F384CFB4AA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FCC449-CB52-704A-8B47-0EE8BCA57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AC79A8D-5A8C-E34F-9949-2E0D68B8A455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593399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164A0-D191-6342-9690-8E2C95E67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EBACF3-85B8-5C41-B553-F4182F7821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16BC20-29BE-BC4E-A498-3DEF660D7A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5C5165-211B-834C-B80F-C3837666CE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A3EB003-9B8B-CF41-B197-D1094E04421B}" type="datetimeFigureOut">
              <a:rPr lang="en-FI" smtClean="0"/>
              <a:t>03/20/2024</a:t>
            </a:fld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9B688E-FCE7-C746-B265-B6CF686B5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2555F6-627A-6247-8912-63AAFB066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AC79A8D-5A8C-E34F-9949-2E0D68B8A455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632474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B44B2-DC8D-5240-9815-1B7CB5360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I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EFB9B9C-2F2A-9B4A-B36F-1F655FD27B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298BD8-FEDD-1D42-BEAD-F0262413D5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314D52-6646-924A-8777-313DB8C3AB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A3EB003-9B8B-CF41-B197-D1094E04421B}" type="datetimeFigureOut">
              <a:rPr lang="en-FI" smtClean="0"/>
              <a:t>03/20/2024</a:t>
            </a:fld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FB90B2-D459-F946-AC72-FBAF51947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CD92E1-B274-224A-916E-063928EBD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AC79A8D-5A8C-E34F-9949-2E0D68B8A455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898594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8A2FA-7EB0-6845-BE18-1BDE17DCD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FI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7D79D6-9225-8B46-A479-3B9214C0C9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B9EB55-391D-D046-96D5-49094DD37E1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A3EB003-9B8B-CF41-B197-D1094E04421B}" type="datetimeFigureOut">
              <a:rPr lang="en-FI" smtClean="0"/>
              <a:t>03/20/2024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49FA8A-C04D-6441-A02A-01B8A83D7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8F3FAA-E1B3-6D45-881A-807E8D506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AC79A8D-5A8C-E34F-9949-2E0D68B8A455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6739088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E8A2B6F-F752-ED4C-931D-0ABEEDBA78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FI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7EA01A8-FDAC-1949-8076-1CE5D5EF92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089062-DAA2-6141-9FA6-10367B7FE6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A3EB003-9B8B-CF41-B197-D1094E04421B}" type="datetimeFigureOut">
              <a:rPr lang="en-FI" smtClean="0"/>
              <a:t>03/20/2024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E4174F-DF5D-D24B-9696-1091ADAD8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3465FA-3F5D-4A4F-ABE6-BA302CA07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AC79A8D-5A8C-E34F-9949-2E0D68B8A455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783279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1509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 descr="Infograafi laaja-alaisen osaamisen asemasta LOPSissa suhteessa arvoperustaan, oppiaineisiin, oppimiskäsitykseen sekä koulutuksen tehtävään ja opetuksen yleisiin tavoitteisiin. Laaja-alainen osaaminen kuvataan lomittain menevien ympyröiden (Arvoperusta, Koulutuksen tehtävä ja yleiset tavoitteet, Oppiaineet, Oppimiskäsitys)keskellä niin, että se sijoittuu selvästi Oppiaine- (ja oppimskäsitys-)ympyrän päälle, mutta yltää myös Arvoperustaan ja Koulutuksen tehtävään ja yleisiin tavoitteisiin.">
            <a:extLst>
              <a:ext uri="{FF2B5EF4-FFF2-40B4-BE49-F238E27FC236}">
                <a16:creationId xmlns:a16="http://schemas.microsoft.com/office/drawing/2014/main" id="{31C7A5B3-6F49-9441-B5D1-F6AF32C71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618" y="247430"/>
            <a:ext cx="3380716" cy="2359968"/>
          </a:xfrm>
        </p:spPr>
        <p:txBody>
          <a:bodyPr/>
          <a:lstStyle/>
          <a:p>
            <a:r>
              <a:rPr lang="en-GB" sz="2800" b="1" dirty="0" err="1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Laaja-alaisen</a:t>
            </a:r>
            <a:r>
              <a:rPr lang="en-GB" sz="28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 </a:t>
            </a:r>
            <a:br>
              <a:rPr lang="en-GB" sz="28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</a:br>
            <a:r>
              <a:rPr lang="en-GB" sz="2800" b="1" dirty="0" err="1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osaamisen</a:t>
            </a:r>
            <a:r>
              <a:rPr lang="en-GB" sz="28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 </a:t>
            </a:r>
            <a:br>
              <a:rPr lang="en-GB" sz="28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</a:br>
            <a:r>
              <a:rPr lang="en-GB" sz="2800" b="1" dirty="0" err="1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asema</a:t>
            </a:r>
            <a:r>
              <a:rPr lang="en-GB" sz="28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 </a:t>
            </a:r>
            <a:br>
              <a:rPr lang="en-GB" sz="28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</a:br>
            <a:r>
              <a:rPr lang="en-GB" sz="2800" b="1" dirty="0" err="1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LOPSissa</a:t>
            </a:r>
            <a:endParaRPr lang="en-GB" sz="2800" b="1" dirty="0">
              <a:solidFill>
                <a:srgbClr val="0041DC"/>
              </a:solidFill>
              <a:latin typeface="DIN 2014" panose="020B0504020202020204" pitchFamily="34" charset="77"/>
              <a:ea typeface="DIN 2014" panose="020B0504020202020204" pitchFamily="34" charset="77"/>
            </a:endParaRPr>
          </a:p>
        </p:txBody>
      </p:sp>
      <p:grpSp>
        <p:nvGrpSpPr>
          <p:cNvPr id="20" name="Group 19" descr="Laaja-alainen osaaminen">
            <a:extLst>
              <a:ext uri="{FF2B5EF4-FFF2-40B4-BE49-F238E27FC236}">
                <a16:creationId xmlns:a16="http://schemas.microsoft.com/office/drawing/2014/main" id="{F4021C6A-B098-A040-B6B6-E2007C4CE81E}"/>
              </a:ext>
            </a:extLst>
          </p:cNvPr>
          <p:cNvGrpSpPr/>
          <p:nvPr/>
        </p:nvGrpSpPr>
        <p:grpSpPr>
          <a:xfrm>
            <a:off x="10445714" y="416541"/>
            <a:ext cx="1376463" cy="1376463"/>
            <a:chOff x="10436660" y="289375"/>
            <a:chExt cx="1376463" cy="1376463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ABFB35A0-A410-814F-A242-7FBBA77F8ED2}"/>
                </a:ext>
              </a:extLst>
            </p:cNvPr>
            <p:cNvSpPr/>
            <p:nvPr/>
          </p:nvSpPr>
          <p:spPr>
            <a:xfrm>
              <a:off x="10436660" y="289375"/>
              <a:ext cx="1376463" cy="1376463"/>
            </a:xfrm>
            <a:prstGeom prst="ellipse">
              <a:avLst/>
            </a:prstGeom>
            <a:noFill/>
            <a:ln w="31750">
              <a:solidFill>
                <a:srgbClr val="E60895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9ABC55B-3C63-8543-A39C-610B7EDE2A0C}"/>
                </a:ext>
              </a:extLst>
            </p:cNvPr>
            <p:cNvSpPr txBox="1"/>
            <p:nvPr/>
          </p:nvSpPr>
          <p:spPr>
            <a:xfrm>
              <a:off x="10508006" y="642583"/>
              <a:ext cx="1208689" cy="661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b="1" dirty="0">
                  <a:solidFill>
                    <a:srgbClr val="E60895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= LAAJA-ALAINEN OSAAMINEN</a:t>
              </a:r>
              <a:endParaRPr lang="en-FI" sz="1200" b="1" dirty="0">
                <a:solidFill>
                  <a:srgbClr val="E60895"/>
                </a:solidFill>
                <a:latin typeface="DIN 2014" panose="020B0504020202020204" pitchFamily="34" charset="77"/>
                <a:ea typeface="DIN 2014" panose="020B0504020202020204" pitchFamily="34" charset="77"/>
              </a:endParaRPr>
            </a:p>
          </p:txBody>
        </p:sp>
      </p:grpSp>
      <p:grpSp>
        <p:nvGrpSpPr>
          <p:cNvPr id="27" name="Group 26" descr="Kehä, jossa tekstit Toimintakulttuuri ja Korkeakoulut, työelämä, kv (luku 3.6)">
            <a:extLst>
              <a:ext uri="{FF2B5EF4-FFF2-40B4-BE49-F238E27FC236}">
                <a16:creationId xmlns:a16="http://schemas.microsoft.com/office/drawing/2014/main" id="{6E16F81E-92E5-EC4E-8FDB-EE4D43758066}"/>
              </a:ext>
            </a:extLst>
          </p:cNvPr>
          <p:cNvGrpSpPr/>
          <p:nvPr/>
        </p:nvGrpSpPr>
        <p:grpSpPr>
          <a:xfrm>
            <a:off x="2443682" y="-432303"/>
            <a:ext cx="7722606" cy="7722606"/>
            <a:chOff x="2443682" y="-432303"/>
            <a:chExt cx="7722606" cy="7722606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F6B2072E-76D6-CB4D-9272-45C36F320662}"/>
                </a:ext>
              </a:extLst>
            </p:cNvPr>
            <p:cNvSpPr/>
            <p:nvPr/>
          </p:nvSpPr>
          <p:spPr>
            <a:xfrm>
              <a:off x="2443682" y="-432303"/>
              <a:ext cx="7722606" cy="7722606"/>
            </a:xfrm>
            <a:prstGeom prst="ellipse">
              <a:avLst/>
            </a:prstGeom>
            <a:solidFill>
              <a:srgbClr val="F0FA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70310B95-D7DF-8643-B9C9-10D782E34AA4}"/>
                </a:ext>
              </a:extLst>
            </p:cNvPr>
            <p:cNvSpPr/>
            <p:nvPr/>
          </p:nvSpPr>
          <p:spPr>
            <a:xfrm rot="336179">
              <a:off x="5213788" y="980614"/>
              <a:ext cx="4606360" cy="4761586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prstTxWarp prst="textCircle">
                <a:avLst/>
              </a:prstTxWarp>
              <a:spAutoFit/>
            </a:bodyPr>
            <a:lstStyle/>
            <a:p>
              <a:pPr algn="ctr"/>
              <a:r>
                <a:rPr lang="en-GB" sz="1600" cap="none" spc="0" dirty="0">
                  <a:ln w="0"/>
                  <a:solidFill>
                    <a:srgbClr val="0041DC"/>
                  </a:solidFill>
                  <a:latin typeface="DIN 2014 Light" panose="020B0404020202020204" pitchFamily="34" charset="77"/>
                  <a:ea typeface="DIN 2014 Light" panose="020B0404020202020204" pitchFamily="34" charset="77"/>
                </a:rPr>
                <a:t>TOIMINTAKULTTUURI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F2CB5191-32A4-524A-BC83-019B5B4ACCEE}"/>
                </a:ext>
              </a:extLst>
            </p:cNvPr>
            <p:cNvSpPr/>
            <p:nvPr/>
          </p:nvSpPr>
          <p:spPr>
            <a:xfrm rot="11005408">
              <a:off x="2795933" y="1035591"/>
              <a:ext cx="4606360" cy="4761586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prstTxWarp prst="textCircle">
                <a:avLst/>
              </a:prstTxWarp>
              <a:spAutoFit/>
            </a:bodyPr>
            <a:lstStyle/>
            <a:p>
              <a:pPr algn="ctr"/>
              <a:r>
                <a:rPr lang="en-GB" sz="1600" cap="none" spc="0" dirty="0">
                  <a:ln w="0"/>
                  <a:solidFill>
                    <a:srgbClr val="0041DC"/>
                  </a:solidFill>
                  <a:latin typeface="DIN 2014 Light" panose="020B0404020202020204" pitchFamily="34" charset="77"/>
                  <a:ea typeface="DIN 2014 Light" panose="020B0404020202020204" pitchFamily="34" charset="77"/>
                </a:rPr>
                <a:t>TOIMINTAKULTTUURI</a:t>
              </a:r>
            </a:p>
          </p:txBody>
        </p:sp>
      </p:grpSp>
      <p:grpSp>
        <p:nvGrpSpPr>
          <p:cNvPr id="29" name="Group 28" descr="Arvoperusta">
            <a:extLst>
              <a:ext uri="{FF2B5EF4-FFF2-40B4-BE49-F238E27FC236}">
                <a16:creationId xmlns:a16="http://schemas.microsoft.com/office/drawing/2014/main" id="{FB1A19DD-8D21-884F-B95A-58A50BF4B80A}"/>
              </a:ext>
            </a:extLst>
          </p:cNvPr>
          <p:cNvGrpSpPr/>
          <p:nvPr/>
        </p:nvGrpSpPr>
        <p:grpSpPr>
          <a:xfrm>
            <a:off x="3281128" y="521327"/>
            <a:ext cx="3380716" cy="3380716"/>
            <a:chOff x="3281128" y="521327"/>
            <a:chExt cx="3380716" cy="3380716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A0EB3F94-42CA-4C47-A8EE-28616EB4A694}"/>
                </a:ext>
              </a:extLst>
            </p:cNvPr>
            <p:cNvSpPr/>
            <p:nvPr/>
          </p:nvSpPr>
          <p:spPr>
            <a:xfrm>
              <a:off x="3281128" y="521327"/>
              <a:ext cx="3380716" cy="3380716"/>
            </a:xfrm>
            <a:prstGeom prst="ellipse">
              <a:avLst/>
            </a:prstGeom>
            <a:solidFill>
              <a:srgbClr val="B9E7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3943D02-2F9E-AC48-9810-0B8A00CA9F4D}"/>
                </a:ext>
              </a:extLst>
            </p:cNvPr>
            <p:cNvSpPr txBox="1"/>
            <p:nvPr/>
          </p:nvSpPr>
          <p:spPr>
            <a:xfrm>
              <a:off x="3839248" y="1748065"/>
              <a:ext cx="19283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Arvoperusta</a:t>
              </a:r>
              <a:endParaRPr lang="en-FI" sz="20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endParaRPr>
            </a:p>
          </p:txBody>
        </p:sp>
      </p:grpSp>
      <p:grpSp>
        <p:nvGrpSpPr>
          <p:cNvPr id="28" name="Group 27" descr="Koulutuksen tehtävä, opetuksen yleiset tavoitteet">
            <a:extLst>
              <a:ext uri="{FF2B5EF4-FFF2-40B4-BE49-F238E27FC236}">
                <a16:creationId xmlns:a16="http://schemas.microsoft.com/office/drawing/2014/main" id="{297C24E2-EE1A-FF40-A5B3-597D97EAF42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5936057" y="521327"/>
            <a:ext cx="3380716" cy="3380716"/>
            <a:chOff x="5936057" y="521327"/>
            <a:chExt cx="3380716" cy="3380716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B4020221-4E34-5046-972C-CD39A7101EA2}"/>
                </a:ext>
              </a:extLst>
            </p:cNvPr>
            <p:cNvSpPr/>
            <p:nvPr/>
          </p:nvSpPr>
          <p:spPr>
            <a:xfrm>
              <a:off x="5936057" y="521327"/>
              <a:ext cx="3380716" cy="3380716"/>
            </a:xfrm>
            <a:prstGeom prst="ellipse">
              <a:avLst/>
            </a:prstGeom>
            <a:solidFill>
              <a:srgbClr val="0041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026A113-1DE6-7744-A004-F5888F800516}"/>
                </a:ext>
              </a:extLst>
            </p:cNvPr>
            <p:cNvSpPr txBox="1"/>
            <p:nvPr/>
          </p:nvSpPr>
          <p:spPr>
            <a:xfrm>
              <a:off x="6079263" y="1591735"/>
              <a:ext cx="309430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err="1">
                  <a:solidFill>
                    <a:schemeClr val="bg1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Koulutuksen</a:t>
              </a:r>
              <a:r>
                <a:rPr lang="en-GB" sz="2000" b="1" dirty="0">
                  <a:solidFill>
                    <a:schemeClr val="bg1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2000" b="1" dirty="0" err="1">
                  <a:solidFill>
                    <a:schemeClr val="bg1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tehtävä</a:t>
              </a:r>
              <a:endParaRPr lang="en-GB" sz="2000" b="1" dirty="0">
                <a:solidFill>
                  <a:schemeClr val="bg1"/>
                </a:solidFill>
                <a:latin typeface="DIN 2014" panose="020B0504020202020204" pitchFamily="34" charset="77"/>
                <a:ea typeface="DIN 2014" panose="020B0504020202020204" pitchFamily="34" charset="77"/>
              </a:endParaRPr>
            </a:p>
            <a:p>
              <a:pPr algn="ctr"/>
              <a:r>
                <a:rPr lang="en-GB" sz="2000" b="1" dirty="0" err="1">
                  <a:solidFill>
                    <a:schemeClr val="bg1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Opetuksen</a:t>
              </a:r>
              <a:r>
                <a:rPr lang="en-GB" sz="2000" b="1" dirty="0">
                  <a:solidFill>
                    <a:schemeClr val="bg1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2000" b="1" dirty="0" err="1">
                  <a:solidFill>
                    <a:schemeClr val="bg1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yleiset</a:t>
              </a:r>
              <a:r>
                <a:rPr lang="en-GB" sz="2000" b="1" dirty="0">
                  <a:solidFill>
                    <a:schemeClr val="bg1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</a:p>
            <a:p>
              <a:pPr algn="ctr"/>
              <a:r>
                <a:rPr lang="en-GB" sz="2000" b="1" dirty="0" err="1">
                  <a:solidFill>
                    <a:schemeClr val="bg1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tavoitteet</a:t>
              </a:r>
              <a:endParaRPr lang="en-FI" sz="2000" b="1" dirty="0">
                <a:solidFill>
                  <a:schemeClr val="bg1"/>
                </a:solidFill>
                <a:latin typeface="DIN 2014" panose="020B0504020202020204" pitchFamily="34" charset="77"/>
                <a:ea typeface="DIN 2014" panose="020B0504020202020204" pitchFamily="34" charset="77"/>
              </a:endParaRPr>
            </a:p>
          </p:txBody>
        </p:sp>
      </p:grpSp>
      <p:grpSp>
        <p:nvGrpSpPr>
          <p:cNvPr id="30" name="Group 29" descr="Oppiaineet">
            <a:extLst>
              <a:ext uri="{FF2B5EF4-FFF2-40B4-BE49-F238E27FC236}">
                <a16:creationId xmlns:a16="http://schemas.microsoft.com/office/drawing/2014/main" id="{D93D280C-75E8-EB4F-9915-ECB1C712C662}"/>
              </a:ext>
            </a:extLst>
          </p:cNvPr>
          <p:cNvGrpSpPr/>
          <p:nvPr/>
        </p:nvGrpSpPr>
        <p:grpSpPr>
          <a:xfrm>
            <a:off x="4479410" y="2546492"/>
            <a:ext cx="3594089" cy="3594089"/>
            <a:chOff x="4385650" y="2607398"/>
            <a:chExt cx="3838669" cy="3838669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FC802454-DCF0-D048-B71B-841DF2B64E1A}"/>
                </a:ext>
              </a:extLst>
            </p:cNvPr>
            <p:cNvSpPr/>
            <p:nvPr/>
          </p:nvSpPr>
          <p:spPr>
            <a:xfrm>
              <a:off x="4385650" y="2607398"/>
              <a:ext cx="3838669" cy="3838669"/>
            </a:xfrm>
            <a:prstGeom prst="ellipse">
              <a:avLst/>
            </a:prstGeom>
            <a:blipFill dpi="0" rotWithShape="1">
              <a:blip r:embed="rId2">
                <a:alphaModFix amt="83000"/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 dirty="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7B72870-AEDC-F84E-AF80-C52D94DADFF2}"/>
                </a:ext>
              </a:extLst>
            </p:cNvPr>
            <p:cNvSpPr txBox="1"/>
            <p:nvPr/>
          </p:nvSpPr>
          <p:spPr>
            <a:xfrm>
              <a:off x="5340790" y="4316327"/>
              <a:ext cx="19283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Oppiaineet</a:t>
              </a:r>
              <a:endParaRPr lang="en-FI" sz="20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endParaRPr>
            </a:p>
          </p:txBody>
        </p:sp>
      </p:grpSp>
      <p:grpSp>
        <p:nvGrpSpPr>
          <p:cNvPr id="15" name="Group 14" descr="Oppimiskäsitys">
            <a:extLst>
              <a:ext uri="{FF2B5EF4-FFF2-40B4-BE49-F238E27FC236}">
                <a16:creationId xmlns:a16="http://schemas.microsoft.com/office/drawing/2014/main" id="{E2E40EBB-48A3-9241-9214-D907389BBB0F}"/>
              </a:ext>
            </a:extLst>
          </p:cNvPr>
          <p:cNvGrpSpPr/>
          <p:nvPr/>
        </p:nvGrpSpPr>
        <p:grpSpPr>
          <a:xfrm>
            <a:off x="4376596" y="2254313"/>
            <a:ext cx="1928388" cy="1530035"/>
            <a:chOff x="4309550" y="2387612"/>
            <a:chExt cx="1928388" cy="1530035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28214B01-B762-9248-930A-776C7CA7F392}"/>
                </a:ext>
              </a:extLst>
            </p:cNvPr>
            <p:cNvSpPr/>
            <p:nvPr/>
          </p:nvSpPr>
          <p:spPr>
            <a:xfrm>
              <a:off x="4517116" y="2387612"/>
              <a:ext cx="1530035" cy="15300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C3CFB98-E3DC-2A43-BC5F-8139812170DE}"/>
                </a:ext>
              </a:extLst>
            </p:cNvPr>
            <p:cNvSpPr txBox="1"/>
            <p:nvPr/>
          </p:nvSpPr>
          <p:spPr>
            <a:xfrm>
              <a:off x="4309550" y="2803228"/>
              <a:ext cx="192838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i="1" dirty="0" err="1">
                  <a:solidFill>
                    <a:srgbClr val="0041DC"/>
                  </a:solidFill>
                  <a:latin typeface="DIN 2014 Light" panose="020B0404020202020204" pitchFamily="34" charset="77"/>
                  <a:ea typeface="DIN 2014 Light" panose="020B0404020202020204" pitchFamily="34" charset="77"/>
                </a:rPr>
                <a:t>Oppimis</a:t>
              </a:r>
              <a:r>
                <a:rPr lang="en-GB" sz="2000" i="1" dirty="0">
                  <a:solidFill>
                    <a:srgbClr val="0041DC"/>
                  </a:solidFill>
                  <a:latin typeface="DIN 2014 Light" panose="020B0404020202020204" pitchFamily="34" charset="77"/>
                  <a:ea typeface="DIN 2014 Light" panose="020B0404020202020204" pitchFamily="34" charset="77"/>
                </a:rPr>
                <a:t>-</a:t>
              </a:r>
            </a:p>
            <a:p>
              <a:pPr algn="ctr"/>
              <a:r>
                <a:rPr lang="en-GB" sz="2000" i="1" dirty="0" err="1">
                  <a:solidFill>
                    <a:srgbClr val="0041DC"/>
                  </a:solidFill>
                  <a:latin typeface="DIN 2014 Light" panose="020B0404020202020204" pitchFamily="34" charset="77"/>
                  <a:ea typeface="DIN 2014 Light" panose="020B0404020202020204" pitchFamily="34" charset="77"/>
                </a:rPr>
                <a:t>käsitys</a:t>
              </a:r>
              <a:endParaRPr lang="en-FI" sz="2000" i="1" dirty="0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endParaRPr>
            </a:p>
          </p:txBody>
        </p:sp>
      </p:grpSp>
      <p:sp>
        <p:nvSpPr>
          <p:cNvPr id="23" name="Oval 22" descr="Laaja-alaisen osaamisen sijainnin Lopsissa merkitsevä katkoviivaympyrä">
            <a:extLst>
              <a:ext uri="{FF2B5EF4-FFF2-40B4-BE49-F238E27FC236}">
                <a16:creationId xmlns:a16="http://schemas.microsoft.com/office/drawing/2014/main" id="{40515F80-0D9B-E340-A421-DC8A20B5AC12}"/>
              </a:ext>
            </a:extLst>
          </p:cNvPr>
          <p:cNvSpPr/>
          <p:nvPr/>
        </p:nvSpPr>
        <p:spPr>
          <a:xfrm>
            <a:off x="4445868" y="2249610"/>
            <a:ext cx="2973075" cy="2973075"/>
          </a:xfrm>
          <a:prstGeom prst="ellipse">
            <a:avLst/>
          </a:prstGeom>
          <a:noFill/>
          <a:ln w="31750">
            <a:solidFill>
              <a:srgbClr val="E6089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82009A1-F5B4-764C-81C7-1709F2C587FA}"/>
              </a:ext>
            </a:extLst>
          </p:cNvPr>
          <p:cNvSpPr txBox="1"/>
          <p:nvPr/>
        </p:nvSpPr>
        <p:spPr>
          <a:xfrm>
            <a:off x="4376596" y="5142936"/>
            <a:ext cx="3791841" cy="1378863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</a:bodyPr>
          <a:lstStyle/>
          <a:p>
            <a:pPr algn="ctr"/>
            <a:r>
              <a:rPr lang="en-GB" sz="2000" i="1" dirty="0" err="1">
                <a:ln w="0"/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Korkeakoulut</a:t>
            </a:r>
            <a:r>
              <a:rPr lang="en-GB" sz="2000" i="1" dirty="0">
                <a:ln w="0"/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, </a:t>
            </a:r>
            <a:r>
              <a:rPr lang="en-GB" sz="2000" i="1" dirty="0" err="1">
                <a:ln w="0"/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työelämä</a:t>
            </a:r>
            <a:r>
              <a:rPr lang="en-GB" sz="2000" i="1" dirty="0">
                <a:ln w="0"/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, </a:t>
            </a:r>
            <a:r>
              <a:rPr lang="en-GB" sz="2000" i="1" dirty="0" err="1">
                <a:ln w="0"/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kv</a:t>
            </a:r>
            <a:r>
              <a:rPr lang="en-GB" sz="2000" i="1" dirty="0">
                <a:ln w="0"/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 (</a:t>
            </a:r>
            <a:r>
              <a:rPr lang="en-GB" sz="2000" i="1" dirty="0" err="1">
                <a:ln w="0"/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luku</a:t>
            </a:r>
            <a:r>
              <a:rPr lang="en-GB" sz="2000" i="1" dirty="0">
                <a:ln w="0"/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 3.6)</a:t>
            </a:r>
          </a:p>
        </p:txBody>
      </p:sp>
    </p:spTree>
    <p:extLst>
      <p:ext uri="{BB962C8B-B14F-4D97-AF65-F5344CB8AC3E}">
        <p14:creationId xmlns:p14="http://schemas.microsoft.com/office/powerpoint/2010/main" val="18428925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>
            <a:extLst>
              <a:ext uri="{FF2B5EF4-FFF2-40B4-BE49-F238E27FC236}">
                <a16:creationId xmlns:a16="http://schemas.microsoft.com/office/drawing/2014/main" id="{74CA27C0-9F25-8644-8101-051ED54C7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618" y="247430"/>
            <a:ext cx="8604564" cy="694130"/>
          </a:xfrm>
        </p:spPr>
        <p:txBody>
          <a:bodyPr/>
          <a:lstStyle/>
          <a:p>
            <a:r>
              <a:rPr lang="en-GB" sz="2800" b="1" dirty="0" err="1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Laaja-alaisuus</a:t>
            </a:r>
            <a:r>
              <a:rPr lang="en-GB" sz="28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 </a:t>
            </a:r>
            <a:r>
              <a:rPr lang="en-GB" sz="2800" b="1" dirty="0" err="1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ja</a:t>
            </a:r>
            <a:r>
              <a:rPr lang="en-GB" sz="28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 </a:t>
            </a:r>
            <a:r>
              <a:rPr lang="en-GB" sz="2800" b="1" dirty="0" err="1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oppiaineet</a:t>
            </a:r>
            <a:r>
              <a:rPr lang="en-GB" sz="28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 </a:t>
            </a:r>
            <a:r>
              <a:rPr lang="en-GB" sz="2800" b="1" dirty="0" err="1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opintojaksoissa</a:t>
            </a:r>
            <a:endParaRPr lang="en-GB" sz="2800" b="1" dirty="0">
              <a:solidFill>
                <a:srgbClr val="0041DC"/>
              </a:solidFill>
              <a:latin typeface="DIN 2014" panose="020B0504020202020204" pitchFamily="34" charset="77"/>
              <a:ea typeface="DIN 2014" panose="020B0504020202020204" pitchFamily="34" charset="77"/>
            </a:endParaRPr>
          </a:p>
        </p:txBody>
      </p:sp>
      <p:grpSp>
        <p:nvGrpSpPr>
          <p:cNvPr id="4" name="Group 3" descr="Laaja-alainen osaaminen">
            <a:extLst>
              <a:ext uri="{FF2B5EF4-FFF2-40B4-BE49-F238E27FC236}">
                <a16:creationId xmlns:a16="http://schemas.microsoft.com/office/drawing/2014/main" id="{1ED57E89-7E9E-D245-B278-96FF634188D4}"/>
              </a:ext>
            </a:extLst>
          </p:cNvPr>
          <p:cNvGrpSpPr/>
          <p:nvPr/>
        </p:nvGrpSpPr>
        <p:grpSpPr>
          <a:xfrm>
            <a:off x="10445714" y="416541"/>
            <a:ext cx="1376463" cy="1376463"/>
            <a:chOff x="10436660" y="289375"/>
            <a:chExt cx="1376463" cy="1376463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C1A42D99-C7F5-CA41-833F-9F2A35B728B8}"/>
                </a:ext>
              </a:extLst>
            </p:cNvPr>
            <p:cNvSpPr/>
            <p:nvPr/>
          </p:nvSpPr>
          <p:spPr>
            <a:xfrm>
              <a:off x="10436660" y="289375"/>
              <a:ext cx="1376463" cy="1376463"/>
            </a:xfrm>
            <a:prstGeom prst="ellipse">
              <a:avLst/>
            </a:prstGeom>
            <a:noFill/>
            <a:ln w="31750">
              <a:solidFill>
                <a:srgbClr val="E60895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126274C-AD3C-2743-ADE3-5A28200535C4}"/>
                </a:ext>
              </a:extLst>
            </p:cNvPr>
            <p:cNvSpPr txBox="1"/>
            <p:nvPr/>
          </p:nvSpPr>
          <p:spPr>
            <a:xfrm>
              <a:off x="10508006" y="642583"/>
              <a:ext cx="1208689" cy="661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b="1" dirty="0">
                  <a:solidFill>
                    <a:srgbClr val="E60895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= LAAJA-ALAINEN OSAAMINEN</a:t>
              </a:r>
              <a:endParaRPr lang="en-FI" sz="1200" b="1" dirty="0">
                <a:solidFill>
                  <a:srgbClr val="E60895"/>
                </a:solidFill>
                <a:latin typeface="DIN 2014" panose="020B0504020202020204" pitchFamily="34" charset="77"/>
                <a:ea typeface="DIN 2014" panose="020B0504020202020204" pitchFamily="34" charset="77"/>
              </a:endParaRPr>
            </a:p>
          </p:txBody>
        </p:sp>
      </p:grpSp>
      <p:sp>
        <p:nvSpPr>
          <p:cNvPr id="7" name="Rectangle 6" descr="Oppiaine X">
            <a:extLst>
              <a:ext uri="{FF2B5EF4-FFF2-40B4-BE49-F238E27FC236}">
                <a16:creationId xmlns:a16="http://schemas.microsoft.com/office/drawing/2014/main" id="{7E44410E-0AE8-D74D-8DF1-F7FF7B6A347E}"/>
              </a:ext>
            </a:extLst>
          </p:cNvPr>
          <p:cNvSpPr/>
          <p:nvPr/>
        </p:nvSpPr>
        <p:spPr>
          <a:xfrm>
            <a:off x="362139" y="1729212"/>
            <a:ext cx="2236206" cy="2236206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8616A97-730F-DE4C-B2CC-87CB1360D003}"/>
              </a:ext>
            </a:extLst>
          </p:cNvPr>
          <p:cNvSpPr txBox="1"/>
          <p:nvPr/>
        </p:nvSpPr>
        <p:spPr>
          <a:xfrm>
            <a:off x="516048" y="2647260"/>
            <a:ext cx="19283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err="1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Oppiaine</a:t>
            </a:r>
            <a:r>
              <a:rPr lang="en-GB" sz="20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 X</a:t>
            </a:r>
            <a:endParaRPr lang="en-FI" sz="2000" b="1" dirty="0">
              <a:solidFill>
                <a:srgbClr val="0041DC"/>
              </a:solidFill>
              <a:latin typeface="DIN 2014" panose="020B0504020202020204" pitchFamily="34" charset="77"/>
              <a:ea typeface="DIN 2014" panose="020B0504020202020204" pitchFamily="34" charset="77"/>
            </a:endParaRPr>
          </a:p>
        </p:txBody>
      </p:sp>
      <p:sp>
        <p:nvSpPr>
          <p:cNvPr id="8" name="Rectangle 7" descr="Oppiaine Y">
            <a:extLst>
              <a:ext uri="{FF2B5EF4-FFF2-40B4-BE49-F238E27FC236}">
                <a16:creationId xmlns:a16="http://schemas.microsoft.com/office/drawing/2014/main" id="{CDF5383D-E785-5944-891C-83E6A04A4432}"/>
              </a:ext>
            </a:extLst>
          </p:cNvPr>
          <p:cNvSpPr/>
          <p:nvPr/>
        </p:nvSpPr>
        <p:spPr>
          <a:xfrm>
            <a:off x="2743201" y="3177766"/>
            <a:ext cx="2236206" cy="2236206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B8AAFB0-2D43-6B43-A8BC-83AEE30FB6A2}"/>
              </a:ext>
            </a:extLst>
          </p:cNvPr>
          <p:cNvSpPr txBox="1"/>
          <p:nvPr/>
        </p:nvSpPr>
        <p:spPr>
          <a:xfrm>
            <a:off x="2897110" y="4095814"/>
            <a:ext cx="19283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err="1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Oppiaine</a:t>
            </a:r>
            <a:r>
              <a:rPr lang="en-GB" sz="20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 Y</a:t>
            </a:r>
            <a:endParaRPr lang="en-FI" sz="2000" b="1" dirty="0">
              <a:solidFill>
                <a:srgbClr val="0041DC"/>
              </a:solidFill>
              <a:latin typeface="DIN 2014" panose="020B0504020202020204" pitchFamily="34" charset="77"/>
              <a:ea typeface="DIN 2014" panose="020B0504020202020204" pitchFamily="34" charset="77"/>
            </a:endParaRPr>
          </a:p>
        </p:txBody>
      </p:sp>
      <p:sp>
        <p:nvSpPr>
          <p:cNvPr id="9" name="Oval 8" descr="Oppiaineen X ja oppiaineen Y muodostama opintojakso, jota yhdistää laaja-alaista osaamista kuvaava katkoviivaympyrä">
            <a:extLst>
              <a:ext uri="{FF2B5EF4-FFF2-40B4-BE49-F238E27FC236}">
                <a16:creationId xmlns:a16="http://schemas.microsoft.com/office/drawing/2014/main" id="{1430B39B-A594-EC44-931E-7AE335C53986}"/>
              </a:ext>
            </a:extLst>
          </p:cNvPr>
          <p:cNvSpPr/>
          <p:nvPr/>
        </p:nvSpPr>
        <p:spPr>
          <a:xfrm>
            <a:off x="501115" y="1693418"/>
            <a:ext cx="4194460" cy="4194460"/>
          </a:xfrm>
          <a:prstGeom prst="ellipse">
            <a:avLst/>
          </a:prstGeom>
          <a:noFill/>
          <a:ln w="31750">
            <a:solidFill>
              <a:srgbClr val="E6089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dirty="0"/>
          </a:p>
        </p:txBody>
      </p:sp>
      <p:grpSp>
        <p:nvGrpSpPr>
          <p:cNvPr id="19" name="Group 18" descr="Oppiaine Z, joka muodostaa oppiaineiden Å ja Ä kanssa opintojakson">
            <a:extLst>
              <a:ext uri="{FF2B5EF4-FFF2-40B4-BE49-F238E27FC236}">
                <a16:creationId xmlns:a16="http://schemas.microsoft.com/office/drawing/2014/main" id="{B751019D-3FD4-EA46-BC3D-C8897A390FC9}"/>
              </a:ext>
            </a:extLst>
          </p:cNvPr>
          <p:cNvGrpSpPr/>
          <p:nvPr/>
        </p:nvGrpSpPr>
        <p:grpSpPr>
          <a:xfrm>
            <a:off x="5357979" y="966457"/>
            <a:ext cx="3478203" cy="3478203"/>
            <a:chOff x="5357979" y="966457"/>
            <a:chExt cx="3901886" cy="3901886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1177466-59DB-9B4B-8E40-E270BC66120F}"/>
                </a:ext>
              </a:extLst>
            </p:cNvPr>
            <p:cNvSpPr/>
            <p:nvPr/>
          </p:nvSpPr>
          <p:spPr>
            <a:xfrm>
              <a:off x="5357979" y="966457"/>
              <a:ext cx="3901886" cy="3901886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C0E1DAE-45F2-B046-BE75-11D11E4DE495}"/>
                </a:ext>
              </a:extLst>
            </p:cNvPr>
            <p:cNvSpPr txBox="1"/>
            <p:nvPr/>
          </p:nvSpPr>
          <p:spPr>
            <a:xfrm>
              <a:off x="6344728" y="2632137"/>
              <a:ext cx="19283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Oppiaine</a:t>
              </a:r>
              <a:r>
                <a:rPr lang="en-GB" sz="2000" b="1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Z</a:t>
              </a:r>
              <a:endParaRPr lang="en-FI" sz="20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endParaRPr>
            </a:p>
          </p:txBody>
        </p:sp>
      </p:grpSp>
      <p:grpSp>
        <p:nvGrpSpPr>
          <p:cNvPr id="20" name="Group 19" descr="Oppiaine Å, joka muodostaa oppiaineiden Z ja Ä kanssa opintojakson">
            <a:extLst>
              <a:ext uri="{FF2B5EF4-FFF2-40B4-BE49-F238E27FC236}">
                <a16:creationId xmlns:a16="http://schemas.microsoft.com/office/drawing/2014/main" id="{2962FAC6-204F-A942-88E8-37D9129793AE}"/>
              </a:ext>
            </a:extLst>
          </p:cNvPr>
          <p:cNvGrpSpPr/>
          <p:nvPr/>
        </p:nvGrpSpPr>
        <p:grpSpPr>
          <a:xfrm>
            <a:off x="8251185" y="2451271"/>
            <a:ext cx="2236206" cy="2236206"/>
            <a:chOff x="8426793" y="2828791"/>
            <a:chExt cx="2236206" cy="2236206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FC32D2F-7BEB-E342-A462-03A73DBE02B2}"/>
                </a:ext>
              </a:extLst>
            </p:cNvPr>
            <p:cNvSpPr/>
            <p:nvPr/>
          </p:nvSpPr>
          <p:spPr>
            <a:xfrm>
              <a:off x="8426793" y="2828791"/>
              <a:ext cx="2236206" cy="2236206"/>
            </a:xfrm>
            <a:prstGeom prst="rect">
              <a:avLst/>
            </a:prstGeom>
            <a:blipFill>
              <a:blip r:embed="rId5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85361BC-26AB-494D-8011-464B0B40DA89}"/>
                </a:ext>
              </a:extLst>
            </p:cNvPr>
            <p:cNvSpPr txBox="1"/>
            <p:nvPr/>
          </p:nvSpPr>
          <p:spPr>
            <a:xfrm>
              <a:off x="8580702" y="3693024"/>
              <a:ext cx="19283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Oppiaine</a:t>
              </a:r>
              <a:r>
                <a:rPr lang="en-GB" sz="2000" b="1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2000" b="1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Å</a:t>
              </a:r>
              <a:endParaRPr lang="en-FI" sz="20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endParaRPr>
            </a:p>
          </p:txBody>
        </p:sp>
      </p:grpSp>
      <p:grpSp>
        <p:nvGrpSpPr>
          <p:cNvPr id="21" name="Group 20" descr="Oppiaine Ä, joka muodostaa oppiaineiden Å ja Z kanssa opintojakson">
            <a:extLst>
              <a:ext uri="{FF2B5EF4-FFF2-40B4-BE49-F238E27FC236}">
                <a16:creationId xmlns:a16="http://schemas.microsoft.com/office/drawing/2014/main" id="{ED438123-A439-DC49-9150-26CDEDEA55F1}"/>
              </a:ext>
            </a:extLst>
          </p:cNvPr>
          <p:cNvGrpSpPr/>
          <p:nvPr/>
        </p:nvGrpSpPr>
        <p:grpSpPr>
          <a:xfrm>
            <a:off x="7058684" y="3799489"/>
            <a:ext cx="2236206" cy="2236206"/>
            <a:chOff x="6849981" y="3946894"/>
            <a:chExt cx="2236206" cy="2236206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942C926-800B-1C4F-BCC7-ED33DE21E7C2}"/>
                </a:ext>
              </a:extLst>
            </p:cNvPr>
            <p:cNvSpPr/>
            <p:nvPr/>
          </p:nvSpPr>
          <p:spPr>
            <a:xfrm>
              <a:off x="6849981" y="3946894"/>
              <a:ext cx="2236206" cy="2236206"/>
            </a:xfrm>
            <a:prstGeom prst="rect">
              <a:avLst/>
            </a:prstGeom>
            <a:blipFill>
              <a:blip r:embed="rId6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6CC1E88-2CBD-E545-A33C-9A94A6720E2B}"/>
                </a:ext>
              </a:extLst>
            </p:cNvPr>
            <p:cNvSpPr txBox="1"/>
            <p:nvPr/>
          </p:nvSpPr>
          <p:spPr>
            <a:xfrm>
              <a:off x="7009004" y="4833602"/>
              <a:ext cx="19283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Oppiaine</a:t>
              </a:r>
              <a:r>
                <a:rPr lang="en-GB" sz="2000" b="1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2000" b="1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Ä</a:t>
              </a:r>
              <a:endParaRPr lang="en-FI" sz="20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endParaRPr>
            </a:p>
          </p:txBody>
        </p:sp>
      </p:grpSp>
      <p:sp>
        <p:nvSpPr>
          <p:cNvPr id="22" name="Oval 21" descr="Oppiaineen Z todentamaa laaja-alaista osaamista kuvaava katkoviivaympyrä">
            <a:extLst>
              <a:ext uri="{FF2B5EF4-FFF2-40B4-BE49-F238E27FC236}">
                <a16:creationId xmlns:a16="http://schemas.microsoft.com/office/drawing/2014/main" id="{92569621-75AA-6E42-B9CA-753197684B7E}"/>
              </a:ext>
            </a:extLst>
          </p:cNvPr>
          <p:cNvSpPr/>
          <p:nvPr/>
        </p:nvSpPr>
        <p:spPr>
          <a:xfrm>
            <a:off x="5720373" y="1230055"/>
            <a:ext cx="2236206" cy="2236206"/>
          </a:xfrm>
          <a:prstGeom prst="ellipse">
            <a:avLst/>
          </a:prstGeom>
          <a:noFill/>
          <a:ln w="31750">
            <a:solidFill>
              <a:srgbClr val="E6089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23" name="Oval 22" descr="Oppiaineen Å ja oppiaineen Ä todentamaa laaja-alaista osaamista kuvaava katkoviivaympyrä">
            <a:extLst>
              <a:ext uri="{FF2B5EF4-FFF2-40B4-BE49-F238E27FC236}">
                <a16:creationId xmlns:a16="http://schemas.microsoft.com/office/drawing/2014/main" id="{39F48AF1-8AAE-E64A-9D67-D365324DAA3C}"/>
              </a:ext>
            </a:extLst>
          </p:cNvPr>
          <p:cNvSpPr/>
          <p:nvPr/>
        </p:nvSpPr>
        <p:spPr>
          <a:xfrm>
            <a:off x="7337472" y="2807934"/>
            <a:ext cx="2996009" cy="2996009"/>
          </a:xfrm>
          <a:prstGeom prst="ellipse">
            <a:avLst/>
          </a:prstGeom>
          <a:noFill/>
          <a:ln w="31750">
            <a:solidFill>
              <a:srgbClr val="E6089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0736880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 descr="Pyramidikuvaaja, joka kuvaa koulujen kansainvälisyyden eri tasoja. Alhaalta ylös tasot ovat: Kansainvälisyys laaja-alaisena osaamisena (kansainvälisyys yksilön tasolla, opsissa), Kotikansainvälisyys ja kansainvälisyys toimintakulttuurissa (kansainvälisyys omassa luokassa, koulussa, digitaalisena), Kansallinen ja seudullinen kansainvälisyys (koulutuksen järjestäjien yhteistyöverkostot, yhteistyö järjestöjen, AVI:en ym. kanssa, kv-(hanke)osaamisen työnjako), KV-liikkuvuus (kv-toiminta, joka edellyttää matkustamista muihin maihin).">
            <a:extLst>
              <a:ext uri="{FF2B5EF4-FFF2-40B4-BE49-F238E27FC236}">
                <a16:creationId xmlns:a16="http://schemas.microsoft.com/office/drawing/2014/main" id="{6A68ACFF-2CF1-2147-8E6E-FE2DC6BAF5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618" y="247430"/>
            <a:ext cx="8604564" cy="694130"/>
          </a:xfrm>
        </p:spPr>
        <p:txBody>
          <a:bodyPr/>
          <a:lstStyle/>
          <a:p>
            <a:r>
              <a:rPr lang="en-GB" sz="2800" b="1" dirty="0" err="1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Koulujen</a:t>
            </a:r>
            <a:r>
              <a:rPr lang="en-GB" sz="28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 </a:t>
            </a:r>
            <a:r>
              <a:rPr lang="en-GB" sz="2800" b="1" dirty="0" err="1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kansainvälisyyden</a:t>
            </a:r>
            <a:r>
              <a:rPr lang="en-GB" sz="28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 </a:t>
            </a:r>
            <a:r>
              <a:rPr lang="en-GB" sz="2800" b="1" dirty="0" err="1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tasot</a:t>
            </a:r>
            <a:endParaRPr lang="en-GB" sz="2800" b="1" dirty="0">
              <a:solidFill>
                <a:srgbClr val="0041DC"/>
              </a:solidFill>
              <a:latin typeface="DIN 2014" panose="020B0504020202020204" pitchFamily="34" charset="77"/>
              <a:ea typeface="DIN 2014" panose="020B0504020202020204" pitchFamily="34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836F7B8-ADF5-254E-B3B1-A48211141676}"/>
              </a:ext>
            </a:extLst>
          </p:cNvPr>
          <p:cNvSpPr txBox="1"/>
          <p:nvPr/>
        </p:nvSpPr>
        <p:spPr>
          <a:xfrm>
            <a:off x="231618" y="941560"/>
            <a:ext cx="293332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LOPS 2021 LUKU 3.6</a:t>
            </a:r>
          </a:p>
          <a:p>
            <a:r>
              <a:rPr lang="en-GB" sz="1600" dirty="0" err="1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Kansainvälisyys</a:t>
            </a:r>
            <a:r>
              <a:rPr lang="en-GB" sz="1600" dirty="0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 </a:t>
            </a:r>
            <a:r>
              <a:rPr lang="en-GB" sz="1600" dirty="0" err="1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ei</a:t>
            </a:r>
            <a:r>
              <a:rPr lang="en-GB" sz="1600" dirty="0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 </a:t>
            </a:r>
            <a:r>
              <a:rPr lang="en-GB" sz="1600" dirty="0" err="1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tarkoita</a:t>
            </a:r>
            <a:r>
              <a:rPr lang="en-GB" sz="1600" dirty="0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 </a:t>
            </a:r>
          </a:p>
          <a:p>
            <a:r>
              <a:rPr lang="en-GB" sz="1600" dirty="0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vain </a:t>
            </a:r>
            <a:r>
              <a:rPr lang="en-GB" sz="1600" dirty="0" err="1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matkustamista</a:t>
            </a:r>
            <a:r>
              <a:rPr lang="en-GB" sz="1600" dirty="0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. </a:t>
            </a:r>
            <a:r>
              <a:rPr lang="en-GB" sz="1600" dirty="0" err="1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Pyramidin</a:t>
            </a:r>
            <a:r>
              <a:rPr lang="en-GB" sz="1600" dirty="0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 </a:t>
            </a:r>
            <a:r>
              <a:rPr lang="en-GB" sz="1600" dirty="0" err="1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huippua</a:t>
            </a:r>
            <a:r>
              <a:rPr lang="en-GB" sz="1600" dirty="0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 </a:t>
            </a:r>
            <a:r>
              <a:rPr lang="en-GB" sz="1600" dirty="0" err="1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kohti</a:t>
            </a:r>
            <a:r>
              <a:rPr lang="en-GB" sz="1600" dirty="0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 </a:t>
            </a:r>
            <a:r>
              <a:rPr lang="en-GB" sz="1600" dirty="0" err="1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kv-toimintaan</a:t>
            </a:r>
            <a:r>
              <a:rPr lang="en-GB" sz="1600" dirty="0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 </a:t>
            </a:r>
            <a:r>
              <a:rPr lang="en-GB" sz="1600" dirty="0" err="1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osallistuvien</a:t>
            </a:r>
            <a:r>
              <a:rPr lang="en-GB" sz="1600" dirty="0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 </a:t>
            </a:r>
            <a:r>
              <a:rPr lang="en-GB" sz="1600" dirty="0" err="1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opiskelijoiden</a:t>
            </a:r>
            <a:r>
              <a:rPr lang="en-GB" sz="1600" dirty="0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 </a:t>
            </a:r>
            <a:r>
              <a:rPr lang="en-GB" sz="1600" dirty="0" err="1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määrä</a:t>
            </a:r>
            <a:r>
              <a:rPr lang="en-GB" sz="1600" dirty="0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 </a:t>
            </a:r>
            <a:r>
              <a:rPr lang="en-GB" sz="1600" dirty="0" err="1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pienenee</a:t>
            </a:r>
            <a:r>
              <a:rPr lang="en-GB" sz="1600" dirty="0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. </a:t>
            </a:r>
            <a:r>
              <a:rPr lang="en-GB" sz="1600" dirty="0" err="1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Vastaavasti</a:t>
            </a:r>
            <a:r>
              <a:rPr lang="en-GB" sz="1600" dirty="0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 </a:t>
            </a:r>
            <a:r>
              <a:rPr lang="en-GB" sz="1600" dirty="0" err="1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huippua</a:t>
            </a:r>
            <a:r>
              <a:rPr lang="en-GB" sz="1600" dirty="0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 </a:t>
            </a:r>
            <a:r>
              <a:rPr lang="en-GB" sz="1600" dirty="0" err="1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kohti</a:t>
            </a:r>
            <a:r>
              <a:rPr lang="en-GB" sz="1600" dirty="0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 </a:t>
            </a:r>
            <a:r>
              <a:rPr lang="en-GB" sz="1600" dirty="0" err="1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hiilijalanjälki</a:t>
            </a:r>
            <a:r>
              <a:rPr lang="en-GB" sz="1600" dirty="0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 </a:t>
            </a:r>
            <a:r>
              <a:rPr lang="en-GB" sz="1600" dirty="0" err="1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kasvaa</a:t>
            </a:r>
            <a:r>
              <a:rPr lang="en-GB" sz="1600" dirty="0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.</a:t>
            </a:r>
            <a:endParaRPr lang="en-FI" sz="1600" dirty="0">
              <a:solidFill>
                <a:srgbClr val="0041DC"/>
              </a:solidFill>
              <a:latin typeface="DIN 2014 Light" panose="020B0404020202020204" pitchFamily="34" charset="77"/>
              <a:ea typeface="DIN 2014 Light" panose="020B0404020202020204" pitchFamily="34" charset="77"/>
            </a:endParaRPr>
          </a:p>
        </p:txBody>
      </p:sp>
      <p:grpSp>
        <p:nvGrpSpPr>
          <p:cNvPr id="19" name="Group 18" descr="Pyramidikuvaajan ylin kerros: KV-liikkuvuus eli KV-toiminta, joka edellyttää matkustamista muihin maihin">
            <a:extLst>
              <a:ext uri="{FF2B5EF4-FFF2-40B4-BE49-F238E27FC236}">
                <a16:creationId xmlns:a16="http://schemas.microsoft.com/office/drawing/2014/main" id="{8CBD6197-470C-2742-A1E2-6A784712D0EE}"/>
              </a:ext>
            </a:extLst>
          </p:cNvPr>
          <p:cNvGrpSpPr/>
          <p:nvPr/>
        </p:nvGrpSpPr>
        <p:grpSpPr>
          <a:xfrm>
            <a:off x="3930287" y="1613633"/>
            <a:ext cx="6307624" cy="662227"/>
            <a:chOff x="3930287" y="1613633"/>
            <a:chExt cx="6307624" cy="662227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C87CF6FB-83FD-2148-8AA9-CC04850CB547}"/>
                </a:ext>
              </a:extLst>
            </p:cNvPr>
            <p:cNvGrpSpPr/>
            <p:nvPr/>
          </p:nvGrpSpPr>
          <p:grpSpPr>
            <a:xfrm>
              <a:off x="6601532" y="1613633"/>
              <a:ext cx="3636379" cy="461665"/>
              <a:chOff x="6455120" y="1578762"/>
              <a:chExt cx="3636379" cy="461665"/>
            </a:xfrm>
          </p:grpSpPr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9EC80E4-FCBA-A74A-B132-F43E80FBEA4F}"/>
                  </a:ext>
                </a:extLst>
              </p:cNvPr>
              <p:cNvSpPr txBox="1"/>
              <p:nvPr/>
            </p:nvSpPr>
            <p:spPr>
              <a:xfrm>
                <a:off x="7158176" y="1578762"/>
                <a:ext cx="293332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200" dirty="0" err="1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Kv-toiminta</a:t>
                </a:r>
                <a:r>
                  <a:rPr lang="en-GB" sz="1200" dirty="0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 </a:t>
                </a:r>
                <a:r>
                  <a:rPr lang="en-GB" sz="1200" dirty="0" err="1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joka</a:t>
                </a:r>
                <a:r>
                  <a:rPr lang="en-GB" sz="1200" dirty="0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 </a:t>
                </a:r>
                <a:r>
                  <a:rPr lang="en-GB" sz="1200" dirty="0" err="1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edellyttää</a:t>
                </a:r>
                <a:r>
                  <a:rPr lang="en-GB" sz="1200" dirty="0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 </a:t>
                </a:r>
              </a:p>
              <a:p>
                <a:r>
                  <a:rPr lang="en-GB" sz="1200" dirty="0" err="1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matkustamista</a:t>
                </a:r>
                <a:r>
                  <a:rPr lang="en-GB" sz="1200" dirty="0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 </a:t>
                </a:r>
                <a:r>
                  <a:rPr lang="en-GB" sz="1200" dirty="0" err="1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muihin</a:t>
                </a:r>
                <a:r>
                  <a:rPr lang="en-GB" sz="1200" dirty="0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 </a:t>
                </a:r>
                <a:r>
                  <a:rPr lang="en-GB" sz="1200" dirty="0" err="1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maihin</a:t>
                </a:r>
                <a:endParaRPr lang="en-FI" sz="1200" dirty="0">
                  <a:solidFill>
                    <a:srgbClr val="0041DC"/>
                  </a:solidFill>
                  <a:latin typeface="DIN 2014 Light" panose="020B0404020202020204" pitchFamily="34" charset="77"/>
                  <a:ea typeface="DIN 2014 Light" panose="020B0404020202020204" pitchFamily="34" charset="77"/>
                </a:endParaRPr>
              </a:p>
            </p:txBody>
          </p: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A9999BB5-5D21-C544-A446-DE01C42F8B6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455120" y="1723831"/>
                <a:ext cx="712109" cy="1"/>
              </a:xfrm>
              <a:prstGeom prst="line">
                <a:avLst/>
              </a:prstGeom>
              <a:ln>
                <a:solidFill>
                  <a:srgbClr val="0041D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050310A-7DD4-9547-A933-7407C83DE7A2}"/>
                </a:ext>
              </a:extLst>
            </p:cNvPr>
            <p:cNvSpPr txBox="1"/>
            <p:nvPr/>
          </p:nvSpPr>
          <p:spPr>
            <a:xfrm rot="665665">
              <a:off x="3930287" y="1814195"/>
              <a:ext cx="362138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isometricOffAxis2Left"/>
                <a:lightRig rig="threePt" dir="t"/>
              </a:scene3d>
            </a:bodyPr>
            <a:lstStyle/>
            <a:p>
              <a:pPr algn="ctr"/>
              <a:r>
                <a:rPr lang="en-GB" sz="1200" b="1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Kv</a:t>
              </a:r>
              <a:r>
                <a:rPr lang="en-GB" sz="1200" b="1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-</a:t>
              </a:r>
            </a:p>
            <a:p>
              <a:pPr algn="ctr"/>
              <a:r>
                <a:rPr lang="en-GB" sz="1200" b="1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liikkuvuus</a:t>
              </a:r>
              <a:endParaRPr lang="en-FI" sz="12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endParaRPr>
            </a:p>
          </p:txBody>
        </p:sp>
      </p:grpSp>
      <p:grpSp>
        <p:nvGrpSpPr>
          <p:cNvPr id="10" name="Group 9" descr="Pyramidikuvaajan toiseksi ylin kerros: Kansallinen ja seudullinen kansainvälisyys eli koulutuksen järjestäjien yhteistyöverkostot, yhteistyö järjestöjen AVI:en ym. kanssa, kv-(hanke)osaamisen työnjako">
            <a:extLst>
              <a:ext uri="{FF2B5EF4-FFF2-40B4-BE49-F238E27FC236}">
                <a16:creationId xmlns:a16="http://schemas.microsoft.com/office/drawing/2014/main" id="{A80F36DC-527C-EC45-8374-B048403D8530}"/>
              </a:ext>
            </a:extLst>
          </p:cNvPr>
          <p:cNvGrpSpPr/>
          <p:nvPr/>
        </p:nvGrpSpPr>
        <p:grpSpPr>
          <a:xfrm>
            <a:off x="3642086" y="2430643"/>
            <a:ext cx="7729066" cy="707179"/>
            <a:chOff x="3642086" y="2430643"/>
            <a:chExt cx="7729066" cy="707179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7099415-A490-DC4E-8BC6-5D9CF0E8D9B3}"/>
                </a:ext>
              </a:extLst>
            </p:cNvPr>
            <p:cNvSpPr txBox="1"/>
            <p:nvPr/>
          </p:nvSpPr>
          <p:spPr>
            <a:xfrm rot="665665">
              <a:off x="3642086" y="2491491"/>
              <a:ext cx="36213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isometricOffAxis2Left"/>
                <a:lightRig rig="threePt" dir="t"/>
              </a:scene3d>
            </a:bodyPr>
            <a:lstStyle/>
            <a:p>
              <a:pPr algn="ctr"/>
              <a:r>
                <a:rPr lang="en-GB" sz="1200" b="1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Kansallinen</a:t>
              </a:r>
              <a:r>
                <a:rPr lang="en-GB" sz="1200" b="1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br>
                <a:rPr lang="en-GB" sz="1200" b="1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</a:br>
              <a:r>
                <a:rPr lang="en-GB" sz="1200" b="1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ja</a:t>
              </a:r>
              <a:r>
                <a:rPr lang="en-GB" sz="1200" b="1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200" b="1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seudullinen</a:t>
              </a:r>
              <a:r>
                <a:rPr lang="en-GB" sz="1200" b="1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</a:p>
            <a:p>
              <a:pPr algn="ctr"/>
              <a:r>
                <a:rPr lang="en-GB" sz="1200" b="1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kansainvälisyys</a:t>
              </a:r>
              <a:endParaRPr lang="en-FI" sz="12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endParaRPr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4C2FC591-B801-3E4B-B951-16F2439EA7A0}"/>
                </a:ext>
              </a:extLst>
            </p:cNvPr>
            <p:cNvGrpSpPr/>
            <p:nvPr/>
          </p:nvGrpSpPr>
          <p:grpSpPr>
            <a:xfrm>
              <a:off x="7387674" y="2430643"/>
              <a:ext cx="3983478" cy="646331"/>
              <a:chOff x="6455120" y="1578762"/>
              <a:chExt cx="3983478" cy="646331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C6A5D35-D344-034E-AE59-DA001A011D97}"/>
                  </a:ext>
                </a:extLst>
              </p:cNvPr>
              <p:cNvSpPr txBox="1"/>
              <p:nvPr/>
            </p:nvSpPr>
            <p:spPr>
              <a:xfrm>
                <a:off x="7158176" y="1578762"/>
                <a:ext cx="328042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200" dirty="0" err="1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Koulutuksen</a:t>
                </a:r>
                <a:r>
                  <a:rPr lang="en-GB" sz="1200" dirty="0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 </a:t>
                </a:r>
                <a:r>
                  <a:rPr lang="en-GB" sz="1200" dirty="0" err="1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järjestäjien</a:t>
                </a:r>
                <a:r>
                  <a:rPr lang="en-GB" sz="1200" dirty="0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 </a:t>
                </a:r>
                <a:r>
                  <a:rPr lang="en-GB" sz="1200" dirty="0" err="1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yhteistyöverkostot</a:t>
                </a:r>
                <a:r>
                  <a:rPr lang="en-GB" sz="1200" dirty="0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,</a:t>
                </a:r>
              </a:p>
              <a:p>
                <a:r>
                  <a:rPr lang="en-GB" sz="1200" dirty="0" err="1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yhteistyö</a:t>
                </a:r>
                <a:r>
                  <a:rPr lang="en-GB" sz="1200" dirty="0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 </a:t>
                </a:r>
                <a:r>
                  <a:rPr lang="en-GB" sz="1200" dirty="0" err="1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järjestöjen</a:t>
                </a:r>
                <a:r>
                  <a:rPr lang="en-GB" sz="1200" dirty="0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, </a:t>
                </a:r>
                <a:r>
                  <a:rPr lang="en-GB" sz="1200" dirty="0" err="1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AVI:en</a:t>
                </a:r>
                <a:r>
                  <a:rPr lang="en-GB" sz="1200" dirty="0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 </a:t>
                </a:r>
                <a:r>
                  <a:rPr lang="en-GB" sz="1200" dirty="0" err="1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ym</a:t>
                </a:r>
                <a:r>
                  <a:rPr lang="en-GB" sz="1200" dirty="0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. </a:t>
                </a:r>
                <a:r>
                  <a:rPr lang="en-GB" sz="1200" dirty="0" err="1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kanssa</a:t>
                </a:r>
                <a:r>
                  <a:rPr lang="en-GB" sz="1200" dirty="0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, </a:t>
                </a:r>
              </a:p>
              <a:p>
                <a:r>
                  <a:rPr lang="en-GB" sz="1200" dirty="0" err="1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kv</a:t>
                </a:r>
                <a:r>
                  <a:rPr lang="en-GB" sz="1200" dirty="0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-(</a:t>
                </a:r>
                <a:r>
                  <a:rPr lang="en-GB" sz="1200" dirty="0" err="1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hanke</a:t>
                </a:r>
                <a:r>
                  <a:rPr lang="en-GB" sz="1200" dirty="0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)</a:t>
                </a:r>
                <a:r>
                  <a:rPr lang="en-GB" sz="1200" dirty="0" err="1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osaamisen</a:t>
                </a:r>
                <a:r>
                  <a:rPr lang="en-GB" sz="1200" dirty="0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 </a:t>
                </a:r>
                <a:r>
                  <a:rPr lang="en-GB" sz="1200" dirty="0" err="1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työnjako</a:t>
                </a:r>
                <a:endParaRPr lang="en-FI" sz="1200" dirty="0">
                  <a:solidFill>
                    <a:srgbClr val="0041DC"/>
                  </a:solidFill>
                  <a:latin typeface="DIN 2014 Light" panose="020B0404020202020204" pitchFamily="34" charset="77"/>
                  <a:ea typeface="DIN 2014 Light" panose="020B0404020202020204" pitchFamily="34" charset="77"/>
                </a:endParaRPr>
              </a:p>
            </p:txBody>
          </p: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0F5E94D6-EC9A-CD47-BF45-FCB518F4697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455120" y="1723831"/>
                <a:ext cx="712109" cy="1"/>
              </a:xfrm>
              <a:prstGeom prst="line">
                <a:avLst/>
              </a:prstGeom>
              <a:ln>
                <a:solidFill>
                  <a:srgbClr val="0041D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" name="Group 1" descr="Pyramidikuvaajan toiseksi alin kerros: Kotikansainvälisyys, kansainvälisyys toimintakulttuurissa eli kansainvälisyys omassa luokassa, koulussa, digitaalisena.">
            <a:extLst>
              <a:ext uri="{FF2B5EF4-FFF2-40B4-BE49-F238E27FC236}">
                <a16:creationId xmlns:a16="http://schemas.microsoft.com/office/drawing/2014/main" id="{729385A2-1BC1-C641-988F-217C4A3B5B47}"/>
              </a:ext>
            </a:extLst>
          </p:cNvPr>
          <p:cNvGrpSpPr/>
          <p:nvPr/>
        </p:nvGrpSpPr>
        <p:grpSpPr>
          <a:xfrm>
            <a:off x="3232630" y="3321865"/>
            <a:ext cx="8455394" cy="988717"/>
            <a:chOff x="3232630" y="3321865"/>
            <a:chExt cx="8455394" cy="98871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6E6B590-2DCC-5144-83F8-51D7EB284EFE}"/>
                </a:ext>
              </a:extLst>
            </p:cNvPr>
            <p:cNvSpPr txBox="1"/>
            <p:nvPr/>
          </p:nvSpPr>
          <p:spPr>
            <a:xfrm rot="665665">
              <a:off x="3232630" y="3664251"/>
              <a:ext cx="36213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isometricOffAxis2Left"/>
                <a:lightRig rig="threePt" dir="t"/>
              </a:scene3d>
            </a:bodyPr>
            <a:lstStyle/>
            <a:p>
              <a:pPr algn="ctr"/>
              <a:r>
                <a:rPr lang="en-GB" sz="1200" b="1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Kotikansainvälisyys</a:t>
              </a:r>
              <a:endParaRPr lang="en-GB" sz="12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endParaRPr>
            </a:p>
            <a:p>
              <a:pPr algn="ctr"/>
              <a:r>
                <a:rPr lang="en-GB" sz="1200" b="1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Kansainvälisyys</a:t>
              </a:r>
              <a:r>
                <a:rPr lang="en-GB" sz="1200" b="1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</a:p>
            <a:p>
              <a:pPr algn="ctr"/>
              <a:r>
                <a:rPr lang="en-GB" sz="1200" b="1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toimintakulttuurissa</a:t>
              </a:r>
              <a:endParaRPr lang="en-FI" sz="12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endParaRP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91B95C3C-2D13-ED4F-9A1E-8267BF530F62}"/>
                </a:ext>
              </a:extLst>
            </p:cNvPr>
            <p:cNvGrpSpPr/>
            <p:nvPr/>
          </p:nvGrpSpPr>
          <p:grpSpPr>
            <a:xfrm>
              <a:off x="8246172" y="3321865"/>
              <a:ext cx="3441852" cy="461665"/>
              <a:chOff x="6455120" y="1578762"/>
              <a:chExt cx="3441852" cy="461665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81DA30B-E629-0147-8887-299D48C36B88}"/>
                  </a:ext>
                </a:extLst>
              </p:cNvPr>
              <p:cNvSpPr txBox="1"/>
              <p:nvPr/>
            </p:nvSpPr>
            <p:spPr>
              <a:xfrm>
                <a:off x="7158176" y="1578762"/>
                <a:ext cx="27387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200" dirty="0" err="1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Kansainvälisyys</a:t>
                </a:r>
                <a:r>
                  <a:rPr lang="en-GB" sz="1200" dirty="0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 </a:t>
                </a:r>
                <a:r>
                  <a:rPr lang="en-GB" sz="1200" dirty="0" err="1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omassa</a:t>
                </a:r>
                <a:r>
                  <a:rPr lang="en-GB" sz="1200" dirty="0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 </a:t>
                </a:r>
                <a:r>
                  <a:rPr lang="en-GB" sz="1200" dirty="0" err="1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luokassa</a:t>
                </a:r>
                <a:r>
                  <a:rPr lang="en-GB" sz="1200" dirty="0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, </a:t>
                </a:r>
                <a:r>
                  <a:rPr lang="en-GB" sz="1200" dirty="0" err="1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koulussa</a:t>
                </a:r>
                <a:r>
                  <a:rPr lang="en-GB" sz="1200" dirty="0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, </a:t>
                </a:r>
                <a:r>
                  <a:rPr lang="en-GB" sz="1200" dirty="0" err="1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digitaalisena</a:t>
                </a:r>
                <a:endParaRPr lang="en-FI" sz="1200" dirty="0">
                  <a:solidFill>
                    <a:srgbClr val="0041DC"/>
                  </a:solidFill>
                  <a:latin typeface="DIN 2014 Light" panose="020B0404020202020204" pitchFamily="34" charset="77"/>
                  <a:ea typeface="DIN 2014 Light" panose="020B0404020202020204" pitchFamily="34" charset="77"/>
                </a:endParaRPr>
              </a:p>
            </p:txBody>
          </p: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21E9C7C5-C06D-2541-A5E0-A386F3743A5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455120" y="1723831"/>
                <a:ext cx="712109" cy="1"/>
              </a:xfrm>
              <a:prstGeom prst="line">
                <a:avLst/>
              </a:prstGeom>
              <a:ln>
                <a:solidFill>
                  <a:srgbClr val="0041D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" name="Group 19" descr="Pyramidikuvaajan alin kerros: Kansainvälisyys laaja-alaisena osaamisena eli kansainvälisyys yksilön tasolla, opetussuunnitelmassa">
            <a:extLst>
              <a:ext uri="{FF2B5EF4-FFF2-40B4-BE49-F238E27FC236}">
                <a16:creationId xmlns:a16="http://schemas.microsoft.com/office/drawing/2014/main" id="{C4089319-2AAF-0443-B795-EE1FBC9DFA93}"/>
              </a:ext>
            </a:extLst>
          </p:cNvPr>
          <p:cNvGrpSpPr/>
          <p:nvPr/>
        </p:nvGrpSpPr>
        <p:grpSpPr>
          <a:xfrm>
            <a:off x="9267705" y="4383023"/>
            <a:ext cx="2302624" cy="646331"/>
            <a:chOff x="6455120" y="1578762"/>
            <a:chExt cx="2302624" cy="646331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7285267-DD37-6B44-A78E-A32019A734E0}"/>
                </a:ext>
              </a:extLst>
            </p:cNvPr>
            <p:cNvSpPr txBox="1"/>
            <p:nvPr/>
          </p:nvSpPr>
          <p:spPr>
            <a:xfrm>
              <a:off x="7158176" y="1578762"/>
              <a:ext cx="159956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err="1">
                  <a:solidFill>
                    <a:srgbClr val="0041DC"/>
                  </a:solidFill>
                  <a:latin typeface="DIN 2014 Light" panose="020B0404020202020204" pitchFamily="34" charset="77"/>
                  <a:ea typeface="DIN 2014 Light" panose="020B0404020202020204" pitchFamily="34" charset="77"/>
                </a:rPr>
                <a:t>Kansainvälisyys</a:t>
              </a:r>
              <a:r>
                <a:rPr lang="en-GB" sz="1200" dirty="0">
                  <a:solidFill>
                    <a:srgbClr val="0041DC"/>
                  </a:solidFill>
                  <a:latin typeface="DIN 2014 Light" panose="020B0404020202020204" pitchFamily="34" charset="77"/>
                  <a:ea typeface="DIN 2014 Light" panose="020B0404020202020204" pitchFamily="34" charset="77"/>
                </a:rPr>
                <a:t> </a:t>
              </a:r>
              <a:r>
                <a:rPr lang="en-GB" sz="1200" dirty="0" err="1">
                  <a:solidFill>
                    <a:srgbClr val="0041DC"/>
                  </a:solidFill>
                  <a:latin typeface="DIN 2014 Light" panose="020B0404020202020204" pitchFamily="34" charset="77"/>
                  <a:ea typeface="DIN 2014 Light" panose="020B0404020202020204" pitchFamily="34" charset="77"/>
                </a:rPr>
                <a:t>yksilön</a:t>
              </a:r>
              <a:r>
                <a:rPr lang="en-GB" sz="1200" dirty="0">
                  <a:solidFill>
                    <a:srgbClr val="0041DC"/>
                  </a:solidFill>
                  <a:latin typeface="DIN 2014 Light" panose="020B0404020202020204" pitchFamily="34" charset="77"/>
                  <a:ea typeface="DIN 2014 Light" panose="020B0404020202020204" pitchFamily="34" charset="77"/>
                </a:rPr>
                <a:t> </a:t>
              </a:r>
              <a:r>
                <a:rPr lang="en-GB" sz="1200" dirty="0" err="1">
                  <a:solidFill>
                    <a:srgbClr val="0041DC"/>
                  </a:solidFill>
                  <a:latin typeface="DIN 2014 Light" panose="020B0404020202020204" pitchFamily="34" charset="77"/>
                  <a:ea typeface="DIN 2014 Light" panose="020B0404020202020204" pitchFamily="34" charset="77"/>
                </a:rPr>
                <a:t>tasolla</a:t>
              </a:r>
              <a:r>
                <a:rPr lang="en-GB" sz="1200" dirty="0">
                  <a:solidFill>
                    <a:srgbClr val="0041DC"/>
                  </a:solidFill>
                  <a:latin typeface="DIN 2014 Light" panose="020B0404020202020204" pitchFamily="34" charset="77"/>
                  <a:ea typeface="DIN 2014 Light" panose="020B0404020202020204" pitchFamily="34" charset="77"/>
                </a:rPr>
                <a:t>, </a:t>
              </a:r>
              <a:r>
                <a:rPr lang="en-GB" sz="1200" dirty="0" err="1">
                  <a:solidFill>
                    <a:srgbClr val="0041DC"/>
                  </a:solidFill>
                  <a:latin typeface="DIN 2014 Light" panose="020B0404020202020204" pitchFamily="34" charset="77"/>
                  <a:ea typeface="DIN 2014 Light" panose="020B0404020202020204" pitchFamily="34" charset="77"/>
                </a:rPr>
                <a:t>opsissa</a:t>
              </a:r>
              <a:endParaRPr lang="en-FI" sz="1200" dirty="0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endParaRP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A27132F5-89C3-0243-A1DD-97440950040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455120" y="1723831"/>
              <a:ext cx="712109" cy="1"/>
            </a:xfrm>
            <a:prstGeom prst="line">
              <a:avLst/>
            </a:prstGeom>
            <a:ln>
              <a:solidFill>
                <a:srgbClr val="0041D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0B8A8F91-24BB-F84A-B757-B031ACF3F323}"/>
              </a:ext>
            </a:extLst>
          </p:cNvPr>
          <p:cNvSpPr txBox="1"/>
          <p:nvPr/>
        </p:nvSpPr>
        <p:spPr>
          <a:xfrm rot="665665">
            <a:off x="2687373" y="4903650"/>
            <a:ext cx="3621386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isometricOffAxis2Left"/>
              <a:lightRig rig="threePt" dir="t"/>
            </a:scene3d>
          </a:bodyPr>
          <a:lstStyle/>
          <a:p>
            <a:pPr algn="ctr"/>
            <a:r>
              <a:rPr lang="en-GB" sz="1200" b="1" dirty="0" err="1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Kansainvälisyys</a:t>
            </a:r>
            <a:r>
              <a:rPr lang="en-GB" sz="12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 </a:t>
            </a:r>
          </a:p>
          <a:p>
            <a:pPr algn="ctr"/>
            <a:r>
              <a:rPr lang="en-GB" sz="1200" b="1" dirty="0" err="1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laaja-alaisena</a:t>
            </a:r>
            <a:r>
              <a:rPr lang="en-GB" sz="12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 </a:t>
            </a:r>
            <a:r>
              <a:rPr lang="en-GB" sz="1200" b="1" dirty="0" err="1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osaamisena</a:t>
            </a:r>
            <a:endParaRPr lang="en-FI" sz="1200" b="1" dirty="0">
              <a:solidFill>
                <a:srgbClr val="0041DC"/>
              </a:solidFill>
              <a:latin typeface="DIN 2014" panose="020B0504020202020204" pitchFamily="34" charset="77"/>
              <a:ea typeface="DIN 2014" panose="020B0504020202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081198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 descr="Infograafi, joka kuvaa hyvinvoinnin vahvistumista laaja-alaisen osaamisen osa-alueiden kautta. Infograafi muodostuu spiraalista, jossa kulkevat kaikki laaja-alaisen osaamisen osa-alueet. Spiraalin keskellä on teksti &quot;Hyvinvointi, alapuolella teksti &quot;Elämänhallinta&quot; ja yläpuolella teksti &quot;Vastuullinen vaikuttaminen&quot;.">
            <a:extLst>
              <a:ext uri="{FF2B5EF4-FFF2-40B4-BE49-F238E27FC236}">
                <a16:creationId xmlns:a16="http://schemas.microsoft.com/office/drawing/2014/main" id="{E62681FA-33BB-B247-9E23-1537CBCB0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618" y="247429"/>
            <a:ext cx="2638331" cy="2749267"/>
          </a:xfrm>
        </p:spPr>
        <p:txBody>
          <a:bodyPr/>
          <a:lstStyle/>
          <a:p>
            <a:r>
              <a:rPr lang="en-GB" sz="2800" b="1" dirty="0" err="1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Hyvinvoinnin</a:t>
            </a:r>
            <a:r>
              <a:rPr lang="en-GB" sz="28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 </a:t>
            </a:r>
            <a:br>
              <a:rPr lang="en-GB" sz="28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</a:br>
            <a:r>
              <a:rPr lang="en-GB" sz="2800" b="1" dirty="0" err="1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vahvistuminen</a:t>
            </a:r>
            <a:r>
              <a:rPr lang="en-GB" sz="28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 </a:t>
            </a:r>
            <a:br>
              <a:rPr lang="en-GB" sz="28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</a:br>
            <a:r>
              <a:rPr lang="en-GB" sz="2800" b="1" dirty="0" err="1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laaja-alaisen</a:t>
            </a:r>
            <a:r>
              <a:rPr lang="en-GB" sz="28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 </a:t>
            </a:r>
            <a:br>
              <a:rPr lang="en-GB" sz="28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</a:br>
            <a:r>
              <a:rPr lang="en-GB" sz="2800" b="1" dirty="0" err="1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osaamisen</a:t>
            </a:r>
            <a:r>
              <a:rPr lang="en-GB" sz="28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 </a:t>
            </a:r>
            <a:br>
              <a:rPr lang="en-GB" sz="28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</a:br>
            <a:r>
              <a:rPr lang="en-GB" sz="2800" b="1" dirty="0" err="1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osa-alue</a:t>
            </a:r>
            <a:r>
              <a:rPr lang="en-GB" sz="28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 </a:t>
            </a:r>
            <a:br>
              <a:rPr lang="en-GB" sz="28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</a:br>
            <a:r>
              <a:rPr lang="en-GB" sz="2800" b="1" dirty="0" err="1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osa-alueelta</a:t>
            </a:r>
            <a:endParaRPr lang="en-GB" sz="2800" b="1" dirty="0">
              <a:solidFill>
                <a:srgbClr val="0041DC"/>
              </a:solidFill>
              <a:latin typeface="DIN 2014" panose="020B0504020202020204" pitchFamily="34" charset="77"/>
              <a:ea typeface="DIN 2014" panose="020B0504020202020204" pitchFamily="34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B351C6B-09E6-9342-88DE-952EE934C85D}"/>
              </a:ext>
            </a:extLst>
          </p:cNvPr>
          <p:cNvSpPr txBox="1"/>
          <p:nvPr/>
        </p:nvSpPr>
        <p:spPr>
          <a:xfrm>
            <a:off x="3427869" y="241361"/>
            <a:ext cx="53362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VASTUULLINEN VAIKUTTAMINEN</a:t>
            </a:r>
            <a:endParaRPr lang="en-FI" sz="2000" dirty="0">
              <a:solidFill>
                <a:srgbClr val="0041DC"/>
              </a:solidFill>
              <a:latin typeface="DIN 2014 Light" panose="020B0404020202020204" pitchFamily="34" charset="77"/>
              <a:ea typeface="DIN 2014 Light" panose="020B0404020202020204" pitchFamily="34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2424B8-8A0A-1340-891E-3C0055D555D1}"/>
              </a:ext>
            </a:extLst>
          </p:cNvPr>
          <p:cNvSpPr txBox="1"/>
          <p:nvPr/>
        </p:nvSpPr>
        <p:spPr>
          <a:xfrm>
            <a:off x="3427869" y="6216529"/>
            <a:ext cx="53362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ELÄMÄNHALLINTA</a:t>
            </a:r>
            <a:endParaRPr lang="en-FI" sz="2000" dirty="0">
              <a:solidFill>
                <a:srgbClr val="0041DC"/>
              </a:solidFill>
              <a:latin typeface="DIN 2014 Light" panose="020B0404020202020204" pitchFamily="34" charset="77"/>
              <a:ea typeface="DIN 2014 Light" panose="020B0404020202020204" pitchFamily="34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62394C6-AF45-9D43-9E3C-D4A38CD6A646}"/>
              </a:ext>
            </a:extLst>
          </p:cNvPr>
          <p:cNvSpPr txBox="1"/>
          <p:nvPr/>
        </p:nvSpPr>
        <p:spPr>
          <a:xfrm rot="16200000">
            <a:off x="5056928" y="2847113"/>
            <a:ext cx="207814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500" b="1" dirty="0">
                <a:solidFill>
                  <a:srgbClr val="FFD900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HYVINVOINTI</a:t>
            </a:r>
            <a:endParaRPr lang="en-FI" sz="2500" b="1" dirty="0">
              <a:solidFill>
                <a:srgbClr val="FFD900"/>
              </a:solidFill>
              <a:latin typeface="DIN 2014" panose="020B0504020202020204" pitchFamily="34" charset="77"/>
              <a:ea typeface="DIN 2014" panose="020B0504020202020204" pitchFamily="34" charset="77"/>
            </a:endParaRPr>
          </a:p>
        </p:txBody>
      </p:sp>
      <p:grpSp>
        <p:nvGrpSpPr>
          <p:cNvPr id="14" name="Group 13" descr="Hyvinvointiosaaminen">
            <a:extLst>
              <a:ext uri="{FF2B5EF4-FFF2-40B4-BE49-F238E27FC236}">
                <a16:creationId xmlns:a16="http://schemas.microsoft.com/office/drawing/2014/main" id="{562B25B8-E7C7-8F4D-9A22-1617AC6E8309}"/>
              </a:ext>
            </a:extLst>
          </p:cNvPr>
          <p:cNvGrpSpPr/>
          <p:nvPr/>
        </p:nvGrpSpPr>
        <p:grpSpPr>
          <a:xfrm rot="500937">
            <a:off x="4001174" y="4411632"/>
            <a:ext cx="914400" cy="867541"/>
            <a:chOff x="5033727" y="2218099"/>
            <a:chExt cx="914400" cy="867541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D04085F-5D45-264A-9E69-025457BDF8C7}"/>
                </a:ext>
              </a:extLst>
            </p:cNvPr>
            <p:cNvSpPr/>
            <p:nvPr/>
          </p:nvSpPr>
          <p:spPr>
            <a:xfrm>
              <a:off x="5033727" y="2218099"/>
              <a:ext cx="914400" cy="443620"/>
            </a:xfrm>
            <a:prstGeom prst="rect">
              <a:avLst/>
            </a:prstGeom>
            <a:solidFill>
              <a:srgbClr val="FFD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4BDA1E0-5D14-2A44-AA34-B181D2A99B91}"/>
                </a:ext>
              </a:extLst>
            </p:cNvPr>
            <p:cNvSpPr/>
            <p:nvPr/>
          </p:nvSpPr>
          <p:spPr>
            <a:xfrm>
              <a:off x="5033727" y="2286548"/>
              <a:ext cx="84499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700" b="1" dirty="0">
                  <a:solidFill>
                    <a:srgbClr val="002452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HYVINVOINTI-</a:t>
              </a:r>
            </a:p>
            <a:p>
              <a:r>
                <a:rPr lang="en-GB" sz="700" b="1" dirty="0">
                  <a:solidFill>
                    <a:srgbClr val="002452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OSAAMINEN</a:t>
              </a:r>
              <a:endParaRPr lang="en-FI" sz="700" b="1" dirty="0">
                <a:solidFill>
                  <a:srgbClr val="002452"/>
                </a:solidFill>
                <a:latin typeface="DIN 2014" panose="020B0504020202020204" pitchFamily="34" charset="77"/>
                <a:ea typeface="DIN 2014" panose="020B0504020202020204" pitchFamily="34" charset="77"/>
              </a:endParaRP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0C95D154-8158-EB42-9A62-D7ADEFEAAC8C}"/>
                </a:ext>
              </a:extLst>
            </p:cNvPr>
            <p:cNvCxnSpPr/>
            <p:nvPr/>
          </p:nvCxnSpPr>
          <p:spPr>
            <a:xfrm>
              <a:off x="5033727" y="2218099"/>
              <a:ext cx="0" cy="867541"/>
            </a:xfrm>
            <a:prstGeom prst="line">
              <a:avLst/>
            </a:prstGeom>
            <a:ln>
              <a:solidFill>
                <a:srgbClr val="00245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 descr="Vuorovaikutusosaaminen">
            <a:extLst>
              <a:ext uri="{FF2B5EF4-FFF2-40B4-BE49-F238E27FC236}">
                <a16:creationId xmlns:a16="http://schemas.microsoft.com/office/drawing/2014/main" id="{D1C7B192-8F6C-1D4B-99C1-DE31F2DD6AED}"/>
              </a:ext>
            </a:extLst>
          </p:cNvPr>
          <p:cNvGrpSpPr/>
          <p:nvPr/>
        </p:nvGrpSpPr>
        <p:grpSpPr>
          <a:xfrm rot="20997794">
            <a:off x="6740306" y="4457324"/>
            <a:ext cx="944796" cy="867541"/>
            <a:chOff x="5033726" y="2218099"/>
            <a:chExt cx="944796" cy="867541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32A3CD8-F601-ED42-98AA-3091AE675600}"/>
                </a:ext>
              </a:extLst>
            </p:cNvPr>
            <p:cNvSpPr/>
            <p:nvPr/>
          </p:nvSpPr>
          <p:spPr>
            <a:xfrm>
              <a:off x="5033727" y="2218099"/>
              <a:ext cx="914400" cy="443620"/>
            </a:xfrm>
            <a:prstGeom prst="rect">
              <a:avLst/>
            </a:prstGeom>
            <a:solidFill>
              <a:srgbClr val="C126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 dirty="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5A1B666-D4A8-5445-B5F7-C553A1DC8148}"/>
                </a:ext>
              </a:extLst>
            </p:cNvPr>
            <p:cNvSpPr/>
            <p:nvPr/>
          </p:nvSpPr>
          <p:spPr>
            <a:xfrm>
              <a:off x="5033726" y="2286547"/>
              <a:ext cx="94479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700" b="1" dirty="0">
                  <a:solidFill>
                    <a:schemeClr val="bg1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VUOROVAIKUTUS- OSAAMINEN</a:t>
              </a:r>
              <a:endParaRPr lang="en-FI" sz="700" b="1" dirty="0">
                <a:solidFill>
                  <a:schemeClr val="bg1"/>
                </a:solidFill>
                <a:latin typeface="DIN 2014" panose="020B0504020202020204" pitchFamily="34" charset="77"/>
                <a:ea typeface="DIN 2014" panose="020B0504020202020204" pitchFamily="34" charset="77"/>
              </a:endParaRPr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C4B9C693-213C-4545-9686-C624E26A1DC3}"/>
                </a:ext>
              </a:extLst>
            </p:cNvPr>
            <p:cNvCxnSpPr/>
            <p:nvPr/>
          </p:nvCxnSpPr>
          <p:spPr>
            <a:xfrm>
              <a:off x="5033727" y="2218099"/>
              <a:ext cx="0" cy="867541"/>
            </a:xfrm>
            <a:prstGeom prst="line">
              <a:avLst/>
            </a:prstGeom>
            <a:ln>
              <a:solidFill>
                <a:srgbClr val="00245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 descr="Monitieteinen ja luova osaaminen">
            <a:extLst>
              <a:ext uri="{FF2B5EF4-FFF2-40B4-BE49-F238E27FC236}">
                <a16:creationId xmlns:a16="http://schemas.microsoft.com/office/drawing/2014/main" id="{B0791AED-C801-5A4D-A6B8-2E54F7D403CF}"/>
              </a:ext>
            </a:extLst>
          </p:cNvPr>
          <p:cNvGrpSpPr/>
          <p:nvPr/>
        </p:nvGrpSpPr>
        <p:grpSpPr>
          <a:xfrm rot="618147">
            <a:off x="9260196" y="3750783"/>
            <a:ext cx="1031832" cy="867541"/>
            <a:chOff x="5033726" y="2218099"/>
            <a:chExt cx="1031832" cy="867541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9D31354-B733-2143-94B0-A929F391CC52}"/>
                </a:ext>
              </a:extLst>
            </p:cNvPr>
            <p:cNvSpPr/>
            <p:nvPr/>
          </p:nvSpPr>
          <p:spPr>
            <a:xfrm>
              <a:off x="5033727" y="2218099"/>
              <a:ext cx="914400" cy="443620"/>
            </a:xfrm>
            <a:prstGeom prst="rect">
              <a:avLst/>
            </a:prstGeom>
            <a:solidFill>
              <a:srgbClr val="E608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 dirty="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173B71E-F90B-A647-8107-42339E942CE9}"/>
                </a:ext>
              </a:extLst>
            </p:cNvPr>
            <p:cNvSpPr/>
            <p:nvPr/>
          </p:nvSpPr>
          <p:spPr>
            <a:xfrm>
              <a:off x="5033726" y="2232687"/>
              <a:ext cx="1031832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700" b="1" dirty="0">
                  <a:solidFill>
                    <a:schemeClr val="bg1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MONITIETEINEN </a:t>
              </a:r>
              <a:br>
                <a:rPr lang="en-GB" sz="700" b="1" dirty="0">
                  <a:solidFill>
                    <a:schemeClr val="bg1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</a:br>
              <a:r>
                <a:rPr lang="en-GB" sz="700" b="1" dirty="0">
                  <a:solidFill>
                    <a:schemeClr val="bg1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JA LUOVA OSAAMINEN</a:t>
              </a:r>
              <a:endParaRPr lang="en-FI" sz="700" b="1" dirty="0">
                <a:solidFill>
                  <a:schemeClr val="bg1"/>
                </a:solidFill>
                <a:latin typeface="DIN 2014" panose="020B0504020202020204" pitchFamily="34" charset="77"/>
                <a:ea typeface="DIN 2014" panose="020B0504020202020204" pitchFamily="34" charset="77"/>
              </a:endParaRP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B1B9827-5407-4C4A-9D17-35CD75070A10}"/>
                </a:ext>
              </a:extLst>
            </p:cNvPr>
            <p:cNvCxnSpPr/>
            <p:nvPr/>
          </p:nvCxnSpPr>
          <p:spPr>
            <a:xfrm>
              <a:off x="5033727" y="2218099"/>
              <a:ext cx="0" cy="867541"/>
            </a:xfrm>
            <a:prstGeom prst="line">
              <a:avLst/>
            </a:prstGeom>
            <a:ln>
              <a:solidFill>
                <a:srgbClr val="00245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 descr="Eettisyys ja ympäristöosaaminen">
            <a:extLst>
              <a:ext uri="{FF2B5EF4-FFF2-40B4-BE49-F238E27FC236}">
                <a16:creationId xmlns:a16="http://schemas.microsoft.com/office/drawing/2014/main" id="{2B7DE4D2-1DCD-CB44-8835-A9049917037D}"/>
              </a:ext>
            </a:extLst>
          </p:cNvPr>
          <p:cNvGrpSpPr/>
          <p:nvPr/>
        </p:nvGrpSpPr>
        <p:grpSpPr>
          <a:xfrm rot="618147">
            <a:off x="8354357" y="2516172"/>
            <a:ext cx="1031832" cy="867541"/>
            <a:chOff x="5033726" y="2218099"/>
            <a:chExt cx="1031832" cy="867541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40049F2-4527-FC4E-BF9F-1B679F6FBF64}"/>
                </a:ext>
              </a:extLst>
            </p:cNvPr>
            <p:cNvSpPr/>
            <p:nvPr/>
          </p:nvSpPr>
          <p:spPr>
            <a:xfrm>
              <a:off x="5033727" y="2218099"/>
              <a:ext cx="914400" cy="443620"/>
            </a:xfrm>
            <a:prstGeom prst="rect">
              <a:avLst/>
            </a:prstGeom>
            <a:solidFill>
              <a:srgbClr val="5BCA1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 dirty="0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BA571BAE-A673-9F4A-88B3-8BB5C13E33D7}"/>
                </a:ext>
              </a:extLst>
            </p:cNvPr>
            <p:cNvSpPr/>
            <p:nvPr/>
          </p:nvSpPr>
          <p:spPr>
            <a:xfrm>
              <a:off x="5033726" y="2232687"/>
              <a:ext cx="1031832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700" b="1" dirty="0">
                  <a:solidFill>
                    <a:schemeClr val="bg1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EETTISYYS JA YMPÄRISTÖ- OSAAMINEN</a:t>
              </a:r>
              <a:endParaRPr lang="en-FI" sz="700" b="1" dirty="0">
                <a:solidFill>
                  <a:schemeClr val="bg1"/>
                </a:solidFill>
                <a:latin typeface="DIN 2014" panose="020B0504020202020204" pitchFamily="34" charset="77"/>
                <a:ea typeface="DIN 2014" panose="020B0504020202020204" pitchFamily="34" charset="77"/>
              </a:endParaRPr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422D33E-40FF-214A-A1C4-F34FD436B00A}"/>
                </a:ext>
              </a:extLst>
            </p:cNvPr>
            <p:cNvCxnSpPr/>
            <p:nvPr/>
          </p:nvCxnSpPr>
          <p:spPr>
            <a:xfrm>
              <a:off x="5033727" y="2218099"/>
              <a:ext cx="0" cy="867541"/>
            </a:xfrm>
            <a:prstGeom prst="line">
              <a:avLst/>
            </a:prstGeom>
            <a:ln>
              <a:solidFill>
                <a:srgbClr val="00245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 descr="Yhteiskunnallinen osaaminen">
            <a:extLst>
              <a:ext uri="{FF2B5EF4-FFF2-40B4-BE49-F238E27FC236}">
                <a16:creationId xmlns:a16="http://schemas.microsoft.com/office/drawing/2014/main" id="{15E01BD3-8D76-864D-A46D-9D868381583E}"/>
              </a:ext>
            </a:extLst>
          </p:cNvPr>
          <p:cNvGrpSpPr/>
          <p:nvPr/>
        </p:nvGrpSpPr>
        <p:grpSpPr>
          <a:xfrm rot="20983842">
            <a:off x="3992574" y="2631351"/>
            <a:ext cx="1031832" cy="867541"/>
            <a:chOff x="5033726" y="2218099"/>
            <a:chExt cx="1031832" cy="867541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A660A0D1-FA9B-C14E-B310-A40A3456C532}"/>
                </a:ext>
              </a:extLst>
            </p:cNvPr>
            <p:cNvSpPr/>
            <p:nvPr/>
          </p:nvSpPr>
          <p:spPr>
            <a:xfrm>
              <a:off x="5033727" y="2218099"/>
              <a:ext cx="914400" cy="443620"/>
            </a:xfrm>
            <a:prstGeom prst="rect">
              <a:avLst/>
            </a:prstGeom>
            <a:solidFill>
              <a:srgbClr val="0041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 dirty="0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A36859DA-6D45-3344-9BFB-BC2197A9CC6E}"/>
                </a:ext>
              </a:extLst>
            </p:cNvPr>
            <p:cNvSpPr/>
            <p:nvPr/>
          </p:nvSpPr>
          <p:spPr>
            <a:xfrm>
              <a:off x="5033726" y="2232687"/>
              <a:ext cx="1031832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700" b="1" dirty="0">
                  <a:solidFill>
                    <a:schemeClr val="bg1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YHTEIS-</a:t>
              </a:r>
            </a:p>
            <a:p>
              <a:r>
                <a:rPr lang="en-GB" sz="700" b="1" dirty="0">
                  <a:solidFill>
                    <a:schemeClr val="bg1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KUNNALLINEN</a:t>
              </a:r>
            </a:p>
            <a:p>
              <a:r>
                <a:rPr lang="en-GB" sz="700" b="1" dirty="0">
                  <a:solidFill>
                    <a:schemeClr val="bg1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OSAAMINEN</a:t>
              </a:r>
              <a:endParaRPr lang="en-FI" sz="700" b="1" dirty="0">
                <a:solidFill>
                  <a:schemeClr val="bg1"/>
                </a:solidFill>
                <a:latin typeface="DIN 2014" panose="020B0504020202020204" pitchFamily="34" charset="77"/>
                <a:ea typeface="DIN 2014" panose="020B0504020202020204" pitchFamily="34" charset="77"/>
              </a:endParaRP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E17AA76-D10C-804E-B3A3-1C4DFB68F35E}"/>
                </a:ext>
              </a:extLst>
            </p:cNvPr>
            <p:cNvCxnSpPr/>
            <p:nvPr/>
          </p:nvCxnSpPr>
          <p:spPr>
            <a:xfrm>
              <a:off x="5033727" y="2218099"/>
              <a:ext cx="0" cy="867541"/>
            </a:xfrm>
            <a:prstGeom prst="line">
              <a:avLst/>
            </a:prstGeom>
            <a:ln>
              <a:solidFill>
                <a:srgbClr val="00245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 descr="Globaali- ja kulttuuriosaaminen">
            <a:extLst>
              <a:ext uri="{FF2B5EF4-FFF2-40B4-BE49-F238E27FC236}">
                <a16:creationId xmlns:a16="http://schemas.microsoft.com/office/drawing/2014/main" id="{E784395F-A838-924C-BDFC-B760AB97EF3E}"/>
              </a:ext>
            </a:extLst>
          </p:cNvPr>
          <p:cNvGrpSpPr/>
          <p:nvPr/>
        </p:nvGrpSpPr>
        <p:grpSpPr>
          <a:xfrm rot="631194">
            <a:off x="6104651" y="828563"/>
            <a:ext cx="1031832" cy="867541"/>
            <a:chOff x="5033726" y="2218099"/>
            <a:chExt cx="1031832" cy="867541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BC038803-1769-9049-8DF8-A4D1056A112D}"/>
                </a:ext>
              </a:extLst>
            </p:cNvPr>
            <p:cNvSpPr/>
            <p:nvPr/>
          </p:nvSpPr>
          <p:spPr>
            <a:xfrm>
              <a:off x="5033727" y="2218099"/>
              <a:ext cx="914400" cy="443620"/>
            </a:xfrm>
            <a:prstGeom prst="rect">
              <a:avLst/>
            </a:prstGeom>
            <a:solidFill>
              <a:srgbClr val="82D4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 dirty="0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10E01F0E-3813-2F48-B95F-1B343A6C55D0}"/>
                </a:ext>
              </a:extLst>
            </p:cNvPr>
            <p:cNvSpPr/>
            <p:nvPr/>
          </p:nvSpPr>
          <p:spPr>
            <a:xfrm>
              <a:off x="5033726" y="2232687"/>
              <a:ext cx="1031832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700" b="1" dirty="0">
                  <a:solidFill>
                    <a:srgbClr val="002452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GLOBAALI- JA </a:t>
              </a:r>
            </a:p>
            <a:p>
              <a:r>
                <a:rPr lang="en-GB" sz="700" b="1" dirty="0">
                  <a:solidFill>
                    <a:srgbClr val="002452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KULTTUURI-</a:t>
              </a:r>
            </a:p>
            <a:p>
              <a:r>
                <a:rPr lang="en-GB" sz="700" b="1" dirty="0">
                  <a:solidFill>
                    <a:srgbClr val="002452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OSAAMINEN</a:t>
              </a:r>
              <a:endParaRPr lang="en-FI" sz="700" b="1" dirty="0">
                <a:solidFill>
                  <a:srgbClr val="002452"/>
                </a:solidFill>
                <a:latin typeface="DIN 2014" panose="020B0504020202020204" pitchFamily="34" charset="77"/>
                <a:ea typeface="DIN 2014" panose="020B0504020202020204" pitchFamily="34" charset="77"/>
              </a:endParaRP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5DB97955-6ADB-5F42-B005-320A8EABC21C}"/>
                </a:ext>
              </a:extLst>
            </p:cNvPr>
            <p:cNvCxnSpPr/>
            <p:nvPr/>
          </p:nvCxnSpPr>
          <p:spPr>
            <a:xfrm>
              <a:off x="5033727" y="2218099"/>
              <a:ext cx="0" cy="867541"/>
            </a:xfrm>
            <a:prstGeom prst="line">
              <a:avLst/>
            </a:prstGeom>
            <a:ln>
              <a:solidFill>
                <a:srgbClr val="00245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87548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 descr="Laaja-alaisen osaamisen osa-alueiden vaikuttamisen kehät. Uloin kehä kuvaa maailmaa, keskimmäinen yhteisöä/yhteiskuntaa ja sisin opiskelijaa. Jokainen laaja-alaisen osaamisen osa-alue etenee ja vaikuttaa kaikissa kehissä.">
            <a:extLst>
              <a:ext uri="{FF2B5EF4-FFF2-40B4-BE49-F238E27FC236}">
                <a16:creationId xmlns:a16="http://schemas.microsoft.com/office/drawing/2014/main" id="{183FE119-874C-0F42-B2EF-1E2163CD0887}"/>
              </a:ext>
            </a:extLst>
          </p:cNvPr>
          <p:cNvGrpSpPr/>
          <p:nvPr/>
        </p:nvGrpSpPr>
        <p:grpSpPr>
          <a:xfrm>
            <a:off x="-1841" y="0"/>
            <a:ext cx="12192000" cy="6858000"/>
            <a:chOff x="0" y="0"/>
            <a:chExt cx="12192000" cy="6858000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3E9C505A-3207-FF46-BD07-FECFD038457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AACCF31-4D5C-7A40-A6F6-F3DB2D48FBD8}"/>
                </a:ext>
              </a:extLst>
            </p:cNvPr>
            <p:cNvSpPr txBox="1"/>
            <p:nvPr/>
          </p:nvSpPr>
          <p:spPr>
            <a:xfrm>
              <a:off x="5236502" y="3228945"/>
              <a:ext cx="171899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err="1">
                  <a:solidFill>
                    <a:schemeClr val="bg1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Opiskelija</a:t>
              </a:r>
              <a:endParaRPr lang="en-FI" sz="2000" b="1" dirty="0">
                <a:solidFill>
                  <a:schemeClr val="bg1"/>
                </a:solidFill>
                <a:latin typeface="DIN 2014" panose="020B0504020202020204" pitchFamily="34" charset="77"/>
                <a:ea typeface="DIN 2014" panose="020B0504020202020204" pitchFamily="34" charset="77"/>
              </a:endParaRPr>
            </a:p>
          </p:txBody>
        </p:sp>
      </p:grpSp>
      <p:grpSp>
        <p:nvGrpSpPr>
          <p:cNvPr id="16" name="Group 15" descr="Laaja-alaisen osaamisen osa-alueiden vaikuttamisen kehät. Uloin kehä kuvaa maailmaa, keskimmäinen yhteisöä/yhteiskuntaa ja sisin opiskelijaa. Jokainen laaja-alaisen osaamisen osa-alue etenee ja vaikuttaa kaikissa kehissä.">
            <a:extLst>
              <a:ext uri="{FF2B5EF4-FFF2-40B4-BE49-F238E27FC236}">
                <a16:creationId xmlns:a16="http://schemas.microsoft.com/office/drawing/2014/main" id="{64E7CDF2-098C-B048-85EF-80359B0F3FEA}"/>
              </a:ext>
            </a:extLst>
          </p:cNvPr>
          <p:cNvGrpSpPr/>
          <p:nvPr/>
        </p:nvGrpSpPr>
        <p:grpSpPr>
          <a:xfrm>
            <a:off x="-1841" y="0"/>
            <a:ext cx="12192000" cy="6858000"/>
            <a:chOff x="0" y="0"/>
            <a:chExt cx="12192000" cy="6858000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591A4CBF-F626-C548-8346-05D0FA89D6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9B748E5-6584-C541-B5AC-D94FE478C93A}"/>
                </a:ext>
              </a:extLst>
            </p:cNvPr>
            <p:cNvSpPr/>
            <p:nvPr/>
          </p:nvSpPr>
          <p:spPr>
            <a:xfrm rot="8355148">
              <a:off x="3113963" y="1655733"/>
              <a:ext cx="4606360" cy="4761586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prstTxWarp prst="textCircle">
                <a:avLst/>
              </a:prstTxWarp>
              <a:spAutoFit/>
            </a:bodyPr>
            <a:lstStyle/>
            <a:p>
              <a:pPr algn="ctr"/>
              <a:r>
                <a:rPr lang="en-GB" sz="1600" b="1" cap="none" spc="0" dirty="0" err="1">
                  <a:ln w="0"/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Yhteisö</a:t>
              </a:r>
              <a:r>
                <a:rPr lang="en-GB" sz="1600" b="1" cap="none" spc="0" dirty="0">
                  <a:ln w="0"/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/</a:t>
              </a:r>
              <a:r>
                <a:rPr lang="en-GB" sz="1600" b="1" cap="none" spc="0" dirty="0" err="1">
                  <a:ln w="0"/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yhteiskunta</a:t>
              </a:r>
              <a:endParaRPr lang="en-GB" sz="1600" b="1" cap="none" spc="0" dirty="0">
                <a:ln w="0"/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60026046-38EC-094B-A03E-9CD3FE59B997}"/>
                </a:ext>
              </a:extLst>
            </p:cNvPr>
            <p:cNvSpPr/>
            <p:nvPr/>
          </p:nvSpPr>
          <p:spPr>
            <a:xfrm rot="12850502">
              <a:off x="3009654" y="484263"/>
              <a:ext cx="4606360" cy="4761586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prstTxWarp prst="textCircle">
                <a:avLst/>
              </a:prstTxWarp>
              <a:spAutoFit/>
            </a:bodyPr>
            <a:lstStyle/>
            <a:p>
              <a:pPr algn="ctr"/>
              <a:r>
                <a:rPr lang="en-GB" sz="1600" b="1" cap="none" spc="0" dirty="0" err="1">
                  <a:ln w="0"/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Yhteisö</a:t>
              </a:r>
              <a:r>
                <a:rPr lang="en-GB" sz="1600" b="1" cap="none" spc="0" dirty="0">
                  <a:ln w="0"/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/</a:t>
              </a:r>
              <a:r>
                <a:rPr lang="en-GB" sz="1600" b="1" cap="none" spc="0" dirty="0" err="1">
                  <a:ln w="0"/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yhteiskunta</a:t>
              </a:r>
              <a:endParaRPr lang="en-GB" sz="1600" b="1" cap="none" spc="0" dirty="0">
                <a:ln w="0"/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7ECC8E73-5457-0A4B-B190-925920896291}"/>
                </a:ext>
              </a:extLst>
            </p:cNvPr>
            <p:cNvSpPr/>
            <p:nvPr/>
          </p:nvSpPr>
          <p:spPr>
            <a:xfrm rot="20950993">
              <a:off x="4779817" y="864193"/>
              <a:ext cx="4606360" cy="4761586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prstTxWarp prst="textCircle">
                <a:avLst/>
              </a:prstTxWarp>
              <a:spAutoFit/>
            </a:bodyPr>
            <a:lstStyle/>
            <a:p>
              <a:pPr algn="ctr"/>
              <a:r>
                <a:rPr lang="en-GB" sz="1600" b="1" cap="none" spc="0" dirty="0" err="1">
                  <a:ln w="0"/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Yhteisö</a:t>
              </a:r>
              <a:r>
                <a:rPr lang="en-GB" sz="1600" b="1" cap="none" spc="0" dirty="0">
                  <a:ln w="0"/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/</a:t>
              </a:r>
              <a:r>
                <a:rPr lang="en-GB" sz="1600" b="1" cap="none" spc="0" dirty="0" err="1">
                  <a:ln w="0"/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yhteiskunta</a:t>
              </a:r>
              <a:endParaRPr lang="en-GB" sz="1600" b="1" cap="none" spc="0" dirty="0">
                <a:ln w="0"/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3E9F13D-0B39-5140-8FAB-8FAA78776B2E}"/>
                </a:ext>
              </a:extLst>
            </p:cNvPr>
            <p:cNvSpPr txBox="1"/>
            <p:nvPr/>
          </p:nvSpPr>
          <p:spPr>
            <a:xfrm>
              <a:off x="5236502" y="3228945"/>
              <a:ext cx="171899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err="1">
                  <a:solidFill>
                    <a:schemeClr val="bg1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Opiskelija</a:t>
              </a:r>
              <a:endParaRPr lang="en-FI" sz="2000" b="1" dirty="0">
                <a:solidFill>
                  <a:schemeClr val="bg1"/>
                </a:solidFill>
                <a:latin typeface="DIN 2014" panose="020B0504020202020204" pitchFamily="34" charset="77"/>
                <a:ea typeface="DIN 2014" panose="020B0504020202020204" pitchFamily="34" charset="77"/>
              </a:endParaRPr>
            </a:p>
          </p:txBody>
        </p:sp>
      </p:grpSp>
      <p:grpSp>
        <p:nvGrpSpPr>
          <p:cNvPr id="24" name="Group 23" descr="Laaja-alaisen osaamisen osa-alueiden vaikuttamisen kehät. Uloin kehä kuvaa maailmaa, keskimmäinen yhteisöä/yhteiskuntaa ja sisin opiskelijaa. Jokainen laaja-alaisen osaamisen osa-alue etenee ja vaikuttaa kaikissa kehissä.">
            <a:extLst>
              <a:ext uri="{FF2B5EF4-FFF2-40B4-BE49-F238E27FC236}">
                <a16:creationId xmlns:a16="http://schemas.microsoft.com/office/drawing/2014/main" id="{8BB33D16-A94B-BB47-B7F7-32EB3DF73181}"/>
              </a:ext>
            </a:extLst>
          </p:cNvPr>
          <p:cNvGrpSpPr/>
          <p:nvPr/>
        </p:nvGrpSpPr>
        <p:grpSpPr>
          <a:xfrm>
            <a:off x="-1841" y="0"/>
            <a:ext cx="12192000" cy="6858000"/>
            <a:chOff x="0" y="0"/>
            <a:chExt cx="12192000" cy="6858000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6893FB40-E5AA-CD45-8896-B50B46F92DF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48522573-C88E-4E45-B42F-69DB92046072}"/>
                </a:ext>
              </a:extLst>
            </p:cNvPr>
            <p:cNvSpPr/>
            <p:nvPr/>
          </p:nvSpPr>
          <p:spPr>
            <a:xfrm rot="11168401">
              <a:off x="1470760" y="598173"/>
              <a:ext cx="4606360" cy="4761586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prstTxWarp prst="textCircle">
                <a:avLst/>
              </a:prstTxWarp>
              <a:spAutoFit/>
            </a:bodyPr>
            <a:lstStyle/>
            <a:p>
              <a:pPr algn="ctr"/>
              <a:r>
                <a:rPr lang="en-GB" sz="1600" b="1" cap="none" spc="0" dirty="0" err="1">
                  <a:ln w="0"/>
                  <a:solidFill>
                    <a:srgbClr val="82D4FF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Maailma</a:t>
              </a:r>
              <a:endParaRPr lang="en-GB" sz="1600" b="1" cap="none" spc="0" dirty="0">
                <a:ln w="0"/>
                <a:solidFill>
                  <a:srgbClr val="82D4FF"/>
                </a:solidFill>
                <a:latin typeface="DIN 2014" panose="020B0504020202020204" pitchFamily="34" charset="77"/>
                <a:ea typeface="DIN 2014" panose="020B0504020202020204" pitchFamily="34" charset="77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0614E11E-5C27-3F4E-B59D-1BD5A8E5E8B5}"/>
                </a:ext>
              </a:extLst>
            </p:cNvPr>
            <p:cNvSpPr/>
            <p:nvPr/>
          </p:nvSpPr>
          <p:spPr>
            <a:xfrm rot="291664">
              <a:off x="6102748" y="920121"/>
              <a:ext cx="4606360" cy="4761586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prstTxWarp prst="textCircle">
                <a:avLst/>
              </a:prstTxWarp>
              <a:spAutoFit/>
            </a:bodyPr>
            <a:lstStyle/>
            <a:p>
              <a:pPr algn="ctr"/>
              <a:r>
                <a:rPr lang="en-GB" sz="1600" b="1" cap="none" spc="0" dirty="0" err="1">
                  <a:ln w="0"/>
                  <a:solidFill>
                    <a:srgbClr val="82D4FF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Maailma</a:t>
              </a:r>
              <a:endParaRPr lang="en-GB" sz="1600" b="1" cap="none" spc="0" dirty="0">
                <a:ln w="0"/>
                <a:solidFill>
                  <a:srgbClr val="82D4FF"/>
                </a:solidFill>
                <a:latin typeface="DIN 2014" panose="020B0504020202020204" pitchFamily="34" charset="77"/>
                <a:ea typeface="DIN 2014" panose="020B0504020202020204" pitchFamily="34" charset="77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A2C5CA1-C081-BD49-851C-478DFB2F9EB2}"/>
                </a:ext>
              </a:extLst>
            </p:cNvPr>
            <p:cNvSpPr txBox="1"/>
            <p:nvPr/>
          </p:nvSpPr>
          <p:spPr>
            <a:xfrm>
              <a:off x="5236502" y="3228945"/>
              <a:ext cx="171899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err="1">
                  <a:solidFill>
                    <a:schemeClr val="bg1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Opiskelija</a:t>
              </a:r>
              <a:endParaRPr lang="en-FI" sz="2000" b="1" dirty="0">
                <a:solidFill>
                  <a:schemeClr val="bg1"/>
                </a:solidFill>
                <a:latin typeface="DIN 2014" panose="020B0504020202020204" pitchFamily="34" charset="77"/>
                <a:ea typeface="DIN 2014" panose="020B0504020202020204" pitchFamily="34" charset="77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F2CC68BE-FA31-6742-A77B-04B523A5B8B2}"/>
                </a:ext>
              </a:extLst>
            </p:cNvPr>
            <p:cNvSpPr/>
            <p:nvPr/>
          </p:nvSpPr>
          <p:spPr>
            <a:xfrm rot="8355148">
              <a:off x="3115139" y="1653142"/>
              <a:ext cx="4606360" cy="4761586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prstTxWarp prst="textCircle">
                <a:avLst/>
              </a:prstTxWarp>
              <a:spAutoFit/>
            </a:bodyPr>
            <a:lstStyle/>
            <a:p>
              <a:pPr algn="ctr"/>
              <a:r>
                <a:rPr lang="en-GB" sz="1600" b="1" cap="none" spc="0" dirty="0" err="1">
                  <a:ln w="0"/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Yhteisö</a:t>
              </a:r>
              <a:r>
                <a:rPr lang="en-GB" sz="1600" b="1" cap="none" spc="0" dirty="0">
                  <a:ln w="0"/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/</a:t>
              </a:r>
              <a:r>
                <a:rPr lang="en-GB" sz="1600" b="1" cap="none" spc="0" dirty="0" err="1">
                  <a:ln w="0"/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yhteiskunta</a:t>
              </a:r>
              <a:endParaRPr lang="en-GB" sz="1600" b="1" cap="none" spc="0" dirty="0">
                <a:ln w="0"/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9C9B2182-F37E-B040-B493-FE5E9584EA78}"/>
                </a:ext>
              </a:extLst>
            </p:cNvPr>
            <p:cNvSpPr/>
            <p:nvPr/>
          </p:nvSpPr>
          <p:spPr>
            <a:xfrm rot="12850502">
              <a:off x="3010830" y="481672"/>
              <a:ext cx="4606360" cy="4761586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prstTxWarp prst="textCircle">
                <a:avLst/>
              </a:prstTxWarp>
              <a:spAutoFit/>
            </a:bodyPr>
            <a:lstStyle/>
            <a:p>
              <a:pPr algn="ctr"/>
              <a:r>
                <a:rPr lang="en-GB" sz="1600" b="1" cap="none" spc="0" dirty="0" err="1">
                  <a:ln w="0"/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Yhteisö</a:t>
              </a:r>
              <a:r>
                <a:rPr lang="en-GB" sz="1600" b="1" cap="none" spc="0" dirty="0">
                  <a:ln w="0"/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/</a:t>
              </a:r>
              <a:r>
                <a:rPr lang="en-GB" sz="1600" b="1" cap="none" spc="0" dirty="0" err="1">
                  <a:ln w="0"/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yhteiskunta</a:t>
              </a:r>
              <a:endParaRPr lang="en-GB" sz="1600" b="1" cap="none" spc="0" dirty="0">
                <a:ln w="0"/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51495FAB-915F-1F47-9A8F-E16E47C8CEB8}"/>
                </a:ext>
              </a:extLst>
            </p:cNvPr>
            <p:cNvSpPr/>
            <p:nvPr/>
          </p:nvSpPr>
          <p:spPr>
            <a:xfrm rot="20950993">
              <a:off x="4780993" y="861602"/>
              <a:ext cx="4606360" cy="4761586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prstTxWarp prst="textCircle">
                <a:avLst/>
              </a:prstTxWarp>
              <a:spAutoFit/>
            </a:bodyPr>
            <a:lstStyle/>
            <a:p>
              <a:pPr algn="ctr"/>
              <a:r>
                <a:rPr lang="en-GB" sz="1600" b="1" cap="none" spc="0" dirty="0" err="1">
                  <a:ln w="0"/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Yhteisö</a:t>
              </a:r>
              <a:r>
                <a:rPr lang="en-GB" sz="1600" b="1" cap="none" spc="0" dirty="0">
                  <a:ln w="0"/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/</a:t>
              </a:r>
              <a:r>
                <a:rPr lang="en-GB" sz="1600" b="1" cap="none" spc="0" dirty="0" err="1">
                  <a:ln w="0"/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yhteiskunta</a:t>
              </a:r>
              <a:endParaRPr lang="en-GB" sz="1600" b="1" cap="none" spc="0" dirty="0">
                <a:ln w="0"/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endParaRPr>
            </a:p>
          </p:txBody>
        </p:sp>
      </p:grpSp>
      <p:sp>
        <p:nvSpPr>
          <p:cNvPr id="3" name="Title 3" descr="Infograafi laaja-alaisen osaamisen vaikutuksesta yksilön tasosta yhteisön tason kautta aina globaaleihin ulottuvuuksiin. Infograafissa on kolme kehää, joista ulointa kiertää teksti &quot;Maailma&quot;, keskimmäistä &quot;Yhteisö/Yhteiskunta&quot; ja sisintä &quot;Opiskelija&quot;. Kaikki kehät lävistää laaja-alaisen osaamisen osa-alueita kuvaavat värialueet (keltainen=hyvinvointi, vihreä = eettisyys ja ympäristö, vaaleansininen = globaali ja kulttuuri, tummansininen=yhteiskunta, liila=vuorovaikutus, purppura = monitieteisyys ja luovuus)">
            <a:extLst>
              <a:ext uri="{FF2B5EF4-FFF2-40B4-BE49-F238E27FC236}">
                <a16:creationId xmlns:a16="http://schemas.microsoft.com/office/drawing/2014/main" id="{4E35917E-A22B-3F4A-B5A1-3DD0B054BE7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28415" y="247650"/>
            <a:ext cx="2854253" cy="2084584"/>
          </a:xfrm>
          <a:prstGeom prst="rect">
            <a:avLst/>
          </a:prstGeom>
        </p:spPr>
        <p:txBody>
          <a:bodyPr/>
          <a:lstStyle/>
          <a:p>
            <a:r>
              <a:rPr lang="en-GB" sz="2800" b="1" dirty="0" err="1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Laaja-alaisen</a:t>
            </a:r>
            <a:r>
              <a:rPr lang="en-GB" sz="28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 </a:t>
            </a:r>
            <a:br>
              <a:rPr lang="en-GB" sz="28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</a:br>
            <a:r>
              <a:rPr lang="en-GB" sz="2800" b="1" dirty="0" err="1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osaamisen</a:t>
            </a:r>
            <a:r>
              <a:rPr lang="en-GB" sz="28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 </a:t>
            </a:r>
            <a:br>
              <a:rPr lang="en-GB" sz="28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</a:br>
            <a:r>
              <a:rPr lang="en-GB" sz="2800" b="1" dirty="0" err="1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osa-alueiden</a:t>
            </a:r>
            <a:r>
              <a:rPr lang="en-GB" sz="28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 </a:t>
            </a:r>
            <a:br>
              <a:rPr lang="en-GB" sz="28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</a:br>
            <a:r>
              <a:rPr lang="en-GB" sz="2800" b="1" dirty="0" err="1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vaikuttamisen</a:t>
            </a:r>
            <a:r>
              <a:rPr lang="en-GB" sz="28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 </a:t>
            </a:r>
            <a:r>
              <a:rPr lang="en-GB" sz="2800" b="1" dirty="0" err="1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kehät</a:t>
            </a:r>
            <a:endParaRPr lang="en-GB" sz="2800" b="1" dirty="0">
              <a:solidFill>
                <a:srgbClr val="0041DC"/>
              </a:solidFill>
              <a:latin typeface="DIN 2014" panose="020B0504020202020204" pitchFamily="34" charset="77"/>
              <a:ea typeface="DIN 2014" panose="020B0504020202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981646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>
            <a:extLst>
              <a:ext uri="{FF2B5EF4-FFF2-40B4-BE49-F238E27FC236}">
                <a16:creationId xmlns:a16="http://schemas.microsoft.com/office/drawing/2014/main" id="{64B96484-5923-7A44-A479-DA8165CA8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618" y="247430"/>
            <a:ext cx="11503182" cy="490507"/>
          </a:xfrm>
        </p:spPr>
        <p:txBody>
          <a:bodyPr/>
          <a:lstStyle/>
          <a:p>
            <a:r>
              <a:rPr lang="en-GB" sz="2800" b="1" dirty="0" err="1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Laaja-alaisen</a:t>
            </a:r>
            <a:r>
              <a:rPr lang="en-GB" sz="28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 </a:t>
            </a:r>
            <a:r>
              <a:rPr lang="en-GB" sz="2800" b="1" dirty="0" err="1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osaamisen</a:t>
            </a:r>
            <a:r>
              <a:rPr lang="en-GB" sz="28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 </a:t>
            </a:r>
            <a:r>
              <a:rPr lang="en-GB" sz="2800" b="1" dirty="0" err="1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kuvauksessa</a:t>
            </a:r>
            <a:r>
              <a:rPr lang="en-GB" sz="28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 </a:t>
            </a:r>
            <a:r>
              <a:rPr lang="en-GB" sz="2800" b="1" dirty="0" err="1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huomioon</a:t>
            </a:r>
            <a:r>
              <a:rPr lang="en-GB" sz="28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 </a:t>
            </a:r>
            <a:r>
              <a:rPr lang="en-GB" sz="2800" b="1" dirty="0" err="1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otettuja</a:t>
            </a:r>
            <a:r>
              <a:rPr lang="en-GB" sz="28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 </a:t>
            </a:r>
            <a:r>
              <a:rPr lang="en-GB" sz="2800" b="1" dirty="0" err="1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asioita</a:t>
            </a:r>
            <a:endParaRPr lang="en-GB" sz="2800" b="1" dirty="0">
              <a:solidFill>
                <a:srgbClr val="0041DC"/>
              </a:solidFill>
              <a:latin typeface="DIN 2014" panose="020B0504020202020204" pitchFamily="34" charset="77"/>
              <a:ea typeface="DIN 2014" panose="020B0504020202020204" pitchFamily="34" charset="77"/>
            </a:endParaRPr>
          </a:p>
        </p:txBody>
      </p:sp>
      <p:grpSp>
        <p:nvGrpSpPr>
          <p:cNvPr id="78" name="Group 77" descr="Lukiokoulutuksen muutostehtävä eli transformatiivinen taso: Lops2021 panostaa yhteiskunnalliseen muutokseen kestävämmän tulevaisuuden hyväksi">
            <a:extLst>
              <a:ext uri="{FF2B5EF4-FFF2-40B4-BE49-F238E27FC236}">
                <a16:creationId xmlns:a16="http://schemas.microsoft.com/office/drawing/2014/main" id="{57E5F751-09D9-B94B-946F-632BD52A0606}"/>
              </a:ext>
            </a:extLst>
          </p:cNvPr>
          <p:cNvGrpSpPr/>
          <p:nvPr/>
        </p:nvGrpSpPr>
        <p:grpSpPr>
          <a:xfrm>
            <a:off x="336884" y="808277"/>
            <a:ext cx="11502190" cy="509066"/>
            <a:chOff x="336884" y="5847347"/>
            <a:chExt cx="11502190" cy="509066"/>
          </a:xfrm>
        </p:grpSpPr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61E0AAF2-E66F-D346-B451-634E7939A07B}"/>
                </a:ext>
              </a:extLst>
            </p:cNvPr>
            <p:cNvSpPr/>
            <p:nvPr/>
          </p:nvSpPr>
          <p:spPr>
            <a:xfrm>
              <a:off x="336884" y="5847347"/>
              <a:ext cx="11502190" cy="50390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 dirty="0"/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A2B41330-FB6F-2646-80DD-09C669865646}"/>
                </a:ext>
              </a:extLst>
            </p:cNvPr>
            <p:cNvSpPr txBox="1"/>
            <p:nvPr/>
          </p:nvSpPr>
          <p:spPr>
            <a:xfrm>
              <a:off x="352926" y="5869741"/>
              <a:ext cx="11109158" cy="4866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500"/>
                </a:lnSpc>
              </a:pPr>
              <a:r>
                <a:rPr lang="en-GB" sz="1500" b="1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LUKIOKOULUTUKSEN MUUTOSTEHTÄVÄ </a:t>
              </a:r>
              <a:r>
                <a:rPr lang="en-GB" sz="1500" b="1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eli</a:t>
              </a:r>
              <a:r>
                <a:rPr lang="en-GB" sz="1500" b="1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TRANSFORMATIIVINEN TASO:</a:t>
              </a:r>
              <a:endParaRPr lang="en-GB" sz="1500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endParaRPr>
            </a:p>
            <a:p>
              <a:pPr>
                <a:lnSpc>
                  <a:spcPts val="1500"/>
                </a:lnSpc>
              </a:pP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LOPS2021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panostaa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yhteiskunnalliseen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muutokseen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kestävämmän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tulevaisuuden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hyväksi</a:t>
              </a:r>
              <a:endParaRPr lang="en-FI" sz="1500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endParaRPr>
            </a:p>
          </p:txBody>
        </p:sp>
      </p:grpSp>
      <p:grpSp>
        <p:nvGrpSpPr>
          <p:cNvPr id="75" name="Group 74" descr="Metatason tavoitteet jokaisen nuoren kohdalla: Hyvä, tasapainoinen ja sivistynyt ihminen (yksilö), jolla on valmiudet jatko-opintoihin, työelämään ja kansainvälistyneeseen maailmaan ja joka toimii kestävän tulevaisuuden hyväksi (yhteiskunta, ympäristö)">
            <a:extLst>
              <a:ext uri="{FF2B5EF4-FFF2-40B4-BE49-F238E27FC236}">
                <a16:creationId xmlns:a16="http://schemas.microsoft.com/office/drawing/2014/main" id="{A8AC5F68-99A7-4042-8C80-4D5F1940F1C1}"/>
              </a:ext>
            </a:extLst>
          </p:cNvPr>
          <p:cNvGrpSpPr/>
          <p:nvPr/>
        </p:nvGrpSpPr>
        <p:grpSpPr>
          <a:xfrm>
            <a:off x="336884" y="1309164"/>
            <a:ext cx="11502190" cy="733597"/>
            <a:chOff x="336884" y="5847346"/>
            <a:chExt cx="11502190" cy="733597"/>
          </a:xfrm>
        </p:grpSpPr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35C30B8A-01FF-ED4B-9847-3A99C7CCECFF}"/>
                </a:ext>
              </a:extLst>
            </p:cNvPr>
            <p:cNvSpPr/>
            <p:nvPr/>
          </p:nvSpPr>
          <p:spPr>
            <a:xfrm>
              <a:off x="336884" y="5847346"/>
              <a:ext cx="11502190" cy="733597"/>
            </a:xfrm>
            <a:prstGeom prst="rect">
              <a:avLst/>
            </a:prstGeom>
            <a:solidFill>
              <a:srgbClr val="F3FB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 dirty="0"/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E3B9C62B-F6DD-6F4D-A505-CE8863DC747A}"/>
                </a:ext>
              </a:extLst>
            </p:cNvPr>
            <p:cNvSpPr txBox="1"/>
            <p:nvPr/>
          </p:nvSpPr>
          <p:spPr>
            <a:xfrm>
              <a:off x="352926" y="5869741"/>
              <a:ext cx="11109158" cy="6790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500"/>
                </a:lnSpc>
              </a:pPr>
              <a:r>
                <a:rPr lang="en-GB" sz="1500" b="1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METATASON TAVOITTEET JOKAISEN NUOREN KOHDALLA: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Hyvä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,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tasapainoinen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ja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sivistynyt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ihminen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(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yksilö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), </a:t>
              </a:r>
            </a:p>
            <a:p>
              <a:pPr>
                <a:lnSpc>
                  <a:spcPts val="1500"/>
                </a:lnSpc>
              </a:pP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jolla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on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valmiudet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jatko-opintoihin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,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työelämään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ja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kansainvälistyneeseen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maailmaan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</a:p>
            <a:p>
              <a:pPr>
                <a:lnSpc>
                  <a:spcPts val="1500"/>
                </a:lnSpc>
              </a:pP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ja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joka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toimii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kestävän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tulevaisuuden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hyväksi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(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yhteiskunta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,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ympäristö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)</a:t>
              </a:r>
              <a:endParaRPr lang="en-FI" sz="1500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endParaRPr>
            </a:p>
          </p:txBody>
        </p:sp>
      </p:grpSp>
      <p:grpSp>
        <p:nvGrpSpPr>
          <p:cNvPr id="72" name="Group 71" descr="Oppiaineet tuovat laaja-alaisuuteen lukiossa aina tiedonalansa (myös korkeakoulumaisuutta). Laaja-alaisuutta on oppiaineiden rajapintojen yli, oppiaineiden yhteistyössä, oppiaineiden sisällä).">
            <a:extLst>
              <a:ext uri="{FF2B5EF4-FFF2-40B4-BE49-F238E27FC236}">
                <a16:creationId xmlns:a16="http://schemas.microsoft.com/office/drawing/2014/main" id="{F23718E8-1DC0-A042-95B2-F9900902C965}"/>
              </a:ext>
            </a:extLst>
          </p:cNvPr>
          <p:cNvGrpSpPr/>
          <p:nvPr/>
        </p:nvGrpSpPr>
        <p:grpSpPr>
          <a:xfrm>
            <a:off x="336884" y="2045115"/>
            <a:ext cx="11502190" cy="509066"/>
            <a:chOff x="336884" y="5847347"/>
            <a:chExt cx="11502190" cy="509066"/>
          </a:xfrm>
        </p:grpSpPr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7957064E-E96F-AF4F-B61A-E48A51D0318B}"/>
                </a:ext>
              </a:extLst>
            </p:cNvPr>
            <p:cNvSpPr/>
            <p:nvPr/>
          </p:nvSpPr>
          <p:spPr>
            <a:xfrm>
              <a:off x="336884" y="5847347"/>
              <a:ext cx="11502190" cy="503902"/>
            </a:xfrm>
            <a:prstGeom prst="rect">
              <a:avLst/>
            </a:prstGeom>
            <a:solidFill>
              <a:srgbClr val="E0F4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 dirty="0"/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FA193B34-CDC3-654A-AEE6-7D40039347F7}"/>
                </a:ext>
              </a:extLst>
            </p:cNvPr>
            <p:cNvSpPr txBox="1"/>
            <p:nvPr/>
          </p:nvSpPr>
          <p:spPr>
            <a:xfrm>
              <a:off x="352926" y="5869741"/>
              <a:ext cx="11109158" cy="4866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500"/>
                </a:lnSpc>
              </a:pPr>
              <a:r>
                <a:rPr lang="en-GB" sz="1500" b="1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OPPIAINEET TUOVAT LAAJA-ALAISUUTEEN LUKIOSSA AINA TIEDONALANSA  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(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myös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korkeakoulumaisuutta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)</a:t>
              </a:r>
            </a:p>
            <a:p>
              <a:pPr>
                <a:lnSpc>
                  <a:spcPts val="1500"/>
                </a:lnSpc>
              </a:pP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Laaja-alaisuutta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on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oppiaineiden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rajapintojen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yli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–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oppiaineiden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yhteistyössä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–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oppiaineiden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sisällä</a:t>
              </a:r>
              <a:endParaRPr lang="en-FI" sz="1500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endParaRPr>
            </a:p>
          </p:txBody>
        </p:sp>
      </p:grpSp>
      <p:grpSp>
        <p:nvGrpSpPr>
          <p:cNvPr id="70" name="Group 69" descr="Laaja-alaisen osaamisen osa-alueet vierekkäin. Jokaisen osa-alueen alla on teksti: konteksti, tavoitteet, toiminta">
            <a:extLst>
              <a:ext uri="{FF2B5EF4-FFF2-40B4-BE49-F238E27FC236}">
                <a16:creationId xmlns:a16="http://schemas.microsoft.com/office/drawing/2014/main" id="{F86D8A61-DF29-814E-830B-95BC7B8887CA}"/>
              </a:ext>
            </a:extLst>
          </p:cNvPr>
          <p:cNvGrpSpPr/>
          <p:nvPr/>
        </p:nvGrpSpPr>
        <p:grpSpPr>
          <a:xfrm>
            <a:off x="336884" y="2539611"/>
            <a:ext cx="11502190" cy="1354843"/>
            <a:chOff x="336884" y="2534503"/>
            <a:chExt cx="11502190" cy="1354843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8CC74DA8-1207-9843-8123-CCCAF1840744}"/>
                </a:ext>
              </a:extLst>
            </p:cNvPr>
            <p:cNvGrpSpPr/>
            <p:nvPr/>
          </p:nvGrpSpPr>
          <p:grpSpPr>
            <a:xfrm>
              <a:off x="336884" y="2535894"/>
              <a:ext cx="1916205" cy="1347877"/>
              <a:chOff x="336884" y="5847346"/>
              <a:chExt cx="1916205" cy="1347877"/>
            </a:xfrm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32994434-A9AB-814D-AE74-C6CF63DB5AA1}"/>
                  </a:ext>
                </a:extLst>
              </p:cNvPr>
              <p:cNvSpPr/>
              <p:nvPr/>
            </p:nvSpPr>
            <p:spPr>
              <a:xfrm>
                <a:off x="336884" y="5847346"/>
                <a:ext cx="1916205" cy="1347877"/>
              </a:xfrm>
              <a:prstGeom prst="rect">
                <a:avLst/>
              </a:prstGeom>
              <a:solidFill>
                <a:srgbClr val="FFD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FI" dirty="0"/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36C23BFF-3E82-0440-9E81-B2EC8E3D0D2F}"/>
                  </a:ext>
                </a:extLst>
              </p:cNvPr>
              <p:cNvSpPr txBox="1"/>
              <p:nvPr/>
            </p:nvSpPr>
            <p:spPr>
              <a:xfrm>
                <a:off x="352926" y="5869741"/>
                <a:ext cx="1652337" cy="10599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500"/>
                  </a:lnSpc>
                </a:pPr>
                <a:r>
                  <a:rPr lang="en-GB" sz="1400" b="1" dirty="0">
                    <a:solidFill>
                      <a:srgbClr val="002452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HYVINVOINTI-</a:t>
                </a:r>
              </a:p>
              <a:p>
                <a:pPr>
                  <a:lnSpc>
                    <a:spcPts val="1500"/>
                  </a:lnSpc>
                </a:pPr>
                <a:r>
                  <a:rPr lang="en-GB" sz="1400" b="1" dirty="0">
                    <a:solidFill>
                      <a:srgbClr val="002452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OSAAMINEN</a:t>
                </a:r>
              </a:p>
              <a:p>
                <a:pPr>
                  <a:lnSpc>
                    <a:spcPts val="1500"/>
                  </a:lnSpc>
                </a:pPr>
                <a:r>
                  <a:rPr lang="en-GB" sz="1400" dirty="0">
                    <a:solidFill>
                      <a:srgbClr val="002452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– </a:t>
                </a:r>
                <a:r>
                  <a:rPr lang="en-GB" sz="1400" dirty="0" err="1">
                    <a:solidFill>
                      <a:srgbClr val="002452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Konteksti</a:t>
                </a:r>
                <a:endParaRPr lang="en-GB" sz="1400" dirty="0">
                  <a:solidFill>
                    <a:srgbClr val="002452"/>
                  </a:solidFill>
                  <a:latin typeface="DIN 2014" panose="020B0504020202020204" pitchFamily="34" charset="77"/>
                  <a:ea typeface="DIN 2014" panose="020B0504020202020204" pitchFamily="34" charset="77"/>
                </a:endParaRPr>
              </a:p>
              <a:p>
                <a:pPr>
                  <a:lnSpc>
                    <a:spcPts val="1500"/>
                  </a:lnSpc>
                </a:pPr>
                <a:r>
                  <a:rPr lang="en-GB" sz="1400" dirty="0">
                    <a:solidFill>
                      <a:srgbClr val="002452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– </a:t>
                </a:r>
                <a:r>
                  <a:rPr lang="en-GB" sz="1400" dirty="0" err="1">
                    <a:solidFill>
                      <a:srgbClr val="002452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Tavoitteet</a:t>
                </a:r>
                <a:endParaRPr lang="en-GB" sz="1400" dirty="0">
                  <a:solidFill>
                    <a:srgbClr val="002452"/>
                  </a:solidFill>
                  <a:latin typeface="DIN 2014" panose="020B0504020202020204" pitchFamily="34" charset="77"/>
                  <a:ea typeface="DIN 2014" panose="020B0504020202020204" pitchFamily="34" charset="77"/>
                </a:endParaRPr>
              </a:p>
              <a:p>
                <a:pPr>
                  <a:lnSpc>
                    <a:spcPts val="1500"/>
                  </a:lnSpc>
                </a:pPr>
                <a:r>
                  <a:rPr lang="en-GB" sz="1400" dirty="0">
                    <a:solidFill>
                      <a:srgbClr val="002452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– </a:t>
                </a:r>
                <a:r>
                  <a:rPr lang="en-GB" sz="1400" dirty="0" err="1">
                    <a:solidFill>
                      <a:srgbClr val="002452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Toiminta</a:t>
                </a:r>
                <a:endParaRPr lang="en-FI" sz="1400" dirty="0">
                  <a:solidFill>
                    <a:srgbClr val="002452"/>
                  </a:solidFill>
                  <a:latin typeface="DIN 2014" panose="020B0504020202020204" pitchFamily="34" charset="77"/>
                  <a:ea typeface="DIN 2014" panose="020B0504020202020204" pitchFamily="34" charset="77"/>
                </a:endParaRPr>
              </a:p>
            </p:txBody>
          </p: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079EBA01-7622-ED4A-941A-A1946C98F45D}"/>
                </a:ext>
              </a:extLst>
            </p:cNvPr>
            <p:cNvGrpSpPr/>
            <p:nvPr/>
          </p:nvGrpSpPr>
          <p:grpSpPr>
            <a:xfrm>
              <a:off x="2253089" y="2536593"/>
              <a:ext cx="1916205" cy="1347178"/>
              <a:chOff x="336884" y="5847347"/>
              <a:chExt cx="1916205" cy="1347178"/>
            </a:xfrm>
          </p:grpSpPr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5DC8BD19-EA8D-7043-887F-96CBE26B95C7}"/>
                  </a:ext>
                </a:extLst>
              </p:cNvPr>
              <p:cNvSpPr/>
              <p:nvPr/>
            </p:nvSpPr>
            <p:spPr>
              <a:xfrm>
                <a:off x="336884" y="5847347"/>
                <a:ext cx="1916205" cy="1347178"/>
              </a:xfrm>
              <a:prstGeom prst="rect">
                <a:avLst/>
              </a:prstGeom>
              <a:solidFill>
                <a:srgbClr val="C126B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FI" dirty="0"/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718B8861-D2F2-5947-8810-00A71BC3E81A}"/>
                  </a:ext>
                </a:extLst>
              </p:cNvPr>
              <p:cNvSpPr txBox="1"/>
              <p:nvPr/>
            </p:nvSpPr>
            <p:spPr>
              <a:xfrm>
                <a:off x="352926" y="5869741"/>
                <a:ext cx="1895203" cy="10599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500"/>
                  </a:lnSpc>
                </a:pPr>
                <a:r>
                  <a:rPr lang="en-GB" sz="1400" b="1" dirty="0">
                    <a:solidFill>
                      <a:schemeClr val="bg1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VUOROVAIKUTUS-</a:t>
                </a:r>
              </a:p>
              <a:p>
                <a:pPr>
                  <a:lnSpc>
                    <a:spcPts val="1500"/>
                  </a:lnSpc>
                </a:pPr>
                <a:r>
                  <a:rPr lang="en-GB" sz="1400" b="1" dirty="0">
                    <a:solidFill>
                      <a:schemeClr val="bg1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OSAAMINEN</a:t>
                </a:r>
                <a:br>
                  <a:rPr lang="en-GB" sz="1400" b="1" dirty="0">
                    <a:solidFill>
                      <a:schemeClr val="bg1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</a:br>
                <a:r>
                  <a:rPr lang="en-GB" sz="1400" dirty="0">
                    <a:solidFill>
                      <a:schemeClr val="bg1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– </a:t>
                </a:r>
                <a:r>
                  <a:rPr lang="en-GB" sz="1400" dirty="0" err="1">
                    <a:solidFill>
                      <a:schemeClr val="bg1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Konteksti</a:t>
                </a:r>
                <a:endParaRPr lang="en-GB" sz="1400" dirty="0">
                  <a:solidFill>
                    <a:schemeClr val="bg1"/>
                  </a:solidFill>
                  <a:latin typeface="DIN 2014" panose="020B0504020202020204" pitchFamily="34" charset="77"/>
                  <a:ea typeface="DIN 2014" panose="020B0504020202020204" pitchFamily="34" charset="77"/>
                </a:endParaRPr>
              </a:p>
              <a:p>
                <a:pPr>
                  <a:lnSpc>
                    <a:spcPts val="1500"/>
                  </a:lnSpc>
                </a:pPr>
                <a:r>
                  <a:rPr lang="en-GB" sz="1400" dirty="0">
                    <a:solidFill>
                      <a:schemeClr val="bg1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– </a:t>
                </a:r>
                <a:r>
                  <a:rPr lang="en-GB" sz="1400" dirty="0" err="1">
                    <a:solidFill>
                      <a:schemeClr val="bg1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Tavoitteet</a:t>
                </a:r>
                <a:endParaRPr lang="en-GB" sz="1400" dirty="0">
                  <a:solidFill>
                    <a:schemeClr val="bg1"/>
                  </a:solidFill>
                  <a:latin typeface="DIN 2014" panose="020B0504020202020204" pitchFamily="34" charset="77"/>
                  <a:ea typeface="DIN 2014" panose="020B0504020202020204" pitchFamily="34" charset="77"/>
                </a:endParaRPr>
              </a:p>
              <a:p>
                <a:pPr>
                  <a:lnSpc>
                    <a:spcPts val="1500"/>
                  </a:lnSpc>
                </a:pPr>
                <a:r>
                  <a:rPr lang="en-GB" sz="1400" dirty="0">
                    <a:solidFill>
                      <a:schemeClr val="bg1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– </a:t>
                </a:r>
                <a:r>
                  <a:rPr lang="en-GB" sz="1400" dirty="0" err="1">
                    <a:solidFill>
                      <a:schemeClr val="bg1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Toiminta</a:t>
                </a:r>
                <a:endParaRPr lang="en-FI" sz="1400" dirty="0">
                  <a:solidFill>
                    <a:schemeClr val="bg1"/>
                  </a:solidFill>
                  <a:latin typeface="DIN 2014" panose="020B0504020202020204" pitchFamily="34" charset="77"/>
                  <a:ea typeface="DIN 2014" panose="020B0504020202020204" pitchFamily="34" charset="77"/>
                </a:endParaRPr>
              </a:p>
            </p:txBody>
          </p: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CA04E36E-AECB-9A44-A4E3-036F25B92AF2}"/>
                </a:ext>
              </a:extLst>
            </p:cNvPr>
            <p:cNvGrpSpPr/>
            <p:nvPr/>
          </p:nvGrpSpPr>
          <p:grpSpPr>
            <a:xfrm>
              <a:off x="4153252" y="2537647"/>
              <a:ext cx="1934727" cy="1346124"/>
              <a:chOff x="318362" y="5847347"/>
              <a:chExt cx="1934727" cy="1346124"/>
            </a:xfrm>
          </p:grpSpPr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C322AFC5-D4AA-FA43-BAC8-2B002382CCF2}"/>
                  </a:ext>
                </a:extLst>
              </p:cNvPr>
              <p:cNvSpPr/>
              <p:nvPr/>
            </p:nvSpPr>
            <p:spPr>
              <a:xfrm>
                <a:off x="318362" y="5847347"/>
                <a:ext cx="1934727" cy="1346124"/>
              </a:xfrm>
              <a:prstGeom prst="rect">
                <a:avLst/>
              </a:prstGeom>
              <a:solidFill>
                <a:srgbClr val="E6089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FI" dirty="0"/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607CD351-C71B-E54F-B7F3-E1DE25A54FAA}"/>
                  </a:ext>
                </a:extLst>
              </p:cNvPr>
              <p:cNvSpPr txBox="1"/>
              <p:nvPr/>
            </p:nvSpPr>
            <p:spPr>
              <a:xfrm>
                <a:off x="352926" y="5869741"/>
                <a:ext cx="1900163" cy="10599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500"/>
                  </a:lnSpc>
                </a:pPr>
                <a:r>
                  <a:rPr lang="en-GB" sz="1400" b="1" dirty="0">
                    <a:solidFill>
                      <a:schemeClr val="bg1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MONITIETEINEN JA</a:t>
                </a:r>
              </a:p>
              <a:p>
                <a:pPr>
                  <a:lnSpc>
                    <a:spcPts val="1500"/>
                  </a:lnSpc>
                </a:pPr>
                <a:r>
                  <a:rPr lang="en-GB" sz="1400" b="1" dirty="0">
                    <a:solidFill>
                      <a:schemeClr val="bg1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LUOVA OSAAMINEN</a:t>
                </a:r>
              </a:p>
              <a:p>
                <a:pPr>
                  <a:lnSpc>
                    <a:spcPts val="1500"/>
                  </a:lnSpc>
                </a:pPr>
                <a:r>
                  <a:rPr lang="en-GB" sz="1400" dirty="0">
                    <a:solidFill>
                      <a:schemeClr val="bg1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– </a:t>
                </a:r>
                <a:r>
                  <a:rPr lang="en-GB" sz="1400" dirty="0" err="1">
                    <a:solidFill>
                      <a:schemeClr val="bg1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Konteksti</a:t>
                </a:r>
                <a:endParaRPr lang="en-GB" sz="1400" dirty="0">
                  <a:solidFill>
                    <a:schemeClr val="bg1"/>
                  </a:solidFill>
                  <a:latin typeface="DIN 2014" panose="020B0504020202020204" pitchFamily="34" charset="77"/>
                  <a:ea typeface="DIN 2014" panose="020B0504020202020204" pitchFamily="34" charset="77"/>
                </a:endParaRPr>
              </a:p>
              <a:p>
                <a:pPr>
                  <a:lnSpc>
                    <a:spcPts val="1500"/>
                  </a:lnSpc>
                </a:pPr>
                <a:r>
                  <a:rPr lang="en-GB" sz="1400" dirty="0">
                    <a:solidFill>
                      <a:schemeClr val="bg1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– </a:t>
                </a:r>
                <a:r>
                  <a:rPr lang="en-GB" sz="1400" dirty="0" err="1">
                    <a:solidFill>
                      <a:schemeClr val="bg1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Tavoitteet</a:t>
                </a:r>
                <a:endParaRPr lang="en-GB" sz="1400" dirty="0">
                  <a:solidFill>
                    <a:schemeClr val="bg1"/>
                  </a:solidFill>
                  <a:latin typeface="DIN 2014" panose="020B0504020202020204" pitchFamily="34" charset="77"/>
                  <a:ea typeface="DIN 2014" panose="020B0504020202020204" pitchFamily="34" charset="77"/>
                </a:endParaRPr>
              </a:p>
              <a:p>
                <a:pPr>
                  <a:lnSpc>
                    <a:spcPts val="1500"/>
                  </a:lnSpc>
                </a:pPr>
                <a:r>
                  <a:rPr lang="en-GB" sz="1400" dirty="0">
                    <a:solidFill>
                      <a:schemeClr val="bg1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– </a:t>
                </a:r>
                <a:r>
                  <a:rPr lang="en-GB" sz="1400" dirty="0" err="1">
                    <a:solidFill>
                      <a:schemeClr val="bg1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Toiminta</a:t>
                </a:r>
                <a:endParaRPr lang="en-FI" sz="1400" dirty="0">
                  <a:solidFill>
                    <a:schemeClr val="bg1"/>
                  </a:solidFill>
                  <a:latin typeface="DIN 2014" panose="020B0504020202020204" pitchFamily="34" charset="77"/>
                  <a:ea typeface="DIN 2014" panose="020B0504020202020204" pitchFamily="34" charset="77"/>
                </a:endParaRPr>
              </a:p>
            </p:txBody>
          </p:sp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82C3AFBD-D976-7E4C-8639-37D563FB3F2A}"/>
                </a:ext>
              </a:extLst>
            </p:cNvPr>
            <p:cNvGrpSpPr/>
            <p:nvPr/>
          </p:nvGrpSpPr>
          <p:grpSpPr>
            <a:xfrm>
              <a:off x="6071937" y="2538345"/>
              <a:ext cx="1934727" cy="1345426"/>
              <a:chOff x="318362" y="5847347"/>
              <a:chExt cx="1934727" cy="1345426"/>
            </a:xfrm>
          </p:grpSpPr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C9F065D3-3D9E-904C-96F7-16835BE8C8B6}"/>
                  </a:ext>
                </a:extLst>
              </p:cNvPr>
              <p:cNvSpPr/>
              <p:nvPr/>
            </p:nvSpPr>
            <p:spPr>
              <a:xfrm>
                <a:off x="318362" y="5847347"/>
                <a:ext cx="1934727" cy="1345426"/>
              </a:xfrm>
              <a:prstGeom prst="rect">
                <a:avLst/>
              </a:prstGeom>
              <a:solidFill>
                <a:srgbClr val="0041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FI" dirty="0"/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CDF337A8-5473-C348-89AF-78C462D5863F}"/>
                  </a:ext>
                </a:extLst>
              </p:cNvPr>
              <p:cNvSpPr txBox="1"/>
              <p:nvPr/>
            </p:nvSpPr>
            <p:spPr>
              <a:xfrm>
                <a:off x="352926" y="5869741"/>
                <a:ext cx="1794236" cy="12522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500"/>
                  </a:lnSpc>
                </a:pPr>
                <a:r>
                  <a:rPr lang="en-GB" sz="1400" b="1" dirty="0">
                    <a:solidFill>
                      <a:schemeClr val="bg1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YHTEIS-</a:t>
                </a:r>
              </a:p>
              <a:p>
                <a:pPr>
                  <a:lnSpc>
                    <a:spcPts val="1500"/>
                  </a:lnSpc>
                </a:pPr>
                <a:r>
                  <a:rPr lang="en-GB" sz="1400" b="1" dirty="0">
                    <a:solidFill>
                      <a:schemeClr val="bg1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KUNNALLINEN OSAAMINEN</a:t>
                </a:r>
              </a:p>
              <a:p>
                <a:pPr>
                  <a:lnSpc>
                    <a:spcPts val="1500"/>
                  </a:lnSpc>
                </a:pPr>
                <a:r>
                  <a:rPr lang="en-GB" sz="1400" dirty="0">
                    <a:solidFill>
                      <a:schemeClr val="bg1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– </a:t>
                </a:r>
                <a:r>
                  <a:rPr lang="en-GB" sz="1400" dirty="0" err="1">
                    <a:solidFill>
                      <a:schemeClr val="bg1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Konteksti</a:t>
                </a:r>
                <a:endParaRPr lang="en-GB" sz="1400" dirty="0">
                  <a:solidFill>
                    <a:schemeClr val="bg1"/>
                  </a:solidFill>
                  <a:latin typeface="DIN 2014" panose="020B0504020202020204" pitchFamily="34" charset="77"/>
                  <a:ea typeface="DIN 2014" panose="020B0504020202020204" pitchFamily="34" charset="77"/>
                </a:endParaRPr>
              </a:p>
              <a:p>
                <a:pPr>
                  <a:lnSpc>
                    <a:spcPts val="1500"/>
                  </a:lnSpc>
                </a:pPr>
                <a:r>
                  <a:rPr lang="en-GB" sz="1400" dirty="0">
                    <a:solidFill>
                      <a:schemeClr val="bg1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– </a:t>
                </a:r>
                <a:r>
                  <a:rPr lang="en-GB" sz="1400" dirty="0" err="1">
                    <a:solidFill>
                      <a:schemeClr val="bg1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Tavoitteet</a:t>
                </a:r>
                <a:endParaRPr lang="en-GB" sz="1400" dirty="0">
                  <a:solidFill>
                    <a:schemeClr val="bg1"/>
                  </a:solidFill>
                  <a:latin typeface="DIN 2014" panose="020B0504020202020204" pitchFamily="34" charset="77"/>
                  <a:ea typeface="DIN 2014" panose="020B0504020202020204" pitchFamily="34" charset="77"/>
                </a:endParaRPr>
              </a:p>
              <a:p>
                <a:pPr>
                  <a:lnSpc>
                    <a:spcPts val="1500"/>
                  </a:lnSpc>
                </a:pPr>
                <a:r>
                  <a:rPr lang="en-GB" sz="1400" dirty="0">
                    <a:solidFill>
                      <a:schemeClr val="bg1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– </a:t>
                </a:r>
                <a:r>
                  <a:rPr lang="en-GB" sz="1400" dirty="0" err="1">
                    <a:solidFill>
                      <a:schemeClr val="bg1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Toiminta</a:t>
                </a:r>
                <a:endParaRPr lang="en-FI" sz="1400" dirty="0">
                  <a:solidFill>
                    <a:schemeClr val="bg1"/>
                  </a:solidFill>
                  <a:latin typeface="DIN 2014" panose="020B0504020202020204" pitchFamily="34" charset="77"/>
                  <a:ea typeface="DIN 2014" panose="020B0504020202020204" pitchFamily="34" charset="77"/>
                </a:endParaRPr>
              </a:p>
            </p:txBody>
          </p:sp>
        </p:grp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9ADC4F9B-FCF2-9342-AA9C-32C0DA6D7DFD}"/>
                </a:ext>
              </a:extLst>
            </p:cNvPr>
            <p:cNvGrpSpPr/>
            <p:nvPr/>
          </p:nvGrpSpPr>
          <p:grpSpPr>
            <a:xfrm>
              <a:off x="8006664" y="2534503"/>
              <a:ext cx="1916205" cy="1354843"/>
              <a:chOff x="336884" y="5847346"/>
              <a:chExt cx="1916205" cy="1354843"/>
            </a:xfrm>
          </p:grpSpPr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11CE2496-3A96-FB4E-9033-CCC6BE984107}"/>
                  </a:ext>
                </a:extLst>
              </p:cNvPr>
              <p:cNvSpPr/>
              <p:nvPr/>
            </p:nvSpPr>
            <p:spPr>
              <a:xfrm>
                <a:off x="336884" y="5847346"/>
                <a:ext cx="1916205" cy="1354843"/>
              </a:xfrm>
              <a:prstGeom prst="rect">
                <a:avLst/>
              </a:prstGeom>
              <a:solidFill>
                <a:srgbClr val="5BCA1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FI" dirty="0"/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9FD25DF6-0680-7C4D-9115-0D773A20BDED}"/>
                  </a:ext>
                </a:extLst>
              </p:cNvPr>
              <p:cNvSpPr txBox="1"/>
              <p:nvPr/>
            </p:nvSpPr>
            <p:spPr>
              <a:xfrm>
                <a:off x="352926" y="5869741"/>
                <a:ext cx="1652337" cy="12522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500"/>
                  </a:lnSpc>
                </a:pPr>
                <a:r>
                  <a:rPr lang="en-GB" sz="1400" b="1" dirty="0">
                    <a:solidFill>
                      <a:schemeClr val="bg1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EETTISYYS JA</a:t>
                </a:r>
              </a:p>
              <a:p>
                <a:pPr>
                  <a:lnSpc>
                    <a:spcPts val="1500"/>
                  </a:lnSpc>
                </a:pPr>
                <a:r>
                  <a:rPr lang="en-GB" sz="1400" b="1" dirty="0">
                    <a:solidFill>
                      <a:schemeClr val="bg1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YMPÄRISTÖ-</a:t>
                </a:r>
              </a:p>
              <a:p>
                <a:pPr>
                  <a:lnSpc>
                    <a:spcPts val="1500"/>
                  </a:lnSpc>
                </a:pPr>
                <a:r>
                  <a:rPr lang="en-GB" sz="1400" b="1" dirty="0">
                    <a:solidFill>
                      <a:schemeClr val="bg1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OSAAMINEN</a:t>
                </a:r>
              </a:p>
              <a:p>
                <a:pPr>
                  <a:lnSpc>
                    <a:spcPts val="1500"/>
                  </a:lnSpc>
                </a:pPr>
                <a:r>
                  <a:rPr lang="en-GB" sz="1400" dirty="0">
                    <a:solidFill>
                      <a:schemeClr val="bg1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– </a:t>
                </a:r>
                <a:r>
                  <a:rPr lang="en-GB" sz="1400" dirty="0" err="1">
                    <a:solidFill>
                      <a:schemeClr val="bg1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Konteksti</a:t>
                </a:r>
                <a:endParaRPr lang="en-GB" sz="1400" dirty="0">
                  <a:solidFill>
                    <a:schemeClr val="bg1"/>
                  </a:solidFill>
                  <a:latin typeface="DIN 2014" panose="020B0504020202020204" pitchFamily="34" charset="77"/>
                  <a:ea typeface="DIN 2014" panose="020B0504020202020204" pitchFamily="34" charset="77"/>
                </a:endParaRPr>
              </a:p>
              <a:p>
                <a:pPr>
                  <a:lnSpc>
                    <a:spcPts val="1500"/>
                  </a:lnSpc>
                </a:pPr>
                <a:r>
                  <a:rPr lang="en-GB" sz="1400" dirty="0">
                    <a:solidFill>
                      <a:schemeClr val="bg1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– </a:t>
                </a:r>
                <a:r>
                  <a:rPr lang="en-GB" sz="1400" dirty="0" err="1">
                    <a:solidFill>
                      <a:schemeClr val="bg1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Tavoitteet</a:t>
                </a:r>
                <a:endParaRPr lang="en-GB" sz="1400" dirty="0">
                  <a:solidFill>
                    <a:schemeClr val="bg1"/>
                  </a:solidFill>
                  <a:latin typeface="DIN 2014" panose="020B0504020202020204" pitchFamily="34" charset="77"/>
                  <a:ea typeface="DIN 2014" panose="020B0504020202020204" pitchFamily="34" charset="77"/>
                </a:endParaRPr>
              </a:p>
              <a:p>
                <a:pPr>
                  <a:lnSpc>
                    <a:spcPts val="1500"/>
                  </a:lnSpc>
                </a:pPr>
                <a:r>
                  <a:rPr lang="en-GB" sz="1400" dirty="0">
                    <a:solidFill>
                      <a:schemeClr val="bg1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– </a:t>
                </a:r>
                <a:r>
                  <a:rPr lang="en-GB" sz="1400" dirty="0" err="1">
                    <a:solidFill>
                      <a:schemeClr val="bg1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Toiminta</a:t>
                </a:r>
                <a:endParaRPr lang="en-FI" sz="1400" dirty="0">
                  <a:solidFill>
                    <a:schemeClr val="bg1"/>
                  </a:solidFill>
                  <a:latin typeface="DIN 2014" panose="020B0504020202020204" pitchFamily="34" charset="77"/>
                  <a:ea typeface="DIN 2014" panose="020B0504020202020204" pitchFamily="34" charset="77"/>
                </a:endParaRPr>
              </a:p>
            </p:txBody>
          </p:sp>
        </p:grp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16F40DEA-5446-B746-89D8-BAD13A49073A}"/>
                </a:ext>
              </a:extLst>
            </p:cNvPr>
            <p:cNvGrpSpPr/>
            <p:nvPr/>
          </p:nvGrpSpPr>
          <p:grpSpPr>
            <a:xfrm>
              <a:off x="9922869" y="2535202"/>
              <a:ext cx="1916205" cy="1354144"/>
              <a:chOff x="336884" y="5847347"/>
              <a:chExt cx="1916205" cy="1354144"/>
            </a:xfrm>
          </p:grpSpPr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4B35B73B-AE68-6342-9C28-E69B6453AA96}"/>
                  </a:ext>
                </a:extLst>
              </p:cNvPr>
              <p:cNvSpPr/>
              <p:nvPr/>
            </p:nvSpPr>
            <p:spPr>
              <a:xfrm>
                <a:off x="336884" y="5847347"/>
                <a:ext cx="1916205" cy="1354144"/>
              </a:xfrm>
              <a:prstGeom prst="rect">
                <a:avLst/>
              </a:prstGeom>
              <a:solidFill>
                <a:srgbClr val="82D4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FI" dirty="0"/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563D0A14-974A-2D46-AEF7-D146E7915642}"/>
                  </a:ext>
                </a:extLst>
              </p:cNvPr>
              <p:cNvSpPr txBox="1"/>
              <p:nvPr/>
            </p:nvSpPr>
            <p:spPr>
              <a:xfrm>
                <a:off x="352926" y="5869741"/>
                <a:ext cx="1652337" cy="12522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500"/>
                  </a:lnSpc>
                </a:pPr>
                <a:r>
                  <a:rPr lang="en-GB" sz="1400" b="1" dirty="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GLOBAALI- JA</a:t>
                </a:r>
              </a:p>
              <a:p>
                <a:pPr>
                  <a:lnSpc>
                    <a:spcPts val="1500"/>
                  </a:lnSpc>
                </a:pPr>
                <a:r>
                  <a:rPr lang="en-GB" sz="1400" b="1" dirty="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KULTTUURI-</a:t>
                </a:r>
              </a:p>
              <a:p>
                <a:pPr>
                  <a:lnSpc>
                    <a:spcPts val="1500"/>
                  </a:lnSpc>
                </a:pPr>
                <a:r>
                  <a:rPr lang="en-GB" sz="1400" b="1" dirty="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OSAAMINEN</a:t>
                </a:r>
              </a:p>
              <a:p>
                <a:pPr>
                  <a:lnSpc>
                    <a:spcPts val="1500"/>
                  </a:lnSpc>
                </a:pPr>
                <a:r>
                  <a:rPr lang="en-GB" sz="1400" dirty="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– </a:t>
                </a:r>
                <a:r>
                  <a:rPr lang="en-GB" sz="1400" dirty="0" err="1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Konteksti</a:t>
                </a:r>
                <a:endParaRPr lang="en-GB" sz="14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endParaRPr>
              </a:p>
              <a:p>
                <a:pPr>
                  <a:lnSpc>
                    <a:spcPts val="1500"/>
                  </a:lnSpc>
                </a:pPr>
                <a:r>
                  <a:rPr lang="en-GB" sz="1400" dirty="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– </a:t>
                </a:r>
                <a:r>
                  <a:rPr lang="en-GB" sz="1400" dirty="0" err="1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Tavoitteet</a:t>
                </a:r>
                <a:endParaRPr lang="en-GB" sz="14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endParaRPr>
              </a:p>
              <a:p>
                <a:pPr>
                  <a:lnSpc>
                    <a:spcPts val="1500"/>
                  </a:lnSpc>
                </a:pPr>
                <a:r>
                  <a:rPr lang="en-GB" sz="1400" dirty="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– </a:t>
                </a:r>
                <a:r>
                  <a:rPr lang="en-GB" sz="1400" dirty="0" err="1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Toiminta</a:t>
                </a:r>
                <a:endParaRPr lang="en-FI" sz="14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endParaRPr>
              </a:p>
            </p:txBody>
          </p:sp>
        </p:grpSp>
      </p:grpSp>
      <p:grpSp>
        <p:nvGrpSpPr>
          <p:cNvPr id="26" name="Group 25" descr="Mistä muodostuvat: arvot, asenteet, tiedot, taidot, tahto, jotka mahdollistavat toimijuuden (motivaation, pystyvyyden ja koetun pätevyyden)">
            <a:extLst>
              <a:ext uri="{FF2B5EF4-FFF2-40B4-BE49-F238E27FC236}">
                <a16:creationId xmlns:a16="http://schemas.microsoft.com/office/drawing/2014/main" id="{AD4694D6-4A05-254F-89B6-17E0CF31FCFF}"/>
              </a:ext>
            </a:extLst>
          </p:cNvPr>
          <p:cNvGrpSpPr/>
          <p:nvPr/>
        </p:nvGrpSpPr>
        <p:grpSpPr>
          <a:xfrm>
            <a:off x="336884" y="3825712"/>
            <a:ext cx="11502190" cy="509066"/>
            <a:chOff x="336884" y="5847347"/>
            <a:chExt cx="11502190" cy="509066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37C0040-D703-8B43-85EF-A6408548471D}"/>
                </a:ext>
              </a:extLst>
            </p:cNvPr>
            <p:cNvSpPr/>
            <p:nvPr/>
          </p:nvSpPr>
          <p:spPr>
            <a:xfrm>
              <a:off x="336884" y="5847347"/>
              <a:ext cx="11502190" cy="503902"/>
            </a:xfrm>
            <a:prstGeom prst="rect">
              <a:avLst/>
            </a:prstGeom>
            <a:solidFill>
              <a:srgbClr val="E0F4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 dirty="0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F48D64D-1F49-4343-B2CF-06D55091A461}"/>
                </a:ext>
              </a:extLst>
            </p:cNvPr>
            <p:cNvSpPr txBox="1"/>
            <p:nvPr/>
          </p:nvSpPr>
          <p:spPr>
            <a:xfrm>
              <a:off x="352926" y="5869741"/>
              <a:ext cx="11109158" cy="4866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500"/>
                </a:lnSpc>
              </a:pPr>
              <a:r>
                <a:rPr lang="en-GB" sz="1500" b="1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MISTÄ MUODOSTUVAT: ARVOT – ASENTEET – TIEDOT – TAIDOT – TAHTO</a:t>
              </a:r>
            </a:p>
            <a:p>
              <a:pPr>
                <a:lnSpc>
                  <a:spcPts val="1500"/>
                </a:lnSpc>
              </a:pP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&gt;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mahdollistavat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toimijuuden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(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motivaation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,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pystyvyyden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ja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koetun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pätevyyden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)</a:t>
              </a:r>
              <a:endParaRPr lang="en-FI" sz="1500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endParaRPr>
            </a:p>
          </p:txBody>
        </p:sp>
      </p:grpSp>
      <p:grpSp>
        <p:nvGrpSpPr>
          <p:cNvPr id="13" name="Group 12" descr="Otettava huomioon: Korkeakoulu- ja työelämäyhteistyö, kansainvälinen osaaminen (luku 3.6) sekä lukiokoulutuksen tehtävä (luku 2.1), arvoperusta (luku 2.2), opetuksen yleiset tavoitteet (luku 6.1)">
            <a:extLst>
              <a:ext uri="{FF2B5EF4-FFF2-40B4-BE49-F238E27FC236}">
                <a16:creationId xmlns:a16="http://schemas.microsoft.com/office/drawing/2014/main" id="{BB5678C9-C5B3-534A-B1B9-9BC215328F73}"/>
              </a:ext>
            </a:extLst>
          </p:cNvPr>
          <p:cNvGrpSpPr/>
          <p:nvPr/>
        </p:nvGrpSpPr>
        <p:grpSpPr>
          <a:xfrm>
            <a:off x="336884" y="4331121"/>
            <a:ext cx="11502190" cy="717051"/>
            <a:chOff x="336884" y="4406730"/>
            <a:chExt cx="11502190" cy="717051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6F937801-E23E-8F42-AA68-D794876B80D4}"/>
                </a:ext>
              </a:extLst>
            </p:cNvPr>
            <p:cNvGrpSpPr/>
            <p:nvPr/>
          </p:nvGrpSpPr>
          <p:grpSpPr>
            <a:xfrm>
              <a:off x="336884" y="4762833"/>
              <a:ext cx="11502190" cy="360948"/>
              <a:chOff x="336884" y="5847347"/>
              <a:chExt cx="11502190" cy="360948"/>
            </a:xfrm>
          </p:grpSpPr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8BA06E0A-A032-7F40-8E32-CEDE54CAB8D2}"/>
                  </a:ext>
                </a:extLst>
              </p:cNvPr>
              <p:cNvSpPr/>
              <p:nvPr/>
            </p:nvSpPr>
            <p:spPr>
              <a:xfrm>
                <a:off x="336884" y="5847347"/>
                <a:ext cx="11502190" cy="360948"/>
              </a:xfrm>
              <a:prstGeom prst="rect">
                <a:avLst/>
              </a:prstGeom>
              <a:solidFill>
                <a:srgbClr val="C1EA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FI" dirty="0"/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9E85B34-09DD-B14F-98D5-B6D98E52D8C7}"/>
                  </a:ext>
                </a:extLst>
              </p:cNvPr>
              <p:cNvSpPr txBox="1"/>
              <p:nvPr/>
            </p:nvSpPr>
            <p:spPr>
              <a:xfrm>
                <a:off x="352926" y="5869741"/>
                <a:ext cx="11277600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500" b="1" dirty="0" err="1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Otettava</a:t>
                </a:r>
                <a:r>
                  <a:rPr lang="en-GB" sz="1500" b="1" dirty="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 </a:t>
                </a:r>
                <a:r>
                  <a:rPr lang="en-GB" sz="1500" b="1" dirty="0" err="1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huomioon</a:t>
                </a:r>
                <a:r>
                  <a:rPr lang="en-GB" sz="1500" b="1" dirty="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: </a:t>
                </a:r>
                <a:r>
                  <a:rPr lang="en-GB" sz="1500" dirty="0" err="1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Lukiokoulutuksen</a:t>
                </a:r>
                <a:r>
                  <a:rPr lang="en-GB" sz="1500" dirty="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 </a:t>
                </a:r>
                <a:r>
                  <a:rPr lang="en-GB" sz="1500" dirty="0" err="1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tehtävä</a:t>
                </a:r>
                <a:r>
                  <a:rPr lang="en-GB" sz="1500" dirty="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 (</a:t>
                </a:r>
                <a:r>
                  <a:rPr lang="en-GB" sz="1500" dirty="0" err="1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luku</a:t>
                </a:r>
                <a:r>
                  <a:rPr lang="en-GB" sz="1500" dirty="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 2.1), </a:t>
                </a:r>
                <a:r>
                  <a:rPr lang="en-GB" sz="1500" dirty="0" err="1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arvoperusta</a:t>
                </a:r>
                <a:r>
                  <a:rPr lang="en-GB" sz="1500" dirty="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 (</a:t>
                </a:r>
                <a:r>
                  <a:rPr lang="en-GB" sz="1500" dirty="0" err="1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luku</a:t>
                </a:r>
                <a:r>
                  <a:rPr lang="en-GB" sz="1500" dirty="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 2.2), </a:t>
                </a:r>
                <a:r>
                  <a:rPr lang="en-GB" sz="1500" dirty="0" err="1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opetuksen</a:t>
                </a:r>
                <a:r>
                  <a:rPr lang="en-GB" sz="1500" dirty="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 </a:t>
                </a:r>
                <a:r>
                  <a:rPr lang="en-GB" sz="1500" dirty="0" err="1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yleiset</a:t>
                </a:r>
                <a:r>
                  <a:rPr lang="en-GB" sz="1500" dirty="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 </a:t>
                </a:r>
                <a:r>
                  <a:rPr lang="en-GB" sz="1500" dirty="0" err="1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tavoitteet</a:t>
                </a:r>
                <a:r>
                  <a:rPr lang="en-GB" sz="1500" dirty="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 (</a:t>
                </a:r>
                <a:r>
                  <a:rPr lang="en-GB" sz="1500" dirty="0" err="1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luku</a:t>
                </a:r>
                <a:r>
                  <a:rPr lang="en-GB" sz="1500" dirty="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 6.1)</a:t>
                </a:r>
                <a:endParaRPr lang="en-FI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endParaRPr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C0E8966F-21E3-C245-A9C2-99DC12E273DB}"/>
                </a:ext>
              </a:extLst>
            </p:cNvPr>
            <p:cNvGrpSpPr/>
            <p:nvPr/>
          </p:nvGrpSpPr>
          <p:grpSpPr>
            <a:xfrm>
              <a:off x="336884" y="4406730"/>
              <a:ext cx="11502190" cy="360948"/>
              <a:chOff x="336884" y="5847347"/>
              <a:chExt cx="11502190" cy="360948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B5F4C8EE-B06C-FB41-A087-3BBD59E860B2}"/>
                  </a:ext>
                </a:extLst>
              </p:cNvPr>
              <p:cNvSpPr/>
              <p:nvPr/>
            </p:nvSpPr>
            <p:spPr>
              <a:xfrm>
                <a:off x="336884" y="5847347"/>
                <a:ext cx="11502190" cy="360948"/>
              </a:xfrm>
              <a:prstGeom prst="rect">
                <a:avLst/>
              </a:prstGeom>
              <a:solidFill>
                <a:srgbClr val="C1EA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FI" dirty="0"/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A41038B-0409-4041-A5DF-62BA1074ADD4}"/>
                  </a:ext>
                </a:extLst>
              </p:cNvPr>
              <p:cNvSpPr txBox="1"/>
              <p:nvPr/>
            </p:nvSpPr>
            <p:spPr>
              <a:xfrm>
                <a:off x="352926" y="5869741"/>
                <a:ext cx="11109158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500" b="1" dirty="0" err="1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Otettava</a:t>
                </a:r>
                <a:r>
                  <a:rPr lang="en-GB" sz="1500" b="1" dirty="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 </a:t>
                </a:r>
                <a:r>
                  <a:rPr lang="en-GB" sz="1500" b="1" dirty="0" err="1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huomioon</a:t>
                </a:r>
                <a:r>
                  <a:rPr lang="en-GB" sz="1500" b="1" dirty="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: </a:t>
                </a:r>
                <a:r>
                  <a:rPr lang="en-GB" sz="1500" dirty="0" err="1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Korkeakoulu</a:t>
                </a:r>
                <a:r>
                  <a:rPr lang="en-GB" sz="1500" dirty="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- </a:t>
                </a:r>
                <a:r>
                  <a:rPr lang="en-GB" sz="1500" dirty="0" err="1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ja</a:t>
                </a:r>
                <a:r>
                  <a:rPr lang="en-GB" sz="1500" dirty="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 </a:t>
                </a:r>
                <a:r>
                  <a:rPr lang="en-GB" sz="1500" dirty="0" err="1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työelämäyhteistyö</a:t>
                </a:r>
                <a:r>
                  <a:rPr lang="en-GB" sz="1500" dirty="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, </a:t>
                </a:r>
                <a:r>
                  <a:rPr lang="en-GB" sz="1500" dirty="0" err="1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kansainvälinen</a:t>
                </a:r>
                <a:r>
                  <a:rPr lang="en-GB" sz="1500" dirty="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 </a:t>
                </a:r>
                <a:r>
                  <a:rPr lang="en-GB" sz="1500" dirty="0" err="1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osaaminen</a:t>
                </a:r>
                <a:r>
                  <a:rPr lang="en-GB" sz="1500" dirty="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 (</a:t>
                </a:r>
                <a:r>
                  <a:rPr lang="en-GB" sz="1500" dirty="0" err="1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luku</a:t>
                </a:r>
                <a:r>
                  <a:rPr lang="en-GB" sz="1500" dirty="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 3.6)</a:t>
                </a:r>
                <a:endParaRPr lang="en-FI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endParaRPr>
              </a:p>
            </p:txBody>
          </p:sp>
        </p:grp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4D084DE-A894-DC44-B576-1E4DFA09FE85}"/>
                </a:ext>
              </a:extLst>
            </p:cNvPr>
            <p:cNvCxnSpPr>
              <a:cxnSpLocks/>
            </p:cNvCxnSpPr>
            <p:nvPr/>
          </p:nvCxnSpPr>
          <p:spPr>
            <a:xfrm>
              <a:off x="336884" y="4785227"/>
              <a:ext cx="11502190" cy="0"/>
            </a:xfrm>
            <a:prstGeom prst="line">
              <a:avLst/>
            </a:prstGeom>
            <a:ln w="12700"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oup 1" descr="Otettu huomioon: Lukiolaki ja -asetus, OPH:n kysely lukioille (kesä 2018), nuorisobarometrit, Lops-työryhmän työ, Lops-paahtimot sekä keskeiset laaja-alaisuuden kv-viitekehtykset: EN, EU, OECD, YK">
            <a:extLst>
              <a:ext uri="{FF2B5EF4-FFF2-40B4-BE49-F238E27FC236}">
                <a16:creationId xmlns:a16="http://schemas.microsoft.com/office/drawing/2014/main" id="{750B8867-D1BC-A84E-BAD8-C65ACC38215C}"/>
              </a:ext>
            </a:extLst>
          </p:cNvPr>
          <p:cNvGrpSpPr/>
          <p:nvPr/>
        </p:nvGrpSpPr>
        <p:grpSpPr>
          <a:xfrm>
            <a:off x="336884" y="5046668"/>
            <a:ext cx="11502190" cy="717051"/>
            <a:chOff x="336884" y="5128627"/>
            <a:chExt cx="11502190" cy="717051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6C5AD57C-A90F-7A46-BBCD-50B8BC91460D}"/>
                </a:ext>
              </a:extLst>
            </p:cNvPr>
            <p:cNvGrpSpPr/>
            <p:nvPr/>
          </p:nvGrpSpPr>
          <p:grpSpPr>
            <a:xfrm>
              <a:off x="336884" y="5484730"/>
              <a:ext cx="11502190" cy="360948"/>
              <a:chOff x="336884" y="5847347"/>
              <a:chExt cx="11502190" cy="360948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3B6EE257-AE6D-9E4B-B817-24D9C70C275E}"/>
                  </a:ext>
                </a:extLst>
              </p:cNvPr>
              <p:cNvSpPr/>
              <p:nvPr/>
            </p:nvSpPr>
            <p:spPr>
              <a:xfrm>
                <a:off x="336884" y="5847347"/>
                <a:ext cx="11502190" cy="360948"/>
              </a:xfrm>
              <a:prstGeom prst="rect">
                <a:avLst/>
              </a:prstGeom>
              <a:solidFill>
                <a:srgbClr val="A1D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FI" dirty="0"/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E1FE9E7-85B5-C248-AA88-D15C79C6545E}"/>
                  </a:ext>
                </a:extLst>
              </p:cNvPr>
              <p:cNvSpPr txBox="1"/>
              <p:nvPr/>
            </p:nvSpPr>
            <p:spPr>
              <a:xfrm>
                <a:off x="352926" y="5869741"/>
                <a:ext cx="9512968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500" b="1" dirty="0" err="1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Otettu</a:t>
                </a:r>
                <a:r>
                  <a:rPr lang="en-GB" sz="1500" b="1" dirty="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 </a:t>
                </a:r>
                <a:r>
                  <a:rPr lang="en-GB" sz="1500" b="1" dirty="0" err="1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huomioon</a:t>
                </a:r>
                <a:r>
                  <a:rPr lang="en-GB" sz="1500" b="1" dirty="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: </a:t>
                </a:r>
                <a:r>
                  <a:rPr lang="en-GB" sz="1500" dirty="0" err="1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Keskeiset</a:t>
                </a:r>
                <a:r>
                  <a:rPr lang="en-GB" sz="1500" dirty="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 </a:t>
                </a:r>
                <a:r>
                  <a:rPr lang="en-GB" sz="1500" dirty="0" err="1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laaja-alaisuuden</a:t>
                </a:r>
                <a:r>
                  <a:rPr lang="en-GB" sz="1500" dirty="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 </a:t>
                </a:r>
                <a:r>
                  <a:rPr lang="en-GB" sz="1500" dirty="0" err="1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kv-viitekehykset</a:t>
                </a:r>
                <a:r>
                  <a:rPr lang="en-GB" sz="1500" dirty="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: EN, EU, OECD, YK</a:t>
                </a:r>
                <a:endParaRPr lang="en-FI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endParaRP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9E912D9-3406-5741-9C54-11142A7F5B59}"/>
                </a:ext>
              </a:extLst>
            </p:cNvPr>
            <p:cNvGrpSpPr/>
            <p:nvPr/>
          </p:nvGrpSpPr>
          <p:grpSpPr>
            <a:xfrm>
              <a:off x="336884" y="5128627"/>
              <a:ext cx="11502190" cy="360948"/>
              <a:chOff x="336884" y="5847347"/>
              <a:chExt cx="11502190" cy="360948"/>
            </a:xfrm>
          </p:grpSpPr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92185B41-153A-4E4F-800C-F155F0E97214}"/>
                  </a:ext>
                </a:extLst>
              </p:cNvPr>
              <p:cNvSpPr/>
              <p:nvPr/>
            </p:nvSpPr>
            <p:spPr>
              <a:xfrm>
                <a:off x="336884" y="5847347"/>
                <a:ext cx="11502190" cy="360948"/>
              </a:xfrm>
              <a:prstGeom prst="rect">
                <a:avLst/>
              </a:prstGeom>
              <a:solidFill>
                <a:srgbClr val="A1D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FI" dirty="0"/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B9A0B0A-AABE-6D49-B9CE-EEEE794BDCBF}"/>
                  </a:ext>
                </a:extLst>
              </p:cNvPr>
              <p:cNvSpPr txBox="1"/>
              <p:nvPr/>
            </p:nvSpPr>
            <p:spPr>
              <a:xfrm>
                <a:off x="352926" y="5869741"/>
                <a:ext cx="11486148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500" b="1" dirty="0" err="1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Otettu</a:t>
                </a:r>
                <a:r>
                  <a:rPr lang="en-GB" sz="1500" b="1" dirty="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 </a:t>
                </a:r>
                <a:r>
                  <a:rPr lang="en-GB" sz="1500" b="1" dirty="0" err="1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huomioon</a:t>
                </a:r>
                <a:r>
                  <a:rPr lang="en-GB" sz="1500" b="1" dirty="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: </a:t>
                </a:r>
                <a:r>
                  <a:rPr lang="en-GB" sz="1500" dirty="0" err="1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Lukiolaki</a:t>
                </a:r>
                <a:r>
                  <a:rPr lang="en-GB" sz="1500" dirty="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 </a:t>
                </a:r>
                <a:r>
                  <a:rPr lang="en-GB" sz="1500" dirty="0" err="1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ja</a:t>
                </a:r>
                <a:r>
                  <a:rPr lang="en-GB" sz="1500" dirty="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 -</a:t>
                </a:r>
                <a:r>
                  <a:rPr lang="en-GB" sz="1500" dirty="0" err="1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asetus</a:t>
                </a:r>
                <a:r>
                  <a:rPr lang="en-GB" sz="1500" dirty="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, </a:t>
                </a:r>
                <a:r>
                  <a:rPr lang="en-GB" sz="1500" dirty="0" err="1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OPH:n</a:t>
                </a:r>
                <a:r>
                  <a:rPr lang="en-GB" sz="1500" dirty="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 </a:t>
                </a:r>
                <a:r>
                  <a:rPr lang="en-GB" sz="1500" dirty="0" err="1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kysely</a:t>
                </a:r>
                <a:r>
                  <a:rPr lang="en-GB" sz="1500" dirty="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 </a:t>
                </a:r>
                <a:r>
                  <a:rPr lang="en-GB" sz="1500" dirty="0" err="1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lukioille</a:t>
                </a:r>
                <a:r>
                  <a:rPr lang="en-GB" sz="1500" dirty="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 (</a:t>
                </a:r>
                <a:r>
                  <a:rPr lang="en-GB" sz="1500" dirty="0" err="1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kesä</a:t>
                </a:r>
                <a:r>
                  <a:rPr lang="en-GB" sz="1500" dirty="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 2018), </a:t>
                </a:r>
                <a:r>
                  <a:rPr lang="en-GB" sz="1500" dirty="0" err="1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nuorisobarometrit</a:t>
                </a:r>
                <a:r>
                  <a:rPr lang="en-GB" sz="1500" dirty="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, LOPS-</a:t>
                </a:r>
                <a:r>
                  <a:rPr lang="en-GB" sz="1500" dirty="0" err="1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työryhmän</a:t>
                </a:r>
                <a:r>
                  <a:rPr lang="en-GB" sz="1500" dirty="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 </a:t>
                </a:r>
                <a:r>
                  <a:rPr lang="en-GB" sz="1500" dirty="0" err="1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työ</a:t>
                </a:r>
                <a:r>
                  <a:rPr lang="en-GB" sz="1500" dirty="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, LOPS-</a:t>
                </a:r>
                <a:r>
                  <a:rPr lang="en-GB" sz="1500" dirty="0" err="1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paahtimot</a:t>
                </a:r>
                <a:endParaRPr lang="en-FI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endParaRPr>
              </a:p>
            </p:txBody>
          </p:sp>
        </p:grp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F452668-A991-564D-9CBD-A0E40D79FB01}"/>
                </a:ext>
              </a:extLst>
            </p:cNvPr>
            <p:cNvCxnSpPr>
              <a:cxnSpLocks/>
            </p:cNvCxnSpPr>
            <p:nvPr/>
          </p:nvCxnSpPr>
          <p:spPr>
            <a:xfrm>
              <a:off x="336884" y="5507124"/>
              <a:ext cx="11502190" cy="0"/>
            </a:xfrm>
            <a:prstGeom prst="line">
              <a:avLst/>
            </a:prstGeom>
            <a:ln w="12700"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5" descr="Perusopetuksessa rakentunut osaaminen: perusopetuksen seitsemän L:ää">
            <a:extLst>
              <a:ext uri="{FF2B5EF4-FFF2-40B4-BE49-F238E27FC236}">
                <a16:creationId xmlns:a16="http://schemas.microsoft.com/office/drawing/2014/main" id="{338C0294-2423-884C-BC38-59908423FD36}"/>
              </a:ext>
            </a:extLst>
          </p:cNvPr>
          <p:cNvGrpSpPr/>
          <p:nvPr/>
        </p:nvGrpSpPr>
        <p:grpSpPr>
          <a:xfrm>
            <a:off x="336884" y="5762213"/>
            <a:ext cx="11502190" cy="360948"/>
            <a:chOff x="336884" y="5847347"/>
            <a:chExt cx="11502190" cy="360948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716470D-8F26-944C-B246-59C253A01869}"/>
                </a:ext>
              </a:extLst>
            </p:cNvPr>
            <p:cNvSpPr/>
            <p:nvPr/>
          </p:nvSpPr>
          <p:spPr>
            <a:xfrm>
              <a:off x="336884" y="5847347"/>
              <a:ext cx="11502190" cy="360948"/>
            </a:xfrm>
            <a:prstGeom prst="rect">
              <a:avLst/>
            </a:prstGeom>
            <a:solidFill>
              <a:srgbClr val="82D4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70E9D2C-0CEE-254A-8F99-753A6B5B2F8E}"/>
                </a:ext>
              </a:extLst>
            </p:cNvPr>
            <p:cNvSpPr txBox="1"/>
            <p:nvPr/>
          </p:nvSpPr>
          <p:spPr>
            <a:xfrm>
              <a:off x="352926" y="5869741"/>
              <a:ext cx="951296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500" b="1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PERUSOPETUKSESSA RAKENTUNUT OSAAMINEN: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Perusopetuksen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seitsemän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L:ää</a:t>
              </a:r>
              <a:endParaRPr lang="en-FI" sz="1500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endParaRPr>
            </a:p>
          </p:txBody>
        </p:sp>
      </p:grpSp>
      <p:grpSp>
        <p:nvGrpSpPr>
          <p:cNvPr id="15" name="Group 14" descr="Laaja-alaisen osaamisen kuvauksessa huomioon otettavia asioita kuvattuna allekkaisena listana">
            <a:extLst>
              <a:ext uri="{FF2B5EF4-FFF2-40B4-BE49-F238E27FC236}">
                <a16:creationId xmlns:a16="http://schemas.microsoft.com/office/drawing/2014/main" id="{B92D55B0-AD99-0541-AA9C-BD0013B2D011}"/>
              </a:ext>
            </a:extLst>
          </p:cNvPr>
          <p:cNvGrpSpPr/>
          <p:nvPr/>
        </p:nvGrpSpPr>
        <p:grpSpPr>
          <a:xfrm>
            <a:off x="336884" y="808277"/>
            <a:ext cx="11765405" cy="5314884"/>
            <a:chOff x="336884" y="893411"/>
            <a:chExt cx="11765405" cy="5314884"/>
          </a:xfrm>
        </p:grpSpPr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784F9CDE-A6BC-8444-A176-13ABC7CD782E}"/>
                </a:ext>
              </a:extLst>
            </p:cNvPr>
            <p:cNvSpPr/>
            <p:nvPr/>
          </p:nvSpPr>
          <p:spPr>
            <a:xfrm>
              <a:off x="336884" y="893411"/>
              <a:ext cx="11502190" cy="5314884"/>
            </a:xfrm>
            <a:prstGeom prst="rect">
              <a:avLst/>
            </a:prstGeom>
            <a:noFill/>
            <a:ln w="31750">
              <a:solidFill>
                <a:srgbClr val="E60895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5C28577C-158F-2945-BBD7-C6491EAFC52B}"/>
                </a:ext>
              </a:extLst>
            </p:cNvPr>
            <p:cNvSpPr/>
            <p:nvPr/>
          </p:nvSpPr>
          <p:spPr>
            <a:xfrm rot="5400000">
              <a:off x="11272094" y="3427743"/>
              <a:ext cx="1414170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1000" b="1" dirty="0">
                  <a:solidFill>
                    <a:srgbClr val="E60895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TOIMINTAKULTTUURI</a:t>
              </a:r>
              <a:endParaRPr lang="en-FI" sz="1000" b="1" dirty="0">
                <a:solidFill>
                  <a:srgbClr val="E60895"/>
                </a:solidFill>
                <a:latin typeface="DIN 2014" panose="020B0504020202020204" pitchFamily="34" charset="77"/>
                <a:ea typeface="DIN 2014" panose="020B0504020202020204" pitchFamily="34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41634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520</TotalTime>
  <Words>427</Words>
  <Application>Microsoft Office PowerPoint</Application>
  <PresentationFormat>Laajakuva</PresentationFormat>
  <Paragraphs>113</Paragraphs>
  <Slides>6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DIN 2014</vt:lpstr>
      <vt:lpstr>DIN 2014 Light</vt:lpstr>
      <vt:lpstr>Office Theme</vt:lpstr>
      <vt:lpstr>Laaja-alaisen  osaamisen  asema  LOPSissa</vt:lpstr>
      <vt:lpstr>Laaja-alaisuus ja oppiaineet opintojaksoissa</vt:lpstr>
      <vt:lpstr>Koulujen kansainvälisyyden tasot</vt:lpstr>
      <vt:lpstr>Hyvinvoinnin  vahvistuminen  laaja-alaisen  osaamisen  osa-alue  osa-alueelta</vt:lpstr>
      <vt:lpstr>Laaja-alaisen  osaamisen  osa-alueiden  vaikuttamisen kehät</vt:lpstr>
      <vt:lpstr>Laaja-alaisen osaamisen kuvauksessa huomioon otettuja asioita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Jenni</dc:creator>
  <cp:lastModifiedBy>Anjuli</cp:lastModifiedBy>
  <cp:revision>108</cp:revision>
  <dcterms:created xsi:type="dcterms:W3CDTF">2020-05-26T19:26:01Z</dcterms:created>
  <dcterms:modified xsi:type="dcterms:W3CDTF">2024-03-20T10:51:07Z</dcterms:modified>
</cp:coreProperties>
</file>