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3" r:id="rId27"/>
    <p:sldId id="284" r:id="rId28"/>
  </p:sldIdLst>
  <p:sldSz cx="13004800" cy="9753600"/>
  <p:notesSz cx="6799263" cy="99298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7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569" y="4716661"/>
            <a:ext cx="4986126" cy="446841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 ja ala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Otsikkoteksti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vaa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Otsikkoteksti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kes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Otsikkoteksti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y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merk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, merkit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uettelomerk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3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 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”Kirjoita lainaus tähän.”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Otsikkoteksti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cimo.fi/tasa-arvo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oph.fi/fi/tilastot/kansainvalisyytta-kaikill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oph.fi/fi/tilastot-ja-julkaisut/julkaisut/faktaa-express-12014-kansainvalistymismahdollisuuksien-tasa-arvo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60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27005" y="434219"/>
            <a:ext cx="14094789" cy="12638928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>
            <a:spLocks noGrp="1"/>
          </p:cNvSpPr>
          <p:nvPr>
            <p:ph type="ctrTitle"/>
          </p:nvPr>
        </p:nvSpPr>
        <p:spPr>
          <a:xfrm>
            <a:off x="1270000" y="2133600"/>
            <a:ext cx="10464800" cy="3302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defRPr sz="96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Kansainvälisyyttä</a:t>
            </a:r>
            <a:endParaRPr dirty="0">
              <a:latin typeface="Calibri" panose="020F0502020204030204" pitchFamily="34" charset="0"/>
            </a:endParaRPr>
          </a:p>
          <a:p>
            <a:pPr algn="l">
              <a:defRPr sz="96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kaikille</a:t>
            </a:r>
            <a:r>
              <a:rPr dirty="0">
                <a:latin typeface="Calibri" panose="020F0502020204030204" pitchFamily="34" charset="0"/>
              </a:rPr>
              <a:t>!</a:t>
            </a:r>
          </a:p>
        </p:txBody>
      </p:sp>
      <p:sp>
        <p:nvSpPr>
          <p:cNvPr id="121" name="Shape 121"/>
          <p:cNvSpPr>
            <a:spLocks noGrp="1"/>
          </p:cNvSpPr>
          <p:nvPr>
            <p:ph type="subTitle" sz="quarter" idx="1"/>
          </p:nvPr>
        </p:nvSpPr>
        <p:spPr>
          <a:xfrm>
            <a:off x="1270000" y="5854700"/>
            <a:ext cx="10464800" cy="1447354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Suosituksia</a:t>
            </a:r>
            <a:r>
              <a:rPr dirty="0">
                <a:latin typeface="Calibri" panose="020F0502020204030204" pitchFamily="34" charset="0"/>
              </a:rPr>
              <a:t> ja </a:t>
            </a:r>
            <a:r>
              <a:rPr dirty="0" err="1">
                <a:latin typeface="Calibri" panose="020F0502020204030204" pitchFamily="34" charset="0"/>
              </a:rPr>
              <a:t>toteutusvinkkejä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oppilaitoksille</a:t>
            </a:r>
            <a:r>
              <a:rPr dirty="0">
                <a:latin typeface="Calibri" panose="020F0502020204030204" pitchFamily="34" charset="0"/>
              </a:rPr>
              <a:t>,</a:t>
            </a:r>
          </a:p>
          <a:p>
            <a:pPr algn="l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koulutuksen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järjestäjille</a:t>
            </a:r>
            <a:r>
              <a:rPr dirty="0">
                <a:latin typeface="Calibri" panose="020F0502020204030204" pitchFamily="34" charset="0"/>
              </a:rPr>
              <a:t> ja </a:t>
            </a:r>
            <a:r>
              <a:rPr dirty="0" err="1">
                <a:latin typeface="Calibri" panose="020F0502020204030204" pitchFamily="34" charset="0"/>
              </a:rPr>
              <a:t>muille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toimijoille</a:t>
            </a:r>
            <a:endParaRPr dirty="0">
              <a:latin typeface="Calibri" panose="020F0502020204030204" pitchFamily="34" charset="0"/>
            </a:endParaRPr>
          </a:p>
          <a:p>
            <a:pPr algn="l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tasa-arvon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edistämiseksi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kansainvälisessä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toiminnassa</a:t>
            </a:r>
            <a:endParaRPr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ia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7977" y="486623"/>
            <a:ext cx="13829160" cy="12480077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124"/>
          <p:cNvSpPr>
            <a:spLocks noGrp="1"/>
          </p:cNvSpPr>
          <p:nvPr>
            <p:ph type="ctrTitle"/>
          </p:nvPr>
        </p:nvSpPr>
        <p:spPr>
          <a:xfrm>
            <a:off x="1270000" y="1828800"/>
            <a:ext cx="10464800" cy="80545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4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dirty="0" err="1">
                <a:latin typeface="Calibri" panose="020F0502020204030204" pitchFamily="34" charset="0"/>
              </a:rPr>
              <a:t>Tämän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diasarjan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sisältö</a:t>
            </a:r>
            <a:endParaRPr dirty="0">
              <a:latin typeface="Calibri" panose="020F0502020204030204" pitchFamily="34" charset="0"/>
            </a:endParaRPr>
          </a:p>
        </p:txBody>
      </p:sp>
      <p:pic>
        <p:nvPicPr>
          <p:cNvPr id="5" name="Logo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Shape 125"/>
          <p:cNvSpPr>
            <a:spLocks noGrp="1"/>
          </p:cNvSpPr>
          <p:nvPr>
            <p:ph type="subTitle" idx="1"/>
          </p:nvPr>
        </p:nvSpPr>
        <p:spPr>
          <a:xfrm>
            <a:off x="1270000" y="2898253"/>
            <a:ext cx="10464800" cy="540489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Mitä</a:t>
            </a:r>
            <a:r>
              <a:rPr dirty="0">
                <a:latin typeface="Calibri" panose="020F0502020204030204" pitchFamily="34" charset="0"/>
              </a:rPr>
              <a:t> on </a:t>
            </a:r>
            <a:r>
              <a:rPr dirty="0" err="1">
                <a:latin typeface="Calibri" panose="020F0502020204030204" pitchFamily="34" charset="0"/>
              </a:rPr>
              <a:t>kansainvälisyyden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tasa-arvo</a:t>
            </a:r>
            <a:r>
              <a:rPr dirty="0">
                <a:latin typeface="Calibri" panose="020F0502020204030204" pitchFamily="34" charset="0"/>
              </a:rPr>
              <a:t>?</a:t>
            </a: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>
                <a:latin typeface="Calibri" panose="020F0502020204030204" pitchFamily="34" charset="0"/>
              </a:rPr>
              <a:t>	</a:t>
            </a:r>
            <a:r>
              <a:rPr b="0" dirty="0">
                <a:latin typeface="Calibri" panose="020F0502020204030204" pitchFamily="34" charset="0"/>
              </a:rPr>
              <a:t>• </a:t>
            </a:r>
            <a:r>
              <a:rPr b="0" dirty="0" err="1">
                <a:latin typeface="Calibri" panose="020F0502020204030204" pitchFamily="34" charset="0"/>
              </a:rPr>
              <a:t>määrittelyä</a:t>
            </a:r>
            <a:r>
              <a:rPr b="0" dirty="0">
                <a:latin typeface="Calibri" panose="020F0502020204030204" pitchFamily="34" charset="0"/>
              </a:rPr>
              <a:t> ja </a:t>
            </a:r>
            <a:r>
              <a:rPr b="0" dirty="0" err="1">
                <a:latin typeface="Calibri" panose="020F0502020204030204" pitchFamily="34" charset="0"/>
              </a:rPr>
              <a:t>pohdintatehtäviä</a:t>
            </a:r>
            <a:endParaRPr b="0"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b="0"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Suosituksia</a:t>
            </a:r>
            <a:r>
              <a:rPr dirty="0">
                <a:latin typeface="Calibri" panose="020F0502020204030204" pitchFamily="34" charset="0"/>
              </a:rPr>
              <a:t> ja </a:t>
            </a:r>
            <a:r>
              <a:rPr dirty="0" err="1">
                <a:latin typeface="Calibri" panose="020F0502020204030204" pitchFamily="34" charset="0"/>
              </a:rPr>
              <a:t>toteutusvinkkejä</a:t>
            </a:r>
            <a:endParaRPr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>
                <a:latin typeface="Calibri" panose="020F0502020204030204" pitchFamily="34" charset="0"/>
              </a:rPr>
              <a:t>	</a:t>
            </a:r>
            <a:r>
              <a:rPr b="0" dirty="0">
                <a:latin typeface="Calibri" panose="020F0502020204030204" pitchFamily="34" charset="0"/>
              </a:rPr>
              <a:t>• </a:t>
            </a:r>
            <a:r>
              <a:rPr b="0" dirty="0" err="1">
                <a:latin typeface="Calibri" panose="020F0502020204030204" pitchFamily="34" charset="0"/>
              </a:rPr>
              <a:t>oppilaitoksen</a:t>
            </a:r>
            <a:r>
              <a:rPr b="0" dirty="0">
                <a:latin typeface="Calibri" panose="020F0502020204030204" pitchFamily="34" charset="0"/>
              </a:rPr>
              <a:t> </a:t>
            </a:r>
            <a:r>
              <a:rPr b="0" dirty="0" err="1">
                <a:latin typeface="Calibri" panose="020F0502020204030204" pitchFamily="34" charset="0"/>
              </a:rPr>
              <a:t>johdolle</a:t>
            </a:r>
            <a:endParaRPr b="0" dirty="0">
              <a:latin typeface="Calibri" panose="020F0502020204030204" pitchFamily="34" charset="0"/>
            </a:endParaRPr>
          </a:p>
          <a:p>
            <a:pPr algn="l">
              <a:defRPr sz="28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>
                <a:latin typeface="Calibri" panose="020F0502020204030204" pitchFamily="34" charset="0"/>
              </a:rPr>
              <a:t>	• </a:t>
            </a:r>
            <a:r>
              <a:rPr dirty="0" err="1">
                <a:latin typeface="Calibri" panose="020F0502020204030204" pitchFamily="34" charset="0"/>
              </a:rPr>
              <a:t>viestinnästä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vastaaville</a:t>
            </a:r>
            <a:endParaRPr dirty="0">
              <a:latin typeface="Calibri" panose="020F0502020204030204" pitchFamily="34" charset="0"/>
            </a:endParaRPr>
          </a:p>
          <a:p>
            <a:pPr algn="l">
              <a:defRPr sz="28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>
                <a:latin typeface="Calibri" panose="020F0502020204030204" pitchFamily="34" charset="0"/>
              </a:rPr>
              <a:t>	• </a:t>
            </a:r>
            <a:r>
              <a:rPr dirty="0" err="1">
                <a:latin typeface="Calibri" panose="020F0502020204030204" pitchFamily="34" charset="0"/>
              </a:rPr>
              <a:t>kansainvälisestä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toiminnasta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vastaaville</a:t>
            </a:r>
            <a:endParaRPr dirty="0">
              <a:latin typeface="Calibri" panose="020F0502020204030204" pitchFamily="34" charset="0"/>
            </a:endParaRPr>
          </a:p>
          <a:p>
            <a:pPr algn="l">
              <a:defRPr sz="28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>
                <a:latin typeface="Calibri" panose="020F0502020204030204" pitchFamily="34" charset="0"/>
              </a:rPr>
              <a:t>	• </a:t>
            </a:r>
            <a:r>
              <a:rPr dirty="0" err="1">
                <a:latin typeface="Calibri" panose="020F0502020204030204" pitchFamily="34" charset="0"/>
              </a:rPr>
              <a:t>ohjaajille</a:t>
            </a:r>
            <a:r>
              <a:rPr dirty="0">
                <a:latin typeface="Calibri" panose="020F0502020204030204" pitchFamily="34" charset="0"/>
              </a:rPr>
              <a:t> ja </a:t>
            </a:r>
            <a:r>
              <a:rPr dirty="0" err="1">
                <a:latin typeface="Calibri" panose="020F0502020204030204" pitchFamily="34" charset="0"/>
              </a:rPr>
              <a:t>neuvojille</a:t>
            </a:r>
            <a:endParaRPr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Kotikansainvälisyys</a:t>
            </a:r>
            <a:r>
              <a:rPr dirty="0">
                <a:latin typeface="Calibri" panose="020F0502020204030204" pitchFamily="34" charset="0"/>
              </a:rPr>
              <a:t> ja </a:t>
            </a:r>
            <a:r>
              <a:rPr dirty="0" err="1">
                <a:latin typeface="Calibri" panose="020F0502020204030204" pitchFamily="34" charset="0"/>
              </a:rPr>
              <a:t>tasa-arvo</a:t>
            </a:r>
            <a:endParaRPr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Hyviä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käytänteitä</a:t>
            </a:r>
            <a:r>
              <a:rPr dirty="0">
                <a:latin typeface="Calibri" panose="020F0502020204030204" pitchFamily="34" charset="0"/>
              </a:rPr>
              <a:t> ja </a:t>
            </a:r>
            <a:r>
              <a:rPr dirty="0" err="1">
                <a:latin typeface="Calibri" panose="020F0502020204030204" pitchFamily="34" charset="0"/>
              </a:rPr>
              <a:t>harjoituksia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aiheen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työstämiseksi</a:t>
            </a:r>
            <a:endParaRPr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54100" y="701768"/>
            <a:ext cx="13657254" cy="10199595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>
            <a:spLocks noGrp="1"/>
          </p:cNvSpPr>
          <p:nvPr>
            <p:ph type="ctrTitle"/>
          </p:nvPr>
        </p:nvSpPr>
        <p:spPr>
          <a:xfrm>
            <a:off x="1269999" y="2244328"/>
            <a:ext cx="10464801" cy="389518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Mitä</a:t>
            </a:r>
            <a:r>
              <a:rPr dirty="0">
                <a:latin typeface="Calibri" panose="020F0502020204030204" pitchFamily="34" charset="0"/>
              </a:rPr>
              <a:t> on </a:t>
            </a: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kansainvälisyyden</a:t>
            </a:r>
            <a:r>
              <a:rPr dirty="0">
                <a:latin typeface="Calibri" panose="020F0502020204030204" pitchFamily="34" charset="0"/>
              </a:rPr>
              <a:t> </a:t>
            </a: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tasa-arvo</a:t>
            </a:r>
            <a:r>
              <a:rPr dirty="0">
                <a:latin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>
            <a:spLocks noGrp="1"/>
          </p:cNvSpPr>
          <p:nvPr>
            <p:ph type="ctrTitle"/>
          </p:nvPr>
        </p:nvSpPr>
        <p:spPr>
          <a:xfrm>
            <a:off x="1832619" y="1754385"/>
            <a:ext cx="9902181" cy="7368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4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dirty="0" err="1">
                <a:latin typeface="Calibri" panose="020F0502020204030204" pitchFamily="34" charset="0"/>
              </a:rPr>
              <a:t>Mitä</a:t>
            </a:r>
            <a:r>
              <a:rPr dirty="0">
                <a:latin typeface="Calibri" panose="020F0502020204030204" pitchFamily="34" charset="0"/>
              </a:rPr>
              <a:t> on </a:t>
            </a:r>
            <a:r>
              <a:rPr dirty="0" err="1">
                <a:latin typeface="Calibri" panose="020F0502020204030204" pitchFamily="34" charset="0"/>
              </a:rPr>
              <a:t>kansainvälisyyden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tasa-arvo</a:t>
            </a:r>
            <a:r>
              <a:rPr dirty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132" name="Shape 132"/>
          <p:cNvSpPr>
            <a:spLocks noGrp="1"/>
          </p:cNvSpPr>
          <p:nvPr>
            <p:ph type="subTitle" idx="1"/>
          </p:nvPr>
        </p:nvSpPr>
        <p:spPr>
          <a:xfrm>
            <a:off x="1832619" y="2780778"/>
            <a:ext cx="9902182" cy="582515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600" dirty="0" err="1">
                <a:latin typeface="Calibri" panose="020F0502020204030204" pitchFamily="34" charset="0"/>
              </a:rPr>
              <a:t>Kansainvälisyyden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tasa-arvolla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tarkoitetaan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sitä</a:t>
            </a:r>
            <a:r>
              <a:rPr sz="2600" dirty="0">
                <a:latin typeface="Calibri" panose="020F0502020204030204" pitchFamily="34" charset="0"/>
              </a:rPr>
              <a:t>, </a:t>
            </a:r>
            <a:r>
              <a:rPr sz="2600" dirty="0" err="1">
                <a:latin typeface="Calibri" panose="020F0502020204030204" pitchFamily="34" charset="0"/>
              </a:rPr>
              <a:t>että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jokaisella</a:t>
            </a:r>
            <a:r>
              <a:rPr sz="2600" dirty="0">
                <a:latin typeface="Calibri" panose="020F0502020204030204" pitchFamily="34" charset="0"/>
              </a:rPr>
              <a:t> on </a:t>
            </a:r>
            <a:r>
              <a:rPr sz="2600" dirty="0" err="1">
                <a:latin typeface="Calibri" panose="020F0502020204030204" pitchFamily="34" charset="0"/>
              </a:rPr>
              <a:t>tasa-arvoiset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mahdollisuudet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kansainvälistyä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sukupuolesta</a:t>
            </a:r>
            <a:r>
              <a:rPr sz="2600" dirty="0">
                <a:latin typeface="Calibri" panose="020F0502020204030204" pitchFamily="34" charset="0"/>
              </a:rPr>
              <a:t>, </a:t>
            </a:r>
            <a:r>
              <a:rPr sz="2600" dirty="0" err="1">
                <a:latin typeface="Calibri" panose="020F0502020204030204" pitchFamily="34" charset="0"/>
              </a:rPr>
              <a:t>sosioekonomisesta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taustasta</a:t>
            </a:r>
            <a:r>
              <a:rPr sz="2600" dirty="0">
                <a:latin typeface="Calibri" panose="020F0502020204030204" pitchFamily="34" charset="0"/>
              </a:rPr>
              <a:t>, </a:t>
            </a:r>
            <a:r>
              <a:rPr sz="2600" dirty="0" err="1">
                <a:latin typeface="Calibri" panose="020F0502020204030204" pitchFamily="34" charset="0"/>
              </a:rPr>
              <a:t>erityisryhmään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kuulumisesta</a:t>
            </a:r>
            <a:r>
              <a:rPr sz="2600" dirty="0">
                <a:latin typeface="Calibri" panose="020F0502020204030204" pitchFamily="34" charset="0"/>
              </a:rPr>
              <a:t>, </a:t>
            </a:r>
            <a:r>
              <a:rPr sz="2600" dirty="0" err="1">
                <a:latin typeface="Calibri" panose="020F0502020204030204" pitchFamily="34" charset="0"/>
              </a:rPr>
              <a:t>etnisestä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taustasta</a:t>
            </a:r>
            <a:r>
              <a:rPr sz="2600" dirty="0">
                <a:latin typeface="Calibri" panose="020F0502020204030204" pitchFamily="34" charset="0"/>
              </a:rPr>
              <a:t> tai </a:t>
            </a:r>
            <a:r>
              <a:rPr sz="2600" dirty="0" err="1">
                <a:latin typeface="Calibri" panose="020F0502020204030204" pitchFamily="34" charset="0"/>
              </a:rPr>
              <a:t>asuinpaikasta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riippumatta</a:t>
            </a:r>
            <a:r>
              <a:rPr sz="26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600" dirty="0" err="1">
                <a:latin typeface="Calibri" panose="020F0502020204030204" pitchFamily="34" charset="0"/>
              </a:rPr>
              <a:t>Tasa-arvoa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voi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tarkastella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muodollisena</a:t>
            </a:r>
            <a:r>
              <a:rPr sz="2600" dirty="0">
                <a:latin typeface="Calibri" panose="020F0502020204030204" pitchFamily="34" charset="0"/>
              </a:rPr>
              <a:t>, </a:t>
            </a:r>
            <a:r>
              <a:rPr sz="2600" b="1" dirty="0" err="1">
                <a:latin typeface="Calibri" panose="020F0502020204030204" pitchFamily="34" charset="0"/>
              </a:rPr>
              <a:t>mahdollisuuksien</a:t>
            </a:r>
            <a:r>
              <a:rPr sz="2600" b="1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tasa-arvona</a:t>
            </a:r>
            <a:r>
              <a:rPr sz="2600" dirty="0">
                <a:latin typeface="Calibri" panose="020F0502020204030204" pitchFamily="34" charset="0"/>
              </a:rPr>
              <a:t>, tai </a:t>
            </a:r>
            <a:r>
              <a:rPr sz="2600" dirty="0" err="1">
                <a:latin typeface="Calibri" panose="020F0502020204030204" pitchFamily="34" charset="0"/>
              </a:rPr>
              <a:t>tosiasiallisena</a:t>
            </a:r>
            <a:r>
              <a:rPr sz="2600" dirty="0">
                <a:latin typeface="Calibri" panose="020F0502020204030204" pitchFamily="34" charset="0"/>
              </a:rPr>
              <a:t>, </a:t>
            </a:r>
            <a:r>
              <a:rPr sz="2600" b="1" dirty="0" err="1">
                <a:latin typeface="Calibri" panose="020F0502020204030204" pitchFamily="34" charset="0"/>
              </a:rPr>
              <a:t>tulosten</a:t>
            </a:r>
            <a:r>
              <a:rPr sz="2600" b="1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tasa-arvona</a:t>
            </a:r>
            <a:r>
              <a:rPr sz="26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600" dirty="0" err="1">
                <a:latin typeface="Calibri" panose="020F0502020204030204" pitchFamily="34" charset="0"/>
              </a:rPr>
              <a:t>Kansainvälisyysmahdollisuuksien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tasa-arvo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koulutuksessa</a:t>
            </a:r>
            <a:r>
              <a:rPr sz="2600" dirty="0">
                <a:latin typeface="Calibri" panose="020F0502020204030204" pitchFamily="34" charset="0"/>
              </a:rPr>
              <a:t> -</a:t>
            </a:r>
            <a:r>
              <a:rPr sz="2600" dirty="0" err="1">
                <a:latin typeface="Calibri" panose="020F0502020204030204" pitchFamily="34" charset="0"/>
              </a:rPr>
              <a:t>selvityksen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tulokset</a:t>
            </a:r>
            <a:r>
              <a:rPr sz="2600" dirty="0">
                <a:latin typeface="Calibri" panose="020F0502020204030204" pitchFamily="34" charset="0"/>
              </a:rPr>
              <a:t> on </a:t>
            </a:r>
            <a:r>
              <a:rPr sz="2600" dirty="0" err="1">
                <a:latin typeface="Calibri" panose="020F0502020204030204" pitchFamily="34" charset="0"/>
              </a:rPr>
              <a:t>esitelty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Faktaa</a:t>
            </a:r>
            <a:r>
              <a:rPr sz="2600" dirty="0">
                <a:latin typeface="Calibri" panose="020F0502020204030204" pitchFamily="34" charset="0"/>
              </a:rPr>
              <a:t>  Express 1/2014-julkaisussa </a:t>
            </a:r>
            <a:r>
              <a:rPr lang="fi-FI" sz="2600">
                <a:latin typeface="Calibri" panose="020F0502020204030204" pitchFamily="34" charset="0"/>
                <a:hlinkClick r:id="rId6"/>
              </a:rPr>
              <a:t>https://www.</a:t>
            </a:r>
            <a:r>
              <a:rPr lang="fi-FI" sz="2600" dirty="0">
                <a:latin typeface="Calibri" panose="020F0502020204030204" pitchFamily="34" charset="0"/>
                <a:hlinkClick r:id="rId6"/>
              </a:rPr>
              <a:t>oph.fi/fi/tilastot-ja-julkaisut/julkaisut/faktaa-express-12014-kansainvalistymismahdollisuuksien-tasa-arvo</a:t>
            </a:r>
            <a:r>
              <a:rPr lang="fi-FI" sz="2600" dirty="0">
                <a:latin typeface="Calibri" panose="020F0502020204030204" pitchFamily="34" charset="0"/>
              </a:rPr>
              <a:t>  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600" dirty="0" err="1">
                <a:latin typeface="Calibri" panose="020F0502020204030204" pitchFamily="34" charset="0"/>
              </a:rPr>
              <a:t>Tarkempaa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tietoa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Kansainvälisyyttä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kaikille</a:t>
            </a:r>
            <a:r>
              <a:rPr sz="2600" dirty="0">
                <a:latin typeface="Calibri" panose="020F0502020204030204" pitchFamily="34" charset="0"/>
              </a:rPr>
              <a:t>! -</a:t>
            </a:r>
            <a:r>
              <a:rPr sz="2600" dirty="0" err="1">
                <a:latin typeface="Calibri" panose="020F0502020204030204" pitchFamily="34" charset="0"/>
              </a:rPr>
              <a:t>tasa-arvohankkeesta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löytyy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</a:rPr>
              <a:t>osoitteesta</a:t>
            </a:r>
            <a:r>
              <a:rPr sz="2600" dirty="0">
                <a:latin typeface="Calibri" panose="020F0502020204030204" pitchFamily="34" charset="0"/>
              </a:rPr>
              <a:t> </a:t>
            </a:r>
            <a:r>
              <a:rPr lang="fi-FI" sz="2600" u="sng" dirty="0">
                <a:latin typeface="Calibri" panose="020F0502020204030204" pitchFamily="34" charset="0"/>
                <a:hlinkClick r:id="rId7"/>
              </a:rPr>
              <a:t>https://www.oph.fi/fi/tilastot/kansainvalisyytta-kaikille</a:t>
            </a:r>
            <a:r>
              <a:rPr lang="fi-FI" sz="2600" u="sng" dirty="0">
                <a:latin typeface="Calibri" panose="020F0502020204030204" pitchFamily="34" charset="0"/>
              </a:rPr>
              <a:t> </a:t>
            </a:r>
            <a:endParaRPr sz="2600" u="sng" dirty="0">
              <a:latin typeface="Calibri" panose="020F0502020204030204" pitchFamily="34" charset="0"/>
              <a:hlinkClick r:id="rId8"/>
            </a:endParaRP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Dia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>
            <a:spLocks noGrp="1"/>
          </p:cNvSpPr>
          <p:nvPr>
            <p:ph type="ctrTitle"/>
          </p:nvPr>
        </p:nvSpPr>
        <p:spPr>
          <a:xfrm>
            <a:off x="1911647" y="1691014"/>
            <a:ext cx="10234267" cy="1327759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400" dirty="0" err="1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Keskustelkaa</a:t>
            </a:r>
            <a:r>
              <a:rPr sz="440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sz="4400" dirty="0" err="1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omassa</a:t>
            </a:r>
            <a:r>
              <a:rPr sz="440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sz="4400" dirty="0" err="1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oppilaitoksessanne</a:t>
            </a:r>
            <a:r>
              <a:rPr sz="440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:</a:t>
            </a:r>
            <a:br>
              <a:rPr sz="4400" dirty="0">
                <a:latin typeface="Calibri" panose="020F0502020204030204" pitchFamily="34" charset="0"/>
              </a:rPr>
            </a:b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136" name="Shape 136"/>
          <p:cNvSpPr>
            <a:spLocks noGrp="1"/>
          </p:cNvSpPr>
          <p:nvPr>
            <p:ph type="subTitle" sz="half" idx="1"/>
          </p:nvPr>
        </p:nvSpPr>
        <p:spPr>
          <a:xfrm>
            <a:off x="1966217" y="2893513"/>
            <a:ext cx="9937950" cy="400338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ymmärrätte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tasa-arvolla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Onko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tasa-arvo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sama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kuin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yhdenvertaisuus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Sisältyykö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tasa-arvo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globaalikasvatukseen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Tarvitaanko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tasa-arvoa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Kenen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vastuulle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edistäminen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kuuluu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>
            <a:spLocks noGrp="1"/>
          </p:cNvSpPr>
          <p:nvPr>
            <p:ph type="ctrTitle"/>
          </p:nvPr>
        </p:nvSpPr>
        <p:spPr>
          <a:xfrm>
            <a:off x="1879600" y="1665962"/>
            <a:ext cx="10464800" cy="8016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Keskustelkaa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omassa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oppilaitoksessanne</a:t>
            </a:r>
            <a:r>
              <a:rPr sz="4400" dirty="0"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140" name="Shape 140"/>
          <p:cNvSpPr>
            <a:spLocks noGrp="1"/>
          </p:cNvSpPr>
          <p:nvPr>
            <p:ph type="subTitle" sz="half" idx="1"/>
          </p:nvPr>
        </p:nvSpPr>
        <p:spPr>
          <a:xfrm>
            <a:off x="1879600" y="2868460"/>
            <a:ext cx="10285612" cy="46430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Pitääkö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kaikkien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kansainvälistyä</a:t>
            </a:r>
            <a:r>
              <a:rPr sz="2800" dirty="0">
                <a:latin typeface="Calibri" panose="020F0502020204030204" pitchFamily="34" charset="0"/>
              </a:rPr>
              <a:t>? </a:t>
            </a:r>
            <a:r>
              <a:rPr sz="2800" dirty="0" err="1">
                <a:latin typeface="Calibri" panose="020F0502020204030204" pitchFamily="34" charset="0"/>
              </a:rPr>
              <a:t>Miksi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Onko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kansainvälisyyteen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lupa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suhtautua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kriittisesti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Miten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voisi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tuottaa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kansainvälisyyteen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liittyviä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omakohtaisia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kokemuksia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johdolle</a:t>
            </a:r>
            <a:r>
              <a:rPr sz="2800" dirty="0">
                <a:latin typeface="Calibri" panose="020F0502020204030204" pitchFamily="34" charset="0"/>
              </a:rPr>
              <a:t> ja/tai </a:t>
            </a:r>
            <a:r>
              <a:rPr sz="2800" dirty="0" err="1">
                <a:latin typeface="Calibri" panose="020F0502020204030204" pitchFamily="34" charset="0"/>
              </a:rPr>
              <a:t>kriittisille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kollegoille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Millaiset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tavoitteet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olisivat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realistisia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tasa-arvon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suhteen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tiedätte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että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tasa-arvo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kansainvälisyydessä</a:t>
            </a:r>
            <a:r>
              <a:rPr sz="2800" dirty="0">
                <a:latin typeface="Calibri" panose="020F0502020204030204" pitchFamily="34" charset="0"/>
              </a:rPr>
              <a:t> on </a:t>
            </a:r>
            <a:r>
              <a:rPr sz="2800" dirty="0" err="1">
                <a:latin typeface="Calibri" panose="020F0502020204030204" pitchFamily="34" charset="0"/>
              </a:rPr>
              <a:t>saavutettu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66800" y="675284"/>
            <a:ext cx="13676391" cy="1021291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>
            <a:spLocks noGrp="1"/>
          </p:cNvSpPr>
          <p:nvPr>
            <p:ph type="ctrTitle"/>
          </p:nvPr>
        </p:nvSpPr>
        <p:spPr>
          <a:xfrm>
            <a:off x="1270000" y="1765300"/>
            <a:ext cx="10464800" cy="434022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Suosituksia</a:t>
            </a:r>
            <a:endParaRPr dirty="0">
              <a:latin typeface="Calibri" panose="020F0502020204030204" pitchFamily="34" charset="0"/>
            </a:endParaRP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>
                <a:latin typeface="Calibri" panose="020F0502020204030204" pitchFamily="34" charset="0"/>
              </a:rPr>
              <a:t>ja</a:t>
            </a: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toteutusvinkkejä</a:t>
            </a:r>
            <a:endParaRPr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Shape 146"/>
          <p:cNvSpPr>
            <a:spLocks noGrp="1"/>
          </p:cNvSpPr>
          <p:nvPr>
            <p:ph type="ctrTitle"/>
          </p:nvPr>
        </p:nvSpPr>
        <p:spPr>
          <a:xfrm>
            <a:off x="2187227" y="1002083"/>
            <a:ext cx="10398473" cy="149059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4400" dirty="0" err="1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Suosituksia</a:t>
            </a:r>
            <a:r>
              <a:rPr sz="440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sz="4400" dirty="0" err="1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niille</a:t>
            </a:r>
            <a:r>
              <a:rPr sz="440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sz="4400" dirty="0" err="1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jotka</a:t>
            </a:r>
            <a:r>
              <a:rPr sz="440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sz="4400" dirty="0" err="1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johtavat</a:t>
            </a:r>
            <a:r>
              <a:rPr sz="440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sz="4400" dirty="0" err="1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oppilaitosten</a:t>
            </a:r>
            <a:r>
              <a:rPr sz="4400" dirty="0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sz="4400" dirty="0" err="1">
                <a:latin typeface="Calibri" panose="020F0502020204030204" pitchFamily="34" charset="0"/>
                <a:ea typeface="Trebuchet MS"/>
                <a:cs typeface="Trebuchet MS"/>
                <a:sym typeface="Trebuchet MS"/>
              </a:rPr>
              <a:t>toiminta</a:t>
            </a:r>
            <a:r>
              <a:rPr sz="4400" dirty="0" err="1">
                <a:latin typeface="Calibri" panose="020F0502020204030204" pitchFamily="34" charset="0"/>
              </a:rPr>
              <a:t>a</a:t>
            </a: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147" name="Shape 147"/>
          <p:cNvSpPr>
            <a:spLocks noGrp="1"/>
          </p:cNvSpPr>
          <p:nvPr>
            <p:ph type="subTitle" sz="half" idx="1"/>
          </p:nvPr>
        </p:nvSpPr>
        <p:spPr>
          <a:xfrm>
            <a:off x="2224881" y="2918564"/>
            <a:ext cx="9805691" cy="544790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Asettakaa</a:t>
            </a:r>
            <a:r>
              <a:rPr sz="2800" dirty="0"/>
              <a:t> </a:t>
            </a:r>
            <a:r>
              <a:rPr sz="2800" dirty="0" err="1"/>
              <a:t>kansainvälisyydelle</a:t>
            </a:r>
            <a:r>
              <a:rPr sz="2800" dirty="0"/>
              <a:t> </a:t>
            </a:r>
            <a:r>
              <a:rPr sz="2800" dirty="0" err="1"/>
              <a:t>selkeitä</a:t>
            </a:r>
            <a:r>
              <a:rPr sz="2800" dirty="0"/>
              <a:t> </a:t>
            </a:r>
            <a:r>
              <a:rPr sz="2800" dirty="0" err="1"/>
              <a:t>tavoitteita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Määritelkää</a:t>
            </a:r>
            <a:r>
              <a:rPr sz="2800" dirty="0"/>
              <a:t> </a:t>
            </a:r>
            <a:r>
              <a:rPr sz="2800" dirty="0" err="1"/>
              <a:t>keinot</a:t>
            </a:r>
            <a:r>
              <a:rPr sz="2800" dirty="0"/>
              <a:t>, </a:t>
            </a:r>
            <a:r>
              <a:rPr sz="2800" dirty="0" err="1"/>
              <a:t>joilla</a:t>
            </a:r>
            <a:r>
              <a:rPr sz="2800" dirty="0"/>
              <a:t> </a:t>
            </a:r>
            <a:r>
              <a:rPr sz="2800" dirty="0" err="1"/>
              <a:t>kansainvälistä</a:t>
            </a:r>
            <a:r>
              <a:rPr sz="2800" dirty="0"/>
              <a:t> </a:t>
            </a:r>
            <a:r>
              <a:rPr sz="2800" dirty="0" err="1"/>
              <a:t>toimintaa</a:t>
            </a:r>
            <a:r>
              <a:rPr sz="2800" dirty="0"/>
              <a:t> </a:t>
            </a:r>
            <a:r>
              <a:rPr sz="2800" dirty="0" err="1"/>
              <a:t>seurataan</a:t>
            </a:r>
            <a:r>
              <a:rPr sz="2800" dirty="0"/>
              <a:t>, </a:t>
            </a:r>
            <a:r>
              <a:rPr sz="2800" dirty="0" err="1"/>
              <a:t>arvioidaan</a:t>
            </a:r>
            <a:r>
              <a:rPr sz="2800" dirty="0"/>
              <a:t> ja </a:t>
            </a:r>
            <a:r>
              <a:rPr sz="2800" dirty="0" err="1"/>
              <a:t>kehitetään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Luokaa</a:t>
            </a:r>
            <a:r>
              <a:rPr sz="2800" dirty="0"/>
              <a:t> </a:t>
            </a:r>
            <a:r>
              <a:rPr sz="2800" dirty="0" err="1"/>
              <a:t>henkilöstölle</a:t>
            </a:r>
            <a:r>
              <a:rPr sz="2800" dirty="0"/>
              <a:t> </a:t>
            </a:r>
            <a:r>
              <a:rPr sz="2800" dirty="0" err="1"/>
              <a:t>selvät</a:t>
            </a:r>
            <a:r>
              <a:rPr sz="2800" dirty="0"/>
              <a:t> </a:t>
            </a:r>
            <a:r>
              <a:rPr sz="2800" dirty="0" err="1"/>
              <a:t>vastuualueet</a:t>
            </a:r>
            <a:r>
              <a:rPr sz="2800" dirty="0"/>
              <a:t> </a:t>
            </a:r>
            <a:r>
              <a:rPr sz="2800" dirty="0" err="1"/>
              <a:t>kansainvälisessä</a:t>
            </a:r>
            <a:r>
              <a:rPr sz="2800" dirty="0"/>
              <a:t> </a:t>
            </a:r>
            <a:r>
              <a:rPr sz="2800" dirty="0" err="1"/>
              <a:t>toiminnassa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Sisällyttäkää</a:t>
            </a:r>
            <a:r>
              <a:rPr sz="2800" dirty="0"/>
              <a:t> </a:t>
            </a:r>
            <a:r>
              <a:rPr sz="2800" dirty="0" err="1"/>
              <a:t>kansainvälisyys</a:t>
            </a:r>
            <a:r>
              <a:rPr sz="2800" dirty="0"/>
              <a:t> </a:t>
            </a:r>
            <a:r>
              <a:rPr sz="2800" dirty="0" err="1"/>
              <a:t>osaksi</a:t>
            </a:r>
            <a:r>
              <a:rPr sz="2800" dirty="0"/>
              <a:t> </a:t>
            </a:r>
            <a:r>
              <a:rPr sz="2800" dirty="0" err="1"/>
              <a:t>tasa-arvo</a:t>
            </a:r>
            <a:r>
              <a:rPr sz="2800" dirty="0"/>
              <a:t>- ja </a:t>
            </a:r>
            <a:r>
              <a:rPr sz="2800" dirty="0" err="1"/>
              <a:t>yhdenvertaisuussuunnitelmaa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Sisällyttäkää</a:t>
            </a:r>
            <a:r>
              <a:rPr sz="2800" dirty="0"/>
              <a:t> </a:t>
            </a:r>
            <a:r>
              <a:rPr sz="2800" dirty="0" err="1"/>
              <a:t>tasa-arvo</a:t>
            </a:r>
            <a:r>
              <a:rPr sz="2800" dirty="0"/>
              <a:t> </a:t>
            </a:r>
            <a:r>
              <a:rPr sz="2800" dirty="0" err="1"/>
              <a:t>osaksi</a:t>
            </a:r>
            <a:r>
              <a:rPr sz="2800" dirty="0"/>
              <a:t> </a:t>
            </a:r>
            <a:r>
              <a:rPr sz="2800" dirty="0" err="1"/>
              <a:t>kansainvälisyysstrategiaa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Viestikää</a:t>
            </a:r>
            <a:r>
              <a:rPr sz="2800" dirty="0"/>
              <a:t> </a:t>
            </a:r>
            <a:r>
              <a:rPr sz="2800" dirty="0" err="1"/>
              <a:t>kansainvälisyydestä</a:t>
            </a:r>
            <a:r>
              <a:rPr sz="2800" dirty="0"/>
              <a:t> </a:t>
            </a:r>
            <a:r>
              <a:rPr sz="2800" dirty="0" err="1"/>
              <a:t>tavoitteiden</a:t>
            </a:r>
            <a:r>
              <a:rPr sz="2800" dirty="0"/>
              <a:t> </a:t>
            </a:r>
            <a:r>
              <a:rPr sz="2800" dirty="0" err="1"/>
              <a:t>suuntaisesti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Sisällyttäkää</a:t>
            </a:r>
            <a:r>
              <a:rPr sz="2800" dirty="0"/>
              <a:t> </a:t>
            </a:r>
            <a:r>
              <a:rPr sz="2800" dirty="0" err="1"/>
              <a:t>kansainvälisyys</a:t>
            </a:r>
            <a:r>
              <a:rPr sz="2800" dirty="0"/>
              <a:t> </a:t>
            </a:r>
            <a:r>
              <a:rPr sz="2800" dirty="0" err="1"/>
              <a:t>osaksi</a:t>
            </a:r>
            <a:r>
              <a:rPr sz="2800" dirty="0"/>
              <a:t> </a:t>
            </a:r>
            <a:r>
              <a:rPr sz="2800" dirty="0" err="1"/>
              <a:t>henkilöstön</a:t>
            </a:r>
            <a:r>
              <a:rPr sz="2800" dirty="0"/>
              <a:t> </a:t>
            </a:r>
            <a:r>
              <a:rPr sz="2800" dirty="0" err="1"/>
              <a:t>osaamista</a:t>
            </a:r>
            <a:r>
              <a:rPr sz="2800" dirty="0"/>
              <a:t>.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>
            <a:spLocks noGrp="1"/>
          </p:cNvSpPr>
          <p:nvPr>
            <p:ph type="ctrTitle"/>
          </p:nvPr>
        </p:nvSpPr>
        <p:spPr>
          <a:xfrm>
            <a:off x="1965225" y="1102291"/>
            <a:ext cx="10379175" cy="140291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4400" dirty="0" err="1"/>
              <a:t>Vinkkejä</a:t>
            </a:r>
            <a:r>
              <a:rPr sz="4400" dirty="0"/>
              <a:t> </a:t>
            </a:r>
            <a:r>
              <a:rPr sz="4400" dirty="0" err="1"/>
              <a:t>kansainvälisyyden</a:t>
            </a:r>
            <a:r>
              <a:rPr sz="4400" dirty="0"/>
              <a:t> </a:t>
            </a:r>
            <a:r>
              <a:rPr sz="4400" dirty="0" err="1"/>
              <a:t>tasa-arvon</a:t>
            </a:r>
            <a:r>
              <a:rPr sz="4400" dirty="0"/>
              <a:t> </a:t>
            </a:r>
            <a:r>
              <a:rPr sz="4400" dirty="0" err="1"/>
              <a:t>edistämiseen</a:t>
            </a:r>
            <a:r>
              <a:rPr sz="4400" dirty="0"/>
              <a:t> </a:t>
            </a:r>
            <a:r>
              <a:rPr sz="4400" dirty="0" err="1"/>
              <a:t>johtamisen</a:t>
            </a:r>
            <a:r>
              <a:rPr sz="4400" dirty="0"/>
              <a:t> </a:t>
            </a:r>
            <a:r>
              <a:rPr sz="4400" dirty="0" err="1"/>
              <a:t>keinoin</a:t>
            </a:r>
            <a:r>
              <a:rPr sz="4400" dirty="0"/>
              <a:t> 1</a:t>
            </a:r>
          </a:p>
        </p:txBody>
      </p:sp>
      <p:sp>
        <p:nvSpPr>
          <p:cNvPr id="151" name="Shape 151"/>
          <p:cNvSpPr>
            <a:spLocks noGrp="1"/>
          </p:cNvSpPr>
          <p:nvPr>
            <p:ph type="subTitle" sz="half" idx="1"/>
          </p:nvPr>
        </p:nvSpPr>
        <p:spPr>
          <a:xfrm>
            <a:off x="1879599" y="2843408"/>
            <a:ext cx="10056467" cy="43136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Miettikää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yhdessä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haluatte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kansainvälisyydeltä</a:t>
            </a:r>
            <a:r>
              <a:rPr sz="2800" dirty="0">
                <a:latin typeface="Calibri" panose="020F0502020204030204" pitchFamily="34" charset="0"/>
              </a:rPr>
              <a:t>. </a:t>
            </a:r>
            <a:r>
              <a:rPr sz="2800" dirty="0" err="1">
                <a:latin typeface="Calibri" panose="020F0502020204030204" pitchFamily="34" charset="0"/>
              </a:rPr>
              <a:t>Miksi</a:t>
            </a:r>
            <a:r>
              <a:rPr sz="2800" dirty="0">
                <a:latin typeface="Calibri" panose="020F0502020204030204" pitchFamily="34" charset="0"/>
              </a:rPr>
              <a:t> se on </a:t>
            </a:r>
            <a:r>
              <a:rPr sz="2800" dirty="0" err="1">
                <a:latin typeface="Calibri" panose="020F0502020204030204" pitchFamily="34" charset="0"/>
              </a:rPr>
              <a:t>teille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tärkeää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mitä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uutta</a:t>
            </a:r>
            <a:r>
              <a:rPr sz="2800" dirty="0">
                <a:latin typeface="Calibri" panose="020F0502020204030204" pitchFamily="34" charset="0"/>
              </a:rPr>
              <a:t> se </a:t>
            </a:r>
            <a:r>
              <a:rPr sz="2800" dirty="0" err="1">
                <a:latin typeface="Calibri" panose="020F0502020204030204" pitchFamily="34" charset="0"/>
              </a:rPr>
              <a:t>tuo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oppimiseen</a:t>
            </a:r>
            <a:r>
              <a:rPr sz="2800" dirty="0">
                <a:latin typeface="Calibri" panose="020F0502020204030204" pitchFamily="34" charset="0"/>
              </a:rPr>
              <a:t> tai </a:t>
            </a:r>
            <a:r>
              <a:rPr sz="2800" dirty="0" err="1">
                <a:latin typeface="Calibri" panose="020F0502020204030204" pitchFamily="34" charset="0"/>
              </a:rPr>
              <a:t>henkilöstön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osaamiseen</a:t>
            </a:r>
            <a:r>
              <a:rPr sz="2800" dirty="0">
                <a:latin typeface="Calibri" panose="020F0502020204030204" pitchFamily="34" charset="0"/>
              </a:rPr>
              <a:t>? 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Tarkistakaa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kansainvälisyyttä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koskevat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tavoitteet</a:t>
            </a:r>
            <a:r>
              <a:rPr sz="2800" dirty="0">
                <a:latin typeface="Calibri" panose="020F0502020204030204" pitchFamily="34" charset="0"/>
              </a:rPr>
              <a:t> on </a:t>
            </a:r>
            <a:r>
              <a:rPr sz="2800" dirty="0" err="1">
                <a:latin typeface="Calibri" panose="020F0502020204030204" pitchFamily="34" charset="0"/>
              </a:rPr>
              <a:t>kirjattu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strategioihin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toimintaa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ohjaaviin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asiakirjoihin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Keskustelkaa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tavoitteista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päättäkää</a:t>
            </a:r>
            <a:r>
              <a:rPr sz="2800" dirty="0">
                <a:latin typeface="Calibri" panose="020F0502020204030204" pitchFamily="34" charset="0"/>
              </a:rPr>
              <a:t> ne </a:t>
            </a:r>
            <a:r>
              <a:rPr sz="2800" dirty="0" err="1">
                <a:latin typeface="Calibri" panose="020F0502020204030204" pitchFamily="34" charset="0"/>
              </a:rPr>
              <a:t>yhdessä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henkilöstön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oppilaiden</a:t>
            </a:r>
            <a:r>
              <a:rPr sz="2800" dirty="0">
                <a:latin typeface="Calibri" panose="020F0502020204030204" pitchFamily="34" charset="0"/>
              </a:rPr>
              <a:t>/</a:t>
            </a:r>
            <a:r>
              <a:rPr sz="2800" dirty="0" err="1">
                <a:latin typeface="Calibri" panose="020F0502020204030204" pitchFamily="34" charset="0"/>
              </a:rPr>
              <a:t>opiskelijoiden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kanssa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>
            <a:spLocks noGrp="1"/>
          </p:cNvSpPr>
          <p:nvPr>
            <p:ph type="ctrTitle"/>
          </p:nvPr>
        </p:nvSpPr>
        <p:spPr>
          <a:xfrm>
            <a:off x="1943100" y="1052709"/>
            <a:ext cx="10464800" cy="14775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fi-FI" sz="4400" dirty="0">
                <a:latin typeface="Calibri" panose="020F0502020204030204" pitchFamily="34" charset="0"/>
              </a:rPr>
              <a:t>Vinkkejä kansainvälisyyden tasa-arvon edistämiseen johtamisen keinoin 2</a:t>
            </a: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155" name="Shape 155"/>
          <p:cNvSpPr>
            <a:spLocks noGrp="1"/>
          </p:cNvSpPr>
          <p:nvPr>
            <p:ph type="subTitle" sz="half" idx="1"/>
          </p:nvPr>
        </p:nvSpPr>
        <p:spPr>
          <a:xfrm>
            <a:off x="2023070" y="2906038"/>
            <a:ext cx="9675466" cy="42810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Tarkistakaa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huomioidaanko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tavoitteissa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kaikki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oppilaat</a:t>
            </a:r>
            <a:r>
              <a:rPr sz="2800" dirty="0">
                <a:latin typeface="Calibri" panose="020F0502020204030204" pitchFamily="34" charset="0"/>
              </a:rPr>
              <a:t>/</a:t>
            </a:r>
            <a:r>
              <a:rPr sz="2800" dirty="0" err="1">
                <a:latin typeface="Calibri" panose="020F0502020204030204" pitchFamily="34" charset="0"/>
              </a:rPr>
              <a:t>opiskelijat</a:t>
            </a:r>
            <a:r>
              <a:rPr sz="2800" dirty="0">
                <a:latin typeface="Calibri" panose="020F0502020204030204" pitchFamily="34" charset="0"/>
              </a:rPr>
              <a:t> tai </a:t>
            </a:r>
            <a:r>
              <a:rPr sz="2800" dirty="0" err="1">
                <a:latin typeface="Calibri" panose="020F0502020204030204" pitchFamily="34" charset="0"/>
              </a:rPr>
              <a:t>koko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henkilöstö</a:t>
            </a:r>
            <a:r>
              <a:rPr sz="2800" dirty="0">
                <a:latin typeface="Calibri" panose="020F0502020204030204" pitchFamily="34" charset="0"/>
              </a:rPr>
              <a:t>. </a:t>
            </a:r>
            <a:r>
              <a:rPr sz="2800" dirty="0" err="1">
                <a:latin typeface="Calibri" panose="020F0502020204030204" pitchFamily="34" charset="0"/>
              </a:rPr>
              <a:t>Voiko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tavoitteita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muokata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kattavammiksi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Pohtikaa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mitkä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muodot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tukisivat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tavoitteisiin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pääsyä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Kannustakaa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osallistumaan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kaikenlaiseen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toimintaan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esimerkiksi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palkitsemalla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lyhyistä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ulkomaanjaksoista</a:t>
            </a:r>
            <a:r>
              <a:rPr sz="2800" dirty="0">
                <a:latin typeface="Calibri" panose="020F0502020204030204" pitchFamily="34" charset="0"/>
              </a:rPr>
              <a:t> tai </a:t>
            </a:r>
            <a:r>
              <a:rPr sz="2800" dirty="0" err="1">
                <a:latin typeface="Calibri" panose="020F0502020204030204" pitchFamily="34" charset="0"/>
              </a:rPr>
              <a:t>muusta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erikseen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määritellystä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aktiivisuudesta</a:t>
            </a:r>
            <a:r>
              <a:rPr sz="2800" dirty="0">
                <a:latin typeface="Calibri" panose="020F0502020204030204" pitchFamily="34" charset="0"/>
              </a:rPr>
              <a:t>. 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Shape 158"/>
          <p:cNvSpPr>
            <a:spLocks noGrp="1"/>
          </p:cNvSpPr>
          <p:nvPr>
            <p:ph type="ctrTitle"/>
          </p:nvPr>
        </p:nvSpPr>
        <p:spPr>
          <a:xfrm>
            <a:off x="2087066" y="626301"/>
            <a:ext cx="9569203" cy="18914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Suositukset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niille</a:t>
            </a:r>
            <a:r>
              <a:rPr sz="4400" dirty="0">
                <a:latin typeface="Calibri" panose="020F0502020204030204" pitchFamily="34" charset="0"/>
              </a:rPr>
              <a:t>, </a:t>
            </a:r>
            <a:r>
              <a:rPr sz="4400" dirty="0" err="1">
                <a:latin typeface="Calibri" panose="020F0502020204030204" pitchFamily="34" charset="0"/>
              </a:rPr>
              <a:t>jotka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viestivät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oppilaitoksen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kansainvälisestä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toiminnasta</a:t>
            </a: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159" name="Shape 159"/>
          <p:cNvSpPr>
            <a:spLocks noGrp="1"/>
          </p:cNvSpPr>
          <p:nvPr>
            <p:ph type="subTitle" sz="half" idx="1"/>
          </p:nvPr>
        </p:nvSpPr>
        <p:spPr>
          <a:xfrm>
            <a:off x="2190551" y="2855934"/>
            <a:ext cx="9214942" cy="53293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Motivoikaa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uusia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osallistujia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kertomalla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konkreettisista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hyödyistä</a:t>
            </a:r>
            <a:r>
              <a:rPr sz="2800" dirty="0">
                <a:latin typeface="Calibri" panose="020F0502020204030204" pitchFamily="34" charset="0"/>
              </a:rPr>
              <a:t>. 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Järjestäkää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opetuksen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yhteyteen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infotilaisuuksia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kansainvälisyydestä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Käyttäkää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niin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selkeää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kieltä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että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myös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esimerkiksi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maahanmuuttajataustaiset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henkilöt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saavat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riittävästi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tietoa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Järjestäkää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tilaisuudet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esteettömissä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tiloissa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huomioikaa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viestinnässä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erityisryhmät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Viestikää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kansainvälisyydestä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hyödyistä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myös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oppilaiden</a:t>
            </a:r>
            <a:r>
              <a:rPr sz="2800" dirty="0">
                <a:latin typeface="Calibri" panose="020F0502020204030204" pitchFamily="34" charset="0"/>
              </a:rPr>
              <a:t>/</a:t>
            </a:r>
            <a:r>
              <a:rPr sz="2800" dirty="0" err="1">
                <a:latin typeface="Calibri" panose="020F0502020204030204" pitchFamily="34" charset="0"/>
              </a:rPr>
              <a:t>opiskelijoiden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vanhemmille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Shape 162"/>
          <p:cNvSpPr>
            <a:spLocks noGrp="1"/>
          </p:cNvSpPr>
          <p:nvPr>
            <p:ph type="ctrTitle"/>
          </p:nvPr>
        </p:nvSpPr>
        <p:spPr>
          <a:xfrm>
            <a:off x="2013744" y="1315234"/>
            <a:ext cx="9721056" cy="11148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4400" dirty="0" err="1"/>
              <a:t>Vinkkejä</a:t>
            </a:r>
            <a:r>
              <a:rPr sz="4400" dirty="0"/>
              <a:t> </a:t>
            </a:r>
            <a:r>
              <a:rPr sz="4400" dirty="0" err="1"/>
              <a:t>kansainvälisyyden</a:t>
            </a:r>
            <a:r>
              <a:rPr sz="4400" dirty="0"/>
              <a:t> </a:t>
            </a:r>
            <a:r>
              <a:rPr sz="4400" dirty="0" err="1"/>
              <a:t>tasa-arvon</a:t>
            </a:r>
            <a:r>
              <a:rPr sz="4400" dirty="0"/>
              <a:t> </a:t>
            </a:r>
            <a:r>
              <a:rPr sz="4400" dirty="0" err="1"/>
              <a:t>edistämiseen</a:t>
            </a:r>
            <a:r>
              <a:rPr sz="4400" dirty="0"/>
              <a:t> </a:t>
            </a:r>
            <a:r>
              <a:rPr sz="4400" dirty="0" err="1"/>
              <a:t>viestinnän</a:t>
            </a:r>
            <a:r>
              <a:rPr sz="4400" dirty="0"/>
              <a:t> </a:t>
            </a:r>
            <a:r>
              <a:rPr sz="4400" dirty="0" err="1"/>
              <a:t>keinoin</a:t>
            </a:r>
            <a:r>
              <a:rPr sz="4400" dirty="0"/>
              <a:t> 1</a:t>
            </a:r>
          </a:p>
        </p:txBody>
      </p:sp>
      <p:sp>
        <p:nvSpPr>
          <p:cNvPr id="163" name="Shape 163"/>
          <p:cNvSpPr>
            <a:spLocks noGrp="1"/>
          </p:cNvSpPr>
          <p:nvPr>
            <p:ph type="subTitle" sz="half" idx="1"/>
          </p:nvPr>
        </p:nvSpPr>
        <p:spPr>
          <a:xfrm>
            <a:off x="2013743" y="2843408"/>
            <a:ext cx="9721058" cy="484515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Kun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kerrotte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hyödyistä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etsikää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käyttäkää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riittävän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konkreettisia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esimerkkejä</a:t>
            </a:r>
            <a:r>
              <a:rPr sz="2800" dirty="0">
                <a:latin typeface="Calibri" panose="020F0502020204030204" pitchFamily="34" charset="0"/>
              </a:rPr>
              <a:t>. </a:t>
            </a:r>
            <a:r>
              <a:rPr sz="2800" dirty="0" err="1">
                <a:latin typeface="Calibri" panose="020F0502020204030204" pitchFamily="34" charset="0"/>
              </a:rPr>
              <a:t>Huolehtikaa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siitä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että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esimerkit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mahdollisimman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monipuolisia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monimuotoisia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Rikkokaa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viestimisen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rutiineja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kehittäkää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uusia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yhdessä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kollegoiden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ja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oppilaiden</a:t>
            </a:r>
            <a:r>
              <a:rPr sz="2800" dirty="0">
                <a:latin typeface="Calibri" panose="020F0502020204030204" pitchFamily="34" charset="0"/>
              </a:rPr>
              <a:t>/</a:t>
            </a:r>
            <a:r>
              <a:rPr sz="2800" dirty="0" err="1">
                <a:latin typeface="Calibri" panose="020F0502020204030204" pitchFamily="34" charset="0"/>
              </a:rPr>
              <a:t>opiskelijoiden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kanssa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Käyttäkää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viestinnässä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kieltä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joka</a:t>
            </a:r>
            <a:r>
              <a:rPr sz="2800" dirty="0">
                <a:latin typeface="Calibri" panose="020F0502020204030204" pitchFamily="34" charset="0"/>
              </a:rPr>
              <a:t> on </a:t>
            </a:r>
            <a:r>
              <a:rPr sz="2800" dirty="0" err="1">
                <a:latin typeface="Calibri" panose="020F0502020204030204" pitchFamily="34" charset="0"/>
              </a:rPr>
              <a:t>riittävän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selkeää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myös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erityisryhmille</a:t>
            </a:r>
            <a:r>
              <a:rPr sz="2800" dirty="0">
                <a:latin typeface="Calibri" panose="020F0502020204030204" pitchFamily="34" charset="0"/>
              </a:rPr>
              <a:t>. </a:t>
            </a:r>
            <a:r>
              <a:rPr sz="2800" dirty="0" err="1">
                <a:latin typeface="Calibri" panose="020F0502020204030204" pitchFamily="34" charset="0"/>
              </a:rPr>
              <a:t>Hyödyntäkää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kuvia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videoita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toiminnallisuutta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hape 166"/>
          <p:cNvSpPr>
            <a:spLocks noGrp="1"/>
          </p:cNvSpPr>
          <p:nvPr>
            <p:ph type="ctrTitle"/>
          </p:nvPr>
        </p:nvSpPr>
        <p:spPr>
          <a:xfrm>
            <a:off x="2278112" y="1152396"/>
            <a:ext cx="9456689" cy="13152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Vinkkejä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kansainvälisyyden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tasa-arvon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edistämiseen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viestinnän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keinoin</a:t>
            </a:r>
            <a:r>
              <a:rPr sz="4400" dirty="0">
                <a:latin typeface="Calibri" panose="020F0502020204030204" pitchFamily="34" charset="0"/>
              </a:rPr>
              <a:t> 2</a:t>
            </a:r>
          </a:p>
        </p:txBody>
      </p:sp>
      <p:sp>
        <p:nvSpPr>
          <p:cNvPr id="167" name="Shape 167"/>
          <p:cNvSpPr>
            <a:spLocks noGrp="1"/>
          </p:cNvSpPr>
          <p:nvPr>
            <p:ph type="subTitle" sz="quarter" idx="1"/>
          </p:nvPr>
        </p:nvSpPr>
        <p:spPr>
          <a:xfrm>
            <a:off x="2244625" y="2893513"/>
            <a:ext cx="8823029" cy="423654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/>
              <a:t>Miettikää</a:t>
            </a:r>
            <a:r>
              <a:rPr sz="2800" dirty="0"/>
              <a:t>, </a:t>
            </a:r>
            <a:r>
              <a:rPr sz="2800" dirty="0" err="1"/>
              <a:t>miten</a:t>
            </a:r>
            <a:r>
              <a:rPr sz="2800" dirty="0"/>
              <a:t> </a:t>
            </a:r>
            <a:r>
              <a:rPr sz="2800" dirty="0" err="1"/>
              <a:t>viestintä</a:t>
            </a:r>
            <a:r>
              <a:rPr sz="2800" dirty="0"/>
              <a:t> </a:t>
            </a:r>
            <a:r>
              <a:rPr sz="2800" dirty="0" err="1"/>
              <a:t>tukee</a:t>
            </a:r>
            <a:r>
              <a:rPr sz="2800" dirty="0"/>
              <a:t> </a:t>
            </a:r>
            <a:r>
              <a:rPr sz="2800" dirty="0" err="1"/>
              <a:t>kansainvälisyydelle</a:t>
            </a:r>
            <a:r>
              <a:rPr sz="2800" dirty="0"/>
              <a:t> </a:t>
            </a:r>
            <a:r>
              <a:rPr sz="2800" dirty="0" err="1"/>
              <a:t>asetettuja</a:t>
            </a:r>
            <a:r>
              <a:rPr sz="2800" dirty="0"/>
              <a:t> </a:t>
            </a:r>
            <a:r>
              <a:rPr sz="2800" dirty="0" err="1"/>
              <a:t>tavoitteita</a:t>
            </a:r>
            <a:r>
              <a:rPr sz="2800" dirty="0"/>
              <a:t> </a:t>
            </a:r>
            <a:r>
              <a:rPr sz="2800" dirty="0" err="1"/>
              <a:t>myös</a:t>
            </a:r>
            <a:r>
              <a:rPr sz="2800" dirty="0"/>
              <a:t> </a:t>
            </a:r>
            <a:r>
              <a:rPr sz="2800" dirty="0" err="1"/>
              <a:t>tasa-arvon</a:t>
            </a:r>
            <a:r>
              <a:rPr sz="2800" dirty="0"/>
              <a:t> </a:t>
            </a:r>
            <a:r>
              <a:rPr sz="2800" dirty="0" err="1"/>
              <a:t>näkökulmasta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/>
              <a:t>Kertokaa</a:t>
            </a:r>
            <a:r>
              <a:rPr sz="2800" dirty="0"/>
              <a:t> </a:t>
            </a:r>
            <a:r>
              <a:rPr sz="2800" dirty="0" err="1"/>
              <a:t>myös</a:t>
            </a:r>
            <a:r>
              <a:rPr sz="2800" dirty="0"/>
              <a:t> </a:t>
            </a:r>
            <a:r>
              <a:rPr sz="2800" dirty="0" err="1"/>
              <a:t>oppilaiden</a:t>
            </a:r>
            <a:r>
              <a:rPr sz="2800" dirty="0"/>
              <a:t>/</a:t>
            </a:r>
            <a:r>
              <a:rPr sz="2800" dirty="0" err="1"/>
              <a:t>opiskelijoiden</a:t>
            </a:r>
            <a:r>
              <a:rPr sz="2800" dirty="0"/>
              <a:t> </a:t>
            </a:r>
            <a:r>
              <a:rPr sz="2800" dirty="0" err="1"/>
              <a:t>vanhemmille</a:t>
            </a:r>
            <a:r>
              <a:rPr sz="2800" dirty="0"/>
              <a:t> </a:t>
            </a:r>
            <a:r>
              <a:rPr sz="2800" dirty="0" err="1"/>
              <a:t>kansainvälisyydestä</a:t>
            </a:r>
            <a:r>
              <a:rPr sz="2800" dirty="0"/>
              <a:t>, </a:t>
            </a:r>
            <a:r>
              <a:rPr sz="2800" dirty="0" err="1"/>
              <a:t>sen</a:t>
            </a:r>
            <a:r>
              <a:rPr sz="2800" dirty="0"/>
              <a:t> </a:t>
            </a:r>
            <a:r>
              <a:rPr sz="2800" dirty="0" err="1"/>
              <a:t>tavoitteista</a:t>
            </a:r>
            <a:r>
              <a:rPr sz="2800" dirty="0"/>
              <a:t> ja </a:t>
            </a:r>
            <a:r>
              <a:rPr sz="2800" dirty="0" err="1"/>
              <a:t>hyödyistä</a:t>
            </a:r>
            <a:r>
              <a:rPr sz="2800" dirty="0"/>
              <a:t>.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hape 170"/>
          <p:cNvSpPr>
            <a:spLocks noGrp="1"/>
          </p:cNvSpPr>
          <p:nvPr>
            <p:ph type="ctrTitle"/>
          </p:nvPr>
        </p:nvSpPr>
        <p:spPr>
          <a:xfrm>
            <a:off x="2112962" y="876822"/>
            <a:ext cx="9621838" cy="16033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4400" dirty="0" err="1"/>
              <a:t>Suositukset</a:t>
            </a:r>
            <a:r>
              <a:rPr sz="4400" dirty="0"/>
              <a:t> </a:t>
            </a:r>
            <a:r>
              <a:rPr sz="4400" dirty="0" err="1"/>
              <a:t>niille</a:t>
            </a:r>
            <a:r>
              <a:rPr sz="4400" dirty="0"/>
              <a:t>, </a:t>
            </a:r>
            <a:r>
              <a:rPr sz="4400" dirty="0" err="1"/>
              <a:t>jotka</a:t>
            </a:r>
            <a:r>
              <a:rPr sz="4400" dirty="0"/>
              <a:t> </a:t>
            </a:r>
            <a:r>
              <a:rPr sz="4400" dirty="0" err="1"/>
              <a:t>koordinoivat</a:t>
            </a:r>
            <a:r>
              <a:rPr sz="4400" dirty="0"/>
              <a:t> </a:t>
            </a:r>
            <a:r>
              <a:rPr sz="4400" dirty="0" err="1"/>
              <a:t>oppilaitoksen</a:t>
            </a:r>
            <a:r>
              <a:rPr sz="4400" dirty="0"/>
              <a:t> </a:t>
            </a:r>
            <a:r>
              <a:rPr sz="4400" dirty="0" err="1"/>
              <a:t>kansainvälistä</a:t>
            </a:r>
            <a:r>
              <a:rPr sz="4400" dirty="0"/>
              <a:t> </a:t>
            </a:r>
            <a:r>
              <a:rPr sz="4400" dirty="0" err="1"/>
              <a:t>toimintaa</a:t>
            </a:r>
            <a:endParaRPr sz="4400" dirty="0"/>
          </a:p>
        </p:txBody>
      </p:sp>
      <p:sp>
        <p:nvSpPr>
          <p:cNvPr id="171" name="Shape 171"/>
          <p:cNvSpPr>
            <a:spLocks noGrp="1"/>
          </p:cNvSpPr>
          <p:nvPr>
            <p:ph type="subTitle" sz="half" idx="1"/>
          </p:nvPr>
        </p:nvSpPr>
        <p:spPr>
          <a:xfrm>
            <a:off x="2074912" y="2893512"/>
            <a:ext cx="9163100" cy="432787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Tarkastelkaa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liikkuvuustilastoja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tasa-arvon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näkökulmasta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kertokaa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havainnoistanne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eteenpäin</a:t>
            </a:r>
            <a:r>
              <a:rPr sz="2800" dirty="0">
                <a:latin typeface="Calibri" panose="020F0502020204030204" pitchFamily="34" charset="0"/>
              </a:rPr>
              <a:t>: </a:t>
            </a:r>
            <a:r>
              <a:rPr sz="2800" dirty="0" err="1">
                <a:latin typeface="Calibri" panose="020F0502020204030204" pitchFamily="34" charset="0"/>
              </a:rPr>
              <a:t>onko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oppilaitoksessasi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ryhmiä</a:t>
            </a:r>
            <a:r>
              <a:rPr sz="2800" dirty="0">
                <a:latin typeface="Calibri" panose="020F0502020204030204" pitchFamily="34" charset="0"/>
              </a:rPr>
              <a:t>,  </a:t>
            </a:r>
            <a:r>
              <a:rPr sz="2800" dirty="0" err="1">
                <a:latin typeface="Calibri" panose="020F0502020204030204" pitchFamily="34" charset="0"/>
              </a:rPr>
              <a:t>jotka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eivät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osallistu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toimintaan</a:t>
            </a:r>
            <a:r>
              <a:rPr sz="2800" dirty="0">
                <a:latin typeface="Calibri" panose="020F0502020204030204" pitchFamily="34" charset="0"/>
              </a:rPr>
              <a:t>? </a:t>
            </a:r>
            <a:r>
              <a:rPr sz="2800" dirty="0" err="1">
                <a:latin typeface="Calibri" panose="020F0502020204030204" pitchFamily="34" charset="0"/>
              </a:rPr>
              <a:t>Voisiko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jonkin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ryhmän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osallistumista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lisätä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Edistäkää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tasavertaisia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mahdollisuuksia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kohdentamalla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viestintää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valmennusta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apurahoja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Huomioikaa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erityistä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tukea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tarvitsevat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ryhmät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myös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toiminnassa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Shape 174"/>
          <p:cNvSpPr>
            <a:spLocks noGrp="1"/>
          </p:cNvSpPr>
          <p:nvPr>
            <p:ph type="ctrTitle"/>
          </p:nvPr>
        </p:nvSpPr>
        <p:spPr>
          <a:xfrm>
            <a:off x="2218382" y="638828"/>
            <a:ext cx="7737724" cy="179122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Vinkkejä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kansainvälisyyden</a:t>
            </a:r>
            <a:r>
              <a:rPr sz="4400" dirty="0">
                <a:latin typeface="Calibri" panose="020F0502020204030204" pitchFamily="34" charset="0"/>
              </a:rPr>
              <a:t> </a:t>
            </a:r>
            <a:br>
              <a:rPr lang="fi-FI" sz="4400" dirty="0">
                <a:latin typeface="Calibri" panose="020F0502020204030204" pitchFamily="34" charset="0"/>
              </a:rPr>
            </a:br>
            <a:r>
              <a:rPr sz="4400" dirty="0" err="1">
                <a:latin typeface="Calibri" panose="020F0502020204030204" pitchFamily="34" charset="0"/>
              </a:rPr>
              <a:t>tasa-arvon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edistämiseen</a:t>
            </a:r>
            <a:r>
              <a:rPr sz="4400" dirty="0">
                <a:latin typeface="Calibri" panose="020F0502020204030204" pitchFamily="34" charset="0"/>
              </a:rPr>
              <a:t> </a:t>
            </a:r>
            <a:br>
              <a:rPr lang="fi-FI" sz="4400" dirty="0">
                <a:latin typeface="Calibri" panose="020F0502020204030204" pitchFamily="34" charset="0"/>
              </a:rPr>
            </a:br>
            <a:r>
              <a:rPr lang="fi-FI" sz="4400" dirty="0" err="1">
                <a:latin typeface="Calibri" panose="020F0502020204030204" pitchFamily="34" charset="0"/>
              </a:rPr>
              <a:t>kv</a:t>
            </a:r>
            <a:r>
              <a:rPr lang="fi-FI" sz="4400" dirty="0">
                <a:latin typeface="Calibri" panose="020F0502020204030204" pitchFamily="34" charset="0"/>
              </a:rPr>
              <a:t>-</a:t>
            </a:r>
            <a:r>
              <a:rPr sz="4400" dirty="0" err="1">
                <a:latin typeface="Calibri" panose="020F0502020204030204" pitchFamily="34" charset="0"/>
              </a:rPr>
              <a:t>toiminnan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koordinoinnissa</a:t>
            </a:r>
            <a:r>
              <a:rPr sz="4400" dirty="0">
                <a:latin typeface="Calibri" panose="020F0502020204030204" pitchFamily="34" charset="0"/>
              </a:rPr>
              <a:t> 1</a:t>
            </a:r>
          </a:p>
        </p:txBody>
      </p:sp>
      <p:sp>
        <p:nvSpPr>
          <p:cNvPr id="175" name="Shape 175"/>
          <p:cNvSpPr>
            <a:spLocks noGrp="1"/>
          </p:cNvSpPr>
          <p:nvPr>
            <p:ph type="subTitle" sz="half" idx="1"/>
          </p:nvPr>
        </p:nvSpPr>
        <p:spPr>
          <a:xfrm>
            <a:off x="2134145" y="2893512"/>
            <a:ext cx="9360248" cy="53011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Tunnistakaa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omassa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oppilaitoksenne</a:t>
            </a:r>
            <a:r>
              <a:rPr sz="2800" dirty="0">
                <a:latin typeface="Calibri" panose="020F0502020204030204" pitchFamily="34" charset="0"/>
              </a:rPr>
              <a:t> ne </a:t>
            </a:r>
            <a:r>
              <a:rPr sz="2800" dirty="0" err="1">
                <a:latin typeface="Calibri" panose="020F0502020204030204" pitchFamily="34" charset="0"/>
              </a:rPr>
              <a:t>ryhmät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jotka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vähemmän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mukana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toiminnassa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Kysykää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ryhmään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kuuluvilta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mitä</a:t>
            </a:r>
            <a:r>
              <a:rPr sz="2800" dirty="0">
                <a:latin typeface="Calibri" panose="020F0502020204030204" pitchFamily="34" charset="0"/>
              </a:rPr>
              <a:t> he </a:t>
            </a:r>
            <a:r>
              <a:rPr sz="2800" dirty="0" err="1">
                <a:latin typeface="Calibri" panose="020F0502020204030204" pitchFamily="34" charset="0"/>
              </a:rPr>
              <a:t>ajattelevat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kansainvälisyydestä</a:t>
            </a:r>
            <a:r>
              <a:rPr sz="2800" dirty="0">
                <a:latin typeface="Calibri" panose="020F0502020204030204" pitchFamily="34" charset="0"/>
              </a:rPr>
              <a:t>. 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Mietikää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yhdessä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johdon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viestinnän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kanssa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ryhmän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jäseniä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kannustetaan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osallistumaan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Muokatkaa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toiminnan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muotoja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niin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että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kaikki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pääsevät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niistä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osallisiksi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Huomioikaa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kotikansainvälisyyden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mahdollisuudet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hape 178"/>
          <p:cNvSpPr>
            <a:spLocks noGrp="1"/>
          </p:cNvSpPr>
          <p:nvPr>
            <p:ph type="ctrTitle"/>
          </p:nvPr>
        </p:nvSpPr>
        <p:spPr>
          <a:xfrm>
            <a:off x="2228205" y="817770"/>
            <a:ext cx="7630567" cy="16122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Vinkkejä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kansainvälisyyden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tasa-arvon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edistämiseen</a:t>
            </a:r>
            <a:r>
              <a:rPr sz="4400" dirty="0">
                <a:latin typeface="Calibri" panose="020F0502020204030204" pitchFamily="34" charset="0"/>
              </a:rPr>
              <a:t> </a:t>
            </a:r>
            <a:br>
              <a:rPr lang="fi-FI" sz="4400" dirty="0">
                <a:latin typeface="Calibri" panose="020F0502020204030204" pitchFamily="34" charset="0"/>
              </a:rPr>
            </a:br>
            <a:r>
              <a:rPr lang="fi-FI" sz="4400" dirty="0" err="1">
                <a:latin typeface="Calibri" panose="020F0502020204030204" pitchFamily="34" charset="0"/>
              </a:rPr>
              <a:t>kv</a:t>
            </a:r>
            <a:r>
              <a:rPr lang="fi-FI" sz="4400" dirty="0">
                <a:latin typeface="Calibri" panose="020F0502020204030204" pitchFamily="34" charset="0"/>
              </a:rPr>
              <a:t>-</a:t>
            </a:r>
            <a:r>
              <a:rPr sz="4400" dirty="0" err="1">
                <a:latin typeface="Calibri" panose="020F0502020204030204" pitchFamily="34" charset="0"/>
              </a:rPr>
              <a:t>toiminnan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koordinoinnissa</a:t>
            </a:r>
            <a:r>
              <a:rPr sz="4400" dirty="0">
                <a:latin typeface="Calibri" panose="020F0502020204030204" pitchFamily="34" charset="0"/>
              </a:rPr>
              <a:t> 2</a:t>
            </a:r>
          </a:p>
        </p:txBody>
      </p:sp>
      <p:sp>
        <p:nvSpPr>
          <p:cNvPr id="179" name="Shape 179"/>
          <p:cNvSpPr>
            <a:spLocks noGrp="1"/>
          </p:cNvSpPr>
          <p:nvPr>
            <p:ph type="subTitle" sz="half" idx="1"/>
          </p:nvPr>
        </p:nvSpPr>
        <p:spPr>
          <a:xfrm>
            <a:off x="2263526" y="2855934"/>
            <a:ext cx="9404947" cy="48225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Miettikää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voiko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toimintaan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vähemmän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osallistuvia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ryhmiä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suosia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esimerkiksi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valittaessa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osallistujia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liikkuvuusjaksoille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Miettikää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yhdessä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muiden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kanssa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mikä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kansainvälistymisen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muoto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sopii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omaan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oppilaitokseenne</a:t>
            </a:r>
            <a:r>
              <a:rPr sz="2800" dirty="0">
                <a:latin typeface="Calibri" panose="020F0502020204030204" pitchFamily="34" charset="0"/>
              </a:rPr>
              <a:t>, ja </a:t>
            </a:r>
            <a:r>
              <a:rPr sz="2800" dirty="0" err="1">
                <a:latin typeface="Calibri" panose="020F0502020204030204" pitchFamily="34" charset="0"/>
              </a:rPr>
              <a:t>edistäkää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sitä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Ottakaa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selvää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kansainvälisyyteen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kannustaa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sisäisin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keinoin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Verkostoitukaa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niin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omassa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kuin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muissakin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oppilaitoksissa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työskentelevien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kollegojen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kanssa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vaihtakaa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kokemuksia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Shape 182"/>
          <p:cNvSpPr>
            <a:spLocks noGrp="1"/>
          </p:cNvSpPr>
          <p:nvPr>
            <p:ph type="ctrTitle"/>
          </p:nvPr>
        </p:nvSpPr>
        <p:spPr>
          <a:xfrm>
            <a:off x="2038647" y="914400"/>
            <a:ext cx="9696153" cy="1352811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4400" dirty="0" err="1">
                <a:latin typeface="Calibri" panose="020F0502020204030204" pitchFamily="34" charset="0"/>
              </a:rPr>
              <a:t>Suositukset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niille</a:t>
            </a:r>
            <a:r>
              <a:rPr sz="4400" dirty="0">
                <a:latin typeface="Calibri" panose="020F0502020204030204" pitchFamily="34" charset="0"/>
              </a:rPr>
              <a:t>, </a:t>
            </a:r>
            <a:r>
              <a:rPr sz="4400" dirty="0" err="1">
                <a:latin typeface="Calibri" panose="020F0502020204030204" pitchFamily="34" charset="0"/>
              </a:rPr>
              <a:t>jotka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neuvovat</a:t>
            </a:r>
            <a:r>
              <a:rPr sz="4400" dirty="0">
                <a:latin typeface="Calibri" panose="020F0502020204030204" pitchFamily="34" charset="0"/>
              </a:rPr>
              <a:t> ja </a:t>
            </a:r>
            <a:r>
              <a:rPr sz="4400" dirty="0" err="1">
                <a:latin typeface="Calibri" panose="020F0502020204030204" pitchFamily="34" charset="0"/>
              </a:rPr>
              <a:t>ohjaavat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kansainvälisissä</a:t>
            </a:r>
            <a:r>
              <a:rPr sz="4400" dirty="0">
                <a:solidFill>
                  <a:srgbClr val="FF5000"/>
                </a:solidFill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asioissa</a:t>
            </a: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183" name="Shape 183"/>
          <p:cNvSpPr>
            <a:spLocks noGrp="1"/>
          </p:cNvSpPr>
          <p:nvPr>
            <p:ph type="subTitle" sz="half" idx="1"/>
          </p:nvPr>
        </p:nvSpPr>
        <p:spPr>
          <a:xfrm>
            <a:off x="2038648" y="2818356"/>
            <a:ext cx="9538990" cy="491281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Muokatkaa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toiminnan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osa-alueista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oppimisprosesseja</a:t>
            </a:r>
            <a:r>
              <a:rPr sz="2800" dirty="0">
                <a:latin typeface="Calibri" panose="020F0502020204030204" pitchFamily="34" charset="0"/>
              </a:rPr>
              <a:t>. </a:t>
            </a:r>
            <a:r>
              <a:rPr sz="2800" dirty="0" err="1">
                <a:latin typeface="Calibri" panose="020F0502020204030204" pitchFamily="34" charset="0"/>
              </a:rPr>
              <a:t>Asettakaa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niille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oppimistavoitteita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Tarjotkaa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valmennusta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ohjausta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ennen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liikkuvuusjaksoja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niiden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aikana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myös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niiden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jälkeen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Auttakaa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toimintaan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osallistuvia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reflektoimaan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arvioimaan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kokemuksiaan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Varmistakaa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hyväksilukeminen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siihen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liittyvät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yhtenäiset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menettelytavat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Ottakaa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toimintaan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mukaan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myös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erityisopettaja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esteettömyyssuunnittelija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vammaisasiamies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jne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Shape 186"/>
          <p:cNvSpPr>
            <a:spLocks noGrp="1"/>
          </p:cNvSpPr>
          <p:nvPr>
            <p:ph type="ctrTitle"/>
          </p:nvPr>
        </p:nvSpPr>
        <p:spPr>
          <a:xfrm>
            <a:off x="2158206" y="739037"/>
            <a:ext cx="9576595" cy="16403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Vinkkejä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kansainvälisyyden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tasa-arvon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edistämiseen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ohjauksessa</a:t>
            </a:r>
            <a:r>
              <a:rPr sz="4400" dirty="0">
                <a:latin typeface="Calibri" panose="020F0502020204030204" pitchFamily="34" charset="0"/>
              </a:rPr>
              <a:t> ja </a:t>
            </a:r>
            <a:r>
              <a:rPr sz="4400" dirty="0" err="1">
                <a:latin typeface="Calibri" panose="020F0502020204030204" pitchFamily="34" charset="0"/>
              </a:rPr>
              <a:t>neuvonnassa</a:t>
            </a:r>
            <a:r>
              <a:rPr sz="4400" dirty="0">
                <a:latin typeface="Calibri" panose="020F0502020204030204" pitchFamily="34" charset="0"/>
              </a:rPr>
              <a:t> 1</a:t>
            </a:r>
          </a:p>
        </p:txBody>
      </p:sp>
      <p:sp>
        <p:nvSpPr>
          <p:cNvPr id="187" name="Shape 187"/>
          <p:cNvSpPr>
            <a:spLocks noGrp="1"/>
          </p:cNvSpPr>
          <p:nvPr>
            <p:ph type="subTitle" sz="half" idx="1"/>
          </p:nvPr>
        </p:nvSpPr>
        <p:spPr>
          <a:xfrm>
            <a:off x="2190154" y="2868461"/>
            <a:ext cx="8863014" cy="50574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Asettakaa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ulkomaanjakson</a:t>
            </a:r>
            <a:r>
              <a:rPr sz="2800" dirty="0">
                <a:latin typeface="Calibri" panose="020F0502020204030204" pitchFamily="34" charset="0"/>
              </a:rPr>
              <a:t> tai </a:t>
            </a:r>
            <a:r>
              <a:rPr sz="2800" dirty="0" err="1">
                <a:latin typeface="Calibri" panose="020F0502020204030204" pitchFamily="34" charset="0"/>
              </a:rPr>
              <a:t>kotikansainvälisyyden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oppimistavoitteet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mahdollisimman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konkreettisiksi</a:t>
            </a:r>
            <a:r>
              <a:rPr sz="2800" dirty="0">
                <a:latin typeface="Calibri" panose="020F0502020204030204" pitchFamily="34" charset="0"/>
              </a:rPr>
              <a:t>. </a:t>
            </a:r>
            <a:r>
              <a:rPr sz="2800" dirty="0" err="1">
                <a:latin typeface="Calibri" panose="020F0502020204030204" pitchFamily="34" charset="0"/>
              </a:rPr>
              <a:t>Huomioikaa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myös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siirrettävät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taidot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piilotettu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osaaminen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Haastakaa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muut</a:t>
            </a:r>
            <a:r>
              <a:rPr sz="2800" dirty="0">
                <a:latin typeface="Calibri" panose="020F0502020204030204" pitchFamily="34" charset="0"/>
              </a:rPr>
              <a:t> ─ ja </a:t>
            </a:r>
            <a:r>
              <a:rPr sz="2800" dirty="0" err="1">
                <a:latin typeface="Calibri" panose="020F0502020204030204" pitchFamily="34" charset="0"/>
              </a:rPr>
              <a:t>myös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itsenne</a:t>
            </a:r>
            <a:r>
              <a:rPr sz="2800" dirty="0">
                <a:latin typeface="Calibri" panose="020F0502020204030204" pitchFamily="34" charset="0"/>
              </a:rPr>
              <a:t> ─ </a:t>
            </a:r>
            <a:r>
              <a:rPr sz="2800" dirty="0" err="1">
                <a:latin typeface="Calibri" panose="020F0502020204030204" pitchFamily="34" charset="0"/>
              </a:rPr>
              <a:t>miettimään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ulkomaanjaksojen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valintakriteereitä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uusiksi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siten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että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kaikki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ryhmät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tulla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valituiksi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/>
          <p:cNvSpPr>
            <a:spLocks noGrp="1"/>
          </p:cNvSpPr>
          <p:nvPr>
            <p:ph type="ctrTitle"/>
          </p:nvPr>
        </p:nvSpPr>
        <p:spPr>
          <a:xfrm>
            <a:off x="2067371" y="501042"/>
            <a:ext cx="9383813" cy="196658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Vinkkejä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kansainvälisyyden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tasa-arvon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edistämiseen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ohjauksessa</a:t>
            </a:r>
            <a:r>
              <a:rPr sz="4400" dirty="0">
                <a:latin typeface="Calibri" panose="020F0502020204030204" pitchFamily="34" charset="0"/>
              </a:rPr>
              <a:t> ja </a:t>
            </a:r>
            <a:r>
              <a:rPr sz="4400" dirty="0" err="1">
                <a:latin typeface="Calibri" panose="020F0502020204030204" pitchFamily="34" charset="0"/>
              </a:rPr>
              <a:t>neuvonnassa</a:t>
            </a:r>
            <a:r>
              <a:rPr sz="4400" dirty="0">
                <a:latin typeface="Calibri" panose="020F0502020204030204" pitchFamily="34" charset="0"/>
              </a:rPr>
              <a:t> 2</a:t>
            </a:r>
          </a:p>
        </p:txBody>
      </p:sp>
      <p:sp>
        <p:nvSpPr>
          <p:cNvPr id="191" name="Shape 191"/>
          <p:cNvSpPr>
            <a:spLocks noGrp="1"/>
          </p:cNvSpPr>
          <p:nvPr>
            <p:ph type="subTitle" sz="half" idx="1"/>
          </p:nvPr>
        </p:nvSpPr>
        <p:spPr>
          <a:xfrm>
            <a:off x="2135137" y="2880986"/>
            <a:ext cx="9554469" cy="47989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Muistuttakaa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muita</a:t>
            </a:r>
            <a:r>
              <a:rPr sz="2800" dirty="0">
                <a:latin typeface="Calibri" panose="020F0502020204030204" pitchFamily="34" charset="0"/>
              </a:rPr>
              <a:t> ─ ja </a:t>
            </a:r>
            <a:r>
              <a:rPr sz="2800" dirty="0" err="1">
                <a:latin typeface="Calibri" panose="020F0502020204030204" pitchFamily="34" charset="0"/>
              </a:rPr>
              <a:t>myös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itseänne</a:t>
            </a:r>
            <a:r>
              <a:rPr sz="2800" dirty="0">
                <a:latin typeface="Calibri" panose="020F0502020204030204" pitchFamily="34" charset="0"/>
              </a:rPr>
              <a:t> ─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pitkän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aikavälin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hyödyistä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oppimiselle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osaamiselle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työllistymiselle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Auttakaa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purkamaan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hyväksilukemisen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esteitä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jähmeitä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käytäntöjä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omassa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oppilaitoksessanne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Auttakaa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muita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näkemään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kerrannaisvaikutuksia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esimerkiksi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opiskelumotivaatioon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54100" y="701768"/>
            <a:ext cx="13657254" cy="10199595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hape 194"/>
          <p:cNvSpPr>
            <a:spLocks noGrp="1"/>
          </p:cNvSpPr>
          <p:nvPr>
            <p:ph type="ctrTitle"/>
          </p:nvPr>
        </p:nvSpPr>
        <p:spPr>
          <a:xfrm>
            <a:off x="1270000" y="2171700"/>
            <a:ext cx="10464800" cy="3302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Kotikansainvälisyys</a:t>
            </a:r>
            <a:endParaRPr dirty="0">
              <a:latin typeface="Calibri" panose="020F0502020204030204" pitchFamily="34" charset="0"/>
            </a:endParaRP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>
                <a:latin typeface="Calibri" panose="020F0502020204030204" pitchFamily="34" charset="0"/>
              </a:rPr>
              <a:t>ja </a:t>
            </a:r>
            <a:r>
              <a:rPr dirty="0" err="1">
                <a:latin typeface="Calibri" panose="020F0502020204030204" pitchFamily="34" charset="0"/>
              </a:rPr>
              <a:t>tasa-arvo</a:t>
            </a:r>
            <a:endParaRPr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Shape 197"/>
          <p:cNvSpPr>
            <a:spLocks noGrp="1"/>
          </p:cNvSpPr>
          <p:nvPr>
            <p:ph type="ctrTitle"/>
          </p:nvPr>
        </p:nvSpPr>
        <p:spPr>
          <a:xfrm>
            <a:off x="2284908" y="1490596"/>
            <a:ext cx="9545142" cy="9394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Mitä</a:t>
            </a:r>
            <a:r>
              <a:rPr sz="4400" dirty="0">
                <a:latin typeface="Calibri" panose="020F0502020204030204" pitchFamily="34" charset="0"/>
              </a:rPr>
              <a:t> on </a:t>
            </a:r>
            <a:r>
              <a:rPr sz="4400" dirty="0" err="1">
                <a:latin typeface="Calibri" panose="020F0502020204030204" pitchFamily="34" charset="0"/>
              </a:rPr>
              <a:t>koti</a:t>
            </a:r>
            <a:r>
              <a:rPr sz="4400" dirty="0">
                <a:latin typeface="Calibri" panose="020F0502020204030204" pitchFamily="34" charset="0"/>
              </a:rPr>
              <a:t>/</a:t>
            </a:r>
            <a:r>
              <a:rPr sz="4400" dirty="0" err="1">
                <a:latin typeface="Calibri" panose="020F0502020204030204" pitchFamily="34" charset="0"/>
              </a:rPr>
              <a:t>lähikansainvälisyys</a:t>
            </a:r>
            <a:r>
              <a:rPr sz="4400" dirty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198" name="Shape 198"/>
          <p:cNvSpPr>
            <a:spLocks noGrp="1"/>
          </p:cNvSpPr>
          <p:nvPr>
            <p:ph type="subTitle" sz="half" idx="1"/>
          </p:nvPr>
        </p:nvSpPr>
        <p:spPr>
          <a:xfrm>
            <a:off x="2284908" y="3030156"/>
            <a:ext cx="9507539" cy="5232848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Font typeface="Arial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Kotikansainvälisyydellä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tarkoitetaan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b="1" dirty="0" err="1">
                <a:latin typeface="Calibri" panose="020F0502020204030204" pitchFamily="34" charset="0"/>
              </a:rPr>
              <a:t>kotimaassa</a:t>
            </a:r>
            <a:r>
              <a:rPr sz="2800" b="1" dirty="0">
                <a:latin typeface="Calibri" panose="020F0502020204030204" pitchFamily="34" charset="0"/>
              </a:rPr>
              <a:t> </a:t>
            </a:r>
            <a:r>
              <a:rPr sz="2800" b="1" dirty="0" err="1">
                <a:latin typeface="Calibri" panose="020F0502020204030204" pitchFamily="34" charset="0"/>
              </a:rPr>
              <a:t>tapahtuvaa</a:t>
            </a:r>
            <a:r>
              <a:rPr sz="2800" b="1" dirty="0">
                <a:latin typeface="Calibri" panose="020F0502020204030204" pitchFamily="34" charset="0"/>
              </a:rPr>
              <a:t> </a:t>
            </a:r>
            <a:r>
              <a:rPr sz="2800" b="1" dirty="0" err="1">
                <a:latin typeface="Calibri" panose="020F0502020204030204" pitchFamily="34" charset="0"/>
              </a:rPr>
              <a:t>kansainvälistymistä</a:t>
            </a:r>
            <a:r>
              <a:rPr sz="2800" b="1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eri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muodoissaan</a:t>
            </a:r>
            <a:r>
              <a:rPr sz="2800" dirty="0">
                <a:latin typeface="Calibri" panose="020F0502020204030204" pitchFamily="34" charset="0"/>
              </a:rPr>
              <a:t>: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oman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tilojen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lähiympäristön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hyödyntämistä</a:t>
            </a:r>
            <a:endParaRPr sz="2800" dirty="0">
              <a:latin typeface="Calibri" panose="020F0502020204030204" pitchFamily="34" charset="0"/>
            </a:endParaRP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syventymistä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omien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oppilaiden</a:t>
            </a:r>
            <a:r>
              <a:rPr sz="2800" dirty="0">
                <a:latin typeface="Calibri" panose="020F0502020204030204" pitchFamily="34" charset="0"/>
              </a:rPr>
              <a:t>/</a:t>
            </a:r>
            <a:r>
              <a:rPr sz="2800" dirty="0" err="1">
                <a:latin typeface="Calibri" panose="020F0502020204030204" pitchFamily="34" charset="0"/>
              </a:rPr>
              <a:t>opiskelijoiden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oman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oppilaitoksen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seudun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kielelliseen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kulttuuriseen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monimuotoisuuteen</a:t>
            </a:r>
            <a:endParaRPr sz="2800" dirty="0">
              <a:latin typeface="Calibri" panose="020F0502020204030204" pitchFamily="34" charset="0"/>
            </a:endParaRP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osallistumista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kansainvälisyyshankkeisiin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verkon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välityksellä</a:t>
            </a:r>
            <a:endParaRPr sz="2800" dirty="0">
              <a:latin typeface="Calibri" panose="020F0502020204030204" pitchFamily="34" charset="0"/>
            </a:endParaRP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tutustumista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lähialueen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yritysten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kansainvälisyyteen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hape 201"/>
          <p:cNvSpPr>
            <a:spLocks noGrp="1"/>
          </p:cNvSpPr>
          <p:nvPr>
            <p:ph type="ctrTitle"/>
          </p:nvPr>
        </p:nvSpPr>
        <p:spPr>
          <a:xfrm>
            <a:off x="2176512" y="1164921"/>
            <a:ext cx="9558288" cy="129018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4400" dirty="0" err="1">
                <a:latin typeface="Calibri" panose="020F0502020204030204" pitchFamily="34" charset="0"/>
              </a:rPr>
              <a:t>Suosituksia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kotikansainvälisyyden</a:t>
            </a:r>
            <a:br>
              <a:rPr sz="4400" dirty="0">
                <a:latin typeface="Calibri" panose="020F0502020204030204" pitchFamily="34" charset="0"/>
              </a:rPr>
            </a:br>
            <a:r>
              <a:rPr sz="4400" dirty="0" err="1">
                <a:latin typeface="Calibri" panose="020F0502020204030204" pitchFamily="34" charset="0"/>
              </a:rPr>
              <a:t>tasa-arvoistamiseen</a:t>
            </a:r>
            <a:r>
              <a:rPr sz="44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02" name="Shape 202"/>
          <p:cNvSpPr>
            <a:spLocks noGrp="1"/>
          </p:cNvSpPr>
          <p:nvPr>
            <p:ph type="subTitle" sz="half" idx="1"/>
          </p:nvPr>
        </p:nvSpPr>
        <p:spPr>
          <a:xfrm>
            <a:off x="2176512" y="2853100"/>
            <a:ext cx="9558288" cy="459025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Ottakaa</a:t>
            </a:r>
            <a:r>
              <a:rPr sz="2800" dirty="0"/>
              <a:t> </a:t>
            </a:r>
            <a:r>
              <a:rPr sz="2800" dirty="0" err="1"/>
              <a:t>oppilaat</a:t>
            </a:r>
            <a:r>
              <a:rPr sz="2800" dirty="0"/>
              <a:t>, </a:t>
            </a:r>
            <a:r>
              <a:rPr sz="2800" dirty="0" err="1"/>
              <a:t>opiskelijat</a:t>
            </a:r>
            <a:r>
              <a:rPr sz="2800" dirty="0"/>
              <a:t>, </a:t>
            </a:r>
            <a:r>
              <a:rPr sz="2800" dirty="0" err="1"/>
              <a:t>opettajat</a:t>
            </a:r>
            <a:r>
              <a:rPr sz="2800" dirty="0"/>
              <a:t> ja </a:t>
            </a:r>
            <a:r>
              <a:rPr sz="2800" dirty="0" err="1"/>
              <a:t>muu</a:t>
            </a:r>
            <a:r>
              <a:rPr sz="2800" dirty="0"/>
              <a:t> </a:t>
            </a:r>
            <a:r>
              <a:rPr sz="2800" dirty="0" err="1"/>
              <a:t>henkilökunta</a:t>
            </a:r>
            <a:r>
              <a:rPr sz="2800" dirty="0"/>
              <a:t> </a:t>
            </a:r>
            <a:r>
              <a:rPr sz="2800" dirty="0" err="1"/>
              <a:t>mukaan</a:t>
            </a:r>
            <a:r>
              <a:rPr sz="2800" dirty="0"/>
              <a:t> </a:t>
            </a:r>
            <a:r>
              <a:rPr sz="2800" dirty="0" err="1"/>
              <a:t>kaiken</a:t>
            </a:r>
            <a:r>
              <a:rPr sz="2800" dirty="0"/>
              <a:t> </a:t>
            </a:r>
            <a:r>
              <a:rPr sz="2800" dirty="0" err="1"/>
              <a:t>kansainvälisen</a:t>
            </a:r>
            <a:r>
              <a:rPr sz="2800" dirty="0"/>
              <a:t> </a:t>
            </a:r>
            <a:r>
              <a:rPr sz="2800" dirty="0" err="1"/>
              <a:t>toiminnan</a:t>
            </a:r>
            <a:r>
              <a:rPr sz="2800" dirty="0"/>
              <a:t>, </a:t>
            </a:r>
            <a:r>
              <a:rPr sz="2800" dirty="0" err="1"/>
              <a:t>myös</a:t>
            </a:r>
            <a:r>
              <a:rPr sz="2800" dirty="0"/>
              <a:t> </a:t>
            </a:r>
            <a:r>
              <a:rPr sz="2800" dirty="0" err="1"/>
              <a:t>kotikansainvälisyyden</a:t>
            </a:r>
            <a:r>
              <a:rPr sz="2800" dirty="0"/>
              <a:t> </a:t>
            </a:r>
            <a:r>
              <a:rPr sz="2800" dirty="0" err="1"/>
              <a:t>suunnitteluun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Sitouttakaa</a:t>
            </a:r>
            <a:r>
              <a:rPr sz="2800" dirty="0"/>
              <a:t> </a:t>
            </a:r>
            <a:r>
              <a:rPr sz="2800" dirty="0" err="1"/>
              <a:t>rehtoria</a:t>
            </a:r>
            <a:r>
              <a:rPr sz="2800" dirty="0"/>
              <a:t> ja </a:t>
            </a:r>
            <a:r>
              <a:rPr sz="2800" dirty="0" err="1"/>
              <a:t>johtoa</a:t>
            </a:r>
            <a:r>
              <a:rPr sz="2800" dirty="0"/>
              <a:t> </a:t>
            </a:r>
            <a:r>
              <a:rPr sz="2800" dirty="0" err="1"/>
              <a:t>myös</a:t>
            </a:r>
            <a:r>
              <a:rPr sz="2800" dirty="0"/>
              <a:t> </a:t>
            </a:r>
            <a:r>
              <a:rPr sz="2800" dirty="0" err="1"/>
              <a:t>kotikansainvälistymiseen</a:t>
            </a:r>
            <a:endParaRPr sz="2800" strike="sngStrike" dirty="0"/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Asettakaa</a:t>
            </a:r>
            <a:r>
              <a:rPr sz="2800" dirty="0"/>
              <a:t> </a:t>
            </a:r>
            <a:r>
              <a:rPr sz="2800" dirty="0" err="1"/>
              <a:t>kotikansainvälisyydelle</a:t>
            </a:r>
            <a:r>
              <a:rPr sz="2800" dirty="0"/>
              <a:t> </a:t>
            </a:r>
            <a:r>
              <a:rPr sz="2800" dirty="0" err="1"/>
              <a:t>tavoitteita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Taatkaa</a:t>
            </a:r>
            <a:r>
              <a:rPr sz="2800" dirty="0"/>
              <a:t> </a:t>
            </a:r>
            <a:r>
              <a:rPr sz="2800" dirty="0" err="1"/>
              <a:t>kaikille</a:t>
            </a:r>
            <a:r>
              <a:rPr sz="2800" dirty="0"/>
              <a:t> </a:t>
            </a:r>
            <a:r>
              <a:rPr sz="2800" dirty="0" err="1"/>
              <a:t>oppilaille</a:t>
            </a:r>
            <a:r>
              <a:rPr sz="2800" dirty="0"/>
              <a:t>/</a:t>
            </a:r>
            <a:r>
              <a:rPr sz="2800" dirty="0" err="1"/>
              <a:t>opiskelijoille</a:t>
            </a:r>
            <a:r>
              <a:rPr sz="2800" dirty="0"/>
              <a:t> </a:t>
            </a:r>
            <a:r>
              <a:rPr sz="2800" dirty="0" err="1"/>
              <a:t>mahdollisuus</a:t>
            </a:r>
            <a:r>
              <a:rPr sz="2800" dirty="0"/>
              <a:t> </a:t>
            </a:r>
            <a:r>
              <a:rPr sz="2800" dirty="0" err="1"/>
              <a:t>oppia</a:t>
            </a:r>
            <a:r>
              <a:rPr sz="2800" dirty="0"/>
              <a:t> </a:t>
            </a:r>
            <a:r>
              <a:rPr sz="2800" dirty="0" err="1"/>
              <a:t>toimimaan</a:t>
            </a:r>
            <a:r>
              <a:rPr sz="2800" dirty="0"/>
              <a:t> </a:t>
            </a:r>
            <a:r>
              <a:rPr sz="2800" dirty="0" err="1"/>
              <a:t>erilaisten</a:t>
            </a:r>
            <a:r>
              <a:rPr sz="2800" dirty="0"/>
              <a:t> </a:t>
            </a:r>
            <a:r>
              <a:rPr sz="2800" dirty="0" err="1"/>
              <a:t>ihmisten</a:t>
            </a:r>
            <a:r>
              <a:rPr sz="2800" dirty="0"/>
              <a:t> </a:t>
            </a:r>
            <a:r>
              <a:rPr sz="2800" dirty="0" err="1"/>
              <a:t>kanssa</a:t>
            </a:r>
            <a:r>
              <a:rPr sz="2800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2800" dirty="0" err="1"/>
              <a:t>Ottakaa</a:t>
            </a:r>
            <a:r>
              <a:rPr sz="2800" dirty="0"/>
              <a:t> </a:t>
            </a:r>
            <a:r>
              <a:rPr sz="2800" dirty="0" err="1"/>
              <a:t>huomioon</a:t>
            </a:r>
            <a:r>
              <a:rPr sz="2800" dirty="0"/>
              <a:t> </a:t>
            </a:r>
            <a:r>
              <a:rPr sz="2800" dirty="0" err="1"/>
              <a:t>erityistä</a:t>
            </a:r>
            <a:r>
              <a:rPr sz="2800" dirty="0"/>
              <a:t> </a:t>
            </a:r>
            <a:r>
              <a:rPr sz="2800" dirty="0" err="1"/>
              <a:t>tukea</a:t>
            </a:r>
            <a:r>
              <a:rPr sz="2800" dirty="0"/>
              <a:t> </a:t>
            </a:r>
            <a:r>
              <a:rPr sz="2800" dirty="0" err="1"/>
              <a:t>tarvitsevat</a:t>
            </a:r>
            <a:r>
              <a:rPr sz="2800" dirty="0"/>
              <a:t> </a:t>
            </a:r>
            <a:r>
              <a:rPr sz="2800" dirty="0" err="1"/>
              <a:t>ryhmät</a:t>
            </a:r>
            <a:r>
              <a:rPr sz="2800" dirty="0"/>
              <a:t>.</a:t>
            </a: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Shape 205"/>
          <p:cNvSpPr>
            <a:spLocks noGrp="1"/>
          </p:cNvSpPr>
          <p:nvPr>
            <p:ph type="ctrTitle"/>
          </p:nvPr>
        </p:nvSpPr>
        <p:spPr>
          <a:xfrm>
            <a:off x="2102146" y="936841"/>
            <a:ext cx="9632653" cy="148500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Vinkkejä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kansainvälisyyden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tasa-arvon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edistämiseen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kotikansainvälisyydessä</a:t>
            </a:r>
            <a:r>
              <a:rPr sz="4400" dirty="0">
                <a:latin typeface="Calibri" panose="020F0502020204030204" pitchFamily="34" charset="0"/>
              </a:rPr>
              <a:t> 1</a:t>
            </a:r>
          </a:p>
        </p:txBody>
      </p:sp>
      <p:sp>
        <p:nvSpPr>
          <p:cNvPr id="206" name="Shape 206"/>
          <p:cNvSpPr>
            <a:spLocks noGrp="1"/>
          </p:cNvSpPr>
          <p:nvPr>
            <p:ph type="subTitle" sz="half" idx="1"/>
          </p:nvPr>
        </p:nvSpPr>
        <p:spPr>
          <a:xfrm>
            <a:off x="2102146" y="2930220"/>
            <a:ext cx="9632653" cy="4375102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Font typeface="Arial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Kotikansainvälisyys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ulkomaanjaksot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kansainväliset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hankkeet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b="1" dirty="0" err="1">
                <a:latin typeface="Calibri" panose="020F0502020204030204" pitchFamily="34" charset="0"/>
              </a:rPr>
              <a:t>täydentävät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b="1" dirty="0" err="1">
                <a:latin typeface="Calibri" panose="020F0502020204030204" pitchFamily="34" charset="0"/>
              </a:rPr>
              <a:t>toisiaan</a:t>
            </a:r>
            <a:r>
              <a:rPr sz="2800" dirty="0">
                <a:latin typeface="Calibri" panose="020F0502020204030204" pitchFamily="34" charset="0"/>
              </a:rPr>
              <a:t>. </a:t>
            </a:r>
            <a:r>
              <a:rPr sz="2800" dirty="0" err="1">
                <a:latin typeface="Calibri" panose="020F0502020204030204" pitchFamily="34" charset="0"/>
              </a:rPr>
              <a:t>Näistä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kotikansainvälisyys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potentiaalisesti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innostaa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eniten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uusia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ihmisiä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mukaan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kansainväliseen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toimintaan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Miettikää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yhdessä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kollegoiden</a:t>
            </a:r>
            <a:r>
              <a:rPr sz="2800" dirty="0">
                <a:latin typeface="Calibri" panose="020F0502020204030204" pitchFamily="34" charset="0"/>
              </a:rPr>
              <a:t> &amp; </a:t>
            </a:r>
            <a:r>
              <a:rPr sz="2800" dirty="0" err="1">
                <a:latin typeface="Calibri" panose="020F0502020204030204" pitchFamily="34" charset="0"/>
              </a:rPr>
              <a:t>oppilaiden</a:t>
            </a:r>
            <a:r>
              <a:rPr sz="2800" dirty="0">
                <a:latin typeface="Calibri" panose="020F0502020204030204" pitchFamily="34" charset="0"/>
              </a:rPr>
              <a:t>/</a:t>
            </a:r>
            <a:r>
              <a:rPr sz="2800" dirty="0" err="1">
                <a:latin typeface="Calibri" panose="020F0502020204030204" pitchFamily="34" charset="0"/>
              </a:rPr>
              <a:t>opiskelijoiden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kanssa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sitä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kotikansainvälisyys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voisi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teidän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oppilaitoksessanne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tarkoittaa</a:t>
            </a:r>
            <a:r>
              <a:rPr sz="2800" dirty="0">
                <a:latin typeface="Calibri" panose="020F0502020204030204" pitchFamily="34" charset="0"/>
              </a:rPr>
              <a:t>. </a:t>
            </a:r>
            <a:r>
              <a:rPr sz="2800" dirty="0" err="1">
                <a:latin typeface="Calibri" panose="020F0502020204030204" pitchFamily="34" charset="0"/>
              </a:rPr>
              <a:t>Ketä</a:t>
            </a:r>
            <a:r>
              <a:rPr sz="2800" dirty="0">
                <a:latin typeface="Calibri" panose="020F0502020204030204" pitchFamily="34" charset="0"/>
              </a:rPr>
              <a:t> se </a:t>
            </a:r>
            <a:r>
              <a:rPr sz="2800" dirty="0" err="1">
                <a:latin typeface="Calibri" panose="020F0502020204030204" pitchFamily="34" charset="0"/>
              </a:rPr>
              <a:t>hyödyttäisi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miten</a:t>
            </a:r>
            <a:r>
              <a:rPr sz="2800" dirty="0">
                <a:latin typeface="Calibri" panose="020F0502020204030204" pitchFamily="34" charset="0"/>
              </a:rPr>
              <a:t>? </a:t>
            </a:r>
            <a:r>
              <a:rPr sz="2800" dirty="0" err="1">
                <a:latin typeface="Calibri" panose="020F0502020204030204" pitchFamily="34" charset="0"/>
              </a:rPr>
              <a:t>Mitä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voisitte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tehdä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yhdessä</a:t>
            </a:r>
            <a:r>
              <a:rPr sz="2800" dirty="0">
                <a:latin typeface="Calibri" panose="020F0502020204030204" pitchFamily="34" charset="0"/>
              </a:rPr>
              <a:t>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Tiedostakaa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käytössä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olevat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rahalliset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henkilöresurssit</a:t>
            </a:r>
            <a:r>
              <a:rPr sz="2800" dirty="0">
                <a:latin typeface="Calibri" panose="020F0502020204030204" pitchFamily="34" charset="0"/>
              </a:rPr>
              <a:t>; </a:t>
            </a:r>
            <a:r>
              <a:rPr sz="2800" dirty="0" err="1">
                <a:latin typeface="Calibri" panose="020F0502020204030204" pitchFamily="34" charset="0"/>
              </a:rPr>
              <a:t>miettikää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niillä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saada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aikaan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Shape 209"/>
          <p:cNvSpPr>
            <a:spLocks noGrp="1"/>
          </p:cNvSpPr>
          <p:nvPr>
            <p:ph type="ctrTitle"/>
          </p:nvPr>
        </p:nvSpPr>
        <p:spPr>
          <a:xfrm>
            <a:off x="2086619" y="1064712"/>
            <a:ext cx="10063629" cy="14530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Vinkkejä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kansainvälisyyden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tasa-arvon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edistämiseen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kotikansainvälistymisessä</a:t>
            </a:r>
            <a:r>
              <a:rPr sz="4400" dirty="0">
                <a:latin typeface="Calibri" panose="020F0502020204030204" pitchFamily="34" charset="0"/>
              </a:rPr>
              <a:t> 2</a:t>
            </a:r>
          </a:p>
        </p:txBody>
      </p:sp>
      <p:sp>
        <p:nvSpPr>
          <p:cNvPr id="210" name="Shape 210"/>
          <p:cNvSpPr>
            <a:spLocks noGrp="1"/>
          </p:cNvSpPr>
          <p:nvPr>
            <p:ph type="subTitle" sz="half" idx="1"/>
          </p:nvPr>
        </p:nvSpPr>
        <p:spPr>
          <a:xfrm>
            <a:off x="2086619" y="2860589"/>
            <a:ext cx="9648182" cy="288404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Haastakaa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aineenopettajia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ryhmänohjaajia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vastuuopettajia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miettimään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kotikansainvälisyys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tukea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muuta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oppimista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Miettikää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jäävätkö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jotkut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ryhmät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yleensä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huomiotta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puhuttaessa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kansainvälisyydestä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ottakaa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heidät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mukaan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kotikansainvälistymiseen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66800" y="675284"/>
            <a:ext cx="13676391" cy="10212918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Shape 213"/>
          <p:cNvSpPr>
            <a:spLocks noGrp="1"/>
          </p:cNvSpPr>
          <p:nvPr>
            <p:ph type="ctrTitle"/>
          </p:nvPr>
        </p:nvSpPr>
        <p:spPr>
          <a:xfrm>
            <a:off x="1282699" y="524568"/>
            <a:ext cx="10439401" cy="453777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fi-FI" dirty="0">
                <a:latin typeface="Calibri" panose="020F0502020204030204" pitchFamily="34" charset="0"/>
              </a:rPr>
              <a:t>H</a:t>
            </a:r>
            <a:r>
              <a:rPr dirty="0" err="1">
                <a:latin typeface="Calibri" panose="020F0502020204030204" pitchFamily="34" charset="0"/>
              </a:rPr>
              <a:t>arjoitu</a:t>
            </a:r>
            <a:r>
              <a:rPr lang="fi-FI" dirty="0">
                <a:latin typeface="Calibri" panose="020F0502020204030204" pitchFamily="34" charset="0"/>
              </a:rPr>
              <a:t>s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aiheen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työstämiseksi</a:t>
            </a:r>
            <a:endParaRPr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hape 224"/>
          <p:cNvSpPr>
            <a:spLocks noGrp="1"/>
          </p:cNvSpPr>
          <p:nvPr>
            <p:ph type="ctrTitle"/>
          </p:nvPr>
        </p:nvSpPr>
        <p:spPr>
          <a:xfrm>
            <a:off x="2174577" y="1628384"/>
            <a:ext cx="9560223" cy="83924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4400" dirty="0" err="1">
                <a:latin typeface="Calibri" panose="020F0502020204030204" pitchFamily="34" charset="0"/>
              </a:rPr>
              <a:t>Harjoitus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aiheen</a:t>
            </a:r>
            <a:r>
              <a:rPr sz="4400" dirty="0">
                <a:latin typeface="Calibri" panose="020F0502020204030204" pitchFamily="34" charset="0"/>
              </a:rPr>
              <a:t> </a:t>
            </a:r>
            <a:r>
              <a:rPr sz="4400" dirty="0" err="1">
                <a:latin typeface="Calibri" panose="020F0502020204030204" pitchFamily="34" charset="0"/>
              </a:rPr>
              <a:t>työstämiseksi</a:t>
            </a:r>
            <a:endParaRPr sz="4400" dirty="0">
              <a:latin typeface="Calibri" panose="020F0502020204030204" pitchFamily="34" charset="0"/>
            </a:endParaRPr>
          </a:p>
        </p:txBody>
      </p:sp>
      <p:sp>
        <p:nvSpPr>
          <p:cNvPr id="225" name="Shape 225"/>
          <p:cNvSpPr>
            <a:spLocks noGrp="1"/>
          </p:cNvSpPr>
          <p:nvPr>
            <p:ph type="subTitle" sz="half" idx="1"/>
          </p:nvPr>
        </p:nvSpPr>
        <p:spPr>
          <a:xfrm>
            <a:off x="2198588" y="3006247"/>
            <a:ext cx="9168359" cy="4781136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Font typeface="Arial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Tehkää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yhdessä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kollegoiden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kanssa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seuraava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harjoitus</a:t>
            </a:r>
            <a:r>
              <a:rPr sz="2800" dirty="0">
                <a:latin typeface="Calibri" panose="020F0502020204030204" pitchFamily="34" charset="0"/>
              </a:rPr>
              <a:t>: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Kirjatkaa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muistiin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kaikki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oppilaitoksessanne</a:t>
            </a:r>
            <a:r>
              <a:rPr sz="2800" dirty="0">
                <a:latin typeface="Calibri" panose="020F0502020204030204" pitchFamily="34" charset="0"/>
              </a:rPr>
              <a:t> on jo </a:t>
            </a:r>
            <a:r>
              <a:rPr sz="2800" dirty="0" err="1">
                <a:latin typeface="Calibri" panose="020F0502020204030204" pitchFamily="34" charset="0"/>
              </a:rPr>
              <a:t>saatu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aikaan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kansainvälisyyden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tasa-arvon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suhteen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Miettikää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yhdessä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mitkä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voisivat</a:t>
            </a:r>
            <a:r>
              <a:rPr sz="2800" dirty="0">
                <a:latin typeface="Calibri" panose="020F0502020204030204" pitchFamily="34" charset="0"/>
              </a:rPr>
              <a:t> olla </a:t>
            </a:r>
            <a:r>
              <a:rPr sz="2800" dirty="0" err="1">
                <a:latin typeface="Calibri" panose="020F0502020204030204" pitchFamily="34" charset="0"/>
              </a:rPr>
              <a:t>seuraavia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askelia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tasa-arvon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edistämisessä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Asettakaa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realistiset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tavoitteet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askelten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mukaisesti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aikatauluttakaa</a:t>
            </a:r>
            <a:r>
              <a:rPr sz="2800" dirty="0">
                <a:latin typeface="Calibri" panose="020F0502020204030204" pitchFamily="34" charset="0"/>
              </a:rPr>
              <a:t> ne.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800" dirty="0" err="1">
                <a:latin typeface="Calibri" panose="020F0502020204030204" pitchFamily="34" charset="0"/>
              </a:rPr>
              <a:t>Muistakaa</a:t>
            </a:r>
            <a:r>
              <a:rPr sz="2800" dirty="0">
                <a:latin typeface="Calibri" panose="020F0502020204030204" pitchFamily="34" charset="0"/>
              </a:rPr>
              <a:t>, </a:t>
            </a:r>
            <a:r>
              <a:rPr sz="2800" dirty="0" err="1">
                <a:latin typeface="Calibri" panose="020F0502020204030204" pitchFamily="34" charset="0"/>
              </a:rPr>
              <a:t>että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pienikin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voi</a:t>
            </a:r>
            <a:r>
              <a:rPr sz="2800" dirty="0">
                <a:latin typeface="Calibri" panose="020F0502020204030204" pitchFamily="34" charset="0"/>
              </a:rPr>
              <a:t> olla </a:t>
            </a:r>
            <a:r>
              <a:rPr sz="2800" dirty="0" err="1">
                <a:latin typeface="Calibri" panose="020F0502020204030204" pitchFamily="34" charset="0"/>
              </a:rPr>
              <a:t>kaunista</a:t>
            </a:r>
            <a:r>
              <a:rPr sz="2800" dirty="0">
                <a:latin typeface="Calibri" panose="020F0502020204030204" pitchFamily="34" charset="0"/>
              </a:rPr>
              <a:t>: </a:t>
            </a:r>
            <a:r>
              <a:rPr sz="2800" dirty="0" err="1">
                <a:latin typeface="Calibri" panose="020F0502020204030204" pitchFamily="34" charset="0"/>
              </a:rPr>
              <a:t>tehkää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askelista</a:t>
            </a:r>
            <a:r>
              <a:rPr sz="2800" dirty="0">
                <a:latin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</a:rPr>
              <a:t>saavutettavia</a:t>
            </a:r>
            <a:r>
              <a:rPr sz="2800" dirty="0">
                <a:latin typeface="Calibri" panose="020F0502020204030204" pitchFamily="34" charset="0"/>
              </a:rPr>
              <a:t> ja </a:t>
            </a:r>
            <a:r>
              <a:rPr sz="2800" dirty="0" err="1">
                <a:latin typeface="Calibri" panose="020F0502020204030204" pitchFamily="34" charset="0"/>
              </a:rPr>
              <a:t>konkreettisia</a:t>
            </a:r>
            <a:r>
              <a:rPr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a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751" y="457200"/>
            <a:ext cx="7371298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4596" y="8783319"/>
            <a:ext cx="1985615" cy="562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Logo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Shape 228"/>
          <p:cNvSpPr>
            <a:spLocks noGrp="1"/>
          </p:cNvSpPr>
          <p:nvPr>
            <p:ph type="ctrTitle"/>
          </p:nvPr>
        </p:nvSpPr>
        <p:spPr>
          <a:xfrm>
            <a:off x="1270000" y="1803400"/>
            <a:ext cx="10464800" cy="3302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Kansainvälisyyttä</a:t>
            </a:r>
            <a:endParaRPr dirty="0">
              <a:latin typeface="Calibri" panose="020F0502020204030204" pitchFamily="34" charset="0"/>
            </a:endParaRP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kaikille</a:t>
            </a:r>
            <a:r>
              <a:rPr dirty="0">
                <a:latin typeface="Calibri" panose="020F0502020204030204" pitchFamily="34" charset="0"/>
              </a:rPr>
              <a:t>!</a:t>
            </a:r>
          </a:p>
        </p:txBody>
      </p:sp>
      <p:sp>
        <p:nvSpPr>
          <p:cNvPr id="229" name="Shape 229"/>
          <p:cNvSpPr>
            <a:spLocks noGrp="1"/>
          </p:cNvSpPr>
          <p:nvPr>
            <p:ph type="subTitle" sz="quarter" idx="1"/>
          </p:nvPr>
        </p:nvSpPr>
        <p:spPr>
          <a:xfrm>
            <a:off x="1270000" y="5511800"/>
            <a:ext cx="10464801" cy="237594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Tämän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kalvopaketin</a:t>
            </a:r>
            <a:r>
              <a:rPr dirty="0">
                <a:latin typeface="Calibri" panose="020F0502020204030204" pitchFamily="34" charset="0"/>
              </a:rPr>
              <a:t> on </a:t>
            </a:r>
            <a:r>
              <a:rPr dirty="0" err="1">
                <a:latin typeface="Calibri" panose="020F0502020204030204" pitchFamily="34" charset="0"/>
              </a:rPr>
              <a:t>laatinut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Miika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Kekki</a:t>
            </a:r>
            <a:r>
              <a:rPr dirty="0">
                <a:latin typeface="Calibri" panose="020F0502020204030204" pitchFamily="34" charset="0"/>
              </a:rPr>
              <a:t> </a:t>
            </a:r>
          </a:p>
          <a:p>
            <a:pPr>
              <a:defRPr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>
                <a:latin typeface="Calibri" panose="020F0502020204030204" pitchFamily="34" charset="0"/>
              </a:rPr>
              <a:t>(</a:t>
            </a:r>
            <a:r>
              <a:rPr dirty="0" err="1">
                <a:latin typeface="Calibri" panose="020F0502020204030204" pitchFamily="34" charset="0"/>
              </a:rPr>
              <a:t>Tmi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Haagan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Airo</a:t>
            </a:r>
            <a:r>
              <a:rPr dirty="0">
                <a:latin typeface="Calibri" panose="020F0502020204030204" pitchFamily="34" charset="0"/>
              </a:rPr>
              <a:t>) </a:t>
            </a:r>
            <a:r>
              <a:rPr dirty="0" err="1">
                <a:latin typeface="Calibri" panose="020F0502020204030204" pitchFamily="34" charset="0"/>
              </a:rPr>
              <a:t>yhteistyössä</a:t>
            </a:r>
            <a:r>
              <a:rPr dirty="0">
                <a:latin typeface="Calibri" panose="020F0502020204030204" pitchFamily="34" charset="0"/>
              </a:rPr>
              <a:t> </a:t>
            </a:r>
          </a:p>
          <a:p>
            <a:pPr>
              <a:defRPr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>
                <a:latin typeface="Calibri" panose="020F0502020204030204" pitchFamily="34" charset="0"/>
              </a:rPr>
              <a:t>Opetushallituksen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kansainvälistymispalveluiden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</a:rPr>
              <a:t>kanssa</a:t>
            </a:r>
            <a:endParaRPr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1110</Words>
  <Application>Microsoft Office PowerPoint</Application>
  <PresentationFormat>Mukautettu</PresentationFormat>
  <Paragraphs>131</Paragraphs>
  <Slides>27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27</vt:i4>
      </vt:variant>
    </vt:vector>
  </HeadingPairs>
  <TitlesOfParts>
    <vt:vector size="33" baseType="lpstr">
      <vt:lpstr>Arial</vt:lpstr>
      <vt:lpstr>Calibri</vt:lpstr>
      <vt:lpstr>Helvetica Light</vt:lpstr>
      <vt:lpstr>Helvetica Neue</vt:lpstr>
      <vt:lpstr>Trebuchet MS</vt:lpstr>
      <vt:lpstr>White</vt:lpstr>
      <vt:lpstr>Kansainvälisyyttä kaikille!</vt:lpstr>
      <vt:lpstr>Tämän diasarjan sisältö</vt:lpstr>
      <vt:lpstr>Mitä on  kansainvälisyyden  tasa-arvo?</vt:lpstr>
      <vt:lpstr>Mitä on kansainvälisyyden tasa-arvo?</vt:lpstr>
      <vt:lpstr>Keskustelkaa omassa oppilaitoksessanne: </vt:lpstr>
      <vt:lpstr>Keskustelkaa omassa oppilaitoksessanne:</vt:lpstr>
      <vt:lpstr>Suosituksia ja toteutusvinkkejä</vt:lpstr>
      <vt:lpstr>Suosituksia niille, jotka johtavat oppilaitosten toimintaa</vt:lpstr>
      <vt:lpstr>Vinkkejä kansainvälisyyden tasa-arvon edistämiseen johtamisen keinoin 1</vt:lpstr>
      <vt:lpstr>Vinkkejä kansainvälisyyden tasa-arvon edistämiseen johtamisen keinoin 2</vt:lpstr>
      <vt:lpstr>Suositukset niille, jotka viestivät oppilaitoksen kansainvälisestä toiminnasta</vt:lpstr>
      <vt:lpstr>Vinkkejä kansainvälisyyden tasa-arvon edistämiseen viestinnän keinoin 1</vt:lpstr>
      <vt:lpstr>Vinkkejä kansainvälisyyden tasa-arvon edistämiseen viestinnän keinoin 2</vt:lpstr>
      <vt:lpstr>Suositukset niille, jotka koordinoivat oppilaitoksen kansainvälistä toimintaa</vt:lpstr>
      <vt:lpstr>Vinkkejä kansainvälisyyden  tasa-arvon edistämiseen  kv-toiminnan koordinoinnissa 1</vt:lpstr>
      <vt:lpstr>Vinkkejä kansainvälisyyden tasa-arvon edistämiseen  kv-toiminnan koordinoinnissa 2</vt:lpstr>
      <vt:lpstr>Suositukset niille, jotka neuvovat ja ohjaavat kansainvälisissä asioissa</vt:lpstr>
      <vt:lpstr>Vinkkejä kansainvälisyyden tasa-arvon edistämiseen ohjauksessa ja neuvonnassa 1</vt:lpstr>
      <vt:lpstr>Vinkkejä kansainvälisyyden tasa-arvon edistämiseen ohjauksessa ja neuvonnassa 2</vt:lpstr>
      <vt:lpstr>Kotikansainvälisyys ja tasa-arvo</vt:lpstr>
      <vt:lpstr>Mitä on koti/lähikansainvälisyys?</vt:lpstr>
      <vt:lpstr>Suosituksia kotikansainvälisyyden tasa-arvoistamiseen </vt:lpstr>
      <vt:lpstr>Vinkkejä kansainvälisyyden tasa-arvon edistämiseen kotikansainvälisyydessä 1</vt:lpstr>
      <vt:lpstr>Vinkkejä kansainvälisyyden tasa-arvon edistämiseen kotikansainvälistymisessä 2</vt:lpstr>
      <vt:lpstr>Harjoitus aiheen työstämiseksi</vt:lpstr>
      <vt:lpstr>Harjoitus aiheen työstämiseksi</vt:lpstr>
      <vt:lpstr>Kansainvälisyyttä kaikille!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Kansainvälisyyttä kaikille!</dc:title>
  <dc:creator>Lehmusvaara Tiina</dc:creator>
  <cp:lastModifiedBy>Kauppila Olli</cp:lastModifiedBy>
  <cp:revision>19</cp:revision>
  <cp:lastPrinted>2017-05-08T07:01:34Z</cp:lastPrinted>
  <dcterms:modified xsi:type="dcterms:W3CDTF">2020-06-24T06:49:26Z</dcterms:modified>
  <cp:contentStatus/>
</cp:coreProperties>
</file>