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4" r:id="rId28"/>
  </p:sldIdLst>
  <p:sldSz cx="13004800" cy="9753600"/>
  <p:notesSz cx="6799263" cy="99298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7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569" y="4716661"/>
            <a:ext cx="4986126" cy="446841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67445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kes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Otsikkoteksti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, merkit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uettelo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 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”Kirjoita lainaus tähän.”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imo.fi/tasa-arvo" TargetMode="External"/><Relationship Id="rId5" Type="http://schemas.openxmlformats.org/officeDocument/2006/relationships/hyperlink" Target="https://www.oph.fi/fi/tilastot-ja-julkaisut/julkaisut/faktaa-express-12014-kansainvalistymismahdollisuuksien-tasa-arvo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27005" y="434219"/>
            <a:ext cx="14094789" cy="12638928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1270000" y="21336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Internationalisering</a:t>
            </a:r>
            <a:endParaRPr b="1" dirty="0">
              <a:latin typeface="Calibri" panose="020F0502020204030204" pitchFamily="34" charset="0"/>
            </a:endParaRPr>
          </a:p>
          <a:p>
            <a:pPr algn="l" rtl="0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för alla!</a:t>
            </a:r>
          </a:p>
        </p:txBody>
      </p:sp>
      <p:sp>
        <p:nvSpPr>
          <p:cNvPr id="121" name="Shape 121"/>
          <p:cNvSpPr>
            <a:spLocks noGrp="1"/>
          </p:cNvSpPr>
          <p:nvPr>
            <p:ph type="subTitle" sz="quarter" idx="1"/>
          </p:nvPr>
        </p:nvSpPr>
        <p:spPr>
          <a:xfrm>
            <a:off x="1270000" y="5854700"/>
            <a:ext cx="10464800" cy="1447354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Rekommendationer och praktiska tips för läroanstalter,</a:t>
            </a:r>
          </a:p>
          <a:p>
            <a:pPr algn="l"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utbildningsanordnare och andra aktörer</a:t>
            </a:r>
            <a:endParaRPr b="1" dirty="0">
              <a:latin typeface="Calibri" panose="020F0502020204030204" pitchFamily="34" charset="0"/>
            </a:endParaRPr>
          </a:p>
          <a:p>
            <a:pPr algn="l"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om hur man främjar jämlikheten i internationell verksamhet</a:t>
            </a:r>
            <a:endParaRPr b="1" dirty="0">
              <a:latin typeface="Calibri" panose="020F0502020204030204" pitchFamily="34" charset="0"/>
            </a:endParaRPr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564" y="8566417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i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7977" y="486623"/>
            <a:ext cx="13829160" cy="12480077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>
            <a:spLocks noGrp="1"/>
          </p:cNvSpPr>
          <p:nvPr>
            <p:ph type="ctrTitle"/>
          </p:nvPr>
        </p:nvSpPr>
        <p:spPr>
          <a:xfrm>
            <a:off x="1270000" y="1828800"/>
            <a:ext cx="10464800" cy="80545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b="1" i="0" u="none" baseline="0">
                <a:latin typeface="Calibri" panose="020F0502020204030204" pitchFamily="34" charset="0"/>
              </a:rPr>
              <a:t>Innehållet i denna diaserie</a:t>
            </a:r>
            <a:endParaRPr dirty="0">
              <a:latin typeface="Calibri" panose="020F0502020204030204" pitchFamily="34" charset="0"/>
            </a:endParaRPr>
          </a:p>
        </p:txBody>
      </p:sp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hape 125"/>
          <p:cNvSpPr>
            <a:spLocks noGrp="1"/>
          </p:cNvSpPr>
          <p:nvPr>
            <p:ph type="subTitle" idx="1"/>
          </p:nvPr>
        </p:nvSpPr>
        <p:spPr>
          <a:xfrm>
            <a:off x="1270000" y="2898253"/>
            <a:ext cx="10464800" cy="54048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Vad är jämlikhet inom internationalisering?</a:t>
            </a: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	• definitioner och diskussionsuppgifter</a:t>
            </a:r>
            <a:endParaRPr b="0"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Rekommendationer och praktiska tips</a:t>
            </a:r>
            <a:endParaRPr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	• för läroanstaltens ledning</a:t>
            </a:r>
            <a:endParaRPr b="0" dirty="0">
              <a:latin typeface="Calibri" panose="020F0502020204030204" pitchFamily="34" charset="0"/>
            </a:endParaRPr>
          </a:p>
          <a:p>
            <a:pPr algn="l" rtl="0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	• för de informationsansvariga</a:t>
            </a:r>
            <a:endParaRPr dirty="0">
              <a:latin typeface="Calibri" panose="020F0502020204030204" pitchFamily="34" charset="0"/>
            </a:endParaRPr>
          </a:p>
          <a:p>
            <a:pPr algn="l" rtl="0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	• för dem som ansvarar för den internationella verksamheten</a:t>
            </a:r>
            <a:endParaRPr dirty="0">
              <a:latin typeface="Calibri" panose="020F0502020204030204" pitchFamily="34" charset="0"/>
            </a:endParaRPr>
          </a:p>
          <a:p>
            <a:pPr algn="l" rtl="0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	• för handledare och rådgivare</a:t>
            </a:r>
            <a:endParaRPr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Internationalisering på hemmaplan och jämlikhet</a:t>
            </a:r>
            <a:endParaRPr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>
              <a:latin typeface="Calibri" panose="020F0502020204030204" pitchFamily="34" charset="0"/>
            </a:endParaRPr>
          </a:p>
          <a:p>
            <a:pPr algn="l" rtl="0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God praxis och övningar för att behandla ämnet</a:t>
            </a:r>
            <a:endParaRPr dirty="0">
              <a:latin typeface="Calibri" panose="020F0502020204030204" pitchFamily="34" charset="0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77329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1784" y="751872"/>
            <a:ext cx="13657254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ctrTitle"/>
          </p:nvPr>
        </p:nvSpPr>
        <p:spPr>
          <a:xfrm>
            <a:off x="1269999" y="2244328"/>
            <a:ext cx="10464801" cy="3895180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Vad är </a:t>
            </a:r>
          </a:p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jämlikhet inom </a:t>
            </a:r>
          </a:p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internationalisering?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00" y="857001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>
            <a:spLocks noGrp="1"/>
          </p:cNvSpPr>
          <p:nvPr>
            <p:ph type="ctrTitle"/>
          </p:nvPr>
        </p:nvSpPr>
        <p:spPr>
          <a:xfrm>
            <a:off x="1832619" y="1754385"/>
            <a:ext cx="9902181" cy="7368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b="1" i="0" u="none" baseline="0">
                <a:latin typeface="Calibri" panose="020F0502020204030204" pitchFamily="34" charset="0"/>
              </a:rPr>
              <a:t>Vad är jämlikhet inom internationalisering?</a:t>
            </a:r>
          </a:p>
        </p:txBody>
      </p:sp>
      <p:sp>
        <p:nvSpPr>
          <p:cNvPr id="132" name="Shape 132"/>
          <p:cNvSpPr>
            <a:spLocks noGrp="1"/>
          </p:cNvSpPr>
          <p:nvPr>
            <p:ph type="subTitle" idx="1"/>
          </p:nvPr>
        </p:nvSpPr>
        <p:spPr>
          <a:xfrm>
            <a:off x="1832619" y="2780778"/>
            <a:ext cx="9902182" cy="616925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600" b="0" i="0" u="none" baseline="0" dirty="0">
                <a:latin typeface="Calibri" panose="020F0502020204030204" pitchFamily="34" charset="0"/>
              </a:rPr>
              <a:t>Med jämlikhet inom internationalisering avses att alla har lika möjligheter till internationalisering oberoende av kön, socioekonomisk bakgrund, tillhörighet till en specialgrupp, etnisk bakgrund eller boendeplats.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600" b="0" i="0" u="none" baseline="0" dirty="0">
                <a:latin typeface="Calibri" panose="020F0502020204030204" pitchFamily="34" charset="0"/>
              </a:rPr>
              <a:t>Jämlikhet kan ses som formell jämlikhet, som gäller </a:t>
            </a:r>
            <a:r>
              <a:rPr lang="sv" sz="2600" b="1" i="0" u="none" baseline="0" dirty="0">
                <a:latin typeface="Calibri" panose="020F0502020204030204" pitchFamily="34" charset="0"/>
              </a:rPr>
              <a:t>möjligheter</a:t>
            </a:r>
            <a:r>
              <a:rPr lang="sv" sz="2600" b="0" i="0" u="none" baseline="0" dirty="0">
                <a:latin typeface="Calibri" panose="020F0502020204030204" pitchFamily="34" charset="0"/>
              </a:rPr>
              <a:t> eller som faktisk jämlikhet, som gäller </a:t>
            </a:r>
            <a:r>
              <a:rPr lang="sv" sz="2600" b="1" i="0" u="none" baseline="0" dirty="0">
                <a:latin typeface="Calibri" panose="020F0502020204030204" pitchFamily="34" charset="0"/>
              </a:rPr>
              <a:t>resultat</a:t>
            </a:r>
            <a:r>
              <a:rPr lang="sv" sz="2600" b="0" i="0" u="none" baseline="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600" b="0" i="0" u="none" baseline="0" dirty="0">
                <a:latin typeface="Calibri" panose="020F0502020204030204" pitchFamily="34" charset="0"/>
              </a:rPr>
              <a:t>Resultaten av en utredning av jämlikhet i möjligheterna till internationalisering inom utbildningen har presenterats i publikationen Faktaa Express 1/2014 (</a:t>
            </a:r>
            <a:r>
              <a:rPr lang="fi-FI" sz="2600" b="0" i="0" u="none" baseline="0" dirty="0" err="1">
                <a:latin typeface="Calibri" panose="020F0502020204030204" pitchFamily="34" charset="0"/>
              </a:rPr>
              <a:t>på</a:t>
            </a:r>
            <a:r>
              <a:rPr lang="fi-FI" sz="2600" b="0" i="0" u="none" baseline="0" dirty="0">
                <a:latin typeface="Calibri" panose="020F0502020204030204" pitchFamily="34" charset="0"/>
              </a:rPr>
              <a:t> </a:t>
            </a:r>
            <a:r>
              <a:rPr lang="fi-FI" sz="2600" b="0" i="0" u="none" baseline="0" dirty="0" err="1">
                <a:latin typeface="Calibri" panose="020F0502020204030204" pitchFamily="34" charset="0"/>
              </a:rPr>
              <a:t>finska</a:t>
            </a:r>
            <a:r>
              <a:rPr lang="fi-FI" sz="2600" b="0" i="0" u="none" baseline="0" dirty="0">
                <a:latin typeface="Calibri" panose="020F0502020204030204" pitchFamily="34" charset="0"/>
              </a:rPr>
              <a:t>)</a:t>
            </a:r>
            <a:r>
              <a:rPr lang="sv" sz="2600" b="0" i="0" u="none" baseline="0" dirty="0">
                <a:latin typeface="Calibri" panose="020F0502020204030204" pitchFamily="34" charset="0"/>
              </a:rPr>
              <a:t> </a:t>
            </a:r>
            <a:r>
              <a:rPr lang="fi-FI" sz="2600" dirty="0">
                <a:latin typeface="Calibri" panose="020F0502020204030204" pitchFamily="34" charset="0"/>
                <a:hlinkClick r:id="rId5"/>
              </a:rPr>
              <a:t>https://www.oph.fi/fi/tilastot-ja-julkaisut/julkaisut/faktaa-express-12014-kansainvalistymismahdollisuuksien-tasa-arvo</a:t>
            </a:r>
            <a:r>
              <a:rPr lang="fi-FI" sz="2600" dirty="0">
                <a:latin typeface="Calibri" panose="020F0502020204030204" pitchFamily="34" charset="0"/>
              </a:rPr>
              <a:t> </a:t>
            </a:r>
            <a:endParaRPr lang="sv" sz="2600" b="0" i="0" u="none" baseline="0" dirty="0">
              <a:latin typeface="Calibri" panose="020F0502020204030204" pitchFamily="34" charset="0"/>
            </a:endParaRP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600" b="0" i="0" u="none" baseline="0" dirty="0">
                <a:latin typeface="Calibri" panose="020F0502020204030204" pitchFamily="34" charset="0"/>
              </a:rPr>
              <a:t>Närmare information om jämlikhetsprojektet Internationalisering för alla! finns på adressen </a:t>
            </a:r>
            <a:r>
              <a:rPr lang="fi-FI" sz="2600" dirty="0">
                <a:latin typeface="Calibri" panose="020F0502020204030204" pitchFamily="34" charset="0"/>
                <a:hlinkClick r:id="rId6"/>
              </a:rPr>
              <a:t>https://www.oph.fi/sv/statistik/internationalisering-alla </a:t>
            </a:r>
            <a:endParaRPr lang="sv" sz="2600" b="0" i="0" u="none" baseline="0" dirty="0">
              <a:latin typeface="Calibri" panose="020F0502020204030204" pitchFamily="34" charset="0"/>
              <a:hlinkClick r:id="rId6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111" y="8577329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ctrTitle"/>
          </p:nvPr>
        </p:nvSpPr>
        <p:spPr>
          <a:xfrm>
            <a:off x="1911647" y="1691014"/>
            <a:ext cx="10234267" cy="1327759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4400" b="1" i="0" u="none" baseline="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Diskutera inom er egen läroanstalt:</a:t>
            </a:r>
            <a:br>
              <a:rPr lang="sv" sz="4400" dirty="0">
                <a:latin typeface="Calibri" panose="020F0502020204030204" pitchFamily="34" charset="0"/>
              </a:rPr>
            </a:b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36" name="Shape 136"/>
          <p:cNvSpPr>
            <a:spLocks noGrp="1"/>
          </p:cNvSpPr>
          <p:nvPr>
            <p:ph type="subTitle" sz="half" idx="1"/>
          </p:nvPr>
        </p:nvSpPr>
        <p:spPr>
          <a:xfrm>
            <a:off x="1966217" y="2893513"/>
            <a:ext cx="9937950" cy="40033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Hur uppfattar ni jämlikhet inom internationaliseringen?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Är jämlikhet samma sak som likabehandling?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Ingår jämlikhet inom internationaliseringen i global fostran?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Behövs det jämlikhet inom internationaliseringen?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Vems ansvar är det att främja internationaliseringen?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167" y="858464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>
            <a:spLocks noGrp="1"/>
          </p:cNvSpPr>
          <p:nvPr>
            <p:ph type="ctrTitle"/>
          </p:nvPr>
        </p:nvSpPr>
        <p:spPr>
          <a:xfrm>
            <a:off x="1879600" y="1665962"/>
            <a:ext cx="10464800" cy="8016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>
                <a:latin typeface="Calibri" panose="020F0502020204030204" pitchFamily="34" charset="0"/>
              </a:rPr>
              <a:t>Diskutera inom er egen läroanstalt: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ubTitle" sz="half" idx="1"/>
          </p:nvPr>
        </p:nvSpPr>
        <p:spPr>
          <a:xfrm>
            <a:off x="1879600" y="2868460"/>
            <a:ext cx="10285612" cy="46430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Ska alla bli internationella? Varför?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Får man lov att förhålla sig kritiskt till internationalisering?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Hur kan man föra fram egna erfarenheter av internationalisering för läroanstaltens ledning och/eller kritiska kolleger?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Vilka mål är realistiska när det gäller jämlikhet inom internationaliseringen?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Hur vet ni att jämlikhet inom internationaliseringen har uppnåtts?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77329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325" y="700336"/>
            <a:ext cx="13676391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>
            <a:spLocks noGrp="1"/>
          </p:cNvSpPr>
          <p:nvPr>
            <p:ph type="ctrTitle"/>
          </p:nvPr>
        </p:nvSpPr>
        <p:spPr>
          <a:xfrm>
            <a:off x="1270000" y="1765300"/>
            <a:ext cx="10464800" cy="4340225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Rekommendationer</a:t>
            </a:r>
            <a:endParaRPr b="1" dirty="0">
              <a:latin typeface="Calibri" panose="020F0502020204030204" pitchFamily="34" charset="0"/>
            </a:endParaRPr>
          </a:p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och </a:t>
            </a:r>
          </a:p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i="0" u="none" baseline="0" dirty="0">
                <a:latin typeface="Calibri" panose="020F0502020204030204" pitchFamily="34" charset="0"/>
              </a:rPr>
              <a:t>praktiska tips</a:t>
            </a:r>
            <a:endParaRPr b="1" dirty="0">
              <a:latin typeface="Calibri" panose="020F0502020204030204" pitchFamily="34" charset="0"/>
            </a:endParaRP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8464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46"/>
          <p:cNvSpPr>
            <a:spLocks noGrp="1"/>
          </p:cNvSpPr>
          <p:nvPr>
            <p:ph type="ctrTitle"/>
          </p:nvPr>
        </p:nvSpPr>
        <p:spPr>
          <a:xfrm>
            <a:off x="2187227" y="1002083"/>
            <a:ext cx="10398473" cy="149059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914400" rtl="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4400" b="1" i="0" u="none" baseline="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Rekommendationer för dem som leder läroanstalternas verksamhet</a:t>
            </a:r>
            <a:endParaRPr sz="4400" b="1" strike="sngStrike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147" name="Shape 147"/>
          <p:cNvSpPr>
            <a:spLocks noGrp="1"/>
          </p:cNvSpPr>
          <p:nvPr>
            <p:ph type="subTitle" sz="half" idx="1"/>
          </p:nvPr>
        </p:nvSpPr>
        <p:spPr>
          <a:xfrm>
            <a:off x="2224881" y="2918564"/>
            <a:ext cx="9805691" cy="54479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Ställ upp tydliga mål för internationaliseringen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Definiera de metoder, genom vilka den internationella verksamheten följs upp, utvärderas och utvecklas.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Skapa tydliga ansvarsområden för personalen i den internationella verksamheten.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Ta med internationalisering som en del av planen för jämställdhet och likabehandling.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Inkludera jämlikheten som en del av internationaliseringsstrategin.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Informera om internationaliseringen i enlighet med dessa mål.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Inkludera internationalisering i personalens kompetens.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4303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>
            <a:spLocks noGrp="1"/>
          </p:cNvSpPr>
          <p:nvPr>
            <p:ph type="ctrTitle"/>
          </p:nvPr>
        </p:nvSpPr>
        <p:spPr>
          <a:xfrm>
            <a:off x="1965225" y="1102291"/>
            <a:ext cx="10379175" cy="14029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 rtl="0"/>
            <a:r>
              <a:rPr lang="sv" sz="4400" b="1" i="0" u="none" baseline="0" dirty="0"/>
              <a:t>Tips för hur man kan öka jämlikheten inom internationaliseringen med hjälp </a:t>
            </a:r>
            <a:br>
              <a:rPr lang="sv" sz="4400" b="1" i="0" u="none" baseline="0" dirty="0"/>
            </a:br>
            <a:r>
              <a:rPr lang="sv" sz="4400" b="1" i="0" u="none" baseline="0" dirty="0"/>
              <a:t>av ledarskapet 1</a:t>
            </a:r>
          </a:p>
        </p:txBody>
      </p:sp>
      <p:sp>
        <p:nvSpPr>
          <p:cNvPr id="151" name="Shape 151"/>
          <p:cNvSpPr>
            <a:spLocks noGrp="1"/>
          </p:cNvSpPr>
          <p:nvPr>
            <p:ph type="subTitle" sz="half" idx="1"/>
          </p:nvPr>
        </p:nvSpPr>
        <p:spPr>
          <a:xfrm>
            <a:off x="1879599" y="2843408"/>
            <a:ext cx="10056467" cy="4313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Diskutera tillsammans vad ni vill få ut av internationaliseringen. Varför är den viktig för er och vad nytt tillför den inlärningen eller personalens kompetens? 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Kontrollera hur de mål som gäller internationalisering har formulerats i strategierna och de dokument som styr verksamheten.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Diskutera målen och fatta beslut om dem i samarbete med personalen och eleverna/de studerande.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77329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>
            <a:spLocks noGrp="1"/>
          </p:cNvSpPr>
          <p:nvPr>
            <p:ph type="ctrTitle"/>
          </p:nvPr>
        </p:nvSpPr>
        <p:spPr>
          <a:xfrm>
            <a:off x="1943100" y="1052709"/>
            <a:ext cx="10464800" cy="14775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för hur man kan öka jämlikheten inom internationaliseringen med hjälp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av ledarskapet 2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55" name="Shape 155"/>
          <p:cNvSpPr>
            <a:spLocks noGrp="1"/>
          </p:cNvSpPr>
          <p:nvPr>
            <p:ph type="subTitle" sz="half" idx="1"/>
          </p:nvPr>
        </p:nvSpPr>
        <p:spPr>
          <a:xfrm>
            <a:off x="2023070" y="2906038"/>
            <a:ext cx="9675466" cy="42810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Kontrollera om alla elever/studerande eller hela personalen beaktas i målen för internationaliseringen. Kan målen omformuleras så att de blir mer heltäckande?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Diskutera vilka former av internationalisering som skulle stöda uppnåendet av målen.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Uppmuntra till deltagande i all slags internationell verksamhet t.ex. genom att ge belöningar för korta utlandsperioder eller annan aktivitet som bestäms separat. 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>
            <a:spLocks noGrp="1"/>
          </p:cNvSpPr>
          <p:nvPr>
            <p:ph type="ctrTitle"/>
          </p:nvPr>
        </p:nvSpPr>
        <p:spPr>
          <a:xfrm>
            <a:off x="2087066" y="626301"/>
            <a:ext cx="9569203" cy="18914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>
                <a:latin typeface="Calibri" panose="020F0502020204030204" pitchFamily="34" charset="0"/>
              </a:rPr>
              <a:t>Rekommendationer till dem som informerar om läroanstaltens internationella verksamhet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59" name="Shape 159"/>
          <p:cNvSpPr>
            <a:spLocks noGrp="1"/>
          </p:cNvSpPr>
          <p:nvPr>
            <p:ph type="subTitle" sz="half" idx="1"/>
          </p:nvPr>
        </p:nvSpPr>
        <p:spPr>
          <a:xfrm>
            <a:off x="2190551" y="2855934"/>
            <a:ext cx="9214942" cy="53293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Motivera nya deltagare genom att berätta om den konkreta nyttan med internationalisering. 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Ordna infomöten om internationell</a:t>
            </a:r>
            <a:r>
              <a:rPr lang="sv" sz="2800" b="0" i="0" u="none" dirty="0">
                <a:latin typeface="Calibri" panose="020F0502020204030204" pitchFamily="34" charset="0"/>
              </a:rPr>
              <a:t> verksamhet</a:t>
            </a:r>
            <a:r>
              <a:rPr lang="sv" sz="2800" b="0" i="0" u="non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  <a:r>
              <a:rPr lang="sv" sz="2800" b="0" i="0" u="none" baseline="0" dirty="0">
                <a:latin typeface="Calibri" panose="020F0502020204030204" pitchFamily="34" charset="0"/>
              </a:rPr>
              <a:t>i samband med undervisningen.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Använd så tydligt språk att också t.ex. personer med invandrarbakgrund får tillräckligt med information.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Ordna möten i tillgängliga lokaliteter och beakta specialgrupper i kommunikationen.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Informera också elevernas/de studerandes föräldrar om internationalisering och nyttan med den.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77329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ctrTitle"/>
          </p:nvPr>
        </p:nvSpPr>
        <p:spPr>
          <a:xfrm>
            <a:off x="2013744" y="1315234"/>
            <a:ext cx="9721056" cy="11148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 rtl="0"/>
            <a:r>
              <a:rPr lang="sv" sz="4400" b="1" i="0" u="none" baseline="0" dirty="0"/>
              <a:t>Tips om hur man kan främja jämlikheten i internationaliseringen med hjälp </a:t>
            </a:r>
            <a:br>
              <a:rPr lang="sv" sz="4400" b="1" i="0" u="none" baseline="0" dirty="0"/>
            </a:br>
            <a:r>
              <a:rPr lang="sv" sz="4400" b="1" i="0" u="none" baseline="0" dirty="0"/>
              <a:t>av kommunikation 1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ubTitle" sz="half" idx="1"/>
          </p:nvPr>
        </p:nvSpPr>
        <p:spPr>
          <a:xfrm>
            <a:off x="2013743" y="2843408"/>
            <a:ext cx="9721058" cy="48451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Sök och använd tillräckligt konkreta exempel när ni berättar om nyttan med internationalisering. Se till att exemplen är så mångsidiga och mångfaldiga som möjligt.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Bryt rutinerna i kommunikationen om internationalisering och skapa nya tillsammans med kollegerna och eleverna/de studerande.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Använd i kommunikationen ett språk som är tillräckligt tydligt också för specialgrupper. Använd bilder, videor och olika aktiviteter.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>
            <a:spLocks noGrp="1"/>
          </p:cNvSpPr>
          <p:nvPr>
            <p:ph type="ctrTitle"/>
          </p:nvPr>
        </p:nvSpPr>
        <p:spPr>
          <a:xfrm>
            <a:off x="2278112" y="1152396"/>
            <a:ext cx="9609088" cy="1315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om hur man kan främja</a:t>
            </a:r>
            <a:r>
              <a:rPr lang="sv" sz="4400" b="1" i="0" u="none" dirty="0">
                <a:latin typeface="Calibri" panose="020F0502020204030204" pitchFamily="34" charset="0"/>
              </a:rPr>
              <a:t> </a:t>
            </a:r>
            <a:r>
              <a:rPr lang="sv" sz="4400" b="1" i="0" u="none" baseline="0" dirty="0">
                <a:latin typeface="Calibri" panose="020F0502020204030204" pitchFamily="34" charset="0"/>
              </a:rPr>
              <a:t>jämlikheten i internationaliseringen med hjälp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av kommunikation 2</a:t>
            </a:r>
          </a:p>
        </p:txBody>
      </p:sp>
      <p:sp>
        <p:nvSpPr>
          <p:cNvPr id="167" name="Shape 167"/>
          <p:cNvSpPr>
            <a:spLocks noGrp="1"/>
          </p:cNvSpPr>
          <p:nvPr>
            <p:ph type="subTitle" sz="quarter" idx="1"/>
          </p:nvPr>
        </p:nvSpPr>
        <p:spPr>
          <a:xfrm>
            <a:off x="2244625" y="2893513"/>
            <a:ext cx="8823029" cy="42365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/>
              <a:t>Fundera på hur kommunikationen stöder målen för internationaliseringen också från jämlikhetens synvinkel.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/>
              <a:t>Berätta också för elevernas/de studerandes föräldrar om internationaliseringen, dess mål och nyttan med den.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>
            <a:spLocks noGrp="1"/>
          </p:cNvSpPr>
          <p:nvPr>
            <p:ph type="ctrTitle"/>
          </p:nvPr>
        </p:nvSpPr>
        <p:spPr>
          <a:xfrm>
            <a:off x="2112962" y="876822"/>
            <a:ext cx="9621838" cy="1603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 rtl="0"/>
            <a:r>
              <a:rPr lang="sv" sz="4400" b="1" i="0" u="none" baseline="0"/>
              <a:t>Rekommendationer för dem som samordnar läroanstaltens internationella verksamhet</a:t>
            </a:r>
            <a:endParaRPr sz="4400" dirty="0"/>
          </a:p>
        </p:txBody>
      </p:sp>
      <p:sp>
        <p:nvSpPr>
          <p:cNvPr id="171" name="Shape 171"/>
          <p:cNvSpPr>
            <a:spLocks noGrp="1"/>
          </p:cNvSpPr>
          <p:nvPr>
            <p:ph type="subTitle" sz="half" idx="1"/>
          </p:nvPr>
        </p:nvSpPr>
        <p:spPr>
          <a:xfrm>
            <a:off x="2074912" y="2893512"/>
            <a:ext cx="9163100" cy="432787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Granska läroanstaltens mobilitetsstatistik från jämlikhetens synvinkel och informera vidare om era iakttagelser: finns det i din läroanstalt grupper som inte deltar i den internationella verksamheten? Kunde någon grupps deltagande utökas?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Förbättra lika möjligheter för alla genom att inrikta kommunikationen, </a:t>
            </a:r>
            <a:r>
              <a:rPr lang="sv" sz="2800" b="0" i="0" u="non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introduktionen</a:t>
            </a:r>
            <a:r>
              <a:rPr lang="sv" sz="2800" b="0" i="0" u="none" baseline="0" dirty="0">
                <a:latin typeface="Calibri" panose="020F0502020204030204" pitchFamily="34" charset="0"/>
              </a:rPr>
              <a:t> och stipendierna.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Beakta de grupper som behöver särskilt stöd också i den internationella verksamheten.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hape 174"/>
          <p:cNvSpPr>
            <a:spLocks noGrp="1"/>
          </p:cNvSpPr>
          <p:nvPr>
            <p:ph type="ctrTitle"/>
          </p:nvPr>
        </p:nvSpPr>
        <p:spPr>
          <a:xfrm>
            <a:off x="2218381" y="638828"/>
            <a:ext cx="9793509" cy="179122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om hur man kan öka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internationaliseringen i samordningen av den internationella verksamheten 1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ubTitle" sz="half" idx="1"/>
          </p:nvPr>
        </p:nvSpPr>
        <p:spPr>
          <a:xfrm>
            <a:off x="2134145" y="2893512"/>
            <a:ext cx="9360248" cy="53011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Identifiera i er egen läroanstalt de grupper som deltar mindre i den internationella verksamheten.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Fråga dem som hör till grupperna vad de tänker om internationalisering. 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Fundera tillsammans med ledningen och informationsenheten på hur man ska uppmuntra gruppens medlemmar att delta.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Anpassa den internationella verksamhetens former så att alla blir delaktiga av den.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Beakta </a:t>
            </a:r>
            <a:r>
              <a:rPr lang="sv" sz="2800" b="0" i="0" u="non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möjligheter till internationalisering</a:t>
            </a:r>
            <a:r>
              <a:rPr lang="sv" sz="2800" b="0" i="0" u="none" dirty="0">
                <a:solidFill>
                  <a:schemeClr val="accent1"/>
                </a:solidFill>
                <a:latin typeface="Calibri" panose="020F0502020204030204" pitchFamily="34" charset="0"/>
              </a:rPr>
              <a:t> på </a:t>
            </a:r>
            <a:r>
              <a:rPr lang="sv" sz="2800" b="0" i="0" u="non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hemmaplan</a:t>
            </a:r>
            <a:r>
              <a:rPr lang="sv" sz="2800" b="0" i="0" u="none" baseline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>
            <a:spLocks noGrp="1"/>
          </p:cNvSpPr>
          <p:nvPr>
            <p:ph type="ctrTitle"/>
          </p:nvPr>
        </p:nvSpPr>
        <p:spPr>
          <a:xfrm>
            <a:off x="2228205" y="817770"/>
            <a:ext cx="9312631" cy="16122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om hur man kan öka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internationaliseringen i samordningen av den internationella verksamheten 2</a:t>
            </a:r>
          </a:p>
        </p:txBody>
      </p:sp>
      <p:sp>
        <p:nvSpPr>
          <p:cNvPr id="179" name="Shape 179"/>
          <p:cNvSpPr>
            <a:spLocks noGrp="1"/>
          </p:cNvSpPr>
          <p:nvPr>
            <p:ph type="subTitle" sz="half" idx="1"/>
          </p:nvPr>
        </p:nvSpPr>
        <p:spPr>
          <a:xfrm>
            <a:off x="2263526" y="2855934"/>
            <a:ext cx="9404947" cy="48225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Fundera på om man kan prioritera grupper som deltar mindre i internationell verksamhet exempelvis då man väljer deltagare i mobilitetsperioder.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Fundera tillsammans med era kolleger</a:t>
            </a:r>
            <a:r>
              <a:rPr lang="sv" sz="2800" b="0" i="0" u="none" baseline="0" dirty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  <a:r>
              <a:rPr lang="sv" sz="2800" b="0" i="0" u="none" baseline="0" dirty="0">
                <a:latin typeface="Calibri" panose="020F0502020204030204" pitchFamily="34" charset="0"/>
              </a:rPr>
              <a:t>på vilken form av internationalisering som lämpar sig för er egen läroanstalt och satsa på den.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Ta reda på hur man kan uppmuntra till internationalisering genom läroanstaltens interna metoder.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Bilda nätverk med kolleger både i er egen läroanstalt och i andra läroanstalter och byt ut erfarenheter.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>
            <a:spLocks noGrp="1"/>
          </p:cNvSpPr>
          <p:nvPr>
            <p:ph type="ctrTitle"/>
          </p:nvPr>
        </p:nvSpPr>
        <p:spPr>
          <a:xfrm>
            <a:off x="2038647" y="914400"/>
            <a:ext cx="9696153" cy="1352811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4400" b="1" i="0" u="none" baseline="0">
                <a:latin typeface="Calibri" panose="020F0502020204030204" pitchFamily="34" charset="0"/>
              </a:rPr>
              <a:t>Rekommendationer till dem som ger råd och handledning i internationella frågor.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83" name="Shape 183"/>
          <p:cNvSpPr>
            <a:spLocks noGrp="1"/>
          </p:cNvSpPr>
          <p:nvPr>
            <p:ph type="subTitle" sz="half" idx="1"/>
          </p:nvPr>
        </p:nvSpPr>
        <p:spPr>
          <a:xfrm>
            <a:off x="2038648" y="2818356"/>
            <a:ext cx="9538990" cy="49128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Omarbeta delområden i den internationella verksamheten till inlärningsprocesser. Ställ upp inlärningsmål för dem.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Erbjud introduktion och handledning före mobilitetsperioderna, under dem och också efter dem.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Hjälp dem som deltar i internationell verksamhet att reflektera över och utvärdera sina erfarenheter.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Försäkra er om att studierna utomlands räknas till godo och att det finns enhetliga förfaringssätt för det.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Ta också speciallärare, tillgänglighetsplanerare, ombud för funktionshindrade m.fl. med i den internationella verksamheten.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>
            <a:spLocks noGrp="1"/>
          </p:cNvSpPr>
          <p:nvPr>
            <p:ph type="ctrTitle"/>
          </p:nvPr>
        </p:nvSpPr>
        <p:spPr>
          <a:xfrm>
            <a:off x="2158206" y="739037"/>
            <a:ext cx="9576595" cy="16403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för hur man kan öka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internationaliseringen i handledning och rådgivning 1</a:t>
            </a:r>
          </a:p>
        </p:txBody>
      </p:sp>
      <p:sp>
        <p:nvSpPr>
          <p:cNvPr id="187" name="Shape 187"/>
          <p:cNvSpPr>
            <a:spLocks noGrp="1"/>
          </p:cNvSpPr>
          <p:nvPr>
            <p:ph type="subTitle" sz="half" idx="1"/>
          </p:nvPr>
        </p:nvSpPr>
        <p:spPr>
          <a:xfrm>
            <a:off x="2190154" y="2868461"/>
            <a:ext cx="8863014" cy="50574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Ställ upp så konkreta inlärningsmål som möjligt för utlandsperioder eller hemmaplansinternationalisering. Beakta också färdigheter som ska överföras och dold kunskap.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Utmana era kolleger</a:t>
            </a:r>
            <a:r>
              <a:rPr lang="sv" sz="2800" b="0" i="0" u="none" baseline="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" sz="2800" b="0" i="0" u="none" baseline="0" dirty="0">
                <a:latin typeface="Calibri" panose="020F0502020204030204" pitchFamily="34" charset="0"/>
              </a:rPr>
              <a:t>– och också er själva – att omformulera urvalskriterierna för utlandsperioderna så att alla grupper kan bli valda.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>
            <a:spLocks noGrp="1"/>
          </p:cNvSpPr>
          <p:nvPr>
            <p:ph type="ctrTitle"/>
          </p:nvPr>
        </p:nvSpPr>
        <p:spPr>
          <a:xfrm>
            <a:off x="2067371" y="501042"/>
            <a:ext cx="9383813" cy="196658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för hur man kan öka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internationaliseringen i handledning och rådgivning 2</a:t>
            </a:r>
          </a:p>
        </p:txBody>
      </p:sp>
      <p:sp>
        <p:nvSpPr>
          <p:cNvPr id="191" name="Shape 191"/>
          <p:cNvSpPr>
            <a:spLocks noGrp="1"/>
          </p:cNvSpPr>
          <p:nvPr>
            <p:ph type="subTitle" sz="half" idx="1"/>
          </p:nvPr>
        </p:nvSpPr>
        <p:spPr>
          <a:xfrm>
            <a:off x="2135137" y="2880986"/>
            <a:ext cx="9554469" cy="47989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Påminn era kolleger</a:t>
            </a:r>
            <a:r>
              <a:rPr lang="sv" sz="2800" b="0" i="0" u="none" baseline="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sv" sz="2800" b="0" i="0" u="none" baseline="0" dirty="0">
                <a:latin typeface="Calibri" panose="020F0502020204030204" pitchFamily="34" charset="0"/>
              </a:rPr>
              <a:t>– och också er själva – om vilken nytta på lång sikt internationaliseringen har för inlärning, kunnande och sysselsättning.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Hjälp till att eliminera hinder för att utbytesstudier räknas till godo och osmidig praxis i er egen läroanstalt.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Hjälp andra att se internationaliseringens mångfaldiga</a:t>
            </a:r>
            <a:r>
              <a:rPr lang="sv" sz="2800" b="0" i="0" u="none" dirty="0">
                <a:latin typeface="Calibri" panose="020F0502020204030204" pitchFamily="34" charset="0"/>
              </a:rPr>
              <a:t> effekt</a:t>
            </a:r>
            <a:r>
              <a:rPr lang="sv" sz="2800" b="0" i="0" u="none" baseline="0" dirty="0">
                <a:latin typeface="Calibri" panose="020F0502020204030204" pitchFamily="34" charset="0"/>
              </a:rPr>
              <a:t>, t.ex. på studiemotivationen.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5473" y="714294"/>
            <a:ext cx="12254773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194"/>
          <p:cNvSpPr>
            <a:spLocks noGrp="1"/>
          </p:cNvSpPr>
          <p:nvPr>
            <p:ph type="ctrTitle"/>
          </p:nvPr>
        </p:nvSpPr>
        <p:spPr>
          <a:xfrm>
            <a:off x="1270000" y="21717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6600" dirty="0">
                <a:solidFill>
                  <a:srgbClr val="0033CC"/>
                </a:solidFill>
                <a:latin typeface="Calibri" panose="020F0502020204030204" pitchFamily="34" charset="0"/>
              </a:rPr>
              <a:t>Internationalisering på hemmaplan </a:t>
            </a:r>
            <a:r>
              <a:rPr lang="sv" sz="6600" i="0" u="none" baseline="0" dirty="0">
                <a:solidFill>
                  <a:srgbClr val="0033CC"/>
                </a:solidFill>
                <a:latin typeface="Calibri" panose="020F0502020204030204" pitchFamily="34" charset="0"/>
              </a:rPr>
              <a:t>och jämlikhet</a:t>
            </a:r>
            <a:endParaRPr sz="6600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>
            <a:spLocks noGrp="1"/>
          </p:cNvSpPr>
          <p:nvPr>
            <p:ph type="ctrTitle"/>
          </p:nvPr>
        </p:nvSpPr>
        <p:spPr>
          <a:xfrm>
            <a:off x="2014161" y="824148"/>
            <a:ext cx="9793432" cy="13854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solidFill>
                  <a:srgbClr val="0033CC"/>
                </a:solidFill>
                <a:latin typeface="Calibri" panose="020F0502020204030204" pitchFamily="34" charset="0"/>
              </a:rPr>
              <a:t>Vad är internationalisering</a:t>
            </a:r>
            <a:r>
              <a:rPr lang="sv" sz="4400" b="1" i="0" u="none" dirty="0">
                <a:solidFill>
                  <a:srgbClr val="0033CC"/>
                </a:solidFill>
                <a:latin typeface="Calibri" panose="020F0502020204030204" pitchFamily="34" charset="0"/>
              </a:rPr>
              <a:t> på </a:t>
            </a:r>
            <a:r>
              <a:rPr lang="sv" sz="4400" b="1" i="0" u="none" baseline="0" dirty="0">
                <a:solidFill>
                  <a:srgbClr val="0033CC"/>
                </a:solidFill>
                <a:latin typeface="Calibri" panose="020F0502020204030204" pitchFamily="34" charset="0"/>
              </a:rPr>
              <a:t>hemmaplan?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ubTitle" sz="half" idx="1"/>
          </p:nvPr>
        </p:nvSpPr>
        <p:spPr>
          <a:xfrm>
            <a:off x="2011302" y="2916272"/>
            <a:ext cx="9507539" cy="5867047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1" i="0" u="none" baseline="0" dirty="0">
                <a:latin typeface="Calibri" panose="020F0502020204030204" pitchFamily="34" charset="0"/>
              </a:rPr>
              <a:t>Med hemmaplansinternationalisering avses olika </a:t>
            </a:r>
            <a:r>
              <a:rPr lang="sv" sz="2800" b="0" i="0" u="none" baseline="0" dirty="0">
                <a:latin typeface="Calibri" panose="020F0502020204030204" pitchFamily="34" charset="0"/>
              </a:rPr>
              <a:t>former av</a:t>
            </a:r>
            <a:r>
              <a:rPr lang="sv" sz="2800" b="1" i="0" u="none" baseline="0" dirty="0">
                <a:latin typeface="Calibri" panose="020F0502020204030204" pitchFamily="34" charset="0"/>
              </a:rPr>
              <a:t> internationalisering som sker i hemlandet: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utnyttjande av den egna läroanstaltens utrymmen och näromgivning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fördjupning i de egna elevernas/studerandenas, den egna läroanstaltens och regionens språkliga och kulturella mångfald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deltagande i internationaliseringsprojekt via nätet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 dirty="0">
                <a:latin typeface="Calibri" panose="020F0502020204030204" pitchFamily="34" charset="0"/>
              </a:rPr>
              <a:t>studerande av internationalis</a:t>
            </a:r>
            <a:r>
              <a:rPr lang="fi-FI" sz="2800" b="0" i="0" u="none" baseline="0">
                <a:latin typeface="Calibri" panose="020F0502020204030204" pitchFamily="34" charset="0"/>
              </a:rPr>
              <a:t>ering</a:t>
            </a:r>
            <a:r>
              <a:rPr lang="sv" sz="2800" b="0" i="0" u="none" baseline="0">
                <a:latin typeface="Calibri" panose="020F0502020204030204" pitchFamily="34" charset="0"/>
              </a:rPr>
              <a:t> </a:t>
            </a:r>
            <a:r>
              <a:rPr lang="sv" sz="2800" b="0" i="0" u="none" baseline="0" dirty="0">
                <a:latin typeface="Calibri" panose="020F0502020204030204" pitchFamily="34" charset="0"/>
              </a:rPr>
              <a:t>i företag i närområdet.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>
            <a:spLocks noGrp="1"/>
          </p:cNvSpPr>
          <p:nvPr>
            <p:ph type="ctrTitle"/>
          </p:nvPr>
        </p:nvSpPr>
        <p:spPr>
          <a:xfrm>
            <a:off x="2176512" y="1164921"/>
            <a:ext cx="9558288" cy="12901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4400" b="1" i="0" u="none" baseline="0" dirty="0">
                <a:latin typeface="Calibri" panose="020F0502020204030204" pitchFamily="34" charset="0"/>
              </a:rPr>
              <a:t>Rekommendationer för större jämlikhet i internationaliseringen på hemmaplan </a:t>
            </a:r>
          </a:p>
        </p:txBody>
      </p:sp>
      <p:sp>
        <p:nvSpPr>
          <p:cNvPr id="202" name="Shape 202"/>
          <p:cNvSpPr>
            <a:spLocks noGrp="1"/>
          </p:cNvSpPr>
          <p:nvPr>
            <p:ph type="subTitle" sz="half" idx="1"/>
          </p:nvPr>
        </p:nvSpPr>
        <p:spPr>
          <a:xfrm>
            <a:off x="2176512" y="2853100"/>
            <a:ext cx="9558288" cy="45902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Ta elever, studerande, lärare och annan personal med i planeringen av all internationell verksamhet, också hemmaplansinternationalisering.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Engagera rektorn och ledning också för internationalisering på hemmaplan</a:t>
            </a:r>
            <a:endParaRPr sz="2800" strike="sngStrike" dirty="0"/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Ställ upp mål för internationaliseringen på hemmaplan.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Se till att alla elever/studerande får möjlighet att lära sig vara tillsammans med olika slags människor.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" sz="2800" b="0" i="0" u="none" baseline="0" dirty="0"/>
              <a:t>Beakta de grupper som behöver särskilt stöd.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/>
          <p:cNvSpPr>
            <a:spLocks noGrp="1"/>
          </p:cNvSpPr>
          <p:nvPr>
            <p:ph type="ctrTitle"/>
          </p:nvPr>
        </p:nvSpPr>
        <p:spPr>
          <a:xfrm>
            <a:off x="2102146" y="936841"/>
            <a:ext cx="9632653" cy="1485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för hur man ökar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hemmaplansinternationalisering 1</a:t>
            </a:r>
          </a:p>
        </p:txBody>
      </p:sp>
      <p:sp>
        <p:nvSpPr>
          <p:cNvPr id="206" name="Shape 206"/>
          <p:cNvSpPr>
            <a:spLocks noGrp="1"/>
          </p:cNvSpPr>
          <p:nvPr>
            <p:ph type="subTitle" sz="half" idx="1"/>
          </p:nvPr>
        </p:nvSpPr>
        <p:spPr>
          <a:xfrm>
            <a:off x="2102146" y="2930220"/>
            <a:ext cx="9632653" cy="437510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Internationalisering på hemmaplan, utlandsperioder och internationella projekt </a:t>
            </a:r>
            <a:r>
              <a:rPr lang="sv" sz="2800" b="1" i="0" u="none" baseline="0">
                <a:latin typeface="Calibri" panose="020F0502020204030204" pitchFamily="34" charset="0"/>
              </a:rPr>
              <a:t>kompletterar varandra.</a:t>
            </a:r>
            <a:r>
              <a:rPr lang="sv" sz="2800" b="0" i="0" u="none" baseline="0">
                <a:latin typeface="Calibri" panose="020F0502020204030204" pitchFamily="34" charset="0"/>
              </a:rPr>
              <a:t> Av dessa kan hemmaplansinternationaliseringen potentiellt uppmuntra flest nya människor att komma med i internationell verksamhet.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Fundera tillsammans med kolleger &amp; elever/studerande på vad hemmaplansinternationalisering kunde betyda i er läroanstalt. För vem är den till nytta och hur? Vad kunde ni göra tillsammans?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Ta reda på vilka ekonomiska resurser och personresurser ni har till förfogande; fundera på vad ni kan åstadkomma med dem.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>
            <a:spLocks noGrp="1"/>
          </p:cNvSpPr>
          <p:nvPr>
            <p:ph type="ctrTitle"/>
          </p:nvPr>
        </p:nvSpPr>
        <p:spPr>
          <a:xfrm>
            <a:off x="2086619" y="1064712"/>
            <a:ext cx="10063629" cy="14530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 dirty="0">
                <a:latin typeface="Calibri" panose="020F0502020204030204" pitchFamily="34" charset="0"/>
              </a:rPr>
              <a:t>Tips för hur man ökar jämlikheten </a:t>
            </a:r>
            <a:br>
              <a:rPr lang="sv" sz="4400" b="1" i="0" u="none" baseline="0" dirty="0">
                <a:latin typeface="Calibri" panose="020F0502020204030204" pitchFamily="34" charset="0"/>
              </a:rPr>
            </a:br>
            <a:r>
              <a:rPr lang="sv" sz="4400" b="1" i="0" u="none" baseline="0" dirty="0">
                <a:latin typeface="Calibri" panose="020F0502020204030204" pitchFamily="34" charset="0"/>
              </a:rPr>
              <a:t>i hemmaplansinternationalisering 2</a:t>
            </a:r>
          </a:p>
        </p:txBody>
      </p:sp>
      <p:sp>
        <p:nvSpPr>
          <p:cNvPr id="210" name="Shape 210"/>
          <p:cNvSpPr>
            <a:spLocks noGrp="1"/>
          </p:cNvSpPr>
          <p:nvPr>
            <p:ph type="subTitle" sz="half" idx="1"/>
          </p:nvPr>
        </p:nvSpPr>
        <p:spPr>
          <a:xfrm>
            <a:off x="2086619" y="2860589"/>
            <a:ext cx="9648182" cy="28840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Utmana ämneslärare, gruppledare och ansvariga lärare att fundera på hur hemmaplansinternationalisering kan stöda annan inlärning.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Fundera på om vissa grupper i allmänhet inte beaktas när man talar om internationalisering och ta dem med i hemmaplansinternationaliseringen.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73109" y="675284"/>
            <a:ext cx="12646762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>
            <a:spLocks noGrp="1"/>
          </p:cNvSpPr>
          <p:nvPr>
            <p:ph type="ctrTitle"/>
          </p:nvPr>
        </p:nvSpPr>
        <p:spPr>
          <a:xfrm>
            <a:off x="1270000" y="1333500"/>
            <a:ext cx="10439401" cy="3751118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1" dirty="0">
                <a:latin typeface="Calibri" panose="020F0502020204030204" pitchFamily="34" charset="0"/>
              </a:rPr>
              <a:t>Ö</a:t>
            </a:r>
            <a:r>
              <a:rPr lang="sv" b="1" i="0" u="none" baseline="0" dirty="0">
                <a:latin typeface="Calibri" panose="020F0502020204030204" pitchFamily="34" charset="0"/>
              </a:rPr>
              <a:t>vning för att </a:t>
            </a:r>
            <a:br>
              <a:rPr lang="sv" b="1" i="0" u="none" baseline="0" dirty="0">
                <a:latin typeface="Calibri" panose="020F0502020204030204" pitchFamily="34" charset="0"/>
              </a:rPr>
            </a:br>
            <a:r>
              <a:rPr lang="sv" b="1" i="0" u="none" baseline="0" dirty="0">
                <a:latin typeface="Calibri" panose="020F0502020204030204" pitchFamily="34" charset="0"/>
              </a:rPr>
              <a:t>behandla ämnet</a:t>
            </a:r>
            <a:endParaRPr b="1" dirty="0">
              <a:latin typeface="Calibri" panose="020F0502020204030204" pitchFamily="34" charset="0"/>
            </a:endParaRP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>
            <a:spLocks noGrp="1"/>
          </p:cNvSpPr>
          <p:nvPr>
            <p:ph type="ctrTitle"/>
          </p:nvPr>
        </p:nvSpPr>
        <p:spPr>
          <a:xfrm>
            <a:off x="2174577" y="1628384"/>
            <a:ext cx="9560223" cy="8392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 rtl="0"/>
            <a:r>
              <a:rPr lang="sv" sz="4400" b="1" i="0" u="none" baseline="0">
                <a:latin typeface="Calibri" panose="020F0502020204030204" pitchFamily="34" charset="0"/>
              </a:rPr>
              <a:t>Övning för att behandla ämnet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225" name="Shape 225"/>
          <p:cNvSpPr>
            <a:spLocks noGrp="1"/>
          </p:cNvSpPr>
          <p:nvPr>
            <p:ph type="subTitle" sz="half" idx="1"/>
          </p:nvPr>
        </p:nvSpPr>
        <p:spPr>
          <a:xfrm>
            <a:off x="2198588" y="3006247"/>
            <a:ext cx="9168359" cy="478113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Gör följande övning tillsammans med kollegerna: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Skriv upp allt som ni redan fått till stånd i er läroanstalt när det gäller jämlikhet inom internationaliseringen.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Fundera tillsammans på vilka de följande stegen i främjandet av jämlikheten kunde vara.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Ställ upp realistiska mål enligt dessa steg och gör upp en tidtabell för dem.</a:t>
            </a:r>
          </a:p>
          <a:p>
            <a:pPr marL="360362" indent="-360362" algn="l" defTabSz="914400" rtl="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sz="2800" b="0" i="0" u="none" baseline="0">
                <a:latin typeface="Calibri" panose="020F0502020204030204" pitchFamily="34" charset="0"/>
              </a:rPr>
              <a:t>Kom ihåg att också litet är vackert: gör stegen uppnåbara och konkreta.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751" y="457200"/>
            <a:ext cx="7371298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>
            <a:spLocks noGrp="1"/>
          </p:cNvSpPr>
          <p:nvPr>
            <p:ph type="ctrTitle"/>
          </p:nvPr>
        </p:nvSpPr>
        <p:spPr>
          <a:xfrm>
            <a:off x="1270000" y="18034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Internationalisering</a:t>
            </a:r>
            <a:endParaRPr dirty="0">
              <a:latin typeface="Calibri" panose="020F0502020204030204" pitchFamily="34" charset="0"/>
            </a:endParaRPr>
          </a:p>
          <a:p>
            <a:pPr rtl="0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för alla!</a:t>
            </a:r>
          </a:p>
        </p:txBody>
      </p:sp>
      <p:sp>
        <p:nvSpPr>
          <p:cNvPr id="229" name="Shape 229"/>
          <p:cNvSpPr>
            <a:spLocks noGrp="1"/>
          </p:cNvSpPr>
          <p:nvPr>
            <p:ph type="subTitle" sz="quarter" idx="1"/>
          </p:nvPr>
        </p:nvSpPr>
        <p:spPr>
          <a:xfrm>
            <a:off x="1270000" y="5511800"/>
            <a:ext cx="10464801" cy="2375942"/>
          </a:xfrm>
          <a:prstGeom prst="rect">
            <a:avLst/>
          </a:prstGeom>
        </p:spPr>
        <p:txBody>
          <a:bodyPr>
            <a:noAutofit/>
          </a:bodyPr>
          <a:lstStyle/>
          <a:p>
            <a:pPr rtl="0"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Detta stordiapaket har utarbetats av Miika Kekki </a:t>
            </a:r>
          </a:p>
          <a:p>
            <a:pPr rtl="0"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(Tmi Haagan Aro) i samarbete med  </a:t>
            </a:r>
          </a:p>
          <a:p>
            <a:pPr rtl="0"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sv" b="0" i="0" u="none" baseline="0">
                <a:latin typeface="Calibri" panose="020F0502020204030204" pitchFamily="34" charset="0"/>
              </a:rPr>
              <a:t>Utbildningsstyrelsens internationaliseringstjänster</a:t>
            </a:r>
            <a:endParaRPr dirty="0">
              <a:latin typeface="Calibri" panose="020F0502020204030204" pitchFamily="34" charset="0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593" y="8599494"/>
            <a:ext cx="755904" cy="8412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1469</Words>
  <Application>Microsoft Office PowerPoint</Application>
  <PresentationFormat>Mukautettu</PresentationFormat>
  <Paragraphs>130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3" baseType="lpstr">
      <vt:lpstr>Arial</vt:lpstr>
      <vt:lpstr>Calibri</vt:lpstr>
      <vt:lpstr>Helvetica Light</vt:lpstr>
      <vt:lpstr>Helvetica Neue</vt:lpstr>
      <vt:lpstr>Trebuchet MS</vt:lpstr>
      <vt:lpstr>White</vt:lpstr>
      <vt:lpstr>Internationalisering för alla!</vt:lpstr>
      <vt:lpstr>Innehållet i denna diaserie</vt:lpstr>
      <vt:lpstr>Vad är  jämlikhet inom  internationalisering?</vt:lpstr>
      <vt:lpstr>Vad är jämlikhet inom internationalisering?</vt:lpstr>
      <vt:lpstr>Diskutera inom er egen läroanstalt: </vt:lpstr>
      <vt:lpstr>Diskutera inom er egen läroanstalt:</vt:lpstr>
      <vt:lpstr>Rekommendationer och  praktiska tips</vt:lpstr>
      <vt:lpstr>Rekommendationer för dem som leder läroanstalternas verksamhet</vt:lpstr>
      <vt:lpstr>Tips för hur man kan öka jämlikheten inom internationaliseringen med hjälp  av ledarskapet 1</vt:lpstr>
      <vt:lpstr>Tips för hur man kan öka jämlikheten inom internationaliseringen med hjälp  av ledarskapet 2</vt:lpstr>
      <vt:lpstr>Rekommendationer till dem som informerar om läroanstaltens internationella verksamhet</vt:lpstr>
      <vt:lpstr>Tips om hur man kan främja jämlikheten i internationaliseringen med hjälp  av kommunikation 1</vt:lpstr>
      <vt:lpstr>Tips om hur man kan främja jämlikheten i internationaliseringen med hjälp  av kommunikation 2</vt:lpstr>
      <vt:lpstr>Rekommendationer för dem som samordnar läroanstaltens internationella verksamhet</vt:lpstr>
      <vt:lpstr>Tips om hur man kan öka jämlikheten  i internationaliseringen i samordningen av den internationella verksamheten 1</vt:lpstr>
      <vt:lpstr>Tips om hur man kan öka jämlikheten  i internationaliseringen i samordningen av den internationella verksamheten 2</vt:lpstr>
      <vt:lpstr>Rekommendationer till dem som ger råd och handledning i internationella frågor.</vt:lpstr>
      <vt:lpstr>Tips för hur man kan öka jämlikheten  i internationaliseringen i handledning och rådgivning 1</vt:lpstr>
      <vt:lpstr>Tips för hur man kan öka jämlikheten  i internationaliseringen i handledning och rådgivning 2</vt:lpstr>
      <vt:lpstr>Internationalisering på hemmaplan och jämlikhet</vt:lpstr>
      <vt:lpstr>Vad är internationalisering på hemmaplan?</vt:lpstr>
      <vt:lpstr>Rekommendationer för större jämlikhet i internationaliseringen på hemmaplan </vt:lpstr>
      <vt:lpstr>Tips för hur man ökar jämlikheten  i hemmaplansinternationalisering 1</vt:lpstr>
      <vt:lpstr>Tips för hur man ökar jämlikheten  i hemmaplansinternationalisering 2</vt:lpstr>
      <vt:lpstr>Övning för att  behandla ämnet</vt:lpstr>
      <vt:lpstr>Övning för att behandla ämnet</vt:lpstr>
      <vt:lpstr>Internationalisering för alla!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Kansainvälisyyttä kaikille!</dc:title>
  <dc:creator>Lehmusvaara Tiina</dc:creator>
  <cp:lastModifiedBy>Kauppila Olli</cp:lastModifiedBy>
  <cp:revision>49</cp:revision>
  <cp:lastPrinted>2017-05-08T07:01:34Z</cp:lastPrinted>
  <dcterms:modified xsi:type="dcterms:W3CDTF">2020-06-24T06:18:12Z</dcterms:modified>
  <cp:contentStatus/>
</cp:coreProperties>
</file>