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3" r:id="rId30"/>
    <p:sldId id="284" r:id="rId31"/>
  </p:sldIdLst>
  <p:sldSz cx="13004800" cy="9753600"/>
  <p:notesSz cx="6799263" cy="992981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illa paulamäki" initials="m" lastIdx="5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1722" y="108"/>
      </p:cViewPr>
      <p:guideLst>
        <p:guide orient="horz" pos="3072"/>
        <p:guide pos="409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7-06-12T11:42:38.165" idx="2">
    <p:pos x="6566" y="4205"/>
    <p:text>Esteettömyyssuunnittelija: vaihtoehtoisesti disability coordinator.</p:tex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4113" cy="372427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569" y="4716661"/>
            <a:ext cx="4986126" cy="4468416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Otsikko ja ala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</p:spPr>
        <p:txBody>
          <a:bodyPr anchor="b"/>
          <a:lstStyle/>
          <a:p>
            <a:r>
              <a:t>Otsikkoteksti</a:t>
            </a:r>
          </a:p>
        </p:txBody>
      </p:sp>
      <p:sp>
        <p:nvSpPr>
          <p:cNvPr id="12" name="Shape 12"/>
          <p:cNvSpPr>
            <a:spLocks noGrp="1"/>
          </p:cNvSpPr>
          <p:nvPr>
            <p:ph type="body" sz="quarter" idx="1"/>
          </p:nvPr>
        </p:nvSpPr>
        <p:spPr>
          <a:xfrm>
            <a:off x="1270000" y="50292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13" name="Shape 1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vaa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Otsikkoteksti</a:t>
            </a:r>
          </a:p>
        </p:txBody>
      </p:sp>
      <p:sp>
        <p:nvSpPr>
          <p:cNvPr id="22" name="Shape 22"/>
          <p:cNvSpPr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23" name="Shape 23"/>
          <p:cNvSpPr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kesk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31" name="Shape 3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py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Shape 39"/>
          <p:cNvSpPr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Otsikkoteksti</a:t>
            </a:r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/>
            </a:lvl1pPr>
            <a:lvl2pPr marL="0" indent="228600" algn="ctr">
              <a:spcBef>
                <a:spcPts val="0"/>
              </a:spcBef>
              <a:buSzTx/>
              <a:buNone/>
              <a:defRPr sz="3200"/>
            </a:lvl2pPr>
            <a:lvl3pPr marL="0" indent="457200" algn="ctr">
              <a:spcBef>
                <a:spcPts val="0"/>
              </a:spcBef>
              <a:buSzTx/>
              <a:buNone/>
              <a:defRPr sz="3200"/>
            </a:lvl3pPr>
            <a:lvl4pPr marL="0" indent="685800" algn="ctr">
              <a:spcBef>
                <a:spcPts val="0"/>
              </a:spcBef>
              <a:buSzTx/>
              <a:buNone/>
              <a:defRPr sz="3200"/>
            </a:lvl4pPr>
            <a:lvl5pPr marL="0" indent="914400" algn="ctr">
              <a:spcBef>
                <a:spcPts val="0"/>
              </a:spcBef>
              <a:buSzTx/>
              <a:buNone/>
              <a:defRPr sz="32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1" name="Shape 4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– yl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49" name="Shape 4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 ja merk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tsikko, merkit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Otsikkoteksti</a:t>
            </a:r>
          </a:p>
        </p:txBody>
      </p:sp>
      <p:sp>
        <p:nvSpPr>
          <p:cNvPr id="67" name="Shape 67"/>
          <p:cNvSpPr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68" name="Shape 6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uettelomerk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76" name="Shape 7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 – 3 kuv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Shape 84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hape 8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Shape 93"/>
          <p:cNvSpPr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/>
            </a:lvl1pPr>
          </a:lstStyle>
          <a:p>
            <a:r>
              <a:t>– Johnny Appleseed</a:t>
            </a:r>
          </a:p>
        </p:txBody>
      </p:sp>
      <p:sp>
        <p:nvSpPr>
          <p:cNvPr id="94" name="Shape 94"/>
          <p:cNvSpPr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/>
            </a:lvl1pPr>
          </a:lstStyle>
          <a:p>
            <a:r>
              <a:t>”Kirjoita lainaus tähän.” </a:t>
            </a:r>
          </a:p>
        </p:txBody>
      </p:sp>
      <p:sp>
        <p:nvSpPr>
          <p:cNvPr id="95" name="Shape 95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hape 10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Otsikkoteksti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Leipätekstin taso yksi</a:t>
            </a:r>
          </a:p>
          <a:p>
            <a:pPr lvl="1"/>
            <a:r>
              <a:t>Leipätekstin taso kaksi</a:t>
            </a:r>
          </a:p>
          <a:p>
            <a:pPr lvl="2"/>
            <a:r>
              <a:t>Leipätekstin taso kolme</a:t>
            </a:r>
          </a:p>
          <a:p>
            <a:pPr lvl="3"/>
            <a:r>
              <a:t>Leipätekstin taso neljä</a:t>
            </a:r>
          </a:p>
          <a:p>
            <a:pPr lvl="4"/>
            <a:r>
              <a:t>Leipätekstin taso viisi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image" Target="../media/image3.png"/><Relationship Id="rId7" Type="http://schemas.openxmlformats.org/officeDocument/2006/relationships/hyperlink" Target="http://cimo.fi/tasa-arvo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oph.fi/fi/tilastot/kansainvalisyytta-kaikille" TargetMode="External"/><Relationship Id="rId5" Type="http://schemas.openxmlformats.org/officeDocument/2006/relationships/hyperlink" Target="https://www.oph.fi/fi/tilastot-ja-julkaisut/julkaisut/faktaa-express-12014-kansainvalistymismahdollisuuksien-tasa-arvo" TargetMode="Externa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60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927005" y="434219"/>
            <a:ext cx="14185680" cy="12638928"/>
          </a:xfrm>
          <a:prstGeom prst="rect">
            <a:avLst/>
          </a:prstGeom>
          <a:ln w="12700">
            <a:miter lim="400000"/>
          </a:ln>
        </p:spPr>
      </p:pic>
      <p:sp>
        <p:nvSpPr>
          <p:cNvPr id="120" name="Shape 120"/>
          <p:cNvSpPr>
            <a:spLocks noGrp="1"/>
          </p:cNvSpPr>
          <p:nvPr>
            <p:ph type="ctrTitle"/>
          </p:nvPr>
        </p:nvSpPr>
        <p:spPr>
          <a:xfrm>
            <a:off x="1270000" y="1800226"/>
            <a:ext cx="10464800" cy="3297618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defRPr sz="96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Internationalisation</a:t>
            </a:r>
          </a:p>
          <a:p>
            <a:pPr algn="l">
              <a:defRPr sz="96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for all!</a:t>
            </a:r>
          </a:p>
        </p:txBody>
      </p:sp>
      <p:sp>
        <p:nvSpPr>
          <p:cNvPr id="121" name="Shape 121"/>
          <p:cNvSpPr>
            <a:spLocks noGrp="1"/>
          </p:cNvSpPr>
          <p:nvPr>
            <p:ph type="subTitle" sz="quarter" idx="1"/>
          </p:nvPr>
        </p:nvSpPr>
        <p:spPr>
          <a:xfrm>
            <a:off x="1270000" y="5443538"/>
            <a:ext cx="10464800" cy="1858516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/>
              <a:t>Recommendations and implementation tips for education institutions, education providers </a:t>
            </a:r>
          </a:p>
          <a:p>
            <a:pPr algn="l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/>
              <a:t>and other actors for the promotion </a:t>
            </a:r>
          </a:p>
          <a:p>
            <a:pPr algn="l"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/>
              <a:t>of equity in international activities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3" name="Kuva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Dia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847977" y="486623"/>
            <a:ext cx="13829160" cy="12480077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Shape 124"/>
          <p:cNvSpPr>
            <a:spLocks noGrp="1"/>
          </p:cNvSpPr>
          <p:nvPr>
            <p:ph type="ctrTitle"/>
          </p:nvPr>
        </p:nvSpPr>
        <p:spPr>
          <a:xfrm>
            <a:off x="1270000" y="1828800"/>
            <a:ext cx="10464800" cy="80545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4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/>
              <a:t>The content of this slide set</a:t>
            </a:r>
            <a:endParaRPr lang="en-GB" dirty="0">
              <a:latin typeface="Calibri" panose="020F0502020204030204" pitchFamily="34" charset="0"/>
            </a:endParaRPr>
          </a:p>
        </p:txBody>
      </p:sp>
      <p:pic>
        <p:nvPicPr>
          <p:cNvPr id="5" name="Logo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sp>
        <p:nvSpPr>
          <p:cNvPr id="125" name="Shape 125"/>
          <p:cNvSpPr>
            <a:spLocks noGrp="1"/>
          </p:cNvSpPr>
          <p:nvPr>
            <p:ph type="subTitle" idx="1"/>
          </p:nvPr>
        </p:nvSpPr>
        <p:spPr>
          <a:xfrm>
            <a:off x="1270000" y="2898253"/>
            <a:ext cx="10464800" cy="540489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/>
              <a:t>What is equity in internationalisation?</a:t>
            </a: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US"/>
              <a:t>	</a:t>
            </a:r>
            <a:r>
              <a:rPr lang="en-GB" b="0" dirty="0">
                <a:latin typeface="Calibri" panose="020F0502020204030204" pitchFamily="34" charset="0"/>
              </a:rPr>
              <a:t>• definitions and topics for discussion</a:t>
            </a: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n-GB" b="0"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Recommendations and implementation tips for</a:t>
            </a: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US"/>
              <a:t>	</a:t>
            </a:r>
            <a:r>
              <a:rPr lang="en-GB" b="0" dirty="0">
                <a:latin typeface="Calibri" panose="020F0502020204030204" pitchFamily="34" charset="0"/>
              </a:rPr>
              <a:t>• the management of the education institution</a:t>
            </a:r>
          </a:p>
          <a:p>
            <a:pPr algn="l">
              <a:defRPr sz="28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GB" dirty="0">
                <a:latin typeface="Calibri" panose="020F0502020204030204" pitchFamily="34" charset="0"/>
              </a:rPr>
              <a:t>• persons responsible for communication</a:t>
            </a:r>
          </a:p>
          <a:p>
            <a:pPr algn="l">
              <a:defRPr sz="28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GB" dirty="0">
                <a:latin typeface="Calibri" panose="020F0502020204030204" pitchFamily="34" charset="0"/>
              </a:rPr>
              <a:t>• persons responsible for international activities</a:t>
            </a:r>
          </a:p>
          <a:p>
            <a:pPr algn="l">
              <a:defRPr sz="28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US" dirty="0">
                <a:latin typeface="Calibri" panose="020F0502020204030204" pitchFamily="34" charset="0"/>
              </a:rPr>
              <a:t>	</a:t>
            </a:r>
            <a:r>
              <a:rPr lang="en-GB" dirty="0">
                <a:latin typeface="Calibri" panose="020F0502020204030204" pitchFamily="34" charset="0"/>
              </a:rPr>
              <a:t>• guidance counsellors and advisers</a:t>
            </a: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n-GB"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Internationalisation at home and equity</a:t>
            </a: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endParaRPr lang="en-GB" dirty="0">
              <a:latin typeface="Calibri" panose="020F0502020204030204" pitchFamily="34" charset="0"/>
            </a:endParaRPr>
          </a:p>
          <a:p>
            <a:pPr algn="l">
              <a:defRPr sz="28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Best practices and exercises for further discussion on the topic</a:t>
            </a:r>
          </a:p>
        </p:txBody>
      </p:sp>
      <p:pic>
        <p:nvPicPr>
          <p:cNvPr id="10" name="Kuva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096863" y="730344"/>
            <a:ext cx="13657254" cy="10199595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Shape 128"/>
          <p:cNvSpPr>
            <a:spLocks noGrp="1"/>
          </p:cNvSpPr>
          <p:nvPr>
            <p:ph type="ctrTitle"/>
          </p:nvPr>
        </p:nvSpPr>
        <p:spPr>
          <a:xfrm>
            <a:off x="1244691" y="2043113"/>
            <a:ext cx="11315700" cy="3386137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What is equity </a:t>
            </a:r>
            <a:b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  <a:cs typeface="Calibri" panose="020F0502020204030204" pitchFamily="34" charset="0"/>
              </a:rPr>
              <a:t>in internationalisation?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Shape 131"/>
          <p:cNvSpPr>
            <a:spLocks noGrp="1"/>
          </p:cNvSpPr>
          <p:nvPr>
            <p:ph type="ctrTitle"/>
          </p:nvPr>
        </p:nvSpPr>
        <p:spPr>
          <a:xfrm>
            <a:off x="1832619" y="1514475"/>
            <a:ext cx="10130039" cy="60523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44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/>
              <a:t>What is equity in internationalisation?</a:t>
            </a:r>
          </a:p>
        </p:txBody>
      </p:sp>
      <p:sp>
        <p:nvSpPr>
          <p:cNvPr id="132" name="Shape 132"/>
          <p:cNvSpPr>
            <a:spLocks noGrp="1"/>
          </p:cNvSpPr>
          <p:nvPr>
            <p:ph type="subTitle" idx="1"/>
          </p:nvPr>
        </p:nvSpPr>
        <p:spPr>
          <a:xfrm>
            <a:off x="1722551" y="2486026"/>
            <a:ext cx="10012250" cy="611991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600" dirty="0">
                <a:latin typeface="Calibri" panose="020F0502020204030204" pitchFamily="34" charset="0"/>
              </a:rPr>
              <a:t>Equity in internationalisation means that everyone has equal access to internationalisation regardless of their gender, socio-economic status, special needs, ethnic background or place of residence.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600" dirty="0">
                <a:latin typeface="Calibri" panose="020F0502020204030204" pitchFamily="34" charset="0"/>
              </a:rPr>
              <a:t>Equity can be seen as formal equity of </a:t>
            </a:r>
            <a:r>
              <a:rPr lang="en-GB" sz="2600" b="1" dirty="0">
                <a:latin typeface="Calibri" panose="020F0502020204030204" pitchFamily="34" charset="0"/>
              </a:rPr>
              <a:t>opportunities</a:t>
            </a:r>
            <a:r>
              <a:rPr lang="en-GB" sz="2600" dirty="0">
                <a:latin typeface="Calibri" panose="020F0502020204030204" pitchFamily="34" charset="0"/>
              </a:rPr>
              <a:t> or as actual equity of </a:t>
            </a:r>
            <a:r>
              <a:rPr lang="en-GB" sz="2600" b="1" dirty="0">
                <a:latin typeface="Calibri" panose="020F0502020204030204" pitchFamily="34" charset="0"/>
              </a:rPr>
              <a:t>results</a:t>
            </a:r>
            <a:r>
              <a:rPr lang="en-GB" sz="2600" dirty="0">
                <a:latin typeface="Calibri" panose="020F0502020204030204" pitchFamily="34" charset="0"/>
              </a:rPr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600" dirty="0">
                <a:latin typeface="Calibri" panose="020F0502020204030204" pitchFamily="34" charset="0"/>
              </a:rPr>
              <a:t>The results of the previous project on equity in access to internationalisation in education have been presented in the publication Faktaa Express 1/2014 (in Finnish) </a:t>
            </a:r>
            <a:r>
              <a:rPr lang="en-GB" sz="2600">
                <a:latin typeface="Calibri" panose="020F0502020204030204" pitchFamily="34" charset="0"/>
                <a:hlinkClick r:id="rId5"/>
              </a:rPr>
              <a:t>https://www.</a:t>
            </a:r>
            <a:r>
              <a:rPr lang="en-GB" sz="2600" dirty="0">
                <a:latin typeface="Calibri" panose="020F0502020204030204" pitchFamily="34" charset="0"/>
                <a:hlinkClick r:id="rId5"/>
              </a:rPr>
              <a:t>oph.fi/fi/tilastot-ja-julkaisut/julkaisut/faktaa-express-12014-kansainvalistymismahdollisuuksien-tasa-arvo</a:t>
            </a:r>
            <a:r>
              <a:rPr lang="en-GB" sz="2600" dirty="0">
                <a:latin typeface="Calibri" panose="020F0502020204030204" pitchFamily="34" charset="0"/>
              </a:rPr>
              <a:t>  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600" dirty="0">
                <a:latin typeface="Calibri" panose="020F0502020204030204" pitchFamily="34" charset="0"/>
              </a:rPr>
              <a:t>More information on the Kansainvälisyyttä</a:t>
            </a:r>
            <a:r>
              <a:rPr lang="en-GB" sz="2600" dirty="0"/>
              <a:t> </a:t>
            </a:r>
            <a:r>
              <a:rPr lang="en-GB" sz="2600" dirty="0">
                <a:latin typeface="Calibri" panose="020F0502020204030204" pitchFamily="34" charset="0"/>
              </a:rPr>
              <a:t>kaikille! (‘Internationalisation for all!’) project on equity is available at</a:t>
            </a:r>
            <a:r>
              <a:rPr lang="en-GB" sz="2600" dirty="0"/>
              <a:t> </a:t>
            </a:r>
            <a:r>
              <a:rPr lang="fi-FI" sz="2600" u="sng" dirty="0">
                <a:latin typeface="Calibri" panose="020F0502020204030204" pitchFamily="34" charset="0"/>
                <a:hlinkClick r:id="rId6"/>
              </a:rPr>
              <a:t>https://www.oph.fi/fi/tilastot/kansainvalisyytta-kaikille</a:t>
            </a:r>
            <a:r>
              <a:rPr lang="fi-FI" sz="2600" u="sng" dirty="0">
                <a:latin typeface="Calibri" panose="020F0502020204030204" pitchFamily="34" charset="0"/>
              </a:rPr>
              <a:t> </a:t>
            </a:r>
            <a:r>
              <a:rPr lang="fi-FI" sz="2600" dirty="0">
                <a:latin typeface="Calibri" panose="020F0502020204030204" pitchFamily="34" charset="0"/>
              </a:rPr>
              <a:t> (web </a:t>
            </a:r>
            <a:r>
              <a:rPr lang="fi-FI" sz="2600" dirty="0" err="1">
                <a:latin typeface="Calibri" panose="020F0502020204030204" pitchFamily="34" charset="0"/>
              </a:rPr>
              <a:t>page</a:t>
            </a:r>
            <a:r>
              <a:rPr lang="fi-FI" sz="2600" dirty="0">
                <a:latin typeface="Calibri" panose="020F0502020204030204" pitchFamily="34" charset="0"/>
              </a:rPr>
              <a:t> in </a:t>
            </a:r>
            <a:r>
              <a:rPr lang="fi-FI" sz="2600" dirty="0" err="1">
                <a:latin typeface="Calibri" panose="020F0502020204030204" pitchFamily="34" charset="0"/>
              </a:rPr>
              <a:t>Finnish</a:t>
            </a:r>
            <a:r>
              <a:rPr lang="fi-FI" sz="2600" dirty="0">
                <a:latin typeface="Calibri" panose="020F0502020204030204" pitchFamily="34" charset="0"/>
              </a:rPr>
              <a:t>)</a:t>
            </a:r>
            <a:endParaRPr lang="en-GB" sz="2600" dirty="0">
              <a:latin typeface="Calibri" panose="020F0502020204030204" pitchFamily="34" charset="0"/>
              <a:hlinkClick r:id="rId7"/>
            </a:endParaRP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Dia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5" name="Shape 135"/>
          <p:cNvSpPr>
            <a:spLocks noGrp="1"/>
          </p:cNvSpPr>
          <p:nvPr>
            <p:ph type="ctrTitle"/>
          </p:nvPr>
        </p:nvSpPr>
        <p:spPr>
          <a:xfrm>
            <a:off x="1911647" y="1691014"/>
            <a:ext cx="10234267" cy="1327759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4400" dirty="0">
                <a:latin typeface="Calibri" panose="020F0502020204030204" pitchFamily="34" charset="0"/>
                <a:sym typeface="Trebuchet MS"/>
              </a:rPr>
              <a:t>Topics for discussion</a:t>
            </a:r>
            <a:r>
              <a:rPr lang="en-GB" dirty="0"/>
              <a:t> </a:t>
            </a:r>
            <a:r>
              <a:rPr lang="en-GB" sz="4400" dirty="0">
                <a:latin typeface="Calibri" panose="020F0502020204030204" pitchFamily="34" charset="0"/>
                <a:sym typeface="Trebuchet MS"/>
              </a:rPr>
              <a:t>in your own</a:t>
            </a:r>
            <a:r>
              <a:rPr lang="en-GB" dirty="0"/>
              <a:t> </a:t>
            </a:r>
            <a:r>
              <a:rPr lang="en-GB" sz="4400" dirty="0">
                <a:latin typeface="Calibri" panose="020F0502020204030204" pitchFamily="34" charset="0"/>
                <a:sym typeface="Trebuchet MS"/>
              </a:rPr>
              <a:t>education institution:</a:t>
            </a:r>
            <a:br>
              <a:rPr dirty="0"/>
            </a:br>
            <a:endParaRPr lang="en-GB" sz="4400" dirty="0">
              <a:latin typeface="Calibri" panose="020F0502020204030204" pitchFamily="34" charset="0"/>
            </a:endParaRPr>
          </a:p>
        </p:txBody>
      </p:sp>
      <p:sp>
        <p:nvSpPr>
          <p:cNvPr id="136" name="Shape 136"/>
          <p:cNvSpPr>
            <a:spLocks noGrp="1"/>
          </p:cNvSpPr>
          <p:nvPr>
            <p:ph type="subTitle" sz="half" idx="1"/>
          </p:nvPr>
        </p:nvSpPr>
        <p:spPr>
          <a:xfrm>
            <a:off x="1966217" y="2893513"/>
            <a:ext cx="9937950" cy="400338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How do you understand equity in internationalisation?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Is there a difference between equity and equality?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Is equity in internationalisation part of global education?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Do we need equity in internationalisation?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Whose responsibility is it to promote internationalisation?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Shape 139"/>
          <p:cNvSpPr>
            <a:spLocks noGrp="1"/>
          </p:cNvSpPr>
          <p:nvPr>
            <p:ph type="ctrTitle"/>
          </p:nvPr>
        </p:nvSpPr>
        <p:spPr>
          <a:xfrm>
            <a:off x="1879600" y="1665962"/>
            <a:ext cx="10464800" cy="801665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sz="4400" dirty="0">
                <a:latin typeface="Calibri" panose="020F0502020204030204" pitchFamily="34" charset="0"/>
              </a:rPr>
              <a:t>Topics for discussion</a:t>
            </a:r>
            <a:r>
              <a:rPr lang="en-GB" dirty="0"/>
              <a:t> </a:t>
            </a:r>
            <a:r>
              <a:rPr lang="en-GB" sz="4400" dirty="0">
                <a:latin typeface="Calibri" panose="020F0502020204030204" pitchFamily="34" charset="0"/>
              </a:rPr>
              <a:t>in your own</a:t>
            </a:r>
            <a:r>
              <a:rPr lang="en-GB" dirty="0"/>
              <a:t> </a:t>
            </a:r>
            <a:r>
              <a:rPr lang="en-GB" sz="4400" dirty="0">
                <a:latin typeface="Calibri" panose="020F0502020204030204" pitchFamily="34" charset="0"/>
              </a:rPr>
              <a:t>education institution:</a:t>
            </a:r>
          </a:p>
        </p:txBody>
      </p:sp>
      <p:sp>
        <p:nvSpPr>
          <p:cNvPr id="140" name="Shape 140"/>
          <p:cNvSpPr>
            <a:spLocks noGrp="1"/>
          </p:cNvSpPr>
          <p:nvPr>
            <p:ph type="subTitle" sz="half" idx="1"/>
          </p:nvPr>
        </p:nvSpPr>
        <p:spPr>
          <a:xfrm>
            <a:off x="1879600" y="2868460"/>
            <a:ext cx="10285612" cy="4643094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Does everyone need to gain international competence? Why?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Are we allowed to look at internationalisation from a critical point of view?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How could the management of the education institution and/or colleagues with a critical point of view be provided with personal experiences related to internationalisation?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What kind of goals would be realistic for equity in internationalisation?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How do you know when equity in internationalisation has been achieved?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116000" y="689571"/>
            <a:ext cx="13676391" cy="10212918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Shape 143"/>
          <p:cNvSpPr>
            <a:spLocks noGrp="1"/>
          </p:cNvSpPr>
          <p:nvPr>
            <p:ph type="ctrTitle"/>
          </p:nvPr>
        </p:nvSpPr>
        <p:spPr>
          <a:xfrm>
            <a:off x="1270000" y="1765300"/>
            <a:ext cx="10464800" cy="434022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Recommendations</a:t>
            </a: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and </a:t>
            </a: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tips for implementation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Shape 146"/>
          <p:cNvSpPr>
            <a:spLocks noGrp="1"/>
          </p:cNvSpPr>
          <p:nvPr>
            <p:ph type="ctrTitle"/>
          </p:nvPr>
        </p:nvSpPr>
        <p:spPr>
          <a:xfrm>
            <a:off x="2187227" y="1002083"/>
            <a:ext cx="10398473" cy="1490596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4400" dirty="0">
                <a:latin typeface="Calibri" panose="020F0502020204030204" pitchFamily="34" charset="0"/>
                <a:sym typeface="Trebuchet MS"/>
              </a:rPr>
              <a:t>Recommendations</a:t>
            </a:r>
            <a:r>
              <a:rPr lang="en-GB" dirty="0"/>
              <a:t> </a:t>
            </a:r>
            <a:r>
              <a:rPr lang="en-GB" sz="4400" dirty="0">
                <a:latin typeface="Calibri" panose="020F0502020204030204" pitchFamily="34" charset="0"/>
                <a:sym typeface="Trebuchet MS"/>
              </a:rPr>
              <a:t>for those who</a:t>
            </a:r>
            <a:r>
              <a:rPr lang="en-GB" dirty="0"/>
              <a:t> </a:t>
            </a:r>
            <a:r>
              <a:rPr lang="en-GB" sz="4400" dirty="0">
                <a:latin typeface="Calibri" panose="020F0502020204030204" pitchFamily="34" charset="0"/>
                <a:sym typeface="Trebuchet MS"/>
              </a:rPr>
              <a:t>manage</a:t>
            </a:r>
            <a:r>
              <a:rPr lang="en-GB" dirty="0"/>
              <a:t> </a:t>
            </a:r>
            <a:r>
              <a:rPr lang="en-GB" sz="4400" dirty="0">
                <a:latin typeface="Calibri" panose="020F0502020204030204" pitchFamily="34" charset="0"/>
                <a:sym typeface="Trebuchet MS"/>
              </a:rPr>
              <a:t>the operation</a:t>
            </a:r>
            <a:r>
              <a:rPr lang="en-GB" dirty="0"/>
              <a:t> </a:t>
            </a:r>
            <a:r>
              <a:rPr lang="en-GB" sz="4400" dirty="0">
                <a:latin typeface="Calibri" panose="020F0502020204030204" pitchFamily="34" charset="0"/>
                <a:sym typeface="Trebuchet MS"/>
              </a:rPr>
              <a:t>in education institutions</a:t>
            </a:r>
            <a:endParaRPr lang="en-GB" sz="4400" dirty="0">
              <a:latin typeface="Calibri" panose="020F0502020204030204" pitchFamily="34" charset="0"/>
            </a:endParaRPr>
          </a:p>
        </p:txBody>
      </p:sp>
      <p:sp>
        <p:nvSpPr>
          <p:cNvPr id="147" name="Shape 147"/>
          <p:cNvSpPr>
            <a:spLocks noGrp="1"/>
          </p:cNvSpPr>
          <p:nvPr>
            <p:ph type="subTitle" sz="half" idx="1"/>
          </p:nvPr>
        </p:nvSpPr>
        <p:spPr>
          <a:xfrm>
            <a:off x="2224881" y="2918564"/>
            <a:ext cx="9805691" cy="5447909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Set clear goals for internationalisation.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Define the methods that will be used to monitor, evaluate and develop international activities.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Establish clear areas of responsibility in international activities for the staff.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Integrate internationalisation into the equity and equality plan.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Integrate aspect of equity into the internationalisation strategy.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Communicate about internationalisation in line with the goals.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Make internationalisation one of the competences of your staff.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Shape 150"/>
          <p:cNvSpPr>
            <a:spLocks noGrp="1"/>
          </p:cNvSpPr>
          <p:nvPr>
            <p:ph type="ctrTitle"/>
          </p:nvPr>
        </p:nvSpPr>
        <p:spPr>
          <a:xfrm>
            <a:off x="1965225" y="1102291"/>
            <a:ext cx="10379175" cy="140291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GB" sz="4200" dirty="0"/>
              <a:t>Tips for promoting equity in internationalisation through management 1</a:t>
            </a:r>
          </a:p>
        </p:txBody>
      </p:sp>
      <p:sp>
        <p:nvSpPr>
          <p:cNvPr id="151" name="Shape 151"/>
          <p:cNvSpPr>
            <a:spLocks noGrp="1"/>
          </p:cNvSpPr>
          <p:nvPr>
            <p:ph type="subTitle" sz="half" idx="1"/>
          </p:nvPr>
        </p:nvSpPr>
        <p:spPr>
          <a:xfrm>
            <a:off x="1879599" y="2843408"/>
            <a:ext cx="10056467" cy="43136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Discuss together what you want from internationalisation. Why is it important for you and what kind of new aspects does it bring to learning or the competence of the staff? 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Check how the goals of internationalisation are currently recorded in the strategies and the documents that govern the activities of your institution.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Discuss the goals and decide on them together with the staff and pupils/students.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Shape 154"/>
          <p:cNvSpPr>
            <a:spLocks noGrp="1"/>
          </p:cNvSpPr>
          <p:nvPr>
            <p:ph type="ctrTitle"/>
          </p:nvPr>
        </p:nvSpPr>
        <p:spPr>
          <a:xfrm>
            <a:off x="1943100" y="1052709"/>
            <a:ext cx="10464800" cy="147754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sz="4200" dirty="0">
                <a:latin typeface="Calibri" panose="020F0502020204030204" pitchFamily="34" charset="0"/>
              </a:rPr>
              <a:t>Tips for promoting equity in internationalisation through management 2</a:t>
            </a:r>
          </a:p>
        </p:txBody>
      </p:sp>
      <p:sp>
        <p:nvSpPr>
          <p:cNvPr id="155" name="Shape 155"/>
          <p:cNvSpPr>
            <a:spLocks noGrp="1"/>
          </p:cNvSpPr>
          <p:nvPr>
            <p:ph type="subTitle" sz="half" idx="1"/>
          </p:nvPr>
        </p:nvSpPr>
        <p:spPr>
          <a:xfrm>
            <a:off x="2023070" y="2906038"/>
            <a:ext cx="9675466" cy="428102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Check whether all pupils/students or all staff are taken into consideration in the goals of internationalisation. Can the goals be modified and made more comprehensive?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Consider what forms of internationalisation would support achieving the goals.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Encourage participation in all kinds of international activities, for example, by rewarding for short mobility periods or other activities that have been separately defined. 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Shape 158"/>
          <p:cNvSpPr>
            <a:spLocks noGrp="1"/>
          </p:cNvSpPr>
          <p:nvPr>
            <p:ph type="ctrTitle"/>
          </p:nvPr>
        </p:nvSpPr>
        <p:spPr>
          <a:xfrm>
            <a:off x="1971675" y="342900"/>
            <a:ext cx="11033126" cy="217483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>
                <a:latin typeface="Calibri" panose="020F0502020204030204" pitchFamily="34" charset="0"/>
              </a:rPr>
              <a:t>Recommendations for those who communicate information about international activities </a:t>
            </a:r>
            <a:br>
              <a:rPr lang="en-GB" dirty="0">
                <a:latin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</a:rPr>
              <a:t>in the education institution</a:t>
            </a:r>
            <a:endParaRPr lang="en-GB" sz="4400" dirty="0">
              <a:latin typeface="Calibri" panose="020F0502020204030204" pitchFamily="34" charset="0"/>
            </a:endParaRPr>
          </a:p>
        </p:txBody>
      </p:sp>
      <p:sp>
        <p:nvSpPr>
          <p:cNvPr id="159" name="Shape 159"/>
          <p:cNvSpPr>
            <a:spLocks noGrp="1"/>
          </p:cNvSpPr>
          <p:nvPr>
            <p:ph type="subTitle" sz="half" idx="1"/>
          </p:nvPr>
        </p:nvSpPr>
        <p:spPr>
          <a:xfrm>
            <a:off x="1971675" y="2643188"/>
            <a:ext cx="9433818" cy="554206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Motivate new participants by telling them about the concrete benefits of internationalisation and international competence. 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Organise briefings on internationalisation for pupils/students in connection with teaching.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Use language that is clear enough so that, for example, people with an immigrant background also receive enough information.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Organise events in accessible facilities and make sure all communication is accessible to persons with special needs.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Communicate about internationalisation and its benefits also to pupils’/students’ parents.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2" name="Shape 162"/>
          <p:cNvSpPr>
            <a:spLocks noGrp="1"/>
          </p:cNvSpPr>
          <p:nvPr>
            <p:ph type="ctrTitle"/>
          </p:nvPr>
        </p:nvSpPr>
        <p:spPr>
          <a:xfrm>
            <a:off x="2013743" y="1315234"/>
            <a:ext cx="10316369" cy="111481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GB" dirty="0"/>
              <a:t>Tips for promoting equity in internationalisation through communications 1</a:t>
            </a:r>
          </a:p>
        </p:txBody>
      </p:sp>
      <p:sp>
        <p:nvSpPr>
          <p:cNvPr id="163" name="Shape 163"/>
          <p:cNvSpPr>
            <a:spLocks noGrp="1"/>
          </p:cNvSpPr>
          <p:nvPr>
            <p:ph type="subTitle" sz="half" idx="1"/>
          </p:nvPr>
        </p:nvSpPr>
        <p:spPr>
          <a:xfrm>
            <a:off x="2013743" y="2843408"/>
            <a:ext cx="9721058" cy="484515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When you talk about the benefits of internationalisation, find and use examples that are concrete. Make sure that the examples are as diverse and versatile as possible.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Break the routines in communication about internationalisation and develop new ones together with colleagues and pupils/students.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In your communication, use language that is clear enough also for special needs groups. Make use of pictures, videos and activities.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Shape 166"/>
          <p:cNvSpPr>
            <a:spLocks noGrp="1"/>
          </p:cNvSpPr>
          <p:nvPr>
            <p:ph type="ctrTitle"/>
          </p:nvPr>
        </p:nvSpPr>
        <p:spPr>
          <a:xfrm>
            <a:off x="2278112" y="1152396"/>
            <a:ext cx="10880676" cy="1315232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>
                <a:latin typeface="Calibri" panose="020F0502020204030204" pitchFamily="34" charset="0"/>
              </a:rPr>
              <a:t>Tips for promoting equity in internationalisation through communications 2</a:t>
            </a:r>
          </a:p>
        </p:txBody>
      </p:sp>
      <p:sp>
        <p:nvSpPr>
          <p:cNvPr id="167" name="Shape 167"/>
          <p:cNvSpPr>
            <a:spLocks noGrp="1"/>
          </p:cNvSpPr>
          <p:nvPr>
            <p:ph type="subTitle" sz="quarter" idx="1"/>
          </p:nvPr>
        </p:nvSpPr>
        <p:spPr>
          <a:xfrm>
            <a:off x="2244625" y="2893513"/>
            <a:ext cx="8823029" cy="4236546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Consider how communication supports the goals set for internationalisation also from the perspective of equity.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Do not forget to tell the pupils’/students’ parents about internationalisation and its goals and benefits.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Shape 170"/>
          <p:cNvSpPr>
            <a:spLocks noGrp="1"/>
          </p:cNvSpPr>
          <p:nvPr>
            <p:ph type="ctrTitle"/>
          </p:nvPr>
        </p:nvSpPr>
        <p:spPr>
          <a:xfrm>
            <a:off x="2112962" y="876822"/>
            <a:ext cx="9621838" cy="16033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rPr lang="en-GB" dirty="0"/>
              <a:t>Recommendations for those who coordinate international activities in the education institution</a:t>
            </a:r>
            <a:endParaRPr lang="en-GB" sz="4400" dirty="0"/>
          </a:p>
        </p:txBody>
      </p:sp>
      <p:sp>
        <p:nvSpPr>
          <p:cNvPr id="171" name="Shape 171"/>
          <p:cNvSpPr>
            <a:spLocks noGrp="1"/>
          </p:cNvSpPr>
          <p:nvPr>
            <p:ph type="subTitle" sz="half" idx="1"/>
          </p:nvPr>
        </p:nvSpPr>
        <p:spPr>
          <a:xfrm>
            <a:off x="2074912" y="2893512"/>
            <a:ext cx="9163100" cy="432787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Examine the mobility statistics of the education institution from the perspective of equity and pass on your observations: are there groups of people in your education institution who do not participate in international activities? Could the participation of any particular group be increased?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Promote equal opportunities by targeting communication, coaching and grants.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Pay special attention to groups with special needs also in international activities.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4" name="Shape 174"/>
          <p:cNvSpPr>
            <a:spLocks noGrp="1"/>
          </p:cNvSpPr>
          <p:nvPr>
            <p:ph type="ctrTitle"/>
          </p:nvPr>
        </p:nvSpPr>
        <p:spPr>
          <a:xfrm>
            <a:off x="2134145" y="638828"/>
            <a:ext cx="10870655" cy="166871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>
                <a:latin typeface="Calibri" panose="020F0502020204030204" pitchFamily="34" charset="0"/>
              </a:rPr>
              <a:t>Tips for promoting equity in internationalisation </a:t>
            </a:r>
            <a:br>
              <a:rPr lang="en-GB" dirty="0">
                <a:latin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</a:rPr>
              <a:t>in the coordination of international activities 1</a:t>
            </a:r>
          </a:p>
        </p:txBody>
      </p:sp>
      <p:sp>
        <p:nvSpPr>
          <p:cNvPr id="175" name="Shape 175"/>
          <p:cNvSpPr>
            <a:spLocks noGrp="1"/>
          </p:cNvSpPr>
          <p:nvPr>
            <p:ph type="subTitle" sz="half" idx="1"/>
          </p:nvPr>
        </p:nvSpPr>
        <p:spPr>
          <a:xfrm>
            <a:off x="2134145" y="2414588"/>
            <a:ext cx="9360248" cy="578008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Identify the groups that participate less actively in international activities in your own education institution.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Ask the members in that group what they think about internationalisation. 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Discuss together with the management and the communications unit how the members of this group can be encouraged to participate.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Modify the forms of international activities so that everyone is able to participate.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Take into consideration the opportunities provided by internationalisation at home.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Shape 178"/>
          <p:cNvSpPr>
            <a:spLocks noGrp="1"/>
          </p:cNvSpPr>
          <p:nvPr>
            <p:ph type="ctrTitle"/>
          </p:nvPr>
        </p:nvSpPr>
        <p:spPr>
          <a:xfrm>
            <a:off x="2228205" y="642938"/>
            <a:ext cx="10601970" cy="15430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>
                <a:latin typeface="Calibri" panose="020F0502020204030204" pitchFamily="34" charset="0"/>
              </a:rPr>
              <a:t>Tips for promoting equity in internationalisation in the coordination of international activities 2</a:t>
            </a:r>
          </a:p>
        </p:txBody>
      </p:sp>
      <p:sp>
        <p:nvSpPr>
          <p:cNvPr id="179" name="Shape 179"/>
          <p:cNvSpPr>
            <a:spLocks noGrp="1"/>
          </p:cNvSpPr>
          <p:nvPr>
            <p:ph type="subTitle" sz="half" idx="1"/>
          </p:nvPr>
        </p:nvSpPr>
        <p:spPr>
          <a:xfrm>
            <a:off x="2263526" y="2400300"/>
            <a:ext cx="9404947" cy="5278155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Consider whether the groups that participate in international activities less actively could be favoured when participants for mobility periods are selected.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Discuss together with other staff members which form of internationalisation would be suitable for your education institution and promote it.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Find out how internationalisation can be encouraged internally in the education institution.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Network with colleagues working both in your own and in other education institutions and exchange experiences.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Shape 182"/>
          <p:cNvSpPr>
            <a:spLocks noGrp="1"/>
          </p:cNvSpPr>
          <p:nvPr>
            <p:ph type="ctrTitle"/>
          </p:nvPr>
        </p:nvSpPr>
        <p:spPr>
          <a:xfrm>
            <a:off x="2038647" y="914400"/>
            <a:ext cx="10234316" cy="1514475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4400" dirty="0">
                <a:latin typeface="Calibri" panose="020F0502020204030204" pitchFamily="34" charset="0"/>
              </a:rPr>
              <a:t>Recommendations for those who provide advice and guidance in international matters</a:t>
            </a:r>
          </a:p>
        </p:txBody>
      </p:sp>
      <p:sp>
        <p:nvSpPr>
          <p:cNvPr id="183" name="Shape 183"/>
          <p:cNvSpPr>
            <a:spLocks noGrp="1"/>
          </p:cNvSpPr>
          <p:nvPr>
            <p:ph type="subTitle" sz="half" idx="1"/>
          </p:nvPr>
        </p:nvSpPr>
        <p:spPr>
          <a:xfrm>
            <a:off x="2038648" y="2671762"/>
            <a:ext cx="9538990" cy="5059413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Modify international activities into learning processes. Define learning goals for them.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Provide coaching and guidance before, during and also after mobility periods.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Help those who participate in international activities to reflect on and evaluate their experiences.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Ensure that studies are recognised and that the recognition procedures are uniform in the whole institution</a:t>
            </a:r>
            <a:r>
              <a:rPr lang="en-GB" dirty="0"/>
              <a:t>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Involve also the special needs teacher, the accessibility planning officer, the disability ombudsman, etc. in international activities.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Shape 186"/>
          <p:cNvSpPr>
            <a:spLocks noGrp="1"/>
          </p:cNvSpPr>
          <p:nvPr>
            <p:ph type="ctrTitle"/>
          </p:nvPr>
        </p:nvSpPr>
        <p:spPr>
          <a:xfrm>
            <a:off x="2158206" y="739037"/>
            <a:ext cx="10402185" cy="15755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>
                <a:latin typeface="Calibri" panose="020F0502020204030204" pitchFamily="34" charset="0"/>
              </a:rPr>
              <a:t>Tips for promoting equity in internationalisation in guidance and advice 1</a:t>
            </a:r>
          </a:p>
        </p:txBody>
      </p:sp>
      <p:sp>
        <p:nvSpPr>
          <p:cNvPr id="187" name="Shape 187"/>
          <p:cNvSpPr>
            <a:spLocks noGrp="1"/>
          </p:cNvSpPr>
          <p:nvPr>
            <p:ph type="subTitle" sz="half" idx="1"/>
          </p:nvPr>
        </p:nvSpPr>
        <p:spPr>
          <a:xfrm>
            <a:off x="2158206" y="2711298"/>
            <a:ext cx="8863014" cy="50574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Make the learning targets of the mobility period or internationalisation at home as concrete as possible. Also pay attention to transferable skills and hidden competence.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Challenge your colleagues – and also yourselves – to reconsider the selection criteria for mobility periods so that members from all groups can get selected.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Shape 190"/>
          <p:cNvSpPr>
            <a:spLocks noGrp="1"/>
          </p:cNvSpPr>
          <p:nvPr>
            <p:ph type="ctrTitle"/>
          </p:nvPr>
        </p:nvSpPr>
        <p:spPr>
          <a:xfrm>
            <a:off x="2067371" y="501042"/>
            <a:ext cx="10493020" cy="181353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 err="1">
                <a:latin typeface="Calibri" panose="020F0502020204030204" pitchFamily="34" charset="0"/>
              </a:rPr>
              <a:t>Tipsfor</a:t>
            </a:r>
            <a:r>
              <a:rPr lang="en-GB" dirty="0">
                <a:latin typeface="Calibri" panose="020F0502020204030204" pitchFamily="34" charset="0"/>
              </a:rPr>
              <a:t> promoting equity in internationalisation in guidance  and advice 2</a:t>
            </a:r>
          </a:p>
        </p:txBody>
      </p:sp>
      <p:sp>
        <p:nvSpPr>
          <p:cNvPr id="191" name="Shape 191"/>
          <p:cNvSpPr>
            <a:spLocks noGrp="1"/>
          </p:cNvSpPr>
          <p:nvPr>
            <p:ph type="subTitle" sz="half" idx="1"/>
          </p:nvPr>
        </p:nvSpPr>
        <p:spPr>
          <a:xfrm>
            <a:off x="2135137" y="2671763"/>
            <a:ext cx="9554469" cy="5008215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Remind your colleagues – and also yourselves – about the long-term benefits of internationalisation for learning, competence and finding employment.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Provide help in dismantling the obstacles for the recognition of studies and rigid practices in your education institution.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Help others to see the multiplier effects of internationalisation on study motivation, for example.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054100" y="701768"/>
            <a:ext cx="13614491" cy="10199595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Shape 194"/>
          <p:cNvSpPr>
            <a:spLocks noGrp="1"/>
          </p:cNvSpPr>
          <p:nvPr>
            <p:ph type="ctrTitle"/>
          </p:nvPr>
        </p:nvSpPr>
        <p:spPr>
          <a:xfrm>
            <a:off x="1270000" y="2171700"/>
            <a:ext cx="10464800" cy="330200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Equity and internationalisation</a:t>
            </a: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at home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Shape 197"/>
          <p:cNvSpPr>
            <a:spLocks noGrp="1"/>
          </p:cNvSpPr>
          <p:nvPr>
            <p:ph type="ctrTitle"/>
          </p:nvPr>
        </p:nvSpPr>
        <p:spPr>
          <a:xfrm>
            <a:off x="2167187" y="139700"/>
            <a:ext cx="9644062" cy="151765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sz="4400" dirty="0">
                <a:latin typeface="Calibri" panose="020F0502020204030204" pitchFamily="34" charset="0"/>
              </a:rPr>
              <a:t>What is internationalisation at home?</a:t>
            </a:r>
          </a:p>
        </p:txBody>
      </p:sp>
      <p:sp>
        <p:nvSpPr>
          <p:cNvPr id="198" name="Shape 198"/>
          <p:cNvSpPr>
            <a:spLocks noGrp="1"/>
          </p:cNvSpPr>
          <p:nvPr>
            <p:ph type="subTitle" sz="half" idx="1"/>
          </p:nvPr>
        </p:nvSpPr>
        <p:spPr>
          <a:xfrm>
            <a:off x="2303710" y="1943100"/>
            <a:ext cx="9507539" cy="542925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Font typeface="Arial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Internationalisation at home covers the different forms of </a:t>
            </a:r>
            <a:r>
              <a:rPr lang="en-GB" sz="2800" b="1" dirty="0">
                <a:latin typeface="Calibri" panose="020F0502020204030204" pitchFamily="34" charset="0"/>
              </a:rPr>
              <a:t>internationalisation that take place in the home country</a:t>
            </a:r>
            <a:r>
              <a:rPr lang="en-GB" sz="2800" dirty="0">
                <a:latin typeface="Calibri" panose="020F0502020204030204" pitchFamily="34" charset="0"/>
              </a:rPr>
              <a:t>: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utilising facilities of the education institution and the nearby environment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exploring the linguistic and cultural diversity of pupils/students in the education institution and the people in the region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participating in internationalisation projects online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getting familiar with the internationalisation of businesses in the nearby areas.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Shape 201"/>
          <p:cNvSpPr>
            <a:spLocks noGrp="1"/>
          </p:cNvSpPr>
          <p:nvPr>
            <p:ph type="ctrTitle"/>
          </p:nvPr>
        </p:nvSpPr>
        <p:spPr>
          <a:xfrm>
            <a:off x="2176512" y="1164921"/>
            <a:ext cx="9558288" cy="129018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4400" dirty="0">
                <a:latin typeface="Calibri" panose="020F0502020204030204" pitchFamily="34" charset="0"/>
              </a:rPr>
              <a:t>Recommendations for increasing equity in internationalisation at home</a:t>
            </a:r>
            <a:r>
              <a:rPr lang="en-GB" dirty="0"/>
              <a:t> </a:t>
            </a:r>
          </a:p>
        </p:txBody>
      </p:sp>
      <p:sp>
        <p:nvSpPr>
          <p:cNvPr id="202" name="Shape 202"/>
          <p:cNvSpPr>
            <a:spLocks noGrp="1"/>
          </p:cNvSpPr>
          <p:nvPr>
            <p:ph type="subTitle" sz="half" idx="1"/>
          </p:nvPr>
        </p:nvSpPr>
        <p:spPr>
          <a:xfrm>
            <a:off x="2176512" y="2853100"/>
            <a:ext cx="9558288" cy="459025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Include the pupils, students, teachers and other staff in all international activities, also in the planning of internationalisation at home.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Also engage the headmaster/rector and the management in internationalisation at home</a:t>
            </a:r>
            <a:endParaRPr lang="en-GB" sz="2800" strike="sngStrike" dirty="0"/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Set goals for internationalisation at home.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Guarantee all pupils/students the opportunity to learn to work with different people.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lang="en-GB" sz="2800" dirty="0"/>
              <a:t>Take into account groups that need special support.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5" name="Shape 205"/>
          <p:cNvSpPr>
            <a:spLocks noGrp="1"/>
          </p:cNvSpPr>
          <p:nvPr>
            <p:ph type="ctrTitle"/>
          </p:nvPr>
        </p:nvSpPr>
        <p:spPr>
          <a:xfrm>
            <a:off x="2102146" y="614363"/>
            <a:ext cx="10585154" cy="1571625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>
                <a:latin typeface="Calibri" panose="020F0502020204030204" pitchFamily="34" charset="0"/>
              </a:rPr>
              <a:t>Tips for promoting equity in internationalisation in internationalisation at home 1</a:t>
            </a:r>
          </a:p>
        </p:txBody>
      </p:sp>
      <p:sp>
        <p:nvSpPr>
          <p:cNvPr id="206" name="Shape 206"/>
          <p:cNvSpPr>
            <a:spLocks noGrp="1"/>
          </p:cNvSpPr>
          <p:nvPr>
            <p:ph type="subTitle" sz="half" idx="1"/>
          </p:nvPr>
        </p:nvSpPr>
        <p:spPr>
          <a:xfrm>
            <a:off x="2102146" y="2671763"/>
            <a:ext cx="9632653" cy="4633559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Font typeface="Arial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Internationalisation at home, mobility periods and international projects </a:t>
            </a:r>
            <a:r>
              <a:rPr lang="en-GB" sz="2800" b="1" dirty="0">
                <a:latin typeface="Calibri" panose="020F0502020204030204" pitchFamily="34" charset="0"/>
              </a:rPr>
              <a:t>complement each other</a:t>
            </a:r>
            <a:r>
              <a:rPr lang="en-GB" sz="2800" dirty="0">
                <a:latin typeface="Calibri" panose="020F0502020204030204" pitchFamily="34" charset="0"/>
              </a:rPr>
              <a:t>. Of these three, internationalisation at home may potentially inspire the largest number of new people to join international activities.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Consider together with your colleagues and pupils/students what internationalisation at home could mean in your education institution. Who would benefit from it and how? What could you do together?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Be aware of the available financial and human resources; discuss what could be achieved with them.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397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Shape 209"/>
          <p:cNvSpPr>
            <a:spLocks noGrp="1"/>
          </p:cNvSpPr>
          <p:nvPr>
            <p:ph type="ctrTitle"/>
          </p:nvPr>
        </p:nvSpPr>
        <p:spPr>
          <a:xfrm>
            <a:off x="2086619" y="557213"/>
            <a:ext cx="10643544" cy="1728787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>
                <a:latin typeface="Calibri" panose="020F0502020204030204" pitchFamily="34" charset="0"/>
              </a:rPr>
              <a:t>Tips for promoting equity in internationalisation in internationalisation at home 2</a:t>
            </a:r>
          </a:p>
        </p:txBody>
      </p:sp>
      <p:sp>
        <p:nvSpPr>
          <p:cNvPr id="210" name="Shape 210"/>
          <p:cNvSpPr>
            <a:spLocks noGrp="1"/>
          </p:cNvSpPr>
          <p:nvPr>
            <p:ph type="subTitle" sz="half" idx="1"/>
          </p:nvPr>
        </p:nvSpPr>
        <p:spPr>
          <a:xfrm>
            <a:off x="2086619" y="2571750"/>
            <a:ext cx="9648182" cy="3172881"/>
          </a:xfrm>
          <a:prstGeom prst="rect">
            <a:avLst/>
          </a:prstGeom>
        </p:spPr>
        <p:txBody>
          <a:bodyPr>
            <a:noAutofit/>
          </a:bodyPr>
          <a:lstStyle/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Challenge subject teachers, group leaders and responsible teachers to consider how internationalisation at home can support other learning.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Discuss whether there are some groups to which attention is usually not paid when internationalisation is talked about and include them in internationalisation at home.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Dia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066800" y="675284"/>
            <a:ext cx="13911263" cy="10212918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Shape 213"/>
          <p:cNvSpPr>
            <a:spLocks noGrp="1"/>
          </p:cNvSpPr>
          <p:nvPr>
            <p:ph type="ctrTitle"/>
          </p:nvPr>
        </p:nvSpPr>
        <p:spPr>
          <a:xfrm>
            <a:off x="1234252" y="1205344"/>
            <a:ext cx="10439401" cy="4681105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Exercise </a:t>
            </a:r>
            <a:br>
              <a:rPr lang="en-GB" dirty="0">
                <a:latin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</a:rPr>
              <a:t>for further discussion </a:t>
            </a:r>
            <a:br>
              <a:rPr lang="en-GB" dirty="0">
                <a:latin typeface="Calibri" panose="020F0502020204030204" pitchFamily="34" charset="0"/>
              </a:rPr>
            </a:br>
            <a:r>
              <a:rPr lang="en-GB" dirty="0">
                <a:latin typeface="Calibri" panose="020F0502020204030204" pitchFamily="34" charset="0"/>
              </a:rPr>
              <a:t>on the topic</a:t>
            </a:r>
          </a:p>
        </p:txBody>
      </p:sp>
      <p:pic>
        <p:nvPicPr>
          <p:cNvPr id="8" name="Kuva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Logo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Logo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Dia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427151" y="177800"/>
            <a:ext cx="2149702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224" name="Shape 224"/>
          <p:cNvSpPr>
            <a:spLocks noGrp="1"/>
          </p:cNvSpPr>
          <p:nvPr>
            <p:ph type="ctrTitle"/>
          </p:nvPr>
        </p:nvSpPr>
        <p:spPr>
          <a:xfrm>
            <a:off x="2194025" y="1370472"/>
            <a:ext cx="9560223" cy="9858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>
              <a:lnSpc>
                <a:spcPct val="90000"/>
              </a:lnSpc>
              <a:defRPr sz="4000"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</a:lstStyle>
          <a:p>
            <a:r>
              <a:rPr lang="en-GB" dirty="0">
                <a:latin typeface="Calibri" panose="020F0502020204030204" pitchFamily="34" charset="0"/>
              </a:rPr>
              <a:t>Exercise for further discussion on the topic</a:t>
            </a:r>
            <a:endParaRPr lang="en-GB" sz="4400" dirty="0">
              <a:latin typeface="Calibri" panose="020F0502020204030204" pitchFamily="34" charset="0"/>
            </a:endParaRPr>
          </a:p>
        </p:txBody>
      </p:sp>
      <p:sp>
        <p:nvSpPr>
          <p:cNvPr id="225" name="Shape 225"/>
          <p:cNvSpPr>
            <a:spLocks noGrp="1"/>
          </p:cNvSpPr>
          <p:nvPr>
            <p:ph type="subTitle" sz="half" idx="1"/>
          </p:nvPr>
        </p:nvSpPr>
        <p:spPr>
          <a:xfrm>
            <a:off x="2194025" y="3004516"/>
            <a:ext cx="9168359" cy="5158483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Font typeface="Arial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Do the following exercise together with your colleagues: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Write down everything that has already been achieved  regarding equity in internationalisation in your education institution.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Discuss together what could be the next steps in the promotion of equity.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Set realistic goals in line with these steps and schedule them.</a:t>
            </a:r>
          </a:p>
          <a:p>
            <a:pPr marL="360362" indent="-360362" algn="l" defTabSz="914400">
              <a:lnSpc>
                <a:spcPct val="95000"/>
              </a:lnSpc>
              <a:spcBef>
                <a:spcPts val="1500"/>
              </a:spcBef>
              <a:buClr>
                <a:srgbClr val="0041DC"/>
              </a:buClr>
              <a:buSzPct val="100000"/>
              <a:buFont typeface="Arial"/>
              <a:buChar char="•"/>
              <a:defRPr sz="2400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sz="2800" dirty="0">
                <a:latin typeface="Calibri" panose="020F0502020204030204" pitchFamily="34" charset="0"/>
              </a:rPr>
              <a:t>Remember that small can also be beautiful: make the steps concrete and something that can be achieved.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Dia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6751" y="414338"/>
            <a:ext cx="7371298" cy="97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Logo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33859" y="8566036"/>
            <a:ext cx="726532" cy="908164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Logo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624151" y="8811205"/>
            <a:ext cx="2049502" cy="417827"/>
          </a:xfrm>
          <a:prstGeom prst="rect">
            <a:avLst/>
          </a:prstGeom>
          <a:ln w="12700">
            <a:miter lim="400000"/>
          </a:ln>
        </p:spPr>
      </p:pic>
      <p:sp>
        <p:nvSpPr>
          <p:cNvPr id="228" name="Shape 228"/>
          <p:cNvSpPr>
            <a:spLocks noGrp="1"/>
          </p:cNvSpPr>
          <p:nvPr>
            <p:ph type="ctrTitle"/>
          </p:nvPr>
        </p:nvSpPr>
        <p:spPr>
          <a:xfrm>
            <a:off x="1270000" y="1443038"/>
            <a:ext cx="10464800" cy="317586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Internationalisation</a:t>
            </a:r>
          </a:p>
          <a:p>
            <a:pPr>
              <a:defRPr b="1"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for all!</a:t>
            </a:r>
          </a:p>
        </p:txBody>
      </p:sp>
      <p:sp>
        <p:nvSpPr>
          <p:cNvPr id="229" name="Shape 229"/>
          <p:cNvSpPr>
            <a:spLocks noGrp="1"/>
          </p:cNvSpPr>
          <p:nvPr>
            <p:ph type="subTitle" sz="quarter" idx="1"/>
          </p:nvPr>
        </p:nvSpPr>
        <p:spPr>
          <a:xfrm>
            <a:off x="1270000" y="5511800"/>
            <a:ext cx="10464801" cy="2375942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This slide package has been drawn up by Miika Kekki</a:t>
            </a:r>
            <a:r>
              <a:rPr lang="en-GB" dirty="0"/>
              <a:t> </a:t>
            </a:r>
          </a:p>
          <a:p>
            <a:pPr>
              <a:defRPr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(Haagan Airo) in cooperation with</a:t>
            </a:r>
            <a:r>
              <a:rPr lang="en-GB" dirty="0"/>
              <a:t> </a:t>
            </a:r>
          </a:p>
          <a:p>
            <a:pPr>
              <a:defRPr>
                <a:solidFill>
                  <a:srgbClr val="0041DC"/>
                </a:solidFill>
                <a:latin typeface="Trebuchet MS"/>
                <a:ea typeface="Trebuchet MS"/>
                <a:cs typeface="Trebuchet MS"/>
                <a:sym typeface="Trebuchet MS"/>
              </a:defRPr>
            </a:pPr>
            <a:r>
              <a:rPr lang="en-GB" dirty="0">
                <a:latin typeface="Calibri" panose="020F0502020204030204" pitchFamily="34" charset="0"/>
              </a:rPr>
              <a:t>the internationalisation services of the Finnish National Agency for Education</a:t>
            </a:r>
          </a:p>
        </p:txBody>
      </p:sp>
      <p:pic>
        <p:nvPicPr>
          <p:cNvPr id="9" name="Kuva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3763" y="8780643"/>
            <a:ext cx="2126873" cy="609704"/>
          </a:xfrm>
          <a:prstGeom prst="rect">
            <a:avLst/>
          </a:prstGeom>
        </p:spPr>
      </p:pic>
    </p:spTree>
  </p:cSld>
  <p:clrMapOvr>
    <a:masterClrMapping/>
  </p:clrMapOvr>
  <p:transition spd="slow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8DD904AB4D93843AB4FC7738B742CFB" ma:contentTypeVersion="0" ma:contentTypeDescription="Create a new document." ma:contentTypeScope="" ma:versionID="404ff3aed91c5b84ca135b9fbe234658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B4969FD7-C4EF-482A-B1F1-6D73BAD5C91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5CC1D473-711B-4EFA-80A6-EC7FDBB3A2A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CFB903A-EDC6-41D0-92A4-36A05C82DD0E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465</TotalTime>
  <Words>1649</Words>
  <Application>Microsoft Office PowerPoint</Application>
  <PresentationFormat>Mukautettu</PresentationFormat>
  <Paragraphs>129</Paragraphs>
  <Slides>27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27</vt:i4>
      </vt:variant>
    </vt:vector>
  </HeadingPairs>
  <TitlesOfParts>
    <vt:vector size="33" baseType="lpstr">
      <vt:lpstr>Arial</vt:lpstr>
      <vt:lpstr>Calibri</vt:lpstr>
      <vt:lpstr>Helvetica Light</vt:lpstr>
      <vt:lpstr>Helvetica Neue</vt:lpstr>
      <vt:lpstr>Trebuchet MS</vt:lpstr>
      <vt:lpstr>White</vt:lpstr>
      <vt:lpstr>Internationalisation for all!</vt:lpstr>
      <vt:lpstr>The content of this slide set</vt:lpstr>
      <vt:lpstr>What is equity  in internationalisation?</vt:lpstr>
      <vt:lpstr>What is equity in internationalisation?</vt:lpstr>
      <vt:lpstr>Topics for discussion in your own education institution: </vt:lpstr>
      <vt:lpstr>Topics for discussion in your own education institution:</vt:lpstr>
      <vt:lpstr>Recommendations and  tips for implementation</vt:lpstr>
      <vt:lpstr>Recommendations for those who manage the operation in education institutions</vt:lpstr>
      <vt:lpstr>Tips for promoting equity in internationalisation through management 1</vt:lpstr>
      <vt:lpstr>Tips for promoting equity in internationalisation through management 2</vt:lpstr>
      <vt:lpstr>Recommendations for those who communicate information about international activities  in the education institution</vt:lpstr>
      <vt:lpstr>Tips for promoting equity in internationalisation through communications 1</vt:lpstr>
      <vt:lpstr>Tips for promoting equity in internationalisation through communications 2</vt:lpstr>
      <vt:lpstr>Recommendations for those who coordinate international activities in the education institution</vt:lpstr>
      <vt:lpstr>Tips for promoting equity in internationalisation  in the coordination of international activities 1</vt:lpstr>
      <vt:lpstr>Tips for promoting equity in internationalisation in the coordination of international activities 2</vt:lpstr>
      <vt:lpstr>Recommendations for those who provide advice and guidance in international matters</vt:lpstr>
      <vt:lpstr>Tips for promoting equity in internationalisation in guidance and advice 1</vt:lpstr>
      <vt:lpstr>Tipsfor promoting equity in internationalisation in guidance  and advice 2</vt:lpstr>
      <vt:lpstr>Equity and internationalisation at home</vt:lpstr>
      <vt:lpstr>What is internationalisation at home?</vt:lpstr>
      <vt:lpstr>Recommendations for increasing equity in internationalisation at home </vt:lpstr>
      <vt:lpstr>Tips for promoting equity in internationalisation in internationalisation at home 1</vt:lpstr>
      <vt:lpstr>Tips for promoting equity in internationalisation in internationalisation at home 2</vt:lpstr>
      <vt:lpstr>Exercise  for further discussion  on the topic</vt:lpstr>
      <vt:lpstr>Exercise for further discussion on the topic</vt:lpstr>
      <vt:lpstr>Internationalisation for all!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Kansainvälisyyttä kaikille!</dc:title>
  <dc:creator>Lehmusvaara Tiina</dc:creator>
  <cp:lastModifiedBy>Kauppila Olli</cp:lastModifiedBy>
  <cp:revision>29</cp:revision>
  <cp:lastPrinted>2017-05-08T07:01:34Z</cp:lastPrinted>
  <dcterms:modified xsi:type="dcterms:W3CDTF">2020-06-24T06:49:07Z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0x010100A8DD904AB4D93843AB4FC7738B742CFB</vt:lpwstr>
  </property>
</Properties>
</file>