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
  </p:notesMasterIdLst>
  <p:sldIdLst>
    <p:sldId id="288" r:id="rId2"/>
    <p:sldId id="280" r:id="rId3"/>
    <p:sldId id="281" r:id="rId4"/>
    <p:sldId id="267" r:id="rId5"/>
    <p:sldId id="290" r:id="rId6"/>
    <p:sldId id="291" r:id="rId7"/>
    <p:sldId id="270" r:id="rId8"/>
    <p:sldId id="266" r:id="rId9"/>
    <p:sldId id="268" r:id="rId10"/>
    <p:sldId id="271" r:id="rId11"/>
    <p:sldId id="292" r:id="rId12"/>
    <p:sldId id="293" r:id="rId13"/>
    <p:sldId id="294" r:id="rId14"/>
    <p:sldId id="284" r:id="rId15"/>
    <p:sldId id="295" r:id="rId16"/>
    <p:sldId id="296" r:id="rId17"/>
  </p:sldIdLst>
  <p:sldSz cx="9144000" cy="6858000" type="screen4x3"/>
  <p:notesSz cx="6797675" cy="9926638"/>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DFEA"/>
    <a:srgbClr val="0066FF"/>
    <a:srgbClr val="2E5804"/>
    <a:srgbClr val="00CC00"/>
    <a:srgbClr val="0B5113"/>
    <a:srgbClr val="2F49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8148" autoAdjust="0"/>
    <p:restoredTop sz="78091" autoAdjust="0"/>
  </p:normalViewPr>
  <p:slideViewPr>
    <p:cSldViewPr>
      <p:cViewPr>
        <p:scale>
          <a:sx n="70" d="100"/>
          <a:sy n="70" d="100"/>
        </p:scale>
        <p:origin x="476" y="-400"/>
      </p:cViewPr>
      <p:guideLst>
        <p:guide orient="horz" pos="2160"/>
        <p:guide pos="2880"/>
      </p:guideLst>
    </p:cSldViewPr>
  </p:slideViewPr>
  <p:outlineViewPr>
    <p:cViewPr>
      <p:scale>
        <a:sx n="33" d="100"/>
        <a:sy n="33" d="100"/>
      </p:scale>
      <p:origin x="24" y="0"/>
    </p:cViewPr>
  </p:outlin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Weintraub" userId="7171d874-e3d8-4831-8f62-1a9dde181706" providerId="ADAL" clId="{EDD7C554-60CF-4DF0-80F3-77D9402DFE56}"/>
    <pc:docChg chg="modSld sldOrd">
      <pc:chgData name="Daniel Weintraub" userId="7171d874-e3d8-4831-8f62-1a9dde181706" providerId="ADAL" clId="{EDD7C554-60CF-4DF0-80F3-77D9402DFE56}" dt="2017-12-15T08:29:52.151" v="0"/>
      <pc:docMkLst>
        <pc:docMk/>
      </pc:docMkLst>
      <pc:sldChg chg="ord">
        <pc:chgData name="Daniel Weintraub" userId="7171d874-e3d8-4831-8f62-1a9dde181706" providerId="ADAL" clId="{EDD7C554-60CF-4DF0-80F3-77D9402DFE56}" dt="2017-12-15T08:29:52.151" v="0"/>
        <pc:sldMkLst>
          <pc:docMk/>
          <pc:sldMk cId="0" sldId="267"/>
        </pc:sldMkLst>
      </pc:sldChg>
    </pc:docChg>
  </pc:docChgLst>
  <pc:docChgLst>
    <pc:chgData name="Daniel Weintraub" userId="7171d874-e3d8-4831-8f62-1a9dde181706" providerId="ADAL" clId="{43B05A4E-7D68-46E8-BB11-59A297665EE7}"/>
    <pc:docChg chg="delSld">
      <pc:chgData name="Daniel Weintraub" userId="7171d874-e3d8-4831-8f62-1a9dde181706" providerId="ADAL" clId="{43B05A4E-7D68-46E8-BB11-59A297665EE7}" dt="2017-10-17T07:45:12.381" v="0" actId="2696"/>
      <pc:docMkLst>
        <pc:docMk/>
      </pc:docMkLst>
      <pc:sldChg chg="del">
        <pc:chgData name="Daniel Weintraub" userId="7171d874-e3d8-4831-8f62-1a9dde181706" providerId="ADAL" clId="{43B05A4E-7D68-46E8-BB11-59A297665EE7}" dt="2017-10-17T07:45:12.381" v="0" actId="2696"/>
        <pc:sldMkLst>
          <pc:docMk/>
          <pc:sldMk cId="2871269219" sldId="28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AC23A94F-D91E-4C7A-B25F-F9DAD0DF43BA}" type="datetimeFigureOut">
              <a:rPr lang="fi-FI" smtClean="0"/>
              <a:t>12.6.2020</a:t>
            </a:fld>
            <a:endParaRPr lang="fi-FI"/>
          </a:p>
        </p:txBody>
      </p:sp>
      <p:sp>
        <p:nvSpPr>
          <p:cNvPr id="4" name="Dian kuvan paikkamerkki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02A15019-6DB8-4BFA-9982-119FFCD6E741}" type="slidenum">
              <a:rPr lang="fi-FI" smtClean="0"/>
              <a:t>‹#›</a:t>
            </a:fld>
            <a:endParaRPr lang="fi-FI"/>
          </a:p>
        </p:txBody>
      </p:sp>
    </p:spTree>
    <p:extLst>
      <p:ext uri="{BB962C8B-B14F-4D97-AF65-F5344CB8AC3E}">
        <p14:creationId xmlns:p14="http://schemas.microsoft.com/office/powerpoint/2010/main" val="3780779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yadvashem.org/yv/en/righteous/statistics.asp"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Holokaustin</a:t>
            </a:r>
            <a:r>
              <a:rPr lang="fi-FI" baseline="0" dirty="0"/>
              <a:t> opettamisella </a:t>
            </a:r>
            <a:r>
              <a:rPr lang="fi-FI" u="sng" baseline="0" dirty="0"/>
              <a:t>ei väheksytä</a:t>
            </a:r>
            <a:r>
              <a:rPr lang="fi-FI" u="none" baseline="0" dirty="0"/>
              <a:t> </a:t>
            </a:r>
            <a:r>
              <a:rPr lang="fi-FI" baseline="0" dirty="0"/>
              <a:t>muiden kansanmurhien uhreja, mutta holokausti on ihmiskunnan historiassa ainutkertainen teko.</a:t>
            </a:r>
            <a:endParaRPr lang="fi-FI" dirty="0"/>
          </a:p>
        </p:txBody>
      </p:sp>
      <p:sp>
        <p:nvSpPr>
          <p:cNvPr id="4" name="Dian numeron paikkamerkki 3"/>
          <p:cNvSpPr>
            <a:spLocks noGrp="1"/>
          </p:cNvSpPr>
          <p:nvPr>
            <p:ph type="sldNum" sz="quarter" idx="10"/>
          </p:nvPr>
        </p:nvSpPr>
        <p:spPr/>
        <p:txBody>
          <a:bodyPr/>
          <a:lstStyle/>
          <a:p>
            <a:fld id="{02A15019-6DB8-4BFA-9982-119FFCD6E741}" type="slidenum">
              <a:rPr lang="fi-FI" smtClean="0"/>
              <a:t>1</a:t>
            </a:fld>
            <a:endParaRPr lang="fi-FI"/>
          </a:p>
        </p:txBody>
      </p:sp>
    </p:spTree>
    <p:extLst>
      <p:ext uri="{BB962C8B-B14F-4D97-AF65-F5344CB8AC3E}">
        <p14:creationId xmlns:p14="http://schemas.microsoft.com/office/powerpoint/2010/main" val="2045190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nSpc>
                <a:spcPct val="100000"/>
              </a:lnSpc>
            </a:pPr>
            <a:r>
              <a:rPr lang="fi-FI" sz="1200" b="0" i="0" kern="1200" dirty="0">
                <a:solidFill>
                  <a:schemeClr val="tx1"/>
                </a:solidFill>
                <a:effectLst/>
                <a:latin typeface="+mn-lt"/>
                <a:ea typeface="+mn-ea"/>
                <a:cs typeface="+mn-cs"/>
              </a:rPr>
              <a:t>Saksan Neuvostoliittoon kesällä 1941 tekemän hyökkäyksen ja sodan lopun (Euroopan osalta toukokuussa 1945) välisenä aikana natsi-Saksa myötäilijöineen pyrki jokaisen valtapiirissään asuvan juutalaisen surmaamiseen. Koska natsien harjoittama juutalaisten syrjintä käynnistyi jo heti Hitlerin valtaannoususta tammikuussa 1933, monet historioitsijat pitävät tätä holokaustin aikakauden alkuna. Juutalaiset eivät olleet Hitlerin hallinnon ainoita uhreja, mutta he olivat ainoa ihmisryhmä, jonka natsit pyrkivät tuhoamaan täydellisesti.</a:t>
            </a:r>
          </a:p>
          <a:p>
            <a:pPr>
              <a:lnSpc>
                <a:spcPct val="100000"/>
              </a:lnSpc>
            </a:pPr>
            <a:endParaRPr lang="fi-FI" sz="1200" b="0" i="0" kern="1200" dirty="0">
              <a:solidFill>
                <a:schemeClr val="tx1"/>
              </a:solidFill>
              <a:effectLst/>
              <a:latin typeface="+mn-lt"/>
              <a:ea typeface="+mn-ea"/>
              <a:cs typeface="+mn-cs"/>
            </a:endParaRPr>
          </a:p>
          <a:p>
            <a:pPr>
              <a:lnSpc>
                <a:spcPct val="100000"/>
              </a:lnSpc>
            </a:pPr>
            <a:r>
              <a:rPr lang="fi-FI" sz="1200" b="0" i="0" kern="1200" dirty="0">
                <a:solidFill>
                  <a:schemeClr val="tx1"/>
                </a:solidFill>
                <a:effectLst/>
                <a:latin typeface="+mn-lt"/>
                <a:ea typeface="+mn-ea"/>
                <a:cs typeface="+mn-cs"/>
              </a:rPr>
              <a:t>Holokausti ei syntynyt tyhjästä, eikä sen</a:t>
            </a:r>
            <a:r>
              <a:rPr lang="fi-FI" sz="1200" b="0" i="0" kern="1200" baseline="0" dirty="0">
                <a:solidFill>
                  <a:schemeClr val="tx1"/>
                </a:solidFill>
                <a:effectLst/>
                <a:latin typeface="+mn-lt"/>
                <a:ea typeface="+mn-ea"/>
                <a:cs typeface="+mn-cs"/>
              </a:rPr>
              <a:t> vaikutus päättynyt sodan loppumiseen. Antisemitismin historiaa käsitellään yleisemmin muissa tämän esityksen dioissa. On kuitenkin hyvä ymmärtää, että Hitler ja natsi-Saksa eivät keksineet juuri mitään käyttämistään alistamisen ja väheksynnän muodoista. ”Luovimmillaan” natsikoneisto oli kehittäessään mahdollisimman tehokkaita keinoja murhaamiseen ja ruumiiden hävittämiseen.</a:t>
            </a:r>
          </a:p>
          <a:p>
            <a:pPr>
              <a:lnSpc>
                <a:spcPct val="100000"/>
              </a:lnSpc>
            </a:pPr>
            <a:endParaRPr lang="fi-FI" sz="1200" b="0" i="0" kern="1200" baseline="0" dirty="0">
              <a:solidFill>
                <a:schemeClr val="tx1"/>
              </a:solidFill>
              <a:effectLst/>
              <a:latin typeface="+mn-lt"/>
              <a:ea typeface="+mn-ea"/>
              <a:cs typeface="+mn-cs"/>
            </a:endParaRPr>
          </a:p>
          <a:p>
            <a:pPr>
              <a:lnSpc>
                <a:spcPct val="200000"/>
              </a:lnSpc>
            </a:pPr>
            <a:r>
              <a:rPr lang="fi-FI" sz="1200" b="0" i="0" kern="1200" baseline="0" dirty="0">
                <a:solidFill>
                  <a:schemeClr val="tx1"/>
                </a:solidFill>
                <a:effectLst/>
                <a:latin typeface="+mn-lt"/>
                <a:ea typeface="+mn-ea"/>
                <a:cs typeface="+mn-cs"/>
              </a:rPr>
              <a:t>Holokausti jätti jälkensä niin siitä selvinneisiin ihmisiin ja heidän sukulaisiinsa kuin myös toiseen maailmansotaan tavalla tai toisella osallistuneisiin valtioihin.</a:t>
            </a:r>
            <a:endParaRPr lang="fi-FI" dirty="0"/>
          </a:p>
        </p:txBody>
      </p:sp>
      <p:sp>
        <p:nvSpPr>
          <p:cNvPr id="4" name="Dian numeron paikkamerkki 3"/>
          <p:cNvSpPr>
            <a:spLocks noGrp="1"/>
          </p:cNvSpPr>
          <p:nvPr>
            <p:ph type="sldNum" sz="quarter" idx="10"/>
          </p:nvPr>
        </p:nvSpPr>
        <p:spPr/>
        <p:txBody>
          <a:bodyPr/>
          <a:lstStyle/>
          <a:p>
            <a:fld id="{02A15019-6DB8-4BFA-9982-119FFCD6E741}" type="slidenum">
              <a:rPr lang="fi-FI" smtClean="0"/>
              <a:t>2</a:t>
            </a:fld>
            <a:endParaRPr lang="fi-FI"/>
          </a:p>
        </p:txBody>
      </p:sp>
    </p:spTree>
    <p:extLst>
      <p:ext uri="{BB962C8B-B14F-4D97-AF65-F5344CB8AC3E}">
        <p14:creationId xmlns:p14="http://schemas.microsoft.com/office/powerpoint/2010/main" val="2443016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b="0" i="0" kern="1200" dirty="0">
                <a:solidFill>
                  <a:schemeClr val="tx1"/>
                </a:solidFill>
                <a:effectLst/>
                <a:latin typeface="+mn-lt"/>
                <a:ea typeface="+mn-ea"/>
                <a:cs typeface="+mn-cs"/>
              </a:rPr>
              <a:t>Harkitun kansanmurhan toteuttajana Hitlerin hallinto nousee ylhäiseen yksinäisyyteen, ei vain murhattujen lukumäärän</a:t>
            </a:r>
            <a:r>
              <a:rPr lang="fi-FI" sz="1200" b="0" i="0" kern="1200" baseline="0" dirty="0">
                <a:solidFill>
                  <a:schemeClr val="tx1"/>
                </a:solidFill>
                <a:effectLst/>
                <a:latin typeface="+mn-lt"/>
                <a:ea typeface="+mn-ea"/>
                <a:cs typeface="+mn-cs"/>
              </a:rPr>
              <a:t> suhteen</a:t>
            </a:r>
            <a:r>
              <a:rPr lang="fi-FI" sz="1200" b="0" i="0" kern="1200" dirty="0">
                <a:solidFill>
                  <a:schemeClr val="tx1"/>
                </a:solidFill>
                <a:effectLst/>
                <a:latin typeface="+mn-lt"/>
                <a:ea typeface="+mn-ea"/>
                <a:cs typeface="+mn-cs"/>
              </a:rPr>
              <a:t> vaan myös käytettyjen keinojen osalta. Holokaustin tavoite</a:t>
            </a:r>
            <a:r>
              <a:rPr lang="fi-FI" sz="1200" b="0" i="0" kern="1200" baseline="0" dirty="0">
                <a:solidFill>
                  <a:schemeClr val="tx1"/>
                </a:solidFill>
                <a:effectLst/>
                <a:latin typeface="+mn-lt"/>
                <a:ea typeface="+mn-ea"/>
                <a:cs typeface="+mn-cs"/>
              </a:rPr>
              <a:t> oli</a:t>
            </a:r>
            <a:r>
              <a:rPr lang="fi-FI" sz="1200" b="0" i="0" kern="1200" dirty="0">
                <a:solidFill>
                  <a:schemeClr val="tx1"/>
                </a:solidFill>
                <a:effectLst/>
                <a:latin typeface="+mn-lt"/>
                <a:ea typeface="+mn-ea"/>
                <a:cs typeface="+mn-cs"/>
              </a:rPr>
              <a:t> tuhota tietyn ihmisryhmän</a:t>
            </a:r>
            <a:r>
              <a:rPr lang="fi-FI" sz="1200" b="0" i="0" kern="1200" baseline="0" dirty="0">
                <a:solidFill>
                  <a:schemeClr val="tx1"/>
                </a:solidFill>
                <a:effectLst/>
                <a:latin typeface="+mn-lt"/>
                <a:ea typeface="+mn-ea"/>
                <a:cs typeface="+mn-cs"/>
              </a:rPr>
              <a:t> </a:t>
            </a:r>
            <a:r>
              <a:rPr lang="fi-FI" sz="1200" b="0" i="0" kern="1200" dirty="0">
                <a:solidFill>
                  <a:schemeClr val="tx1"/>
                </a:solidFill>
                <a:effectLst/>
                <a:latin typeface="+mn-lt"/>
                <a:ea typeface="+mn-ea"/>
                <a:cs typeface="+mn-cs"/>
              </a:rPr>
              <a:t>kaikki miehet, naiset, lapset, nuoret, vanhat, terveet ja sairaat.  Päämäärään</a:t>
            </a:r>
            <a:r>
              <a:rPr lang="fi-FI" sz="1200" b="0" i="0" kern="1200" baseline="0" dirty="0">
                <a:solidFill>
                  <a:schemeClr val="tx1"/>
                </a:solidFill>
                <a:effectLst/>
                <a:latin typeface="+mn-lt"/>
                <a:ea typeface="+mn-ea"/>
                <a:cs typeface="+mn-cs"/>
              </a:rPr>
              <a:t> päästäkseen natsit</a:t>
            </a:r>
            <a:r>
              <a:rPr lang="fi-FI" sz="1200" b="0" i="0" kern="1200" dirty="0">
                <a:solidFill>
                  <a:schemeClr val="tx1"/>
                </a:solidFill>
                <a:effectLst/>
                <a:latin typeface="+mn-lt"/>
                <a:ea typeface="+mn-ea"/>
                <a:cs typeface="+mn-cs"/>
              </a:rPr>
              <a:t> turvautuivat kaikkiin mahdollisiin valtiolla käytettävissä oleviin keinoihin. Tässä mielessä holokaustia on pidettävä ainutlaatuisena tapahtumana maailmanhistoriassa. Vain Kolmannen valtakunnan valtapiirissä asuneet juutalaiset ovat joutuneet tällaisen kaikenkattavan, ehdottoman</a:t>
            </a:r>
            <a:r>
              <a:rPr lang="fi-FI" sz="1200" b="0" i="0" kern="1200" baseline="0" dirty="0">
                <a:solidFill>
                  <a:schemeClr val="tx1"/>
                </a:solidFill>
                <a:effectLst/>
                <a:latin typeface="+mn-lt"/>
                <a:ea typeface="+mn-ea"/>
                <a:cs typeface="+mn-cs"/>
              </a:rPr>
              <a:t> ja</a:t>
            </a:r>
            <a:r>
              <a:rPr lang="fi-FI" sz="1200" b="0" i="0" kern="1200" dirty="0">
                <a:solidFill>
                  <a:schemeClr val="tx1"/>
                </a:solidFill>
                <a:effectLst/>
                <a:latin typeface="+mn-lt"/>
                <a:ea typeface="+mn-ea"/>
                <a:cs typeface="+mn-cs"/>
              </a:rPr>
              <a:t> totaalisen tuhoamisen kohteeksi. </a:t>
            </a:r>
          </a:p>
          <a:p>
            <a:endParaRPr lang="fi-FI" sz="1200" b="0" i="0" kern="1200" dirty="0">
              <a:solidFill>
                <a:schemeClr val="tx1"/>
              </a:solidFill>
              <a:effectLst/>
              <a:latin typeface="+mn-lt"/>
              <a:ea typeface="+mn-ea"/>
              <a:cs typeface="+mn-cs"/>
            </a:endParaRPr>
          </a:p>
          <a:p>
            <a:r>
              <a:rPr lang="fi-FI" sz="1200" b="0" i="0" kern="1200" dirty="0">
                <a:solidFill>
                  <a:schemeClr val="tx1"/>
                </a:solidFill>
                <a:effectLst/>
                <a:latin typeface="+mn-lt"/>
                <a:ea typeface="+mn-ea"/>
                <a:cs typeface="+mn-cs"/>
              </a:rPr>
              <a:t>Holokausti oli tapahtumasarjana ainutkertainen kahdesta näkökulmasta: </a:t>
            </a:r>
          </a:p>
          <a:p>
            <a:pPr marL="228600" indent="-228600">
              <a:buAutoNum type="arabicParenR"/>
            </a:pPr>
            <a:r>
              <a:rPr lang="fi-FI" sz="1200" b="0" i="0" kern="1200" dirty="0">
                <a:solidFill>
                  <a:schemeClr val="tx1"/>
                </a:solidFill>
                <a:effectLst/>
                <a:latin typeface="+mn-lt"/>
                <a:ea typeface="+mn-ea"/>
                <a:cs typeface="+mn-cs"/>
              </a:rPr>
              <a:t>Muihin ryhmiin kohdistamistaan menettelytavoista poiketen natsit pyrkivät surmaamaan juutalaiset kaikkialla valtapiirissään.</a:t>
            </a:r>
            <a:r>
              <a:rPr lang="fi-FI" sz="1200" b="0" i="0" kern="1200" baseline="0" dirty="0">
                <a:solidFill>
                  <a:schemeClr val="tx1"/>
                </a:solidFill>
                <a:effectLst/>
                <a:latin typeface="+mn-lt"/>
                <a:ea typeface="+mn-ea"/>
                <a:cs typeface="+mn-cs"/>
              </a:rPr>
              <a:t> H</a:t>
            </a:r>
            <a:r>
              <a:rPr lang="fi-FI" sz="1200" b="0" i="0" kern="1200" dirty="0">
                <a:solidFill>
                  <a:schemeClr val="tx1"/>
                </a:solidFill>
                <a:effectLst/>
                <a:latin typeface="+mn-lt"/>
                <a:ea typeface="+mn-ea"/>
                <a:cs typeface="+mn-cs"/>
              </a:rPr>
              <a:t>e valjastivat kaiken</a:t>
            </a:r>
            <a:r>
              <a:rPr lang="fi-FI" sz="1200" b="0" i="0" kern="1200" baseline="0" dirty="0">
                <a:solidFill>
                  <a:schemeClr val="tx1"/>
                </a:solidFill>
                <a:effectLst/>
                <a:latin typeface="+mn-lt"/>
                <a:ea typeface="+mn-ea"/>
                <a:cs typeface="+mn-cs"/>
              </a:rPr>
              <a:t> valtion käytössä olevan </a:t>
            </a:r>
            <a:r>
              <a:rPr lang="fi-FI" sz="1200" b="0" i="0" kern="1200" dirty="0">
                <a:solidFill>
                  <a:schemeClr val="tx1"/>
                </a:solidFill>
                <a:effectLst/>
                <a:latin typeface="+mn-lt"/>
                <a:ea typeface="+mn-ea"/>
                <a:cs typeface="+mn-cs"/>
              </a:rPr>
              <a:t>modernin hallintokoneiston ja teknologian päämäärän saavuttamiseksi.</a:t>
            </a:r>
          </a:p>
          <a:p>
            <a:pPr marL="228600" indent="-228600">
              <a:buAutoNum type="arabicParenR"/>
            </a:pPr>
            <a:r>
              <a:rPr lang="fi-FI" sz="1200" b="0" i="0" kern="1200" dirty="0">
                <a:solidFill>
                  <a:schemeClr val="tx1"/>
                </a:solidFill>
                <a:effectLst/>
                <a:latin typeface="+mn-lt"/>
                <a:ea typeface="+mn-ea"/>
                <a:cs typeface="+mn-cs"/>
              </a:rPr>
              <a:t>Natsien johto katsoi, että maailman vapauttaminen juutalaisista olisi hyödyllistä Saksan kansalle ja koko ihmiskunnalle. Todellisuudessa juutalaisten</a:t>
            </a:r>
            <a:r>
              <a:rPr lang="fi-FI" sz="1200" b="0" i="0" kern="1200" baseline="0" dirty="0">
                <a:solidFill>
                  <a:schemeClr val="tx1"/>
                </a:solidFill>
                <a:effectLst/>
                <a:latin typeface="+mn-lt"/>
                <a:ea typeface="+mn-ea"/>
                <a:cs typeface="+mn-cs"/>
              </a:rPr>
              <a:t> taloudellista ja poliittista valtaa </a:t>
            </a:r>
            <a:r>
              <a:rPr lang="fi-FI" sz="1200" b="0" i="0" kern="1200" dirty="0">
                <a:solidFill>
                  <a:schemeClr val="tx1"/>
                </a:solidFill>
                <a:effectLst/>
                <a:latin typeface="+mn-lt"/>
                <a:ea typeface="+mn-ea"/>
                <a:cs typeface="+mn-cs"/>
              </a:rPr>
              <a:t>liioiteltiin</a:t>
            </a:r>
            <a:r>
              <a:rPr lang="fi-FI" sz="1200" b="0" i="0" kern="1200" baseline="0" dirty="0">
                <a:solidFill>
                  <a:schemeClr val="tx1"/>
                </a:solidFill>
                <a:effectLst/>
                <a:latin typeface="+mn-lt"/>
                <a:ea typeface="+mn-ea"/>
                <a:cs typeface="+mn-cs"/>
              </a:rPr>
              <a:t> merkittävästi</a:t>
            </a:r>
            <a:r>
              <a:rPr lang="fi-FI" sz="1200" b="0" i="0" kern="1200" dirty="0">
                <a:solidFill>
                  <a:schemeClr val="tx1"/>
                </a:solidFill>
                <a:effectLst/>
                <a:latin typeface="+mn-lt"/>
                <a:ea typeface="+mn-ea"/>
                <a:cs typeface="+mn-cs"/>
              </a:rPr>
              <a:t>. Ajatus perustuu rasistiseen oppiin siitä, että juutalaiset ovat ”vahingollinen rotu”, joka pyrki</a:t>
            </a:r>
            <a:r>
              <a:rPr lang="fi-FI" sz="1200" b="0" i="0" kern="1200" baseline="0" dirty="0">
                <a:solidFill>
                  <a:schemeClr val="tx1"/>
                </a:solidFill>
                <a:effectLst/>
                <a:latin typeface="+mn-lt"/>
                <a:ea typeface="+mn-ea"/>
                <a:cs typeface="+mn-cs"/>
              </a:rPr>
              <a:t> maailmanvaltaan (katso esim. Siionin viisaiden pöytäkirjat)</a:t>
            </a:r>
            <a:r>
              <a:rPr lang="fi-FI" sz="1200" b="0" i="0" kern="1200" dirty="0">
                <a:solidFill>
                  <a:schemeClr val="tx1"/>
                </a:solidFill>
                <a:effectLst/>
                <a:latin typeface="+mn-lt"/>
                <a:ea typeface="+mn-ea"/>
                <a:cs typeface="+mn-cs"/>
              </a:rPr>
              <a:t>.</a:t>
            </a:r>
            <a:r>
              <a:rPr lang="fi-FI" sz="1200" b="0" i="0" kern="1200" baseline="0" dirty="0">
                <a:solidFill>
                  <a:schemeClr val="tx1"/>
                </a:solidFill>
                <a:effectLst/>
                <a:latin typeface="+mn-lt"/>
                <a:ea typeface="+mn-ea"/>
                <a:cs typeface="+mn-cs"/>
              </a:rPr>
              <a:t> Tämä</a:t>
            </a:r>
            <a:r>
              <a:rPr lang="fi-FI" sz="1200" b="0" i="0" kern="1200" dirty="0">
                <a:solidFill>
                  <a:schemeClr val="tx1"/>
                </a:solidFill>
                <a:effectLst/>
                <a:latin typeface="+mn-lt"/>
                <a:ea typeface="+mn-ea"/>
                <a:cs typeface="+mn-cs"/>
              </a:rPr>
              <a:t> johti ehkä voimakkaammin kuin mikään muu yksittäinen tekijä ”lopullisen ratkaisun” käynnistämiseen.</a:t>
            </a:r>
          </a:p>
          <a:p>
            <a:pPr marL="228600" indent="-228600">
              <a:buAutoNum type="arabicParenR"/>
            </a:pPr>
            <a:endParaRPr lang="fi-FI" sz="1200" b="0" i="0" kern="1200" dirty="0">
              <a:solidFill>
                <a:schemeClr val="tx1"/>
              </a:solidFill>
              <a:effectLst/>
              <a:latin typeface="+mn-lt"/>
              <a:ea typeface="+mn-ea"/>
              <a:cs typeface="+mn-cs"/>
            </a:endParaRPr>
          </a:p>
          <a:p>
            <a:pPr marL="0" indent="0">
              <a:buNone/>
            </a:pPr>
            <a:r>
              <a:rPr lang="fi-FI" sz="1200" kern="1200" dirty="0">
                <a:solidFill>
                  <a:schemeClr val="tx1"/>
                </a:solidFill>
                <a:latin typeface="+mn-lt"/>
                <a:ea typeface="+mn-ea"/>
                <a:cs typeface="+mn-cs"/>
              </a:rPr>
              <a:t>Käsite ”lopullinen ratkaisu” tuli koko joukkotuho-operaation peitenimeksi. Murhaoperaatio</a:t>
            </a:r>
            <a:r>
              <a:rPr lang="fi-FI" sz="1200" kern="1200" baseline="0" dirty="0">
                <a:solidFill>
                  <a:schemeClr val="tx1"/>
                </a:solidFill>
                <a:latin typeface="+mn-lt"/>
                <a:ea typeface="+mn-ea"/>
                <a:cs typeface="+mn-cs"/>
              </a:rPr>
              <a:t> pyrittiin pitämään </a:t>
            </a:r>
            <a:r>
              <a:rPr lang="fi-FI" sz="1200" kern="1200" dirty="0">
                <a:solidFill>
                  <a:schemeClr val="tx1"/>
                </a:solidFill>
                <a:latin typeface="+mn-lt"/>
                <a:ea typeface="+mn-ea"/>
                <a:cs typeface="+mn-cs"/>
              </a:rPr>
              <a:t>salassa. Juutalaisten tuhoaminen naamioitiin käyttämällä</a:t>
            </a:r>
            <a:r>
              <a:rPr lang="fi-FI" sz="1200" kern="1200" baseline="0" dirty="0">
                <a:solidFill>
                  <a:schemeClr val="tx1"/>
                </a:solidFill>
                <a:latin typeface="+mn-lt"/>
                <a:ea typeface="+mn-ea"/>
                <a:cs typeface="+mn-cs"/>
              </a:rPr>
              <a:t> </a:t>
            </a:r>
            <a:r>
              <a:rPr lang="fi-FI" sz="1200" kern="1200" dirty="0">
                <a:solidFill>
                  <a:schemeClr val="tx1"/>
                </a:solidFill>
                <a:latin typeface="+mn-lt"/>
                <a:ea typeface="+mn-ea"/>
                <a:cs typeface="+mn-cs"/>
              </a:rPr>
              <a:t>säännönmukaisia peiteilmaisuja. Teloitukset</a:t>
            </a:r>
            <a:r>
              <a:rPr lang="fi-FI" sz="1200" kern="1200" baseline="0" dirty="0">
                <a:solidFill>
                  <a:schemeClr val="tx1"/>
                </a:solidFill>
                <a:latin typeface="+mn-lt"/>
                <a:ea typeface="+mn-ea"/>
                <a:cs typeface="+mn-cs"/>
              </a:rPr>
              <a:t> olivat </a:t>
            </a:r>
            <a:r>
              <a:rPr lang="fi-FI" sz="1200" kern="1200" dirty="0">
                <a:solidFill>
                  <a:schemeClr val="tx1"/>
                </a:solidFill>
                <a:latin typeface="+mn-lt"/>
                <a:ea typeface="+mn-ea"/>
                <a:cs typeface="+mn-cs"/>
              </a:rPr>
              <a:t>”erityiskohtelua”, karkotukset ”evakuointia” ja kaasuttaminen asian ”lopullista ratkaisemista”. </a:t>
            </a:r>
            <a:endParaRPr lang="fi-FI" dirty="0"/>
          </a:p>
        </p:txBody>
      </p:sp>
      <p:sp>
        <p:nvSpPr>
          <p:cNvPr id="4" name="Dian numeron paikkamerkki 3"/>
          <p:cNvSpPr>
            <a:spLocks noGrp="1"/>
          </p:cNvSpPr>
          <p:nvPr>
            <p:ph type="sldNum" sz="quarter" idx="10"/>
          </p:nvPr>
        </p:nvSpPr>
        <p:spPr/>
        <p:txBody>
          <a:bodyPr/>
          <a:lstStyle/>
          <a:p>
            <a:fld id="{02A15019-6DB8-4BFA-9982-119FFCD6E741}" type="slidenum">
              <a:rPr lang="fi-FI" smtClean="0"/>
              <a:t>3</a:t>
            </a:fld>
            <a:endParaRPr lang="fi-FI"/>
          </a:p>
        </p:txBody>
      </p:sp>
    </p:spTree>
    <p:extLst>
      <p:ext uri="{BB962C8B-B14F-4D97-AF65-F5344CB8AC3E}">
        <p14:creationId xmlns:p14="http://schemas.microsoft.com/office/powerpoint/2010/main" val="3609335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Holokaustissa kuolleiden määrä vaihtelee lähteistä riippuen. Syinä ovat tuhon suuruus ja se, että kaikista väestöryhmistä ei ollut kattavia väestötietoja. Tämä koskee erityisesti romaniväestöä ja Itä-Euroopan</a:t>
            </a:r>
            <a:r>
              <a:rPr lang="fi-FI" baseline="0" dirty="0"/>
              <a:t> valloitettujen alueiden maaseudun asukkaita. Israelilaisen </a:t>
            </a:r>
            <a:r>
              <a:rPr lang="fi-FI" baseline="0" dirty="0" err="1"/>
              <a:t>Yad</a:t>
            </a:r>
            <a:r>
              <a:rPr lang="fi-FI" baseline="0" dirty="0"/>
              <a:t> </a:t>
            </a:r>
            <a:r>
              <a:rPr lang="fi-FI" baseline="0" dirty="0" err="1"/>
              <a:t>Vashem</a:t>
            </a:r>
            <a:r>
              <a:rPr lang="fi-FI" baseline="0" dirty="0"/>
              <a:t> -tutkimuslaitoksen arkistoihin on kerätty todistajalausuntoja, joiden mukaan tiedetään nimeltä noin neljä miljoonaa murhattua juutalaista.</a:t>
            </a:r>
          </a:p>
          <a:p>
            <a:endParaRPr lang="fi-FI" baseline="0" dirty="0"/>
          </a:p>
          <a:p>
            <a:r>
              <a:rPr lang="fi-FI" dirty="0"/>
              <a:t>Yllä esitetyt luvut eivät sisällä sodan ”tavanomaisia” siviilivainajia</a:t>
            </a:r>
            <a:r>
              <a:rPr lang="fi-FI" baseline="0" dirty="0"/>
              <a:t> kuten pommituksissa tai kaupunkien piirityksissä kuolleita. Holokaustin uhriluku on vielä merkittävästi suurempi, sillä natsihallinto ei onnistunut tavoitteidensa saavuttamisessa. Uhreja olivat ne, jotka erityistoimenpitein ja suunnitelmallisesti joutuivat vainojen kohteiksi. </a:t>
            </a:r>
          </a:p>
          <a:p>
            <a:endParaRPr lang="fi-FI" baseline="0" dirty="0"/>
          </a:p>
          <a:p>
            <a:r>
              <a:rPr lang="fi-FI" baseline="0" dirty="0"/>
              <a:t>Jokaisen luvun takana on ihminen: naapuri, vierustoveri koulussa, puiston leikkikaveri, kaupan myyjä, perhelääkäri, opettaja...</a:t>
            </a:r>
            <a:endParaRPr lang="fi-FI" dirty="0"/>
          </a:p>
        </p:txBody>
      </p:sp>
      <p:sp>
        <p:nvSpPr>
          <p:cNvPr id="4" name="Dian numeron paikkamerkki 3"/>
          <p:cNvSpPr>
            <a:spLocks noGrp="1"/>
          </p:cNvSpPr>
          <p:nvPr>
            <p:ph type="sldNum" sz="quarter" idx="10"/>
          </p:nvPr>
        </p:nvSpPr>
        <p:spPr/>
        <p:txBody>
          <a:bodyPr/>
          <a:lstStyle/>
          <a:p>
            <a:fld id="{02A15019-6DB8-4BFA-9982-119FFCD6E741}" type="slidenum">
              <a:rPr lang="fi-FI" smtClean="0"/>
              <a:t>4</a:t>
            </a:fld>
            <a:endParaRPr lang="fi-FI"/>
          </a:p>
        </p:txBody>
      </p:sp>
    </p:spTree>
    <p:extLst>
      <p:ext uri="{BB962C8B-B14F-4D97-AF65-F5344CB8AC3E}">
        <p14:creationId xmlns:p14="http://schemas.microsoft.com/office/powerpoint/2010/main" val="10486331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a:buFont typeface="Arial" panose="020B0604020202020204" pitchFamily="34" charset="0"/>
              <a:buChar char="•"/>
            </a:pPr>
            <a:r>
              <a:rPr lang="fi-FI" baseline="0" dirty="0"/>
              <a:t>Tekijät (</a:t>
            </a:r>
            <a:r>
              <a:rPr lang="fi-FI" baseline="0" dirty="0" err="1"/>
              <a:t>perpetators</a:t>
            </a:r>
            <a:r>
              <a:rPr lang="fi-FI" baseline="0" dirty="0"/>
              <a:t>) olivat niitä, jotka joko kuuluivat Saksan sotakoneistoon tai heidän alaisiaan tai jotka muutoin palvelivat saksalaisia miehitetyillä alueilla.</a:t>
            </a:r>
          </a:p>
          <a:p>
            <a:pPr marL="171450" indent="-171450">
              <a:buFont typeface="Arial" panose="020B0604020202020204" pitchFamily="34" charset="0"/>
              <a:buChar char="•"/>
            </a:pPr>
            <a:endParaRPr lang="fi-FI" baseline="0" dirty="0"/>
          </a:p>
          <a:p>
            <a:pPr marL="171450" indent="-171450">
              <a:buFont typeface="Arial" panose="020B0604020202020204" pitchFamily="34" charset="0"/>
              <a:buChar char="•"/>
            </a:pPr>
            <a:r>
              <a:rPr lang="fi-FI" baseline="0" dirty="0"/>
              <a:t>Uhrit (</a:t>
            </a:r>
            <a:r>
              <a:rPr lang="fi-FI" baseline="0" dirty="0" err="1"/>
              <a:t>victims</a:t>
            </a:r>
            <a:r>
              <a:rPr lang="fi-FI" baseline="0" dirty="0"/>
              <a:t>) olivat niitä henkilöitä, jotka olivat holokaustin ensisijaisia kohteita. Myös pelastajista tuli uhreja, jos he jäivät kiinni.</a:t>
            </a:r>
          </a:p>
          <a:p>
            <a:pPr marL="171450" indent="-171450">
              <a:buFont typeface="Arial" panose="020B0604020202020204" pitchFamily="34" charset="0"/>
              <a:buChar char="•"/>
            </a:pPr>
            <a:endParaRPr lang="fi-FI" baseline="0" dirty="0"/>
          </a:p>
          <a:p>
            <a:pPr marL="171450" indent="-171450">
              <a:buFont typeface="Arial" panose="020B0604020202020204" pitchFamily="34" charset="0"/>
              <a:buChar char="•"/>
            </a:pPr>
            <a:r>
              <a:rPr lang="fi-FI" baseline="0" dirty="0"/>
              <a:t>Sivustakatsojat (</a:t>
            </a:r>
            <a:r>
              <a:rPr lang="fi-FI" baseline="0" dirty="0" err="1"/>
              <a:t>bystanders</a:t>
            </a:r>
            <a:r>
              <a:rPr lang="fi-FI" baseline="0" dirty="0"/>
              <a:t>) olivat holokaustin tapahtumien todistajia, jotka eivät uskaltaneet, pystyneet tai edes halunneet puuttua tapahtumien kulkuun.</a:t>
            </a:r>
          </a:p>
          <a:p>
            <a:pPr marL="171450" indent="-171450">
              <a:buFont typeface="Arial" panose="020B0604020202020204" pitchFamily="34" charset="0"/>
              <a:buChar char="•"/>
            </a:pPr>
            <a:endParaRPr lang="fi-FI" baseline="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dirty="0"/>
              <a:t>Pelastajat olivat niitä, jotka jollain tavalla puuttuivat vainoihin</a:t>
            </a:r>
            <a:r>
              <a:rPr lang="fi-FI" baseline="0" dirty="0"/>
              <a:t> tai estivät tapahtumat.</a:t>
            </a:r>
          </a:p>
          <a:p>
            <a:pPr marL="0" marR="0" indent="0" algn="l" defTabSz="914400" rtl="0" eaLnBrk="1" fontAlgn="auto" latinLnBrk="0" hangingPunct="1">
              <a:lnSpc>
                <a:spcPct val="100000"/>
              </a:lnSpc>
              <a:spcBef>
                <a:spcPts val="0"/>
              </a:spcBef>
              <a:spcAft>
                <a:spcPts val="0"/>
              </a:spcAft>
              <a:buClrTx/>
              <a:buSzTx/>
              <a:buFontTx/>
              <a:buNone/>
              <a:tabLst/>
              <a:defRPr/>
            </a:pPr>
            <a:endParaRPr lang="fi-FI"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i-FI" baseline="0" dirty="0"/>
              <a:t>Luettelo pelastajien lukumääristä maittain:</a:t>
            </a:r>
          </a:p>
          <a:p>
            <a:pPr marL="0" marR="0" indent="0" algn="l" defTabSz="914400" rtl="0" eaLnBrk="1" fontAlgn="auto" latinLnBrk="0" hangingPunct="1">
              <a:lnSpc>
                <a:spcPct val="100000"/>
              </a:lnSpc>
              <a:spcBef>
                <a:spcPts val="0"/>
              </a:spcBef>
              <a:spcAft>
                <a:spcPts val="0"/>
              </a:spcAft>
              <a:buClrTx/>
              <a:buSzTx/>
              <a:buFontTx/>
              <a:buNone/>
              <a:tabLst/>
              <a:defRPr/>
            </a:pPr>
            <a:r>
              <a:rPr lang="fi-FI" dirty="0">
                <a:hlinkClick r:id="rId3"/>
              </a:rPr>
              <a:t>http://www.yadvashem.org/yv/en/righteous/statistics.asp</a:t>
            </a:r>
            <a:endParaRPr lang="fi-FI" dirty="0"/>
          </a:p>
          <a:p>
            <a:pPr marL="0" marR="0" indent="0" algn="l" defTabSz="914400" rtl="0" eaLnBrk="1" fontAlgn="auto" latinLnBrk="0" hangingPunct="1">
              <a:lnSpc>
                <a:spcPct val="100000"/>
              </a:lnSpc>
              <a:spcBef>
                <a:spcPts val="0"/>
              </a:spcBef>
              <a:spcAft>
                <a:spcPts val="0"/>
              </a:spcAft>
              <a:buClrTx/>
              <a:buSzTx/>
              <a:buFontTx/>
              <a:buNone/>
              <a:tabLst/>
              <a:defRPr/>
            </a:pPr>
            <a:r>
              <a:rPr lang="fi-FI" dirty="0"/>
              <a:t>Pelastajia</a:t>
            </a:r>
            <a:r>
              <a:rPr lang="fi-FI" baseline="0" dirty="0"/>
              <a:t> oli enemmän, mutta osa on käsitelty ryhmänä, kuten Tanskan vastarintaliike.</a:t>
            </a:r>
          </a:p>
          <a:p>
            <a:pPr marL="0" marR="0" indent="0" algn="l" defTabSz="914400" rtl="0" eaLnBrk="1" fontAlgn="auto" latinLnBrk="0" hangingPunct="1">
              <a:lnSpc>
                <a:spcPct val="100000"/>
              </a:lnSpc>
              <a:spcBef>
                <a:spcPts val="0"/>
              </a:spcBef>
              <a:spcAft>
                <a:spcPts val="0"/>
              </a:spcAft>
              <a:buClrTx/>
              <a:buSzTx/>
              <a:buFontTx/>
              <a:buNone/>
              <a:tabLst/>
              <a:defRPr/>
            </a:pPr>
            <a:endParaRPr lang="fi-FI" baseline="0" dirty="0"/>
          </a:p>
          <a:p>
            <a:r>
              <a:rPr lang="fi-FI" baseline="0" dirty="0"/>
              <a:t>Juuri tämä jako ja roolivalinta holokaustissa näkyy tänäkin päivänä eurooppalaisten maiden politiikassa. Maat, joilla on ollut tietynlainen rooli holokaustissa, ovat eri tavalla eurooppalaisia. Myös esim. EU-vastaisuus on erilaista/olematonta.</a:t>
            </a:r>
          </a:p>
          <a:p>
            <a:endParaRPr lang="fi-FI" baseline="0" dirty="0"/>
          </a:p>
          <a:p>
            <a:pPr marL="171450" indent="-171450">
              <a:buFont typeface="Arial" panose="020B0604020202020204" pitchFamily="34" charset="0"/>
              <a:buChar char="•"/>
            </a:pPr>
            <a:r>
              <a:rPr lang="fi-FI" baseline="0" dirty="0"/>
              <a:t>Maat, joissa on tunnustettu holokaustin vaikutus ja sitä on työstetty, esim. Saksa</a:t>
            </a:r>
          </a:p>
          <a:p>
            <a:pPr marL="171450" indent="-171450">
              <a:buFont typeface="Arial" panose="020B0604020202020204" pitchFamily="34" charset="0"/>
              <a:buChar char="•"/>
            </a:pPr>
            <a:r>
              <a:rPr lang="fi-FI" baseline="0" dirty="0"/>
              <a:t>Maat, jotka valloitettiin ja joissa holokaustin olemassaolo/vaikutus tunnustettiin, mutta työ jäi siihen, esim. Baltian maat ja </a:t>
            </a:r>
          </a:p>
          <a:p>
            <a:pPr marL="171450" indent="-171450">
              <a:buFont typeface="Arial" panose="020B0604020202020204" pitchFamily="34" charset="0"/>
              <a:buChar char="•"/>
            </a:pPr>
            <a:r>
              <a:rPr lang="fi-FI" baseline="0" dirty="0"/>
              <a:t>Puola</a:t>
            </a:r>
          </a:p>
          <a:p>
            <a:pPr marL="171450" indent="-171450">
              <a:buFont typeface="Arial" panose="020B0604020202020204" pitchFamily="34" charset="0"/>
              <a:buChar char="•"/>
            </a:pPr>
            <a:r>
              <a:rPr lang="fi-FI" baseline="0" dirty="0"/>
              <a:t>Maat, joissa holokaustin olemassaolo on enemmän tai vähemmän sivutettu, esim. entiset Neuvostotasavallat</a:t>
            </a:r>
          </a:p>
          <a:p>
            <a:pPr marL="171450" indent="-171450">
              <a:buFont typeface="Arial" panose="020B0604020202020204" pitchFamily="34" charset="0"/>
              <a:buChar char="•"/>
            </a:pPr>
            <a:r>
              <a:rPr lang="fi-FI" baseline="0" dirty="0"/>
              <a:t>Maat, jotka olivat Saksan liittolaisia, esim. Itävalta, Unkari, Romania, Bulgaria ja Suomi. Näistä osa pitää itseään vain uhreina eikä siksi ole työstänyt asiaa loppuun.</a:t>
            </a:r>
          </a:p>
          <a:p>
            <a:pPr marL="171450" indent="-171450">
              <a:buFont typeface="Arial" panose="020B0604020202020204" pitchFamily="34" charset="0"/>
              <a:buChar char="•"/>
            </a:pPr>
            <a:r>
              <a:rPr lang="fi-FI" baseline="0" dirty="0"/>
              <a:t>Maat, joiden valtaväestö ei kuulunut Saksan etupiiriin ja jotka olivat miehitettyjä, esim. Ranska, Hollanti ja Pohjoismaat</a:t>
            </a:r>
          </a:p>
          <a:p>
            <a:endParaRPr lang="fi-FI" baseline="0" dirty="0"/>
          </a:p>
          <a:p>
            <a:r>
              <a:rPr lang="fi-FI" baseline="0" dirty="0"/>
              <a:t>Klassisesti: 300 milj. ihmistä, joista kymmenet miljoonat pystyivät valitsemaan, mutta vain harva siirtyi sivustakatsojasta pelastajaksi.</a:t>
            </a:r>
            <a:endParaRPr lang="fi-FI" dirty="0"/>
          </a:p>
        </p:txBody>
      </p:sp>
      <p:sp>
        <p:nvSpPr>
          <p:cNvPr id="4" name="Dian numeron paikkamerkki 3"/>
          <p:cNvSpPr>
            <a:spLocks noGrp="1"/>
          </p:cNvSpPr>
          <p:nvPr>
            <p:ph type="sldNum" sz="quarter" idx="10"/>
          </p:nvPr>
        </p:nvSpPr>
        <p:spPr/>
        <p:txBody>
          <a:bodyPr/>
          <a:lstStyle/>
          <a:p>
            <a:fld id="{02A15019-6DB8-4BFA-9982-119FFCD6E741}" type="slidenum">
              <a:rPr lang="fi-FI" smtClean="0"/>
              <a:t>5</a:t>
            </a:fld>
            <a:endParaRPr lang="fi-FI"/>
          </a:p>
        </p:txBody>
      </p:sp>
    </p:spTree>
    <p:extLst>
      <p:ext uri="{BB962C8B-B14F-4D97-AF65-F5344CB8AC3E}">
        <p14:creationId xmlns:p14="http://schemas.microsoft.com/office/powerpoint/2010/main" val="33254244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02A15019-6DB8-4BFA-9982-119FFCD6E741}" type="slidenum">
              <a:rPr lang="fi-FI" smtClean="0"/>
              <a:t>6</a:t>
            </a:fld>
            <a:endParaRPr lang="fi-FI"/>
          </a:p>
        </p:txBody>
      </p:sp>
    </p:spTree>
    <p:extLst>
      <p:ext uri="{BB962C8B-B14F-4D97-AF65-F5344CB8AC3E}">
        <p14:creationId xmlns:p14="http://schemas.microsoft.com/office/powerpoint/2010/main" val="9103033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200" kern="1200" dirty="0">
                <a:solidFill>
                  <a:schemeClr val="tx1"/>
                </a:solidFill>
                <a:effectLst/>
                <a:latin typeface="+mn-lt"/>
                <a:ea typeface="+mn-ea"/>
                <a:cs typeface="+mn-cs"/>
              </a:rPr>
              <a:t>Sana antisemitismi johdetaan </a:t>
            </a:r>
            <a:r>
              <a:rPr lang="fi-FI" sz="1200" kern="1200" dirty="0" err="1">
                <a:solidFill>
                  <a:schemeClr val="tx1"/>
                </a:solidFill>
                <a:effectLst/>
                <a:latin typeface="+mn-lt"/>
                <a:ea typeface="+mn-ea"/>
                <a:cs typeface="+mn-cs"/>
              </a:rPr>
              <a:t>Noan</a:t>
            </a:r>
            <a:r>
              <a:rPr lang="fi-FI" sz="1200" kern="1200" dirty="0">
                <a:solidFill>
                  <a:schemeClr val="tx1"/>
                </a:solidFill>
                <a:effectLst/>
                <a:latin typeface="+mn-lt"/>
                <a:ea typeface="+mn-ea"/>
                <a:cs typeface="+mn-cs"/>
              </a:rPr>
              <a:t> pojan </a:t>
            </a:r>
            <a:r>
              <a:rPr lang="fi-FI" sz="1200" kern="1200" dirty="0" err="1">
                <a:solidFill>
                  <a:schemeClr val="tx1"/>
                </a:solidFill>
                <a:effectLst/>
                <a:latin typeface="+mn-lt"/>
                <a:ea typeface="+mn-ea"/>
                <a:cs typeface="+mn-cs"/>
              </a:rPr>
              <a:t>Semin</a:t>
            </a:r>
            <a:r>
              <a:rPr lang="fi-FI" sz="1200" kern="1200" dirty="0">
                <a:solidFill>
                  <a:schemeClr val="tx1"/>
                </a:solidFill>
                <a:effectLst/>
                <a:latin typeface="+mn-lt"/>
                <a:ea typeface="+mn-ea"/>
                <a:cs typeface="+mn-cs"/>
              </a:rPr>
              <a:t> nimestä. Termin</a:t>
            </a:r>
            <a:r>
              <a:rPr lang="fi-FI" sz="1200" kern="1200" baseline="0" dirty="0">
                <a:solidFill>
                  <a:schemeClr val="tx1"/>
                </a:solidFill>
                <a:effectLst/>
                <a:latin typeface="+mn-lt"/>
                <a:ea typeface="+mn-ea"/>
                <a:cs typeface="+mn-cs"/>
              </a:rPr>
              <a:t> otti käyttöön </a:t>
            </a:r>
            <a:r>
              <a:rPr lang="fi-FI" sz="1200" kern="1200" dirty="0">
                <a:solidFill>
                  <a:schemeClr val="tx1"/>
                </a:solidFill>
                <a:effectLst/>
                <a:latin typeface="+mn-lt"/>
                <a:ea typeface="+mn-ea"/>
                <a:cs typeface="+mn-cs"/>
              </a:rPr>
              <a:t>saksalainen juutalaisvastainen journalisti Wilhelm </a:t>
            </a:r>
            <a:r>
              <a:rPr lang="fi-FI" sz="1200" kern="1200" dirty="0" err="1">
                <a:solidFill>
                  <a:schemeClr val="tx1"/>
                </a:solidFill>
                <a:effectLst/>
                <a:latin typeface="+mn-lt"/>
                <a:ea typeface="+mn-ea"/>
                <a:cs typeface="+mn-cs"/>
              </a:rPr>
              <a:t>Marr</a:t>
            </a:r>
            <a:r>
              <a:rPr lang="fi-FI" sz="1200" kern="1200" dirty="0">
                <a:solidFill>
                  <a:schemeClr val="tx1"/>
                </a:solidFill>
                <a:effectLst/>
                <a:latin typeface="+mn-lt"/>
                <a:ea typeface="+mn-ea"/>
                <a:cs typeface="+mn-cs"/>
              </a:rPr>
              <a:t> vuonna 1879. Sillä tarkoitetaan juuri juutalaisiin kohdistuneita vainoja, vaikka seemiläistä alkuperää ovat myös arabikansat. </a:t>
            </a:r>
          </a:p>
          <a:p>
            <a:pPr marL="0" marR="0" indent="0" algn="l" defTabSz="914400" rtl="0" eaLnBrk="1" fontAlgn="auto" latinLnBrk="0" hangingPunct="1">
              <a:lnSpc>
                <a:spcPct val="100000"/>
              </a:lnSpc>
              <a:spcBef>
                <a:spcPts val="0"/>
              </a:spcBef>
              <a:spcAft>
                <a:spcPts val="0"/>
              </a:spcAft>
              <a:buClrTx/>
              <a:buSzTx/>
              <a:buFontTx/>
              <a:buNone/>
              <a:tabLst/>
              <a:defRPr/>
            </a:pPr>
            <a:endParaRPr lang="fi-FI" sz="1200" kern="1200" dirty="0">
              <a:solidFill>
                <a:schemeClr val="tx1"/>
              </a:solidFill>
              <a:effectLst/>
              <a:latin typeface="+mn-lt"/>
              <a:ea typeface="+mn-ea"/>
              <a:cs typeface="+mn-cs"/>
            </a:endParaRPr>
          </a:p>
          <a:p>
            <a:r>
              <a:rPr lang="fi-FI" dirty="0"/>
              <a:t>1800-luvulla </a:t>
            </a:r>
            <a:r>
              <a:rPr lang="fi-FI" dirty="0" err="1"/>
              <a:t>ksenofobisen</a:t>
            </a:r>
            <a:r>
              <a:rPr lang="fi-FI" dirty="0"/>
              <a:t> (=muukalaispelkoisen) antisemitismin rinnalle kehittyi rotuantisemitismi, jossa erilaisuuden sijaan</a:t>
            </a:r>
            <a:r>
              <a:rPr lang="fi-FI" baseline="0" dirty="0"/>
              <a:t> vihamielisyys perustui väitettyihin rodullisiin ominaisuuksiin. </a:t>
            </a:r>
          </a:p>
          <a:p>
            <a:endParaRPr lang="fi-FI"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i-FI" sz="1200" kern="1200" dirty="0">
                <a:solidFill>
                  <a:schemeClr val="tx1"/>
                </a:solidFill>
                <a:effectLst/>
                <a:latin typeface="+mn-lt"/>
                <a:ea typeface="+mn-ea"/>
                <a:cs typeface="+mn-cs"/>
              </a:rPr>
              <a:t>Saksassa ja Ranskassa syntyi 1800-luvulla juutalaisia vastustavia suuntauksia, joissa määrätietoisesti vastustettiin rotuopin mukaan seemiläiseen rotuun kuuluvien juutalaisten oikeuksia. Antisemiittisiä oppeja ajavia poliittisia puolueita syntyi ainakin Saksaan, Ranskaan, Itävaltaan ja Unkariin. Keski- ja uudenajan alussa varmin keino aikaansaada juutalaisvastaisuutta oli julistaa sitä ääneen toreilla. 1800-luvulla aseeksi otettiin näennäistiede ja näennäisesti tieteelliset tutkimukset. </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Myytti arjalaisesta ihmerodusta oli syntynyt 1790-luvulla ja esim. valistusfilosofi Voltaire käytti ihmisistä puhuessaan käsitettä rotu. Filosofi Johann Gottlieb </a:t>
            </a:r>
            <a:r>
              <a:rPr lang="fi-FI" sz="1200" kern="1200" dirty="0" err="1">
                <a:solidFill>
                  <a:schemeClr val="tx1"/>
                </a:solidFill>
                <a:effectLst/>
                <a:latin typeface="+mn-lt"/>
                <a:ea typeface="+mn-ea"/>
                <a:cs typeface="+mn-cs"/>
              </a:rPr>
              <a:t>Fichten</a:t>
            </a:r>
            <a:r>
              <a:rPr lang="fi-FI" sz="1200" kern="1200" dirty="0">
                <a:solidFill>
                  <a:schemeClr val="tx1"/>
                </a:solidFill>
                <a:effectLst/>
                <a:latin typeface="+mn-lt"/>
                <a:ea typeface="+mn-ea"/>
                <a:cs typeface="+mn-cs"/>
              </a:rPr>
              <a:t> mielestä latinalaiset, etenkin ranskalaiset ja juutalaiset, olivat rappeutuneita rotuja. Tämän johtopäätelmän </a:t>
            </a:r>
            <a:r>
              <a:rPr lang="fi-FI" sz="1200" kern="1200" dirty="0" err="1">
                <a:solidFill>
                  <a:schemeClr val="tx1"/>
                </a:solidFill>
                <a:effectLst/>
                <a:latin typeface="+mn-lt"/>
                <a:ea typeface="+mn-ea"/>
                <a:cs typeface="+mn-cs"/>
              </a:rPr>
              <a:t>Fichte</a:t>
            </a:r>
            <a:r>
              <a:rPr lang="fi-FI" sz="1200" kern="1200" dirty="0">
                <a:solidFill>
                  <a:schemeClr val="tx1"/>
                </a:solidFill>
                <a:effectLst/>
                <a:latin typeface="+mn-lt"/>
                <a:ea typeface="+mn-ea"/>
                <a:cs typeface="+mn-cs"/>
              </a:rPr>
              <a:t> teki Preussin hävittyä Napoleonille </a:t>
            </a:r>
            <a:r>
              <a:rPr lang="fi-FI" sz="1200" kern="1200" dirty="0" err="1">
                <a:solidFill>
                  <a:schemeClr val="tx1"/>
                </a:solidFill>
                <a:effectLst/>
                <a:latin typeface="+mn-lt"/>
                <a:ea typeface="+mn-ea"/>
                <a:cs typeface="+mn-cs"/>
              </a:rPr>
              <a:t>Jenan</a:t>
            </a:r>
            <a:r>
              <a:rPr lang="fi-FI" sz="1200" kern="1200" dirty="0">
                <a:solidFill>
                  <a:schemeClr val="tx1"/>
                </a:solidFill>
                <a:effectLst/>
                <a:latin typeface="+mn-lt"/>
                <a:ea typeface="+mn-ea"/>
                <a:cs typeface="+mn-cs"/>
              </a:rPr>
              <a:t> taistelun.</a:t>
            </a:r>
          </a:p>
          <a:p>
            <a:endParaRPr lang="fi-FI" sz="12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Rotuantisemitismin isänä pidetään ranskalaista Joseph Arthur de </a:t>
            </a:r>
            <a:r>
              <a:rPr lang="fi-FI" sz="1200" kern="1200" dirty="0" err="1">
                <a:solidFill>
                  <a:schemeClr val="tx1"/>
                </a:solidFill>
                <a:effectLst/>
                <a:latin typeface="+mn-lt"/>
                <a:ea typeface="+mn-ea"/>
                <a:cs typeface="+mn-cs"/>
              </a:rPr>
              <a:t>Gobineauta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Gobineau</a:t>
            </a:r>
            <a:r>
              <a:rPr lang="fi-FI" sz="1200" kern="1200" dirty="0">
                <a:solidFill>
                  <a:schemeClr val="tx1"/>
                </a:solidFill>
                <a:effectLst/>
                <a:latin typeface="+mn-lt"/>
                <a:ea typeface="+mn-ea"/>
                <a:cs typeface="+mn-cs"/>
              </a:rPr>
              <a:t> ei itse arvioinut mitään rotua selkeästi toista paremmaksi. Hän loi teorian, jonka mukaan eri roduilla on toisistaan poikkeavat ominaisuudet. Vaalea, isokasvuinen, kulttuuria luova arjalainen oli halpamaisen, omahyväisen, tumman, pienikokoisen, kulttuuria vierastavan "</a:t>
            </a:r>
            <a:r>
              <a:rPr lang="fi-FI" sz="1200" kern="1200" dirty="0" err="1">
                <a:solidFill>
                  <a:schemeClr val="tx1"/>
                </a:solidFill>
                <a:effectLst/>
                <a:latin typeface="+mn-lt"/>
                <a:ea typeface="+mn-ea"/>
                <a:cs typeface="+mn-cs"/>
              </a:rPr>
              <a:t>semiitin</a:t>
            </a:r>
            <a:r>
              <a:rPr lang="fi-FI" sz="1200" kern="1200" dirty="0">
                <a:solidFill>
                  <a:schemeClr val="tx1"/>
                </a:solidFill>
                <a:effectLst/>
                <a:latin typeface="+mn-lt"/>
                <a:ea typeface="+mn-ea"/>
                <a:cs typeface="+mn-cs"/>
              </a:rPr>
              <a:t>" vastakohta. </a:t>
            </a:r>
            <a:r>
              <a:rPr lang="fi-FI" sz="1200" kern="1200" dirty="0" err="1">
                <a:solidFill>
                  <a:schemeClr val="tx1"/>
                </a:solidFill>
                <a:effectLst/>
                <a:latin typeface="+mn-lt"/>
                <a:ea typeface="+mn-ea"/>
                <a:cs typeface="+mn-cs"/>
              </a:rPr>
              <a:t>Gobineau</a:t>
            </a:r>
            <a:r>
              <a:rPr lang="fi-FI" sz="1200" kern="1200" dirty="0">
                <a:solidFill>
                  <a:schemeClr val="tx1"/>
                </a:solidFill>
                <a:effectLst/>
                <a:latin typeface="+mn-lt"/>
                <a:ea typeface="+mn-ea"/>
                <a:cs typeface="+mn-cs"/>
              </a:rPr>
              <a:t> ei ihannoinut Saksaa, päinvastoin hän piti saksalaisia vähemmän germaaneina kuin ranskalaisia. Saksalaiset puolestaan pitivät itseään puhtaampina ja omaksuivat </a:t>
            </a:r>
            <a:r>
              <a:rPr lang="fi-FI" sz="1200" kern="1200" dirty="0" err="1">
                <a:solidFill>
                  <a:schemeClr val="tx1"/>
                </a:solidFill>
                <a:effectLst/>
                <a:latin typeface="+mn-lt"/>
                <a:ea typeface="+mn-ea"/>
                <a:cs typeface="+mn-cs"/>
              </a:rPr>
              <a:t>Gobineaun</a:t>
            </a:r>
            <a:r>
              <a:rPr lang="fi-FI" sz="1200" kern="1200" dirty="0">
                <a:solidFill>
                  <a:schemeClr val="tx1"/>
                </a:solidFill>
                <a:effectLst/>
                <a:latin typeface="+mn-lt"/>
                <a:ea typeface="+mn-ea"/>
                <a:cs typeface="+mn-cs"/>
              </a:rPr>
              <a:t> teoriat omaan käyttöönsä. Näin Saksasta muodostui rotuopin keskus, jossa teorioita kehiteltiin yhä pidemmälle.</a:t>
            </a:r>
          </a:p>
          <a:p>
            <a:endParaRPr lang="fi-FI" sz="12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Hitler ei siis keksinyt juutalaisvastaisuutta, mutta kokosi taitavasti yhteen kaikki menneiden vuosisatojen </a:t>
            </a:r>
            <a:r>
              <a:rPr lang="fi-FI" sz="1200" kern="1200" baseline="0" dirty="0">
                <a:solidFill>
                  <a:schemeClr val="tx1"/>
                </a:solidFill>
                <a:effectLst/>
                <a:latin typeface="+mn-lt"/>
                <a:ea typeface="+mn-ea"/>
                <a:cs typeface="+mn-cs"/>
              </a:rPr>
              <a:t>erityispiirteet alkaen luetteloinnista, julkisesta merkitsemisestä (keltaiset tähdet takin rinnuksissa) sekä eristämisestä.</a:t>
            </a:r>
            <a:endParaRPr lang="fi-FI" sz="1200" kern="1200" dirty="0">
              <a:solidFill>
                <a:schemeClr val="tx1"/>
              </a:solidFill>
              <a:effectLst/>
              <a:latin typeface="+mn-lt"/>
              <a:ea typeface="+mn-ea"/>
              <a:cs typeface="+mn-cs"/>
            </a:endParaRPr>
          </a:p>
          <a:p>
            <a:endParaRPr lang="fi-FI" dirty="0"/>
          </a:p>
        </p:txBody>
      </p:sp>
      <p:sp>
        <p:nvSpPr>
          <p:cNvPr id="4" name="Dian numeron paikkamerkki 3"/>
          <p:cNvSpPr>
            <a:spLocks noGrp="1"/>
          </p:cNvSpPr>
          <p:nvPr>
            <p:ph type="sldNum" sz="quarter" idx="10"/>
          </p:nvPr>
        </p:nvSpPr>
        <p:spPr/>
        <p:txBody>
          <a:bodyPr/>
          <a:lstStyle/>
          <a:p>
            <a:fld id="{02A15019-6DB8-4BFA-9982-119FFCD6E741}" type="slidenum">
              <a:rPr lang="fi-FI" smtClean="0"/>
              <a:t>7</a:t>
            </a:fld>
            <a:endParaRPr lang="fi-FI"/>
          </a:p>
        </p:txBody>
      </p:sp>
    </p:spTree>
    <p:extLst>
      <p:ext uri="{BB962C8B-B14F-4D97-AF65-F5344CB8AC3E}">
        <p14:creationId xmlns:p14="http://schemas.microsoft.com/office/powerpoint/2010/main" val="2208052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b="1" kern="1200" dirty="0">
                <a:solidFill>
                  <a:schemeClr val="tx1"/>
                </a:solidFill>
                <a:effectLst/>
                <a:latin typeface="+mn-lt"/>
                <a:ea typeface="+mn-ea"/>
                <a:cs typeface="+mn-cs"/>
              </a:rPr>
              <a:t>Natsi-Saksan juutalaispolitiikan muodostuminen</a:t>
            </a:r>
          </a:p>
          <a:p>
            <a:br>
              <a:rPr lang="fi-FI" sz="1200" kern="1200" dirty="0">
                <a:solidFill>
                  <a:schemeClr val="tx1"/>
                </a:solidFill>
                <a:effectLst/>
                <a:latin typeface="+mn-lt"/>
                <a:ea typeface="+mn-ea"/>
                <a:cs typeface="+mn-cs"/>
              </a:rPr>
            </a:br>
            <a:r>
              <a:rPr lang="fi-FI" sz="1200" kern="1200" dirty="0">
                <a:solidFill>
                  <a:schemeClr val="tx1"/>
                </a:solidFill>
                <a:effectLst/>
                <a:latin typeface="+mn-lt"/>
                <a:ea typeface="+mn-ea"/>
                <a:cs typeface="+mn-cs"/>
              </a:rPr>
              <a:t>Antisemitismin uusi nousu tapahtui Adolf Hitlerin ja Saksan kansallissosialistisen puolueen myötä. Hitlerin juutalaisvihan syitä ei ole pystytty aukottomasti perustelemaan. Hitler</a:t>
            </a:r>
            <a:r>
              <a:rPr lang="fi-FI" sz="1200" kern="1200" baseline="0" dirty="0">
                <a:solidFill>
                  <a:schemeClr val="tx1"/>
                </a:solidFill>
                <a:effectLst/>
                <a:latin typeface="+mn-lt"/>
                <a:ea typeface="+mn-ea"/>
                <a:cs typeface="+mn-cs"/>
              </a:rPr>
              <a:t> omaksui antisemitismin</a:t>
            </a:r>
            <a:r>
              <a:rPr lang="fi-FI" sz="1200" kern="1200" dirty="0">
                <a:solidFill>
                  <a:schemeClr val="tx1"/>
                </a:solidFill>
                <a:effectLst/>
                <a:latin typeface="+mn-lt"/>
                <a:ea typeface="+mn-ea"/>
                <a:cs typeface="+mn-cs"/>
              </a:rPr>
              <a:t> oleskellessaan Wienissä 1910-luvun alkupuoliskolla. Hän tutustui antisemitistiseen kirjallisuuteen sekä sisäisti rotuteoriat ja arjalaisen rodun ihailun.</a:t>
            </a:r>
            <a:r>
              <a:rPr lang="fi-FI" sz="1200" kern="1200" baseline="0" dirty="0">
                <a:solidFill>
                  <a:schemeClr val="tx1"/>
                </a:solidFill>
                <a:effectLst/>
                <a:latin typeface="+mn-lt"/>
                <a:ea typeface="+mn-ea"/>
                <a:cs typeface="+mn-cs"/>
              </a:rPr>
              <a:t> </a:t>
            </a:r>
            <a:r>
              <a:rPr lang="fi-FI" sz="1200" kern="1200" dirty="0">
                <a:solidFill>
                  <a:schemeClr val="tx1"/>
                </a:solidFill>
                <a:effectLst/>
                <a:latin typeface="+mn-lt"/>
                <a:ea typeface="+mn-ea"/>
                <a:cs typeface="+mn-cs"/>
              </a:rPr>
              <a:t>Varsinaisen perustansa Hitlerin antisemitismi sai kuitenkin vasta I maailmansodan päättäneen Saksan vallankumouksen seurauksena. Hitler uskoi</a:t>
            </a:r>
            <a:r>
              <a:rPr lang="fi-FI" sz="1200" kern="1200" baseline="0" dirty="0">
                <a:solidFill>
                  <a:schemeClr val="tx1"/>
                </a:solidFill>
                <a:effectLst/>
                <a:latin typeface="+mn-lt"/>
                <a:ea typeface="+mn-ea"/>
                <a:cs typeface="+mn-cs"/>
              </a:rPr>
              <a:t> </a:t>
            </a:r>
            <a:r>
              <a:rPr lang="fi-FI" sz="1200" kern="1200" dirty="0">
                <a:solidFill>
                  <a:schemeClr val="tx1"/>
                </a:solidFill>
                <a:effectLst/>
                <a:latin typeface="+mn-lt"/>
                <a:ea typeface="+mn-ea"/>
                <a:cs typeface="+mn-cs"/>
              </a:rPr>
              <a:t>marraskuussa 1918 Saksan armeijan piirissä syntyneeseen teoriaan "selkään puukottamisesta". Syyllisiä olivat juutalaiset. </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Kirjallisessa muodossa Hitlerin juutalaisvastaiset teesit ilmestyivät ensimmäisen kerran Saksan työväenpuolueen 25-kohtaisessa poliittisessa ohjelmassa 20. helmikuuta 1920. Sen 4 § kuului: "Valtion kansalaiseksi ei pääse kukaan, joka ei kuulu kansanyhteisöön, johon kelpaa vain "saksalaisverinen", ei siis ainoakaan juutalainen". </a:t>
            </a:r>
          </a:p>
          <a:p>
            <a:r>
              <a:rPr lang="fi-FI" sz="1200" kern="1200" dirty="0">
                <a:solidFill>
                  <a:schemeClr val="tx1"/>
                </a:solidFill>
                <a:effectLst/>
                <a:latin typeface="+mn-lt"/>
                <a:ea typeface="+mn-ea"/>
                <a:cs typeface="+mn-cs"/>
              </a:rPr>
              <a:t> </a:t>
            </a:r>
            <a:br>
              <a:rPr lang="fi-FI" sz="1200" kern="1200" dirty="0">
                <a:solidFill>
                  <a:schemeClr val="tx1"/>
                </a:solidFill>
                <a:effectLst/>
                <a:latin typeface="+mn-lt"/>
                <a:ea typeface="+mn-ea"/>
                <a:cs typeface="+mn-cs"/>
              </a:rPr>
            </a:br>
            <a:r>
              <a:rPr lang="fi-FI" sz="1200" kern="1200" dirty="0">
                <a:solidFill>
                  <a:schemeClr val="tx1"/>
                </a:solidFill>
                <a:effectLst/>
                <a:latin typeface="+mn-lt"/>
                <a:ea typeface="+mn-ea"/>
                <a:cs typeface="+mn-cs"/>
              </a:rPr>
              <a:t>Juutalaisvastaisuus oli aluksi enemmän keino kuin itsetarkoitus. Hitlerin politiikassa juutalaiset olivat syypäitä koko Saksan ja erityisesti keskiluokan kurjuuteen. Absurdia Hitlerin syytöksissä oli se, että hän samaan aikaan</a:t>
            </a:r>
            <a:r>
              <a:rPr lang="fi-FI" sz="1200" kern="1200" baseline="0" dirty="0">
                <a:solidFill>
                  <a:schemeClr val="tx1"/>
                </a:solidFill>
                <a:effectLst/>
                <a:latin typeface="+mn-lt"/>
                <a:ea typeface="+mn-ea"/>
                <a:cs typeface="+mn-cs"/>
              </a:rPr>
              <a:t> </a:t>
            </a:r>
            <a:r>
              <a:rPr lang="fi-FI" sz="1200" kern="1200" dirty="0">
                <a:solidFill>
                  <a:schemeClr val="tx1"/>
                </a:solidFill>
                <a:effectLst/>
                <a:latin typeface="+mn-lt"/>
                <a:ea typeface="+mn-ea"/>
                <a:cs typeface="+mn-cs"/>
              </a:rPr>
              <a:t>syytti juutalaisia sekä kommunismin että kapitalismin levittämisestä maailmaan.</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Tilastollisesti voitiin</a:t>
            </a:r>
            <a:r>
              <a:rPr lang="fi-FI" sz="1200" kern="1200" baseline="0" dirty="0">
                <a:solidFill>
                  <a:schemeClr val="tx1"/>
                </a:solidFill>
                <a:effectLst/>
                <a:latin typeface="+mn-lt"/>
                <a:ea typeface="+mn-ea"/>
                <a:cs typeface="+mn-cs"/>
              </a:rPr>
              <a:t> </a:t>
            </a:r>
            <a:r>
              <a:rPr lang="fi-FI" sz="1200" kern="1200" dirty="0">
                <a:solidFill>
                  <a:schemeClr val="tx1"/>
                </a:solidFill>
                <a:effectLst/>
                <a:latin typeface="+mn-lt"/>
                <a:ea typeface="+mn-ea"/>
                <a:cs typeface="+mn-cs"/>
              </a:rPr>
              <a:t>väittää juutalaisten hallitsevan Saksan talouselämää. Esimerkiksi vuonna 1925 yli 58 % Saksan juutalaisista sai toimeentulonsa kaupallisista ammateista. Ei-juutalaisten kohdalla vastaava luku oli 12 %. Lukujen</a:t>
            </a:r>
            <a:r>
              <a:rPr lang="fi-FI" sz="1200" kern="1200" baseline="0" dirty="0">
                <a:solidFill>
                  <a:schemeClr val="tx1"/>
                </a:solidFill>
                <a:effectLst/>
                <a:latin typeface="+mn-lt"/>
                <a:ea typeface="+mn-ea"/>
                <a:cs typeface="+mn-cs"/>
              </a:rPr>
              <a:t> todellisuus aukeaa, kun todetaan juutalaisia asuneen Saksassa 1930-luvulla hieman yli 500 000 eli n 0,6 koko väliluvusta. </a:t>
            </a:r>
            <a:r>
              <a:rPr lang="fi-FI" sz="1200" kern="1200" dirty="0">
                <a:solidFill>
                  <a:schemeClr val="tx1"/>
                </a:solidFill>
                <a:effectLst/>
                <a:latin typeface="+mn-lt"/>
                <a:ea typeface="+mn-ea"/>
                <a:cs typeface="+mn-cs"/>
              </a:rPr>
              <a:t>Koska juutalaiset saivat elantonsa kaupasta, kokivat he Weimarin ajan talouslaman suhteellisesti kovemmin kuin ei-juutalainen väestönosa. Laman ollessa pahimmillaan 1920-luvun lopussa 40 000 Berliinin juutalaisen seurakunnan 170 000 jäsenestä sai köyhäinapua.</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Juutalaiset joutuivat jo Weimarin tasavallan aikoihin yhä eristetympään asemaan. He gettoutuivat ilman näkyviä muureja. Seurapiirit sulkivat ovensa juutalaisilta, samoin ylioppilasjärjestöt, urheiluseurat</a:t>
            </a:r>
            <a:r>
              <a:rPr lang="fi-FI" sz="1200" kern="1200" baseline="0" dirty="0">
                <a:solidFill>
                  <a:schemeClr val="tx1"/>
                </a:solidFill>
                <a:effectLst/>
                <a:latin typeface="+mn-lt"/>
                <a:ea typeface="+mn-ea"/>
                <a:cs typeface="+mn-cs"/>
              </a:rPr>
              <a:t> ja </a:t>
            </a:r>
            <a:r>
              <a:rPr lang="fi-FI" sz="1200" kern="1200" dirty="0">
                <a:solidFill>
                  <a:schemeClr val="tx1"/>
                </a:solidFill>
                <a:effectLst/>
                <a:latin typeface="+mn-lt"/>
                <a:ea typeface="+mn-ea"/>
                <a:cs typeface="+mn-cs"/>
              </a:rPr>
              <a:t>retkeilykerhot. Myös sivistyneistön piirissä tapahtui kahtiajako.</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Lisääntyvä antisemitismi aiheutti muuttoliikettä teollisuuskeskuksiin ja suurkaupunkeihin. Berliinin asukasluvusta oli vuonna 1925 juutalaisia 4,5 %  ja Hampurissa 1,75%. Vaikka juutalaisten kokonaismäärä ei todellisuudessa kasvanutkaan, muuttui määrä näennäisesti suuremmaksi kun osa uusista kaupunkilaisista oli katukuvassa selvästi erottuvia "itäjuutalaisia". Saksan vallattua Puolan alueita ensimmäisessä maailmansodassa, alkoi ns. itäjuutalaisia muuttaa Saksaan. Natsipropaganda väitti heitä olleen miljoonia. Todellisuudessa kansalaisoikeuden sai korkeintaan 12 500 juutalaista. He olivat asuneet Saksassa yli 10 vuotta ja puhuivat saksaa. </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Köyhistä oloista saapuneiden joukossa oli myös kyseenalaisin keinoin menestymistä yrittäviä. Antisemitistinen propaganda käytti hyväkseen näiden poikkeustapausten rikkeitä, yleistäen ne kaikkien juutalaisten tyypillisiksi rotuominaisuuksiksi. Näin yksilöiden rikkeistä sai syyn niskoilleen koko Saksan juutalaisväestö.</a:t>
            </a:r>
            <a:r>
              <a:rPr lang="fi-FI" sz="1200" kern="1200" baseline="0" dirty="0">
                <a:solidFill>
                  <a:schemeClr val="tx1"/>
                </a:solidFill>
                <a:effectLst/>
                <a:latin typeface="+mn-lt"/>
                <a:ea typeface="+mn-ea"/>
                <a:cs typeface="+mn-cs"/>
              </a:rPr>
              <a:t> </a:t>
            </a:r>
            <a:r>
              <a:rPr lang="fi-FI" sz="1200" kern="1200" dirty="0">
                <a:solidFill>
                  <a:schemeClr val="tx1"/>
                </a:solidFill>
                <a:effectLst/>
                <a:latin typeface="+mn-lt"/>
                <a:ea typeface="+mn-ea"/>
                <a:cs typeface="+mn-cs"/>
              </a:rPr>
              <a:t>Puheet johtivat tekoihin jo Weimarin Saksan aikana. Vuosien 1923 -1932 aikana häväistiin 128 hautausmaata ja 50 synagogaa.  </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Väkivaltatekoihin johtaneen rotuantisemitismin rinnalla kasvoi myös perinteinen juutalaisvastaisuus.</a:t>
            </a:r>
            <a:r>
              <a:rPr lang="fi-FI" sz="1200" kern="1200" baseline="0" dirty="0">
                <a:solidFill>
                  <a:schemeClr val="tx1"/>
                </a:solidFill>
                <a:effectLst/>
                <a:latin typeface="+mn-lt"/>
                <a:ea typeface="+mn-ea"/>
                <a:cs typeface="+mn-cs"/>
              </a:rPr>
              <a:t> </a:t>
            </a:r>
            <a:r>
              <a:rPr lang="fi-FI" sz="1200" kern="1200" dirty="0">
                <a:solidFill>
                  <a:schemeClr val="tx1"/>
                </a:solidFill>
                <a:effectLst/>
                <a:latin typeface="+mn-lt"/>
                <a:ea typeface="+mn-ea"/>
                <a:cs typeface="+mn-cs"/>
              </a:rPr>
              <a:t> Siinä</a:t>
            </a:r>
            <a:r>
              <a:rPr lang="fi-FI" sz="1200" kern="1200" baseline="0" dirty="0">
                <a:solidFill>
                  <a:schemeClr val="tx1"/>
                </a:solidFill>
                <a:effectLst/>
                <a:latin typeface="+mn-lt"/>
                <a:ea typeface="+mn-ea"/>
                <a:cs typeface="+mn-cs"/>
              </a:rPr>
              <a:t>  ei </a:t>
            </a:r>
            <a:r>
              <a:rPr lang="fi-FI" sz="1200" kern="1200" dirty="0">
                <a:solidFill>
                  <a:schemeClr val="tx1"/>
                </a:solidFill>
                <a:effectLst/>
                <a:latin typeface="+mn-lt"/>
                <a:ea typeface="+mn-ea"/>
                <a:cs typeface="+mn-cs"/>
              </a:rPr>
              <a:t>uskottu maailmanherruusteorioihin vaan pidettiin juutalaisia erilaisina - ei huonompina, mutta vieraina: Saksassa juutalaisia oli liian paljon ja heidän vaikutusvaltansa liian suuri. </a:t>
            </a:r>
          </a:p>
          <a:p>
            <a:endParaRPr lang="fi-FI" sz="1200" kern="1200" dirty="0">
              <a:solidFill>
                <a:schemeClr val="tx1"/>
              </a:solidFill>
              <a:effectLst/>
              <a:latin typeface="+mn-lt"/>
              <a:ea typeface="+mn-ea"/>
              <a:cs typeface="+mn-cs"/>
            </a:endParaRPr>
          </a:p>
          <a:p>
            <a:pPr>
              <a:buNone/>
            </a:pPr>
            <a:r>
              <a:rPr lang="fi-FI" b="1" dirty="0"/>
              <a:t>I 1933-38 Natsien valtaannoususta Kristalliyöhön</a:t>
            </a:r>
          </a:p>
          <a:p>
            <a:endParaRPr lang="fi-FI" sz="12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Hitler tarjosi tyytymättömille toivoa: Hän tekisi Saksasta uudelleen vahvan, kieltäytyisi maksamasta sotakorvaukset</a:t>
            </a:r>
            <a:r>
              <a:rPr lang="fi-FI" sz="1200" kern="1200" baseline="0" dirty="0">
                <a:solidFill>
                  <a:schemeClr val="tx1"/>
                </a:solidFill>
                <a:effectLst/>
                <a:latin typeface="+mn-lt"/>
                <a:ea typeface="+mn-ea"/>
                <a:cs typeface="+mn-cs"/>
              </a:rPr>
              <a:t> ja</a:t>
            </a:r>
            <a:r>
              <a:rPr lang="fi-FI" sz="1200" kern="1200" dirty="0">
                <a:solidFill>
                  <a:schemeClr val="tx1"/>
                </a:solidFill>
                <a:effectLst/>
                <a:latin typeface="+mn-lt"/>
                <a:ea typeface="+mn-ea"/>
                <a:cs typeface="+mn-cs"/>
              </a:rPr>
              <a:t> kumoaisi Versailles’n häpeärauhan.</a:t>
            </a:r>
            <a:r>
              <a:rPr lang="fi-FI" sz="1200" kern="1200" baseline="0" dirty="0">
                <a:solidFill>
                  <a:schemeClr val="tx1"/>
                </a:solidFill>
                <a:effectLst/>
                <a:latin typeface="+mn-lt"/>
                <a:ea typeface="+mn-ea"/>
                <a:cs typeface="+mn-cs"/>
              </a:rPr>
              <a:t> Hän</a:t>
            </a:r>
            <a:r>
              <a:rPr lang="fi-FI" sz="1200" kern="1200" dirty="0">
                <a:solidFill>
                  <a:schemeClr val="tx1"/>
                </a:solidFill>
                <a:effectLst/>
                <a:latin typeface="+mn-lt"/>
                <a:ea typeface="+mn-ea"/>
                <a:cs typeface="+mn-cs"/>
              </a:rPr>
              <a:t> juurittaisi mädännäisyyden pois, pakottaisi juutalaiset raharikkaat pysymään aloillaan ja huolehtisi siitä, että jokaisella saksalaisella olisi työtä ja leipää.</a:t>
            </a:r>
          </a:p>
          <a:p>
            <a:r>
              <a:rPr lang="fi-FI" sz="1200" kern="1200" dirty="0">
                <a:solidFill>
                  <a:schemeClr val="tx1"/>
                </a:solidFill>
                <a:effectLst/>
                <a:latin typeface="+mn-lt"/>
                <a:ea typeface="+mn-ea"/>
                <a:cs typeface="+mn-cs"/>
              </a:rPr>
              <a:t> </a:t>
            </a:r>
            <a:br>
              <a:rPr lang="fi-FI" sz="1200" kern="1200" dirty="0">
                <a:solidFill>
                  <a:schemeClr val="tx1"/>
                </a:solidFill>
                <a:effectLst/>
                <a:latin typeface="+mn-lt"/>
                <a:ea typeface="+mn-ea"/>
                <a:cs typeface="+mn-cs"/>
              </a:rPr>
            </a:br>
            <a:r>
              <a:rPr lang="fi-FI" sz="1200" kern="1200" dirty="0">
                <a:solidFill>
                  <a:schemeClr val="tx1"/>
                </a:solidFill>
                <a:effectLst/>
                <a:latin typeface="+mn-lt"/>
                <a:ea typeface="+mn-ea"/>
                <a:cs typeface="+mn-cs"/>
              </a:rPr>
              <a:t>Kun natsit sitten nousivat valtaan, tehtiin juutalaisista syntipukkeja. Natsien johtajat toteuttivat juutalaisvastaisen ohjelmansa kuitenkin maltillisemmin kuin mitä</a:t>
            </a:r>
            <a:r>
              <a:rPr lang="fi-FI" sz="1200" kern="1200" baseline="0" dirty="0">
                <a:solidFill>
                  <a:schemeClr val="tx1"/>
                </a:solidFill>
                <a:effectLst/>
                <a:latin typeface="+mn-lt"/>
                <a:ea typeface="+mn-ea"/>
                <a:cs typeface="+mn-cs"/>
              </a:rPr>
              <a:t> </a:t>
            </a:r>
            <a:r>
              <a:rPr lang="fi-FI" sz="1200" kern="1200" dirty="0">
                <a:solidFill>
                  <a:schemeClr val="tx1"/>
                </a:solidFill>
                <a:effectLst/>
                <a:latin typeface="+mn-lt"/>
                <a:ea typeface="+mn-ea"/>
                <a:cs typeface="+mn-cs"/>
              </a:rPr>
              <a:t>aluksi oli suunniteltu. Tämä johtui kansainvälisestä</a:t>
            </a:r>
            <a:r>
              <a:rPr lang="fi-FI" sz="1200" kern="1200" baseline="0" dirty="0">
                <a:solidFill>
                  <a:schemeClr val="tx1"/>
                </a:solidFill>
                <a:effectLst/>
                <a:latin typeface="+mn-lt"/>
                <a:ea typeface="+mn-ea"/>
                <a:cs typeface="+mn-cs"/>
              </a:rPr>
              <a:t> paheksunnasta</a:t>
            </a:r>
            <a:r>
              <a:rPr lang="fi-FI" sz="1200" kern="1200" dirty="0">
                <a:solidFill>
                  <a:schemeClr val="tx1"/>
                </a:solidFill>
                <a:effectLst/>
                <a:latin typeface="+mn-lt"/>
                <a:ea typeface="+mn-ea"/>
                <a:cs typeface="+mn-cs"/>
              </a:rPr>
              <a:t>, joita vainot herättivät ulkomailla. Juutalaisten yhtäkkinen häivyttäminen olisi myös aiheuttanut sekasortoa elinkeinoelämässä ja työttömyyttä arjalaisten joukoissa. Siksi Hitlerin arjalaistamistoimet olivatkin loogisia. Juutalaisten taloudellinen alistaminen oli tärkeää politiikan jatkotoimenpiteiden rahoittamiseksi. </a:t>
            </a:r>
          </a:p>
          <a:p>
            <a:endParaRPr lang="fi-FI" sz="12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Kansallissosialistisen Saksan juutalaisvainoja</a:t>
            </a:r>
            <a:r>
              <a:rPr lang="fi-FI" sz="1200" kern="1200" baseline="0" dirty="0">
                <a:solidFill>
                  <a:schemeClr val="tx1"/>
                </a:solidFill>
                <a:effectLst/>
                <a:latin typeface="+mn-lt"/>
                <a:ea typeface="+mn-ea"/>
                <a:cs typeface="+mn-cs"/>
              </a:rPr>
              <a:t> kuvaakin</a:t>
            </a:r>
            <a:r>
              <a:rPr lang="fi-FI" sz="1200" kern="1200" dirty="0">
                <a:solidFill>
                  <a:schemeClr val="tx1"/>
                </a:solidFill>
                <a:effectLst/>
                <a:latin typeface="+mn-lt"/>
                <a:ea typeface="+mn-ea"/>
                <a:cs typeface="+mn-cs"/>
              </a:rPr>
              <a:t> järjestelmällisyyden ja terrorin yhdistäminen. Irralliset hyökkäykset olivat lukuisia, mutta harvoin pogromiluonteisia. Sen sijaan edettiin lainsäädännön tietä; kylmästi ja järjestelmällisesti.</a:t>
            </a:r>
          </a:p>
          <a:p>
            <a:endParaRPr lang="fi-FI" sz="1200" kern="1200" dirty="0">
              <a:solidFill>
                <a:schemeClr val="tx1"/>
              </a:solidFill>
              <a:effectLst/>
              <a:latin typeface="+mn-lt"/>
              <a:ea typeface="+mn-ea"/>
              <a:cs typeface="+mn-cs"/>
            </a:endParaRPr>
          </a:p>
          <a:p>
            <a:pPr fontAlgn="base"/>
            <a:r>
              <a:rPr lang="fi-FI" sz="1200" b="0" i="0" kern="1200" dirty="0">
                <a:solidFill>
                  <a:schemeClr val="tx1"/>
                </a:solidFill>
                <a:effectLst/>
                <a:latin typeface="+mn-lt"/>
                <a:ea typeface="+mn-ea"/>
                <a:cs typeface="+mn-cs"/>
              </a:rPr>
              <a:t>Natsit aloittavat sortotoimet heti valtaan päästyään. Jo maaliskuussa 1933 he organisoivat juutalaisvastaisia mellakoita ja juutalaisten omistamiin kauppoihin suuntautuvaa ostoboikottia. Saman vuoden kesäkuussa perustettiin ensimmäiset keskitysleirit: </a:t>
            </a:r>
            <a:r>
              <a:rPr lang="fi-FI" sz="1200" b="0" i="0" kern="1200" dirty="0" err="1">
                <a:solidFill>
                  <a:schemeClr val="tx1"/>
                </a:solidFill>
                <a:effectLst/>
                <a:latin typeface="+mn-lt"/>
                <a:ea typeface="+mn-ea"/>
                <a:cs typeface="+mn-cs"/>
              </a:rPr>
              <a:t>Dachau</a:t>
            </a:r>
            <a:r>
              <a:rPr lang="fi-FI" sz="1200" b="0" i="0" kern="1200" dirty="0">
                <a:solidFill>
                  <a:schemeClr val="tx1"/>
                </a:solidFill>
                <a:effectLst/>
                <a:latin typeface="+mn-lt"/>
                <a:ea typeface="+mn-ea"/>
                <a:cs typeface="+mn-cs"/>
              </a:rPr>
              <a:t>, </a:t>
            </a:r>
            <a:r>
              <a:rPr lang="fi-FI" sz="1200" b="0" i="0" kern="1200" dirty="0" err="1">
                <a:solidFill>
                  <a:schemeClr val="tx1"/>
                </a:solidFill>
                <a:effectLst/>
                <a:latin typeface="+mn-lt"/>
                <a:ea typeface="+mn-ea"/>
                <a:cs typeface="+mn-cs"/>
              </a:rPr>
              <a:t>Buchenwald</a:t>
            </a:r>
            <a:r>
              <a:rPr lang="fi-FI" sz="1200" b="0" i="0" kern="1200" dirty="0">
                <a:solidFill>
                  <a:schemeClr val="tx1"/>
                </a:solidFill>
                <a:effectLst/>
                <a:latin typeface="+mn-lt"/>
                <a:ea typeface="+mn-ea"/>
                <a:cs typeface="+mn-cs"/>
              </a:rPr>
              <a:t>, </a:t>
            </a:r>
            <a:r>
              <a:rPr lang="fi-FI" sz="1200" b="0" i="0" kern="1200" dirty="0" err="1">
                <a:solidFill>
                  <a:schemeClr val="tx1"/>
                </a:solidFill>
                <a:effectLst/>
                <a:latin typeface="+mn-lt"/>
                <a:ea typeface="+mn-ea"/>
                <a:cs typeface="+mn-cs"/>
              </a:rPr>
              <a:t>Sachsenhausen</a:t>
            </a:r>
            <a:r>
              <a:rPr lang="fi-FI" sz="1200" b="0" i="0" kern="1200" dirty="0">
                <a:solidFill>
                  <a:schemeClr val="tx1"/>
                </a:solidFill>
                <a:effectLst/>
                <a:latin typeface="+mn-lt"/>
                <a:ea typeface="+mn-ea"/>
                <a:cs typeface="+mn-cs"/>
              </a:rPr>
              <a:t> ja </a:t>
            </a:r>
            <a:r>
              <a:rPr lang="fi-FI" sz="1200" b="0" i="0" kern="1200" dirty="0" err="1">
                <a:solidFill>
                  <a:schemeClr val="tx1"/>
                </a:solidFill>
                <a:effectLst/>
                <a:latin typeface="+mn-lt"/>
                <a:ea typeface="+mn-ea"/>
                <a:cs typeface="+mn-cs"/>
              </a:rPr>
              <a:t>Ravensbrück</a:t>
            </a:r>
            <a:r>
              <a:rPr lang="fi-FI" sz="1200" b="0" i="0" kern="1200" dirty="0">
                <a:solidFill>
                  <a:schemeClr val="tx1"/>
                </a:solidFill>
                <a:effectLst/>
                <a:latin typeface="+mn-lt"/>
                <a:ea typeface="+mn-ea"/>
                <a:cs typeface="+mn-cs"/>
              </a:rPr>
              <a:t>. Niihin vietiin ensin poliittisia vastustajia: kommunisteja, sosiaalidemokraatteja ja ammattiyhdistysaktiiveja.</a:t>
            </a:r>
          </a:p>
          <a:p>
            <a:pPr fontAlgn="base"/>
            <a:endParaRPr lang="fi-FI" sz="1200" b="0" i="0" kern="1200" dirty="0">
              <a:solidFill>
                <a:schemeClr val="tx1"/>
              </a:solidFill>
              <a:effectLst/>
              <a:latin typeface="+mn-lt"/>
              <a:ea typeface="+mn-ea"/>
              <a:cs typeface="+mn-cs"/>
            </a:endParaRPr>
          </a:p>
          <a:p>
            <a:pPr fontAlgn="base"/>
            <a:r>
              <a:rPr lang="fi-FI" sz="1200" b="0" i="0" kern="1200" dirty="0">
                <a:solidFill>
                  <a:schemeClr val="tx1"/>
                </a:solidFill>
                <a:effectLst/>
                <a:latin typeface="+mn-lt"/>
                <a:ea typeface="+mn-ea"/>
                <a:cs typeface="+mn-cs"/>
              </a:rPr>
              <a:t>Juutalaisiin kohdistuva syrjintä lisääntyi jatkuvasti. Juutalaisilta mm.</a:t>
            </a:r>
            <a:r>
              <a:rPr lang="fi-FI" sz="1200" b="0" i="0" kern="1200" baseline="0" dirty="0">
                <a:solidFill>
                  <a:schemeClr val="tx1"/>
                </a:solidFill>
                <a:effectLst/>
                <a:latin typeface="+mn-lt"/>
                <a:ea typeface="+mn-ea"/>
                <a:cs typeface="+mn-cs"/>
              </a:rPr>
              <a:t> </a:t>
            </a:r>
            <a:r>
              <a:rPr lang="fi-FI" sz="1200" b="0" i="0" kern="1200" dirty="0">
                <a:solidFill>
                  <a:schemeClr val="tx1"/>
                </a:solidFill>
                <a:effectLst/>
                <a:latin typeface="+mn-lt"/>
                <a:ea typeface="+mn-ea"/>
                <a:cs typeface="+mn-cs"/>
              </a:rPr>
              <a:t>kiellettiin maan omistaminen</a:t>
            </a:r>
            <a:r>
              <a:rPr lang="fi-FI" sz="1200" b="0" i="0" kern="1200" baseline="0" dirty="0">
                <a:solidFill>
                  <a:schemeClr val="tx1"/>
                </a:solidFill>
                <a:effectLst/>
                <a:latin typeface="+mn-lt"/>
                <a:ea typeface="+mn-ea"/>
                <a:cs typeface="+mn-cs"/>
              </a:rPr>
              <a:t> </a:t>
            </a:r>
            <a:r>
              <a:rPr lang="fi-FI" sz="1200" b="0" i="0" kern="1200" dirty="0">
                <a:solidFill>
                  <a:schemeClr val="tx1"/>
                </a:solidFill>
                <a:effectLst/>
                <a:latin typeface="+mn-lt"/>
                <a:ea typeface="+mn-ea"/>
                <a:cs typeface="+mn-cs"/>
              </a:rPr>
              <a:t>ja heidät suljettiin sairasvakuutuksen piiristä. Vuonna 1935 Nürnbergin rotulaeissa  huononnettiin merkittävästi juutalaisten oikeudellista asemaa mm. poistamalla</a:t>
            </a:r>
            <a:r>
              <a:rPr lang="fi-FI" sz="1200" b="0" i="0" kern="1200" baseline="0" dirty="0">
                <a:solidFill>
                  <a:schemeClr val="tx1"/>
                </a:solidFill>
                <a:effectLst/>
                <a:latin typeface="+mn-lt"/>
                <a:ea typeface="+mn-ea"/>
                <a:cs typeface="+mn-cs"/>
              </a:rPr>
              <a:t> äänioikeus ja estämällä avioliitot ”eri rotujen välillä”</a:t>
            </a:r>
            <a:r>
              <a:rPr lang="fi-FI" sz="1200" b="0" i="0" kern="1200" dirty="0">
                <a:solidFill>
                  <a:schemeClr val="tx1"/>
                </a:solidFill>
                <a:effectLst/>
                <a:latin typeface="+mn-lt"/>
                <a:ea typeface="+mn-ea"/>
                <a:cs typeface="+mn-cs"/>
              </a:rPr>
              <a:t>. </a:t>
            </a:r>
          </a:p>
          <a:p>
            <a:pPr fontAlgn="base"/>
            <a:endParaRPr lang="fi-FI" sz="1200" b="0" i="0" kern="1200" dirty="0">
              <a:solidFill>
                <a:schemeClr val="tx1"/>
              </a:solidFill>
              <a:effectLst/>
              <a:latin typeface="+mn-lt"/>
              <a:ea typeface="+mn-ea"/>
              <a:cs typeface="+mn-cs"/>
            </a:endParaRPr>
          </a:p>
          <a:p>
            <a:pPr marL="0" marR="0" indent="0" algn="l" defTabSz="914400" rtl="0" eaLnBrk="1" fontAlgn="base" latinLnBrk="0" hangingPunct="1">
              <a:lnSpc>
                <a:spcPct val="100000"/>
              </a:lnSpc>
              <a:spcBef>
                <a:spcPts val="0"/>
              </a:spcBef>
              <a:spcAft>
                <a:spcPts val="0"/>
              </a:spcAft>
              <a:buClrTx/>
              <a:buSzTx/>
              <a:buFontTx/>
              <a:buNone/>
              <a:tabLst/>
              <a:defRPr/>
            </a:pPr>
            <a:r>
              <a:rPr lang="fi-FI" sz="1200" b="0" i="0" kern="1200" dirty="0">
                <a:solidFill>
                  <a:schemeClr val="tx1"/>
                </a:solidFill>
                <a:effectLst/>
                <a:latin typeface="+mn-lt"/>
                <a:ea typeface="+mn-ea"/>
                <a:cs typeface="+mn-cs"/>
              </a:rPr>
              <a:t>Marraskuun 9. ja 10. päivän välinen yö vuonna 1938 tunnetaan nimellä Kristalliyö”. Se sai alkunsa, kun juutalaispakolainen surmasi saksalaisen lähetystövirkailijan Pariisissa 7. marraskuuta. Murha laukaisi väkivallan aallon juutalaisia vastaan Saksassa. Hyökkäys näytti spontaanilta, mutta Saksan hallitus oli järjestämässä sitä.</a:t>
            </a:r>
            <a:r>
              <a:rPr lang="fi-FI" sz="1200" b="0" i="0" kern="1200" baseline="0" dirty="0">
                <a:solidFill>
                  <a:schemeClr val="tx1"/>
                </a:solidFill>
                <a:effectLst/>
                <a:latin typeface="+mn-lt"/>
                <a:ea typeface="+mn-ea"/>
                <a:cs typeface="+mn-cs"/>
              </a:rPr>
              <a:t> </a:t>
            </a:r>
            <a:r>
              <a:rPr lang="fi-FI" sz="1200" b="0" i="0" kern="1200" dirty="0">
                <a:solidFill>
                  <a:schemeClr val="tx1"/>
                </a:solidFill>
                <a:effectLst/>
                <a:latin typeface="+mn-lt"/>
                <a:ea typeface="+mn-ea"/>
                <a:cs typeface="+mn-cs"/>
              </a:rPr>
              <a:t>Yön aikana tuhottiin 191 synagogaa</a:t>
            </a:r>
            <a:r>
              <a:rPr lang="fi-FI" sz="1200" b="0" i="0" kern="1200" baseline="0" dirty="0">
                <a:solidFill>
                  <a:schemeClr val="tx1"/>
                </a:solidFill>
                <a:effectLst/>
                <a:latin typeface="+mn-lt"/>
                <a:ea typeface="+mn-ea"/>
                <a:cs typeface="+mn-cs"/>
              </a:rPr>
              <a:t> ja </a:t>
            </a:r>
            <a:r>
              <a:rPr lang="fi-FI" sz="1200" b="0" i="0" kern="1200" dirty="0">
                <a:solidFill>
                  <a:schemeClr val="tx1"/>
                </a:solidFill>
                <a:effectLst/>
                <a:latin typeface="+mn-lt"/>
                <a:ea typeface="+mn-ea"/>
                <a:cs typeface="+mn-cs"/>
              </a:rPr>
              <a:t>ryöstettiin 7 500 kauppaa.</a:t>
            </a:r>
            <a:r>
              <a:rPr lang="fi-FI" sz="1200" b="0" i="0" kern="1200" baseline="0" dirty="0">
                <a:solidFill>
                  <a:schemeClr val="tx1"/>
                </a:solidFill>
                <a:effectLst/>
                <a:latin typeface="+mn-lt"/>
                <a:ea typeface="+mn-ea"/>
                <a:cs typeface="+mn-cs"/>
              </a:rPr>
              <a:t> Kristalliyön aikana tapettiin </a:t>
            </a:r>
            <a:r>
              <a:rPr lang="fi-FI" sz="1200" b="0" i="0" kern="1200" dirty="0">
                <a:solidFill>
                  <a:schemeClr val="tx1"/>
                </a:solidFill>
                <a:effectLst/>
                <a:latin typeface="+mn-lt"/>
                <a:ea typeface="+mn-ea"/>
                <a:cs typeface="+mn-cs"/>
              </a:rPr>
              <a:t>91 juutalaista ja sen päätteeksi</a:t>
            </a:r>
            <a:r>
              <a:rPr lang="fi-FI" sz="1200" b="0" i="0" kern="1200" baseline="0" dirty="0">
                <a:solidFill>
                  <a:schemeClr val="tx1"/>
                </a:solidFill>
                <a:effectLst/>
                <a:latin typeface="+mn-lt"/>
                <a:ea typeface="+mn-ea"/>
                <a:cs typeface="+mn-cs"/>
              </a:rPr>
              <a:t> </a:t>
            </a:r>
            <a:r>
              <a:rPr lang="fi-FI" sz="1200" b="0" i="0" kern="1200" dirty="0">
                <a:solidFill>
                  <a:schemeClr val="tx1"/>
                </a:solidFill>
                <a:effectLst/>
                <a:latin typeface="+mn-lt"/>
                <a:ea typeface="+mn-ea"/>
                <a:cs typeface="+mn-cs"/>
              </a:rPr>
              <a:t>noin 30 000 juutalaista lähetettiin keskitysleireihin.</a:t>
            </a:r>
          </a:p>
          <a:p>
            <a:endParaRPr lang="fi-FI"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i-FI" b="1" dirty="0"/>
              <a:t>II 1938-42 kristalliyöstä </a:t>
            </a:r>
            <a:r>
              <a:rPr lang="fi-FI" b="1" dirty="0" err="1"/>
              <a:t>Wannseen</a:t>
            </a:r>
            <a:r>
              <a:rPr lang="fi-FI" b="1" dirty="0"/>
              <a:t> kongressiin</a:t>
            </a:r>
          </a:p>
          <a:p>
            <a:pPr fontAlgn="base"/>
            <a:endParaRPr lang="fi-FI" sz="1200" b="0" i="0" kern="1200" dirty="0">
              <a:solidFill>
                <a:schemeClr val="tx1"/>
              </a:solidFill>
              <a:effectLst/>
              <a:latin typeface="+mn-lt"/>
              <a:ea typeface="+mn-ea"/>
              <a:cs typeface="+mn-cs"/>
            </a:endParaRPr>
          </a:p>
          <a:p>
            <a:pPr fontAlgn="base"/>
            <a:r>
              <a:rPr lang="fi-FI" sz="1200" b="0" i="0" kern="1200" dirty="0">
                <a:solidFill>
                  <a:schemeClr val="tx1"/>
                </a:solidFill>
                <a:effectLst/>
                <a:latin typeface="+mn-lt"/>
                <a:ea typeface="+mn-ea"/>
                <a:cs typeface="+mn-cs"/>
              </a:rPr>
              <a:t>Syyskuun 1. päivänä 1939 Saksa hyökkää Puolaan. Kaksi päivää myöhemmin Iso-Britannia ja Ranska julistavat sodan Saksaa vastaan. Toinen maailmansota oli syttynyt.</a:t>
            </a:r>
          </a:p>
          <a:p>
            <a:pPr fontAlgn="base"/>
            <a:br>
              <a:rPr lang="fi-FI" sz="1200" b="0" i="0" kern="1200" dirty="0">
                <a:solidFill>
                  <a:schemeClr val="tx1"/>
                </a:solidFill>
                <a:effectLst/>
                <a:latin typeface="+mn-lt"/>
                <a:ea typeface="+mn-ea"/>
                <a:cs typeface="+mn-cs"/>
              </a:rPr>
            </a:br>
            <a:r>
              <a:rPr lang="fi-FI" sz="1200" b="0" i="0" kern="1200" dirty="0">
                <a:solidFill>
                  <a:schemeClr val="tx1"/>
                </a:solidFill>
                <a:effectLst/>
                <a:latin typeface="+mn-lt"/>
                <a:ea typeface="+mn-ea"/>
                <a:cs typeface="+mn-cs"/>
              </a:rPr>
              <a:t>Puolassa eli sodan syttyessä yli</a:t>
            </a:r>
            <a:r>
              <a:rPr lang="fi-FI" sz="1200" b="0" i="0" kern="1200" baseline="0" dirty="0">
                <a:solidFill>
                  <a:schemeClr val="tx1"/>
                </a:solidFill>
                <a:effectLst/>
                <a:latin typeface="+mn-lt"/>
                <a:ea typeface="+mn-ea"/>
                <a:cs typeface="+mn-cs"/>
              </a:rPr>
              <a:t> kolme</a:t>
            </a:r>
            <a:r>
              <a:rPr lang="fi-FI" sz="1200" b="0" i="0" kern="1200" dirty="0">
                <a:solidFill>
                  <a:schemeClr val="tx1"/>
                </a:solidFill>
                <a:effectLst/>
                <a:latin typeface="+mn-lt"/>
                <a:ea typeface="+mn-ea"/>
                <a:cs typeface="+mn-cs"/>
              </a:rPr>
              <a:t> miljoonaa juutalaista</a:t>
            </a:r>
            <a:r>
              <a:rPr lang="fi-FI" sz="1200" b="0" i="0" kern="1200" baseline="0" dirty="0">
                <a:solidFill>
                  <a:schemeClr val="tx1"/>
                </a:solidFill>
                <a:effectLst/>
                <a:latin typeface="+mn-lt"/>
                <a:ea typeface="+mn-ea"/>
                <a:cs typeface="+mn-cs"/>
              </a:rPr>
              <a:t> (10 % maan väestöstä)</a:t>
            </a:r>
            <a:r>
              <a:rPr lang="fi-FI" sz="1200" b="0" i="0" kern="1200" dirty="0">
                <a:solidFill>
                  <a:schemeClr val="tx1"/>
                </a:solidFill>
                <a:effectLst/>
                <a:latin typeface="+mn-lt"/>
                <a:ea typeface="+mn-ea"/>
                <a:cs typeface="+mn-cs"/>
              </a:rPr>
              <a:t>. Saksalaiset miehittäjät pakottivat maalla asuvat juutalaiset kaupunkeihin</a:t>
            </a:r>
            <a:r>
              <a:rPr lang="fi-FI" sz="1200" b="0" i="0" kern="1200" baseline="0" dirty="0">
                <a:solidFill>
                  <a:schemeClr val="tx1"/>
                </a:solidFill>
                <a:effectLst/>
                <a:latin typeface="+mn-lt"/>
                <a:ea typeface="+mn-ea"/>
                <a:cs typeface="+mn-cs"/>
              </a:rPr>
              <a:t> gettoihin</a:t>
            </a:r>
            <a:r>
              <a:rPr lang="fi-FI" sz="1200" b="0" i="0" kern="1200" dirty="0">
                <a:solidFill>
                  <a:schemeClr val="tx1"/>
                </a:solidFill>
                <a:effectLst/>
                <a:latin typeface="+mn-lt"/>
                <a:ea typeface="+mn-ea"/>
                <a:cs typeface="+mn-cs"/>
              </a:rPr>
              <a:t>. Vuoden 1940 alussa alettiin juutalaisia karkottaa getoista keskitysleireihin. </a:t>
            </a:r>
          </a:p>
          <a:p>
            <a:pPr fontAlgn="base"/>
            <a:r>
              <a:rPr lang="fi-FI" sz="1200" b="0" i="0" kern="1200" dirty="0">
                <a:solidFill>
                  <a:schemeClr val="tx1"/>
                </a:solidFill>
                <a:effectLst/>
                <a:latin typeface="+mn-lt"/>
                <a:ea typeface="+mn-ea"/>
                <a:cs typeface="+mn-cs"/>
              </a:rPr>
              <a:t>Vuoden 1940 aikana Saksa valloitti Tanskan, Norjan, Ranskan, Hollannin,</a:t>
            </a:r>
            <a:r>
              <a:rPr lang="fi-FI" sz="1200" b="0" i="0" kern="1200" baseline="0" dirty="0">
                <a:solidFill>
                  <a:schemeClr val="tx1"/>
                </a:solidFill>
                <a:effectLst/>
                <a:latin typeface="+mn-lt"/>
                <a:ea typeface="+mn-ea"/>
                <a:cs typeface="+mn-cs"/>
              </a:rPr>
              <a:t> Belgian</a:t>
            </a:r>
            <a:r>
              <a:rPr lang="fi-FI" sz="1200" b="0" i="0" kern="1200" dirty="0">
                <a:solidFill>
                  <a:schemeClr val="tx1"/>
                </a:solidFill>
                <a:effectLst/>
                <a:latin typeface="+mn-lt"/>
                <a:ea typeface="+mn-ea"/>
                <a:cs typeface="+mn-cs"/>
              </a:rPr>
              <a:t> ja Romanian. Seuraavana vuonna vuorossa olivat Bulgaria ja Jugoslavia. Kesäkuussa 1941 Saksa hyökkäsi Neuvostoliittoon ja valloitti siltä suuria alueita. Suurin osa Eurooppaa oli nyt Saksan vallan alla.</a:t>
            </a:r>
          </a:p>
          <a:p>
            <a:pPr fontAlgn="base"/>
            <a:endParaRPr lang="fi-FI" sz="1200" b="0" i="0" kern="1200" dirty="0">
              <a:solidFill>
                <a:schemeClr val="tx1"/>
              </a:solidFill>
              <a:effectLst/>
              <a:latin typeface="+mn-lt"/>
              <a:ea typeface="+mn-ea"/>
              <a:cs typeface="+mn-cs"/>
            </a:endParaRPr>
          </a:p>
          <a:p>
            <a:pPr fontAlgn="base"/>
            <a:r>
              <a:rPr lang="fi-FI" sz="1200" b="0" i="0" kern="1200" dirty="0">
                <a:solidFill>
                  <a:schemeClr val="tx1"/>
                </a:solidFill>
                <a:effectLst/>
                <a:latin typeface="+mn-lt"/>
                <a:ea typeface="+mn-ea"/>
                <a:cs typeface="+mn-cs"/>
              </a:rPr>
              <a:t>Saksalaisarmeijan edetessä itään, sen miehittämillä alueilla operoi ns. </a:t>
            </a:r>
            <a:r>
              <a:rPr lang="fi-FI" sz="1200" b="0" i="0" kern="1200" dirty="0" err="1">
                <a:solidFill>
                  <a:schemeClr val="tx1"/>
                </a:solidFill>
                <a:effectLst/>
                <a:latin typeface="+mn-lt"/>
                <a:ea typeface="+mn-ea"/>
                <a:cs typeface="+mn-cs"/>
              </a:rPr>
              <a:t>Einsatzgruppen</a:t>
            </a:r>
            <a:r>
              <a:rPr lang="fi-FI" sz="1200" b="0" i="0" kern="1200" dirty="0">
                <a:solidFill>
                  <a:schemeClr val="tx1"/>
                </a:solidFill>
                <a:effectLst/>
                <a:latin typeface="+mn-lt"/>
                <a:ea typeface="+mn-ea"/>
                <a:cs typeface="+mn-cs"/>
              </a:rPr>
              <a:t>-eritysryhmiä. Ne surmasivat</a:t>
            </a:r>
            <a:r>
              <a:rPr lang="fi-FI" sz="1200" b="0" i="0" kern="1200" baseline="0" dirty="0">
                <a:solidFill>
                  <a:schemeClr val="tx1"/>
                </a:solidFill>
                <a:effectLst/>
                <a:latin typeface="+mn-lt"/>
                <a:ea typeface="+mn-ea"/>
                <a:cs typeface="+mn-cs"/>
              </a:rPr>
              <a:t> </a:t>
            </a:r>
            <a:r>
              <a:rPr lang="fi-FI" sz="1200" b="0" i="0" kern="1200" dirty="0">
                <a:solidFill>
                  <a:schemeClr val="tx1"/>
                </a:solidFill>
                <a:effectLst/>
                <a:latin typeface="+mn-lt"/>
                <a:ea typeface="+mn-ea"/>
                <a:cs typeface="+mn-cs"/>
              </a:rPr>
              <a:t>kymmeniä tuhansia juutalaisia. Apuna heillä oli usein paikallisväestöä. Kun ampuminen</a:t>
            </a:r>
            <a:r>
              <a:rPr lang="fi-FI" sz="1200" b="0" i="0" kern="1200" baseline="0" dirty="0">
                <a:solidFill>
                  <a:schemeClr val="tx1"/>
                </a:solidFill>
                <a:effectLst/>
                <a:latin typeface="+mn-lt"/>
                <a:ea typeface="+mn-ea"/>
                <a:cs typeface="+mn-cs"/>
              </a:rPr>
              <a:t> osoittautui liian hitaaksi tavaksi tappaa juutalaisia, alettiin heitä kuljettaa Puolan alueen tuhoamisleireille. </a:t>
            </a:r>
            <a:endParaRPr lang="fi-FI"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indent="0" algn="l" defTabSz="914400" rtl="0" eaLnBrk="1" fontAlgn="auto" latinLnBrk="0" hangingPunct="1">
              <a:lnSpc>
                <a:spcPct val="100000"/>
              </a:lnSpc>
              <a:spcBef>
                <a:spcPts val="0"/>
              </a:spcBef>
              <a:spcAft>
                <a:spcPts val="0"/>
              </a:spcAft>
              <a:buClrTx/>
              <a:buSzTx/>
              <a:buFontTx/>
              <a:buNone/>
              <a:tabLst/>
              <a:defRPr/>
            </a:pPr>
            <a:r>
              <a:rPr lang="fi-FI" b="1" dirty="0"/>
              <a:t>III 1942-45 lopullinen ratkaisu (</a:t>
            </a:r>
            <a:r>
              <a:rPr lang="fi-FI" b="1" dirty="0" err="1"/>
              <a:t>Wannseen</a:t>
            </a:r>
            <a:r>
              <a:rPr lang="fi-FI" b="1" dirty="0"/>
              <a:t> kongressi)</a:t>
            </a:r>
          </a:p>
          <a:p>
            <a:pPr marL="0" marR="0" indent="0" algn="l" defTabSz="914400" rtl="0" eaLnBrk="1" fontAlgn="auto" latinLnBrk="0" hangingPunct="1">
              <a:lnSpc>
                <a:spcPct val="100000"/>
              </a:lnSpc>
              <a:spcBef>
                <a:spcPts val="0"/>
              </a:spcBef>
              <a:spcAft>
                <a:spcPts val="0"/>
              </a:spcAft>
              <a:buClrTx/>
              <a:buSzTx/>
              <a:buFontTx/>
              <a:buNone/>
              <a:tabLst/>
              <a:defRPr/>
            </a:pPr>
            <a:endParaRPr lang="fi-FI" b="1" dirty="0"/>
          </a:p>
          <a:p>
            <a:pPr fontAlgn="base"/>
            <a:r>
              <a:rPr lang="fi-FI" sz="1200" b="0" i="0" kern="1200" dirty="0">
                <a:solidFill>
                  <a:schemeClr val="tx1"/>
                </a:solidFill>
                <a:effectLst/>
                <a:latin typeface="+mn-lt"/>
                <a:ea typeface="+mn-ea"/>
                <a:cs typeface="+mn-cs"/>
              </a:rPr>
              <a:t>Ennen sotaa keinona Saksan ”vapauttamiseksi” juutalaisista oli maastamuuttoon ohjaaminen ja pakottaminen. Erilaisten sortokeinojen toivottiin johtavan siihen, että mahdollisimman moni juutalainen lähtisi maasta ja Saksasta tulisi näin ”juutalaisista vapaa” (</a:t>
            </a:r>
            <a:r>
              <a:rPr lang="fi-FI" sz="1200" b="0" i="0" kern="1200" dirty="0" err="1">
                <a:solidFill>
                  <a:schemeClr val="tx1"/>
                </a:solidFill>
                <a:effectLst/>
                <a:latin typeface="+mn-lt"/>
                <a:ea typeface="+mn-ea"/>
                <a:cs typeface="+mn-cs"/>
              </a:rPr>
              <a:t>judenrein</a:t>
            </a:r>
            <a:r>
              <a:rPr lang="fi-FI" sz="1200" b="0" i="0" kern="1200" dirty="0">
                <a:solidFill>
                  <a:schemeClr val="tx1"/>
                </a:solidFill>
                <a:effectLst/>
                <a:latin typeface="+mn-lt"/>
                <a:ea typeface="+mn-ea"/>
                <a:cs typeface="+mn-cs"/>
              </a:rPr>
              <a:t>, </a:t>
            </a:r>
            <a:r>
              <a:rPr lang="fi-FI" sz="1200" b="0" i="0" kern="1200" dirty="0" err="1">
                <a:solidFill>
                  <a:schemeClr val="tx1"/>
                </a:solidFill>
                <a:effectLst/>
                <a:latin typeface="+mn-lt"/>
                <a:ea typeface="+mn-ea"/>
                <a:cs typeface="+mn-cs"/>
              </a:rPr>
              <a:t>judenfrei</a:t>
            </a:r>
            <a:r>
              <a:rPr lang="fi-FI" sz="1200" b="0" i="0" kern="1200" dirty="0">
                <a:solidFill>
                  <a:schemeClr val="tx1"/>
                </a:solidFill>
                <a:effectLst/>
                <a:latin typeface="+mn-lt"/>
                <a:ea typeface="+mn-ea"/>
                <a:cs typeface="+mn-cs"/>
              </a:rPr>
              <a:t>). Moni tekikin näin. Vielä vuonna 1940 natsit suunnittelivat juutalaisten joukkomuuttoa Madagaskarille. Suunnitelma ei kuitenkaan toteutunut.</a:t>
            </a:r>
          </a:p>
          <a:p>
            <a:pPr fontAlgn="base"/>
            <a:endParaRPr lang="fi-FI" sz="1200" b="0" i="0" kern="1200" dirty="0">
              <a:solidFill>
                <a:schemeClr val="tx1"/>
              </a:solidFill>
              <a:effectLst/>
              <a:latin typeface="+mn-lt"/>
              <a:ea typeface="+mn-ea"/>
              <a:cs typeface="+mn-cs"/>
            </a:endParaRPr>
          </a:p>
          <a:p>
            <a:pPr fontAlgn="base"/>
            <a:r>
              <a:rPr lang="fi-FI" sz="1200" b="0" i="0" kern="1200" dirty="0">
                <a:solidFill>
                  <a:schemeClr val="tx1"/>
                </a:solidFill>
                <a:effectLst/>
                <a:latin typeface="+mn-lt"/>
                <a:ea typeface="+mn-ea"/>
                <a:cs typeface="+mn-cs"/>
              </a:rPr>
              <a:t>Ajan kuluessa natsipolitiikassa</a:t>
            </a:r>
            <a:r>
              <a:rPr lang="fi-FI" sz="1200" b="0" i="0" kern="1200" baseline="0" dirty="0">
                <a:solidFill>
                  <a:schemeClr val="tx1"/>
                </a:solidFill>
                <a:effectLst/>
                <a:latin typeface="+mn-lt"/>
                <a:ea typeface="+mn-ea"/>
                <a:cs typeface="+mn-cs"/>
              </a:rPr>
              <a:t> omaksuttiin ns. ”l</a:t>
            </a:r>
            <a:r>
              <a:rPr lang="fi-FI" sz="1200" b="0" i="0" kern="1200" dirty="0">
                <a:solidFill>
                  <a:schemeClr val="tx1"/>
                </a:solidFill>
                <a:effectLst/>
                <a:latin typeface="+mn-lt"/>
                <a:ea typeface="+mn-ea"/>
                <a:cs typeface="+mn-cs"/>
              </a:rPr>
              <a:t>opullinen ratkaisu” (</a:t>
            </a:r>
            <a:r>
              <a:rPr lang="fi-FI" sz="1200" b="0" i="0" kern="1200" dirty="0" err="1">
                <a:solidFill>
                  <a:schemeClr val="tx1"/>
                </a:solidFill>
                <a:effectLst/>
                <a:latin typeface="+mn-lt"/>
                <a:ea typeface="+mn-ea"/>
                <a:cs typeface="+mn-cs"/>
              </a:rPr>
              <a:t>Endlösung</a:t>
            </a:r>
            <a:r>
              <a:rPr lang="fi-FI" sz="1200" b="0" i="0" kern="1200" dirty="0">
                <a:solidFill>
                  <a:schemeClr val="tx1"/>
                </a:solidFill>
                <a:effectLst/>
                <a:latin typeface="+mn-lt"/>
                <a:ea typeface="+mn-ea"/>
                <a:cs typeface="+mn-cs"/>
              </a:rPr>
              <a:t>). Juutalaisongelma tuli ratkaista juutalaisten</a:t>
            </a:r>
            <a:r>
              <a:rPr lang="fi-FI" sz="1200" b="0" i="0" kern="1200" baseline="0" dirty="0">
                <a:solidFill>
                  <a:schemeClr val="tx1"/>
                </a:solidFill>
                <a:effectLst/>
                <a:latin typeface="+mn-lt"/>
                <a:ea typeface="+mn-ea"/>
                <a:cs typeface="+mn-cs"/>
              </a:rPr>
              <a:t> </a:t>
            </a:r>
            <a:r>
              <a:rPr lang="fi-FI" sz="1200" b="0" i="0" kern="1200" dirty="0">
                <a:solidFill>
                  <a:schemeClr val="tx1"/>
                </a:solidFill>
                <a:effectLst/>
                <a:latin typeface="+mn-lt"/>
                <a:ea typeface="+mn-ea"/>
                <a:cs typeface="+mn-cs"/>
              </a:rPr>
              <a:t>tuhoamisella. Tammikuun 20. päivänä 1942 kokoontuneessa </a:t>
            </a:r>
            <a:r>
              <a:rPr lang="fi-FI" sz="1200" b="0" i="0" kern="1200" dirty="0" err="1">
                <a:solidFill>
                  <a:schemeClr val="tx1"/>
                </a:solidFill>
                <a:effectLst/>
                <a:latin typeface="+mn-lt"/>
                <a:ea typeface="+mn-ea"/>
                <a:cs typeface="+mn-cs"/>
              </a:rPr>
              <a:t>Wannseen</a:t>
            </a:r>
            <a:r>
              <a:rPr lang="fi-FI" sz="1200" b="0" i="0" kern="1200" dirty="0">
                <a:solidFill>
                  <a:schemeClr val="tx1"/>
                </a:solidFill>
                <a:effectLst/>
                <a:latin typeface="+mn-lt"/>
                <a:ea typeface="+mn-ea"/>
                <a:cs typeface="+mn-cs"/>
              </a:rPr>
              <a:t> konferenssissa lyötiin lukkoon lopullisen ratkaisun suunnitelma. Samalla päätettiin asian salaamisesta. </a:t>
            </a:r>
          </a:p>
          <a:p>
            <a:pPr fontAlgn="base"/>
            <a:endParaRPr lang="fi-FI" sz="1200" b="0" i="0" kern="1200" dirty="0">
              <a:solidFill>
                <a:schemeClr val="tx1"/>
              </a:solidFill>
              <a:effectLst/>
              <a:latin typeface="+mn-lt"/>
              <a:ea typeface="+mn-ea"/>
              <a:cs typeface="+mn-cs"/>
            </a:endParaRPr>
          </a:p>
          <a:p>
            <a:pPr fontAlgn="base"/>
            <a:r>
              <a:rPr lang="fi-FI" sz="1200" b="0" i="0" kern="1200" dirty="0">
                <a:solidFill>
                  <a:schemeClr val="tx1"/>
                </a:solidFill>
                <a:effectLst/>
                <a:latin typeface="+mn-lt"/>
                <a:ea typeface="+mn-ea"/>
                <a:cs typeface="+mn-cs"/>
              </a:rPr>
              <a:t>Vuoden 1942 tammikuussa toteutettiin myös ensimmäiset kaasukammiosurmat </a:t>
            </a:r>
            <a:r>
              <a:rPr lang="fi-FI" sz="1200" b="0" i="0" kern="1200" dirty="0" err="1">
                <a:solidFill>
                  <a:schemeClr val="tx1"/>
                </a:solidFill>
                <a:effectLst/>
                <a:latin typeface="+mn-lt"/>
                <a:ea typeface="+mn-ea"/>
                <a:cs typeface="+mn-cs"/>
              </a:rPr>
              <a:t>Zyklon</a:t>
            </a:r>
            <a:r>
              <a:rPr lang="fi-FI" sz="1200" b="0" i="0" kern="1200" dirty="0">
                <a:solidFill>
                  <a:schemeClr val="tx1"/>
                </a:solidFill>
                <a:effectLst/>
                <a:latin typeface="+mn-lt"/>
                <a:ea typeface="+mn-ea"/>
                <a:cs typeface="+mn-cs"/>
              </a:rPr>
              <a:t> B -kaasulla. Etelä-Puolassa sijaitseva </a:t>
            </a:r>
            <a:r>
              <a:rPr lang="fi-FI" sz="1200" b="0" i="0" kern="1200" dirty="0" err="1">
                <a:solidFill>
                  <a:schemeClr val="tx1"/>
                </a:solidFill>
                <a:effectLst/>
                <a:latin typeface="+mn-lt"/>
                <a:ea typeface="+mn-ea"/>
                <a:cs typeface="+mn-cs"/>
              </a:rPr>
              <a:t>Auschwitz-Birekenau</a:t>
            </a:r>
            <a:r>
              <a:rPr lang="fi-FI" sz="1200" b="0" i="0" kern="1200" dirty="0">
                <a:solidFill>
                  <a:schemeClr val="tx1"/>
                </a:solidFill>
                <a:effectLst/>
                <a:latin typeface="+mn-lt"/>
                <a:ea typeface="+mn-ea"/>
                <a:cs typeface="+mn-cs"/>
              </a:rPr>
              <a:t> oli sekä työ- että tuhoamisleiri. Nyt otettiin myös käyttöön puhtaasti tuhoamiseen tarkoitettuja leirejä: maaliskuussa </a:t>
            </a:r>
            <a:r>
              <a:rPr lang="fi-FI" sz="1200" b="0" i="0" kern="1200" dirty="0" err="1">
                <a:solidFill>
                  <a:schemeClr val="tx1"/>
                </a:solidFill>
                <a:effectLst/>
                <a:latin typeface="+mn-lt"/>
                <a:ea typeface="+mn-ea"/>
                <a:cs typeface="+mn-cs"/>
              </a:rPr>
              <a:t>Belzec</a:t>
            </a:r>
            <a:r>
              <a:rPr lang="fi-FI" sz="1200" b="0" i="0" kern="1200" dirty="0">
                <a:solidFill>
                  <a:schemeClr val="tx1"/>
                </a:solidFill>
                <a:effectLst/>
                <a:latin typeface="+mn-lt"/>
                <a:ea typeface="+mn-ea"/>
                <a:cs typeface="+mn-cs"/>
              </a:rPr>
              <a:t>, huhtikuussa </a:t>
            </a:r>
            <a:r>
              <a:rPr lang="fi-FI" sz="1200" b="0" i="0" kern="1200" dirty="0" err="1">
                <a:solidFill>
                  <a:schemeClr val="tx1"/>
                </a:solidFill>
                <a:effectLst/>
                <a:latin typeface="+mn-lt"/>
                <a:ea typeface="+mn-ea"/>
                <a:cs typeface="+mn-cs"/>
              </a:rPr>
              <a:t>Sobibor</a:t>
            </a:r>
            <a:r>
              <a:rPr lang="fi-FI" sz="1200" b="0" i="0" kern="1200" dirty="0">
                <a:solidFill>
                  <a:schemeClr val="tx1"/>
                </a:solidFill>
                <a:effectLst/>
                <a:latin typeface="+mn-lt"/>
                <a:ea typeface="+mn-ea"/>
                <a:cs typeface="+mn-cs"/>
              </a:rPr>
              <a:t> ja kesäkuussa </a:t>
            </a:r>
            <a:r>
              <a:rPr lang="fi-FI" sz="1200" b="0" i="0" kern="1200" dirty="0" err="1">
                <a:solidFill>
                  <a:schemeClr val="tx1"/>
                </a:solidFill>
                <a:effectLst/>
                <a:latin typeface="+mn-lt"/>
                <a:ea typeface="+mn-ea"/>
                <a:cs typeface="+mn-cs"/>
              </a:rPr>
              <a:t>Treblinka</a:t>
            </a:r>
            <a:r>
              <a:rPr lang="fi-FI" sz="1200" b="0" i="0" kern="1200" dirty="0">
                <a:solidFill>
                  <a:schemeClr val="tx1"/>
                </a:solidFill>
                <a:effectLst/>
                <a:latin typeface="+mn-lt"/>
                <a:ea typeface="+mn-ea"/>
                <a:cs typeface="+mn-cs"/>
              </a:rPr>
              <a:t>. Niissä surmattiin valtava määrä juutalaisia: murhatoimet kiihtyivät, vaikka Saksa koki sotilaallisia tappioita kaikilla rintamilla.</a:t>
            </a:r>
            <a:br>
              <a:rPr lang="fi-FI" sz="1200" b="0" i="0" kern="1200" dirty="0">
                <a:solidFill>
                  <a:schemeClr val="tx1"/>
                </a:solidFill>
                <a:effectLst/>
                <a:latin typeface="+mn-lt"/>
                <a:ea typeface="+mn-ea"/>
                <a:cs typeface="+mn-cs"/>
              </a:rPr>
            </a:br>
            <a:endParaRPr lang="fi-FI" sz="1200" b="0" i="0" kern="1200" dirty="0">
              <a:solidFill>
                <a:schemeClr val="tx1"/>
              </a:solidFill>
              <a:effectLst/>
              <a:latin typeface="+mn-lt"/>
              <a:ea typeface="+mn-ea"/>
              <a:cs typeface="+mn-cs"/>
            </a:endParaRPr>
          </a:p>
          <a:p>
            <a:pPr>
              <a:buNone/>
            </a:pPr>
            <a:r>
              <a:rPr lang="fi-FI" b="1" dirty="0"/>
              <a:t>Lopullisen ratkaisun syistä on kaksi koulukuntaa:</a:t>
            </a:r>
            <a:endParaRPr lang="fi-FI" sz="800" b="1" dirty="0"/>
          </a:p>
          <a:p>
            <a:pPr>
              <a:buNone/>
            </a:pPr>
            <a:endParaRPr lang="fi-FI" sz="800" dirty="0"/>
          </a:p>
          <a:p>
            <a:pPr lvl="0">
              <a:buNone/>
            </a:pPr>
            <a:r>
              <a:rPr lang="fi-FI" b="1" dirty="0"/>
              <a:t>Institutionaalinen</a:t>
            </a:r>
            <a:r>
              <a:rPr lang="fi-FI" dirty="0"/>
              <a:t> (periaatteellinen)  koulukunta</a:t>
            </a:r>
            <a:endParaRPr lang="fi-FI" sz="800" dirty="0"/>
          </a:p>
          <a:p>
            <a:pPr lvl="0"/>
            <a:r>
              <a:rPr lang="fi-FI" dirty="0"/>
              <a:t>juutalaisten tappaminen oli aina ollut Hitlerin päämäärä (vrt. Hitlerin puhe valtiopäivien avajaisissa 30.1.1939)</a:t>
            </a:r>
            <a:endParaRPr lang="fi-FI" sz="800" dirty="0"/>
          </a:p>
          <a:p>
            <a:endParaRPr lang="fi-FI" sz="800" dirty="0"/>
          </a:p>
          <a:p>
            <a:pPr lvl="0">
              <a:buNone/>
            </a:pPr>
            <a:r>
              <a:rPr lang="fi-FI" b="1" dirty="0"/>
              <a:t>Funktionaalinen</a:t>
            </a:r>
            <a:r>
              <a:rPr lang="fi-FI" dirty="0"/>
              <a:t> (käytännöllinen) koulukunta</a:t>
            </a:r>
            <a:endParaRPr lang="fi-FI" sz="800" dirty="0"/>
          </a:p>
          <a:p>
            <a:pPr lvl="0"/>
            <a:r>
              <a:rPr lang="fi-FI" dirty="0"/>
              <a:t>juutalaisia oli liikaa -&gt; jotain tehtävä -&gt; lopullinen ratkaisu</a:t>
            </a:r>
            <a:endParaRPr lang="fi-FI" sz="800" dirty="0"/>
          </a:p>
          <a:p>
            <a:pPr lvl="0"/>
            <a:r>
              <a:rPr lang="fi-FI" dirty="0"/>
              <a:t>kiistävät ideologian merkityksen</a:t>
            </a:r>
            <a:endParaRPr lang="fi-FI" sz="800" dirty="0"/>
          </a:p>
          <a:p>
            <a:pPr>
              <a:buNone/>
            </a:pPr>
            <a:r>
              <a:rPr lang="fi-FI" dirty="0"/>
              <a:t> </a:t>
            </a:r>
            <a:endParaRPr lang="fi-FI" sz="800" dirty="0"/>
          </a:p>
          <a:p>
            <a:pPr fontAlgn="base"/>
            <a:endParaRPr lang="fi-FI" dirty="0"/>
          </a:p>
          <a:p>
            <a:pPr marL="0" marR="0" indent="0" algn="l" defTabSz="914400" rtl="0" eaLnBrk="1" fontAlgn="auto" latinLnBrk="0" hangingPunct="1">
              <a:lnSpc>
                <a:spcPct val="100000"/>
              </a:lnSpc>
              <a:spcBef>
                <a:spcPts val="0"/>
              </a:spcBef>
              <a:spcAft>
                <a:spcPts val="0"/>
              </a:spcAft>
              <a:buClrTx/>
              <a:buSzTx/>
              <a:buFontTx/>
              <a:buNone/>
              <a:tabLst/>
              <a:defRPr/>
            </a:pPr>
            <a:endParaRPr lang="fi-FI" dirty="0"/>
          </a:p>
          <a:p>
            <a:endParaRPr lang="fi-FI" sz="1200" kern="1200" dirty="0">
              <a:solidFill>
                <a:schemeClr val="tx1"/>
              </a:solidFill>
              <a:effectLst/>
              <a:latin typeface="+mn-lt"/>
              <a:ea typeface="+mn-ea"/>
              <a:cs typeface="+mn-cs"/>
            </a:endParaRPr>
          </a:p>
          <a:p>
            <a:endParaRPr lang="fi-FI" dirty="0"/>
          </a:p>
        </p:txBody>
      </p:sp>
      <p:sp>
        <p:nvSpPr>
          <p:cNvPr id="4" name="Dian numeron paikkamerkki 3"/>
          <p:cNvSpPr>
            <a:spLocks noGrp="1"/>
          </p:cNvSpPr>
          <p:nvPr>
            <p:ph type="sldNum" sz="quarter" idx="10"/>
          </p:nvPr>
        </p:nvSpPr>
        <p:spPr/>
        <p:txBody>
          <a:bodyPr/>
          <a:lstStyle/>
          <a:p>
            <a:fld id="{02A15019-6DB8-4BFA-9982-119FFCD6E741}" type="slidenum">
              <a:rPr lang="fi-FI" smtClean="0"/>
              <a:t>8</a:t>
            </a:fld>
            <a:endParaRPr lang="fi-FI"/>
          </a:p>
        </p:txBody>
      </p:sp>
    </p:spTree>
    <p:extLst>
      <p:ext uri="{BB962C8B-B14F-4D97-AF65-F5344CB8AC3E}">
        <p14:creationId xmlns:p14="http://schemas.microsoft.com/office/powerpoint/2010/main" val="3389366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KETKÄ TIESIVÄT</a:t>
            </a:r>
          </a:p>
          <a:p>
            <a:pPr marL="228600" indent="-228600">
              <a:buAutoNum type="arabicPeriod"/>
            </a:pPr>
            <a:r>
              <a:rPr lang="fi-FI" dirty="0"/>
              <a:t>REKISTERÖINTI</a:t>
            </a:r>
            <a:r>
              <a:rPr lang="fi-FI" baseline="0" dirty="0"/>
              <a:t> – tavalliset virkamiehet kylissä ja kaupungeissa</a:t>
            </a:r>
          </a:p>
          <a:p>
            <a:pPr marL="228600" indent="-228600">
              <a:buAutoNum type="arabicPeriod"/>
            </a:pPr>
            <a:r>
              <a:rPr lang="fi-FI" baseline="0" dirty="0"/>
              <a:t>KULJETUKSET – saksalaiset sotilaat ja paikalliset ”poliisijoukot”, sotilaiden raakalaismaiset yhteistoimintamiehet</a:t>
            </a:r>
          </a:p>
          <a:p>
            <a:pPr marL="228600" indent="-228600">
              <a:buAutoNum type="arabicPeriod"/>
            </a:pPr>
            <a:r>
              <a:rPr lang="fi-FI" baseline="0" dirty="0"/>
              <a:t>TAPAHTUMIEN JULKISUUS – koko kansa, perheet</a:t>
            </a:r>
          </a:p>
          <a:p>
            <a:pPr marL="228600" indent="-228600">
              <a:buAutoNum type="arabicPeriod"/>
            </a:pPr>
            <a:r>
              <a:rPr lang="fi-FI" baseline="0" dirty="0"/>
              <a:t>KATOLINEN KIRKKO –Juutalaisvainoihin puuttuminen jäi yksittäisten pappien ja seurakuntalaisten oman aktiivisuuden varaan. Paavi Pius XII ei missään vaiheessa ennen sotaa tai sodan aikana käyttänyt arvovaltaansa estääkseen tai edes hidastaakseen vainoja.</a:t>
            </a:r>
          </a:p>
          <a:p>
            <a:pPr marL="0" indent="0">
              <a:buNone/>
            </a:pPr>
            <a:endParaRPr lang="fi-FI"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i-FI" dirty="0"/>
              <a:t>REKISTERÖINTI</a:t>
            </a:r>
            <a:r>
              <a:rPr lang="fi-FI" baseline="0" dirty="0"/>
              <a:t> </a:t>
            </a:r>
          </a:p>
          <a:p>
            <a:pPr marL="0" indent="0">
              <a:buNone/>
            </a:pPr>
            <a:r>
              <a:rPr lang="fi-FI" baseline="0" dirty="0"/>
              <a:t>Ennen sotaa kaikki Saksan kansalaiset kortistoitiin. Usein työtä tekivät kotiäidit lisäansioiden tarpeessa. Työssä pyydettiin kiinnittämään erityistä huomiota luetteloitavan </a:t>
            </a:r>
            <a:r>
              <a:rPr lang="fi-FI" baseline="0" dirty="0" err="1"/>
              <a:t>uskonnolis-eettiseen</a:t>
            </a:r>
            <a:r>
              <a:rPr lang="fi-FI" baseline="0" dirty="0"/>
              <a:t> taustaan. Rekisteröinti oli osa holokaustin ensimmäistä vaihetta, jolloin tuhoaminen ei vielä ollut ajankohtaista. Natsien juutalaispolitiikka oli kuitenkin alusta alkaen julkista ja näkyi katukuvassa. Huhtikuussa 1933 järjestetty juutalaisten kauppojen boikottipäivä ja usein loimunneet kirjaroviot olivat tavallisten saksalaisten tiedossa. Vuoden 1935 </a:t>
            </a:r>
            <a:r>
              <a:rPr lang="fi-FI" baseline="0" dirty="0" err="1"/>
              <a:t>Nurnbergin</a:t>
            </a:r>
            <a:r>
              <a:rPr lang="fi-FI" baseline="0" dirty="0"/>
              <a:t> rotulait ja niiden myötä säädetyt ammatinharjoittamisen rajoittamiset koskivat myös juutalaisten asiakkaita. Vuoden 1938 Kristalliyön tuhot ja juutalaisten katoaminen katukuvasta ei voinut jäädä huomaamatta.</a:t>
            </a:r>
          </a:p>
          <a:p>
            <a:pPr marL="0" indent="0">
              <a:buNone/>
            </a:pPr>
            <a:endParaRPr lang="fi-FI" baseline="0" dirty="0"/>
          </a:p>
          <a:p>
            <a:pPr marL="0" indent="0">
              <a:buNone/>
            </a:pPr>
            <a:r>
              <a:rPr lang="fi-FI" baseline="0" dirty="0"/>
              <a:t>KULJETUKSET</a:t>
            </a:r>
          </a:p>
          <a:p>
            <a:pPr marL="0" indent="0">
              <a:buNone/>
            </a:pPr>
            <a:r>
              <a:rPr lang="fi-FI" baseline="0" dirty="0"/>
              <a:t>Siviilityövoimaa tarvittiin ihmisjoukkojen siirtämiseen. Kenellekään ei voinut jäädä epäselväksi, keitä kuljetettiin ja minne. Suurin osa kuljetuksista suoritettiin rautateitse. Sodan jatkuessa huomattiin Länsi-Euroopassa se, mikä Saksassa oli tapahtunut jo ennen sotaa. Liikkumista rajoitettiin ja monin paikoin juutalaiset määrättiin kantamaan keltaista tähteä. Juutalaisia ryhdyttiin siirtämään gettoihin ja siirtoleireihin ennen jatkokuljetuksia itään. Tilanne muuttui sodan painopisteen jälleen siirtyessä Itä-Eurooppaan kesällä 1941. Operaatio Barbarossan myötä valloitettujen alueiden juutalaisten tappaminen alkoi heti. Kuljetukset keskittyivät Puolan alueen gettoihin säilöttyjen juutalaisten siirtämiseen tuhoamisleireille.</a:t>
            </a:r>
          </a:p>
          <a:p>
            <a:pPr marL="0" indent="0">
              <a:buNone/>
            </a:pPr>
            <a:endParaRPr lang="fi-FI" baseline="0" dirty="0"/>
          </a:p>
          <a:p>
            <a:pPr marL="0" indent="0">
              <a:buNone/>
            </a:pPr>
            <a:r>
              <a:rPr lang="fi-FI" baseline="0" dirty="0"/>
              <a:t>PIILOTTELU/PALJASTUKSET</a:t>
            </a:r>
          </a:p>
          <a:p>
            <a:pPr marL="0" indent="0">
              <a:buNone/>
            </a:pPr>
            <a:r>
              <a:rPr lang="fi-FI" baseline="0" dirty="0"/>
              <a:t>Tuhoamistyön laaja-alaisuus vaati tuhansien ihmisten työpanoksen. Sellaisetkin sotilaat, jotka eivät osallistuneet itse vainoihin, näkivät tosiasiat. Oman ryhmänsä muodostivat ne vaimot ja lapset, jotka asuivat miestensä kanssa leireillä tai niiden läheisyydessä. Myös leirien naapurikylien asukkaat olivat tietoisia tuhoamistyöstä (krematoriot, polttaminen).</a:t>
            </a:r>
          </a:p>
          <a:p>
            <a:pPr marL="0" indent="0">
              <a:buNone/>
            </a:pPr>
            <a:endParaRPr lang="fi-FI"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i-FI" baseline="0" dirty="0"/>
              <a:t>KIRKKOJEN ROOLI</a:t>
            </a:r>
          </a:p>
          <a:p>
            <a:pPr marL="0" marR="0" indent="0" algn="l" defTabSz="914400" rtl="0" eaLnBrk="1" fontAlgn="auto" latinLnBrk="0" hangingPunct="1">
              <a:lnSpc>
                <a:spcPct val="100000"/>
              </a:lnSpc>
              <a:spcBef>
                <a:spcPts val="0"/>
              </a:spcBef>
              <a:spcAft>
                <a:spcPts val="0"/>
              </a:spcAft>
              <a:buClrTx/>
              <a:buSzTx/>
              <a:buFontTx/>
              <a:buNone/>
              <a:tabLst/>
              <a:defRPr/>
            </a:pPr>
            <a:r>
              <a:rPr lang="fi-FI" baseline="0" dirty="0"/>
              <a:t>Juutalaisvainoihin puuttuminen jäi yksittäisten pappien ja seurakuntalaisten oman aktiivisuuden varaan. Paavi Pius XII ei missään vaiheessa ennen sotaa tai sodan aikana käyttänyt arvovaltaansa estääkseen tai edes hidastaakseen vainoja. Toisaalta auttajien ja pelastajien joukossa oli runsaasti protestanttisia ja katolisia pappeja sekä luostareiden väkeä.</a:t>
            </a:r>
          </a:p>
          <a:p>
            <a:pPr marL="0" indent="0">
              <a:buNone/>
            </a:pPr>
            <a:endParaRPr lang="fi-FI" baseline="0" dirty="0"/>
          </a:p>
          <a:p>
            <a:pPr marL="0" indent="0">
              <a:buNone/>
            </a:pPr>
            <a:endParaRPr lang="fi-FI"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i-FI" baseline="0" dirty="0"/>
              <a:t>Asioista tiedettiin paljon enemmän. Kaikki eivät tienneet holokaustin koko kattavuutta. Paikalliset vainot olivat kaikkien lähiseudun asukkaiden tiedossa.</a:t>
            </a:r>
          </a:p>
          <a:p>
            <a:pPr marL="0" indent="0">
              <a:buNone/>
            </a:pPr>
            <a:endParaRPr lang="fi-FI" baseline="0" dirty="0"/>
          </a:p>
        </p:txBody>
      </p:sp>
      <p:sp>
        <p:nvSpPr>
          <p:cNvPr id="4" name="Dian numeron paikkamerkki 3"/>
          <p:cNvSpPr>
            <a:spLocks noGrp="1"/>
          </p:cNvSpPr>
          <p:nvPr>
            <p:ph type="sldNum" sz="quarter" idx="10"/>
          </p:nvPr>
        </p:nvSpPr>
        <p:spPr/>
        <p:txBody>
          <a:bodyPr/>
          <a:lstStyle/>
          <a:p>
            <a:fld id="{02A15019-6DB8-4BFA-9982-119FFCD6E741}" type="slidenum">
              <a:rPr lang="fi-FI" smtClean="0"/>
              <a:t>9</a:t>
            </a:fld>
            <a:endParaRPr lang="fi-FI"/>
          </a:p>
        </p:txBody>
      </p:sp>
    </p:spTree>
    <p:extLst>
      <p:ext uri="{BB962C8B-B14F-4D97-AF65-F5344CB8AC3E}">
        <p14:creationId xmlns:p14="http://schemas.microsoft.com/office/powerpoint/2010/main" val="39711634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kern="1200" dirty="0">
                <a:solidFill>
                  <a:schemeClr val="tx1"/>
                </a:solidFill>
                <a:effectLst/>
                <a:latin typeface="+mn-lt"/>
                <a:ea typeface="+mn-ea"/>
                <a:cs typeface="+mn-cs"/>
              </a:rPr>
              <a:t>Todennäköisesti sana getto juontaa alkunsa uudenajan alun Venetsiasta.  </a:t>
            </a:r>
          </a:p>
          <a:p>
            <a:r>
              <a:rPr lang="fi-FI" sz="1200" kern="1200" dirty="0">
                <a:solidFill>
                  <a:schemeClr val="tx1"/>
                </a:solidFill>
                <a:effectLst/>
                <a:latin typeface="+mn-lt"/>
                <a:ea typeface="+mn-ea"/>
                <a:cs typeface="+mn-cs"/>
              </a:rPr>
              <a:t>Vuonna 1555 paavi määräsi, että juutalaiset oli Venetsiassa eristettävä kristityistä</a:t>
            </a:r>
            <a:r>
              <a:rPr lang="fi-FI" sz="1200" kern="1200" baseline="0" dirty="0">
                <a:solidFill>
                  <a:schemeClr val="tx1"/>
                </a:solidFill>
                <a:effectLst/>
                <a:latin typeface="+mn-lt"/>
                <a:ea typeface="+mn-ea"/>
                <a:cs typeface="+mn-cs"/>
              </a:rPr>
              <a:t> asukkaista. </a:t>
            </a:r>
            <a:r>
              <a:rPr lang="fi-FI" sz="4000" kern="1200" dirty="0">
                <a:solidFill>
                  <a:schemeClr val="tx1"/>
                </a:solidFill>
                <a:effectLst/>
                <a:latin typeface="+mn-lt"/>
                <a:ea typeface="+mn-ea"/>
                <a:cs typeface="+mn-cs"/>
              </a:rPr>
              <a:t>K</a:t>
            </a:r>
            <a:r>
              <a:rPr lang="fi-FI" sz="1200" kern="1200" dirty="0">
                <a:solidFill>
                  <a:schemeClr val="tx1"/>
                </a:solidFill>
                <a:effectLst/>
                <a:latin typeface="+mn-lt"/>
                <a:ea typeface="+mn-ea"/>
                <a:cs typeface="+mn-cs"/>
              </a:rPr>
              <a:t>aupungeissa gettokortteleiden</a:t>
            </a:r>
            <a:r>
              <a:rPr lang="fi-FI" sz="1200" kern="1200" baseline="0" dirty="0">
                <a:solidFill>
                  <a:schemeClr val="tx1"/>
                </a:solidFill>
                <a:effectLst/>
                <a:latin typeface="+mn-lt"/>
                <a:ea typeface="+mn-ea"/>
                <a:cs typeface="+mn-cs"/>
              </a:rPr>
              <a:t> ympärille rakennettiin muurit. Gettojen </a:t>
            </a:r>
            <a:r>
              <a:rPr lang="fi-FI" sz="1200" kern="1200" dirty="0">
                <a:solidFill>
                  <a:schemeClr val="tx1"/>
                </a:solidFill>
                <a:effectLst/>
                <a:latin typeface="+mn-lt"/>
                <a:ea typeface="+mn-ea"/>
                <a:cs typeface="+mn-cs"/>
              </a:rPr>
              <a:t>portit oli pidettävä kiinni auringonlaskusta seuraavaan aamuun ja kaikkina kristittyinä pyhinä. Jos juutalaisilla oli omaisuutta juutalaiskorttelin ulkopuolella, heidän oli</a:t>
            </a:r>
            <a:r>
              <a:rPr lang="fi-FI" sz="1200" kern="1200" baseline="0" dirty="0">
                <a:solidFill>
                  <a:schemeClr val="tx1"/>
                </a:solidFill>
                <a:effectLst/>
                <a:latin typeface="+mn-lt"/>
                <a:ea typeface="+mn-ea"/>
                <a:cs typeface="+mn-cs"/>
              </a:rPr>
              <a:t> </a:t>
            </a:r>
            <a:r>
              <a:rPr lang="fi-FI" sz="1200" kern="1200" dirty="0">
                <a:solidFill>
                  <a:schemeClr val="tx1"/>
                </a:solidFill>
                <a:effectLst/>
                <a:latin typeface="+mn-lt"/>
                <a:ea typeface="+mn-ea"/>
                <a:cs typeface="+mn-cs"/>
              </a:rPr>
              <a:t>myytävä se.</a:t>
            </a:r>
          </a:p>
          <a:p>
            <a:endParaRPr lang="fi-FI" sz="12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Toisaalta </a:t>
            </a:r>
            <a:r>
              <a:rPr lang="fi-FI" sz="1200" kern="1200" baseline="0" dirty="0">
                <a:solidFill>
                  <a:schemeClr val="tx1"/>
                </a:solidFill>
                <a:effectLst/>
                <a:latin typeface="+mn-lt"/>
                <a:ea typeface="+mn-ea"/>
                <a:cs typeface="+mn-cs"/>
              </a:rPr>
              <a:t>juutalaiset myös hakeutuivat yhteisille asuinalueille. </a:t>
            </a:r>
            <a:r>
              <a:rPr lang="fi-FI" sz="1200" kern="1200" dirty="0">
                <a:solidFill>
                  <a:schemeClr val="tx1"/>
                </a:solidFill>
                <a:effectLst/>
                <a:latin typeface="+mn-lt"/>
                <a:ea typeface="+mn-ea"/>
                <a:cs typeface="+mn-cs"/>
              </a:rPr>
              <a:t>Oli gettoja, joissa oli lukot sekä muurin ulko- että sisäpuolella. Niin nöyryyttävää kuin eristäminen</a:t>
            </a:r>
            <a:r>
              <a:rPr lang="fi-FI" sz="1200" kern="1200" baseline="0" dirty="0">
                <a:solidFill>
                  <a:schemeClr val="tx1"/>
                </a:solidFill>
                <a:effectLst/>
                <a:latin typeface="+mn-lt"/>
                <a:ea typeface="+mn-ea"/>
                <a:cs typeface="+mn-cs"/>
              </a:rPr>
              <a:t> </a:t>
            </a:r>
            <a:r>
              <a:rPr lang="fi-FI" sz="1200" kern="1200" dirty="0">
                <a:solidFill>
                  <a:schemeClr val="tx1"/>
                </a:solidFill>
                <a:effectLst/>
                <a:latin typeface="+mn-lt"/>
                <a:ea typeface="+mn-ea"/>
                <a:cs typeface="+mn-cs"/>
              </a:rPr>
              <a:t>olikin,</a:t>
            </a:r>
            <a:r>
              <a:rPr lang="fi-FI" sz="1200" kern="1200" baseline="0" dirty="0">
                <a:solidFill>
                  <a:schemeClr val="tx1"/>
                </a:solidFill>
                <a:effectLst/>
                <a:latin typeface="+mn-lt"/>
                <a:ea typeface="+mn-ea"/>
                <a:cs typeface="+mn-cs"/>
              </a:rPr>
              <a:t> tuli siitä </a:t>
            </a:r>
            <a:r>
              <a:rPr lang="fi-FI" sz="1200" kern="1200" dirty="0">
                <a:solidFill>
                  <a:schemeClr val="tx1"/>
                </a:solidFill>
                <a:effectLst/>
                <a:latin typeface="+mn-lt"/>
                <a:ea typeface="+mn-ea"/>
                <a:cs typeface="+mn-cs"/>
              </a:rPr>
              <a:t>juutalaisten oman kulttuurin ja erikoisleiman suojelija.</a:t>
            </a:r>
            <a:r>
              <a:rPr lang="fi-FI" sz="1200" kern="1200" baseline="0" dirty="0">
                <a:solidFill>
                  <a:schemeClr val="tx1"/>
                </a:solidFill>
                <a:effectLst/>
                <a:latin typeface="+mn-lt"/>
                <a:ea typeface="+mn-ea"/>
                <a:cs typeface="+mn-cs"/>
              </a:rPr>
              <a:t> </a:t>
            </a:r>
            <a:r>
              <a:rPr lang="fi-FI" sz="1200" kern="1200" dirty="0">
                <a:solidFill>
                  <a:schemeClr val="tx1"/>
                </a:solidFill>
                <a:effectLst/>
                <a:latin typeface="+mn-lt"/>
                <a:ea typeface="+mn-ea"/>
                <a:cs typeface="+mn-cs"/>
              </a:rPr>
              <a:t>Getto oli fyysisen eristämisen lisäksi myös henkinen tila. Muuri erotti juutalaiset muusta maailmasta. </a:t>
            </a:r>
          </a:p>
          <a:p>
            <a:endParaRPr lang="fi-FI" sz="1200" kern="1200" dirty="0">
              <a:solidFill>
                <a:schemeClr val="tx1"/>
              </a:solidFill>
              <a:effectLst/>
              <a:latin typeface="+mn-lt"/>
              <a:ea typeface="+mn-ea"/>
              <a:cs typeface="+mn-cs"/>
            </a:endParaRPr>
          </a:p>
          <a:p>
            <a:pPr marL="0" indent="0">
              <a:buNone/>
            </a:pPr>
            <a:r>
              <a:rPr lang="fi-FI" sz="1200" kern="1200" dirty="0">
                <a:solidFill>
                  <a:schemeClr val="tx1"/>
                </a:solidFill>
                <a:effectLst/>
                <a:latin typeface="+mn-lt"/>
                <a:ea typeface="+mn-ea"/>
                <a:cs typeface="+mn-cs"/>
              </a:rPr>
              <a:t>Osittain </a:t>
            </a:r>
            <a:r>
              <a:rPr lang="fi-FI" sz="1200" kern="1200" baseline="0" dirty="0">
                <a:solidFill>
                  <a:schemeClr val="tx1"/>
                </a:solidFill>
                <a:effectLst/>
                <a:latin typeface="+mn-lt"/>
                <a:ea typeface="+mn-ea"/>
                <a:cs typeface="+mn-cs"/>
              </a:rPr>
              <a:t> tästä syystä Natsi-Saksa otti gettolaitoksen uudelleen käyttöön. </a:t>
            </a:r>
            <a:r>
              <a:rPr lang="fi-FI" dirty="0"/>
              <a:t>Getoilla oli kolme tarkoitusta:</a:t>
            </a:r>
            <a:endParaRPr lang="fi-FI" sz="1100" dirty="0"/>
          </a:p>
          <a:p>
            <a:pPr marL="171450" lvl="0" indent="-171450">
              <a:buFont typeface="Arial" panose="020B0604020202020204" pitchFamily="34" charset="0"/>
              <a:buChar char="•"/>
            </a:pPr>
            <a:r>
              <a:rPr lang="fi-FI" dirty="0"/>
              <a:t>eristäminen</a:t>
            </a:r>
            <a:endParaRPr lang="fi-FI" sz="1200" dirty="0"/>
          </a:p>
          <a:p>
            <a:pPr marL="171450" lvl="0" indent="-171450">
              <a:buFont typeface="Arial" panose="020B0604020202020204" pitchFamily="34" charset="0"/>
              <a:buChar char="•"/>
            </a:pPr>
            <a:r>
              <a:rPr lang="fi-FI" dirty="0"/>
              <a:t>kontrolloiminen</a:t>
            </a:r>
            <a:endParaRPr lang="fi-FI" sz="1200" dirty="0"/>
          </a:p>
          <a:p>
            <a:pPr marL="171450" lvl="0" indent="-171450">
              <a:buFont typeface="Arial" panose="020B0604020202020204" pitchFamily="34" charset="0"/>
              <a:buChar char="•"/>
            </a:pPr>
            <a:r>
              <a:rPr lang="fi-FI" dirty="0"/>
              <a:t>heikentäminen.</a:t>
            </a:r>
          </a:p>
          <a:p>
            <a:pPr lvl="0"/>
            <a:endParaRPr lang="fi-FI" sz="1200" dirty="0"/>
          </a:p>
          <a:p>
            <a:pPr lvl="0"/>
            <a:r>
              <a:rPr lang="fi-FI" dirty="0"/>
              <a:t>Ensimmäiset sodanaikaiset getot perustettiin</a:t>
            </a:r>
            <a:r>
              <a:rPr lang="fi-FI" baseline="0" dirty="0"/>
              <a:t> </a:t>
            </a:r>
            <a:r>
              <a:rPr lang="fi-FI" dirty="0"/>
              <a:t>Puolaan</a:t>
            </a:r>
            <a:r>
              <a:rPr lang="fi-FI" baseline="0" dirty="0"/>
              <a:t> heti maan valtaamisen jälkeen syksyllä 1939</a:t>
            </a:r>
            <a:r>
              <a:rPr lang="fi-FI" sz="1100" dirty="0"/>
              <a:t>.</a:t>
            </a:r>
            <a:r>
              <a:rPr lang="fi-FI" sz="1100" baseline="0" dirty="0"/>
              <a:t> </a:t>
            </a:r>
            <a:r>
              <a:rPr lang="fi-FI" sz="1200" baseline="0" dirty="0"/>
              <a:t>S</a:t>
            </a:r>
            <a:r>
              <a:rPr lang="fi-FI" dirty="0"/>
              <a:t>uurin osa getoista sijaitsi Saksasta itään. Sodan</a:t>
            </a:r>
            <a:r>
              <a:rPr lang="fi-FI" baseline="0" dirty="0"/>
              <a:t> jatkuessa ja kaupunkigettojen täyttyessä perustettiin myös runsaasti työleirejä, joiden olosuhteet olivat raakalaismaiset. </a:t>
            </a:r>
            <a:r>
              <a:rPr lang="fi-FI" dirty="0"/>
              <a:t>Länsi-Euroopassa juutalaisia kerättiin ensin yhteen kokoamisleireille,</a:t>
            </a:r>
            <a:r>
              <a:rPr lang="fi-FI" baseline="0" dirty="0"/>
              <a:t> joista heitä sitten lähetettiin itään joko gettoihin tai suoraan tuhoamisleireille. </a:t>
            </a:r>
          </a:p>
          <a:p>
            <a:pPr lvl="0"/>
            <a:endParaRPr lang="fi-FI" baseline="0" dirty="0"/>
          </a:p>
          <a:p>
            <a:pPr lvl="0"/>
            <a:r>
              <a:rPr lang="fi-FI" dirty="0"/>
              <a:t>Laajamittainen</a:t>
            </a:r>
            <a:r>
              <a:rPr lang="fi-FI" baseline="0" dirty="0"/>
              <a:t> ampuminen aloitettiin vasta operaatio Barbarossan myötä 1941. Suurin syy oli, ettei Saksalla ollut riittävästi kuljetuskalustoa ihmisten siirtämiseen gettoihin tai leireille. Samalla myös Saksan vallan alle joutuneiden juutalaisten määrä lisääntyi, joten heistä piti päästä nopeasti eroon.</a:t>
            </a:r>
          </a:p>
          <a:p>
            <a:pPr lvl="0"/>
            <a:endParaRPr lang="fi-FI" baseline="0" dirty="0"/>
          </a:p>
          <a:p>
            <a:pPr lvl="0"/>
            <a:r>
              <a:rPr lang="fi-FI" sz="1200" b="0" i="0" kern="1200" dirty="0" err="1">
                <a:solidFill>
                  <a:schemeClr val="tx1"/>
                </a:solidFill>
                <a:effectLst/>
                <a:latin typeface="+mn-lt"/>
                <a:ea typeface="+mn-ea"/>
                <a:cs typeface="+mn-cs"/>
              </a:rPr>
              <a:t>Einsatzgrupp</a:t>
            </a:r>
            <a:r>
              <a:rPr lang="fi-FI" sz="1200" b="0" i="0" kern="1200" dirty="0">
                <a:solidFill>
                  <a:schemeClr val="tx1"/>
                </a:solidFill>
                <a:effectLst/>
                <a:latin typeface="+mn-lt"/>
                <a:ea typeface="+mn-ea"/>
                <a:cs typeface="+mn-cs"/>
              </a:rPr>
              <a:t> tarkoittaa tehtävä- tai iskuryhmää. SS muodosti näitä yksikköjä ennen Itävaltaan, </a:t>
            </a:r>
            <a:r>
              <a:rPr lang="fi-FI" sz="1200" b="0" i="0" kern="1200" dirty="0" err="1">
                <a:solidFill>
                  <a:schemeClr val="tx1"/>
                </a:solidFill>
                <a:effectLst/>
                <a:latin typeface="+mn-lt"/>
                <a:ea typeface="+mn-ea"/>
                <a:cs typeface="+mn-cs"/>
              </a:rPr>
              <a:t>Tsekoslovakiaan</a:t>
            </a:r>
            <a:r>
              <a:rPr lang="fi-FI" sz="1200" b="0" i="0" kern="1200" dirty="0">
                <a:solidFill>
                  <a:schemeClr val="tx1"/>
                </a:solidFill>
                <a:effectLst/>
                <a:latin typeface="+mn-lt"/>
                <a:ea typeface="+mn-ea"/>
                <a:cs typeface="+mn-cs"/>
              </a:rPr>
              <a:t>, Puolaan ja Neuvostoliittoon tunkeutumista. </a:t>
            </a:r>
            <a:r>
              <a:rPr lang="fi-FI" sz="1200" b="0" i="0" kern="1200" dirty="0" err="1">
                <a:solidFill>
                  <a:schemeClr val="tx1"/>
                </a:solidFill>
                <a:effectLst/>
                <a:latin typeface="+mn-lt"/>
                <a:ea typeface="+mn-ea"/>
                <a:cs typeface="+mn-cs"/>
              </a:rPr>
              <a:t>Einsatz-ryhmien</a:t>
            </a:r>
            <a:r>
              <a:rPr lang="fi-FI" sz="1200" b="0" i="0" kern="1200" dirty="0">
                <a:solidFill>
                  <a:schemeClr val="tx1"/>
                </a:solidFill>
                <a:effectLst/>
                <a:latin typeface="+mn-lt"/>
                <a:ea typeface="+mn-ea"/>
                <a:cs typeface="+mn-cs"/>
              </a:rPr>
              <a:t> tehtävänä Puolassa oli terrorisoida paikallisväestöä ja murhata kaikki SS:n näkökulmasta ei-toivotut ihmiset. Pahamaineisimmat </a:t>
            </a:r>
            <a:r>
              <a:rPr lang="fi-FI" sz="1200" b="0" i="0" kern="1200" dirty="0" err="1">
                <a:solidFill>
                  <a:schemeClr val="tx1"/>
                </a:solidFill>
                <a:effectLst/>
                <a:latin typeface="+mn-lt"/>
                <a:ea typeface="+mn-ea"/>
                <a:cs typeface="+mn-cs"/>
              </a:rPr>
              <a:t>Einsatz-ryhmät</a:t>
            </a:r>
            <a:r>
              <a:rPr lang="fi-FI" sz="1200" b="0" i="0" kern="1200" dirty="0">
                <a:solidFill>
                  <a:schemeClr val="tx1"/>
                </a:solidFill>
                <a:effectLst/>
                <a:latin typeface="+mn-lt"/>
                <a:ea typeface="+mn-ea"/>
                <a:cs typeface="+mn-cs"/>
              </a:rPr>
              <a:t> muodostettiin Baltian alueelle ennen hyökkäystä Neuvostoliittoon kesäkuussa 1941. Niiden ensisijaisena tehtävänä oli tuhota se, mitä pidettiin Neuvostoliiton ideologisena perusrakenteena. Poliittisten komissaarien, kommunistipuolueen jäsenten ja ennen kaikkea juutalaisten nähtiin näyttelevän tässä keskeistä roolia.</a:t>
            </a:r>
          </a:p>
          <a:p>
            <a:pPr lvl="0"/>
            <a:br>
              <a:rPr lang="fi-FI" dirty="0"/>
            </a:br>
            <a:r>
              <a:rPr lang="fi-FI" sz="1200" b="0" i="0" kern="1200" dirty="0" err="1">
                <a:solidFill>
                  <a:schemeClr val="tx1"/>
                </a:solidFill>
                <a:effectLst/>
                <a:latin typeface="+mn-lt"/>
                <a:ea typeface="+mn-ea"/>
                <a:cs typeface="+mn-cs"/>
              </a:rPr>
              <a:t>Einsatz-ryhmät</a:t>
            </a:r>
            <a:r>
              <a:rPr lang="fi-FI" sz="1200" b="0" i="0" kern="1200" dirty="0">
                <a:solidFill>
                  <a:schemeClr val="tx1"/>
                </a:solidFill>
                <a:effectLst/>
                <a:latin typeface="+mn-lt"/>
                <a:ea typeface="+mn-ea"/>
                <a:cs typeface="+mn-cs"/>
              </a:rPr>
              <a:t> etenivät Neuvostoliittoon yhdessä Saksan armeijan kanssa. Pysähtymispaikoissaan ryhmät keräsivät ja ampuivat sumeilematta kaikki löytämänsä juutalaiset. Ryhmät kirjoittivat toiminnastaan yksityiskohtaisia päivittäisiä raportteja, joita on säilynyt meidän päiviimme saakka. Omien raporttiensa mukaan ryhmät surmasivat ainakin 900 000 juutalaista ja murhasivat lisäksi muiden yksiköiden avustuksella satoja tuhansia.</a:t>
            </a:r>
          </a:p>
          <a:p>
            <a:pPr lvl="0"/>
            <a:endParaRPr lang="fi-FI" sz="1200" b="0" i="0" kern="1200" dirty="0">
              <a:solidFill>
                <a:schemeClr val="tx1"/>
              </a:solidFill>
              <a:effectLst/>
              <a:latin typeface="+mn-lt"/>
              <a:ea typeface="+mn-ea"/>
              <a:cs typeface="+mn-cs"/>
            </a:endParaRPr>
          </a:p>
          <a:p>
            <a:pPr lvl="0"/>
            <a:r>
              <a:rPr lang="fi-FI" sz="1200" b="0" i="0" kern="1200" baseline="0" dirty="0">
                <a:solidFill>
                  <a:schemeClr val="tx1"/>
                </a:solidFill>
                <a:effectLst/>
                <a:latin typeface="+mn-lt"/>
                <a:ea typeface="+mn-ea"/>
                <a:cs typeface="+mn-cs"/>
              </a:rPr>
              <a:t>Työleirit eli ns. keskitysleirit perustettiin alun perin yhteiskunnalle vaarallisten ainesten erottamiseksi muusta väestöstä, eikä niiden ensisijaisena tarkoituksena ollut juutalaisten tuhoaminen. Saksan käsiin päätyneiden juutalaisten lukumäärän kasvaessa päätettiin perustaa erityisiä tuhoamisleirejä, joiden ainoa tarkoitus oli ihmisten mahdollisimman nopea ja tehokas murhaaminen sekä ruumiiden hävittäminen. </a:t>
            </a:r>
            <a:r>
              <a:rPr lang="fi-FI" sz="1200" b="0" i="0" kern="1200" dirty="0">
                <a:solidFill>
                  <a:schemeClr val="tx1"/>
                </a:solidFill>
                <a:effectLst/>
                <a:latin typeface="+mn-lt"/>
                <a:ea typeface="+mn-ea"/>
                <a:cs typeface="+mn-cs"/>
              </a:rPr>
              <a:t>Kuolemanleirejä olivat </a:t>
            </a:r>
            <a:r>
              <a:rPr lang="fi-FI" sz="1200" b="0" i="0" kern="1200" dirty="0" err="1">
                <a:solidFill>
                  <a:schemeClr val="tx1"/>
                </a:solidFill>
                <a:effectLst/>
                <a:latin typeface="+mn-lt"/>
                <a:ea typeface="+mn-ea"/>
                <a:cs typeface="+mn-cs"/>
              </a:rPr>
              <a:t>Auschwitz-Birkenau</a:t>
            </a:r>
            <a:r>
              <a:rPr lang="fi-FI" sz="1200" b="0" i="0" kern="1200" dirty="0">
                <a:solidFill>
                  <a:schemeClr val="tx1"/>
                </a:solidFill>
                <a:effectLst/>
                <a:latin typeface="+mn-lt"/>
                <a:ea typeface="+mn-ea"/>
                <a:cs typeface="+mn-cs"/>
              </a:rPr>
              <a:t>, </a:t>
            </a:r>
            <a:r>
              <a:rPr lang="fi-FI" sz="1200" b="0" i="0" kern="1200" dirty="0" err="1">
                <a:solidFill>
                  <a:schemeClr val="tx1"/>
                </a:solidFill>
                <a:effectLst/>
                <a:latin typeface="+mn-lt"/>
                <a:ea typeface="+mn-ea"/>
                <a:cs typeface="+mn-cs"/>
              </a:rPr>
              <a:t>Belzec</a:t>
            </a:r>
            <a:r>
              <a:rPr lang="fi-FI" sz="1200" b="0" i="0" kern="1200" dirty="0">
                <a:solidFill>
                  <a:schemeClr val="tx1"/>
                </a:solidFill>
                <a:effectLst/>
                <a:latin typeface="+mn-lt"/>
                <a:ea typeface="+mn-ea"/>
                <a:cs typeface="+mn-cs"/>
              </a:rPr>
              <a:t>, </a:t>
            </a:r>
            <a:r>
              <a:rPr lang="fi-FI" sz="1200" b="0" i="0" kern="1200" dirty="0" err="1">
                <a:solidFill>
                  <a:schemeClr val="tx1"/>
                </a:solidFill>
                <a:effectLst/>
                <a:latin typeface="+mn-lt"/>
                <a:ea typeface="+mn-ea"/>
                <a:cs typeface="+mn-cs"/>
              </a:rPr>
              <a:t>Kulmhof</a:t>
            </a:r>
            <a:r>
              <a:rPr lang="fi-FI" sz="1200" b="0" i="0" kern="1200" dirty="0">
                <a:solidFill>
                  <a:schemeClr val="tx1"/>
                </a:solidFill>
                <a:effectLst/>
                <a:latin typeface="+mn-lt"/>
                <a:ea typeface="+mn-ea"/>
                <a:cs typeface="+mn-cs"/>
              </a:rPr>
              <a:t> eli </a:t>
            </a:r>
            <a:r>
              <a:rPr lang="fi-FI" sz="1200" b="0" i="0" kern="1200" dirty="0" err="1">
                <a:solidFill>
                  <a:schemeClr val="tx1"/>
                </a:solidFill>
                <a:effectLst/>
                <a:latin typeface="+mn-lt"/>
                <a:ea typeface="+mn-ea"/>
                <a:cs typeface="+mn-cs"/>
              </a:rPr>
              <a:t>Chelmno</a:t>
            </a:r>
            <a:r>
              <a:rPr lang="fi-FI" sz="1200" b="0" i="0" kern="1200" dirty="0">
                <a:solidFill>
                  <a:schemeClr val="tx1"/>
                </a:solidFill>
                <a:effectLst/>
                <a:latin typeface="+mn-lt"/>
                <a:ea typeface="+mn-ea"/>
                <a:cs typeface="+mn-cs"/>
              </a:rPr>
              <a:t>, </a:t>
            </a:r>
            <a:r>
              <a:rPr lang="fi-FI" sz="1200" b="0" i="0" kern="1200" dirty="0" err="1">
                <a:solidFill>
                  <a:schemeClr val="tx1"/>
                </a:solidFill>
                <a:effectLst/>
                <a:latin typeface="+mn-lt"/>
                <a:ea typeface="+mn-ea"/>
                <a:cs typeface="+mn-cs"/>
              </a:rPr>
              <a:t>Majdanek</a:t>
            </a:r>
            <a:r>
              <a:rPr lang="fi-FI" sz="1200" b="0" i="0" kern="1200" dirty="0">
                <a:solidFill>
                  <a:schemeClr val="tx1"/>
                </a:solidFill>
                <a:effectLst/>
                <a:latin typeface="+mn-lt"/>
                <a:ea typeface="+mn-ea"/>
                <a:cs typeface="+mn-cs"/>
              </a:rPr>
              <a:t>, </a:t>
            </a:r>
            <a:r>
              <a:rPr lang="fi-FI" sz="1200" b="0" i="0" kern="1200" dirty="0" err="1">
                <a:solidFill>
                  <a:schemeClr val="tx1"/>
                </a:solidFill>
                <a:effectLst/>
                <a:latin typeface="+mn-lt"/>
                <a:ea typeface="+mn-ea"/>
                <a:cs typeface="+mn-cs"/>
              </a:rPr>
              <a:t>Sobibor</a:t>
            </a:r>
            <a:r>
              <a:rPr lang="fi-FI" sz="1200" b="0" i="0" kern="1200" dirty="0">
                <a:solidFill>
                  <a:schemeClr val="tx1"/>
                </a:solidFill>
                <a:effectLst/>
                <a:latin typeface="+mn-lt"/>
                <a:ea typeface="+mn-ea"/>
                <a:cs typeface="+mn-cs"/>
              </a:rPr>
              <a:t> ja </a:t>
            </a:r>
            <a:r>
              <a:rPr lang="fi-FI" sz="1200" b="0" i="0" kern="1200" dirty="0" err="1">
                <a:solidFill>
                  <a:schemeClr val="tx1"/>
                </a:solidFill>
                <a:effectLst/>
                <a:latin typeface="+mn-lt"/>
                <a:ea typeface="+mn-ea"/>
                <a:cs typeface="+mn-cs"/>
              </a:rPr>
              <a:t>Treblinka</a:t>
            </a:r>
            <a:r>
              <a:rPr lang="fi-FI" sz="1200" b="0" i="0" kern="1200" dirty="0">
                <a:solidFill>
                  <a:schemeClr val="tx1"/>
                </a:solidFill>
                <a:effectLst/>
                <a:latin typeface="+mn-lt"/>
                <a:ea typeface="+mn-ea"/>
                <a:cs typeface="+mn-cs"/>
              </a:rPr>
              <a:t>. </a:t>
            </a:r>
            <a:endParaRPr lang="fi-FI" sz="1200" b="0" i="0" kern="1200" baseline="0" dirty="0">
              <a:solidFill>
                <a:schemeClr val="tx1"/>
              </a:solidFill>
              <a:effectLst/>
              <a:latin typeface="+mn-lt"/>
              <a:ea typeface="+mn-ea"/>
              <a:cs typeface="+mn-cs"/>
            </a:endParaRPr>
          </a:p>
          <a:p>
            <a:pPr lvl="0"/>
            <a:endParaRPr lang="fi-FI" sz="1200" b="0" i="0" kern="1200" baseline="0" dirty="0">
              <a:solidFill>
                <a:schemeClr val="tx1"/>
              </a:solidFill>
              <a:effectLst/>
              <a:latin typeface="+mn-lt"/>
              <a:ea typeface="+mn-ea"/>
              <a:cs typeface="+mn-cs"/>
            </a:endParaRPr>
          </a:p>
          <a:p>
            <a:pPr lvl="0"/>
            <a:endParaRPr lang="fi-FI" sz="1100" dirty="0"/>
          </a:p>
          <a:p>
            <a:endParaRPr lang="fi-FI" dirty="0"/>
          </a:p>
        </p:txBody>
      </p:sp>
      <p:sp>
        <p:nvSpPr>
          <p:cNvPr id="4" name="Dian numeron paikkamerkki 3"/>
          <p:cNvSpPr>
            <a:spLocks noGrp="1"/>
          </p:cNvSpPr>
          <p:nvPr>
            <p:ph type="sldNum" sz="quarter" idx="10"/>
          </p:nvPr>
        </p:nvSpPr>
        <p:spPr/>
        <p:txBody>
          <a:bodyPr/>
          <a:lstStyle/>
          <a:p>
            <a:fld id="{02A15019-6DB8-4BFA-9982-119FFCD6E741}" type="slidenum">
              <a:rPr lang="fi-FI" smtClean="0"/>
              <a:t>10</a:t>
            </a:fld>
            <a:endParaRPr lang="fi-FI"/>
          </a:p>
        </p:txBody>
      </p:sp>
    </p:spTree>
    <p:extLst>
      <p:ext uri="{BB962C8B-B14F-4D97-AF65-F5344CB8AC3E}">
        <p14:creationId xmlns:p14="http://schemas.microsoft.com/office/powerpoint/2010/main" val="1168232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02A15019-6DB8-4BFA-9982-119FFCD6E741}" type="slidenum">
              <a:rPr lang="fi-FI" smtClean="0"/>
              <a:t>11</a:t>
            </a:fld>
            <a:endParaRPr lang="fi-FI"/>
          </a:p>
        </p:txBody>
      </p:sp>
    </p:spTree>
    <p:extLst>
      <p:ext uri="{BB962C8B-B14F-4D97-AF65-F5344CB8AC3E}">
        <p14:creationId xmlns:p14="http://schemas.microsoft.com/office/powerpoint/2010/main" val="2716842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02A15019-6DB8-4BFA-9982-119FFCD6E741}" type="slidenum">
              <a:rPr lang="fi-FI" smtClean="0"/>
              <a:t>12</a:t>
            </a:fld>
            <a:endParaRPr lang="fi-FI"/>
          </a:p>
        </p:txBody>
      </p:sp>
    </p:spTree>
    <p:extLst>
      <p:ext uri="{BB962C8B-B14F-4D97-AF65-F5344CB8AC3E}">
        <p14:creationId xmlns:p14="http://schemas.microsoft.com/office/powerpoint/2010/main" val="34857568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02A15019-6DB8-4BFA-9982-119FFCD6E741}" type="slidenum">
              <a:rPr lang="fi-FI" smtClean="0"/>
              <a:t>13</a:t>
            </a:fld>
            <a:endParaRPr lang="fi-FI"/>
          </a:p>
        </p:txBody>
      </p:sp>
    </p:spTree>
    <p:extLst>
      <p:ext uri="{BB962C8B-B14F-4D97-AF65-F5344CB8AC3E}">
        <p14:creationId xmlns:p14="http://schemas.microsoft.com/office/powerpoint/2010/main" val="41877411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i-FI" b="1" dirty="0"/>
              <a:t>ANTISEMISTISMI SUOMESSA 1930-LUVULLA</a:t>
            </a:r>
          </a:p>
          <a:p>
            <a:pPr marL="0" marR="0" lvl="1" indent="0" algn="l" defTabSz="914400" rtl="0" eaLnBrk="1" fontAlgn="auto" latinLnBrk="0" hangingPunct="1">
              <a:lnSpc>
                <a:spcPct val="100000"/>
              </a:lnSpc>
              <a:spcBef>
                <a:spcPts val="0"/>
              </a:spcBef>
              <a:spcAft>
                <a:spcPts val="0"/>
              </a:spcAft>
              <a:buClrTx/>
              <a:buSzTx/>
              <a:buFontTx/>
              <a:buNone/>
              <a:tabLst/>
              <a:defRPr/>
            </a:pPr>
            <a:endParaRPr lang="fi-FI" b="1" dirty="0"/>
          </a:p>
          <a:p>
            <a:pPr marL="0" marR="0" lvl="1" indent="0" algn="l" defTabSz="914400" rtl="0" eaLnBrk="1" fontAlgn="auto" latinLnBrk="0" hangingPunct="1">
              <a:lnSpc>
                <a:spcPct val="100000"/>
              </a:lnSpc>
              <a:spcBef>
                <a:spcPts val="0"/>
              </a:spcBef>
              <a:spcAft>
                <a:spcPts val="0"/>
              </a:spcAft>
              <a:buClrTx/>
              <a:buSzTx/>
              <a:buFontTx/>
              <a:buNone/>
              <a:tabLst/>
              <a:defRPr/>
            </a:pPr>
            <a:r>
              <a:rPr lang="fi-FI" dirty="0"/>
              <a:t>Oikeistolaisten ääriliikkeiden</a:t>
            </a:r>
            <a:r>
              <a:rPr lang="fi-FI" baseline="0" dirty="0"/>
              <a:t> ohjelmat sisälsivät selvästi antisemiittisiä näkemyksiä, mutta juutalaisvastaisuus ei pääsääntöisesti kohdistunut uskonnolliseen tai etniseen taustaan. Juutalaiset yhdistettiin liikkeiden periviholliseen eli kommunismiin ja Neuvostoliittoon. Ne ryhmät, joiden puheet olivat radikaalimpia, olivat marginaalisia – ajatukset pysyivät verbaalilla tasolla.</a:t>
            </a:r>
          </a:p>
          <a:p>
            <a:pPr marL="0" marR="0" lvl="1" indent="0" algn="l" defTabSz="914400" rtl="0" eaLnBrk="1" fontAlgn="auto" latinLnBrk="0" hangingPunct="1">
              <a:lnSpc>
                <a:spcPct val="100000"/>
              </a:lnSpc>
              <a:spcBef>
                <a:spcPts val="0"/>
              </a:spcBef>
              <a:spcAft>
                <a:spcPts val="0"/>
              </a:spcAft>
              <a:buClrTx/>
              <a:buSzTx/>
              <a:buFontTx/>
              <a:buNone/>
              <a:tabLst/>
              <a:defRPr/>
            </a:pPr>
            <a:endParaRPr lang="fi-FI" baseline="0" dirty="0"/>
          </a:p>
          <a:p>
            <a:pPr marL="0" marR="0" lvl="1" indent="0" algn="l" defTabSz="914400" rtl="0" eaLnBrk="1" fontAlgn="auto" latinLnBrk="0" hangingPunct="1">
              <a:lnSpc>
                <a:spcPct val="100000"/>
              </a:lnSpc>
              <a:spcBef>
                <a:spcPts val="0"/>
              </a:spcBef>
              <a:spcAft>
                <a:spcPts val="0"/>
              </a:spcAft>
              <a:buClrTx/>
              <a:buSzTx/>
              <a:buFontTx/>
              <a:buNone/>
              <a:tabLst/>
              <a:defRPr/>
            </a:pPr>
            <a:r>
              <a:rPr lang="fi-FI" baseline="0" dirty="0"/>
              <a:t>Suomalaisen antisemitismin erityispiirre näyttää olleen se, että sitä esiintyi ennen kaikkea sulkeutuneissa miesvaltaisissa asiantuntijaorganisaatioissa: armeija, papisto, yliopiston opettajakunta, urheiluseurat…</a:t>
            </a:r>
          </a:p>
          <a:p>
            <a:pPr marL="0" marR="0" lvl="1" indent="0" algn="l" defTabSz="914400" rtl="0" eaLnBrk="1" fontAlgn="auto" latinLnBrk="0" hangingPunct="1">
              <a:lnSpc>
                <a:spcPct val="100000"/>
              </a:lnSpc>
              <a:spcBef>
                <a:spcPts val="0"/>
              </a:spcBef>
              <a:spcAft>
                <a:spcPts val="0"/>
              </a:spcAft>
              <a:buClrTx/>
              <a:buSzTx/>
              <a:buFontTx/>
              <a:buNone/>
              <a:tabLst/>
              <a:defRPr/>
            </a:pPr>
            <a:endParaRPr lang="fi-FI" baseline="0" dirty="0"/>
          </a:p>
          <a:p>
            <a:pPr marL="0" marR="0" lvl="1" indent="0" algn="l" defTabSz="914400" rtl="0" eaLnBrk="1" fontAlgn="auto" latinLnBrk="0" hangingPunct="1">
              <a:lnSpc>
                <a:spcPct val="100000"/>
              </a:lnSpc>
              <a:spcBef>
                <a:spcPts val="0"/>
              </a:spcBef>
              <a:spcAft>
                <a:spcPts val="0"/>
              </a:spcAft>
              <a:buClrTx/>
              <a:buSzTx/>
              <a:buFontTx/>
              <a:buNone/>
              <a:tabLst/>
              <a:defRPr/>
            </a:pPr>
            <a:r>
              <a:rPr lang="fi-FI" baseline="0" dirty="0"/>
              <a:t>Urheiluseurat kieltäytyivät ottamasta juutalaisia urheilijoita jäsenikseen. Myös maajoukkuetasolla karsittiin urheilijoita heidän uskontonsa takia. Räikeimmin asia tuli ilmi urheilujohtaja Kekkosen isännöimissä Helsingin uuden olympiastadionin ensimmäisissä yleisurheilukisoissa vuonna 1938 (tapaus </a:t>
            </a:r>
            <a:r>
              <a:rPr lang="fi-FI" baseline="0" dirty="0" err="1"/>
              <a:t>Tokazier</a:t>
            </a:r>
            <a:r>
              <a:rPr lang="fi-FI" baseline="0" dirty="0"/>
              <a:t>).</a:t>
            </a:r>
          </a:p>
          <a:p>
            <a:pPr marL="0" marR="0" lvl="1" indent="0" algn="l" defTabSz="914400" rtl="0" eaLnBrk="1" fontAlgn="auto" latinLnBrk="0" hangingPunct="1">
              <a:lnSpc>
                <a:spcPct val="100000"/>
              </a:lnSpc>
              <a:spcBef>
                <a:spcPts val="0"/>
              </a:spcBef>
              <a:spcAft>
                <a:spcPts val="0"/>
              </a:spcAft>
              <a:buClrTx/>
              <a:buSzTx/>
              <a:buFontTx/>
              <a:buNone/>
              <a:tabLst/>
              <a:defRPr/>
            </a:pPr>
            <a:endParaRPr lang="fi-FI" baseline="0" dirty="0"/>
          </a:p>
          <a:p>
            <a:pPr marL="0" marR="0" lvl="1" indent="0" algn="l" defTabSz="914400" rtl="0" eaLnBrk="1" fontAlgn="auto" latinLnBrk="0" hangingPunct="1">
              <a:lnSpc>
                <a:spcPct val="100000"/>
              </a:lnSpc>
              <a:spcBef>
                <a:spcPts val="0"/>
              </a:spcBef>
              <a:spcAft>
                <a:spcPts val="0"/>
              </a:spcAft>
              <a:buClrTx/>
              <a:buSzTx/>
              <a:buFontTx/>
              <a:buNone/>
              <a:tabLst/>
              <a:defRPr/>
            </a:pPr>
            <a:r>
              <a:rPr lang="fi-FI" baseline="0" dirty="0"/>
              <a:t>Antisemitistiset tendenssit näkyivät myös yliopistomaailmassa, jossa useampikin juutalaistutkija joutui luopumaan väitöskirjatyöstään professorikunnan vihjailujen ja mahdollisuuksien ehtymisen vuoksi (mm. tapaus </a:t>
            </a:r>
            <a:r>
              <a:rPr lang="fi-FI" baseline="0" dirty="0" err="1"/>
              <a:t>Schur</a:t>
            </a:r>
            <a:r>
              <a:rPr lang="fi-FI" baseline="0" dirty="0"/>
              <a:t>).</a:t>
            </a:r>
          </a:p>
          <a:p>
            <a:pPr marL="0" marR="0" lvl="1" indent="0" algn="l" defTabSz="914400" rtl="0" eaLnBrk="1" fontAlgn="auto" latinLnBrk="0" hangingPunct="1">
              <a:lnSpc>
                <a:spcPct val="100000"/>
              </a:lnSpc>
              <a:spcBef>
                <a:spcPts val="0"/>
              </a:spcBef>
              <a:spcAft>
                <a:spcPts val="0"/>
              </a:spcAft>
              <a:buClrTx/>
              <a:buSzTx/>
              <a:buFontTx/>
              <a:buNone/>
              <a:tabLst/>
              <a:defRPr/>
            </a:pPr>
            <a:endParaRPr lang="fi-FI" baseline="0" dirty="0"/>
          </a:p>
          <a:p>
            <a:pPr marL="0" marR="0" lvl="1" indent="0" algn="l" defTabSz="914400" rtl="0" eaLnBrk="1" fontAlgn="auto" latinLnBrk="0" hangingPunct="1">
              <a:lnSpc>
                <a:spcPct val="100000"/>
              </a:lnSpc>
              <a:spcBef>
                <a:spcPts val="0"/>
              </a:spcBef>
              <a:spcAft>
                <a:spcPts val="0"/>
              </a:spcAft>
              <a:buClrTx/>
              <a:buSzTx/>
              <a:buFontTx/>
              <a:buNone/>
              <a:tabLst/>
              <a:defRPr/>
            </a:pPr>
            <a:r>
              <a:rPr lang="fi-FI" baseline="0" dirty="0"/>
              <a:t>Papit olivat merkittävässä asemassa niin yliopistoissa kuin politiikassakin ja vaikuttivat osaltaan niin AKS:ssä kuin IKL:ssäkin.</a:t>
            </a:r>
          </a:p>
          <a:p>
            <a:pPr marL="0" marR="0" lvl="1" indent="0" algn="l" defTabSz="914400" rtl="0" eaLnBrk="1" fontAlgn="auto" latinLnBrk="0" hangingPunct="1">
              <a:lnSpc>
                <a:spcPct val="100000"/>
              </a:lnSpc>
              <a:spcBef>
                <a:spcPts val="0"/>
              </a:spcBef>
              <a:spcAft>
                <a:spcPts val="0"/>
              </a:spcAft>
              <a:buClrTx/>
              <a:buSzTx/>
              <a:buFontTx/>
              <a:buNone/>
              <a:tabLst/>
              <a:defRPr/>
            </a:pPr>
            <a:r>
              <a:rPr lang="fi-FI" baseline="0" dirty="0"/>
              <a:t>Juutalaiset sotilaat eivät päässeet aliupseeri- ja upseerikoulutukseen.</a:t>
            </a:r>
          </a:p>
          <a:p>
            <a:pPr marL="0" marR="0" lvl="1" indent="0" algn="l" defTabSz="914400" rtl="0" eaLnBrk="1" fontAlgn="auto" latinLnBrk="0" hangingPunct="1">
              <a:lnSpc>
                <a:spcPct val="100000"/>
              </a:lnSpc>
              <a:spcBef>
                <a:spcPts val="0"/>
              </a:spcBef>
              <a:spcAft>
                <a:spcPts val="0"/>
              </a:spcAft>
              <a:buClrTx/>
              <a:buSzTx/>
              <a:buFontTx/>
              <a:buNone/>
              <a:tabLst/>
              <a:defRPr/>
            </a:pPr>
            <a:endParaRPr lang="fi-FI" dirty="0"/>
          </a:p>
          <a:p>
            <a:r>
              <a:rPr lang="fi-FI" sz="1200" b="1" kern="1200" dirty="0">
                <a:solidFill>
                  <a:schemeClr val="tx1"/>
                </a:solidFill>
                <a:effectLst/>
                <a:latin typeface="+mn-lt"/>
                <a:ea typeface="+mn-ea"/>
                <a:cs typeface="+mn-cs"/>
              </a:rPr>
              <a:t>PAKOLAISKYSYMYS </a:t>
            </a:r>
            <a:endParaRPr lang="fi-FI" baseline="0" dirty="0"/>
          </a:p>
          <a:p>
            <a:pPr marL="0" marR="0" lvl="1" indent="0" algn="l" defTabSz="914400" rtl="0" eaLnBrk="1" fontAlgn="auto" latinLnBrk="0" hangingPunct="1">
              <a:lnSpc>
                <a:spcPct val="100000"/>
              </a:lnSpc>
              <a:spcBef>
                <a:spcPts val="0"/>
              </a:spcBef>
              <a:spcAft>
                <a:spcPts val="0"/>
              </a:spcAft>
              <a:buClrTx/>
              <a:buSzTx/>
              <a:buFontTx/>
              <a:buNone/>
              <a:tabLst/>
              <a:defRPr/>
            </a:pPr>
            <a:endParaRPr lang="fi-FI" baseline="0" dirty="0"/>
          </a:p>
          <a:p>
            <a:pPr marL="0" marR="0" lvl="1" indent="0" algn="l" defTabSz="914400" rtl="0" eaLnBrk="1" fontAlgn="auto" latinLnBrk="0" hangingPunct="1">
              <a:lnSpc>
                <a:spcPct val="100000"/>
              </a:lnSpc>
              <a:spcBef>
                <a:spcPts val="0"/>
              </a:spcBef>
              <a:spcAft>
                <a:spcPts val="0"/>
              </a:spcAft>
              <a:buClrTx/>
              <a:buSzTx/>
              <a:buFontTx/>
              <a:buNone/>
              <a:tabLst/>
              <a:defRPr/>
            </a:pPr>
            <a:r>
              <a:rPr lang="fi-FI" baseline="0" dirty="0"/>
              <a:t>Muiden länsimaisten valtioiden tapaan myöskään Suomi ei ottanut vastaan suurta määrää Saksan tai Itävallan juutalaisia. </a:t>
            </a:r>
            <a:r>
              <a:rPr lang="fi-FI" baseline="0" dirty="0" err="1"/>
              <a:t>Anschlussin</a:t>
            </a:r>
            <a:r>
              <a:rPr lang="fi-FI" baseline="0" dirty="0"/>
              <a:t> jälkeen Suomeen pääsi vielä ilman viisumia, mikä johti aikaisempaa suuremman määrän juutalaisten pakolaisten yrityksiin päästä Suomen kautta muihin  maihin. Sisäministeri Kekkonen antoi elokuussa 1938 asetuksen viisumipakosta, joka käytännössä tukki pakolaisvirran. Täten myös viimeinen laivalastillinen pakolaisia (</a:t>
            </a:r>
            <a:r>
              <a:rPr lang="fi-FI" baseline="0" dirty="0" err="1"/>
              <a:t>Ariadnen</a:t>
            </a:r>
            <a:r>
              <a:rPr lang="fi-FI" baseline="0" dirty="0"/>
              <a:t> kolmas matka) käännytettiin.</a:t>
            </a:r>
          </a:p>
          <a:p>
            <a:r>
              <a:rPr lang="fi-FI" sz="1200" kern="1200" dirty="0">
                <a:solidFill>
                  <a:schemeClr val="tx1"/>
                </a:solidFill>
                <a:effectLst/>
                <a:latin typeface="+mn-lt"/>
                <a:ea typeface="+mn-ea"/>
                <a:cs typeface="+mn-cs"/>
              </a:rPr>
              <a:t> </a:t>
            </a:r>
            <a:endParaRPr lang="fi-FI" sz="10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Suomi perusteli pakolaispolitiikkaansa sillä, että sen piti ensi sijassa keskittyä ottamaan idän suomensukuisia pakolaisia; venäläisiä, itäkarjalaisia ja inkeriläisiä. Näitä saapuikin Suomeen huomattavasti keskieurooppalaisia enemmän, yhteensä n. 14 600. </a:t>
            </a:r>
            <a:endParaRPr lang="fi-FI" sz="10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 </a:t>
            </a:r>
            <a:endParaRPr lang="fi-FI" sz="10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Pakolaisten tilanne huononi tuntuvasti vasta jatkosodan sytyttyä. Sisäministerin määräyksestä heidät piti siirtää pääkaupungista maaseudulle. Siirtoja perusteltiin sillä, että saattaisi aiheutua vaikeuksia jos pakolaiset joutuisivat kaupungeissa tekemisiin saksalaisten kanssa, olivathan monet pakolaisista Saksan kansalaisia.  </a:t>
            </a:r>
            <a:endParaRPr lang="fi-FI" sz="10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 </a:t>
            </a:r>
            <a:endParaRPr lang="fi-FI" sz="10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Lisää epävarmuutta pakolaisten keskuuteen aiheutti kevättalvella toimeenpantu työkuntoisten miesten ottaminen töihin. Määräys perustui Suomessa sodan aikana voimassa olleeseen työvelvollisuuslakiin. Pakolaiset sijoitettiin ensivaiheessa Lappiin Sallan seudulle tie- ja metsänistutustöihin. Sallaa seurasi Kemijärvi ja Heinäkuussa 1942 työvelvoitteen alaiset miehet siirrettiin jo kolmanteen internointipaikkaansa, linnoitustöihin Suursaareen Suomenlahdelle.</a:t>
            </a:r>
            <a:endParaRPr lang="fi-FI" sz="1000" kern="1200" dirty="0">
              <a:solidFill>
                <a:schemeClr val="tx1"/>
              </a:solidFill>
              <a:effectLst/>
              <a:latin typeface="+mn-lt"/>
              <a:ea typeface="+mn-ea"/>
              <a:cs typeface="+mn-cs"/>
            </a:endParaRPr>
          </a:p>
          <a:p>
            <a:endParaRPr lang="fi-FI"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i-FI" sz="1000" b="1" kern="1200" dirty="0">
                <a:solidFill>
                  <a:schemeClr val="tx1"/>
                </a:solidFill>
                <a:effectLst/>
                <a:latin typeface="+mn-lt"/>
                <a:ea typeface="+mn-ea"/>
                <a:cs typeface="+mn-cs"/>
              </a:rPr>
              <a:t>LUOVUTUS</a:t>
            </a:r>
          </a:p>
          <a:p>
            <a:pPr marL="0" marR="0" indent="0" algn="l" defTabSz="914400" rtl="0" eaLnBrk="1" fontAlgn="auto" latinLnBrk="0" hangingPunct="1">
              <a:lnSpc>
                <a:spcPct val="100000"/>
              </a:lnSpc>
              <a:spcBef>
                <a:spcPts val="0"/>
              </a:spcBef>
              <a:spcAft>
                <a:spcPts val="0"/>
              </a:spcAft>
              <a:buClrTx/>
              <a:buSzTx/>
              <a:buFontTx/>
              <a:buNone/>
              <a:tabLst/>
              <a:defRPr/>
            </a:pPr>
            <a:endParaRPr lang="fi-FI" sz="10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Valpon aloitteesta Suursaareen sijoitetut 9 juutalaista kuljetettiin 27.10.1942 Helsinkiin, tarkoituksella yhdessä 18 muun pakolaisen kanssa lähettää Tallinnaan. He saivat lähetettyä postikortin Helsingin juutalaiselle Abraham </a:t>
            </a:r>
            <a:r>
              <a:rPr lang="fi-FI" sz="1200" kern="1200" dirty="0" err="1">
                <a:solidFill>
                  <a:schemeClr val="tx1"/>
                </a:solidFill>
                <a:effectLst/>
                <a:latin typeface="+mn-lt"/>
                <a:ea typeface="+mn-ea"/>
                <a:cs typeface="+mn-cs"/>
              </a:rPr>
              <a:t>Stillerille</a:t>
            </a:r>
            <a:r>
              <a:rPr lang="fi-FI" sz="1200" kern="1200" dirty="0">
                <a:solidFill>
                  <a:schemeClr val="tx1"/>
                </a:solidFill>
                <a:effectLst/>
                <a:latin typeface="+mn-lt"/>
                <a:ea typeface="+mn-ea"/>
                <a:cs typeface="+mn-cs"/>
              </a:rPr>
              <a:t>. Kortissa luki </a:t>
            </a:r>
            <a:r>
              <a:rPr lang="fi-FI" sz="1200" i="1" kern="1200" dirty="0">
                <a:solidFill>
                  <a:schemeClr val="tx1"/>
                </a:solidFill>
                <a:effectLst/>
                <a:latin typeface="+mn-lt"/>
                <a:ea typeface="+mn-ea"/>
                <a:cs typeface="+mn-cs"/>
              </a:rPr>
              <a:t>”Yhdeksän miestä tänään Ratakadulle, toivottavasti voitte tavata meidät.”</a:t>
            </a:r>
            <a:endParaRPr lang="fi-FI" sz="1000" kern="1200" dirty="0">
              <a:solidFill>
                <a:schemeClr val="tx1"/>
              </a:solidFill>
              <a:effectLst/>
              <a:latin typeface="+mn-lt"/>
              <a:ea typeface="+mn-ea"/>
              <a:cs typeface="+mn-cs"/>
            </a:endParaRPr>
          </a:p>
          <a:p>
            <a:r>
              <a:rPr lang="fi-FI" sz="1200" i="1" kern="1200" dirty="0">
                <a:solidFill>
                  <a:schemeClr val="tx1"/>
                </a:solidFill>
                <a:effectLst/>
                <a:latin typeface="+mn-lt"/>
                <a:ea typeface="+mn-ea"/>
                <a:cs typeface="+mn-cs"/>
              </a:rPr>
              <a:t> </a:t>
            </a:r>
            <a:endParaRPr lang="fi-FI" sz="1000" kern="1200" dirty="0">
              <a:solidFill>
                <a:schemeClr val="tx1"/>
              </a:solidFill>
              <a:effectLst/>
              <a:latin typeface="+mn-lt"/>
              <a:ea typeface="+mn-ea"/>
              <a:cs typeface="+mn-cs"/>
            </a:endParaRPr>
          </a:p>
          <a:p>
            <a:r>
              <a:rPr lang="fi-FI" sz="1200" kern="1200" dirty="0" err="1">
                <a:solidFill>
                  <a:schemeClr val="tx1"/>
                </a:solidFill>
                <a:effectLst/>
                <a:latin typeface="+mn-lt"/>
                <a:ea typeface="+mn-ea"/>
                <a:cs typeface="+mn-cs"/>
              </a:rPr>
              <a:t>Stiller</a:t>
            </a:r>
            <a:r>
              <a:rPr lang="fi-FI" sz="1200" kern="1200" dirty="0">
                <a:solidFill>
                  <a:schemeClr val="tx1"/>
                </a:solidFill>
                <a:effectLst/>
                <a:latin typeface="+mn-lt"/>
                <a:ea typeface="+mn-ea"/>
                <a:cs typeface="+mn-cs"/>
              </a:rPr>
              <a:t> lähti heti kortin saatuaan Valpon päämajaan pyytämään selitystä. Hän saikin jotain kautta tietoonsa Valpon suunnittelevan pakolaisten lähettämistä Saksaan. </a:t>
            </a:r>
            <a:r>
              <a:rPr lang="fi-FI" sz="1200" kern="1200" dirty="0" err="1">
                <a:solidFill>
                  <a:schemeClr val="tx1"/>
                </a:solidFill>
                <a:effectLst/>
                <a:latin typeface="+mn-lt"/>
                <a:ea typeface="+mn-ea"/>
                <a:cs typeface="+mn-cs"/>
              </a:rPr>
              <a:t>Stiller</a:t>
            </a:r>
            <a:r>
              <a:rPr lang="fi-FI" sz="1200" kern="1200" dirty="0">
                <a:solidFill>
                  <a:schemeClr val="tx1"/>
                </a:solidFill>
                <a:effectLst/>
                <a:latin typeface="+mn-lt"/>
                <a:ea typeface="+mn-ea"/>
                <a:cs typeface="+mn-cs"/>
              </a:rPr>
              <a:t> kääntyi niin marsalkka Mannerheimin Helsingissä olleen edustajan, kenraali K.H. </a:t>
            </a:r>
            <a:r>
              <a:rPr lang="fi-FI" sz="1200" kern="1200" dirty="0" err="1">
                <a:solidFill>
                  <a:schemeClr val="tx1"/>
                </a:solidFill>
                <a:effectLst/>
                <a:latin typeface="+mn-lt"/>
                <a:ea typeface="+mn-ea"/>
                <a:cs typeface="+mn-cs"/>
              </a:rPr>
              <a:t>Kekonin</a:t>
            </a:r>
            <a:r>
              <a:rPr lang="fi-FI" sz="1200" kern="1200" dirty="0">
                <a:solidFill>
                  <a:schemeClr val="tx1"/>
                </a:solidFill>
                <a:effectLst/>
                <a:latin typeface="+mn-lt"/>
                <a:ea typeface="+mn-ea"/>
                <a:cs typeface="+mn-cs"/>
              </a:rPr>
              <a:t> kuin presidentti Risto Rytinkin puoleen. Kekoni totesi vangittujen olevan vakoojia ja Ryti ilmoitti adjutanttinsa välityksellä asian kuuluvan sisäasiainministerille. Sisäministeri </a:t>
            </a:r>
            <a:r>
              <a:rPr lang="fi-FI" sz="1200" kern="1200" dirty="0" err="1">
                <a:solidFill>
                  <a:schemeClr val="tx1"/>
                </a:solidFill>
                <a:effectLst/>
                <a:latin typeface="+mn-lt"/>
                <a:ea typeface="+mn-ea"/>
                <a:cs typeface="+mn-cs"/>
              </a:rPr>
              <a:t>Horelli</a:t>
            </a:r>
            <a:r>
              <a:rPr lang="fi-FI" sz="1200" kern="1200" dirty="0">
                <a:solidFill>
                  <a:schemeClr val="tx1"/>
                </a:solidFill>
                <a:effectLst/>
                <a:latin typeface="+mn-lt"/>
                <a:ea typeface="+mn-ea"/>
                <a:cs typeface="+mn-cs"/>
              </a:rPr>
              <a:t> puolestaan oli tapahtumahetkellä metsästysretkellä yhdessä pääministeri Rangellin ja Valpon päällikön Arno </a:t>
            </a:r>
            <a:r>
              <a:rPr lang="fi-FI" sz="1200" kern="1200" dirty="0" err="1">
                <a:solidFill>
                  <a:schemeClr val="tx1"/>
                </a:solidFill>
                <a:effectLst/>
                <a:latin typeface="+mn-lt"/>
                <a:ea typeface="+mn-ea"/>
                <a:cs typeface="+mn-cs"/>
              </a:rPr>
              <a:t>Anthonin</a:t>
            </a:r>
            <a:r>
              <a:rPr lang="fi-FI" sz="1200" kern="1200" dirty="0">
                <a:solidFill>
                  <a:schemeClr val="tx1"/>
                </a:solidFill>
                <a:effectLst/>
                <a:latin typeface="+mn-lt"/>
                <a:ea typeface="+mn-ea"/>
                <a:cs typeface="+mn-cs"/>
              </a:rPr>
              <a:t> kanssa.</a:t>
            </a:r>
            <a:endParaRPr lang="fi-FI" sz="10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 </a:t>
            </a:r>
            <a:endParaRPr lang="fi-FI" sz="10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Lopulta karkotusta saatiin lykättyä viikonlopun yli vt. pääministeri Tannerin puututtua asioiden kulkuun. Seuraavalla viikolla asia nousi myös lehtien otsikoihin. Mm. maan päälehti Helsingin Sanomat vetosi pääkirjoituksessaan turvapaikkaoikeuden loukkaamattomuuden puolesta. </a:t>
            </a:r>
            <a:endParaRPr lang="fi-FI" sz="10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 </a:t>
            </a:r>
            <a:endParaRPr lang="fi-FI" sz="10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Kun hallitus sitten kokoontui epäviralliseen istuntoon käsittelemään, päätti enemmistö, että asia jätettäisiin sisäministeri </a:t>
            </a:r>
            <a:r>
              <a:rPr lang="fi-FI" sz="1200" kern="1200" dirty="0" err="1">
                <a:solidFill>
                  <a:schemeClr val="tx1"/>
                </a:solidFill>
                <a:effectLst/>
                <a:latin typeface="+mn-lt"/>
                <a:ea typeface="+mn-ea"/>
                <a:cs typeface="+mn-cs"/>
              </a:rPr>
              <a:t>Horellin</a:t>
            </a:r>
            <a:r>
              <a:rPr lang="fi-FI" sz="1200" kern="1200" dirty="0">
                <a:solidFill>
                  <a:schemeClr val="tx1"/>
                </a:solidFill>
                <a:effectLst/>
                <a:latin typeface="+mn-lt"/>
                <a:ea typeface="+mn-ea"/>
                <a:cs typeface="+mn-cs"/>
              </a:rPr>
              <a:t> hoidettavaksi. Ministereistä Tanner jätti asiasta eriävän mielipiteen mutta taipui hänkin enemmistön tahtoon.</a:t>
            </a:r>
            <a:endParaRPr lang="fi-FI" sz="10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 </a:t>
            </a:r>
            <a:endParaRPr lang="fi-FI" sz="10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Ehkä ihmeellisintä koko luovutusepisodissa on se, että loppujen lopuksi luovutetuista kahdeksasta juutalaisesta vain kaksi oli niitä, jotka olivat alkuperäisten Suursaarelta tuotujen joukossa. Lopullinen joukko koostui viidestä miehestä sekä vapaaehtoisina mukaan lähteneistä kahdesta lapsesta ja yhdestä vaimosta.</a:t>
            </a:r>
            <a:endParaRPr lang="fi-FI" sz="10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 </a:t>
            </a:r>
            <a:endParaRPr lang="fi-FI" sz="10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Loppujen lopuksi kartoitus kuitenkin pantiin toimeen. Marraskuun 6. 1942 Valpo luovutti 27 ulkomaalaista, joukossa 8 juutalaispakolaista, saksalaisille. Valpon mukaan kukaan luovutetuista ei ollut poliittinen pakolainen, vaan kyseessä oli pelkkä poliisitoimi. Mitään virallista pyyntöä ei Saksasta pakolaisten luovuttamiseksi tehty.</a:t>
            </a:r>
            <a:endParaRPr lang="fi-FI" sz="10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 </a:t>
            </a:r>
            <a:endParaRPr lang="fi-FI" sz="1000" kern="1200" dirty="0">
              <a:solidFill>
                <a:schemeClr val="tx1"/>
              </a:solidFill>
              <a:effectLst/>
              <a:latin typeface="+mn-lt"/>
              <a:ea typeface="+mn-ea"/>
              <a:cs typeface="+mn-cs"/>
            </a:endParaRPr>
          </a:p>
          <a:p>
            <a:r>
              <a:rPr lang="fi-FI" sz="1200" kern="1200" dirty="0" err="1">
                <a:solidFill>
                  <a:schemeClr val="tx1"/>
                </a:solidFill>
                <a:effectLst/>
                <a:latin typeface="+mn-lt"/>
                <a:ea typeface="+mn-ea"/>
                <a:cs typeface="+mn-cs"/>
              </a:rPr>
              <a:t>Horelli</a:t>
            </a:r>
            <a:r>
              <a:rPr lang="fi-FI" sz="1200" kern="1200" dirty="0">
                <a:solidFill>
                  <a:schemeClr val="tx1"/>
                </a:solidFill>
                <a:effectLst/>
                <a:latin typeface="+mn-lt"/>
                <a:ea typeface="+mn-ea"/>
                <a:cs typeface="+mn-cs"/>
              </a:rPr>
              <a:t> kiisti jälkeenpäin pakolaisten luovuttamisen millään lailla liittyneen ”juutalaiskysymykseen”. Luonaan vierailleille Helsingin juutalaisen seurakunnan edustajille hän oli todennut luovutettujen olleen </a:t>
            </a:r>
            <a:r>
              <a:rPr lang="fi-FI" sz="1200" i="1" kern="1200" dirty="0">
                <a:solidFill>
                  <a:schemeClr val="tx1"/>
                </a:solidFill>
                <a:effectLst/>
                <a:latin typeface="+mn-lt"/>
                <a:ea typeface="+mn-ea"/>
                <a:cs typeface="+mn-cs"/>
              </a:rPr>
              <a:t>”sabotöörejä, vakoilijoita ja rosvoja, joiden saaminen maasta pois on tarpeellista ja välttämätöntä”.</a:t>
            </a:r>
            <a:r>
              <a:rPr lang="fi-FI" sz="1200" kern="1200" dirty="0">
                <a:solidFill>
                  <a:schemeClr val="tx1"/>
                </a:solidFill>
                <a:effectLst/>
                <a:latin typeface="+mn-lt"/>
                <a:ea typeface="+mn-ea"/>
                <a:cs typeface="+mn-cs"/>
              </a:rPr>
              <a:t> </a:t>
            </a:r>
            <a:endParaRPr lang="fi-FI" sz="10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 </a:t>
            </a:r>
            <a:endParaRPr lang="fi-FI" sz="10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Juutalaisilla lienee ollut varsin selkeä käsitys siitä, että pakolaisten luovuttaminen ei liittynyt Suomen juutalaiskysymykseen yleisesti, vaan oli traaginen poikkeustapaus. Asiasta noussut kohu katsottiin todennäköisesti myös juutalaisten keskuudessa hyväksi suojaksi mahdollisia tulevia luovutusyrityksiä vastaan. </a:t>
            </a:r>
            <a:endParaRPr lang="fi-FI" sz="10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 </a:t>
            </a:r>
            <a:endParaRPr lang="fi-FI" sz="10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Tapahtumista liikkui pian luovutusten jälkeen mitä erilaisimpia huhuja. Ulkoministeriö, jolla ei ollut mitään tekemistä luovutusten kanssa, julkaisi STT:n kautta virallisen selostuksen luovutusten syistä. Ulkoministeri </a:t>
            </a:r>
            <a:r>
              <a:rPr lang="fi-FI" sz="1200" kern="1200" dirty="0" err="1">
                <a:solidFill>
                  <a:schemeClr val="tx1"/>
                </a:solidFill>
                <a:effectLst/>
                <a:latin typeface="+mn-lt"/>
                <a:ea typeface="+mn-ea"/>
                <a:cs typeface="+mn-cs"/>
              </a:rPr>
              <a:t>Witting</a:t>
            </a:r>
            <a:r>
              <a:rPr lang="fi-FI" sz="1200" kern="1200" dirty="0">
                <a:solidFill>
                  <a:schemeClr val="tx1"/>
                </a:solidFill>
                <a:effectLst/>
                <a:latin typeface="+mn-lt"/>
                <a:ea typeface="+mn-ea"/>
                <a:cs typeface="+mn-cs"/>
              </a:rPr>
              <a:t> vakuutti myös </a:t>
            </a:r>
            <a:r>
              <a:rPr lang="fi-FI" sz="1200" kern="1200" dirty="0" err="1">
                <a:solidFill>
                  <a:schemeClr val="tx1"/>
                </a:solidFill>
                <a:effectLst/>
                <a:latin typeface="+mn-lt"/>
                <a:ea typeface="+mn-ea"/>
                <a:cs typeface="+mn-cs"/>
              </a:rPr>
              <a:t>Stillerille</a:t>
            </a:r>
            <a:r>
              <a:rPr lang="fi-FI" sz="1200" kern="1200" dirty="0">
                <a:solidFill>
                  <a:schemeClr val="tx1"/>
                </a:solidFill>
                <a:effectLst/>
                <a:latin typeface="+mn-lt"/>
                <a:ea typeface="+mn-ea"/>
                <a:cs typeface="+mn-cs"/>
              </a:rPr>
              <a:t>, ettei Suomen omia juutalaisia uhkaa mikään vaara. </a:t>
            </a:r>
            <a:r>
              <a:rPr lang="fi-FI" sz="1200" kern="1200" dirty="0" err="1">
                <a:solidFill>
                  <a:schemeClr val="tx1"/>
                </a:solidFill>
                <a:effectLst/>
                <a:latin typeface="+mn-lt"/>
                <a:ea typeface="+mn-ea"/>
                <a:cs typeface="+mn-cs"/>
              </a:rPr>
              <a:t>Witting</a:t>
            </a:r>
            <a:r>
              <a:rPr lang="fi-FI" sz="1200" kern="1200" dirty="0">
                <a:solidFill>
                  <a:schemeClr val="tx1"/>
                </a:solidFill>
                <a:effectLst/>
                <a:latin typeface="+mn-lt"/>
                <a:ea typeface="+mn-ea"/>
                <a:cs typeface="+mn-cs"/>
              </a:rPr>
              <a:t> sanoi myös Saksan Suomen lähettilään von </a:t>
            </a:r>
            <a:r>
              <a:rPr lang="fi-FI" sz="1200" kern="1200" dirty="0" err="1">
                <a:solidFill>
                  <a:schemeClr val="tx1"/>
                </a:solidFill>
                <a:effectLst/>
                <a:latin typeface="+mn-lt"/>
                <a:ea typeface="+mn-ea"/>
                <a:cs typeface="+mn-cs"/>
              </a:rPr>
              <a:t>Blücherin</a:t>
            </a:r>
            <a:r>
              <a:rPr lang="fi-FI" sz="1200" kern="1200" dirty="0">
                <a:solidFill>
                  <a:schemeClr val="tx1"/>
                </a:solidFill>
                <a:effectLst/>
                <a:latin typeface="+mn-lt"/>
                <a:ea typeface="+mn-ea"/>
                <a:cs typeface="+mn-cs"/>
              </a:rPr>
              <a:t> tietävän, ettei minkäänlainen poikkeuslainsäädäntö juutalaisia vastaan onnistuisi.</a:t>
            </a:r>
            <a:endParaRPr lang="fi-FI" sz="10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 </a:t>
            </a:r>
            <a:endParaRPr lang="fi-FI" sz="10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Lupauksista huolimatta alettiin selvittämään mahdollisuutta siirtää pakolaiset turvaan Ruotsiin. Siirtoja odoteltaessa yritettiin parantaa Hauhon ja Lammin pakolaisten mahdollisuuksia elättää itsensä työllä. Tämä oli sikäli järkevää, että ensimmäisinä Ruotsiin pääsisivät iäkkäät ja sairaat.</a:t>
            </a:r>
            <a:endParaRPr lang="fi-FI" sz="10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 </a:t>
            </a:r>
            <a:endParaRPr lang="fi-FI" sz="10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Neuvotteluja sisäministeriön kanssa jatkettiin sekä viisumien saannin varmistamiseksi että muutto-oikeuden antamiseksi työkykyisille pakolaisille. Marraskuussa 1943 kaikki Lammin ja Hauhon pakolaiset saivatkin oikeuden muuttaa kaupunkeihin. </a:t>
            </a:r>
            <a:endParaRPr lang="fi-FI" sz="10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 </a:t>
            </a:r>
            <a:endParaRPr lang="fi-FI" sz="10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Loputkin Suomessa olleista juutalaispakolaisesta pääsi kesän 1944 aikana Ruotsiin. Viimeiset heistä saivat jopa mukaansa Ruotsin kruunuja ja saapuivat uuteen maahan turisteina. Muutamat pakolaisista palasivat rauhan myötä takaisin Suomeen.</a:t>
            </a:r>
            <a:endParaRPr lang="fi-FI" sz="1000" kern="1200" dirty="0">
              <a:solidFill>
                <a:schemeClr val="tx1"/>
              </a:solidFill>
              <a:effectLst/>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1" indent="0" algn="l" defTabSz="914400" rtl="0" eaLnBrk="1" fontAlgn="auto" latinLnBrk="0" hangingPunct="1">
              <a:lnSpc>
                <a:spcPct val="100000"/>
              </a:lnSpc>
              <a:spcBef>
                <a:spcPts val="0"/>
              </a:spcBef>
              <a:spcAft>
                <a:spcPts val="0"/>
              </a:spcAft>
              <a:buClrTx/>
              <a:buSzTx/>
              <a:buFontTx/>
              <a:buNone/>
              <a:tabLst/>
              <a:defRPr/>
            </a:pPr>
            <a:endParaRPr lang="fi-FI" baseline="0" dirty="0"/>
          </a:p>
          <a:p>
            <a:pPr marL="0" marR="0" lvl="1" indent="0" algn="l" defTabSz="914400" rtl="0" eaLnBrk="1" fontAlgn="auto" latinLnBrk="0" hangingPunct="1">
              <a:lnSpc>
                <a:spcPct val="100000"/>
              </a:lnSpc>
              <a:spcBef>
                <a:spcPts val="0"/>
              </a:spcBef>
              <a:spcAft>
                <a:spcPts val="0"/>
              </a:spcAft>
              <a:buClrTx/>
              <a:buSzTx/>
              <a:buFontTx/>
              <a:buNone/>
              <a:tabLst/>
              <a:defRPr/>
            </a:pPr>
            <a:endParaRPr lang="fi-FI" baseline="0" dirty="0"/>
          </a:p>
          <a:p>
            <a:pPr marL="0" marR="0" lvl="1" indent="0" algn="l" defTabSz="914400" rtl="0" eaLnBrk="1" fontAlgn="auto" latinLnBrk="0" hangingPunct="1">
              <a:lnSpc>
                <a:spcPct val="100000"/>
              </a:lnSpc>
              <a:spcBef>
                <a:spcPts val="0"/>
              </a:spcBef>
              <a:spcAft>
                <a:spcPts val="0"/>
              </a:spcAft>
              <a:buClrTx/>
              <a:buSzTx/>
              <a:buFontTx/>
              <a:buNone/>
              <a:tabLst/>
              <a:defRPr/>
            </a:pPr>
            <a:endParaRPr lang="fi-FI" dirty="0"/>
          </a:p>
          <a:p>
            <a:endParaRPr lang="fi-FI" dirty="0"/>
          </a:p>
        </p:txBody>
      </p:sp>
      <p:sp>
        <p:nvSpPr>
          <p:cNvPr id="4" name="Dian numeron paikkamerkki 3"/>
          <p:cNvSpPr>
            <a:spLocks noGrp="1"/>
          </p:cNvSpPr>
          <p:nvPr>
            <p:ph type="sldNum" sz="quarter" idx="10"/>
          </p:nvPr>
        </p:nvSpPr>
        <p:spPr/>
        <p:txBody>
          <a:bodyPr/>
          <a:lstStyle/>
          <a:p>
            <a:fld id="{02A15019-6DB8-4BFA-9982-119FFCD6E741}" type="slidenum">
              <a:rPr lang="fi-FI" smtClean="0"/>
              <a:t>14</a:t>
            </a:fld>
            <a:endParaRPr lang="fi-FI"/>
          </a:p>
        </p:txBody>
      </p:sp>
    </p:spTree>
    <p:extLst>
      <p:ext uri="{BB962C8B-B14F-4D97-AF65-F5344CB8AC3E}">
        <p14:creationId xmlns:p14="http://schemas.microsoft.com/office/powerpoint/2010/main" val="25139107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b="1" kern="1200" dirty="0">
                <a:solidFill>
                  <a:schemeClr val="tx1"/>
                </a:solidFill>
                <a:effectLst/>
                <a:latin typeface="+mn-lt"/>
                <a:ea typeface="+mn-ea"/>
                <a:cs typeface="+mn-cs"/>
              </a:rPr>
              <a:t>SUOMEN POLIITTINEN ILMAPIIRI JA SUOMALAINEN ANTISEMITISMI 1930-LUVULLA</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Vuosina 1921–1939 Suomeen perustettiin yli tuhat maanpuolustushenkistä suojeluskunta- ja lottajärjestöä,  430 muuten isänmaallista järjestöä ja 165 fasistista tai kansallista heimojärjestöä. Suurempaa kannatusta ja vaikutusvaltaa saaneista järjestöistä selvästi saksalaismielisin oli Isänmaallinen Kansanliike (IKL), jonka päämääränä oli vapaussodan voittaneen valkoisen Suo­men perinnön turvaaminen. </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Vaikka IKL väittikin ammentavansa oppinsa perustan suomalaisuu­desta, olivat varsinkin juutalaisvastaiset kannanotot lähes suoraa lainaa Hitleriltä. Tästä huolimatta IKL:llä ei ollut varsinaista rotuoppia. Puolueen missään ohjelmakohdassa ei mainittu juutalaisia taikka rotuopillisia päämääriä, eikä liike juuri ennen vuotta 1937 ottanut kantaa juutalaiskysymykseen. Tällöinkin puututtiin enemmän kansainvälispoliittiseen tilanteeseen kuin Suomen omaan juutalaisväestöön. Juutalaisvastaisuus tuli lähinnä esille syytöksinä juutalaisten vaikutusvallasta kan­sainvälisissä finanssipiireissä, kansainvälisessä työväenliikkeessä ja vapaamuurarien johdossa.</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Poikkeuksen muodosti liikkeen pää-äänenkannattaja Ajan Suunta -lehti, joka antoi runsaasti palstatilaa ja näyttäviä otsikoita juutalaisvastaisuuden käsittelemiseen. Lehden pääkirjoitukset käsittelivät eniten puhtaasti sisäpoliittisia asioita ja seuraavaksi eniten ideologisia kysymyksiä. Ulkomaita käsitteleviä pääkirjoituksia lehdessä oli vain vähän (niissä yleisin kohdemaa oli Saksaa). Ajan Suunnan, joka oli IKL:n äänenkannattajista suurin, levikki oli suurimmillaan 12 000 – 15 000, joista vapaakappaleiden osuus oli useita tuhansia.</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Muutenkin monet muut oikeistolehdet julkaisivat antisemiittisiä kirjoituksia. Yllättävää on, että jo 1920-luvulla ruotsinkielinen lehdistö oli muuttanut suhtautumistaan juutalaisiin ja ne kirjoittivat runsaasti juutalaisvastaisia kirjoituksia. Mutta aivan kuten IKL:nkin tapauksessa valtaosa lehdistä osoitti kritiikkinsä kansainvälisiä juutalaispiirejä kohtaan. Maan omat juutalaiset jätettiin pääsääntöisesti rauhaan. Yleinen mielipide kävi kuitenkin sitä ymmärtäväisemmäksi, mitä pahemmaksi Euroopan juutalaisten pakolaisongelma kasvoi. Omaan maahan ei pakolaisia toki haluttu, mutta antisemitistinen kirjoittelu lakkasi oikeistolehtiä lu­kuun ottamatta. Poikkeuksen muodostivat Suomen Kansan Järjestön (SKJ) ”Herää Suomi” ja Kustannus Oy Vasaran ”Tapparamies” (vuodesta 1934 Siniristi). Nämä esittivät sivuillaan runsaasti biologisrodullisia perusteita juutalaisvastaisuudelleen ja käytännön toimenpiteitä Suomen juutalaisten vallan rajoittamiseksi.</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Herää Suomi hyökkäsi ennen kaikkea Suomen juutalaisia kauppiaita vastaan. Lehti väitti juutalaisten vallanneen koko Heikinkadun (nykyinen Mannerheimintie) liiketoimilleen. Kristittyjä kauppiaita ei kadulla muka sallittu. Sitä paitsi juutalaisten myymät tuotteet olivat kirjoittajan mukaan laadultaan heikkoja. Erityisen karsaasti lehti suhtautui juutalaiskauppiaiden tapaan pyöriä puolelta toiselle pukua sovitettaessa. Pukujen hinnatkin oli määritelty hyvin epämääräisesti. </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Lehtikirjoitusten lisäksi ilmestyi runsaasti myös suomeksi käännettyä juutalaisvastaista kirjallisuutta, mm. kenraali </a:t>
            </a:r>
            <a:r>
              <a:rPr lang="fi-FI" sz="1200" kern="1200" dirty="0" err="1">
                <a:solidFill>
                  <a:schemeClr val="tx1"/>
                </a:solidFill>
                <a:effectLst/>
                <a:latin typeface="+mn-lt"/>
                <a:ea typeface="+mn-ea"/>
                <a:cs typeface="+mn-cs"/>
              </a:rPr>
              <a:t>Ludendorffin</a:t>
            </a:r>
            <a:r>
              <a:rPr lang="fi-FI" sz="1200" kern="1200" dirty="0">
                <a:solidFill>
                  <a:schemeClr val="tx1"/>
                </a:solidFill>
                <a:effectLst/>
                <a:latin typeface="+mn-lt"/>
                <a:ea typeface="+mn-ea"/>
                <a:cs typeface="+mn-cs"/>
              </a:rPr>
              <a:t> "Maailmansota uhkaa", Lutherin "Juutalaisista ja heidän valheistaan" sekä "Siionin viisaiden pöytäkirjat”.</a:t>
            </a:r>
            <a:r>
              <a:rPr lang="fi-FI" sz="1200" kern="1200" baseline="30000" dirty="0">
                <a:solidFill>
                  <a:schemeClr val="tx1"/>
                </a:solidFill>
                <a:effectLst/>
                <a:latin typeface="+mn-lt"/>
                <a:ea typeface="+mn-ea"/>
                <a:cs typeface="+mn-cs"/>
              </a:rPr>
              <a:t> </a:t>
            </a:r>
            <a:endParaRPr lang="fi-FI" sz="12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Viimeksi mainittu aktivoi Suomen juutalaiset julkaisemaan vastineen. Kirjanen julkaistiin sekä suomeksi että ruotsiksi nimillä "Siionin viisaitten salaiset pöytäkirjat Totuuden valossa" ja "</a:t>
            </a:r>
            <a:r>
              <a:rPr lang="fi-FI" sz="1200" kern="1200" dirty="0" err="1">
                <a:solidFill>
                  <a:schemeClr val="tx1"/>
                </a:solidFill>
                <a:effectLst/>
                <a:latin typeface="+mn-lt"/>
                <a:ea typeface="+mn-ea"/>
                <a:cs typeface="+mn-cs"/>
              </a:rPr>
              <a:t>Sions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vises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hemliga</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protokoll</a:t>
            </a:r>
            <a:r>
              <a:rPr lang="fi-FI" sz="1200" kern="1200" dirty="0">
                <a:solidFill>
                  <a:schemeClr val="tx1"/>
                </a:solidFill>
                <a:effectLst/>
                <a:latin typeface="+mn-lt"/>
                <a:ea typeface="+mn-ea"/>
                <a:cs typeface="+mn-cs"/>
              </a:rPr>
              <a:t> i </a:t>
            </a:r>
            <a:r>
              <a:rPr lang="fi-FI" sz="1200" kern="1200" dirty="0" err="1">
                <a:solidFill>
                  <a:schemeClr val="tx1"/>
                </a:solidFill>
                <a:effectLst/>
                <a:latin typeface="+mn-lt"/>
                <a:ea typeface="+mn-ea"/>
                <a:cs typeface="+mn-cs"/>
              </a:rPr>
              <a:t>sanningens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ljus</a:t>
            </a:r>
            <a:r>
              <a:rPr lang="fi-FI" sz="1200" kern="1200" dirty="0">
                <a:solidFill>
                  <a:schemeClr val="tx1"/>
                </a:solidFill>
                <a:effectLst/>
                <a:latin typeface="+mn-lt"/>
                <a:ea typeface="+mn-ea"/>
                <a:cs typeface="+mn-cs"/>
              </a:rPr>
              <a:t>". Siinä kerrottiin asiakirjaväärennöksen oikea historia ja koetettiin lyhyesti oikaista ne virheelliset väitteet, mitä mm. sionismista esitettiin. Painosmäärä oli 500 kappaletta. </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Varsinaisen antisemiittisen liikehdinnän lisäksi Suomessakin tapahtui 1930-luvulla asioita, joissa oli mukana myös antisemiittisiä tendenssejä. Erityisen hyvin tämä tuli esille, kun Suomessa vuonna 1933 ryhdyttiin säätämään uutta eläinsuojelulakia, johon oltiin liitämässä juutalaisen teurastuvan kieltoa. Eläinsuojelulakiin otti kantaa moni sellainenkin taho, joka ei ollut suinkaan kiinnostunut eläinten oikeuksista vaan juutalaisten oikeuksien rajoittamisesta.</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Kyseessä ei ollut suinkaan ensimmäinen vastaava yritys. Juutalaisten normaalista poikkeava teurastustapa oli usein joutunut Suomen ei-juutalaisen valtaväestön tuomitsemaksi. Juutalainen teurastustapa kiellettiin vuosina 1902 vuodeksi, 1909 neljäksi vuodeksi ja vuonna 1923 kuukaudeksi. </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Puolustaakseen näkemystään seurakunnat julkaisivat vihkosen nimeltä "Juutalainen teurastustapa ("</a:t>
            </a:r>
            <a:r>
              <a:rPr lang="fi-FI" sz="1200" kern="1200" dirty="0" err="1">
                <a:solidFill>
                  <a:schemeClr val="tx1"/>
                </a:solidFill>
                <a:effectLst/>
                <a:latin typeface="+mn-lt"/>
                <a:ea typeface="+mn-ea"/>
                <a:cs typeface="+mn-cs"/>
              </a:rPr>
              <a:t>Schektaus</a:t>
            </a:r>
            <a:r>
              <a:rPr lang="fi-FI" sz="1200" kern="1200" dirty="0">
                <a:solidFill>
                  <a:schemeClr val="tx1"/>
                </a:solidFill>
                <a:effectLst/>
                <a:latin typeface="+mn-lt"/>
                <a:ea typeface="+mn-ea"/>
                <a:cs typeface="+mn-cs"/>
              </a:rPr>
              <a:t>")". Seikkaperäisessä julkaisussa osoitettiin ne Raamatun kohdat, joihin teurastustapa pohjasi. Selitys kattoi sekä kohdat, joissa kuvattiin miten teurastaminen on tehtävä, että kohdat, joissa määriteltiin eläimen yleinen kohtelu. Tämän jälkeen kuvattiin, miten teurastaminen käytännössä tapahtuu koulutetun teurastajan toimesta. Lopuksi viitattiin useisiin sekä mannermaisiin että Skandinaavisiin lausuntoihin, joita teurastustavan kivuttomuudesta oli viime vuosina annettu.</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Suomen eläinsuojeluyhdistykset julkaisivat oman vastaesitteensä kumotakseen seurakunnan väitteet. Allekirjoittajina oli näyttävä joukko suomalaisia eläinsuojeluyhdistyksiä mm. Suomen eläinsuojeluyhdistys ja Suomen yhtyneitten eläinsuojeluyhdistysten keskusliitto. Eläinsuojeluväki ei kantanut huolta vain eläinten kohtalosta, vaan kiinnitti kovasti huomiota myös kristityille teurastajille asetetuista monimutkaisemmista, teurastusta vaikeuttavista ja kustannuksia lisäävistä vaatimuksista teurastuksen suhteen. </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Eduskuntakäsittelyssä kuultiin makaabereja, antisemiittisiä väitteitä, joilla ei ollut mitään tekemistä todellisen teurastustavan kanssa. Uusi eläinsuojelulaki hyväksyttiin 24.11.1933. Siinä säädettiin, että teurastettava eläin oli välittömästi viillon yhteydessä tainnutettava joko ampumalla tai lyömällä. </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Kolmas 1930-luvulla toteutettu mainitsemisen arvoinen juutalaisten julkaisuhanke oli Hugo Maurice Valentinin vuonna 1934 kirjoittaman "</a:t>
            </a:r>
            <a:r>
              <a:rPr lang="fi-FI" sz="1200" kern="1200" dirty="0" err="1">
                <a:solidFill>
                  <a:schemeClr val="tx1"/>
                </a:solidFill>
                <a:effectLst/>
                <a:latin typeface="+mn-lt"/>
                <a:ea typeface="+mn-ea"/>
                <a:cs typeface="+mn-cs"/>
              </a:rPr>
              <a:t>Antisemitism</a:t>
            </a:r>
            <a:r>
              <a:rPr lang="fi-FI" sz="1200" kern="1200" dirty="0">
                <a:solidFill>
                  <a:schemeClr val="tx1"/>
                </a:solidFill>
                <a:effectLst/>
                <a:latin typeface="+mn-lt"/>
                <a:ea typeface="+mn-ea"/>
                <a:cs typeface="+mn-cs"/>
              </a:rPr>
              <a:t>"-teoksen käännättäminen ja suomeksi julkaiseminen. Idean isä Santeri Jakobson perusteli ehdotustaan muistuttamalla seurakuntien johtajia, ”että Suomessakin on viime vuosina julkaistu runsaasti antisemiittistä kirjallisuutta ja että Valentinin kirja olisi tehokas vastamyrkky”. </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Kirjan sisällysluettelo on kuin yhteenveto kaikista niistä antisemiittisistä syytöksistä joita Suomessakin tuon vuosikymmenen aikana esitettiin: </a:t>
            </a:r>
          </a:p>
          <a:p>
            <a:pPr marL="171450" indent="-171450">
              <a:buFont typeface="Arial" panose="020B0604020202020204" pitchFamily="34" charset="0"/>
              <a:buChar char="•"/>
            </a:pPr>
            <a:r>
              <a:rPr lang="fi-FI" sz="1200" kern="1200" dirty="0">
                <a:solidFill>
                  <a:schemeClr val="tx1"/>
                </a:solidFill>
                <a:effectLst/>
                <a:latin typeface="+mn-lt"/>
                <a:ea typeface="+mn-ea"/>
                <a:cs typeface="+mn-cs"/>
              </a:rPr>
              <a:t>Rotuantisemitismi</a:t>
            </a:r>
          </a:p>
          <a:p>
            <a:pPr marL="171450" indent="-171450">
              <a:buFont typeface="Arial" panose="020B0604020202020204" pitchFamily="34" charset="0"/>
              <a:buChar char="•"/>
            </a:pPr>
            <a:r>
              <a:rPr lang="fi-FI" sz="1200" kern="1200" dirty="0">
                <a:solidFill>
                  <a:schemeClr val="tx1"/>
                </a:solidFill>
                <a:effectLst/>
                <a:latin typeface="+mn-lt"/>
                <a:ea typeface="+mn-ea"/>
                <a:cs typeface="+mn-cs"/>
              </a:rPr>
              <a:t>Siionin viisaiden pöytäkirjat – "vuosisadan suurin väärennös"</a:t>
            </a:r>
          </a:p>
          <a:p>
            <a:pPr marL="171450" indent="-171450">
              <a:buFont typeface="Arial" panose="020B0604020202020204" pitchFamily="34" charset="0"/>
              <a:buChar char="•"/>
            </a:pPr>
            <a:r>
              <a:rPr lang="fi-FI" sz="1200" kern="1200" dirty="0">
                <a:solidFill>
                  <a:schemeClr val="tx1"/>
                </a:solidFill>
                <a:effectLst/>
                <a:latin typeface="+mn-lt"/>
                <a:ea typeface="+mn-ea"/>
                <a:cs typeface="+mn-cs"/>
              </a:rPr>
              <a:t>Hitlerin "</a:t>
            </a:r>
            <a:r>
              <a:rPr lang="fi-FI" sz="1200" kern="1200" dirty="0" err="1">
                <a:solidFill>
                  <a:schemeClr val="tx1"/>
                </a:solidFill>
                <a:effectLst/>
                <a:latin typeface="+mn-lt"/>
                <a:ea typeface="+mn-ea"/>
                <a:cs typeface="+mn-cs"/>
              </a:rPr>
              <a:t>Mein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Kampf</a:t>
            </a:r>
            <a:r>
              <a:rPr lang="fi-FI" sz="1200" kern="1200" dirty="0">
                <a:solidFill>
                  <a:schemeClr val="tx1"/>
                </a:solidFill>
                <a:effectLst/>
                <a:latin typeface="+mn-lt"/>
                <a:ea typeface="+mn-ea"/>
                <a:cs typeface="+mn-cs"/>
              </a:rPr>
              <a:t>"</a:t>
            </a:r>
          </a:p>
          <a:p>
            <a:pPr marL="171450" indent="-171450">
              <a:buFont typeface="Arial" panose="020B0604020202020204" pitchFamily="34" charset="0"/>
              <a:buChar char="•"/>
            </a:pPr>
            <a:r>
              <a:rPr lang="fi-FI" sz="1200" kern="1200" dirty="0">
                <a:solidFill>
                  <a:schemeClr val="tx1"/>
                </a:solidFill>
                <a:effectLst/>
                <a:latin typeface="+mn-lt"/>
                <a:ea typeface="+mn-ea"/>
                <a:cs typeface="+mn-cs"/>
              </a:rPr>
              <a:t>Juutalaisten vaikutusvalta Weimarin tasavallassa</a:t>
            </a:r>
          </a:p>
          <a:p>
            <a:pPr marL="171450" indent="-171450">
              <a:buFont typeface="Arial" panose="020B0604020202020204" pitchFamily="34" charset="0"/>
              <a:buChar char="•"/>
            </a:pPr>
            <a:r>
              <a:rPr lang="fi-FI" sz="1200" kern="1200" dirty="0">
                <a:solidFill>
                  <a:schemeClr val="tx1"/>
                </a:solidFill>
                <a:effectLst/>
                <a:latin typeface="+mn-lt"/>
                <a:ea typeface="+mn-ea"/>
                <a:cs typeface="+mn-cs"/>
              </a:rPr>
              <a:t>Juutalaisten rahavalta</a:t>
            </a:r>
          </a:p>
          <a:p>
            <a:pPr marL="171450" indent="-171450">
              <a:buFont typeface="Arial" panose="020B0604020202020204" pitchFamily="34" charset="0"/>
              <a:buChar char="•"/>
            </a:pPr>
            <a:r>
              <a:rPr lang="fi-FI" sz="1200" kern="1200" dirty="0">
                <a:solidFill>
                  <a:schemeClr val="tx1"/>
                </a:solidFill>
                <a:effectLst/>
                <a:latin typeface="+mn-lt"/>
                <a:ea typeface="+mn-ea"/>
                <a:cs typeface="+mn-cs"/>
              </a:rPr>
              <a:t>"Juutalainen </a:t>
            </a:r>
            <a:r>
              <a:rPr lang="fi-FI" sz="1200" kern="1200" dirty="0" err="1">
                <a:solidFill>
                  <a:schemeClr val="tx1"/>
                </a:solidFill>
                <a:effectLst/>
                <a:latin typeface="+mn-lt"/>
                <a:ea typeface="+mn-ea"/>
                <a:cs typeface="+mn-cs"/>
              </a:rPr>
              <a:t>internationale</a:t>
            </a:r>
            <a:r>
              <a:rPr lang="fi-FI" sz="1200" kern="1200" dirty="0">
                <a:solidFill>
                  <a:schemeClr val="tx1"/>
                </a:solidFill>
                <a:effectLst/>
                <a:latin typeface="+mn-lt"/>
                <a:ea typeface="+mn-ea"/>
                <a:cs typeface="+mn-cs"/>
              </a:rPr>
              <a:t>", maailmanpolitiikka ja maailmansota</a:t>
            </a:r>
          </a:p>
          <a:p>
            <a:pPr marL="171450" indent="-171450">
              <a:buFont typeface="Arial" panose="020B0604020202020204" pitchFamily="34" charset="0"/>
              <a:buChar char="•"/>
            </a:pPr>
            <a:r>
              <a:rPr lang="fi-FI" sz="1200" kern="1200" dirty="0">
                <a:solidFill>
                  <a:schemeClr val="tx1"/>
                </a:solidFill>
                <a:effectLst/>
                <a:latin typeface="+mn-lt"/>
                <a:ea typeface="+mn-ea"/>
                <a:cs typeface="+mn-cs"/>
              </a:rPr>
              <a:t>Juutalaiset ja radikalismi</a:t>
            </a:r>
          </a:p>
          <a:p>
            <a:pPr marL="171450" indent="-171450">
              <a:buFont typeface="Arial" panose="020B0604020202020204" pitchFamily="34" charset="0"/>
              <a:buChar char="•"/>
            </a:pPr>
            <a:r>
              <a:rPr lang="fi-FI" sz="1200" kern="1200" dirty="0">
                <a:solidFill>
                  <a:schemeClr val="tx1"/>
                </a:solidFill>
                <a:effectLst/>
                <a:latin typeface="+mn-lt"/>
                <a:ea typeface="+mn-ea"/>
                <a:cs typeface="+mn-cs"/>
              </a:rPr>
              <a:t>Juutalaiset ja bolsevismi</a:t>
            </a:r>
          </a:p>
          <a:p>
            <a:pPr marL="171450" indent="-171450">
              <a:buFont typeface="Arial" panose="020B0604020202020204" pitchFamily="34" charset="0"/>
              <a:buChar char="•"/>
            </a:pPr>
            <a:r>
              <a:rPr lang="fi-FI" sz="1200" kern="1200" dirty="0">
                <a:solidFill>
                  <a:schemeClr val="tx1"/>
                </a:solidFill>
                <a:effectLst/>
                <a:latin typeface="+mn-lt"/>
                <a:ea typeface="+mn-ea"/>
                <a:cs typeface="+mn-cs"/>
              </a:rPr>
              <a:t>Talmud antisemiittisenä todistuskappaleena</a:t>
            </a:r>
          </a:p>
          <a:p>
            <a:pPr marL="171450" indent="-171450">
              <a:buFont typeface="Arial" panose="020B0604020202020204" pitchFamily="34" charset="0"/>
              <a:buChar char="•"/>
            </a:pPr>
            <a:r>
              <a:rPr lang="fi-FI" sz="1200" kern="1200" dirty="0">
                <a:solidFill>
                  <a:schemeClr val="tx1"/>
                </a:solidFill>
                <a:effectLst/>
                <a:latin typeface="+mn-lt"/>
                <a:ea typeface="+mn-ea"/>
                <a:cs typeface="+mn-cs"/>
              </a:rPr>
              <a:t>Juutalaiset ja ns. tuottavat ammatit</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Valentinin alkuperäinen käsikirjoitus on vuodelta 1934 ja suomennos vuodelta 1937. Siis ennen kristalliyötä ja paljon ennen tuhoamisleirejä. Kirja kertoo sen, että juutalaiset ymmärsivät olla huolissaan, mutta toisaalta myös sen, että kaikesta huolimatta lopullisen ratkaisun kaltaista suunnitelmaa hekään eivät osanneet odottaa.</a:t>
            </a:r>
          </a:p>
          <a:p>
            <a:r>
              <a:rPr lang="fi-FI" sz="1200" kern="1200" dirty="0">
                <a:solidFill>
                  <a:schemeClr val="tx1"/>
                </a:solidFill>
                <a:effectLst/>
                <a:latin typeface="+mn-lt"/>
                <a:ea typeface="+mn-ea"/>
                <a:cs typeface="+mn-cs"/>
              </a:rPr>
              <a:t> </a:t>
            </a:r>
          </a:p>
          <a:p>
            <a:r>
              <a:rPr lang="fi-FI" sz="1200" b="1" kern="1200" dirty="0">
                <a:solidFill>
                  <a:schemeClr val="tx1"/>
                </a:solidFill>
                <a:effectLst/>
                <a:latin typeface="+mn-lt"/>
                <a:ea typeface="+mn-ea"/>
                <a:cs typeface="+mn-cs"/>
              </a:rPr>
              <a:t>SUOMI – SAKSAN PARAS LIITTOLAINEN</a:t>
            </a:r>
          </a:p>
          <a:p>
            <a:endParaRPr lang="fi-FI" sz="1200" b="1"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Johtavat suomalaispoliitikot olivat useimmiten saksalaismyönteisiä mutta natsivastaisia. Esimerkiksi J. K. Paasikivi oli kolmekymmentäluvun alussa perehtynyt Hitlerin Main </a:t>
            </a:r>
            <a:r>
              <a:rPr lang="fi-FI" sz="1200" kern="1200" dirty="0" err="1">
                <a:solidFill>
                  <a:schemeClr val="tx1"/>
                </a:solidFill>
                <a:effectLst/>
                <a:latin typeface="+mn-lt"/>
                <a:ea typeface="+mn-ea"/>
                <a:cs typeface="+mn-cs"/>
              </a:rPr>
              <a:t>Kampfiin</a:t>
            </a:r>
            <a:r>
              <a:rPr lang="fi-FI" sz="1200" kern="1200" dirty="0">
                <a:solidFill>
                  <a:schemeClr val="tx1"/>
                </a:solidFill>
                <a:effectLst/>
                <a:latin typeface="+mn-lt"/>
                <a:ea typeface="+mn-ea"/>
                <a:cs typeface="+mn-cs"/>
              </a:rPr>
              <a:t>, mutta ei kyennyt suhtautumaan vakavasti kirjan rotuopillisiin teorioihin. Paasikivi piti bolševismia natsismia tuhat kertaa pahempana. Sosialidemokraattien vahva mies Väinö Tanner oli niinikään antihitleriläinen vaikka muuten suhtautuikin myönteisesti Saksaan. Marsalkka Mannerheim suhtautui aluksi myönteisesti uuteen Saksaan, mutta oli jo 1930-luvun jälkipuoliskolla muuttanut käsityksiään Hitlerin politiikan tiukentumisen myötä. Mannerheimistä, kuten valtaosasta suomalaisia poliitikkoja, kehittyi skandinaavisen puolustusyhteistyön kannattaja. Suhteissa niin Neuvostoliittoon kuin Saksaankin tuli olla puolueeton. Näistä asetelmista käytiin talvisota. </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Syksyllä 1940 alkoivat Suomi ja Saksa lähestyä toisiaan. Suomi muuttui Saksan kannalta strategisesti merkittäväksi, kun Hitler kesällä 1940 käynnisti Neuvostoliittoa vastaan tähtäävän hyökkäyksen suunnittelun: Petsamon nikkelikaivokset, mahdollisuus katkaista vihollisen laivaliikenne sekä pohjoisessa että Itämerellä ja lyhyt matka Leningradiin tukivat kaikki Saksan pyrkimyksiä Neuvostoliiton nopeaan lyömiseen.</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Helsingin juutalaisen seurakunnan vuosikertomukseen vuodelta 1944, on kirjoitettu pelon tunteen heränneen keväällä 1941. Suomen juutalaisten lojaliteetti joutui koville, kun he Suomen kansalaisina joutuivat samalle puolelle Saksan kanssa, jonka eräs sodankäynnin päämääristä oli juutalaisten hävittäminen. Varjon tulevaisuuden päälle heitti Saksan kasvava vaikutusvalta Suomessa. Kolmannen valtakunnan propagandakoneiston tuottama juutalaisia mustamaalaava </a:t>
            </a:r>
            <a:r>
              <a:rPr lang="fi-FI" sz="1200" kern="1200" dirty="0" err="1">
                <a:solidFill>
                  <a:schemeClr val="tx1"/>
                </a:solidFill>
                <a:effectLst/>
                <a:latin typeface="+mn-lt"/>
                <a:ea typeface="+mn-ea"/>
                <a:cs typeface="+mn-cs"/>
              </a:rPr>
              <a:t>Jud</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Süss</a:t>
            </a:r>
            <a:r>
              <a:rPr lang="fi-FI" sz="1200" kern="1200" dirty="0">
                <a:solidFill>
                  <a:schemeClr val="tx1"/>
                </a:solidFill>
                <a:effectLst/>
                <a:latin typeface="+mn-lt"/>
                <a:ea typeface="+mn-ea"/>
                <a:cs typeface="+mn-cs"/>
              </a:rPr>
              <a:t> tuli Suomeen teatterilevitykseen. Juutalaiset yrittivät vaikuttaa valtion filmitarkastamoon esittämisen kieltämiseksi. Keväällä, ennen jatkosodan alkamista pelko kohdistui kuitenkin vielä enemmän Suomen omien kansallissosialististen piirien vallankasvuun kuin suoranaiseen saksalaisvaaraan. </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Suomessa oltiin ainakin valtionjohdon tasolla jossain määrin tietoisia myös Saksan "uudesta Euroopasta" jo kesällä 1940, mutta se herätti innostusta lähinnä vain äärioikeiston joukoissa. IKL:n Ajan Suunta piti asiaa palstoillaan esillä vuoden 1943 alkupuolelle saakka. Ilmeistä on kuitenkin, että kannatuksen takana ei ollut niinkään Saksan rotupolitiikka kuin ajatus mahdollisesta Suur-Suomesta.</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Tammikuussa 1942 järjestetyssä </a:t>
            </a:r>
            <a:r>
              <a:rPr lang="fi-FI" sz="1200" kern="1200" dirty="0" err="1">
                <a:solidFill>
                  <a:schemeClr val="tx1"/>
                </a:solidFill>
                <a:effectLst/>
                <a:latin typeface="+mn-lt"/>
                <a:ea typeface="+mn-ea"/>
                <a:cs typeface="+mn-cs"/>
              </a:rPr>
              <a:t>Wannaseen</a:t>
            </a:r>
            <a:r>
              <a:rPr lang="fi-FI" sz="1200" kern="1200" dirty="0">
                <a:solidFill>
                  <a:schemeClr val="tx1"/>
                </a:solidFill>
                <a:effectLst/>
                <a:latin typeface="+mn-lt"/>
                <a:ea typeface="+mn-ea"/>
                <a:cs typeface="+mn-cs"/>
              </a:rPr>
              <a:t> kongressissa Suomen 2300 juutalaista suunniteltiin vietävän </a:t>
            </a:r>
            <a:r>
              <a:rPr lang="fi-FI" sz="1200" kern="1200" dirty="0" err="1">
                <a:solidFill>
                  <a:schemeClr val="tx1"/>
                </a:solidFill>
                <a:effectLst/>
                <a:latin typeface="+mn-lt"/>
                <a:ea typeface="+mn-ea"/>
                <a:cs typeface="+mn-cs"/>
              </a:rPr>
              <a:t>Maidanekin</a:t>
            </a:r>
            <a:r>
              <a:rPr lang="fi-FI" sz="1200" kern="1200" dirty="0">
                <a:solidFill>
                  <a:schemeClr val="tx1"/>
                </a:solidFill>
                <a:effectLst/>
                <a:latin typeface="+mn-lt"/>
                <a:ea typeface="+mn-ea"/>
                <a:cs typeface="+mn-cs"/>
              </a:rPr>
              <a:t> keskitysleirille Puolaan. Saksalla vain ei ollut kiire toteuttaa suunnitelmiaan Suomen osalta. Suomi oli Saksalle niin tärkeä liittolainen, ettei Saksa halunnut vahingoittaa sitä voimakkailla kansallissosialismin värittämillä poliittisilla vaatimuksilla. Tästä syystä Saksa ei edes voitokkaimmillaan ollessaan avoimesti tukenut Suomen äärioikeistolaisia ryhmiä. Suomi olikin Saksan rinnalla taistelleista valtioista ainoa, jota Saksa ei ainakaan virallisesti vaatinut luovuttamaan juutalaisia. </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SS:n raportit kertoivat kolmannen valtakunnan kansalaistenkin arvostavan liittolaisistaan suomalaiset korkealle. Kun Suomi näin oli tärkeimpiä kohteita saksalaiselle propagandalle, oli johdonmukaista eliminoida juutalaiskysymys kaikista kanssakäymisen tasoista.</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Hitler vieraili alkukesästä 1942 Suomessa Mannerheimin 75-vuotispäivillä. Koska tiedettiin, ettei Hitler juuri koskaan matkustellut, yllätti käynti suuren yleisön. Matkan tarkoitus ei herättänyt huolta vain Suomen juutalaisissa, vaan ulkoministeri </a:t>
            </a:r>
            <a:r>
              <a:rPr lang="fi-FI" sz="1200" kern="1200" dirty="0" err="1">
                <a:solidFill>
                  <a:schemeClr val="tx1"/>
                </a:solidFill>
                <a:effectLst/>
                <a:latin typeface="+mn-lt"/>
                <a:ea typeface="+mn-ea"/>
                <a:cs typeface="+mn-cs"/>
              </a:rPr>
              <a:t>Witting</a:t>
            </a:r>
            <a:r>
              <a:rPr lang="fi-FI" sz="1200" kern="1200" dirty="0">
                <a:solidFill>
                  <a:schemeClr val="tx1"/>
                </a:solidFill>
                <a:effectLst/>
                <a:latin typeface="+mn-lt"/>
                <a:ea typeface="+mn-ea"/>
                <a:cs typeface="+mn-cs"/>
              </a:rPr>
              <a:t> joutui tekemään selkoa matkan luonteesta myös Yhdysvaltain Suomen lähettiläälle. Suomen juutalaisille tällaista selontekoa tuskin tehtiin.</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Hitler oli tarkoittanut käyntinsä puhtaaksi ystävällisyyskäynniksi Mannerheimin luona. Ennen juhlalounasta Mannerheim, kenraalisotamarsalkka </a:t>
            </a:r>
            <a:r>
              <a:rPr lang="fi-FI" sz="1200" kern="1200" dirty="0" err="1">
                <a:solidFill>
                  <a:schemeClr val="tx1"/>
                </a:solidFill>
                <a:effectLst/>
                <a:latin typeface="+mn-lt"/>
                <a:ea typeface="+mn-ea"/>
                <a:cs typeface="+mn-cs"/>
              </a:rPr>
              <a:t>Keitel</a:t>
            </a:r>
            <a:r>
              <a:rPr lang="fi-FI" sz="1200" kern="1200" dirty="0">
                <a:solidFill>
                  <a:schemeClr val="tx1"/>
                </a:solidFill>
                <a:effectLst/>
                <a:latin typeface="+mn-lt"/>
                <a:ea typeface="+mn-ea"/>
                <a:cs typeface="+mn-cs"/>
              </a:rPr>
              <a:t>, Ryti ja Hitler kävivät tunnin mittaisen keskustelun, jossa viimeksi mainittu lähinnä hoiti puhumisen. Aiheet liikkuivat saksalaisten ongelmiin itärintamalla menneenä talvena, Pietarin kohtalosta ja pohjoisesta rintamasta, jolloin Mannerheim huomautti, ettei vielä ollut saanut takaisin saksalaisille alistettuja suomalaisia joukkoja vastoin sopimusta.</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Ennen lounasta Hitler pistäytyi vielä tervehdyskäynnillä Rytin vaunussa. Tällöin keskusteluaiheina olivat Hitlerin talvisodan aikana tuntema sieluntuska, kun Saksa ei voinut auttaa Suomea, sekä mitä venäläiset olivat sodasta oppineet. Ryti käytti tilaisuutta hyväkseen valittaakseen menneen talven kurjaa elintarviketilannetta. Hitler lupasi Saksan apua. Lopuksi Hitler vielä kehui Suomen ilmaa mutta ihmetteli kuinka Suomen kaltaisessa karussa maassa oli voitu luoda korkea kulttuuri. Hitler ei Rytin mukaan esittänyt yhtään pyyntöä tai toivomusta. Juutalaiskysymys ei noussut keskustelun aiheeksi. Myöskään Mannerheimin vastavierailun aikana Saksaan ei vastoin marsalkan odotuksia esitetty minkäänlaisia vaatimuksia esimerkiksi Suomen tiukemmasta sitoutumisesta Saksan sodan käynnin päämääriin.</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Hitlerin ohella myös Saksan juutalaispolitiikan toimeenpanija Himmler vieraili Suomessa – kahteen otteeseen. Himmlerin ensimmäisestä matkasta Suomeen kevättalvella 1942 juutalaiset tuskin edes tiesivät ja jälkimmäisestäkin ilmoitettiin virallisesti vasta matkan jälkeen. Ensimmäinen vierailu oli puhtaasti sotilaallinen matka eikä Himmler tavannut Suomen poliittista johtoa tai Valpon edustajia.</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Jälkimmäisen vierailunkin aikana asiaa vain lyhyesti sivuttiin automatkalla pääministeri Rangellin kanssa, jolloin Rangell oli todennut: "Meillä ei ole juutalaiskysymystä". Asiaan ei tämän jälkeen enää palattu.</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Himmlerin vierailuun liittyy ainakin kolme myyttiä, jotka sitkeästi elävät suomalaisessa historiankirjoituksessa. </a:t>
            </a:r>
          </a:p>
          <a:p>
            <a:pPr marL="228600" indent="-228600">
              <a:buFont typeface="+mj-lt"/>
              <a:buAutoNum type="arabicParenR"/>
            </a:pPr>
            <a:r>
              <a:rPr lang="fi-FI" sz="1200" kern="1200" dirty="0">
                <a:solidFill>
                  <a:schemeClr val="tx1"/>
                </a:solidFill>
                <a:effectLst/>
                <a:latin typeface="+mn-lt"/>
                <a:ea typeface="+mn-ea"/>
                <a:cs typeface="+mn-cs"/>
              </a:rPr>
              <a:t>Himmlerin hieroja tai henkilääkäri Felix </a:t>
            </a:r>
            <a:r>
              <a:rPr lang="fi-FI" sz="1200" kern="1200" dirty="0" err="1">
                <a:solidFill>
                  <a:schemeClr val="tx1"/>
                </a:solidFill>
                <a:effectLst/>
                <a:latin typeface="+mn-lt"/>
                <a:ea typeface="+mn-ea"/>
                <a:cs typeface="+mn-cs"/>
              </a:rPr>
              <a:t>Kersten</a:t>
            </a:r>
            <a:r>
              <a:rPr lang="fi-FI" sz="1200" kern="1200" dirty="0">
                <a:solidFill>
                  <a:schemeClr val="tx1"/>
                </a:solidFill>
                <a:effectLst/>
                <a:latin typeface="+mn-lt"/>
                <a:ea typeface="+mn-ea"/>
                <a:cs typeface="+mn-cs"/>
              </a:rPr>
              <a:t> väittää Himmlerin vierailun yhdeksi tärkeäksi syyksi juuri Suomen juutalaiskysymyksen ratkaisemisen. Tämä tuntuu epätodennäköiseltä, sillä Himmlerin vierailuseurueesta puuttuivat kaikki juutalaisasioiden erikoistuntijat. Ainakaan presidentti Ryti ei ilmeisesti itse keskustellut juutalaisten luovuttamisesta Himmlerin kanssa. </a:t>
            </a:r>
          </a:p>
          <a:p>
            <a:pPr marL="228600" indent="-228600">
              <a:buFont typeface="+mj-lt"/>
              <a:buAutoNum type="arabicParenR"/>
            </a:pPr>
            <a:r>
              <a:rPr lang="fi-FI" sz="1200" kern="1200" dirty="0">
                <a:solidFill>
                  <a:schemeClr val="tx1"/>
                </a:solidFill>
                <a:effectLst/>
                <a:latin typeface="+mn-lt"/>
                <a:ea typeface="+mn-ea"/>
                <a:cs typeface="+mn-cs"/>
              </a:rPr>
              <a:t>Eräät vahventamattomat huhupuheet väittävät "Turun juutalaisten olleen pakattuja laukkuja myöten valmiita pakoon lähtöön, jos näyttäisi siltä, että Himmler vaatisi Suomea luovuttamaan juutalaisväestönsä”.</a:t>
            </a:r>
          </a:p>
          <a:p>
            <a:pPr marL="228600" indent="-228600">
              <a:buFont typeface="+mj-lt"/>
              <a:buAutoNum type="arabicParenR"/>
            </a:pPr>
            <a:r>
              <a:rPr lang="fi-FI" sz="1200" kern="1200" dirty="0">
                <a:solidFill>
                  <a:schemeClr val="tx1"/>
                </a:solidFill>
                <a:effectLst/>
                <a:latin typeface="+mn-lt"/>
                <a:ea typeface="+mn-ea"/>
                <a:cs typeface="+mn-cs"/>
              </a:rPr>
              <a:t>Väitetään, että suomalaiset tiedustelupalvelun miehet mursivat Himmlerin salkun ja kuvasivat sen sisällön. Väitteen mukaan salkussa oli mm. lista kaikista Suomen juutalaisista.</a:t>
            </a:r>
          </a:p>
          <a:p>
            <a:endParaRPr lang="fi-FI" sz="1200" kern="1200" dirty="0">
              <a:solidFill>
                <a:schemeClr val="tx1"/>
              </a:solidFill>
              <a:effectLst/>
              <a:latin typeface="+mn-lt"/>
              <a:ea typeface="+mn-ea"/>
              <a:cs typeface="+mn-cs"/>
            </a:endParaRPr>
          </a:p>
          <a:p>
            <a:r>
              <a:rPr lang="fi-FI" sz="1200" kern="1200" dirty="0">
                <a:solidFill>
                  <a:schemeClr val="tx1"/>
                </a:solidFill>
                <a:effectLst/>
                <a:latin typeface="+mn-lt"/>
                <a:ea typeface="+mn-ea"/>
                <a:cs typeface="+mn-cs"/>
              </a:rPr>
              <a:t>Mitään edellä mainituista väitteistä ei ole voitu vahvistaa todeksi.</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Varsin nopeasti vierailujen jälkeen Saksa alkoi menettää vaikutusvaltaansa Suomen poliittisen ja sotilaallisen johdon keskuudessa. Tarkkaan ei ole kyetty määrittelemään sitä käännekohtaa, jolloin Suomen johto alkoi menettää uskoaan Saksan voiton mahdollisuuksiin. </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Jo syksyllä 1941, kun tarkistettiin taisteluiden loppumisen aikataulua, todettiin sodasta tulevan odotettua pidempi. Marsalkka Mannerheimin lähipiiri on jälkeenpäin katsonut marsalkan menettäneen uskonsa Saksan voittoon jo Saksan ensimmäisten talvitappioiden jälkeen joulukuussa 1941. Mannerheim sotilaana pystyi tietenkin muita paremmin ymmärtämään tappioiden vaikutukset, vaikka hänkään ei tuossa vaiheessa uskonut Saksan tulevaan romahtamiseen. Myös presidentti Rytin tiedetään jo maaliskuussa 1942 keskustelleen lähipiirinsä kanssa Saksan kääntyneestä sotamenestyksestä. Lehdistö ja yleinen mielipide alkoivat pohtia tappion mahdollisuutta vuoden 1942 jälkipuoliskolla, mutta johtuen lähinnä Saksan toivomasta sensuurista Suomen lehdistö antoi Saksan sotamenetyksestä todellisuutta positiivisemman kuvan. Stalingradin tappio helmikuussa 1943 käänsi enemmistön suomalaisista menettämään uskonsa Saksan mahdollisuuksiin. Samana talvena alettiin Suomessa korostaa hyvien Ruotsin-suhteiden merkitystä. </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Huhtikuussa 1943 Mannerheim ei luottanut Saksaan, vaan epäili Suomen jäävän yksin, varsinkin rauhaa tehtäessä. Saksan kanssa ei pitänyt tehdä minkäänlaista liittoa tai sopimusta, ei edes muodollista. Mannerheimin näkemyksen mukaan "kun suurvalta väsyy sotaan, se voi tehdä rauhan koska tahansa, ja silloin pienet valtiot ovat vain vaihtorahaa".</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Suomen armeijan yleisesikunnan päällikkö Kenraali Erik Heinrichs totesi vuonna 1943 "Saksan sodankäynnin päämäärien olevan suomalaisille virallisesti ja asiallisestikin tuntemattomat. </a:t>
            </a:r>
            <a:r>
              <a:rPr lang="fi-FI" sz="1200" kern="1200" dirty="0" err="1">
                <a:solidFill>
                  <a:schemeClr val="tx1"/>
                </a:solidFill>
                <a:effectLst/>
                <a:latin typeface="+mn-lt"/>
                <a:ea typeface="+mn-ea"/>
                <a:cs typeface="+mn-cs"/>
              </a:rPr>
              <a:t>Bolshevismin</a:t>
            </a:r>
            <a:r>
              <a:rPr lang="fi-FI" sz="1200" kern="1200" dirty="0">
                <a:solidFill>
                  <a:schemeClr val="tx1"/>
                </a:solidFill>
                <a:effectLst/>
                <a:latin typeface="+mn-lt"/>
                <a:ea typeface="+mn-ea"/>
                <a:cs typeface="+mn-cs"/>
              </a:rPr>
              <a:t> kukistamisen tapaiset maailmanpoliittiset tavoitteet saattoivat olla paikallaan Saksan tapaiselle suurvallalle muttei Suomen kaltaiselle, vain omasta olemassaolostaan ja riippumattomuudesta taistelevalle pienelle valtiolle".</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Suomen juutalaisilla oli vuoden 1943 alkaessa varsin hyvä kuva vainojen laajuudesta, vaikka niiden laadusta ei vielä varmaa tietoa ollutkaan. Epävarmuutta lisäsi se, ettei kansalaisilla yleisesti ottaen vielä tuolloin keväällä ollut tietoa Suomen johdon pohtimasta erillisrauhahankkeesta. Päinvastoin Stalingradin tappion jälkeen Saksa kiihdytti propagandaansa taistelutoimien voitokkaasta kulusta. Nopeasta rauhasta ja olojen vakiintumisesta ei siis ollut toivoa.</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Lisää epätietoisuutta synnytti Saksan tammikuussa 1943 Suomen hallitukselle antama ilmoitus, että kaikki juutalaista syntyperää olevat Suomen kansalaiset tulisi mahdollisimman pikaisesti toimittaa takaisin kotimaahansa. Takarajaksi kotiuttamiselle asetettiin 31.3. Vaikka Saksa kielsikin maassa olevia kirjeenvaihtajia julkaisemasta kehotukseen liittyviä kirjoituksia, on Suomen juutalaisilla täytynyt olla vähintäänkin vihi asiasta. Suomen juutalaiset kansalaiset oli kirjattu seurakuntien väestökirjanpitoon, joten saadakseen selville, missä kaikkialla Saksan hallitsemalla alueella Suomen juutalaisia oli, piti seurakunnilta pyytää rekisteriotteet. Vaikkei seurakunnille olisikaan kerrottu pyynnön syytä, on sen täytynyt herättää kysymyksiä.</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Vaikka Tanskan juutalaisten onnistunut joukkopako Ruotsiin piristi mieliä Suomenkin juutalaisten keskuudessa, on täällä varmasti pohdittu, milloin olisi Suomen vuoro joutua kokemaan Saksan juutalaispolitiikan seuraukset. </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Suomen aloitettua rauhan tunnustelut Neuvostoliiton kanssa syystalvella 1943, kylmenivät välit Saksaan. 8.2.1944 Mannerheim kertoi Rytille Saksan hävinneen sodan myös itärintamalla, eikä Suomi voinut toivoa talvisodan rauhaa parempaa rauhaa. Tappioidenkin jälkeen Saksa oli johtava sotilaallinen valta Itämeren alueella. Ennen kevättä 1944 Suomella ei ollut edes suunnitelmia Saksan vastatoimenpiteiden torjumiseksi. Suomen ja Saksan suhteet näyttivät vielä tiivistyvän kesällä 1944, kun Suomi Neuvostoliiton suurhyökkäyksen pysäyttämiseksi yritti saada Saksalta vielä hieman lisätukea. Helsinkiin saapunut Saksan ulkoministeri </a:t>
            </a:r>
            <a:r>
              <a:rPr lang="fi-FI" sz="1200" kern="1200" dirty="0" err="1">
                <a:solidFill>
                  <a:schemeClr val="tx1"/>
                </a:solidFill>
                <a:effectLst/>
                <a:latin typeface="+mn-lt"/>
                <a:ea typeface="+mn-ea"/>
                <a:cs typeface="+mn-cs"/>
              </a:rPr>
              <a:t>Ribbentrop</a:t>
            </a:r>
            <a:r>
              <a:rPr lang="fi-FI" sz="1200" kern="1200" dirty="0">
                <a:solidFill>
                  <a:schemeClr val="tx1"/>
                </a:solidFill>
                <a:effectLst/>
                <a:latin typeface="+mn-lt"/>
                <a:ea typeface="+mn-ea"/>
                <a:cs typeface="+mn-cs"/>
              </a:rPr>
              <a:t> taipui vastoin alkuperäisiä ohjeita siihen, että valtiosopimus, jossa Suomi sitoutuisi olemaan tekemättä erillisrauhaa, korvattiin Rytin 26.6. luovuttamalla henkilökohtaisella, varmentamattomalla kirjeellä Hitlerille. Lännessä toimenpide tulkittiin siten, että Suomi oli liittoutunut Saksan kanssa ja siten irtisanoutunut aikaisemmasta liittoutumattomuuspolitiikastaan. Yhdysvallat katkaisikin diplomaattisuhteet Suomeen.</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Välirauha Neuvostoliiton kanssa astui voimaan 19.9.1944, mutta viimeiset saksalaisjoukot poistuivat maasta vasta 18.11. samana vuonna.</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Sodissa kaatuneiden juutalaissotilaiden muistotilaisuus 6.12.1944 antoi tilaisuuden niin Suomen juutalaisille kuin Suomen valtiollekin näyttävästi kohottaa omaa profiiliaan suhteessa sotavuosien tapahtumiin. Presidentiksi kohonnut Mannerheim ymmärsi, kuinka tärkeää oli muulle maailmalle todistaa Suomen käyneen omaa erillissotaansa, ilman yhteisiä päämääriä Saksan kanssa. Juutalaiset puolestaan saattoivat viestittää luottamustaan valtiojohtoa kohtaan ja siten vahvistaa talvisodan myötä syntynyttä luottamusta juutalaisia kohtaan.</a:t>
            </a:r>
          </a:p>
          <a:p>
            <a:r>
              <a:rPr lang="fi-FI" sz="1200" kern="1200" dirty="0">
                <a:solidFill>
                  <a:schemeClr val="tx1"/>
                </a:solidFill>
                <a:effectLst/>
                <a:latin typeface="+mn-lt"/>
                <a:ea typeface="+mn-ea"/>
                <a:cs typeface="+mn-cs"/>
              </a:rPr>
              <a:t> </a:t>
            </a:r>
          </a:p>
          <a:p>
            <a:r>
              <a:rPr lang="fi-FI" sz="1200" b="1" kern="1200" dirty="0">
                <a:solidFill>
                  <a:schemeClr val="tx1"/>
                </a:solidFill>
                <a:effectLst/>
                <a:latin typeface="+mn-lt"/>
                <a:ea typeface="+mn-ea"/>
                <a:cs typeface="+mn-cs"/>
              </a:rPr>
              <a:t>ARKIELÄMÄN ONGELMIA	</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Jo talvisota vaikeutti Suomen juutalaisväestön elämää monella tapaa. Helsingin seurakunta menetti rabbiininsa. Simon </a:t>
            </a:r>
            <a:r>
              <a:rPr lang="fi-FI" sz="1200" kern="1200" dirty="0" err="1">
                <a:solidFill>
                  <a:schemeClr val="tx1"/>
                </a:solidFill>
                <a:effectLst/>
                <a:latin typeface="+mn-lt"/>
                <a:ea typeface="+mn-ea"/>
                <a:cs typeface="+mn-cs"/>
              </a:rPr>
              <a:t>Federbusch</a:t>
            </a:r>
            <a:r>
              <a:rPr lang="fi-FI" sz="1200" kern="1200" dirty="0">
                <a:solidFill>
                  <a:schemeClr val="tx1"/>
                </a:solidFill>
                <a:effectLst/>
                <a:latin typeface="+mn-lt"/>
                <a:ea typeface="+mn-ea"/>
                <a:cs typeface="+mn-cs"/>
              </a:rPr>
              <a:t> poistui yllättäen maasta Yhdysvaltoihin. Seurakunnan yllättänyt eroilmoitus saapui 21.2.1940. Siviiliväestöä normaalisti kohdanneiden ongelmien lisäksi juutalaiset joutuivat kantamaan taloudellisen vastuun maahan jääneistä </a:t>
            </a:r>
            <a:r>
              <a:rPr lang="fi-FI" sz="1200" kern="1200" dirty="0" err="1">
                <a:solidFill>
                  <a:schemeClr val="tx1"/>
                </a:solidFill>
                <a:effectLst/>
                <a:latin typeface="+mn-lt"/>
                <a:ea typeface="+mn-ea"/>
                <a:cs typeface="+mn-cs"/>
              </a:rPr>
              <a:t>paristasadasta</a:t>
            </a:r>
            <a:r>
              <a:rPr lang="fi-FI" sz="1200" kern="1200" dirty="0">
                <a:solidFill>
                  <a:schemeClr val="tx1"/>
                </a:solidFill>
                <a:effectLst/>
                <a:latin typeface="+mn-lt"/>
                <a:ea typeface="+mn-ea"/>
                <a:cs typeface="+mn-cs"/>
              </a:rPr>
              <a:t> juutalaispakolaisesta rajojen sulkeuduttua. Viipurin seurakunnan synagoga tuhoutui pommituksissa ja seurakunnan väestökirjat, kirjanpito ja koko arkisto katosivat. Viipurin evakuoimisen myötä myös kaupungin juutalaiset joutuivat evakkoon. </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Suurten uskonnollisten pyhien jumalanpalveluksien järjestämiset muodostuivat ongelmiksi ja pidemmällä aikavälillä syntyi myös kysymys siitä, mihin seurakuntaan Helsinkiin siirtyneet viipurilaiset kuuluisivat. Ratkaisua Viipurin seurakunnan lakkauttamisesta ei tehty sodan aikana, sillä jatkosodan syttyminen loi viipurilaisten keskuuteen toivoa seurakunnan uudelleen organisoimisesta Viipuriin.</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Suuren pulman aiheutti myös maassa käytössä ollut säännöstelytalous. Ruokia koskevat </a:t>
            </a:r>
            <a:r>
              <a:rPr lang="fi-FI" sz="1200" kern="1200" dirty="0" err="1">
                <a:solidFill>
                  <a:schemeClr val="tx1"/>
                </a:solidFill>
                <a:effectLst/>
                <a:latin typeface="+mn-lt"/>
                <a:ea typeface="+mn-ea"/>
                <a:cs typeface="+mn-cs"/>
              </a:rPr>
              <a:t>kashrut</a:t>
            </a:r>
            <a:r>
              <a:rPr lang="fi-FI" sz="1200" kern="1200" dirty="0">
                <a:solidFill>
                  <a:schemeClr val="tx1"/>
                </a:solidFill>
                <a:effectLst/>
                <a:latin typeface="+mn-lt"/>
                <a:ea typeface="+mn-ea"/>
                <a:cs typeface="+mn-cs"/>
              </a:rPr>
              <a:t>-vaatimukset hankaloittivat elintarvikehankintoja. Sianlihakortteja piti yrittää vaihtaa naudanlihakortteihin ja esimerkiksi ennen </a:t>
            </a:r>
            <a:r>
              <a:rPr lang="fi-FI" sz="1200" kern="1200" dirty="0" err="1">
                <a:solidFill>
                  <a:schemeClr val="tx1"/>
                </a:solidFill>
                <a:effectLst/>
                <a:latin typeface="+mn-lt"/>
                <a:ea typeface="+mn-ea"/>
                <a:cs typeface="+mn-cs"/>
              </a:rPr>
              <a:t>pesahia</a:t>
            </a:r>
            <a:r>
              <a:rPr lang="fi-FI" sz="1200" kern="1200" dirty="0">
                <a:solidFill>
                  <a:schemeClr val="tx1"/>
                </a:solidFill>
                <a:effectLst/>
                <a:latin typeface="+mn-lt"/>
                <a:ea typeface="+mn-ea"/>
                <a:cs typeface="+mn-cs"/>
              </a:rPr>
              <a:t> piti seurakuntalaisilta etukäteen kerätä leipäkortit, jotta voitiin ostaa tarvittava määrä jauhoa, josta </a:t>
            </a:r>
            <a:r>
              <a:rPr lang="fi-FI" sz="1200" kern="1200" dirty="0" err="1">
                <a:solidFill>
                  <a:schemeClr val="tx1"/>
                </a:solidFill>
                <a:effectLst/>
                <a:latin typeface="+mn-lt"/>
                <a:ea typeface="+mn-ea"/>
                <a:cs typeface="+mn-cs"/>
              </a:rPr>
              <a:t>matze</a:t>
            </a:r>
            <a:r>
              <a:rPr lang="fi-FI" sz="1200" kern="1200" dirty="0">
                <a:solidFill>
                  <a:schemeClr val="tx1"/>
                </a:solidFill>
                <a:effectLst/>
                <a:latin typeface="+mn-lt"/>
                <a:ea typeface="+mn-ea"/>
                <a:cs typeface="+mn-cs"/>
              </a:rPr>
              <a:t> leivottiin. Muutenkin uskonnonharjoittaminen vaikeutui. </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Koska Helsingin synagogarakennuksessa ei ollut väestösuojaa, hallintoneuvosto kielsi ainakin vuosina 1941 ja 1943, naisten ja alle 13-vuotiaiden poikien tulon synagogaan juhlapyhien aikana. </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Sotien aikana yli 20 % Suomen juutalaisista oli asepalveluksessa. Juutalaisia miehiä palveli armeijassa sotilaina ja upseereina 267 sekä naisia parikymmentä </a:t>
            </a:r>
            <a:r>
              <a:rPr lang="fi-FI" sz="1200" kern="1200" dirty="0" err="1">
                <a:solidFill>
                  <a:schemeClr val="tx1"/>
                </a:solidFill>
                <a:effectLst/>
                <a:latin typeface="+mn-lt"/>
                <a:ea typeface="+mn-ea"/>
                <a:cs typeface="+mn-cs"/>
              </a:rPr>
              <a:t>lottina</a:t>
            </a:r>
            <a:r>
              <a:rPr lang="fi-FI" sz="1200" kern="1200" dirty="0">
                <a:solidFill>
                  <a:schemeClr val="tx1"/>
                </a:solidFill>
                <a:effectLst/>
                <a:latin typeface="+mn-lt"/>
                <a:ea typeface="+mn-ea"/>
                <a:cs typeface="+mn-cs"/>
              </a:rPr>
              <a:t>. Sodan aikana kunnostautunutta juutalaista sotilasta ylennettiin upseereiksi 17 ja joukko juutalaisia lääkäreitä lääkintämajureiksi. Juutalaisille myönnettiin myös saksalaisia kunniamerkkejä. Kaikki eivät kuitenkaan halunneet ottaa niitä vastaan.</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Jotkut juutalaisista rintamasotilaista saattoivat sodan aikana osallistua jumalanpalveluksiin kuuluisassa kenttäsynagogassa, </a:t>
            </a:r>
            <a:r>
              <a:rPr lang="fi-FI" sz="1200" kern="1200" dirty="0" err="1">
                <a:solidFill>
                  <a:schemeClr val="tx1"/>
                </a:solidFill>
                <a:effectLst/>
                <a:latin typeface="+mn-lt"/>
                <a:ea typeface="+mn-ea"/>
                <a:cs typeface="+mn-cs"/>
              </a:rPr>
              <a:t>Scholkas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schulissa</a:t>
            </a:r>
            <a:r>
              <a:rPr lang="fi-FI" sz="1200" kern="1200" dirty="0">
                <a:solidFill>
                  <a:schemeClr val="tx1"/>
                </a:solidFill>
                <a:effectLst/>
                <a:latin typeface="+mn-lt"/>
                <a:ea typeface="+mn-ea"/>
                <a:cs typeface="+mn-cs"/>
              </a:rPr>
              <a:t>, jota varten he saivat käyttöönsä korotetun, upseereiden käyttämän puolijoukkueteltan. Se vuorattiin paksulla vanerilla ja pidettiin lämpimänä kamiinalla. Saksalaiset olivat täysin tietoisia synagogasta, mutta ei ole mitään viitteitä siitä, että saksalaiset esikunnat tai Saksan diplomaattiedustus Suomessa olisivat ryhtyneet minkäänlaisiin toimenpiteisiin asian johdosta. Synagoga oli käytössä 1942–1944, ja voidaan olettaa, että Toora-kääröllä varustettu kenttäsynagoga oli ilmiönä ainutlaatuinen Saksan rinnalla taistelleissa armeijoissa.</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Seurakunta kantoi kuitenkin laajempaa huolta juutalaissotilaiden sielunelämästä. Koska sota-aikana ei ollut järjestetty varsinaista kenttäjumalanpalvelusta, päätettiin anoa viranomaisilta lupaa sellaisen järjestämiseksi. Lopulta seurakunta kuitenkin luopui ajatuksesta, koska seurakunnan kanttori M. </a:t>
            </a:r>
            <a:r>
              <a:rPr lang="fi-FI" sz="1200" kern="1200" dirty="0" err="1">
                <a:solidFill>
                  <a:schemeClr val="tx1"/>
                </a:solidFill>
                <a:effectLst/>
                <a:latin typeface="+mn-lt"/>
                <a:ea typeface="+mn-ea"/>
                <a:cs typeface="+mn-cs"/>
              </a:rPr>
              <a:t>Telescheffysky</a:t>
            </a:r>
            <a:r>
              <a:rPr lang="fi-FI" sz="1200" kern="1200" dirty="0">
                <a:solidFill>
                  <a:schemeClr val="tx1"/>
                </a:solidFill>
                <a:effectLst/>
                <a:latin typeface="+mn-lt"/>
                <a:ea typeface="+mn-ea"/>
                <a:cs typeface="+mn-cs"/>
              </a:rPr>
              <a:t> ei ulkomaalaisena saanut pääsylupaa sotatoimialueelle.</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Keväällä 1943 kenttäpiispa professori Yrjö Alanen pyysi Helsingin juutalaista seurakuntaa vielä ottamaan vastuulleen venäjänjuutalaisten sotavankien hengellisen elämän huoltamisen. Vangiksi jääneiden puna-armeijalaisten joukossa oli noin 500 juutalaista. Syksyllä 1942 heidät koottiin kahdelle erityisleirille Pieksämäen läheisyyteen. Seurakunta järjestikin sotavangeille jumalanpalveluksen ja avusti yhdessä Tukholman seurakunnan kanssa vankeja myös vaate- ja elintarvikepaketeilla.</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Helsingin juutalaisen seurakunnan vuosikertomuksessa vuodelta 1944 todetaan sotavuosien ongelmista mm. seuraavaa:</a:t>
            </a:r>
          </a:p>
          <a:p>
            <a:r>
              <a:rPr lang="sv-FI" sz="1200" kern="1200" dirty="0">
                <a:solidFill>
                  <a:schemeClr val="tx1"/>
                </a:solidFill>
                <a:effectLst/>
                <a:latin typeface="+mn-lt"/>
                <a:ea typeface="+mn-ea"/>
                <a:cs typeface="+mn-cs"/>
              </a:rPr>
              <a:t>"Under hela ovanrelaterade tid var judiska Församlingens i Helsingfors Förvaltningsråd i den vanskliga situationen, att det icke på grund av det ömtåliga läge i vilket Finlands judar </a:t>
            </a:r>
            <a:r>
              <a:rPr lang="sv-FI" sz="1200" kern="1200" dirty="0" err="1">
                <a:solidFill>
                  <a:schemeClr val="tx1"/>
                </a:solidFill>
                <a:effectLst/>
                <a:latin typeface="+mn-lt"/>
                <a:ea typeface="+mn-ea"/>
                <a:cs typeface="+mn-cs"/>
              </a:rPr>
              <a:t>befunno</a:t>
            </a:r>
            <a:r>
              <a:rPr lang="sv-FI" sz="1200" kern="1200" dirty="0">
                <a:solidFill>
                  <a:schemeClr val="tx1"/>
                </a:solidFill>
                <a:effectLst/>
                <a:latin typeface="+mn-lt"/>
                <a:ea typeface="+mn-ea"/>
                <a:cs typeface="+mn-cs"/>
              </a:rPr>
              <a:t> sig, kunde lämna </a:t>
            </a:r>
            <a:r>
              <a:rPr lang="sv-FI" sz="1200" kern="1200" dirty="0" err="1">
                <a:solidFill>
                  <a:schemeClr val="tx1"/>
                </a:solidFill>
                <a:effectLst/>
                <a:latin typeface="+mn-lt"/>
                <a:ea typeface="+mn-ea"/>
                <a:cs typeface="+mn-cs"/>
              </a:rPr>
              <a:t>försmlingsmedlemmarna</a:t>
            </a:r>
            <a:r>
              <a:rPr lang="sv-FI" sz="1200" kern="1200" dirty="0">
                <a:solidFill>
                  <a:schemeClr val="tx1"/>
                </a:solidFill>
                <a:effectLst/>
                <a:latin typeface="+mn-lt"/>
                <a:ea typeface="+mn-ea"/>
                <a:cs typeface="+mn-cs"/>
              </a:rPr>
              <a:t> detaljerade uppgifter om de nödfallsåtgärder som givetvis planerades, ej heller ge allmänna råd om hur envar jude i en "viss situation" borde handla. </a:t>
            </a:r>
            <a:r>
              <a:rPr lang="fi-FI" sz="1200" kern="1200" dirty="0">
                <a:solidFill>
                  <a:schemeClr val="tx1"/>
                </a:solidFill>
                <a:effectLst/>
                <a:latin typeface="+mn-lt"/>
                <a:ea typeface="+mn-ea"/>
                <a:cs typeface="+mn-cs"/>
              </a:rPr>
              <a:t>En </a:t>
            </a:r>
            <a:r>
              <a:rPr lang="fi-FI" sz="1200" kern="1200" dirty="0" err="1">
                <a:solidFill>
                  <a:schemeClr val="tx1"/>
                </a:solidFill>
                <a:effectLst/>
                <a:latin typeface="+mn-lt"/>
                <a:ea typeface="+mn-ea"/>
                <a:cs typeface="+mn-cs"/>
              </a:rPr>
              <a:t>sådan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situation</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uppstod</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lyckligtvis</a:t>
            </a:r>
            <a:r>
              <a:rPr lang="fi-FI" sz="1200" kern="1200" dirty="0">
                <a:solidFill>
                  <a:schemeClr val="tx1"/>
                </a:solidFill>
                <a:effectLst/>
                <a:latin typeface="+mn-lt"/>
                <a:ea typeface="+mn-ea"/>
                <a:cs typeface="+mn-cs"/>
              </a:rPr>
              <a:t> </a:t>
            </a:r>
            <a:r>
              <a:rPr lang="fi-FI" sz="1200" kern="1200" dirty="0" err="1">
                <a:solidFill>
                  <a:schemeClr val="tx1"/>
                </a:solidFill>
                <a:effectLst/>
                <a:latin typeface="+mn-lt"/>
                <a:ea typeface="+mn-ea"/>
                <a:cs typeface="+mn-cs"/>
              </a:rPr>
              <a:t>aldrig</a:t>
            </a:r>
            <a:r>
              <a:rPr lang="fi-FI" sz="1200" kern="1200" dirty="0">
                <a:solidFill>
                  <a:schemeClr val="tx1"/>
                </a:solidFill>
                <a:effectLst/>
                <a:latin typeface="+mn-lt"/>
                <a:ea typeface="+mn-ea"/>
                <a:cs typeface="+mn-cs"/>
              </a:rPr>
              <a:t>"</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Juutalaisten arkaluontoinen (</a:t>
            </a:r>
            <a:r>
              <a:rPr lang="fi-FI" sz="1200" kern="1200" dirty="0" err="1">
                <a:solidFill>
                  <a:schemeClr val="tx1"/>
                </a:solidFill>
                <a:effectLst/>
                <a:latin typeface="+mn-lt"/>
                <a:ea typeface="+mn-ea"/>
                <a:cs typeface="+mn-cs"/>
              </a:rPr>
              <a:t>ömtåliga</a:t>
            </a:r>
            <a:r>
              <a:rPr lang="fi-FI" sz="1200" kern="1200" dirty="0">
                <a:solidFill>
                  <a:schemeClr val="tx1"/>
                </a:solidFill>
                <a:effectLst/>
                <a:latin typeface="+mn-lt"/>
                <a:ea typeface="+mn-ea"/>
                <a:cs typeface="+mn-cs"/>
              </a:rPr>
              <a:t>) tilanne oli sitonut seurakuntien johtajien kädet. He joutuivat tasapainottelemaan omien pelkonsa ja valtiojohtoon luottamisensa välissä. Seurakuntien johdolle salailutaktiikan valitsemisen on täytynyt aiheuttaa valtavia paineita. Jos luovutusta vaadittaisiin, ei evakuointia pahimmassa tapauksessa ehdittäisi toteuttaa. Jos evakuointisuunnitelma kerrottaisiin, saattaisi se aiheuttaa joukkopaon, mikä puolestaan saattaisi aiheuttaa sen, että valtaväestö mahdollisesta paosta suivaantuneena alkaisi uskoa kaikkea sitä propagandaa, jota sille viimeiset 15 vuotta oli Suomen juutalaisvastaisten liikkeiden taholta syydetty. Siihen, ettei Saksa koskaan tulisi vaatimaan Suomen juutalaisten luovutuksia, juutalaiset johtomiehet eivät voineet luottaa. Norjan ja Tanskan esimerkit antoivat olettaa, että myös Suomen juutalaiset oli listaan merkitty.</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Seurakuntien johtajat valitsivat lopulta salailutaktiikan, minkä johdosta juutalaisten arkielämän ongelmat näyttivät kokolailla toisenlaisilta kuin uskontovereiden muualla Euroopassa. Parhaimman kuvan siitä, millaisten asioiden ympärillä Suomen juutalaisten ongelmat kotirintamalla pyörivät, antaa 100 juutalaisäidin allekirjoittama vetoomus, jossa äidit pyytävät hallintoneuvostoa ”pelastamaan” lapsensa. Äitien pelko ei kohdistunut esimerkiksi saksalaisille luovuttamiseen, vaan he olivat huolissaan lastensa juutalaisuudesta ja yhä lisääntyvistä seka-avioliitoista. Lasten parantuneet koulunkäyntimahdollisuudet ja sotien aikana muutenkin tapahtunut yhteiskunnan tiivistyminen olivat luoneet juutalaisnuorille aivan uudenlaisia mahdollisuuksia tutustua vastakkaiseen sukupuoleen. Äidit halusivat seurakunnan vastavedoksi perustavan nuorille oman klubirakennuksen, jossa nämä voisivat tavata toisia juutalaisnuoria ei-juutalaisten sijaan.</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Raskaimmaksi taakaksi muodostui sittenkin seurakuntien nuorten miesten kaatuminen taisteluissa. Talvisodassa Suomen juutalaisia kaatui 15 ja jatkosodassa 8. Helsingin juutalaisyhteisöstä kaatui yhteensä 17, Viipurin ja Turun yhteisöistä kummastakin 3 miestä. Kaatuneiden suhteellinen lukumäärä oli huomattavasti tavallisia suomalaisia suurempi.</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Lehtien kannanotot jakautuivat kuten aikaisemminkin siten, että sosiaalidemokraattiset lehdet olivat selvästi pakolais- ja juutalaismyönteisiä, </a:t>
            </a:r>
            <a:r>
              <a:rPr lang="fi-FI" sz="1200" kern="1200" dirty="0" err="1">
                <a:solidFill>
                  <a:schemeClr val="tx1"/>
                </a:solidFill>
                <a:effectLst/>
                <a:latin typeface="+mn-lt"/>
                <a:ea typeface="+mn-ea"/>
                <a:cs typeface="+mn-cs"/>
              </a:rPr>
              <a:t>IKL:läiset</a:t>
            </a:r>
            <a:r>
              <a:rPr lang="fi-FI" sz="1200" kern="1200" dirty="0">
                <a:solidFill>
                  <a:schemeClr val="tx1"/>
                </a:solidFill>
                <a:effectLst/>
                <a:latin typeface="+mn-lt"/>
                <a:ea typeface="+mn-ea"/>
                <a:cs typeface="+mn-cs"/>
              </a:rPr>
              <a:t> pakolaisvastaisia ja muut tilanteesta riippuen viileän kielteisiä tai neutraaleja.</a:t>
            </a:r>
          </a:p>
          <a:p>
            <a:r>
              <a:rPr lang="fi-FI" sz="1200" kern="1200" dirty="0">
                <a:solidFill>
                  <a:schemeClr val="tx1"/>
                </a:solidFill>
                <a:effectLst/>
                <a:latin typeface="+mn-lt"/>
                <a:ea typeface="+mn-ea"/>
                <a:cs typeface="+mn-cs"/>
              </a:rPr>
              <a:t> </a:t>
            </a:r>
          </a:p>
          <a:p>
            <a:r>
              <a:rPr lang="fi-FI" sz="1200" kern="1200" dirty="0">
                <a:solidFill>
                  <a:schemeClr val="tx1"/>
                </a:solidFill>
                <a:effectLst/>
                <a:latin typeface="+mn-lt"/>
                <a:ea typeface="+mn-ea"/>
                <a:cs typeface="+mn-cs"/>
              </a:rPr>
              <a:t>Esimakua tulevasta antoi Suomen Käsityö- ja Teollisuusliiton, Suomen Vaatturityönantajain Liiton, Suomen Kangas- ja Lyhyttavarakauppiaitten Liiton, Pukimoliikkeiden Yhdistyksen ja Suomen Kultaseppien Liiton elokuussa 1938 maan hallitukselle osoittama kirjelmä, jossa ilmaistiin huoli juutalaispakolaisten kasvavan määrän aiheuttamasta vaikutuksesta maan elinkeinoelämän rakenteeseen. Ei käy selville, tiesivätkö juutalaiset edellä mainitusta kirjelmästä, mutta Suomen juutalaisilla itselläkään tuskin oli harhaluuloja siitä, miten mahdollinen "juutalaisvyöry" todennäköisesti vaikuttaisi yleiseen mielipiteeseen.</a:t>
            </a:r>
          </a:p>
          <a:p>
            <a:endParaRPr lang="fi-FI" dirty="0"/>
          </a:p>
        </p:txBody>
      </p:sp>
      <p:sp>
        <p:nvSpPr>
          <p:cNvPr id="4" name="Dian numeron paikkamerkki 3"/>
          <p:cNvSpPr>
            <a:spLocks noGrp="1"/>
          </p:cNvSpPr>
          <p:nvPr>
            <p:ph type="sldNum" sz="quarter" idx="10"/>
          </p:nvPr>
        </p:nvSpPr>
        <p:spPr/>
        <p:txBody>
          <a:bodyPr/>
          <a:lstStyle/>
          <a:p>
            <a:fld id="{02A15019-6DB8-4BFA-9982-119FFCD6E741}" type="slidenum">
              <a:rPr lang="fi-FI" smtClean="0"/>
              <a:t>15</a:t>
            </a:fld>
            <a:endParaRPr lang="fi-FI"/>
          </a:p>
        </p:txBody>
      </p:sp>
    </p:spTree>
    <p:extLst>
      <p:ext uri="{BB962C8B-B14F-4D97-AF65-F5344CB8AC3E}">
        <p14:creationId xmlns:p14="http://schemas.microsoft.com/office/powerpoint/2010/main" val="3754127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9" name="Alaotsikko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i-FI"/>
              <a:t>Muokkaa alaotsikon perustyyliä napsautt.</a:t>
            </a:r>
            <a:endParaRPr kumimoji="0" lang="en-US"/>
          </a:p>
        </p:txBody>
      </p:sp>
      <p:sp>
        <p:nvSpPr>
          <p:cNvPr id="28" name="Otsikko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fi-FI"/>
              <a:t>Muokkaa perustyyl. napsautt.</a:t>
            </a:r>
            <a:endParaRPr kumimoji="0" lang="en-US"/>
          </a:p>
        </p:txBody>
      </p:sp>
      <p:cxnSp>
        <p:nvCxnSpPr>
          <p:cNvPr id="8" name="Suora yhdysviiva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uora yhdysviiva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Ellipsi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Päivämäärän paikkamerkki 14"/>
          <p:cNvSpPr>
            <a:spLocks noGrp="1"/>
          </p:cNvSpPr>
          <p:nvPr>
            <p:ph type="dt" sz="half" idx="10"/>
          </p:nvPr>
        </p:nvSpPr>
        <p:spPr/>
        <p:txBody>
          <a:bodyPr/>
          <a:lstStyle/>
          <a:p>
            <a:fld id="{D95932A4-2B09-42A0-BC2B-55622F34ED6A}" type="datetimeFigureOut">
              <a:rPr lang="fi-FI" smtClean="0"/>
              <a:pPr/>
              <a:t>12.6.2020</a:t>
            </a:fld>
            <a:endParaRPr lang="fi-FI"/>
          </a:p>
        </p:txBody>
      </p:sp>
      <p:sp>
        <p:nvSpPr>
          <p:cNvPr id="16" name="Dian numeron paikkamerkki 15"/>
          <p:cNvSpPr>
            <a:spLocks noGrp="1"/>
          </p:cNvSpPr>
          <p:nvPr>
            <p:ph type="sldNum" sz="quarter" idx="11"/>
          </p:nvPr>
        </p:nvSpPr>
        <p:spPr/>
        <p:txBody>
          <a:bodyPr/>
          <a:lstStyle/>
          <a:p>
            <a:fld id="{D6660B01-C32C-4256-8839-1238C1AB88F2}" type="slidenum">
              <a:rPr lang="fi-FI" smtClean="0"/>
              <a:pPr/>
              <a:t>‹#›</a:t>
            </a:fld>
            <a:endParaRPr lang="fi-FI"/>
          </a:p>
        </p:txBody>
      </p:sp>
      <p:sp>
        <p:nvSpPr>
          <p:cNvPr id="17" name="Alatunnisteen paikkamerkki 16"/>
          <p:cNvSpPr>
            <a:spLocks noGrp="1"/>
          </p:cNvSpPr>
          <p:nvPr>
            <p:ph type="ftr" sz="quarter" idx="12"/>
          </p:nvPr>
        </p:nvSpPr>
        <p:spPr/>
        <p:txBody>
          <a:bodyPr/>
          <a:lstStyle/>
          <a:p>
            <a:endParaRPr lang="fi-FI"/>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9" name="Sisällön paikkamerkki 8"/>
          <p:cNvSpPr>
            <a:spLocks noGrp="1"/>
          </p:cNvSpPr>
          <p:nvPr>
            <p:ph idx="1"/>
          </p:nvPr>
        </p:nvSpPr>
        <p:spPr>
          <a:xfrm>
            <a:off x="457200" y="1524000"/>
            <a:ext cx="8229600" cy="4572000"/>
          </a:xfrm>
        </p:spPr>
        <p:txBody>
          <a:bodyPr/>
          <a:lstStyle/>
          <a:p>
            <a:pPr lvl="0" eaLnBrk="1" latinLnBrk="0" hangingPunct="1"/>
            <a:r>
              <a:rPr lang="fi-FI"/>
              <a:t>Muokkaa tekstin perustyylejä napsauttamalla</a:t>
            </a:r>
          </a:p>
          <a:p>
            <a:pPr lvl="1" eaLnBrk="1" latinLnBrk="0" hangingPunct="1"/>
            <a:r>
              <a:rPr lang="fi-FI"/>
              <a:t>toinen taso</a:t>
            </a:r>
          </a:p>
          <a:p>
            <a:pPr lvl="2" eaLnBrk="1" latinLnBrk="0" hangingPunct="1"/>
            <a:r>
              <a:rPr lang="fi-FI"/>
              <a:t>kolmas taso</a:t>
            </a:r>
          </a:p>
          <a:p>
            <a:pPr lvl="3" eaLnBrk="1" latinLnBrk="0" hangingPunct="1"/>
            <a:r>
              <a:rPr lang="fi-FI"/>
              <a:t>neljäs taso</a:t>
            </a:r>
          </a:p>
          <a:p>
            <a:pPr lvl="4" eaLnBrk="1" latinLnBrk="0" hangingPunct="1"/>
            <a:r>
              <a:rPr lang="fi-FI"/>
              <a:t>viides taso</a:t>
            </a:r>
            <a:endParaRPr kumimoji="0" lang="en-US"/>
          </a:p>
        </p:txBody>
      </p:sp>
      <p:sp>
        <p:nvSpPr>
          <p:cNvPr id="14" name="Päivämäärän paikkamerkki 13"/>
          <p:cNvSpPr>
            <a:spLocks noGrp="1"/>
          </p:cNvSpPr>
          <p:nvPr>
            <p:ph type="dt" sz="half" idx="14"/>
          </p:nvPr>
        </p:nvSpPr>
        <p:spPr/>
        <p:txBody>
          <a:bodyPr/>
          <a:lstStyle/>
          <a:p>
            <a:fld id="{D95932A4-2B09-42A0-BC2B-55622F34ED6A}" type="datetimeFigureOut">
              <a:rPr lang="fi-FI" smtClean="0"/>
              <a:pPr/>
              <a:t>12.6.2020</a:t>
            </a:fld>
            <a:endParaRPr lang="fi-FI"/>
          </a:p>
        </p:txBody>
      </p:sp>
      <p:sp>
        <p:nvSpPr>
          <p:cNvPr id="15" name="Dian numeron paikkamerkki 14"/>
          <p:cNvSpPr>
            <a:spLocks noGrp="1"/>
          </p:cNvSpPr>
          <p:nvPr>
            <p:ph type="sldNum" sz="quarter" idx="15"/>
          </p:nvPr>
        </p:nvSpPr>
        <p:spPr/>
        <p:txBody>
          <a:bodyPr/>
          <a:lstStyle>
            <a:lvl1pPr algn="ctr">
              <a:defRPr/>
            </a:lvl1pPr>
          </a:lstStyle>
          <a:p>
            <a:fld id="{D6660B01-C32C-4256-8839-1238C1AB88F2}" type="slidenum">
              <a:rPr lang="fi-FI" smtClean="0"/>
              <a:pPr/>
              <a:t>‹#›</a:t>
            </a:fld>
            <a:endParaRPr lang="fi-FI"/>
          </a:p>
        </p:txBody>
      </p:sp>
      <p:sp>
        <p:nvSpPr>
          <p:cNvPr id="16" name="Alatunnisteen paikkamerkki 15"/>
          <p:cNvSpPr>
            <a:spLocks noGrp="1"/>
          </p:cNvSpPr>
          <p:nvPr>
            <p:ph type="ftr" sz="quarter" idx="16"/>
          </p:nvPr>
        </p:nvSpPr>
        <p:spPr/>
        <p:txBody>
          <a:bodyPr/>
          <a:lstStyle/>
          <a:p>
            <a:endParaRPr lang="fi-FI"/>
          </a:p>
        </p:txBody>
      </p:sp>
      <p:sp>
        <p:nvSpPr>
          <p:cNvPr id="17" name="Otsikko 16"/>
          <p:cNvSpPr>
            <a:spLocks noGrp="1"/>
          </p:cNvSpPr>
          <p:nvPr>
            <p:ph type="title"/>
          </p:nvPr>
        </p:nvSpPr>
        <p:spPr/>
        <p:txBody>
          <a:bodyPr rtlCol="0" anchor="b" anchorCtr="0"/>
          <a:lstStyle/>
          <a:p>
            <a:r>
              <a:rPr kumimoji="0" lang="fi-FI"/>
              <a:t>Muokkaa perustyyl. napsautt.</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4" name="Päivämäärän paikkamerkki 3"/>
          <p:cNvSpPr>
            <a:spLocks noGrp="1"/>
          </p:cNvSpPr>
          <p:nvPr>
            <p:ph type="dt" sz="half" idx="10"/>
          </p:nvPr>
        </p:nvSpPr>
        <p:spPr/>
        <p:txBody>
          <a:bodyPr/>
          <a:lstStyle/>
          <a:p>
            <a:fld id="{D95932A4-2B09-42A0-BC2B-55622F34ED6A}" type="datetimeFigureOut">
              <a:rPr lang="fi-FI" smtClean="0"/>
              <a:pPr/>
              <a:t>12.6.2020</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D6660B01-C32C-4256-8839-1238C1AB88F2}" type="slidenum">
              <a:rPr lang="fi-FI" smtClean="0"/>
              <a:pPr/>
              <a:t>‹#›</a:t>
            </a:fld>
            <a:endParaRPr lang="fi-FI"/>
          </a:p>
        </p:txBody>
      </p:sp>
      <p:sp>
        <p:nvSpPr>
          <p:cNvPr id="2" name="Otsikko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fi-FI"/>
              <a:t>Muokkaa perustyyl. napsautt.</a:t>
            </a:r>
            <a:endParaRPr kumimoji="0" lang="en-US"/>
          </a:p>
        </p:txBody>
      </p:sp>
      <p:sp>
        <p:nvSpPr>
          <p:cNvPr id="3" name="Tekstin paikkamerkki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i-FI"/>
              <a:t>Muokkaa tekstin perustyylejä napsauttamalla</a:t>
            </a:r>
          </a:p>
        </p:txBody>
      </p:sp>
      <p:cxnSp>
        <p:nvCxnSpPr>
          <p:cNvPr id="7" name="Suora yhdysviiva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5" name="Päivämäärän paikkamerkki 4"/>
          <p:cNvSpPr>
            <a:spLocks noGrp="1"/>
          </p:cNvSpPr>
          <p:nvPr>
            <p:ph type="dt" sz="half" idx="10"/>
          </p:nvPr>
        </p:nvSpPr>
        <p:spPr/>
        <p:txBody>
          <a:bodyPr/>
          <a:lstStyle/>
          <a:p>
            <a:fld id="{D95932A4-2B09-42A0-BC2B-55622F34ED6A}" type="datetimeFigureOut">
              <a:rPr lang="fi-FI" smtClean="0"/>
              <a:pPr/>
              <a:t>12.6.2020</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D6660B01-C32C-4256-8839-1238C1AB88F2}" type="slidenum">
              <a:rPr lang="fi-FI" smtClean="0"/>
              <a:pPr/>
              <a:t>‹#›</a:t>
            </a:fld>
            <a:endParaRPr lang="fi-FI"/>
          </a:p>
        </p:txBody>
      </p:sp>
      <p:sp>
        <p:nvSpPr>
          <p:cNvPr id="2" name="Otsikko 1"/>
          <p:cNvSpPr>
            <a:spLocks noGrp="1"/>
          </p:cNvSpPr>
          <p:nvPr>
            <p:ph type="title"/>
          </p:nvPr>
        </p:nvSpPr>
        <p:spPr/>
        <p:txBody>
          <a:bodyPr/>
          <a:lstStyle/>
          <a:p>
            <a:r>
              <a:rPr kumimoji="0" lang="fi-FI"/>
              <a:t>Muokkaa perustyyl. napsautt.</a:t>
            </a:r>
            <a:endParaRPr kumimoji="0" lang="en-US"/>
          </a:p>
        </p:txBody>
      </p:sp>
      <p:sp>
        <p:nvSpPr>
          <p:cNvPr id="11" name="Sisällön paikkamerkki 10"/>
          <p:cNvSpPr>
            <a:spLocks noGrp="1"/>
          </p:cNvSpPr>
          <p:nvPr>
            <p:ph sz="half" idx="1"/>
          </p:nvPr>
        </p:nvSpPr>
        <p:spPr>
          <a:xfrm>
            <a:off x="457200" y="1524000"/>
            <a:ext cx="4059936" cy="4572000"/>
          </a:xfrm>
        </p:spPr>
        <p:txBody>
          <a:bodyPr/>
          <a:lstStyle/>
          <a:p>
            <a:pPr lvl="0" eaLnBrk="1" latinLnBrk="0" hangingPunct="1"/>
            <a:r>
              <a:rPr lang="fi-FI"/>
              <a:t>Muokkaa tekstin perustyylejä napsauttamalla</a:t>
            </a:r>
          </a:p>
          <a:p>
            <a:pPr lvl="1" eaLnBrk="1" latinLnBrk="0" hangingPunct="1"/>
            <a:r>
              <a:rPr lang="fi-FI"/>
              <a:t>toinen taso</a:t>
            </a:r>
          </a:p>
          <a:p>
            <a:pPr lvl="2" eaLnBrk="1" latinLnBrk="0" hangingPunct="1"/>
            <a:r>
              <a:rPr lang="fi-FI"/>
              <a:t>kolmas taso</a:t>
            </a:r>
          </a:p>
          <a:p>
            <a:pPr lvl="3" eaLnBrk="1" latinLnBrk="0" hangingPunct="1"/>
            <a:r>
              <a:rPr lang="fi-FI"/>
              <a:t>neljäs taso</a:t>
            </a:r>
          </a:p>
          <a:p>
            <a:pPr lvl="4" eaLnBrk="1" latinLnBrk="0" hangingPunct="1"/>
            <a:r>
              <a:rPr lang="fi-FI"/>
              <a:t>viides taso</a:t>
            </a:r>
            <a:endParaRPr kumimoji="0" lang="en-US"/>
          </a:p>
        </p:txBody>
      </p:sp>
      <p:sp>
        <p:nvSpPr>
          <p:cNvPr id="13" name="Sisällön paikkamerkki 12"/>
          <p:cNvSpPr>
            <a:spLocks noGrp="1"/>
          </p:cNvSpPr>
          <p:nvPr>
            <p:ph sz="half" idx="2"/>
          </p:nvPr>
        </p:nvSpPr>
        <p:spPr>
          <a:xfrm>
            <a:off x="4648200" y="1524000"/>
            <a:ext cx="4059936" cy="4572000"/>
          </a:xfrm>
        </p:spPr>
        <p:txBody>
          <a:bodyPr/>
          <a:lstStyle/>
          <a:p>
            <a:pPr lvl="0" eaLnBrk="1" latinLnBrk="0" hangingPunct="1"/>
            <a:r>
              <a:rPr lang="fi-FI"/>
              <a:t>Muokkaa tekstin perustyylejä napsauttamalla</a:t>
            </a:r>
          </a:p>
          <a:p>
            <a:pPr lvl="1" eaLnBrk="1" latinLnBrk="0" hangingPunct="1"/>
            <a:r>
              <a:rPr lang="fi-FI"/>
              <a:t>toinen taso</a:t>
            </a:r>
          </a:p>
          <a:p>
            <a:pPr lvl="2" eaLnBrk="1" latinLnBrk="0" hangingPunct="1"/>
            <a:r>
              <a:rPr lang="fi-FI"/>
              <a:t>kolmas taso</a:t>
            </a:r>
          </a:p>
          <a:p>
            <a:pPr lvl="3" eaLnBrk="1" latinLnBrk="0" hangingPunct="1"/>
            <a:r>
              <a:rPr lang="fi-FI"/>
              <a:t>neljäs taso</a:t>
            </a:r>
          </a:p>
          <a:p>
            <a:pPr lvl="4" eaLnBrk="1" latinLnBrk="0" hangingPunct="1"/>
            <a:r>
              <a:rPr lang="fi-FI"/>
              <a:t>viides taso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9" name="Dian numeron paikkamerkki 8"/>
          <p:cNvSpPr>
            <a:spLocks noGrp="1"/>
          </p:cNvSpPr>
          <p:nvPr>
            <p:ph type="sldNum" sz="quarter" idx="12"/>
          </p:nvPr>
        </p:nvSpPr>
        <p:spPr/>
        <p:txBody>
          <a:bodyPr/>
          <a:lstStyle/>
          <a:p>
            <a:fld id="{D6660B01-C32C-4256-8839-1238C1AB88F2}" type="slidenum">
              <a:rPr lang="fi-FI" smtClean="0"/>
              <a:pPr/>
              <a:t>‹#›</a:t>
            </a:fld>
            <a:endParaRPr lang="fi-FI"/>
          </a:p>
        </p:txBody>
      </p:sp>
      <p:sp>
        <p:nvSpPr>
          <p:cNvPr id="8" name="Alatunnisteen paikkamerkki 7"/>
          <p:cNvSpPr>
            <a:spLocks noGrp="1"/>
          </p:cNvSpPr>
          <p:nvPr>
            <p:ph type="ftr" sz="quarter" idx="11"/>
          </p:nvPr>
        </p:nvSpPr>
        <p:spPr/>
        <p:txBody>
          <a:bodyPr/>
          <a:lstStyle/>
          <a:p>
            <a:endParaRPr lang="fi-FI"/>
          </a:p>
        </p:txBody>
      </p:sp>
      <p:sp>
        <p:nvSpPr>
          <p:cNvPr id="7" name="Päivämäärän paikkamerkki 6"/>
          <p:cNvSpPr>
            <a:spLocks noGrp="1"/>
          </p:cNvSpPr>
          <p:nvPr>
            <p:ph type="dt" sz="half" idx="10"/>
          </p:nvPr>
        </p:nvSpPr>
        <p:spPr/>
        <p:txBody>
          <a:bodyPr/>
          <a:lstStyle/>
          <a:p>
            <a:fld id="{D95932A4-2B09-42A0-BC2B-55622F34ED6A}" type="datetimeFigureOut">
              <a:rPr lang="fi-FI" smtClean="0"/>
              <a:pPr/>
              <a:t>12.6.2020</a:t>
            </a:fld>
            <a:endParaRPr lang="fi-FI"/>
          </a:p>
        </p:txBody>
      </p:sp>
      <p:sp>
        <p:nvSpPr>
          <p:cNvPr id="3" name="Tekstin paikkamerkki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i-FI"/>
              <a:t>Muokkaa tekstin perustyylejä napsauttamalla</a:t>
            </a:r>
          </a:p>
        </p:txBody>
      </p:sp>
      <p:sp>
        <p:nvSpPr>
          <p:cNvPr id="32" name="Sisällön paikkamerkki 31"/>
          <p:cNvSpPr>
            <a:spLocks noGrp="1"/>
          </p:cNvSpPr>
          <p:nvPr>
            <p:ph sz="half" idx="2"/>
          </p:nvPr>
        </p:nvSpPr>
        <p:spPr>
          <a:xfrm>
            <a:off x="457200" y="2201896"/>
            <a:ext cx="4038600" cy="3913632"/>
          </a:xfrm>
        </p:spPr>
        <p:txBody>
          <a:bodyPr/>
          <a:lstStyle/>
          <a:p>
            <a:pPr lvl="0" eaLnBrk="1" latinLnBrk="0" hangingPunct="1"/>
            <a:r>
              <a:rPr lang="fi-FI"/>
              <a:t>Muokkaa tekstin perustyylejä napsauttamalla</a:t>
            </a:r>
          </a:p>
          <a:p>
            <a:pPr lvl="1" eaLnBrk="1" latinLnBrk="0" hangingPunct="1"/>
            <a:r>
              <a:rPr lang="fi-FI"/>
              <a:t>toinen taso</a:t>
            </a:r>
          </a:p>
          <a:p>
            <a:pPr lvl="2" eaLnBrk="1" latinLnBrk="0" hangingPunct="1"/>
            <a:r>
              <a:rPr lang="fi-FI"/>
              <a:t>kolmas taso</a:t>
            </a:r>
          </a:p>
          <a:p>
            <a:pPr lvl="3" eaLnBrk="1" latinLnBrk="0" hangingPunct="1"/>
            <a:r>
              <a:rPr lang="fi-FI"/>
              <a:t>neljäs taso</a:t>
            </a:r>
          </a:p>
          <a:p>
            <a:pPr lvl="4" eaLnBrk="1" latinLnBrk="0" hangingPunct="1"/>
            <a:r>
              <a:rPr lang="fi-FI"/>
              <a:t>viides taso</a:t>
            </a:r>
            <a:endParaRPr kumimoji="0" lang="en-US"/>
          </a:p>
        </p:txBody>
      </p:sp>
      <p:sp>
        <p:nvSpPr>
          <p:cNvPr id="34" name="Sisällön paikkamerkki 33"/>
          <p:cNvSpPr>
            <a:spLocks noGrp="1"/>
          </p:cNvSpPr>
          <p:nvPr>
            <p:ph sz="quarter" idx="4"/>
          </p:nvPr>
        </p:nvSpPr>
        <p:spPr>
          <a:xfrm>
            <a:off x="4649788" y="2201896"/>
            <a:ext cx="4038600" cy="3913632"/>
          </a:xfrm>
        </p:spPr>
        <p:txBody>
          <a:bodyPr/>
          <a:lstStyle/>
          <a:p>
            <a:pPr lvl="0" eaLnBrk="1" latinLnBrk="0" hangingPunct="1"/>
            <a:r>
              <a:rPr lang="fi-FI"/>
              <a:t>Muokkaa tekstin perustyylejä napsauttamalla</a:t>
            </a:r>
          </a:p>
          <a:p>
            <a:pPr lvl="1" eaLnBrk="1" latinLnBrk="0" hangingPunct="1"/>
            <a:r>
              <a:rPr lang="fi-FI"/>
              <a:t>toinen taso</a:t>
            </a:r>
          </a:p>
          <a:p>
            <a:pPr lvl="2" eaLnBrk="1" latinLnBrk="0" hangingPunct="1"/>
            <a:r>
              <a:rPr lang="fi-FI"/>
              <a:t>kolmas taso</a:t>
            </a:r>
          </a:p>
          <a:p>
            <a:pPr lvl="3" eaLnBrk="1" latinLnBrk="0" hangingPunct="1"/>
            <a:r>
              <a:rPr lang="fi-FI"/>
              <a:t>neljäs taso</a:t>
            </a:r>
          </a:p>
          <a:p>
            <a:pPr lvl="4" eaLnBrk="1" latinLnBrk="0" hangingPunct="1"/>
            <a:r>
              <a:rPr lang="fi-FI"/>
              <a:t>viides taso</a:t>
            </a:r>
            <a:endParaRPr kumimoji="0" lang="en-US"/>
          </a:p>
        </p:txBody>
      </p:sp>
      <p:sp>
        <p:nvSpPr>
          <p:cNvPr id="2" name="Otsikko 1"/>
          <p:cNvSpPr>
            <a:spLocks noGrp="1"/>
          </p:cNvSpPr>
          <p:nvPr>
            <p:ph type="title"/>
          </p:nvPr>
        </p:nvSpPr>
        <p:spPr>
          <a:xfrm>
            <a:off x="457200" y="155448"/>
            <a:ext cx="8229600" cy="1143000"/>
          </a:xfrm>
        </p:spPr>
        <p:txBody>
          <a:bodyPr anchor="b" anchorCtr="0"/>
          <a:lstStyle>
            <a:lvl1pPr>
              <a:defRPr/>
            </a:lvl1pPr>
          </a:lstStyle>
          <a:p>
            <a:r>
              <a:rPr kumimoji="0" lang="fi-FI"/>
              <a:t>Muokkaa perustyyl. napsautt.</a:t>
            </a:r>
            <a:endParaRPr kumimoji="0" lang="en-US"/>
          </a:p>
        </p:txBody>
      </p:sp>
      <p:sp>
        <p:nvSpPr>
          <p:cNvPr id="12" name="Tekstin paikkamerkki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i-FI"/>
              <a:t>Muokkaa tekstin perustyylejä napsauttamalla</a:t>
            </a:r>
          </a:p>
        </p:txBody>
      </p:sp>
      <p:cxnSp>
        <p:nvCxnSpPr>
          <p:cNvPr id="10" name="Suora yhdysviiva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uora yhdysviiva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D95932A4-2B09-42A0-BC2B-55622F34ED6A}" type="datetimeFigureOut">
              <a:rPr lang="fi-FI" smtClean="0"/>
              <a:pPr/>
              <a:t>12.6.2020</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D6660B01-C32C-4256-8839-1238C1AB88F2}" type="slidenum">
              <a:rPr lang="fi-FI" smtClean="0"/>
              <a:pPr/>
              <a:t>‹#›</a:t>
            </a:fld>
            <a:endParaRPr lang="fi-FI"/>
          </a:p>
        </p:txBody>
      </p:sp>
      <p:sp>
        <p:nvSpPr>
          <p:cNvPr id="2" name="Otsikko 1"/>
          <p:cNvSpPr>
            <a:spLocks noGrp="1"/>
          </p:cNvSpPr>
          <p:nvPr>
            <p:ph type="title"/>
          </p:nvPr>
        </p:nvSpPr>
        <p:spPr/>
        <p:txBody>
          <a:bodyPr/>
          <a:lstStyle/>
          <a:p>
            <a:r>
              <a:rPr kumimoji="0" lang="fi-FI"/>
              <a:t>Muokkaa perustyyl. napsautt.</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D95932A4-2B09-42A0-BC2B-55622F34ED6A}" type="datetimeFigureOut">
              <a:rPr lang="fi-FI" smtClean="0"/>
              <a:pPr/>
              <a:t>12.6.2020</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D6660B01-C32C-4256-8839-1238C1AB88F2}" type="slidenum">
              <a:rPr lang="fi-FI" smtClean="0"/>
              <a:pPr/>
              <a:t>‹#›</a:t>
            </a:fld>
            <a:endParaRPr lang="fi-F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tsikollinen sisältö">
    <p:spTree>
      <p:nvGrpSpPr>
        <p:cNvPr id="1" name=""/>
        <p:cNvGrpSpPr/>
        <p:nvPr/>
      </p:nvGrpSpPr>
      <p:grpSpPr>
        <a:xfrm>
          <a:off x="0" y="0"/>
          <a:ext cx="0" cy="0"/>
          <a:chOff x="0" y="0"/>
          <a:chExt cx="0" cy="0"/>
        </a:xfrm>
      </p:grpSpPr>
      <p:sp>
        <p:nvSpPr>
          <p:cNvPr id="29" name="Sisällön paikkamerkki 28"/>
          <p:cNvSpPr>
            <a:spLocks noGrp="1"/>
          </p:cNvSpPr>
          <p:nvPr>
            <p:ph sz="quarter" idx="1"/>
          </p:nvPr>
        </p:nvSpPr>
        <p:spPr>
          <a:xfrm>
            <a:off x="457200" y="457200"/>
            <a:ext cx="6248400" cy="5715000"/>
          </a:xfrm>
        </p:spPr>
        <p:txBody>
          <a:bodyPr/>
          <a:lstStyle/>
          <a:p>
            <a:pPr lvl="0" eaLnBrk="1" latinLnBrk="0" hangingPunct="1"/>
            <a:r>
              <a:rPr lang="fi-FI"/>
              <a:t>Muokkaa tekstin perustyylejä napsauttamalla</a:t>
            </a:r>
          </a:p>
          <a:p>
            <a:pPr lvl="1" eaLnBrk="1" latinLnBrk="0" hangingPunct="1"/>
            <a:r>
              <a:rPr lang="fi-FI"/>
              <a:t>toinen taso</a:t>
            </a:r>
          </a:p>
          <a:p>
            <a:pPr lvl="2" eaLnBrk="1" latinLnBrk="0" hangingPunct="1"/>
            <a:r>
              <a:rPr lang="fi-FI"/>
              <a:t>kolmas taso</a:t>
            </a:r>
          </a:p>
          <a:p>
            <a:pPr lvl="3" eaLnBrk="1" latinLnBrk="0" hangingPunct="1"/>
            <a:r>
              <a:rPr lang="fi-FI"/>
              <a:t>neljäs taso</a:t>
            </a:r>
          </a:p>
          <a:p>
            <a:pPr lvl="4" eaLnBrk="1" latinLnBrk="0" hangingPunct="1"/>
            <a:r>
              <a:rPr lang="fi-FI"/>
              <a:t>viides taso</a:t>
            </a:r>
            <a:endParaRPr kumimoji="0" lang="en-US"/>
          </a:p>
        </p:txBody>
      </p:sp>
      <p:sp>
        <p:nvSpPr>
          <p:cNvPr id="3" name="Tekstin paikkamerkki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i-FI"/>
              <a:t>Muokkaa tekstin perustyylejä napsauttamalla</a:t>
            </a:r>
          </a:p>
        </p:txBody>
      </p:sp>
      <p:sp>
        <p:nvSpPr>
          <p:cNvPr id="31" name="Otsikko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fi-FI"/>
              <a:t>Muokkaa perustyyl. napsautt.</a:t>
            </a:r>
            <a:endParaRPr kumimoji="0" lang="en-US"/>
          </a:p>
        </p:txBody>
      </p:sp>
      <p:sp>
        <p:nvSpPr>
          <p:cNvPr id="8" name="Päivämäärän paikkamerkki 7"/>
          <p:cNvSpPr>
            <a:spLocks noGrp="1"/>
          </p:cNvSpPr>
          <p:nvPr>
            <p:ph type="dt" sz="half" idx="14"/>
          </p:nvPr>
        </p:nvSpPr>
        <p:spPr/>
        <p:txBody>
          <a:bodyPr/>
          <a:lstStyle/>
          <a:p>
            <a:fld id="{D95932A4-2B09-42A0-BC2B-55622F34ED6A}" type="datetimeFigureOut">
              <a:rPr lang="fi-FI" smtClean="0"/>
              <a:pPr/>
              <a:t>12.6.2020</a:t>
            </a:fld>
            <a:endParaRPr lang="fi-FI"/>
          </a:p>
        </p:txBody>
      </p:sp>
      <p:sp>
        <p:nvSpPr>
          <p:cNvPr id="9" name="Dian numeron paikkamerkki 8"/>
          <p:cNvSpPr>
            <a:spLocks noGrp="1"/>
          </p:cNvSpPr>
          <p:nvPr>
            <p:ph type="sldNum" sz="quarter" idx="15"/>
          </p:nvPr>
        </p:nvSpPr>
        <p:spPr/>
        <p:txBody>
          <a:bodyPr/>
          <a:lstStyle/>
          <a:p>
            <a:fld id="{D6660B01-C32C-4256-8839-1238C1AB88F2}" type="slidenum">
              <a:rPr lang="fi-FI" smtClean="0"/>
              <a:pPr/>
              <a:t>‹#›</a:t>
            </a:fld>
            <a:endParaRPr lang="fi-FI"/>
          </a:p>
        </p:txBody>
      </p:sp>
      <p:sp>
        <p:nvSpPr>
          <p:cNvPr id="10" name="Alatunnisteen paikkamerkki 9"/>
          <p:cNvSpPr>
            <a:spLocks noGrp="1"/>
          </p:cNvSpPr>
          <p:nvPr>
            <p:ph type="ftr" sz="quarter" idx="16"/>
          </p:nvPr>
        </p:nvSpPr>
        <p:spPr/>
        <p:txBody>
          <a:bodyPr/>
          <a:lstStyle/>
          <a:p>
            <a:endParaRPr lang="fi-FI"/>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fi-FI"/>
              <a:t>Muokkaa perustyyl. napsautt.</a:t>
            </a:r>
            <a:endParaRPr kumimoji="0" lang="en-US"/>
          </a:p>
        </p:txBody>
      </p:sp>
      <p:sp>
        <p:nvSpPr>
          <p:cNvPr id="3" name="Kuvan paikkamerkki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fi-FI"/>
              <a:t>Lisää kuva napsauttamalla kuvaketta</a:t>
            </a:r>
            <a:endParaRPr kumimoji="0" lang="en-US"/>
          </a:p>
        </p:txBody>
      </p:sp>
      <p:sp>
        <p:nvSpPr>
          <p:cNvPr id="4" name="Tekstin paikkamerkki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fi-FI"/>
              <a:t>Muokkaa tekstin perustyylejä napsauttamalla</a:t>
            </a:r>
          </a:p>
        </p:txBody>
      </p:sp>
      <p:sp>
        <p:nvSpPr>
          <p:cNvPr id="8" name="Päivämäärän paikkamerkki 7"/>
          <p:cNvSpPr>
            <a:spLocks noGrp="1"/>
          </p:cNvSpPr>
          <p:nvPr>
            <p:ph type="dt" sz="half" idx="10"/>
          </p:nvPr>
        </p:nvSpPr>
        <p:spPr/>
        <p:txBody>
          <a:bodyPr/>
          <a:lstStyle/>
          <a:p>
            <a:fld id="{D95932A4-2B09-42A0-BC2B-55622F34ED6A}" type="datetimeFigureOut">
              <a:rPr lang="fi-FI" smtClean="0"/>
              <a:pPr/>
              <a:t>12.6.2020</a:t>
            </a:fld>
            <a:endParaRPr lang="fi-FI"/>
          </a:p>
        </p:txBody>
      </p:sp>
      <p:sp>
        <p:nvSpPr>
          <p:cNvPr id="9" name="Dian numeron paikkamerkki 8"/>
          <p:cNvSpPr>
            <a:spLocks noGrp="1"/>
          </p:cNvSpPr>
          <p:nvPr>
            <p:ph type="sldNum" sz="quarter" idx="11"/>
          </p:nvPr>
        </p:nvSpPr>
        <p:spPr/>
        <p:txBody>
          <a:bodyPr/>
          <a:lstStyle/>
          <a:p>
            <a:fld id="{D6660B01-C32C-4256-8839-1238C1AB88F2}" type="slidenum">
              <a:rPr lang="fi-FI" smtClean="0"/>
              <a:pPr/>
              <a:t>‹#›</a:t>
            </a:fld>
            <a:endParaRPr lang="fi-FI"/>
          </a:p>
        </p:txBody>
      </p:sp>
      <p:sp>
        <p:nvSpPr>
          <p:cNvPr id="10" name="Alatunnisteen paikkamerkki 9"/>
          <p:cNvSpPr>
            <a:spLocks noGrp="1"/>
          </p:cNvSpPr>
          <p:nvPr>
            <p:ph type="ftr" sz="quarter" idx="12"/>
          </p:nvPr>
        </p:nvSpPr>
        <p:spPr/>
        <p:txBody>
          <a:bodyPr/>
          <a:lstStyle/>
          <a:p>
            <a:endParaRPr lang="fi-F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kumimoji="0" lang="fi-FI"/>
              <a:t>Muokkaa perustyyl. napsautt.</a:t>
            </a:r>
            <a:endParaRPr kumimoji="0" lang="en-US"/>
          </a:p>
        </p:txBody>
      </p:sp>
      <p:sp>
        <p:nvSpPr>
          <p:cNvPr id="3" name="Pystysuoran tekstin paikkamerkki 2"/>
          <p:cNvSpPr>
            <a:spLocks noGrp="1"/>
          </p:cNvSpPr>
          <p:nvPr>
            <p:ph type="body" orient="vert" idx="1"/>
          </p:nvPr>
        </p:nvSpPr>
        <p:spPr/>
        <p:txBody>
          <a:bodyPr vert="eaVert"/>
          <a:lstStyle/>
          <a:p>
            <a:pPr lvl="0" eaLnBrk="1" latinLnBrk="0" hangingPunct="1"/>
            <a:r>
              <a:rPr lang="fi-FI"/>
              <a:t>Muokkaa tekstin perustyylejä napsauttamalla</a:t>
            </a:r>
          </a:p>
          <a:p>
            <a:pPr lvl="1" eaLnBrk="1" latinLnBrk="0" hangingPunct="1"/>
            <a:r>
              <a:rPr lang="fi-FI"/>
              <a:t>toinen taso</a:t>
            </a:r>
          </a:p>
          <a:p>
            <a:pPr lvl="2" eaLnBrk="1" latinLnBrk="0" hangingPunct="1"/>
            <a:r>
              <a:rPr lang="fi-FI"/>
              <a:t>kolmas taso</a:t>
            </a:r>
          </a:p>
          <a:p>
            <a:pPr lvl="3" eaLnBrk="1" latinLnBrk="0" hangingPunct="1"/>
            <a:r>
              <a:rPr lang="fi-FI"/>
              <a:t>neljäs taso</a:t>
            </a:r>
          </a:p>
          <a:p>
            <a:pPr lvl="4" eaLnBrk="1" latinLnBrk="0" hangingPunct="1"/>
            <a:r>
              <a:rPr lang="fi-FI"/>
              <a:t>viides taso</a:t>
            </a:r>
            <a:endParaRPr kumimoji="0" lang="en-US"/>
          </a:p>
        </p:txBody>
      </p:sp>
      <p:sp>
        <p:nvSpPr>
          <p:cNvPr id="4" name="Päivämäärän paikkamerkki 3"/>
          <p:cNvSpPr>
            <a:spLocks noGrp="1"/>
          </p:cNvSpPr>
          <p:nvPr>
            <p:ph type="dt" sz="half" idx="10"/>
          </p:nvPr>
        </p:nvSpPr>
        <p:spPr/>
        <p:txBody>
          <a:bodyPr/>
          <a:lstStyle/>
          <a:p>
            <a:fld id="{D95932A4-2B09-42A0-BC2B-55622F34ED6A}" type="datetimeFigureOut">
              <a:rPr lang="fi-FI" smtClean="0"/>
              <a:pPr/>
              <a:t>12.6.2020</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D6660B01-C32C-4256-8839-1238C1AB88F2}" type="slidenum">
              <a:rPr lang="fi-FI" smtClean="0"/>
              <a:pPr/>
              <a:t>‹#›</a:t>
            </a:fld>
            <a:endParaRPr lang="fi-F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6629400" y="274638"/>
            <a:ext cx="2057400" cy="5851525"/>
          </a:xfrm>
        </p:spPr>
        <p:txBody>
          <a:bodyPr vert="eaVert"/>
          <a:lstStyle/>
          <a:p>
            <a:r>
              <a:rPr kumimoji="0" lang="fi-FI"/>
              <a:t>Muokkaa perustyyl. napsautt.</a:t>
            </a:r>
            <a:endParaRPr kumimoji="0" lang="en-US"/>
          </a:p>
        </p:txBody>
      </p:sp>
      <p:sp>
        <p:nvSpPr>
          <p:cNvPr id="3" name="Pystysuoran tekstin paikkamerkki 2"/>
          <p:cNvSpPr>
            <a:spLocks noGrp="1"/>
          </p:cNvSpPr>
          <p:nvPr>
            <p:ph type="body" orient="vert" idx="1"/>
          </p:nvPr>
        </p:nvSpPr>
        <p:spPr>
          <a:xfrm>
            <a:off x="457200" y="274638"/>
            <a:ext cx="6019800" cy="5851525"/>
          </a:xfrm>
        </p:spPr>
        <p:txBody>
          <a:bodyPr vert="eaVert"/>
          <a:lstStyle/>
          <a:p>
            <a:pPr lvl="0" eaLnBrk="1" latinLnBrk="0" hangingPunct="1"/>
            <a:r>
              <a:rPr lang="fi-FI"/>
              <a:t>Muokkaa tekstin perustyylejä napsauttamalla</a:t>
            </a:r>
          </a:p>
          <a:p>
            <a:pPr lvl="1" eaLnBrk="1" latinLnBrk="0" hangingPunct="1"/>
            <a:r>
              <a:rPr lang="fi-FI"/>
              <a:t>toinen taso</a:t>
            </a:r>
          </a:p>
          <a:p>
            <a:pPr lvl="2" eaLnBrk="1" latinLnBrk="0" hangingPunct="1"/>
            <a:r>
              <a:rPr lang="fi-FI"/>
              <a:t>kolmas taso</a:t>
            </a:r>
          </a:p>
          <a:p>
            <a:pPr lvl="3" eaLnBrk="1" latinLnBrk="0" hangingPunct="1"/>
            <a:r>
              <a:rPr lang="fi-FI"/>
              <a:t>neljäs taso</a:t>
            </a:r>
          </a:p>
          <a:p>
            <a:pPr lvl="4" eaLnBrk="1" latinLnBrk="0" hangingPunct="1"/>
            <a:r>
              <a:rPr lang="fi-FI"/>
              <a:t>viides taso</a:t>
            </a:r>
            <a:endParaRPr kumimoji="0" lang="en-US"/>
          </a:p>
        </p:txBody>
      </p:sp>
      <p:sp>
        <p:nvSpPr>
          <p:cNvPr id="4" name="Päivämäärän paikkamerkki 3"/>
          <p:cNvSpPr>
            <a:spLocks noGrp="1"/>
          </p:cNvSpPr>
          <p:nvPr>
            <p:ph type="dt" sz="half" idx="10"/>
          </p:nvPr>
        </p:nvSpPr>
        <p:spPr/>
        <p:txBody>
          <a:bodyPr/>
          <a:lstStyle/>
          <a:p>
            <a:fld id="{D95932A4-2B09-42A0-BC2B-55622F34ED6A}" type="datetimeFigureOut">
              <a:rPr lang="fi-FI" smtClean="0"/>
              <a:pPr/>
              <a:t>12.6.2020</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D6660B01-C32C-4256-8839-1238C1AB88F2}" type="slidenum">
              <a:rPr lang="fi-FI" smtClean="0"/>
              <a:pPr/>
              <a:t>‹#›</a:t>
            </a:fld>
            <a:endParaRPr lang="fi-F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kstin paikkamerkki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fi-FI"/>
              <a:t>Muokkaa tekstin perustyylejä napsauttamalla</a:t>
            </a:r>
          </a:p>
          <a:p>
            <a:pPr lvl="1" eaLnBrk="1" latinLnBrk="0" hangingPunct="1"/>
            <a:r>
              <a:rPr kumimoji="0" lang="fi-FI"/>
              <a:t>toinen taso</a:t>
            </a:r>
          </a:p>
          <a:p>
            <a:pPr lvl="2" eaLnBrk="1" latinLnBrk="0" hangingPunct="1"/>
            <a:r>
              <a:rPr kumimoji="0" lang="fi-FI"/>
              <a:t>kolmas taso</a:t>
            </a:r>
          </a:p>
          <a:p>
            <a:pPr lvl="3" eaLnBrk="1" latinLnBrk="0" hangingPunct="1"/>
            <a:r>
              <a:rPr kumimoji="0" lang="fi-FI"/>
              <a:t>neljäs taso</a:t>
            </a:r>
          </a:p>
          <a:p>
            <a:pPr lvl="4" eaLnBrk="1" latinLnBrk="0" hangingPunct="1"/>
            <a:r>
              <a:rPr kumimoji="0" lang="fi-FI"/>
              <a:t>viides taso</a:t>
            </a:r>
            <a:endParaRPr kumimoji="0" lang="en-US"/>
          </a:p>
        </p:txBody>
      </p:sp>
      <p:sp>
        <p:nvSpPr>
          <p:cNvPr id="24" name="Päivämäärän paikkamerkki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D95932A4-2B09-42A0-BC2B-55622F34ED6A}" type="datetimeFigureOut">
              <a:rPr lang="fi-FI" smtClean="0"/>
              <a:pPr/>
              <a:t>12.6.2020</a:t>
            </a:fld>
            <a:endParaRPr lang="fi-FI"/>
          </a:p>
        </p:txBody>
      </p:sp>
      <p:sp>
        <p:nvSpPr>
          <p:cNvPr id="10" name="Alatunnisteen paikkamerkki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fi-FI"/>
          </a:p>
        </p:txBody>
      </p:sp>
      <p:sp>
        <p:nvSpPr>
          <p:cNvPr id="22" name="Dian numeron paikkamerkki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D6660B01-C32C-4256-8839-1238C1AB88F2}" type="slidenum">
              <a:rPr lang="fi-FI" smtClean="0"/>
              <a:pPr/>
              <a:t>‹#›</a:t>
            </a:fld>
            <a:endParaRPr lang="fi-FI"/>
          </a:p>
        </p:txBody>
      </p:sp>
      <p:sp>
        <p:nvSpPr>
          <p:cNvPr id="5" name="Otsikon paikkamerkki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fi-FI"/>
              <a:t>Muokkaa perustyyl. napsautt.</a:t>
            </a:r>
            <a:endParaRPr kumimoji="0"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6.jpe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microsoft.com/office/2007/relationships/hdphoto" Target="../media/hdphoto4.wdp"/></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60648"/>
            <a:ext cx="8520078" cy="6192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Otsikko 1"/>
          <p:cNvSpPr>
            <a:spLocks noGrp="1"/>
          </p:cNvSpPr>
          <p:nvPr>
            <p:ph type="title"/>
          </p:nvPr>
        </p:nvSpPr>
        <p:spPr>
          <a:xfrm>
            <a:off x="457200" y="152400"/>
            <a:ext cx="8229600" cy="3060576"/>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fi-FI" sz="4400" b="1" spc="0" dirty="0">
                <a:ln/>
                <a:solidFill>
                  <a:schemeClr val="accent3"/>
                </a:solidFill>
                <a:effectLst/>
              </a:rPr>
              <a:t>HOLOKAUSTI</a:t>
            </a:r>
            <a:endParaRPr lang="fi-FI" b="1" spc="0" dirty="0">
              <a:ln/>
              <a:solidFill>
                <a:schemeClr val="accent3"/>
              </a:solidFill>
              <a:effectLst/>
            </a:endParaRPr>
          </a:p>
        </p:txBody>
      </p:sp>
    </p:spTree>
    <p:extLst>
      <p:ext uri="{BB962C8B-B14F-4D97-AF65-F5344CB8AC3E}">
        <p14:creationId xmlns:p14="http://schemas.microsoft.com/office/powerpoint/2010/main" val="3592510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457200" y="404664"/>
            <a:ext cx="8229600" cy="5691336"/>
          </a:xfrm>
        </p:spPr>
        <p:txBody>
          <a:bodyPr>
            <a:normAutofit/>
          </a:bodyPr>
          <a:lstStyle/>
          <a:p>
            <a:pPr marL="0" indent="0">
              <a:buNone/>
            </a:pPr>
            <a:r>
              <a:rPr lang="fi-FI" sz="4300" b="1" dirty="0">
                <a:effectLst>
                  <a:outerShdw blurRad="38100" dist="38100" dir="2700000" algn="tl">
                    <a:srgbClr val="000000">
                      <a:alpha val="43137"/>
                    </a:srgbClr>
                  </a:outerShdw>
                </a:effectLst>
              </a:rPr>
              <a:t>HOLOKAUSTIN  MÄÄRITELMÄ</a:t>
            </a:r>
          </a:p>
          <a:p>
            <a:r>
              <a:rPr lang="fi-FI" sz="2800" dirty="0"/>
              <a:t>Holokausti oli natsien sekä näiden liittolaisten ja myötäilijöiden toimeenpanema juutalaisen kansan systemaattinen murha. Holokaustissa kuoli arviolta 6 miljoonaa juutalaista.</a:t>
            </a:r>
          </a:p>
          <a:p>
            <a:r>
              <a:rPr lang="fi-FI" sz="2800" dirty="0"/>
              <a:t>Alun perin polttouhria tarkoittanut termi otettiin käyttöön, koska iso osa tapetuista hävitettiin tuhoamisleirien krematorioissa.</a:t>
            </a:r>
          </a:p>
          <a:p>
            <a:r>
              <a:rPr lang="fi-FI" sz="2800" dirty="0"/>
              <a:t>Hol0kaustissa murhattiin                                   myös useita miljoonia                                       muihin vähemmistöryhmiin                      kuuluneita siviilihenkilöitä.</a:t>
            </a:r>
            <a:endParaRPr lang="fi-FI" dirty="0"/>
          </a:p>
        </p:txBody>
      </p:sp>
      <p:pic>
        <p:nvPicPr>
          <p:cNvPr id="5" name="Kuva 4"/>
          <p:cNvPicPr>
            <a:picLocks noChangeAspect="1"/>
          </p:cNvPicPr>
          <p:nvPr/>
        </p:nvPicPr>
        <p:blipFill>
          <a:blip r:embed="rId3"/>
          <a:stretch>
            <a:fillRect/>
          </a:stretch>
        </p:blipFill>
        <p:spPr>
          <a:xfrm>
            <a:off x="5220071" y="4293096"/>
            <a:ext cx="3744417" cy="2183883"/>
          </a:xfrm>
          <a:prstGeom prst="rect">
            <a:avLst/>
          </a:prstGeom>
        </p:spPr>
      </p:pic>
    </p:spTree>
    <p:extLst>
      <p:ext uri="{BB962C8B-B14F-4D97-AF65-F5344CB8AC3E}">
        <p14:creationId xmlns:p14="http://schemas.microsoft.com/office/powerpoint/2010/main" val="1749864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up)">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up)">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Kuva 8"/>
          <p:cNvPicPr>
            <a:picLocks noChangeAspect="1"/>
          </p:cNvPicPr>
          <p:nvPr/>
        </p:nvPicPr>
        <p:blipFill>
          <a:blip r:embed="rId3">
            <a:duotone>
              <a:prstClr val="black"/>
              <a:schemeClr val="bg1">
                <a:lumMod val="95000"/>
                <a:lumOff val="5000"/>
                <a:tint val="45000"/>
                <a:satMod val="400000"/>
              </a:schemeClr>
            </a:duotone>
            <a:extLst>
              <a:ext uri="{BEBA8EAE-BF5A-486C-A8C5-ECC9F3942E4B}">
                <a14:imgProps xmlns:a14="http://schemas.microsoft.com/office/drawing/2010/main">
                  <a14:imgLayer r:embed="rId4">
                    <a14:imgEffect>
                      <a14:brightnessContrast bright="-20000" contrast="-20000"/>
                    </a14:imgEffect>
                  </a14:imgLayer>
                </a14:imgProps>
              </a:ext>
            </a:extLst>
          </a:blip>
          <a:stretch>
            <a:fillRect/>
          </a:stretch>
        </p:blipFill>
        <p:spPr>
          <a:xfrm>
            <a:off x="265287" y="3573017"/>
            <a:ext cx="4248472" cy="2994918"/>
          </a:xfrm>
          <a:prstGeom prst="rect">
            <a:avLst/>
          </a:prstGeom>
          <a:ln>
            <a:noFill/>
          </a:ln>
          <a:effectLst>
            <a:softEdge rad="112500"/>
          </a:effectLst>
        </p:spPr>
        <p:style>
          <a:lnRef idx="0">
            <a:scrgbClr r="0" g="0" b="0"/>
          </a:lnRef>
          <a:fillRef idx="1003">
            <a:schemeClr val="dk1"/>
          </a:fillRef>
          <a:effectRef idx="0">
            <a:scrgbClr r="0" g="0" b="0"/>
          </a:effectRef>
          <a:fontRef idx="major"/>
        </p:style>
      </p:pic>
      <p:pic>
        <p:nvPicPr>
          <p:cNvPr id="10" name="Kuva 9"/>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Lst>
          </a:blip>
          <a:stretch>
            <a:fillRect/>
          </a:stretch>
        </p:blipFill>
        <p:spPr>
          <a:xfrm>
            <a:off x="5772952" y="4293096"/>
            <a:ext cx="3205311" cy="2303835"/>
          </a:xfrm>
          <a:prstGeom prst="rect">
            <a:avLst/>
          </a:prstGeom>
          <a:ln>
            <a:noFill/>
          </a:ln>
          <a:effectLst>
            <a:softEdge rad="112500"/>
          </a:effectLst>
        </p:spPr>
      </p:pic>
      <p:pic>
        <p:nvPicPr>
          <p:cNvPr id="5" name="Kuva 4"/>
          <p:cNvPicPr>
            <a:picLocks noChangeAspect="1"/>
          </p:cNvPicPr>
          <p:nvPr/>
        </p:nvPicPr>
        <p:blipFill>
          <a:blip r:embed="rId7">
            <a:alphaModFix amt="45000"/>
          </a:blip>
          <a:stretch>
            <a:fillRect/>
          </a:stretch>
        </p:blipFill>
        <p:spPr>
          <a:xfrm>
            <a:off x="4644008" y="260648"/>
            <a:ext cx="4334255" cy="3096344"/>
          </a:xfrm>
          <a:prstGeom prst="rect">
            <a:avLst/>
          </a:prstGeom>
          <a:ln>
            <a:noFill/>
          </a:ln>
          <a:effectLst>
            <a:softEdge rad="112500"/>
          </a:effectLst>
        </p:spPr>
      </p:pic>
      <p:sp>
        <p:nvSpPr>
          <p:cNvPr id="2" name="Sisällön paikkamerkki 1"/>
          <p:cNvSpPr>
            <a:spLocks noGrp="1"/>
          </p:cNvSpPr>
          <p:nvPr>
            <p:ph idx="1"/>
          </p:nvPr>
        </p:nvSpPr>
        <p:spPr/>
        <p:txBody>
          <a:bodyPr>
            <a:normAutofit fontScale="85000" lnSpcReduction="20000"/>
          </a:bodyPr>
          <a:lstStyle/>
          <a:p>
            <a:pPr marL="0" indent="0">
              <a:buNone/>
            </a:pPr>
            <a:r>
              <a:rPr lang="fi-FI" dirty="0"/>
              <a:t>Holokausti oli historian ensimmäinen kansanmurha, jossa</a:t>
            </a:r>
          </a:p>
          <a:p>
            <a:r>
              <a:rPr lang="fi-FI" dirty="0"/>
              <a:t>jokin valtio otti tavoitteekseen hävittää jonkin tietyn ihmisryhmän </a:t>
            </a:r>
            <a:r>
              <a:rPr lang="fi-FI" b="1" dirty="0"/>
              <a:t>kaikki miehet, naiset, lapset, nuoret, vanhat, terveet ja sairaat</a:t>
            </a:r>
            <a:endParaRPr lang="fi-FI" dirty="0"/>
          </a:p>
          <a:p>
            <a:r>
              <a:rPr lang="fi-FI" dirty="0"/>
              <a:t>uhreja kuljetettiin satoja, jopa tuhansia kilometrejä tapettaviksi ylitse valtioiden rajojen</a:t>
            </a:r>
          </a:p>
          <a:p>
            <a:r>
              <a:rPr lang="fi-FI" dirty="0"/>
              <a:t>rakennettiin kokonaisia kuolemantehtaita                       tappamista ja ruumiiden hävittämistä varten</a:t>
            </a:r>
          </a:p>
          <a:p>
            <a:r>
              <a:rPr lang="fi-FI" dirty="0"/>
              <a:t>uhrien työpanosta pyrittiin hyödyntämään                                        ennen tappamista</a:t>
            </a:r>
          </a:p>
          <a:p>
            <a:r>
              <a:rPr lang="fi-FI" dirty="0"/>
              <a:t>kohteina olivat kaikki Euroopan/maailman</a:t>
            </a:r>
          </a:p>
          <a:p>
            <a:pPr marL="0" indent="0">
              <a:buNone/>
            </a:pPr>
            <a:r>
              <a:rPr lang="fi-FI" dirty="0"/>
              <a:t>    juutalaiset</a:t>
            </a:r>
          </a:p>
          <a:p>
            <a:r>
              <a:rPr lang="fi-FI" dirty="0"/>
              <a:t>tappaminen ohitti jopa sodankäynnin</a:t>
            </a:r>
          </a:p>
          <a:p>
            <a:pPr marL="0" indent="0">
              <a:buNone/>
            </a:pPr>
            <a:r>
              <a:rPr lang="fi-FI" dirty="0"/>
              <a:t>    päämäärät.</a:t>
            </a:r>
          </a:p>
          <a:p>
            <a:endParaRPr lang="fi-FI" dirty="0"/>
          </a:p>
        </p:txBody>
      </p:sp>
      <p:sp>
        <p:nvSpPr>
          <p:cNvPr id="3" name="Otsikko 2"/>
          <p:cNvSpPr>
            <a:spLocks noGrp="1"/>
          </p:cNvSpPr>
          <p:nvPr>
            <p:ph type="title"/>
          </p:nvPr>
        </p:nvSpPr>
        <p:spPr/>
        <p:txBody>
          <a:bodyPr>
            <a:normAutofit fontScale="90000"/>
          </a:bodyPr>
          <a:lstStyle/>
          <a:p>
            <a:r>
              <a:rPr lang="fi-FI" b="1" dirty="0">
                <a:effectLst>
                  <a:outerShdw blurRad="38100" dist="38100" dir="2700000" algn="tl">
                    <a:srgbClr val="000000">
                      <a:alpha val="43137"/>
                    </a:srgbClr>
                  </a:outerShdw>
                </a:effectLst>
              </a:rPr>
              <a:t>MITEN  HOLOKAUSTI  EROAA MUISTA  KANSANMURHISTA?</a:t>
            </a:r>
          </a:p>
        </p:txBody>
      </p:sp>
    </p:spTree>
    <p:extLst>
      <p:ext uri="{BB962C8B-B14F-4D97-AF65-F5344CB8AC3E}">
        <p14:creationId xmlns:p14="http://schemas.microsoft.com/office/powerpoint/2010/main" val="2628540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xEl>
                                              <p:pRg st="0" end="0"/>
                                            </p:txEl>
                                          </p:spTgt>
                                        </p:tgtEl>
                                        <p:attrNameLst>
                                          <p:attrName>style.visibility</p:attrName>
                                        </p:attrNameLst>
                                      </p:cBhvr>
                                      <p:to>
                                        <p:strVal val="visible"/>
                                      </p:to>
                                    </p:set>
                                    <p:animEffect transition="in" filter="wipe(down)">
                                      <p:cBhvr>
                                        <p:cTn id="22" dur="500"/>
                                        <p:tgtEl>
                                          <p:spTgt spid="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
                                            <p:txEl>
                                              <p:pRg st="1" end="1"/>
                                            </p:txEl>
                                          </p:spTgt>
                                        </p:tgtEl>
                                        <p:attrNameLst>
                                          <p:attrName>style.visibility</p:attrName>
                                        </p:attrNameLst>
                                      </p:cBhvr>
                                      <p:to>
                                        <p:strVal val="visible"/>
                                      </p:to>
                                    </p:set>
                                    <p:animEffect transition="in" filter="wipe(down)">
                                      <p:cBhvr>
                                        <p:cTn id="27" dur="500"/>
                                        <p:tgtEl>
                                          <p:spTgt spid="2">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
                                            <p:txEl>
                                              <p:pRg st="2" end="2"/>
                                            </p:txEl>
                                          </p:spTgt>
                                        </p:tgtEl>
                                        <p:attrNameLst>
                                          <p:attrName>style.visibility</p:attrName>
                                        </p:attrNameLst>
                                      </p:cBhvr>
                                      <p:to>
                                        <p:strVal val="visible"/>
                                      </p:to>
                                    </p:set>
                                    <p:animEffect transition="in" filter="wipe(down)">
                                      <p:cBhvr>
                                        <p:cTn id="32" dur="500"/>
                                        <p:tgtEl>
                                          <p:spTgt spid="2">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
                                            <p:txEl>
                                              <p:pRg st="3" end="3"/>
                                            </p:txEl>
                                          </p:spTgt>
                                        </p:tgtEl>
                                        <p:attrNameLst>
                                          <p:attrName>style.visibility</p:attrName>
                                        </p:attrNameLst>
                                      </p:cBhvr>
                                      <p:to>
                                        <p:strVal val="visible"/>
                                      </p:to>
                                    </p:set>
                                    <p:animEffect transition="in" filter="wipe(down)">
                                      <p:cBhvr>
                                        <p:cTn id="37" dur="500"/>
                                        <p:tgtEl>
                                          <p:spTgt spid="2">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
                                            <p:txEl>
                                              <p:pRg st="4" end="4"/>
                                            </p:txEl>
                                          </p:spTgt>
                                        </p:tgtEl>
                                        <p:attrNameLst>
                                          <p:attrName>style.visibility</p:attrName>
                                        </p:attrNameLst>
                                      </p:cBhvr>
                                      <p:to>
                                        <p:strVal val="visible"/>
                                      </p:to>
                                    </p:set>
                                    <p:animEffect transition="in" filter="wipe(down)">
                                      <p:cBhvr>
                                        <p:cTn id="42" dur="500"/>
                                        <p:tgtEl>
                                          <p:spTgt spid="2">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2">
                                            <p:txEl>
                                              <p:pRg st="5" end="5"/>
                                            </p:txEl>
                                          </p:spTgt>
                                        </p:tgtEl>
                                        <p:attrNameLst>
                                          <p:attrName>style.visibility</p:attrName>
                                        </p:attrNameLst>
                                      </p:cBhvr>
                                      <p:to>
                                        <p:strVal val="visible"/>
                                      </p:to>
                                    </p:set>
                                    <p:animEffect transition="in" filter="wipe(down)">
                                      <p:cBhvr>
                                        <p:cTn id="47" dur="500"/>
                                        <p:tgtEl>
                                          <p:spTgt spid="2">
                                            <p:txEl>
                                              <p:pRg st="5" end="5"/>
                                            </p:txEl>
                                          </p:spTgt>
                                        </p:tgtEl>
                                      </p:cBhvr>
                                    </p:animEffect>
                                  </p:childTnLst>
                                </p:cTn>
                              </p:par>
                              <p:par>
                                <p:cTn id="48" presetID="22" presetClass="entr" presetSubtype="4" fill="hold" nodeType="withEffect">
                                  <p:stCondLst>
                                    <p:cond delay="0"/>
                                  </p:stCondLst>
                                  <p:childTnLst>
                                    <p:set>
                                      <p:cBhvr>
                                        <p:cTn id="49" dur="1" fill="hold">
                                          <p:stCondLst>
                                            <p:cond delay="0"/>
                                          </p:stCondLst>
                                        </p:cTn>
                                        <p:tgtEl>
                                          <p:spTgt spid="2">
                                            <p:txEl>
                                              <p:pRg st="6" end="6"/>
                                            </p:txEl>
                                          </p:spTgt>
                                        </p:tgtEl>
                                        <p:attrNameLst>
                                          <p:attrName>style.visibility</p:attrName>
                                        </p:attrNameLst>
                                      </p:cBhvr>
                                      <p:to>
                                        <p:strVal val="visible"/>
                                      </p:to>
                                    </p:set>
                                    <p:animEffect transition="in" filter="wipe(down)">
                                      <p:cBhvr>
                                        <p:cTn id="50" dur="500"/>
                                        <p:tgtEl>
                                          <p:spTgt spid="2">
                                            <p:txEl>
                                              <p:pRg st="6" end="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nodeType="clickEffect">
                                  <p:stCondLst>
                                    <p:cond delay="0"/>
                                  </p:stCondLst>
                                  <p:childTnLst>
                                    <p:set>
                                      <p:cBhvr>
                                        <p:cTn id="54" dur="1" fill="hold">
                                          <p:stCondLst>
                                            <p:cond delay="0"/>
                                          </p:stCondLst>
                                        </p:cTn>
                                        <p:tgtEl>
                                          <p:spTgt spid="2">
                                            <p:txEl>
                                              <p:pRg st="7" end="7"/>
                                            </p:txEl>
                                          </p:spTgt>
                                        </p:tgtEl>
                                        <p:attrNameLst>
                                          <p:attrName>style.visibility</p:attrName>
                                        </p:attrNameLst>
                                      </p:cBhvr>
                                      <p:to>
                                        <p:strVal val="visible"/>
                                      </p:to>
                                    </p:set>
                                    <p:animEffect transition="in" filter="wipe(down)">
                                      <p:cBhvr>
                                        <p:cTn id="55" dur="500"/>
                                        <p:tgtEl>
                                          <p:spTgt spid="2">
                                            <p:txEl>
                                              <p:pRg st="7" end="7"/>
                                            </p:txEl>
                                          </p:spTgt>
                                        </p:tgtEl>
                                      </p:cBhvr>
                                    </p:animEffect>
                                  </p:childTnLst>
                                </p:cTn>
                              </p:par>
                              <p:par>
                                <p:cTn id="56" presetID="22" presetClass="entr" presetSubtype="4" fill="hold" nodeType="withEffect">
                                  <p:stCondLst>
                                    <p:cond delay="0"/>
                                  </p:stCondLst>
                                  <p:childTnLst>
                                    <p:set>
                                      <p:cBhvr>
                                        <p:cTn id="57" dur="1" fill="hold">
                                          <p:stCondLst>
                                            <p:cond delay="0"/>
                                          </p:stCondLst>
                                        </p:cTn>
                                        <p:tgtEl>
                                          <p:spTgt spid="2">
                                            <p:txEl>
                                              <p:pRg st="8" end="8"/>
                                            </p:txEl>
                                          </p:spTgt>
                                        </p:tgtEl>
                                        <p:attrNameLst>
                                          <p:attrName>style.visibility</p:attrName>
                                        </p:attrNameLst>
                                      </p:cBhvr>
                                      <p:to>
                                        <p:strVal val="visible"/>
                                      </p:to>
                                    </p:set>
                                    <p:animEffect transition="in" filter="wipe(down)">
                                      <p:cBhvr>
                                        <p:cTn id="58"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normAutofit fontScale="77500" lnSpcReduction="20000"/>
          </a:bodyPr>
          <a:lstStyle/>
          <a:p>
            <a:pPr>
              <a:buNone/>
            </a:pPr>
            <a:r>
              <a:rPr lang="fi-FI" b="1" dirty="0">
                <a:solidFill>
                  <a:srgbClr val="FFFF00"/>
                </a:solidFill>
              </a:rPr>
              <a:t>juutalaisia </a:t>
            </a:r>
            <a:r>
              <a:rPr lang="fi-FI" dirty="0">
                <a:solidFill>
                  <a:schemeClr val="bg1"/>
                </a:solidFill>
              </a:rPr>
              <a:t>n. 6 000 000</a:t>
            </a:r>
          </a:p>
          <a:p>
            <a:pPr>
              <a:buNone/>
            </a:pPr>
            <a:r>
              <a:rPr lang="fi-FI" b="1" dirty="0">
                <a:solidFill>
                  <a:schemeClr val="bg1"/>
                </a:solidFill>
              </a:rPr>
              <a:t>romaneja </a:t>
            </a:r>
            <a:r>
              <a:rPr lang="fi-FI" dirty="0">
                <a:solidFill>
                  <a:srgbClr val="000000"/>
                </a:solidFill>
              </a:rPr>
              <a:t>200 000–800 000 </a:t>
            </a:r>
            <a:r>
              <a:rPr lang="fi-FI" dirty="0"/>
              <a:t>		</a:t>
            </a:r>
          </a:p>
          <a:p>
            <a:pPr>
              <a:buNone/>
            </a:pPr>
            <a:r>
              <a:rPr lang="fi-FI" b="1" dirty="0">
                <a:solidFill>
                  <a:schemeClr val="accent2">
                    <a:lumMod val="50000"/>
                  </a:schemeClr>
                </a:solidFill>
                <a:effectLst>
                  <a:innerShdw blurRad="63500" dist="50800">
                    <a:prstClr val="black">
                      <a:alpha val="50000"/>
                    </a:prstClr>
                  </a:innerShdw>
                </a:effectLst>
              </a:rPr>
              <a:t>vammaisia</a:t>
            </a:r>
            <a:r>
              <a:rPr lang="fi-FI" b="1" dirty="0">
                <a:solidFill>
                  <a:srgbClr val="000000"/>
                </a:solidFill>
              </a:rPr>
              <a:t> </a:t>
            </a:r>
            <a:r>
              <a:rPr lang="fi-FI" dirty="0">
                <a:solidFill>
                  <a:srgbClr val="000000"/>
                </a:solidFill>
              </a:rPr>
              <a:t>200 000–300 000 </a:t>
            </a:r>
          </a:p>
          <a:p>
            <a:pPr>
              <a:buNone/>
            </a:pPr>
            <a:r>
              <a:rPr lang="fi-FI" b="1" dirty="0">
                <a:solidFill>
                  <a:srgbClr val="FF6600"/>
                </a:solidFill>
              </a:rPr>
              <a:t>poliittisia vankeja</a:t>
            </a:r>
            <a:r>
              <a:rPr lang="fi-FI" dirty="0">
                <a:solidFill>
                  <a:srgbClr val="FF6600"/>
                </a:solidFill>
              </a:rPr>
              <a:t> n. </a:t>
            </a:r>
            <a:r>
              <a:rPr lang="fi-FI" dirty="0">
                <a:solidFill>
                  <a:srgbClr val="000000"/>
                </a:solidFill>
              </a:rPr>
              <a:t>100 000</a:t>
            </a:r>
            <a:endParaRPr lang="fi-FI" dirty="0">
              <a:solidFill>
                <a:srgbClr val="FF6600"/>
              </a:solidFill>
            </a:endParaRPr>
          </a:p>
          <a:p>
            <a:pPr>
              <a:buNone/>
            </a:pPr>
            <a:r>
              <a:rPr lang="fi-FI" b="1" dirty="0">
                <a:solidFill>
                  <a:srgbClr val="FF0000"/>
                </a:solidFill>
              </a:rPr>
              <a:t>homoseksuaaleja</a:t>
            </a:r>
            <a:r>
              <a:rPr lang="fi-FI" dirty="0">
                <a:solidFill>
                  <a:srgbClr val="FF0000"/>
                </a:solidFill>
              </a:rPr>
              <a:t> </a:t>
            </a:r>
            <a:r>
              <a:rPr lang="fi-FI" dirty="0">
                <a:solidFill>
                  <a:srgbClr val="000000"/>
                </a:solidFill>
              </a:rPr>
              <a:t>10 000–25 000 </a:t>
            </a:r>
          </a:p>
          <a:p>
            <a:pPr>
              <a:buNone/>
            </a:pPr>
            <a:r>
              <a:rPr lang="fi-FI" b="1" dirty="0">
                <a:solidFill>
                  <a:srgbClr val="2E5804"/>
                </a:solidFill>
              </a:rPr>
              <a:t>Jehovan todistajia </a:t>
            </a:r>
            <a:r>
              <a:rPr lang="fi-FI" dirty="0">
                <a:solidFill>
                  <a:srgbClr val="000000"/>
                </a:solidFill>
              </a:rPr>
              <a:t>2 500–5 000</a:t>
            </a:r>
            <a:r>
              <a:rPr lang="fi-FI" dirty="0">
                <a:solidFill>
                  <a:srgbClr val="92D050"/>
                </a:solidFill>
              </a:rPr>
              <a:t> </a:t>
            </a:r>
            <a:r>
              <a:rPr lang="fi-FI" dirty="0">
                <a:solidFill>
                  <a:srgbClr val="00CC00"/>
                </a:solidFill>
              </a:rPr>
              <a:t>	</a:t>
            </a:r>
          </a:p>
          <a:p>
            <a:pPr>
              <a:buNone/>
            </a:pPr>
            <a:r>
              <a:rPr lang="fi-FI" b="1" dirty="0">
                <a:solidFill>
                  <a:srgbClr val="7030A0"/>
                </a:solidFill>
              </a:rPr>
              <a:t>puolalaisia </a:t>
            </a:r>
            <a:r>
              <a:rPr lang="fi-FI" dirty="0">
                <a:solidFill>
                  <a:srgbClr val="000000"/>
                </a:solidFill>
              </a:rPr>
              <a:t>lähes kaksi miljoonaa</a:t>
            </a:r>
            <a:endParaRPr lang="fi-FI" b="1" dirty="0">
              <a:solidFill>
                <a:srgbClr val="7030A0"/>
              </a:solidFill>
            </a:endParaRPr>
          </a:p>
          <a:p>
            <a:pPr>
              <a:buNone/>
            </a:pPr>
            <a:r>
              <a:rPr lang="fi-FI" b="1" dirty="0">
                <a:solidFill>
                  <a:srgbClr val="08DFEA"/>
                </a:solidFill>
              </a:rPr>
              <a:t>vapaamuuraria</a:t>
            </a:r>
            <a:r>
              <a:rPr lang="fi-FI" b="1" dirty="0">
                <a:solidFill>
                  <a:srgbClr val="0070C0"/>
                </a:solidFill>
              </a:rPr>
              <a:t> </a:t>
            </a:r>
            <a:r>
              <a:rPr lang="fi-FI" dirty="0">
                <a:solidFill>
                  <a:srgbClr val="000000"/>
                </a:solidFill>
              </a:rPr>
              <a:t>80 000–200 000</a:t>
            </a:r>
            <a:endParaRPr lang="fi-FI" b="1" dirty="0">
              <a:solidFill>
                <a:srgbClr val="0070C0"/>
              </a:solidFill>
            </a:endParaRPr>
          </a:p>
          <a:p>
            <a:pPr>
              <a:buNone/>
            </a:pPr>
            <a:r>
              <a:rPr lang="fi-FI" dirty="0">
                <a:solidFill>
                  <a:srgbClr val="000000"/>
                </a:solidFill>
              </a:rPr>
              <a:t>yhteensä n. 10 miljoonaa </a:t>
            </a:r>
          </a:p>
          <a:p>
            <a:pPr>
              <a:buNone/>
            </a:pPr>
            <a:endParaRPr lang="fi-FI" dirty="0"/>
          </a:p>
          <a:p>
            <a:pPr>
              <a:buNone/>
            </a:pPr>
            <a:r>
              <a:rPr lang="fi-FI" dirty="0"/>
              <a:t>+ n. 10 miljoonaa muuta uhria, joista</a:t>
            </a:r>
          </a:p>
          <a:p>
            <a:pPr lvl="0">
              <a:buNone/>
            </a:pPr>
            <a:r>
              <a:rPr lang="en-GB" dirty="0" err="1"/>
              <a:t>slaaveja</a:t>
            </a:r>
            <a:r>
              <a:rPr lang="en-GB" dirty="0"/>
              <a:t> 3,5–6 </a:t>
            </a:r>
            <a:r>
              <a:rPr lang="en-GB" dirty="0" err="1"/>
              <a:t>miljoonaa</a:t>
            </a:r>
            <a:r>
              <a:rPr lang="en-GB" dirty="0"/>
              <a:t> </a:t>
            </a:r>
            <a:endParaRPr lang="fi-FI" dirty="0"/>
          </a:p>
          <a:p>
            <a:pPr lvl="0">
              <a:buNone/>
            </a:pPr>
            <a:r>
              <a:rPr lang="fi-FI" dirty="0"/>
              <a:t>neuvostosotavankeja 2,5–4 miljoonaa </a:t>
            </a:r>
          </a:p>
          <a:p>
            <a:pPr lvl="0">
              <a:buNone/>
            </a:pPr>
            <a:r>
              <a:rPr lang="fi-FI" dirty="0"/>
              <a:t>”poliittisesti epäilyttäviä”  1–1,5 miljoonaa </a:t>
            </a:r>
          </a:p>
        </p:txBody>
      </p:sp>
      <p:sp>
        <p:nvSpPr>
          <p:cNvPr id="2" name="Otsikko 1"/>
          <p:cNvSpPr>
            <a:spLocks noGrp="1"/>
          </p:cNvSpPr>
          <p:nvPr>
            <p:ph type="title"/>
          </p:nvPr>
        </p:nvSpPr>
        <p:spPr/>
        <p:txBody>
          <a:bodyPr>
            <a:normAutofit fontScale="90000"/>
          </a:bodyPr>
          <a:lstStyle/>
          <a:p>
            <a:pPr algn="ctr"/>
            <a:r>
              <a:rPr lang="fi-FI" b="1" dirty="0">
                <a:solidFill>
                  <a:schemeClr val="tx1"/>
                </a:solidFill>
                <a:effectLst>
                  <a:outerShdw blurRad="38100" dist="38100" dir="2700000" algn="tl">
                    <a:srgbClr val="000000">
                      <a:alpha val="43137"/>
                    </a:srgbClr>
                  </a:outerShdw>
                </a:effectLst>
              </a:rPr>
              <a:t>HOLOKAUSTISSA MURHATUT NUMEROINA</a:t>
            </a:r>
          </a:p>
        </p:txBody>
      </p:sp>
      <p:pic>
        <p:nvPicPr>
          <p:cNvPr id="8" name="Kuva 7"/>
          <p:cNvPicPr>
            <a:picLocks noChangeAspect="1"/>
          </p:cNvPicPr>
          <p:nvPr/>
        </p:nvPicPr>
        <p:blipFill>
          <a:blip r:embed="rId3"/>
          <a:stretch>
            <a:fillRect/>
          </a:stretch>
        </p:blipFill>
        <p:spPr>
          <a:xfrm>
            <a:off x="5345833" y="1340768"/>
            <a:ext cx="3456384" cy="518457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 calcmode="lin" valueType="num">
                                      <p:cBhvr additive="base">
                                        <p:cTn id="61" dur="5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3">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3">
                                            <p:txEl>
                                              <p:pRg st="11" end="11"/>
                                            </p:txEl>
                                          </p:spTgt>
                                        </p:tgtEl>
                                        <p:attrNameLst>
                                          <p:attrName>style.visibility</p:attrName>
                                        </p:attrNameLst>
                                      </p:cBhvr>
                                      <p:to>
                                        <p:strVal val="visible"/>
                                      </p:to>
                                    </p:set>
                                    <p:anim calcmode="lin" valueType="num">
                                      <p:cBhvr additive="base">
                                        <p:cTn id="67" dur="500" fill="hold"/>
                                        <p:tgtEl>
                                          <p:spTgt spid="3">
                                            <p:txEl>
                                              <p:pRg st="11" end="11"/>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3">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3">
                                            <p:txEl>
                                              <p:pRg st="12" end="12"/>
                                            </p:txEl>
                                          </p:spTgt>
                                        </p:tgtEl>
                                        <p:attrNameLst>
                                          <p:attrName>style.visibility</p:attrName>
                                        </p:attrNameLst>
                                      </p:cBhvr>
                                      <p:to>
                                        <p:strVal val="visible"/>
                                      </p:to>
                                    </p:set>
                                    <p:anim calcmode="lin" valueType="num">
                                      <p:cBhvr additive="base">
                                        <p:cTn id="73" dur="500" fill="hold"/>
                                        <p:tgtEl>
                                          <p:spTgt spid="3">
                                            <p:txEl>
                                              <p:pRg st="12" end="12"/>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3">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3">
                                            <p:txEl>
                                              <p:pRg st="13" end="13"/>
                                            </p:txEl>
                                          </p:spTgt>
                                        </p:tgtEl>
                                        <p:attrNameLst>
                                          <p:attrName>style.visibility</p:attrName>
                                        </p:attrNameLst>
                                      </p:cBhvr>
                                      <p:to>
                                        <p:strVal val="visible"/>
                                      </p:to>
                                    </p:set>
                                    <p:anim calcmode="lin" valueType="num">
                                      <p:cBhvr additive="base">
                                        <p:cTn id="79" dur="500" fill="hold"/>
                                        <p:tgtEl>
                                          <p:spTgt spid="3">
                                            <p:txEl>
                                              <p:pRg st="13" end="13"/>
                                            </p:txEl>
                                          </p:spTgt>
                                        </p:tgtEl>
                                        <p:attrNameLst>
                                          <p:attrName>ppt_x</p:attrName>
                                        </p:attrNameLst>
                                      </p:cBhvr>
                                      <p:tavLst>
                                        <p:tav tm="0">
                                          <p:val>
                                            <p:strVal val="0-#ppt_w/2"/>
                                          </p:val>
                                        </p:tav>
                                        <p:tav tm="100000">
                                          <p:val>
                                            <p:strVal val="#ppt_x"/>
                                          </p:val>
                                        </p:tav>
                                      </p:tavLst>
                                    </p:anim>
                                    <p:anim calcmode="lin" valueType="num">
                                      <p:cBhvr additive="base">
                                        <p:cTn id="80" dur="500" fill="hold"/>
                                        <p:tgtEl>
                                          <p:spTgt spid="3">
                                            <p:txEl>
                                              <p:pRg st="13" end="1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Kuva 6"/>
          <p:cNvPicPr>
            <a:picLocks noChangeAspect="1"/>
          </p:cNvPicPr>
          <p:nvPr/>
        </p:nvPicPr>
        <p:blipFill>
          <a:blip r:embed="rId3">
            <a:alphaModFix amt="62000"/>
          </a:blip>
          <a:stretch>
            <a:fillRect/>
          </a:stretch>
        </p:blipFill>
        <p:spPr>
          <a:xfrm>
            <a:off x="6012160" y="2708920"/>
            <a:ext cx="2808312" cy="2285195"/>
          </a:xfrm>
          <a:prstGeom prst="rect">
            <a:avLst/>
          </a:prstGeom>
        </p:spPr>
      </p:pic>
      <p:sp>
        <p:nvSpPr>
          <p:cNvPr id="3" name="Sisällön paikkamerkki 2"/>
          <p:cNvSpPr>
            <a:spLocks noGrp="1"/>
          </p:cNvSpPr>
          <p:nvPr>
            <p:ph idx="1"/>
          </p:nvPr>
        </p:nvSpPr>
        <p:spPr/>
        <p:txBody>
          <a:bodyPr>
            <a:normAutofit/>
          </a:bodyPr>
          <a:lstStyle/>
          <a:p>
            <a:pPr lvl="0"/>
            <a:r>
              <a:rPr lang="fi-FI" dirty="0"/>
              <a:t>tekijät </a:t>
            </a:r>
          </a:p>
          <a:p>
            <a:pPr lvl="0"/>
            <a:r>
              <a:rPr lang="fi-FI" dirty="0"/>
              <a:t>uhrit</a:t>
            </a:r>
          </a:p>
          <a:p>
            <a:r>
              <a:rPr lang="fi-FI" dirty="0"/>
              <a:t>sivustakatsojat	</a:t>
            </a:r>
          </a:p>
          <a:p>
            <a:pPr marL="0" indent="0">
              <a:buNone/>
            </a:pPr>
            <a:r>
              <a:rPr lang="fi-FI" dirty="0"/>
              <a:t>---------------------------------------------</a:t>
            </a:r>
          </a:p>
          <a:p>
            <a:pPr lvl="0"/>
            <a:r>
              <a:rPr lang="fi-FI" dirty="0"/>
              <a:t>pelastajat</a:t>
            </a:r>
          </a:p>
          <a:p>
            <a:pPr>
              <a:buNone/>
            </a:pPr>
            <a:endParaRPr lang="fi-FI" dirty="0"/>
          </a:p>
          <a:p>
            <a:pPr>
              <a:buNone/>
            </a:pPr>
            <a:r>
              <a:rPr lang="fi-FI" dirty="0"/>
              <a:t>Sota-aikana n. 300 miljoonan</a:t>
            </a:r>
          </a:p>
          <a:p>
            <a:pPr>
              <a:buNone/>
            </a:pPr>
            <a:r>
              <a:rPr lang="fi-FI" dirty="0"/>
              <a:t>eurooppalaisen oli valittava roolinsa –</a:t>
            </a:r>
          </a:p>
          <a:p>
            <a:pPr>
              <a:buNone/>
            </a:pPr>
            <a:r>
              <a:rPr lang="fi-FI" dirty="0"/>
              <a:t>tai ainakin kymmenien miljoonien.</a:t>
            </a:r>
          </a:p>
          <a:p>
            <a:pPr>
              <a:buNone/>
            </a:pPr>
            <a:endParaRPr lang="fi-FI" dirty="0"/>
          </a:p>
        </p:txBody>
      </p:sp>
      <p:sp>
        <p:nvSpPr>
          <p:cNvPr id="2" name="Otsikko 1"/>
          <p:cNvSpPr>
            <a:spLocks noGrp="1"/>
          </p:cNvSpPr>
          <p:nvPr>
            <p:ph type="title"/>
          </p:nvPr>
        </p:nvSpPr>
        <p:spPr>
          <a:xfrm>
            <a:off x="457200" y="908720"/>
            <a:ext cx="8229600" cy="720080"/>
          </a:xfrm>
        </p:spPr>
        <p:txBody>
          <a:bodyPr>
            <a:normAutofit fontScale="90000"/>
          </a:bodyPr>
          <a:lstStyle/>
          <a:p>
            <a:br>
              <a:rPr lang="fi-FI" dirty="0"/>
            </a:br>
            <a:br>
              <a:rPr lang="fi-FI" dirty="0"/>
            </a:br>
            <a:br>
              <a:rPr lang="fi-FI" dirty="0"/>
            </a:br>
            <a:br>
              <a:rPr lang="fi-FI" dirty="0"/>
            </a:br>
            <a:br>
              <a:rPr lang="fi-FI" dirty="0"/>
            </a:br>
            <a:br>
              <a:rPr lang="fi-FI" dirty="0"/>
            </a:br>
            <a:br>
              <a:rPr lang="fi-FI" dirty="0"/>
            </a:br>
            <a:br>
              <a:rPr lang="fi-FI" dirty="0"/>
            </a:br>
            <a:r>
              <a:rPr lang="fi-FI" dirty="0"/>
              <a:t>NUMEROIDEN TAKAA LÖYTYY</a:t>
            </a:r>
            <a:br>
              <a:rPr lang="fi-FI" dirty="0"/>
            </a:br>
            <a:endParaRPr lang="fi-FI" dirty="0"/>
          </a:p>
        </p:txBody>
      </p:sp>
      <p:pic>
        <p:nvPicPr>
          <p:cNvPr id="6" name="Kuva 5"/>
          <p:cNvPicPr>
            <a:picLocks noChangeAspect="1"/>
          </p:cNvPicPr>
          <p:nvPr/>
        </p:nvPicPr>
        <p:blipFill>
          <a:blip r:embed="rId4">
            <a:alphaModFix amt="62000"/>
          </a:blip>
          <a:stretch>
            <a:fillRect/>
          </a:stretch>
        </p:blipFill>
        <p:spPr>
          <a:xfrm>
            <a:off x="6876256" y="404664"/>
            <a:ext cx="2232248" cy="3024336"/>
          </a:xfrm>
          <a:prstGeom prst="rect">
            <a:avLst/>
          </a:prstGeom>
          <a:scene3d>
            <a:camera prst="perspectiveContrastingLeftFacing"/>
            <a:lightRig rig="threePt" dir="t"/>
          </a:scene3d>
        </p:spPr>
      </p:pic>
      <p:pic>
        <p:nvPicPr>
          <p:cNvPr id="9" name="Kuva 8"/>
          <p:cNvPicPr>
            <a:picLocks noChangeAspect="1"/>
          </p:cNvPicPr>
          <p:nvPr/>
        </p:nvPicPr>
        <p:blipFill>
          <a:blip r:embed="rId5">
            <a:alphaModFix/>
          </a:blip>
          <a:stretch>
            <a:fillRect/>
          </a:stretch>
        </p:blipFill>
        <p:spPr>
          <a:xfrm rot="266120">
            <a:off x="4405363" y="1028901"/>
            <a:ext cx="3187991" cy="2062817"/>
          </a:xfrm>
          <a:prstGeom prst="rect">
            <a:avLst/>
          </a:prstGeom>
          <a:scene3d>
            <a:camera prst="isometricOffAxis1Right"/>
            <a:lightRig rig="threePt" dir="t"/>
          </a:scene3d>
        </p:spPr>
      </p:pic>
    </p:spTree>
    <p:extLst>
      <p:ext uri="{BB962C8B-B14F-4D97-AF65-F5344CB8AC3E}">
        <p14:creationId xmlns:p14="http://schemas.microsoft.com/office/powerpoint/2010/main" val="1644704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down)">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down)">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wipe(down)">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457200" y="1524000"/>
            <a:ext cx="8229600" cy="4641304"/>
          </a:xfrm>
        </p:spPr>
        <p:txBody>
          <a:bodyPr>
            <a:normAutofit/>
          </a:bodyPr>
          <a:lstStyle/>
          <a:p>
            <a:pPr>
              <a:buNone/>
            </a:pPr>
            <a:r>
              <a:rPr lang="fi-FI" dirty="0"/>
              <a:t>Samat roolit osittain muuttuneena</a:t>
            </a:r>
          </a:p>
          <a:p>
            <a:pPr lvl="0"/>
            <a:r>
              <a:rPr lang="fi-FI" dirty="0"/>
              <a:t>uhrit</a:t>
            </a:r>
          </a:p>
          <a:p>
            <a:pPr lvl="0"/>
            <a:r>
              <a:rPr lang="fi-FI" dirty="0"/>
              <a:t>seuraava sukupolvi</a:t>
            </a:r>
          </a:p>
          <a:p>
            <a:pPr lvl="0"/>
            <a:r>
              <a:rPr lang="fi-FI" dirty="0"/>
              <a:t>3. sukupolvi</a:t>
            </a:r>
          </a:p>
          <a:p>
            <a:pPr>
              <a:buNone/>
            </a:pPr>
            <a:r>
              <a:rPr lang="fi-FI" dirty="0"/>
              <a:t>-----------------------------------------------------------------</a:t>
            </a:r>
          </a:p>
          <a:p>
            <a:pPr lvl="0"/>
            <a:r>
              <a:rPr lang="fi-FI" dirty="0"/>
              <a:t>voittajat</a:t>
            </a:r>
          </a:p>
          <a:p>
            <a:pPr lvl="0"/>
            <a:r>
              <a:rPr lang="fi-FI" dirty="0"/>
              <a:t>häviäjät </a:t>
            </a:r>
          </a:p>
          <a:p>
            <a:pPr lvl="0"/>
            <a:r>
              <a:rPr lang="fi-FI" dirty="0"/>
              <a:t>puolueettomat</a:t>
            </a:r>
          </a:p>
          <a:p>
            <a:pPr lvl="0"/>
            <a:r>
              <a:rPr lang="fi-FI" dirty="0"/>
              <a:t>Israel</a:t>
            </a:r>
          </a:p>
          <a:p>
            <a:pPr>
              <a:buNone/>
            </a:pPr>
            <a:endParaRPr lang="fi-FI" dirty="0"/>
          </a:p>
        </p:txBody>
      </p:sp>
      <p:sp>
        <p:nvSpPr>
          <p:cNvPr id="2" name="Otsikko 1"/>
          <p:cNvSpPr>
            <a:spLocks noGrp="1"/>
          </p:cNvSpPr>
          <p:nvPr>
            <p:ph type="title"/>
          </p:nvPr>
        </p:nvSpPr>
        <p:spPr/>
        <p:txBody>
          <a:bodyPr>
            <a:normAutofit/>
          </a:bodyPr>
          <a:lstStyle/>
          <a:p>
            <a:r>
              <a:rPr lang="fi-FI" dirty="0"/>
              <a:t>HOLOKAUSTI V. 1945 JÄLKEEN </a:t>
            </a:r>
          </a:p>
        </p:txBody>
      </p:sp>
      <p:pic>
        <p:nvPicPr>
          <p:cNvPr id="5" name="Kuva 4"/>
          <p:cNvPicPr>
            <a:picLocks noChangeAspect="1"/>
          </p:cNvPicPr>
          <p:nvPr/>
        </p:nvPicPr>
        <p:blipFill>
          <a:blip r:embed="rId3"/>
          <a:stretch>
            <a:fillRect/>
          </a:stretch>
        </p:blipFill>
        <p:spPr>
          <a:xfrm>
            <a:off x="6228184" y="1556792"/>
            <a:ext cx="2590800" cy="1752600"/>
          </a:xfrm>
          <a:prstGeom prst="rect">
            <a:avLst/>
          </a:prstGeom>
          <a:effectLst>
            <a:glow rad="228600">
              <a:schemeClr val="accent4">
                <a:satMod val="175000"/>
                <a:alpha val="40000"/>
              </a:schemeClr>
            </a:glow>
          </a:effectLst>
          <a:scene3d>
            <a:camera prst="perspectiveHeroicExtremeLeftFacing"/>
            <a:lightRig rig="threePt" dir="t"/>
          </a:scene3d>
        </p:spPr>
      </p:pic>
      <p:pic>
        <p:nvPicPr>
          <p:cNvPr id="6" name="Kuva 5"/>
          <p:cNvPicPr>
            <a:picLocks noChangeAspect="1"/>
          </p:cNvPicPr>
          <p:nvPr/>
        </p:nvPicPr>
        <p:blipFill>
          <a:blip r:embed="rId4"/>
          <a:stretch>
            <a:fillRect/>
          </a:stretch>
        </p:blipFill>
        <p:spPr>
          <a:xfrm>
            <a:off x="6516216" y="3140968"/>
            <a:ext cx="2159496" cy="3450959"/>
          </a:xfrm>
          <a:prstGeom prst="rect">
            <a:avLst/>
          </a:prstGeom>
          <a:effectLst>
            <a:glow rad="228600">
              <a:schemeClr val="accent6">
                <a:satMod val="175000"/>
                <a:alpha val="40000"/>
              </a:schemeClr>
            </a:glow>
          </a:effectLst>
        </p:spPr>
        <p:style>
          <a:lnRef idx="2">
            <a:schemeClr val="accent6">
              <a:shade val="50000"/>
            </a:schemeClr>
          </a:lnRef>
          <a:fillRef idx="1">
            <a:schemeClr val="accent6"/>
          </a:fillRef>
          <a:effectRef idx="0">
            <a:schemeClr val="accent6"/>
          </a:effectRef>
          <a:fontRef idx="minor">
            <a:schemeClr val="lt1"/>
          </a:fontRef>
        </p:style>
      </p:pic>
    </p:spTree>
    <p:extLst>
      <p:ext uri="{BB962C8B-B14F-4D97-AF65-F5344CB8AC3E}">
        <p14:creationId xmlns:p14="http://schemas.microsoft.com/office/powerpoint/2010/main" val="370758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p:cNvPicPr>
            <a:picLocks noChangeAspect="1"/>
          </p:cNvPicPr>
          <p:nvPr/>
        </p:nvPicPr>
        <p:blipFill>
          <a:blip r:embed="rId3">
            <a:alphaModFix amt="54000"/>
            <a:extLst>
              <a:ext uri="{BEBA8EAE-BF5A-486C-A8C5-ECC9F3942E4B}">
                <a14:imgProps xmlns:a14="http://schemas.microsoft.com/office/drawing/2010/main">
                  <a14:imgLayer r:embed="rId4">
                    <a14:imgEffect>
                      <a14:brightnessContrast bright="-20000" contrast="-20000"/>
                    </a14:imgEffect>
                  </a14:imgLayer>
                </a14:imgProps>
              </a:ext>
            </a:extLst>
          </a:blip>
          <a:stretch>
            <a:fillRect/>
          </a:stretch>
        </p:blipFill>
        <p:spPr>
          <a:xfrm>
            <a:off x="107504" y="116631"/>
            <a:ext cx="8856984" cy="6636737"/>
          </a:xfrm>
          <a:prstGeom prst="rect">
            <a:avLst/>
          </a:prstGeom>
          <a:ln>
            <a:noFill/>
          </a:ln>
          <a:effectLst>
            <a:softEdge rad="112500"/>
          </a:effectLst>
        </p:spPr>
      </p:pic>
      <p:sp>
        <p:nvSpPr>
          <p:cNvPr id="2" name="Sisällön paikkamerkki 1"/>
          <p:cNvSpPr>
            <a:spLocks noGrp="1"/>
          </p:cNvSpPr>
          <p:nvPr>
            <p:ph idx="1"/>
          </p:nvPr>
        </p:nvSpPr>
        <p:spPr>
          <a:xfrm>
            <a:off x="457200" y="1052736"/>
            <a:ext cx="8229600" cy="5043264"/>
          </a:xfrm>
        </p:spPr>
        <p:txBody>
          <a:bodyPr>
            <a:normAutofit lnSpcReduction="10000"/>
          </a:bodyPr>
          <a:lstStyle/>
          <a:p>
            <a:pPr lvl="0"/>
            <a:r>
              <a:rPr lang="fi-FI" sz="2000" dirty="0"/>
              <a:t>Juutalaisten syyttäminen Jeesuksen tappamisesta kiihotti antisemitismiä kristinuskon levitessä Euroopassa.</a:t>
            </a:r>
          </a:p>
          <a:p>
            <a:pPr lvl="0"/>
            <a:r>
              <a:rPr lang="fi-FI" sz="2000" dirty="0"/>
              <a:t>Keskiajalla antisemitismi näkyi juutalaisia koskevina erilaisina rajoituksina sekä paikallisina väkivaltaisuuksina ja karkotuksina.</a:t>
            </a:r>
          </a:p>
          <a:p>
            <a:pPr lvl="0"/>
            <a:r>
              <a:rPr lang="fi-FI" sz="2000" dirty="0"/>
              <a:t>Huippunsa  vanha antisemitismi sai ristiretkien ja Mustan surman aikana.</a:t>
            </a:r>
          </a:p>
          <a:p>
            <a:pPr lvl="0"/>
            <a:r>
              <a:rPr lang="fi-FI" sz="2000" dirty="0"/>
              <a:t>Uskonpuhdistuksen aikaan uudenajan alussa  juutalaiset suljettiin Keski- ja Länsi-Euroopassa omiin kaupunginosiinsa (getto), Itä-Euroopassa omiin pikkukyliinsä. Juutalaisten pelättiin levittävän vääriä uskonnollisia vaikutteita.</a:t>
            </a:r>
          </a:p>
          <a:p>
            <a:r>
              <a:rPr lang="fi-FI" sz="2000" dirty="0"/>
              <a:t>Uudella ajalla antisemitismiin sekoittui uskonnon lisäksi </a:t>
            </a:r>
            <a:r>
              <a:rPr lang="fi-FI" sz="2000" dirty="0" err="1"/>
              <a:t>ksenofobisia</a:t>
            </a:r>
            <a:r>
              <a:rPr lang="fi-FI" sz="2000" dirty="0"/>
              <a:t> ja rasistisia näkemyksiä.</a:t>
            </a:r>
          </a:p>
          <a:p>
            <a:pPr lvl="0"/>
            <a:r>
              <a:rPr lang="fi-FI" sz="2000" dirty="0"/>
              <a:t>1800-luvulla antisemitismiä ”nykyaikaistivat” kansallisuusaate, pelko juutalaisten taloudellisesta ylivallasta sekä uudet rotuopilliset aatteet.</a:t>
            </a:r>
          </a:p>
          <a:p>
            <a:r>
              <a:rPr lang="fi-FI" sz="2000" dirty="0"/>
              <a:t>Antisemitismi ei päättynyt holokaustiin…</a:t>
            </a:r>
          </a:p>
        </p:txBody>
      </p:sp>
      <p:sp>
        <p:nvSpPr>
          <p:cNvPr id="3" name="Otsikko 2"/>
          <p:cNvSpPr>
            <a:spLocks noGrp="1"/>
          </p:cNvSpPr>
          <p:nvPr>
            <p:ph type="title"/>
          </p:nvPr>
        </p:nvSpPr>
        <p:spPr>
          <a:xfrm>
            <a:off x="457200" y="332656"/>
            <a:ext cx="8229600" cy="1038944"/>
          </a:xfrm>
        </p:spPr>
        <p:txBody>
          <a:bodyPr>
            <a:normAutofit fontScale="90000"/>
          </a:bodyPr>
          <a:lstStyle/>
          <a:p>
            <a:r>
              <a:rPr lang="fi-FI" b="1" dirty="0"/>
              <a:t>ANTISEMITISMIN  HISTORIAA</a:t>
            </a:r>
            <a:br>
              <a:rPr lang="fi-FI" dirty="0"/>
            </a:br>
            <a:endParaRPr lang="fi-FI" dirty="0"/>
          </a:p>
        </p:txBody>
      </p:sp>
    </p:spTree>
    <p:extLst>
      <p:ext uri="{BB962C8B-B14F-4D97-AF65-F5344CB8AC3E}">
        <p14:creationId xmlns:p14="http://schemas.microsoft.com/office/powerpoint/2010/main" val="2512905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Lst>
          </a:blip>
          <a:stretch>
            <a:fillRect/>
          </a:stretch>
        </p:blipFill>
        <p:spPr>
          <a:xfrm>
            <a:off x="320155" y="355873"/>
            <a:ext cx="8568952" cy="6120680"/>
          </a:xfrm>
          <a:prstGeom prst="rect">
            <a:avLst/>
          </a:prstGeom>
          <a:ln>
            <a:noFill/>
          </a:ln>
          <a:effectLst>
            <a:softEdge rad="112500"/>
          </a:effectLst>
        </p:spPr>
      </p:pic>
      <p:sp>
        <p:nvSpPr>
          <p:cNvPr id="2" name="Otsikko 1"/>
          <p:cNvSpPr>
            <a:spLocks noGrp="1"/>
          </p:cNvSpPr>
          <p:nvPr>
            <p:ph type="title"/>
          </p:nvPr>
        </p:nvSpPr>
        <p:spPr>
          <a:xfrm>
            <a:off x="457200" y="404664"/>
            <a:ext cx="8229600" cy="1224136"/>
          </a:xfrm>
        </p:spPr>
        <p:txBody>
          <a:bodyPr>
            <a:normAutofit fontScale="90000"/>
          </a:bodyPr>
          <a:lstStyle/>
          <a:p>
            <a:r>
              <a:rPr lang="fi-FI" b="1" dirty="0">
                <a:effectLst>
                  <a:outerShdw blurRad="38100" dist="38100" dir="2700000" algn="tl">
                    <a:srgbClr val="000000">
                      <a:alpha val="43137"/>
                    </a:srgbClr>
                  </a:outerShdw>
                </a:effectLst>
              </a:rPr>
              <a:t>HOLOKAUSTIN  KOLME  VAIHETTA</a:t>
            </a:r>
            <a:br>
              <a:rPr lang="fi-FI" dirty="0"/>
            </a:br>
            <a:endParaRPr lang="fi-FI" dirty="0"/>
          </a:p>
        </p:txBody>
      </p:sp>
      <p:pic>
        <p:nvPicPr>
          <p:cNvPr id="8" name="Kuva 7"/>
          <p:cNvPicPr>
            <a:picLocks noChangeAspect="1"/>
          </p:cNvPicPr>
          <p:nvPr/>
        </p:nvPicPr>
        <p:blipFill>
          <a:blip r:embed="rId5"/>
          <a:stretch>
            <a:fillRect/>
          </a:stretch>
        </p:blipFill>
        <p:spPr>
          <a:xfrm>
            <a:off x="5868144" y="4509120"/>
            <a:ext cx="3096344" cy="1895857"/>
          </a:xfrm>
          <a:prstGeom prst="rect">
            <a:avLst/>
          </a:prstGeom>
        </p:spPr>
      </p:pic>
      <p:pic>
        <p:nvPicPr>
          <p:cNvPr id="4" name="Kuva 3"/>
          <p:cNvPicPr>
            <a:picLocks noChangeAspect="1"/>
          </p:cNvPicPr>
          <p:nvPr/>
        </p:nvPicPr>
        <p:blipFill>
          <a:blip r:embed="rId6"/>
          <a:stretch>
            <a:fillRect/>
          </a:stretch>
        </p:blipFill>
        <p:spPr>
          <a:xfrm>
            <a:off x="5868144" y="978632"/>
            <a:ext cx="3096344" cy="2448272"/>
          </a:xfrm>
          <a:prstGeom prst="rect">
            <a:avLst/>
          </a:prstGeom>
        </p:spPr>
      </p:pic>
      <p:sp>
        <p:nvSpPr>
          <p:cNvPr id="3" name="Sisällön paikkamerkki 2"/>
          <p:cNvSpPr>
            <a:spLocks noGrp="1"/>
          </p:cNvSpPr>
          <p:nvPr>
            <p:ph idx="1"/>
          </p:nvPr>
        </p:nvSpPr>
        <p:spPr>
          <a:xfrm>
            <a:off x="457200" y="1124744"/>
            <a:ext cx="8229600" cy="4971256"/>
          </a:xfrm>
        </p:spPr>
        <p:txBody>
          <a:bodyPr>
            <a:normAutofit fontScale="70000" lnSpcReduction="20000"/>
          </a:bodyPr>
          <a:lstStyle/>
          <a:p>
            <a:pPr>
              <a:buNone/>
            </a:pPr>
            <a:endParaRPr lang="fi-FI" dirty="0"/>
          </a:p>
          <a:p>
            <a:pPr>
              <a:buNone/>
            </a:pPr>
            <a:r>
              <a:rPr lang="fi-FI" b="1" dirty="0"/>
              <a:t>I   1933-38 natsien valtaannoususta Kristalliyöhön</a:t>
            </a:r>
          </a:p>
          <a:p>
            <a:r>
              <a:rPr lang="fi-FI" dirty="0"/>
              <a:t>tavoitteena oli siirtää juutalaisten vaikutusvalta                                                      ja varallisuus natsien käsiin</a:t>
            </a:r>
          </a:p>
          <a:p>
            <a:r>
              <a:rPr lang="fi-FI" dirty="0"/>
              <a:t>juutalaiset toimivat tarvittavina syntipukkeina</a:t>
            </a:r>
          </a:p>
          <a:p>
            <a:r>
              <a:rPr lang="fi-FI" dirty="0"/>
              <a:t>juutalaisten toivottiin muuttavan pois Saksasta</a:t>
            </a:r>
          </a:p>
          <a:p>
            <a:pPr>
              <a:buNone/>
            </a:pPr>
            <a:endParaRPr lang="fi-FI" dirty="0"/>
          </a:p>
          <a:p>
            <a:pPr>
              <a:buNone/>
            </a:pPr>
            <a:r>
              <a:rPr lang="fi-FI" b="1" dirty="0"/>
              <a:t>II  1938-42 kristalliyöstä </a:t>
            </a:r>
            <a:r>
              <a:rPr lang="fi-FI" b="1" dirty="0" err="1"/>
              <a:t>Wannseen</a:t>
            </a:r>
            <a:r>
              <a:rPr lang="fi-FI" b="1" dirty="0"/>
              <a:t> kongressiin</a:t>
            </a:r>
          </a:p>
          <a:p>
            <a:r>
              <a:rPr lang="fi-FI" dirty="0"/>
              <a:t>Juutalaisten karkottaminen Saksasta ja keskitysleireihin sulkeminen (v. 1938)</a:t>
            </a:r>
          </a:p>
          <a:p>
            <a:r>
              <a:rPr lang="fi-FI" dirty="0"/>
              <a:t>gettojen perustaminen Puolaan ja muualle  Itä-Eurooppaan (sodan edetessä)</a:t>
            </a:r>
          </a:p>
          <a:p>
            <a:r>
              <a:rPr lang="fi-FI" dirty="0" err="1"/>
              <a:t>Einsatz-ryhmien</a:t>
            </a:r>
            <a:r>
              <a:rPr lang="fi-FI" dirty="0"/>
              <a:t> suorittamat massateloitukset Neuvostoliitolta valloitetuilla alueilla (esim. Liettuassa </a:t>
            </a:r>
            <a:r>
              <a:rPr lang="fi-FI" dirty="0" err="1"/>
              <a:t>Paneriain</a:t>
            </a:r>
            <a:r>
              <a:rPr lang="fi-FI" dirty="0"/>
              <a:t> metsä ja Ukrainassa </a:t>
            </a:r>
            <a:r>
              <a:rPr lang="fi-FI" dirty="0" err="1"/>
              <a:t>Babi</a:t>
            </a:r>
            <a:r>
              <a:rPr lang="fi-FI" dirty="0"/>
              <a:t> </a:t>
            </a:r>
            <a:r>
              <a:rPr lang="fi-FI" dirty="0" err="1"/>
              <a:t>Jar</a:t>
            </a:r>
            <a:r>
              <a:rPr lang="fi-FI" dirty="0"/>
              <a:t>)</a:t>
            </a:r>
          </a:p>
          <a:p>
            <a:r>
              <a:rPr lang="fi-FI" dirty="0"/>
              <a:t>ensimmäiset kokeilut kaasuautoilla</a:t>
            </a:r>
          </a:p>
          <a:p>
            <a:pPr>
              <a:buNone/>
            </a:pPr>
            <a:r>
              <a:rPr lang="fi-FI" dirty="0"/>
              <a:t> </a:t>
            </a:r>
          </a:p>
          <a:p>
            <a:pPr>
              <a:buNone/>
            </a:pPr>
            <a:r>
              <a:rPr lang="fi-FI" b="1" dirty="0"/>
              <a:t>III 1942-45 lopullinen ratkaisu </a:t>
            </a:r>
          </a:p>
          <a:p>
            <a:r>
              <a:rPr lang="fi-FI" dirty="0"/>
              <a:t>tuhoamisleirien perustaminen ja tuhotyö</a:t>
            </a:r>
          </a:p>
          <a:p>
            <a:r>
              <a:rPr lang="fi-FI" dirty="0"/>
              <a:t>murhaaminen jatkui aina sodan loppuun asti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additive="base">
                                        <p:cTn id="5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11" end="11"/>
                                            </p:txEl>
                                          </p:spTgt>
                                        </p:tgtEl>
                                        <p:attrNameLst>
                                          <p:attrName>style.visibility</p:attrName>
                                        </p:attrNameLst>
                                      </p:cBhvr>
                                      <p:to>
                                        <p:strVal val="visible"/>
                                      </p:to>
                                    </p:set>
                                    <p:anim calcmode="lin" valueType="num">
                                      <p:cBhvr additive="base">
                                        <p:cTn id="6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 calcmode="lin" valueType="num">
                                      <p:cBhvr additive="base">
                                        <p:cTn id="6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
                                            <p:txEl>
                                              <p:pRg st="13" end="13"/>
                                            </p:txEl>
                                          </p:spTgt>
                                        </p:tgtEl>
                                        <p:attrNameLst>
                                          <p:attrName>style.visibility</p:attrName>
                                        </p:attrNameLst>
                                      </p:cBhvr>
                                      <p:to>
                                        <p:strVal val="visible"/>
                                      </p:to>
                                    </p:set>
                                    <p:anim calcmode="lin" valueType="num">
                                      <p:cBhvr additive="base">
                                        <p:cTn id="73"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3">
                                            <p:txEl>
                                              <p:pRg st="14" end="14"/>
                                            </p:txEl>
                                          </p:spTgt>
                                        </p:tgtEl>
                                        <p:attrNameLst>
                                          <p:attrName>style.visibility</p:attrName>
                                        </p:attrNameLst>
                                      </p:cBhvr>
                                      <p:to>
                                        <p:strVal val="visible"/>
                                      </p:to>
                                    </p:set>
                                    <p:anim calcmode="lin" valueType="num">
                                      <p:cBhvr additive="base">
                                        <p:cTn id="79"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p:cNvPicPr>
            <a:picLocks noChangeAspect="1"/>
          </p:cNvPicPr>
          <p:nvPr/>
        </p:nvPicPr>
        <p:blipFill>
          <a:blip r:embed="rId3"/>
          <a:stretch>
            <a:fillRect/>
          </a:stretch>
        </p:blipFill>
        <p:spPr>
          <a:xfrm>
            <a:off x="251520" y="3789040"/>
            <a:ext cx="3024337" cy="2147458"/>
          </a:xfrm>
          <a:prstGeom prst="rect">
            <a:avLst/>
          </a:prstGeom>
          <a:ln>
            <a:noFill/>
          </a:ln>
          <a:effectLst>
            <a:softEdge rad="112500"/>
          </a:effectLst>
        </p:spPr>
      </p:pic>
      <p:pic>
        <p:nvPicPr>
          <p:cNvPr id="6" name="Kuva 5"/>
          <p:cNvPicPr>
            <a:picLocks noChangeAspect="1"/>
          </p:cNvPicPr>
          <p:nvPr/>
        </p:nvPicPr>
        <p:blipFill>
          <a:blip r:embed="rId4"/>
          <a:stretch>
            <a:fillRect/>
          </a:stretch>
        </p:blipFill>
        <p:spPr>
          <a:xfrm>
            <a:off x="328514" y="260648"/>
            <a:ext cx="2792190" cy="1834086"/>
          </a:xfrm>
          <a:prstGeom prst="rect">
            <a:avLst/>
          </a:prstGeom>
          <a:ln>
            <a:noFill/>
          </a:ln>
          <a:effectLst>
            <a:softEdge rad="112500"/>
          </a:effectLst>
        </p:spPr>
      </p:pic>
      <p:pic>
        <p:nvPicPr>
          <p:cNvPr id="8" name="Kuva 7"/>
          <p:cNvPicPr>
            <a:picLocks noChangeAspect="1"/>
          </p:cNvPicPr>
          <p:nvPr/>
        </p:nvPicPr>
        <p:blipFill>
          <a:blip r:embed="rId5"/>
          <a:stretch>
            <a:fillRect/>
          </a:stretch>
        </p:blipFill>
        <p:spPr>
          <a:xfrm>
            <a:off x="3275857" y="836712"/>
            <a:ext cx="3312367" cy="2224480"/>
          </a:xfrm>
          <a:prstGeom prst="rect">
            <a:avLst/>
          </a:prstGeom>
          <a:ln>
            <a:noFill/>
          </a:ln>
          <a:effectLst>
            <a:softEdge rad="112500"/>
          </a:effectLst>
        </p:spPr>
      </p:pic>
      <p:pic>
        <p:nvPicPr>
          <p:cNvPr id="9" name="Kuva 8"/>
          <p:cNvPicPr>
            <a:picLocks noChangeAspect="1"/>
          </p:cNvPicPr>
          <p:nvPr/>
        </p:nvPicPr>
        <p:blipFill>
          <a:blip r:embed="rId6"/>
          <a:stretch>
            <a:fillRect/>
          </a:stretch>
        </p:blipFill>
        <p:spPr>
          <a:xfrm>
            <a:off x="4622347" y="3133200"/>
            <a:ext cx="2380781" cy="3536160"/>
          </a:xfrm>
          <a:prstGeom prst="rect">
            <a:avLst/>
          </a:prstGeom>
          <a:ln>
            <a:noFill/>
          </a:ln>
          <a:effectLst>
            <a:softEdge rad="112500"/>
          </a:effectLst>
        </p:spPr>
      </p:pic>
      <p:sp>
        <p:nvSpPr>
          <p:cNvPr id="13" name="Tekstiruutu 12"/>
          <p:cNvSpPr txBox="1"/>
          <p:nvPr/>
        </p:nvSpPr>
        <p:spPr>
          <a:xfrm>
            <a:off x="3275856" y="179924"/>
            <a:ext cx="5187895" cy="738664"/>
          </a:xfrm>
          <a:prstGeom prst="rect">
            <a:avLst/>
          </a:prstGeom>
          <a:noFill/>
        </p:spPr>
        <p:txBody>
          <a:bodyPr wrap="none" rtlCol="0">
            <a:spAutoFit/>
          </a:bodyPr>
          <a:lstStyle/>
          <a:p>
            <a:r>
              <a:rPr lang="fi-FI" sz="4200" b="1" dirty="0">
                <a:effectLst>
                  <a:outerShdw blurRad="38100" dist="38100" dir="2700000" algn="tl">
                    <a:srgbClr val="000000">
                      <a:alpha val="43137"/>
                    </a:srgbClr>
                  </a:outerShdw>
                </a:effectLst>
                <a:latin typeface="+mj-lt"/>
              </a:rPr>
              <a:t>TIESIKÖ  KUKAAN?</a:t>
            </a:r>
          </a:p>
        </p:txBody>
      </p:sp>
      <p:sp>
        <p:nvSpPr>
          <p:cNvPr id="4" name="Suorakulmio 3"/>
          <p:cNvSpPr/>
          <p:nvPr/>
        </p:nvSpPr>
        <p:spPr>
          <a:xfrm>
            <a:off x="323528" y="2112154"/>
            <a:ext cx="3134686" cy="1754326"/>
          </a:xfrm>
          <a:prstGeom prst="rect">
            <a:avLst/>
          </a:prstGeom>
        </p:spPr>
        <p:txBody>
          <a:bodyPr wrap="square">
            <a:spAutoFit/>
          </a:bodyPr>
          <a:lstStyle/>
          <a:p>
            <a:r>
              <a:rPr lang="fi-FI" dirty="0"/>
              <a:t>Ennen sotaa kaikki saksalaiset kortistoitiin. Erityistä huomiota kiinnitettiin henkilön uskonnollis-eettiseen taustaan…</a:t>
            </a:r>
          </a:p>
        </p:txBody>
      </p:sp>
      <p:sp>
        <p:nvSpPr>
          <p:cNvPr id="5" name="Suorakulmio 4"/>
          <p:cNvSpPr/>
          <p:nvPr/>
        </p:nvSpPr>
        <p:spPr>
          <a:xfrm>
            <a:off x="6588224" y="933289"/>
            <a:ext cx="2492476" cy="2031325"/>
          </a:xfrm>
          <a:prstGeom prst="rect">
            <a:avLst/>
          </a:prstGeom>
        </p:spPr>
        <p:txBody>
          <a:bodyPr wrap="square">
            <a:spAutoFit/>
          </a:bodyPr>
          <a:lstStyle/>
          <a:p>
            <a:r>
              <a:rPr lang="fi-FI" dirty="0"/>
              <a:t>Vaikka kaikki eivät välttämättä tienneet holokaustin koko kattavuutta, olivat paikalliset vainot lähiseudun asukkaiden tiedossa.</a:t>
            </a:r>
          </a:p>
        </p:txBody>
      </p:sp>
      <p:sp>
        <p:nvSpPr>
          <p:cNvPr id="7" name="Suorakulmio 6"/>
          <p:cNvSpPr/>
          <p:nvPr/>
        </p:nvSpPr>
        <p:spPr>
          <a:xfrm>
            <a:off x="251520" y="5757048"/>
            <a:ext cx="4570170" cy="923330"/>
          </a:xfrm>
          <a:prstGeom prst="rect">
            <a:avLst/>
          </a:prstGeom>
        </p:spPr>
        <p:txBody>
          <a:bodyPr wrap="square">
            <a:spAutoFit/>
          </a:bodyPr>
          <a:lstStyle/>
          <a:p>
            <a:r>
              <a:rPr lang="fi-FI" dirty="0"/>
              <a:t>Armeijan lisäksi monet siviilityöntekijät joutuivat töissään tekemisiin holokaustin </a:t>
            </a:r>
          </a:p>
          <a:p>
            <a:r>
              <a:rPr lang="fi-FI" dirty="0"/>
              <a:t>eri vaiheiden kanssa…</a:t>
            </a:r>
          </a:p>
        </p:txBody>
      </p:sp>
      <p:sp>
        <p:nvSpPr>
          <p:cNvPr id="15" name="Suorakulmio 14"/>
          <p:cNvSpPr/>
          <p:nvPr/>
        </p:nvSpPr>
        <p:spPr>
          <a:xfrm>
            <a:off x="7036614" y="3343787"/>
            <a:ext cx="2012350" cy="3139321"/>
          </a:xfrm>
          <a:prstGeom prst="rect">
            <a:avLst/>
          </a:prstGeom>
        </p:spPr>
        <p:txBody>
          <a:bodyPr wrap="square">
            <a:spAutoFit/>
          </a:bodyPr>
          <a:lstStyle/>
          <a:p>
            <a:r>
              <a:rPr lang="fi-FI" dirty="0"/>
              <a:t>Vaikka Paavi Pius XII oli tietoinen holokaustista, hän ei kannustanut aktiivisuuteen juutalaisten pelastamiseksi. Kuvan kirkko sijaitsi suoraan gettoon johtavan sillan vieressä.</a:t>
            </a:r>
          </a:p>
        </p:txBody>
      </p:sp>
    </p:spTree>
    <p:extLst>
      <p:ext uri="{BB962C8B-B14F-4D97-AF65-F5344CB8AC3E}">
        <p14:creationId xmlns:p14="http://schemas.microsoft.com/office/powerpoint/2010/main" val="4097123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down)">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down)">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down)">
                                      <p:cBhvr>
                                        <p:cTn id="4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p:cNvPicPr>
            <a:picLocks noChangeAspect="1"/>
          </p:cNvPicPr>
          <p:nvPr/>
        </p:nvPicPr>
        <p:blipFill>
          <a:blip r:embed="rId3">
            <a:alphaModFix amt="27000"/>
          </a:blip>
          <a:stretch>
            <a:fillRect/>
          </a:stretch>
        </p:blipFill>
        <p:spPr>
          <a:xfrm>
            <a:off x="323528" y="404664"/>
            <a:ext cx="8551873" cy="6072336"/>
          </a:xfrm>
          <a:prstGeom prst="rect">
            <a:avLst/>
          </a:prstGeom>
        </p:spPr>
      </p:pic>
      <p:sp>
        <p:nvSpPr>
          <p:cNvPr id="2" name="Sisällön paikkamerkki 1"/>
          <p:cNvSpPr>
            <a:spLocks noGrp="1"/>
          </p:cNvSpPr>
          <p:nvPr>
            <p:ph idx="1"/>
          </p:nvPr>
        </p:nvSpPr>
        <p:spPr/>
        <p:txBody>
          <a:bodyPr>
            <a:normAutofit fontScale="85000" lnSpcReduction="20000"/>
          </a:bodyPr>
          <a:lstStyle/>
          <a:p>
            <a:pPr marL="0" indent="0">
              <a:buNone/>
            </a:pPr>
            <a:r>
              <a:rPr lang="fi-FI" b="1" dirty="0"/>
              <a:t>Elinolosuhteilla  (n. 800 000)</a:t>
            </a:r>
          </a:p>
          <a:p>
            <a:pPr marL="0" indent="0">
              <a:buNone/>
            </a:pPr>
            <a:r>
              <a:rPr lang="fi-FI" dirty="0"/>
              <a:t>	getot</a:t>
            </a:r>
          </a:p>
          <a:p>
            <a:pPr marL="0" indent="0">
              <a:buNone/>
            </a:pPr>
            <a:r>
              <a:rPr lang="fi-FI" dirty="0"/>
              <a:t>	työleirit</a:t>
            </a:r>
          </a:p>
          <a:p>
            <a:pPr marL="0" indent="0">
              <a:buNone/>
            </a:pPr>
            <a:r>
              <a:rPr lang="fi-FI" dirty="0"/>
              <a:t>	</a:t>
            </a:r>
          </a:p>
          <a:p>
            <a:pPr marL="0" indent="0">
              <a:buNone/>
            </a:pPr>
            <a:r>
              <a:rPr lang="fi-FI" b="1" dirty="0"/>
              <a:t>Ampumalla (n. 2 miljoonaa)</a:t>
            </a:r>
          </a:p>
          <a:p>
            <a:pPr marL="0" indent="0">
              <a:buNone/>
            </a:pPr>
            <a:r>
              <a:rPr lang="fi-FI" dirty="0"/>
              <a:t>	</a:t>
            </a:r>
            <a:r>
              <a:rPr lang="fi-FI" dirty="0" err="1"/>
              <a:t>Einsatz-ryhmät</a:t>
            </a:r>
            <a:endParaRPr lang="fi-FI" dirty="0"/>
          </a:p>
          <a:p>
            <a:pPr marL="0" indent="0">
              <a:buNone/>
            </a:pPr>
            <a:r>
              <a:rPr lang="fi-FI" dirty="0"/>
              <a:t>	Saksan armeijan sotilasosastot (</a:t>
            </a:r>
            <a:r>
              <a:rPr lang="fi-FI" dirty="0" err="1"/>
              <a:t>Wehrmacht</a:t>
            </a:r>
            <a:r>
              <a:rPr lang="fi-FI" dirty="0"/>
              <a:t>)</a:t>
            </a:r>
          </a:p>
          <a:p>
            <a:pPr marL="0" indent="0">
              <a:buNone/>
            </a:pPr>
            <a:r>
              <a:rPr lang="fi-FI" dirty="0"/>
              <a:t>	valloitettujen  alueiden kansalaisista kootut poliisiosastot</a:t>
            </a:r>
          </a:p>
          <a:p>
            <a:pPr marL="0" indent="0">
              <a:buNone/>
            </a:pPr>
            <a:endParaRPr lang="fi-FI" dirty="0"/>
          </a:p>
          <a:p>
            <a:pPr marL="0" indent="0">
              <a:buNone/>
            </a:pPr>
            <a:r>
              <a:rPr lang="fi-FI" b="1" dirty="0"/>
              <a:t>Leireillä (yli 3 miljoonaa)</a:t>
            </a:r>
          </a:p>
          <a:p>
            <a:pPr marL="0" indent="0">
              <a:buNone/>
            </a:pPr>
            <a:r>
              <a:rPr lang="fi-FI" dirty="0"/>
              <a:t>	tuhoamisleirit</a:t>
            </a:r>
          </a:p>
          <a:p>
            <a:pPr marL="0" indent="0">
              <a:buNone/>
            </a:pPr>
            <a:endParaRPr lang="fi-FI" dirty="0"/>
          </a:p>
          <a:p>
            <a:pPr marL="0" indent="0">
              <a:buNone/>
            </a:pPr>
            <a:r>
              <a:rPr lang="fi-FI" dirty="0"/>
              <a:t>Tuhansia kuoli vielä vapauttamisen jälkeen</a:t>
            </a:r>
          </a:p>
        </p:txBody>
      </p:sp>
      <p:sp>
        <p:nvSpPr>
          <p:cNvPr id="3" name="Otsikko 2"/>
          <p:cNvSpPr>
            <a:spLocks noGrp="1"/>
          </p:cNvSpPr>
          <p:nvPr>
            <p:ph type="title"/>
          </p:nvPr>
        </p:nvSpPr>
        <p:spPr/>
        <p:txBody>
          <a:bodyPr/>
          <a:lstStyle/>
          <a:p>
            <a:pPr algn="ctr"/>
            <a:r>
              <a:rPr lang="fi-FI" b="1" dirty="0">
                <a:effectLst>
                  <a:outerShdw blurRad="38100" dist="38100" dir="2700000" algn="tl">
                    <a:srgbClr val="000000">
                      <a:alpha val="43137"/>
                    </a:srgbClr>
                  </a:outerShdw>
                </a:effectLst>
              </a:rPr>
              <a:t>JUUTALAISIA  TAPETTIIN</a:t>
            </a:r>
          </a:p>
        </p:txBody>
      </p:sp>
    </p:spTree>
    <p:extLst>
      <p:ext uri="{BB962C8B-B14F-4D97-AF65-F5344CB8AC3E}">
        <p14:creationId xmlns:p14="http://schemas.microsoft.com/office/powerpoint/2010/main" val="2960096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
                                            <p:txEl>
                                              <p:pRg st="10" end="10"/>
                                            </p:txEl>
                                          </p:spTgt>
                                        </p:tgtEl>
                                        <p:attrNameLst>
                                          <p:attrName>style.visibility</p:attrName>
                                        </p:attrNameLst>
                                      </p:cBhvr>
                                      <p:to>
                                        <p:strVal val="visible"/>
                                      </p:to>
                                    </p:set>
                                    <p:anim calcmode="lin" valueType="num">
                                      <p:cBhvr additive="base">
                                        <p:cTn id="6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
                                            <p:txEl>
                                              <p:pRg st="12" end="12"/>
                                            </p:txEl>
                                          </p:spTgt>
                                        </p:tgtEl>
                                        <p:attrNameLst>
                                          <p:attrName>style.visibility</p:attrName>
                                        </p:attrNameLst>
                                      </p:cBhvr>
                                      <p:to>
                                        <p:strVal val="visible"/>
                                      </p:to>
                                    </p:set>
                                    <p:anim calcmode="lin" valueType="num">
                                      <p:cBhvr additive="base">
                                        <p:cTn id="67" dur="5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2">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Kuva 7"/>
          <p:cNvPicPr>
            <a:picLocks noChangeAspect="1"/>
          </p:cNvPicPr>
          <p:nvPr/>
        </p:nvPicPr>
        <p:blipFill>
          <a:blip r:embed="rId3">
            <a:alphaModFix amt="52000"/>
          </a:blip>
          <a:stretch>
            <a:fillRect/>
          </a:stretch>
        </p:blipFill>
        <p:spPr>
          <a:xfrm>
            <a:off x="4572000" y="3356992"/>
            <a:ext cx="4464496" cy="3384376"/>
          </a:xfrm>
          <a:prstGeom prst="rect">
            <a:avLst/>
          </a:prstGeom>
        </p:spPr>
      </p:pic>
      <p:pic>
        <p:nvPicPr>
          <p:cNvPr id="7" name="Kuva 6"/>
          <p:cNvPicPr>
            <a:picLocks noChangeAspect="1"/>
          </p:cNvPicPr>
          <p:nvPr/>
        </p:nvPicPr>
        <p:blipFill>
          <a:blip r:embed="rId4">
            <a:alphaModFix amt="45000"/>
          </a:blip>
          <a:stretch>
            <a:fillRect/>
          </a:stretch>
        </p:blipFill>
        <p:spPr>
          <a:xfrm>
            <a:off x="156433" y="188640"/>
            <a:ext cx="4415567" cy="3343828"/>
          </a:xfrm>
          <a:prstGeom prst="rect">
            <a:avLst/>
          </a:prstGeom>
        </p:spPr>
      </p:pic>
      <p:pic>
        <p:nvPicPr>
          <p:cNvPr id="6" name="Kuva 5"/>
          <p:cNvPicPr>
            <a:picLocks noChangeAspect="1"/>
          </p:cNvPicPr>
          <p:nvPr/>
        </p:nvPicPr>
        <p:blipFill>
          <a:blip r:embed="rId5">
            <a:alphaModFix amt="35000"/>
          </a:blip>
          <a:stretch>
            <a:fillRect/>
          </a:stretch>
        </p:blipFill>
        <p:spPr>
          <a:xfrm>
            <a:off x="179512" y="3356992"/>
            <a:ext cx="4340200" cy="3363654"/>
          </a:xfrm>
          <a:prstGeom prst="rect">
            <a:avLst/>
          </a:prstGeom>
        </p:spPr>
      </p:pic>
      <p:pic>
        <p:nvPicPr>
          <p:cNvPr id="5" name="Kuva 4"/>
          <p:cNvPicPr>
            <a:picLocks noChangeAspect="1"/>
          </p:cNvPicPr>
          <p:nvPr/>
        </p:nvPicPr>
        <p:blipFill>
          <a:blip r:embed="rId6">
            <a:alphaModFix amt="35000"/>
          </a:blip>
          <a:stretch>
            <a:fillRect/>
          </a:stretch>
        </p:blipFill>
        <p:spPr>
          <a:xfrm>
            <a:off x="4537108" y="188640"/>
            <a:ext cx="4420955" cy="3168352"/>
          </a:xfrm>
          <a:prstGeom prst="rect">
            <a:avLst/>
          </a:prstGeom>
        </p:spPr>
      </p:pic>
      <p:sp>
        <p:nvSpPr>
          <p:cNvPr id="3" name="Otsikko 2"/>
          <p:cNvSpPr>
            <a:spLocks noGrp="1"/>
          </p:cNvSpPr>
          <p:nvPr>
            <p:ph type="title"/>
          </p:nvPr>
        </p:nvSpPr>
        <p:spPr>
          <a:xfrm>
            <a:off x="457200" y="404664"/>
            <a:ext cx="8229600" cy="1152128"/>
          </a:xfrm>
        </p:spPr>
        <p:txBody>
          <a:bodyPr>
            <a:noAutofit/>
          </a:bodyPr>
          <a:lstStyle/>
          <a:p>
            <a:r>
              <a:rPr lang="fi-FI" sz="3600" b="1" dirty="0">
                <a:solidFill>
                  <a:srgbClr val="000000"/>
                </a:solidFill>
              </a:rPr>
              <a:t>GETOT</a:t>
            </a:r>
            <a:br>
              <a:rPr lang="fi-FI" sz="3600" b="1" dirty="0">
                <a:solidFill>
                  <a:srgbClr val="000000"/>
                </a:solidFill>
              </a:rPr>
            </a:br>
            <a:endParaRPr lang="fi-FI" sz="3600" b="1" dirty="0">
              <a:solidFill>
                <a:srgbClr val="000000"/>
              </a:solidFill>
            </a:endParaRPr>
          </a:p>
        </p:txBody>
      </p:sp>
      <p:sp>
        <p:nvSpPr>
          <p:cNvPr id="2" name="Sisällön paikkamerkki 1"/>
          <p:cNvSpPr>
            <a:spLocks noGrp="1"/>
          </p:cNvSpPr>
          <p:nvPr>
            <p:ph idx="1"/>
          </p:nvPr>
        </p:nvSpPr>
        <p:spPr>
          <a:xfrm>
            <a:off x="457200" y="1196752"/>
            <a:ext cx="8229600" cy="4899248"/>
          </a:xfrm>
        </p:spPr>
        <p:txBody>
          <a:bodyPr>
            <a:normAutofit fontScale="92500" lnSpcReduction="10000"/>
            <a:scene3d>
              <a:camera prst="orthographicFront"/>
              <a:lightRig rig="balanced" dir="t">
                <a:rot lat="0" lon="0" rev="2100000"/>
              </a:lightRig>
            </a:scene3d>
            <a:sp3d prstMaterial="metal">
              <a:contourClr>
                <a:schemeClr val="bg2"/>
              </a:contourClr>
            </a:sp3d>
          </a:bodyPr>
          <a:lstStyle/>
          <a:p>
            <a:pPr marL="0" indent="0">
              <a:buNone/>
            </a:pPr>
            <a:r>
              <a:rPr lang="fi-FI" sz="2800" b="1" dirty="0">
                <a:ln w="50800"/>
                <a:solidFill>
                  <a:schemeClr val="bg1"/>
                </a:solidFill>
              </a:rPr>
              <a:t>Getoilla oli kolme tarkoitusta:</a:t>
            </a:r>
            <a:endParaRPr lang="fi-FI" sz="1200" b="1" dirty="0">
              <a:ln w="50800"/>
              <a:solidFill>
                <a:schemeClr val="bg1"/>
              </a:solidFill>
            </a:endParaRPr>
          </a:p>
          <a:p>
            <a:pPr lvl="0"/>
            <a:r>
              <a:rPr lang="fi-FI" sz="2800" b="1" dirty="0">
                <a:ln w="50800"/>
                <a:solidFill>
                  <a:schemeClr val="bg1"/>
                </a:solidFill>
              </a:rPr>
              <a:t>eristäminen</a:t>
            </a:r>
            <a:endParaRPr lang="fi-FI" sz="1400" b="1" dirty="0">
              <a:ln w="50800"/>
              <a:solidFill>
                <a:schemeClr val="bg1"/>
              </a:solidFill>
            </a:endParaRPr>
          </a:p>
          <a:p>
            <a:pPr lvl="0"/>
            <a:r>
              <a:rPr lang="fi-FI" sz="2800" b="1" dirty="0">
                <a:ln w="50800"/>
                <a:solidFill>
                  <a:schemeClr val="bg1"/>
                </a:solidFill>
              </a:rPr>
              <a:t>kontrolloiminen</a:t>
            </a:r>
            <a:endParaRPr lang="fi-FI" sz="1400" b="1" dirty="0">
              <a:ln w="50800"/>
              <a:solidFill>
                <a:schemeClr val="bg1"/>
              </a:solidFill>
            </a:endParaRPr>
          </a:p>
          <a:p>
            <a:pPr lvl="0"/>
            <a:r>
              <a:rPr lang="fi-FI" sz="2800" b="1" dirty="0">
                <a:ln w="50800"/>
                <a:solidFill>
                  <a:schemeClr val="bg1"/>
                </a:solidFill>
              </a:rPr>
              <a:t>heikentäminen.</a:t>
            </a:r>
            <a:endParaRPr lang="fi-FI" sz="1400" b="1" dirty="0">
              <a:ln w="50800"/>
              <a:solidFill>
                <a:schemeClr val="bg1"/>
              </a:solidFill>
            </a:endParaRPr>
          </a:p>
          <a:p>
            <a:endParaRPr lang="fi-FI" sz="1400" b="1" dirty="0">
              <a:ln w="50800"/>
              <a:solidFill>
                <a:schemeClr val="bg1"/>
              </a:solidFill>
            </a:endParaRPr>
          </a:p>
          <a:p>
            <a:pPr lvl="1"/>
            <a:r>
              <a:rPr lang="fi-FI" sz="2800" b="1" dirty="0">
                <a:ln w="50800"/>
                <a:solidFill>
                  <a:schemeClr val="bg1"/>
                </a:solidFill>
              </a:rPr>
              <a:t>Ensimmäiset getot perustettiin Puolaan jo Puolan hyökkäyksen aikana.</a:t>
            </a:r>
            <a:endParaRPr lang="fi-FI" sz="1200" b="1" dirty="0">
              <a:ln w="50800"/>
              <a:solidFill>
                <a:schemeClr val="bg1"/>
              </a:solidFill>
            </a:endParaRPr>
          </a:p>
          <a:p>
            <a:pPr lvl="1"/>
            <a:r>
              <a:rPr lang="fi-FI" sz="2800" b="1" dirty="0">
                <a:ln w="50800"/>
                <a:solidFill>
                  <a:schemeClr val="bg1"/>
                </a:solidFill>
              </a:rPr>
              <a:t>Suurin osa getoista sijaitsi Saksasta katsoen idässä, mutta myös Länsi-Euroopan puolella juutalaisia kerättiin yhteen. </a:t>
            </a:r>
            <a:endParaRPr lang="fi-FI" sz="1200" b="1" dirty="0">
              <a:ln w="50800"/>
              <a:solidFill>
                <a:schemeClr val="bg1"/>
              </a:solidFill>
            </a:endParaRPr>
          </a:p>
          <a:p>
            <a:pPr lvl="1"/>
            <a:r>
              <a:rPr lang="fi-FI" sz="2800" b="1" dirty="0">
                <a:ln w="50800"/>
                <a:solidFill>
                  <a:schemeClr val="bg1"/>
                </a:solidFill>
              </a:rPr>
              <a:t>Gettoja alettiin käyttää myös työvoimavarastoina.</a:t>
            </a:r>
            <a:endParaRPr lang="fi-FI" sz="1200" b="1" dirty="0">
              <a:ln w="50800"/>
              <a:solidFill>
                <a:schemeClr val="bg1"/>
              </a:solidFill>
            </a:endParaRPr>
          </a:p>
          <a:p>
            <a:endParaRPr lang="fi-FI" b="1" dirty="0">
              <a:ln w="50800"/>
              <a:solidFill>
                <a:schemeClr val="bg1">
                  <a:shade val="50000"/>
                </a:schemeClr>
              </a:solidFill>
            </a:endParaRPr>
          </a:p>
        </p:txBody>
      </p:sp>
    </p:spTree>
    <p:extLst>
      <p:ext uri="{BB962C8B-B14F-4D97-AF65-F5344CB8AC3E}">
        <p14:creationId xmlns:p14="http://schemas.microsoft.com/office/powerpoint/2010/main" val="734862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p:txBody>
          <a:bodyPr>
            <a:normAutofit fontScale="85000" lnSpcReduction="20000"/>
          </a:bodyPr>
          <a:lstStyle/>
          <a:p>
            <a:r>
              <a:rPr lang="fi-FI" dirty="0"/>
              <a:t>"tehtäväryhmä", "toimintapartio" tai "iskujoukko" </a:t>
            </a:r>
          </a:p>
          <a:p>
            <a:r>
              <a:rPr lang="fi-FI" dirty="0"/>
              <a:t>Pahamaineisimmat </a:t>
            </a:r>
            <a:r>
              <a:rPr lang="fi-FI" dirty="0" err="1"/>
              <a:t>Einsatz-ryhmät</a:t>
            </a:r>
            <a:r>
              <a:rPr lang="fi-FI" dirty="0"/>
              <a:t> muodostettiin ennen hyökkäystä Neuvostoliittoon kesäkuussa 1941. Niiden ensisijaisena tehtävänä oli tuhota se, mitä pidettiin Neuvostoliiton ideologisena perusrakenteena. Poliittisten komissaarien, kommunistipuolueen jäsenten ja ennen kaikkea juutalaisten nähtiin näyttelevän siinä keskeistä roolia. </a:t>
            </a:r>
          </a:p>
          <a:p>
            <a:r>
              <a:rPr lang="fi-FI" dirty="0" err="1"/>
              <a:t>Einsatz-ryhmät</a:t>
            </a:r>
            <a:r>
              <a:rPr lang="fi-FI" dirty="0"/>
              <a:t> etenivät Neuvostoliittoon yhdessä Saksan armeijan kanssa. Pysähtymispaikoissaan ryhmät keräsivät ja ampuivat sumeilematta kaikki löytämänsä juutalaiset. Ryhmät kirjoittivat toiminnastaan yksityiskohtaisia päivittäisiä raportteja.</a:t>
            </a:r>
          </a:p>
          <a:p>
            <a:r>
              <a:rPr lang="fi-FI" dirty="0"/>
              <a:t>Myös Suomessa Saksan rintamalohkolla</a:t>
            </a:r>
          </a:p>
          <a:p>
            <a:pPr marL="0" indent="0">
              <a:buNone/>
            </a:pPr>
            <a:r>
              <a:rPr lang="fi-FI" dirty="0"/>
              <a:t>    toimi oma </a:t>
            </a:r>
            <a:r>
              <a:rPr lang="fi-FI" dirty="0" err="1"/>
              <a:t>Einsatz</a:t>
            </a:r>
            <a:r>
              <a:rPr lang="fi-FI" dirty="0"/>
              <a:t>-yksikkö.</a:t>
            </a:r>
          </a:p>
        </p:txBody>
      </p:sp>
      <p:sp>
        <p:nvSpPr>
          <p:cNvPr id="3" name="Otsikko 2"/>
          <p:cNvSpPr>
            <a:spLocks noGrp="1"/>
          </p:cNvSpPr>
          <p:nvPr>
            <p:ph type="title"/>
          </p:nvPr>
        </p:nvSpPr>
        <p:spPr/>
        <p:txBody>
          <a:bodyPr/>
          <a:lstStyle/>
          <a:p>
            <a:r>
              <a:rPr lang="fi-FI" dirty="0" err="1"/>
              <a:t>Einsatz-ryhmät</a:t>
            </a:r>
            <a:endParaRPr lang="fi-FI" dirty="0"/>
          </a:p>
        </p:txBody>
      </p:sp>
      <p:pic>
        <p:nvPicPr>
          <p:cNvPr id="4" name="Kuva 3"/>
          <p:cNvPicPr>
            <a:picLocks noChangeAspect="1"/>
          </p:cNvPicPr>
          <p:nvPr/>
        </p:nvPicPr>
        <p:blipFill>
          <a:blip r:embed="rId3"/>
          <a:stretch>
            <a:fillRect/>
          </a:stretch>
        </p:blipFill>
        <p:spPr>
          <a:xfrm>
            <a:off x="6876256" y="332656"/>
            <a:ext cx="1942364" cy="1237781"/>
          </a:xfrm>
          <a:prstGeom prst="rect">
            <a:avLst/>
          </a:prstGeom>
        </p:spPr>
      </p:pic>
      <p:pic>
        <p:nvPicPr>
          <p:cNvPr id="5" name="Kuva 4"/>
          <p:cNvPicPr>
            <a:picLocks noChangeAspect="1"/>
          </p:cNvPicPr>
          <p:nvPr/>
        </p:nvPicPr>
        <p:blipFill>
          <a:blip r:embed="rId4"/>
          <a:stretch>
            <a:fillRect/>
          </a:stretch>
        </p:blipFill>
        <p:spPr>
          <a:xfrm>
            <a:off x="6516216" y="5013176"/>
            <a:ext cx="2284304" cy="1511672"/>
          </a:xfrm>
          <a:prstGeom prst="rect">
            <a:avLst/>
          </a:prstGeom>
        </p:spPr>
      </p:pic>
    </p:spTree>
    <p:extLst>
      <p:ext uri="{BB962C8B-B14F-4D97-AF65-F5344CB8AC3E}">
        <p14:creationId xmlns:p14="http://schemas.microsoft.com/office/powerpoint/2010/main" val="649182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457200" y="1052736"/>
            <a:ext cx="8229600" cy="5400600"/>
          </a:xfrm>
        </p:spPr>
        <p:txBody>
          <a:bodyPr>
            <a:normAutofit fontScale="77500" lnSpcReduction="20000"/>
          </a:bodyPr>
          <a:lstStyle/>
          <a:p>
            <a:pPr>
              <a:buNone/>
            </a:pPr>
            <a:r>
              <a:rPr lang="fi-FI" b="1" cap="small" dirty="0"/>
              <a:t>keskitysleiri</a:t>
            </a:r>
          </a:p>
          <a:p>
            <a:r>
              <a:rPr lang="fi-FI" dirty="0"/>
              <a:t>ennen sotaa pääasiallisesti vankileirejä</a:t>
            </a:r>
          </a:p>
          <a:p>
            <a:r>
              <a:rPr lang="fi-FI" dirty="0"/>
              <a:t>sodan sytyttyä työleirejä</a:t>
            </a:r>
          </a:p>
          <a:p>
            <a:endParaRPr lang="fi-FI" dirty="0"/>
          </a:p>
          <a:p>
            <a:pPr>
              <a:buNone/>
            </a:pPr>
            <a:r>
              <a:rPr lang="fi-FI" b="1" cap="small" dirty="0"/>
              <a:t>kuolemanleiri</a:t>
            </a:r>
          </a:p>
          <a:p>
            <a:r>
              <a:rPr lang="fi-FI" dirty="0"/>
              <a:t>tuhoamisleiri, joka oli suunniteltu järjestelmällisen joukkomurhan toteuttamiseen</a:t>
            </a:r>
          </a:p>
          <a:p>
            <a:r>
              <a:rPr lang="fi-FI" dirty="0"/>
              <a:t>Kuolemanleirejä olivat </a:t>
            </a:r>
            <a:r>
              <a:rPr lang="fi-FI" dirty="0" err="1"/>
              <a:t>Auschwitz-Birkenau</a:t>
            </a:r>
            <a:r>
              <a:rPr lang="fi-FI" dirty="0"/>
              <a:t>, </a:t>
            </a:r>
            <a:r>
              <a:rPr lang="fi-FI" dirty="0" err="1"/>
              <a:t>Belzec</a:t>
            </a:r>
            <a:r>
              <a:rPr lang="fi-FI" dirty="0"/>
              <a:t>, </a:t>
            </a:r>
            <a:r>
              <a:rPr lang="fi-FI" dirty="0" err="1"/>
              <a:t>Kulmhof</a:t>
            </a:r>
            <a:r>
              <a:rPr lang="fi-FI" dirty="0"/>
              <a:t> eli </a:t>
            </a:r>
            <a:r>
              <a:rPr lang="fi-FI" dirty="0" err="1"/>
              <a:t>Chelmno</a:t>
            </a:r>
            <a:r>
              <a:rPr lang="fi-FI" dirty="0"/>
              <a:t>, </a:t>
            </a:r>
            <a:r>
              <a:rPr lang="fi-FI" dirty="0" err="1"/>
              <a:t>Majdanek</a:t>
            </a:r>
            <a:r>
              <a:rPr lang="fi-FI" dirty="0"/>
              <a:t>, </a:t>
            </a:r>
            <a:r>
              <a:rPr lang="fi-FI" dirty="0" err="1"/>
              <a:t>Sobibor</a:t>
            </a:r>
            <a:r>
              <a:rPr lang="fi-FI" dirty="0"/>
              <a:t> ja </a:t>
            </a:r>
            <a:r>
              <a:rPr lang="fi-FI" dirty="0" err="1"/>
              <a:t>Treblinka</a:t>
            </a:r>
            <a:r>
              <a:rPr lang="fi-FI" dirty="0"/>
              <a:t>. </a:t>
            </a:r>
          </a:p>
          <a:p>
            <a:r>
              <a:rPr lang="fi-FI" dirty="0"/>
              <a:t>Kaikki kuolemanleirit sijaitsivat Puolan maaperällä.</a:t>
            </a:r>
          </a:p>
          <a:p>
            <a:endParaRPr lang="fi-FI" dirty="0"/>
          </a:p>
          <a:p>
            <a:pPr>
              <a:buNone/>
            </a:pPr>
            <a:r>
              <a:rPr lang="fi-FI" b="1" dirty="0"/>
              <a:t>Leirien ero</a:t>
            </a:r>
          </a:p>
          <a:p>
            <a:r>
              <a:rPr lang="fi-FI" dirty="0"/>
              <a:t>Tuhoamisleireillä murhattiin ihmisiä järjestelmällisesti suurissa kaasukammioissa. Tätä ei tehty tavallisilla keskitysleireillä. Tosin niilläkin saattoi olla pienempi kaasukammio, mutta sen kapasiteetti ei riittänyt joukkomurhaan teollisessa mittakaavassa. Nälkään, onnettomuuksiin ja sairauksiin menehtyi kuitenkin satoja tuhansia ihmisiä myös keskitysleireissä.</a:t>
            </a:r>
          </a:p>
        </p:txBody>
      </p:sp>
      <p:sp>
        <p:nvSpPr>
          <p:cNvPr id="3" name="Otsikko 2"/>
          <p:cNvSpPr>
            <a:spLocks noGrp="1"/>
          </p:cNvSpPr>
          <p:nvPr>
            <p:ph type="title"/>
          </p:nvPr>
        </p:nvSpPr>
        <p:spPr>
          <a:xfrm>
            <a:off x="457200" y="-243408"/>
            <a:ext cx="8229600" cy="1296144"/>
          </a:xfrm>
        </p:spPr>
        <p:txBody>
          <a:bodyPr/>
          <a:lstStyle/>
          <a:p>
            <a:r>
              <a:rPr lang="fi-FI" dirty="0"/>
              <a:t>Keskitys- ja tuhoamisleirit</a:t>
            </a:r>
          </a:p>
        </p:txBody>
      </p:sp>
    </p:spTree>
    <p:extLst>
      <p:ext uri="{BB962C8B-B14F-4D97-AF65-F5344CB8AC3E}">
        <p14:creationId xmlns:p14="http://schemas.microsoft.com/office/powerpoint/2010/main" val="4265703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2">
                                            <p:txEl>
                                              <p:pRg st="10" end="10"/>
                                            </p:txEl>
                                          </p:spTgt>
                                        </p:tgtEl>
                                        <p:attrNameLst>
                                          <p:attrName>style.visibility</p:attrName>
                                        </p:attrNameLst>
                                      </p:cBhvr>
                                      <p:to>
                                        <p:strVal val="visible"/>
                                      </p:to>
                                    </p:set>
                                    <p:anim calcmode="lin" valueType="num">
                                      <p:cBhvr additive="base">
                                        <p:cTn id="55" dur="500" fill="hold"/>
                                        <p:tgtEl>
                                          <p:spTgt spid="2">
                                            <p:txEl>
                                              <p:pRg st="10" end="10"/>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2">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457200" y="1524000"/>
            <a:ext cx="8229600" cy="4857328"/>
          </a:xfrm>
        </p:spPr>
        <p:txBody>
          <a:bodyPr>
            <a:normAutofit fontScale="77500" lnSpcReduction="20000"/>
          </a:bodyPr>
          <a:lstStyle/>
          <a:p>
            <a:pPr marL="0" indent="0">
              <a:buNone/>
            </a:pPr>
            <a:r>
              <a:rPr lang="fi-FI" dirty="0"/>
              <a:t>Suomi kuului eurooppalaiseen asenneilmastoon - meillä esiintyi samoja aatteita kuin muuallakin Euroopassa.</a:t>
            </a:r>
          </a:p>
          <a:p>
            <a:r>
              <a:rPr lang="fi-FI" dirty="0"/>
              <a:t>Ääriliikkeiden marginaalinen antisemitismi</a:t>
            </a:r>
          </a:p>
          <a:p>
            <a:pPr lvl="1"/>
            <a:r>
              <a:rPr lang="fi-FI" dirty="0"/>
              <a:t>Suomen Kansan järjestö</a:t>
            </a:r>
          </a:p>
          <a:p>
            <a:pPr lvl="1"/>
            <a:r>
              <a:rPr lang="fi-FI" dirty="0"/>
              <a:t>IKL</a:t>
            </a:r>
          </a:p>
          <a:p>
            <a:pPr lvl="1">
              <a:spcAft>
                <a:spcPts val="600"/>
              </a:spcAft>
            </a:pPr>
            <a:r>
              <a:rPr lang="fi-FI" dirty="0"/>
              <a:t>Suomen kansallissosialistinen puolue</a:t>
            </a:r>
          </a:p>
          <a:p>
            <a:r>
              <a:rPr lang="fi-FI" dirty="0"/>
              <a:t>Yhteiskunnan vaikuttajien antisemitismi</a:t>
            </a:r>
          </a:p>
          <a:p>
            <a:pPr lvl="1"/>
            <a:r>
              <a:rPr lang="fi-FI" dirty="0"/>
              <a:t>urheilijoiden kokema antisemitismi</a:t>
            </a:r>
          </a:p>
          <a:p>
            <a:pPr lvl="1"/>
            <a:r>
              <a:rPr lang="fi-FI" dirty="0"/>
              <a:t>yliopistoissa ja valtion virastoissa esiintynyt antisemitismi</a:t>
            </a:r>
          </a:p>
          <a:p>
            <a:pPr lvl="1"/>
            <a:r>
              <a:rPr lang="fi-FI" dirty="0"/>
              <a:t>lehdistön julkaisemat antisemiittiset kirjoitukset</a:t>
            </a:r>
          </a:p>
          <a:p>
            <a:pPr lvl="1">
              <a:spcAft>
                <a:spcPts val="600"/>
              </a:spcAft>
            </a:pPr>
            <a:r>
              <a:rPr lang="fi-FI" dirty="0"/>
              <a:t>pakolaisten maahanmuuton rajoittaminen</a:t>
            </a:r>
          </a:p>
          <a:p>
            <a:r>
              <a:rPr lang="fi-FI" dirty="0"/>
              <a:t>Yhteistyö  Natsi-Saksan kanssa</a:t>
            </a:r>
          </a:p>
          <a:p>
            <a:pPr lvl="1"/>
            <a:r>
              <a:rPr lang="fi-FI" dirty="0"/>
              <a:t>pakolaisten vaikeutunut asema, internointi</a:t>
            </a:r>
          </a:p>
          <a:p>
            <a:pPr lvl="1"/>
            <a:r>
              <a:rPr lang="fi-FI" dirty="0"/>
              <a:t>luovutukset</a:t>
            </a:r>
          </a:p>
          <a:p>
            <a:pPr lvl="1"/>
            <a:r>
              <a:rPr lang="fi-FI" dirty="0"/>
              <a:t>luettelointi</a:t>
            </a:r>
          </a:p>
          <a:p>
            <a:pPr lvl="1"/>
            <a:r>
              <a:rPr lang="fi-FI" dirty="0"/>
              <a:t>evakuoinnit</a:t>
            </a:r>
          </a:p>
        </p:txBody>
      </p:sp>
      <p:sp>
        <p:nvSpPr>
          <p:cNvPr id="3" name="Otsikko 2"/>
          <p:cNvSpPr>
            <a:spLocks noGrp="1"/>
          </p:cNvSpPr>
          <p:nvPr>
            <p:ph type="title"/>
          </p:nvPr>
        </p:nvSpPr>
        <p:spPr/>
        <p:txBody>
          <a:bodyPr/>
          <a:lstStyle/>
          <a:p>
            <a:pPr algn="ctr"/>
            <a:r>
              <a:rPr lang="fi-FI" b="1" dirty="0">
                <a:effectLst>
                  <a:outerShdw blurRad="38100" dist="38100" dir="2700000" algn="tl">
                    <a:srgbClr val="000000">
                      <a:alpha val="43137"/>
                    </a:srgbClr>
                  </a:outerShdw>
                </a:effectLst>
              </a:rPr>
              <a:t>SUOMI</a:t>
            </a:r>
          </a:p>
        </p:txBody>
      </p:sp>
    </p:spTree>
    <p:extLst>
      <p:ext uri="{BB962C8B-B14F-4D97-AF65-F5344CB8AC3E}">
        <p14:creationId xmlns:p14="http://schemas.microsoft.com/office/powerpoint/2010/main" val="302448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wipe(down)">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wipe(down)">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wipe(down)">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wipe(down)">
                                      <p:cBhvr>
                                        <p:cTn id="32" dur="50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Effect transition="in" filter="wipe(down)">
                                      <p:cBhvr>
                                        <p:cTn id="37" dur="500"/>
                                        <p:tgtEl>
                                          <p:spTgt spid="2">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
                                            <p:txEl>
                                              <p:pRg st="8" end="8"/>
                                            </p:txEl>
                                          </p:spTgt>
                                        </p:tgtEl>
                                        <p:attrNameLst>
                                          <p:attrName>style.visibility</p:attrName>
                                        </p:attrNameLst>
                                      </p:cBhvr>
                                      <p:to>
                                        <p:strVal val="visible"/>
                                      </p:to>
                                    </p:set>
                                    <p:animEffect transition="in" filter="wipe(down)">
                                      <p:cBhvr>
                                        <p:cTn id="42" dur="500"/>
                                        <p:tgtEl>
                                          <p:spTgt spid="2">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2">
                                            <p:txEl>
                                              <p:pRg st="9" end="9"/>
                                            </p:txEl>
                                          </p:spTgt>
                                        </p:tgtEl>
                                        <p:attrNameLst>
                                          <p:attrName>style.visibility</p:attrName>
                                        </p:attrNameLst>
                                      </p:cBhvr>
                                      <p:to>
                                        <p:strVal val="visible"/>
                                      </p:to>
                                    </p:set>
                                    <p:animEffect transition="in" filter="wipe(down)">
                                      <p:cBhvr>
                                        <p:cTn id="47" dur="500"/>
                                        <p:tgtEl>
                                          <p:spTgt spid="2">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2">
                                            <p:txEl>
                                              <p:pRg st="10" end="10"/>
                                            </p:txEl>
                                          </p:spTgt>
                                        </p:tgtEl>
                                        <p:attrNameLst>
                                          <p:attrName>style.visibility</p:attrName>
                                        </p:attrNameLst>
                                      </p:cBhvr>
                                      <p:to>
                                        <p:strVal val="visible"/>
                                      </p:to>
                                    </p:set>
                                    <p:animEffect transition="in" filter="wipe(down)">
                                      <p:cBhvr>
                                        <p:cTn id="52" dur="500"/>
                                        <p:tgtEl>
                                          <p:spTgt spid="2">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2">
                                            <p:txEl>
                                              <p:pRg st="11" end="11"/>
                                            </p:txEl>
                                          </p:spTgt>
                                        </p:tgtEl>
                                        <p:attrNameLst>
                                          <p:attrName>style.visibility</p:attrName>
                                        </p:attrNameLst>
                                      </p:cBhvr>
                                      <p:to>
                                        <p:strVal val="visible"/>
                                      </p:to>
                                    </p:set>
                                    <p:animEffect transition="in" filter="wipe(down)">
                                      <p:cBhvr>
                                        <p:cTn id="57" dur="500"/>
                                        <p:tgtEl>
                                          <p:spTgt spid="2">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2">
                                            <p:txEl>
                                              <p:pRg st="12" end="12"/>
                                            </p:txEl>
                                          </p:spTgt>
                                        </p:tgtEl>
                                        <p:attrNameLst>
                                          <p:attrName>style.visibility</p:attrName>
                                        </p:attrNameLst>
                                      </p:cBhvr>
                                      <p:to>
                                        <p:strVal val="visible"/>
                                      </p:to>
                                    </p:set>
                                    <p:animEffect transition="in" filter="wipe(down)">
                                      <p:cBhvr>
                                        <p:cTn id="62" dur="500"/>
                                        <p:tgtEl>
                                          <p:spTgt spid="2">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2">
                                            <p:txEl>
                                              <p:pRg st="13" end="13"/>
                                            </p:txEl>
                                          </p:spTgt>
                                        </p:tgtEl>
                                        <p:attrNameLst>
                                          <p:attrName>style.visibility</p:attrName>
                                        </p:attrNameLst>
                                      </p:cBhvr>
                                      <p:to>
                                        <p:strVal val="visible"/>
                                      </p:to>
                                    </p:set>
                                    <p:animEffect transition="in" filter="wipe(down)">
                                      <p:cBhvr>
                                        <p:cTn id="67" dur="500"/>
                                        <p:tgtEl>
                                          <p:spTgt spid="2">
                                            <p:txEl>
                                              <p:pRg st="13" end="1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nodeType="clickEffect">
                                  <p:stCondLst>
                                    <p:cond delay="0"/>
                                  </p:stCondLst>
                                  <p:childTnLst>
                                    <p:set>
                                      <p:cBhvr>
                                        <p:cTn id="71" dur="1" fill="hold">
                                          <p:stCondLst>
                                            <p:cond delay="0"/>
                                          </p:stCondLst>
                                        </p:cTn>
                                        <p:tgtEl>
                                          <p:spTgt spid="2">
                                            <p:txEl>
                                              <p:pRg st="14" end="14"/>
                                            </p:txEl>
                                          </p:spTgt>
                                        </p:tgtEl>
                                        <p:attrNameLst>
                                          <p:attrName>style.visibility</p:attrName>
                                        </p:attrNameLst>
                                      </p:cBhvr>
                                      <p:to>
                                        <p:strVal val="visible"/>
                                      </p:to>
                                    </p:set>
                                    <p:animEffect transition="in" filter="wipe(down)">
                                      <p:cBhvr>
                                        <p:cTn id="72" dur="500"/>
                                        <p:tgtEl>
                                          <p:spTgt spid="2">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p:txBody>
          <a:bodyPr/>
          <a:lstStyle/>
          <a:p>
            <a:r>
              <a:rPr lang="fi-FI" dirty="0"/>
              <a:t>Yhteiskunnan ylätason </a:t>
            </a:r>
            <a:r>
              <a:rPr lang="fi-FI" dirty="0" err="1"/>
              <a:t>antisemistimi</a:t>
            </a:r>
            <a:endParaRPr lang="fi-FI" dirty="0"/>
          </a:p>
          <a:p>
            <a:pPr lvl="1"/>
            <a:r>
              <a:rPr lang="fi-FI" dirty="0"/>
              <a:t>urheilijoiden kokema antisemitismi</a:t>
            </a:r>
          </a:p>
          <a:p>
            <a:pPr lvl="1"/>
            <a:r>
              <a:rPr lang="fi-FI" dirty="0"/>
              <a:t>yliopistossa ja valtion virastoissa esiintynyt antisemitismi</a:t>
            </a:r>
          </a:p>
          <a:p>
            <a:pPr lvl="1"/>
            <a:r>
              <a:rPr lang="fi-FI" dirty="0"/>
              <a:t>pakolaisten maahanmuuton rajoittaminen</a:t>
            </a:r>
          </a:p>
          <a:p>
            <a:endParaRPr lang="fi-FI" dirty="0"/>
          </a:p>
        </p:txBody>
      </p:sp>
      <p:sp>
        <p:nvSpPr>
          <p:cNvPr id="3" name="Otsikko 2"/>
          <p:cNvSpPr>
            <a:spLocks noGrp="1"/>
          </p:cNvSpPr>
          <p:nvPr>
            <p:ph type="title"/>
          </p:nvPr>
        </p:nvSpPr>
        <p:spPr/>
        <p:txBody>
          <a:bodyPr/>
          <a:lstStyle/>
          <a:p>
            <a:r>
              <a:rPr lang="fi-FI" dirty="0"/>
              <a:t>Suomi</a:t>
            </a:r>
          </a:p>
        </p:txBody>
      </p:sp>
    </p:spTree>
    <p:extLst>
      <p:ext uri="{BB962C8B-B14F-4D97-AF65-F5344CB8AC3E}">
        <p14:creationId xmlns:p14="http://schemas.microsoft.com/office/powerpoint/2010/main" val="2627330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p:txBody>
          <a:bodyPr/>
          <a:lstStyle/>
          <a:p>
            <a:r>
              <a:rPr lang="fi-FI" dirty="0"/>
              <a:t>Yhteistyö  Natsi-Saksan kanssa</a:t>
            </a:r>
          </a:p>
          <a:p>
            <a:pPr lvl="1"/>
            <a:r>
              <a:rPr lang="fi-FI" dirty="0"/>
              <a:t>pakkotyöt</a:t>
            </a:r>
          </a:p>
          <a:p>
            <a:pPr lvl="1"/>
            <a:r>
              <a:rPr lang="fi-FI" dirty="0"/>
              <a:t>luovutukset</a:t>
            </a:r>
          </a:p>
          <a:p>
            <a:pPr lvl="1"/>
            <a:r>
              <a:rPr lang="fi-FI" dirty="0"/>
              <a:t>luettelointi</a:t>
            </a:r>
          </a:p>
          <a:p>
            <a:pPr lvl="1"/>
            <a:r>
              <a:rPr lang="fi-FI" dirty="0"/>
              <a:t>evakuoinnit</a:t>
            </a:r>
          </a:p>
          <a:p>
            <a:endParaRPr lang="fi-FI" dirty="0"/>
          </a:p>
        </p:txBody>
      </p:sp>
      <p:sp>
        <p:nvSpPr>
          <p:cNvPr id="3" name="Otsikko 2"/>
          <p:cNvSpPr>
            <a:spLocks noGrp="1"/>
          </p:cNvSpPr>
          <p:nvPr>
            <p:ph type="title"/>
          </p:nvPr>
        </p:nvSpPr>
        <p:spPr/>
        <p:txBody>
          <a:bodyPr/>
          <a:lstStyle/>
          <a:p>
            <a:r>
              <a:rPr lang="fi-FI" dirty="0"/>
              <a:t>Suomi</a:t>
            </a:r>
          </a:p>
        </p:txBody>
      </p:sp>
    </p:spTree>
    <p:extLst>
      <p:ext uri="{BB962C8B-B14F-4D97-AF65-F5344CB8AC3E}">
        <p14:creationId xmlns:p14="http://schemas.microsoft.com/office/powerpoint/2010/main" val="89011572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i">
  <a:themeElements>
    <a:clrScheme name="Paperi">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i">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i">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14987</TotalTime>
  <Words>2174</Words>
  <Application>Microsoft Office PowerPoint</Application>
  <PresentationFormat>Näytössä katseltava diaesitys (4:3)</PresentationFormat>
  <Paragraphs>482</Paragraphs>
  <Slides>16</Slides>
  <Notes>15</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16</vt:i4>
      </vt:variant>
    </vt:vector>
  </HeadingPairs>
  <TitlesOfParts>
    <vt:vector size="21" baseType="lpstr">
      <vt:lpstr>Arial</vt:lpstr>
      <vt:lpstr>Calibri</vt:lpstr>
      <vt:lpstr>Constantia</vt:lpstr>
      <vt:lpstr>Wingdings 2</vt:lpstr>
      <vt:lpstr>Paperi</vt:lpstr>
      <vt:lpstr>HOLOKAUSTI</vt:lpstr>
      <vt:lpstr>PowerPoint-esitys</vt:lpstr>
      <vt:lpstr>MITEN  HOLOKAUSTI  EROAA MUISTA  KANSANMURHISTA?</vt:lpstr>
      <vt:lpstr>HOLOKAUSTISSA MURHATUT NUMEROINA</vt:lpstr>
      <vt:lpstr>        NUMEROIDEN TAKAA LÖYTYY </vt:lpstr>
      <vt:lpstr>HOLOKAUSTI V. 1945 JÄLKEEN </vt:lpstr>
      <vt:lpstr>ANTISEMITISMIN  HISTORIAA </vt:lpstr>
      <vt:lpstr>HOLOKAUSTIN  KOLME  VAIHETTA </vt:lpstr>
      <vt:lpstr>PowerPoint-esitys</vt:lpstr>
      <vt:lpstr>JUUTALAISIA  TAPETTIIN</vt:lpstr>
      <vt:lpstr>GETOT </vt:lpstr>
      <vt:lpstr>Einsatz-ryhmät</vt:lpstr>
      <vt:lpstr>Keskitys- ja tuhoamisleirit</vt:lpstr>
      <vt:lpstr>SUOMI</vt:lpstr>
      <vt:lpstr>Suomi</vt:lpstr>
      <vt:lpstr>Suomi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SHOA</dc:title>
  <dc:creator>Daniel Weintraub</dc:creator>
  <cp:lastModifiedBy>Korhonen Anjuli</cp:lastModifiedBy>
  <cp:revision>387</cp:revision>
  <cp:lastPrinted>2014-01-08T17:07:05Z</cp:lastPrinted>
  <dcterms:created xsi:type="dcterms:W3CDTF">2010-03-07T08:48:41Z</dcterms:created>
  <dcterms:modified xsi:type="dcterms:W3CDTF">2020-06-12T09:12:41Z</dcterms:modified>
</cp:coreProperties>
</file>