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1"/>
  </p:notesMasterIdLst>
  <p:handoutMasterIdLst>
    <p:handoutMasterId r:id="rId32"/>
  </p:handoutMasterIdLst>
  <p:sldIdLst>
    <p:sldId id="812" r:id="rId5"/>
    <p:sldId id="764" r:id="rId6"/>
    <p:sldId id="720" r:id="rId7"/>
    <p:sldId id="807" r:id="rId8"/>
    <p:sldId id="808" r:id="rId9"/>
    <p:sldId id="731" r:id="rId10"/>
    <p:sldId id="809" r:id="rId11"/>
    <p:sldId id="732" r:id="rId12"/>
    <p:sldId id="810" r:id="rId13"/>
    <p:sldId id="733" r:id="rId14"/>
    <p:sldId id="811" r:id="rId15"/>
    <p:sldId id="734" r:id="rId16"/>
    <p:sldId id="745" r:id="rId17"/>
    <p:sldId id="759" r:id="rId18"/>
    <p:sldId id="777" r:id="rId19"/>
    <p:sldId id="778" r:id="rId20"/>
    <p:sldId id="780" r:id="rId21"/>
    <p:sldId id="783" r:id="rId22"/>
    <p:sldId id="781" r:id="rId23"/>
    <p:sldId id="799" r:id="rId24"/>
    <p:sldId id="801" r:id="rId25"/>
    <p:sldId id="802" r:id="rId26"/>
    <p:sldId id="804" r:id="rId27"/>
    <p:sldId id="805" r:id="rId28"/>
    <p:sldId id="806" r:id="rId29"/>
    <p:sldId id="813" r:id="rId30"/>
  </p:sldIdLst>
  <p:sldSz cx="9144000" cy="6858000" type="screen4x3"/>
  <p:notesSz cx="6799263" cy="9929813"/>
  <p:defaultText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02">
          <p15:clr>
            <a:srgbClr val="A4A3A4"/>
          </p15:clr>
        </p15:guide>
        <p15:guide id="2" pos="505">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i Turunen-Zwinger" initials="ST" lastIdx="1" clrIdx="0">
    <p:extLst/>
  </p:cmAuthor>
  <p:cmAuthor id="2" name="Tiina Lehmusvaara" initials="TL" lastIdx="13" clrIdx="1">
    <p:extLst/>
  </p:cmAuthor>
  <p:cmAuthor id="3" name="Owal Group" initials="MW" lastIdx="2" clrIdx="2">
    <p:extLst/>
  </p:cmAuthor>
  <p:cmAuthor id="4" name="Owal Group" initials="MW [2]" lastIdx="1" clrIdx="3">
    <p:extLst/>
  </p:cmAuthor>
  <p:cmAuthor id="5" name="Owal Group" initials="MW [3]" lastIdx="1" clrIdx="4">
    <p:extLst/>
  </p:cmAuthor>
  <p:cmAuthor id="6" name="Owal Group" initials="MW [4]" lastIdx="1" clrIdx="5">
    <p:extLst/>
  </p:cmAuthor>
  <p:cmAuthor id="7" name="Owal Group" initials="MW [5]" lastIdx="1" clrIdx="6">
    <p:extLst/>
  </p:cmAuthor>
  <p:cmAuthor id="8" name="Owal Group" initials="MW [6]" lastIdx="1" clrIdx="7">
    <p:extLst/>
  </p:cmAuthor>
  <p:cmAuthor id="9" name="Owal Group" initials="MW [7]" lastIdx="1" clrIdx="8">
    <p:extLst/>
  </p:cmAuthor>
  <p:cmAuthor id="10" name="Owal Group" initials="MW [8]" lastIdx="1" clrIdx="9">
    <p:extLst/>
  </p:cmAuthor>
  <p:cmAuthor id="11" name="Owal Group" initials="MW [9]" lastIdx="1" clrIdx="10">
    <p:extLst/>
  </p:cmAuthor>
  <p:cmAuthor id="12" name="Owal Group" initials="MW [9] [2]" lastIdx="1" clrIdx="11">
    <p:extLst/>
  </p:cmAuthor>
  <p:cmAuthor id="13" name="Owal Group" initials="MW [9] [3]" lastIdx="1" clrIdx="12">
    <p:extLst/>
  </p:cmAuthor>
  <p:cmAuthor id="14" name="Owal Group" initials="MW [10]" lastIdx="1" clrIdx="13">
    <p:extLst/>
  </p:cmAuthor>
  <p:cmAuthor id="15" name="Kallio Anni" initials="K" lastIdx="2" clrIdx="14">
    <p:extLst/>
  </p:cmAuthor>
  <p:cmAuthor id="16" name="Turunen-Zwinger Sari" initials="T" lastIdx="6" clrIdx="1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40DD"/>
    <a:srgbClr val="FD8608"/>
    <a:srgbClr val="6ACB14"/>
    <a:srgbClr val="793F62"/>
    <a:srgbClr val="8F2648"/>
    <a:srgbClr val="EB8F3A"/>
    <a:srgbClr val="1086C1"/>
    <a:srgbClr val="637593"/>
    <a:srgbClr val="FFE83E"/>
    <a:srgbClr val="41414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eematyyli 1 - Korostu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Vaalea tyyli 1 - Korostus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Ei tyyliä, ei ruudukko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Normaali tyyli 2 - Korostu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2833802-FEF1-4C79-8D5D-14CF1EAF98D9}" styleName="Vaalea tyyli 2 - Korostus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Vaalea tyyli 2 - Korostus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80" autoAdjust="0"/>
    <p:restoredTop sz="88324" autoAdjust="0"/>
  </p:normalViewPr>
  <p:slideViewPr>
    <p:cSldViewPr snapToGrid="0" snapToObjects="1" showGuides="1">
      <p:cViewPr varScale="1">
        <p:scale>
          <a:sx n="64" d="100"/>
          <a:sy n="64" d="100"/>
        </p:scale>
        <p:origin x="1500" y="66"/>
      </p:cViewPr>
      <p:guideLst>
        <p:guide orient="horz" pos="2102"/>
        <p:guide pos="505"/>
      </p:guideLst>
    </p:cSldViewPr>
  </p:slideViewPr>
  <p:outlineViewPr>
    <p:cViewPr>
      <p:scale>
        <a:sx n="33" d="100"/>
        <a:sy n="33" d="100"/>
      </p:scale>
      <p:origin x="0" y="-10840"/>
    </p:cViewPr>
  </p:outlineViewPr>
  <p:notesTextViewPr>
    <p:cViewPr>
      <p:scale>
        <a:sx n="90" d="100"/>
        <a:sy n="90" d="100"/>
      </p:scale>
      <p:origin x="0" y="0"/>
    </p:cViewPr>
  </p:notesTextViewPr>
  <p:notesViewPr>
    <p:cSldViewPr snapToGrid="0" snapToObjects="1">
      <p:cViewPr varScale="1">
        <p:scale>
          <a:sx n="90" d="100"/>
          <a:sy n="90" d="100"/>
        </p:scale>
        <p:origin x="-2664" y="-120"/>
      </p:cViewPr>
      <p:guideLst>
        <p:guide orient="horz" pos="3128"/>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sz="quarter" idx="1"/>
          </p:nvPr>
        </p:nvSpPr>
        <p:spPr>
          <a:xfrm>
            <a:off x="3851342" y="0"/>
            <a:ext cx="2946347" cy="496491"/>
          </a:xfrm>
          <a:prstGeom prst="rect">
            <a:avLst/>
          </a:prstGeom>
        </p:spPr>
        <p:txBody>
          <a:bodyPr vert="horz" lIns="91440" tIns="45720" rIns="91440" bIns="45720" rtlCol="0"/>
          <a:lstStyle>
            <a:lvl1pPr algn="r">
              <a:defRPr sz="1200"/>
            </a:lvl1pPr>
          </a:lstStyle>
          <a:p>
            <a:fld id="{BB391B5C-2973-1A45-9598-4817306E6734}" type="datetimeFigureOut">
              <a:rPr lang="fi-FI" smtClean="0"/>
              <a:t>17.3.2017</a:t>
            </a:fld>
            <a:endParaRPr lang="en-GB"/>
          </a:p>
        </p:txBody>
      </p:sp>
      <p:sp>
        <p:nvSpPr>
          <p:cNvPr id="4" name="Alatunnisteen paikkamerkki 3"/>
          <p:cNvSpPr>
            <a:spLocks noGrp="1"/>
          </p:cNvSpPr>
          <p:nvPr>
            <p:ph type="ftr" sz="quarter" idx="2"/>
          </p:nvPr>
        </p:nvSpPr>
        <p:spPr>
          <a:xfrm>
            <a:off x="0" y="9431599"/>
            <a:ext cx="2946347" cy="496491"/>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p:cNvSpPr>
            <a:spLocks noGrp="1"/>
          </p:cNvSpPr>
          <p:nvPr>
            <p:ph type="sldNum" sz="quarter" idx="3"/>
          </p:nvPr>
        </p:nvSpPr>
        <p:spPr>
          <a:xfrm>
            <a:off x="3851342" y="9431599"/>
            <a:ext cx="2946347" cy="496491"/>
          </a:xfrm>
          <a:prstGeom prst="rect">
            <a:avLst/>
          </a:prstGeom>
        </p:spPr>
        <p:txBody>
          <a:bodyPr vert="horz" lIns="91440" tIns="45720" rIns="91440" bIns="45720" rtlCol="0" anchor="b"/>
          <a:lstStyle>
            <a:lvl1pPr algn="r">
              <a:defRPr sz="1200"/>
            </a:lvl1pPr>
          </a:lstStyle>
          <a:p>
            <a:fld id="{2204A79E-4B2E-8945-913E-23B79852810B}" type="slidenum">
              <a:rPr lang="fi-FI" smtClean="0"/>
              <a:t>‹#›</a:t>
            </a:fld>
            <a:endParaRPr lang="en-GB"/>
          </a:p>
        </p:txBody>
      </p:sp>
    </p:spTree>
    <p:extLst>
      <p:ext uri="{BB962C8B-B14F-4D97-AF65-F5344CB8AC3E}">
        <p14:creationId xmlns:p14="http://schemas.microsoft.com/office/powerpoint/2010/main" val="156578164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51342" y="0"/>
            <a:ext cx="2946347" cy="496491"/>
          </a:xfrm>
          <a:prstGeom prst="rect">
            <a:avLst/>
          </a:prstGeom>
        </p:spPr>
        <p:txBody>
          <a:bodyPr vert="horz" lIns="91440" tIns="45720" rIns="91440" bIns="45720" rtlCol="0"/>
          <a:lstStyle>
            <a:lvl1pPr algn="r">
              <a:defRPr sz="1200"/>
            </a:lvl1pPr>
          </a:lstStyle>
          <a:p>
            <a:fld id="{7072DDCC-FE70-A348-B95C-8C51F05938B2}" type="datetimeFigureOut">
              <a:rPr lang="fi-FI" smtClean="0"/>
              <a:t>17.3.2017</a:t>
            </a:fld>
            <a:endParaRPr lang="en-GB"/>
          </a:p>
        </p:txBody>
      </p:sp>
      <p:sp>
        <p:nvSpPr>
          <p:cNvPr id="4" name="Dian kuvan paikkamerkki 3"/>
          <p:cNvSpPr>
            <a:spLocks noGrp="1" noRot="1" noChangeAspect="1"/>
          </p:cNvSpPr>
          <p:nvPr>
            <p:ph type="sldImg" idx="2"/>
          </p:nvPr>
        </p:nvSpPr>
        <p:spPr>
          <a:xfrm>
            <a:off x="917575" y="744538"/>
            <a:ext cx="4964113" cy="3724275"/>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79927" y="4716661"/>
            <a:ext cx="5439410" cy="4468416"/>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9431599"/>
            <a:ext cx="2946347" cy="496491"/>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51342" y="9431599"/>
            <a:ext cx="2946347" cy="496491"/>
          </a:xfrm>
          <a:prstGeom prst="rect">
            <a:avLst/>
          </a:prstGeom>
        </p:spPr>
        <p:txBody>
          <a:bodyPr vert="horz" lIns="91440" tIns="45720" rIns="91440" bIns="45720" rtlCol="0" anchor="b"/>
          <a:lstStyle>
            <a:lvl1pPr algn="r">
              <a:defRPr sz="1200"/>
            </a:lvl1pPr>
          </a:lstStyle>
          <a:p>
            <a:fld id="{B826C684-04A1-614C-A584-C96B9A01E2F5}" type="slidenum">
              <a:rPr lang="fi-FI" smtClean="0"/>
              <a:t>‹#›</a:t>
            </a:fld>
            <a:endParaRPr lang="en-GB"/>
          </a:p>
        </p:txBody>
      </p:sp>
    </p:spTree>
    <p:extLst>
      <p:ext uri="{BB962C8B-B14F-4D97-AF65-F5344CB8AC3E}">
        <p14:creationId xmlns:p14="http://schemas.microsoft.com/office/powerpoint/2010/main" val="116957533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baseline="0" dirty="0">
                <a:solidFill>
                  <a:schemeClr val="tx1"/>
                </a:solidFill>
                <a:effectLst/>
                <a:latin typeface="+mn-lt"/>
              </a:rPr>
              <a:t>For an example of how the slides and other material could be used, visit www.uuttaosaamista.fi</a:t>
            </a:r>
            <a:r>
              <a:rPr lang="en-GB" dirty="0"/>
              <a:t> </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rPr>
              <a:t>This slide set explains how SMEs can make use of ”international experts”. In this context, international experts refer to foreign students who have studied at a Finnish higher education institution and who have had a placement in a company during their studies, or who have been recruited to the company after graduation. In addition, international experts refer to foreign higher education and VET students who study outside Finland and who have come to Finland for a placement or an on-the-job learning period.</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rPr>
              <a:t>The slides were produced as part of a study commissioned by the Centre for International Mobility CIMO (from the beginning of 2017, the Finnish National Agency for Education). The study was completed by </a:t>
            </a:r>
            <a:r>
              <a:rPr lang="en-GB" sz="1200" kern="1200" dirty="0" err="1">
                <a:solidFill>
                  <a:schemeClr val="tx1"/>
                </a:solidFill>
                <a:effectLst/>
                <a:latin typeface="+mn-lt"/>
              </a:rPr>
              <a:t>Owal</a:t>
            </a:r>
            <a:r>
              <a:rPr lang="en-GB" sz="1200" kern="1200" dirty="0">
                <a:solidFill>
                  <a:schemeClr val="tx1"/>
                </a:solidFill>
                <a:effectLst/>
                <a:latin typeface="+mn-lt"/>
              </a:rPr>
              <a:t> Group Oy. </a:t>
            </a:r>
            <a:endParaRPr lang="en-GB" sz="1200" kern="1200" baseline="0" dirty="0">
              <a:solidFill>
                <a:schemeClr val="tx1"/>
              </a:solidFill>
              <a:effectLst/>
              <a:latin typeface="+mn-lt"/>
              <a:ea typeface="+mn-ea"/>
              <a:cs typeface="+mn-cs"/>
            </a:endParaRPr>
          </a:p>
          <a:p>
            <a:endParaRPr lang="fi-FI" dirty="0"/>
          </a:p>
        </p:txBody>
      </p:sp>
      <p:sp>
        <p:nvSpPr>
          <p:cNvPr id="4" name="Dian numeron paikkamerkki 3"/>
          <p:cNvSpPr>
            <a:spLocks noGrp="1"/>
          </p:cNvSpPr>
          <p:nvPr>
            <p:ph type="sldNum" sz="quarter" idx="10"/>
          </p:nvPr>
        </p:nvSpPr>
        <p:spPr/>
        <p:txBody>
          <a:bodyPr/>
          <a:lstStyle/>
          <a:p>
            <a:fld id="{B826C684-04A1-614C-A584-C96B9A01E2F5}" type="slidenum">
              <a:rPr lang="fi-FI" smtClean="0"/>
              <a:t>1</a:t>
            </a:fld>
            <a:endParaRPr lang="en-GB"/>
          </a:p>
        </p:txBody>
      </p:sp>
    </p:spTree>
    <p:extLst>
      <p:ext uri="{BB962C8B-B14F-4D97-AF65-F5344CB8AC3E}">
        <p14:creationId xmlns:p14="http://schemas.microsoft.com/office/powerpoint/2010/main" val="2654741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u="none" dirty="0">
                <a:solidFill>
                  <a:schemeClr val="accent2"/>
                </a:solidFill>
              </a:rPr>
              <a:t>Reference: New competences for SMEs, 1/2017.</a:t>
            </a:r>
          </a:p>
        </p:txBody>
      </p:sp>
      <p:sp>
        <p:nvSpPr>
          <p:cNvPr id="4" name="Dian numeron paikkamerkki 3"/>
          <p:cNvSpPr>
            <a:spLocks noGrp="1"/>
          </p:cNvSpPr>
          <p:nvPr>
            <p:ph type="sldNum" sz="quarter" idx="10"/>
          </p:nvPr>
        </p:nvSpPr>
        <p:spPr/>
        <p:txBody>
          <a:bodyPr/>
          <a:lstStyle/>
          <a:p>
            <a:fld id="{B826C684-04A1-614C-A584-C96B9A01E2F5}" type="slidenum">
              <a:rPr lang="fi-FI" smtClean="0"/>
              <a:t>2</a:t>
            </a:fld>
            <a:endParaRPr lang="en-GB"/>
          </a:p>
        </p:txBody>
      </p:sp>
    </p:spTree>
    <p:extLst>
      <p:ext uri="{BB962C8B-B14F-4D97-AF65-F5344CB8AC3E}">
        <p14:creationId xmlns:p14="http://schemas.microsoft.com/office/powerpoint/2010/main" val="1840024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B826C684-04A1-614C-A584-C96B9A01E2F5}" type="slidenum">
              <a:rPr lang="fi-FI" smtClean="0"/>
              <a:t>3</a:t>
            </a:fld>
            <a:endParaRPr lang="en-GB"/>
          </a:p>
        </p:txBody>
      </p:sp>
    </p:spTree>
    <p:extLst>
      <p:ext uri="{BB962C8B-B14F-4D97-AF65-F5344CB8AC3E}">
        <p14:creationId xmlns:p14="http://schemas.microsoft.com/office/powerpoint/2010/main" val="389358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rPr>
              <a:t>The modelling is based on the results of the New Competence for SMEs study.</a:t>
            </a:r>
          </a:p>
        </p:txBody>
      </p:sp>
      <p:sp>
        <p:nvSpPr>
          <p:cNvPr id="4" name="Dian numeron paikkamerkki 3"/>
          <p:cNvSpPr>
            <a:spLocks noGrp="1"/>
          </p:cNvSpPr>
          <p:nvPr>
            <p:ph type="sldNum" sz="quarter" idx="10"/>
          </p:nvPr>
        </p:nvSpPr>
        <p:spPr/>
        <p:txBody>
          <a:bodyPr/>
          <a:lstStyle/>
          <a:p>
            <a:fld id="{B826C684-04A1-614C-A584-C96B9A01E2F5}" type="slidenum">
              <a:rPr lang="fi-FI" smtClean="0"/>
              <a:t>4</a:t>
            </a:fld>
            <a:endParaRPr lang="en-GB"/>
          </a:p>
        </p:txBody>
      </p:sp>
    </p:spTree>
    <p:extLst>
      <p:ext uri="{BB962C8B-B14F-4D97-AF65-F5344CB8AC3E}">
        <p14:creationId xmlns:p14="http://schemas.microsoft.com/office/powerpoint/2010/main" val="2108565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GB" sz="1200" kern="1200" dirty="0">
                <a:solidFill>
                  <a:schemeClr val="tx1"/>
                </a:solidFill>
                <a:effectLst/>
                <a:latin typeface="+mn-lt"/>
              </a:rPr>
              <a:t>The company is launching export activities/international cooperation or is already operating in the international market.</a:t>
            </a:r>
            <a:r>
              <a:rPr lang="en-GB"/>
              <a:t> </a:t>
            </a:r>
            <a:endParaRPr lang="en-GB" dirty="0"/>
          </a:p>
        </p:txBody>
      </p:sp>
      <p:sp>
        <p:nvSpPr>
          <p:cNvPr id="4" name="Dian numeron paikkamerkki 3"/>
          <p:cNvSpPr>
            <a:spLocks noGrp="1"/>
          </p:cNvSpPr>
          <p:nvPr>
            <p:ph type="sldNum" sz="quarter" idx="10"/>
          </p:nvPr>
        </p:nvSpPr>
        <p:spPr/>
        <p:txBody>
          <a:bodyPr/>
          <a:lstStyle/>
          <a:p>
            <a:fld id="{B826C684-04A1-614C-A584-C96B9A01E2F5}" type="slidenum">
              <a:rPr lang="fi-FI" smtClean="0"/>
              <a:t>5</a:t>
            </a:fld>
            <a:endParaRPr lang="en-GB"/>
          </a:p>
        </p:txBody>
      </p:sp>
    </p:spTree>
    <p:extLst>
      <p:ext uri="{BB962C8B-B14F-4D97-AF65-F5344CB8AC3E}">
        <p14:creationId xmlns:p14="http://schemas.microsoft.com/office/powerpoint/2010/main" val="1181054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GB" sz="1200" kern="1200" dirty="0">
                <a:solidFill>
                  <a:schemeClr val="tx1"/>
                </a:solidFill>
                <a:effectLst/>
                <a:latin typeface="+mn-lt"/>
              </a:rPr>
              <a:t>The trainee maybe someone who is completing their entire degree in Finland, or an exchange student from abroad.</a:t>
            </a:r>
            <a:endParaRPr lang="en-GB" dirty="0"/>
          </a:p>
        </p:txBody>
      </p:sp>
      <p:sp>
        <p:nvSpPr>
          <p:cNvPr id="4" name="Dian numeron paikkamerkki 3"/>
          <p:cNvSpPr>
            <a:spLocks noGrp="1"/>
          </p:cNvSpPr>
          <p:nvPr>
            <p:ph type="sldNum" sz="quarter" idx="10"/>
          </p:nvPr>
        </p:nvSpPr>
        <p:spPr/>
        <p:txBody>
          <a:bodyPr/>
          <a:lstStyle/>
          <a:p>
            <a:fld id="{B826C684-04A1-614C-A584-C96B9A01E2F5}" type="slidenum">
              <a:rPr lang="fi-FI" smtClean="0"/>
              <a:t>14</a:t>
            </a:fld>
            <a:endParaRPr lang="en-GB"/>
          </a:p>
        </p:txBody>
      </p:sp>
    </p:spTree>
    <p:extLst>
      <p:ext uri="{BB962C8B-B14F-4D97-AF65-F5344CB8AC3E}">
        <p14:creationId xmlns:p14="http://schemas.microsoft.com/office/powerpoint/2010/main" val="1657234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B826C684-04A1-614C-A584-C96B9A01E2F5}" type="slidenum">
              <a:rPr lang="fi-FI" smtClean="0"/>
              <a:t>18</a:t>
            </a:fld>
            <a:endParaRPr lang="en-GB"/>
          </a:p>
        </p:txBody>
      </p:sp>
    </p:spTree>
    <p:extLst>
      <p:ext uri="{BB962C8B-B14F-4D97-AF65-F5344CB8AC3E}">
        <p14:creationId xmlns:p14="http://schemas.microsoft.com/office/powerpoint/2010/main" val="1652013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B826C684-04A1-614C-A584-C96B9A01E2F5}" type="slidenum">
              <a:rPr lang="fi-FI" smtClean="0"/>
              <a:t>20</a:t>
            </a:fld>
            <a:endParaRPr lang="en-GB"/>
          </a:p>
        </p:txBody>
      </p:sp>
    </p:spTree>
    <p:extLst>
      <p:ext uri="{BB962C8B-B14F-4D97-AF65-F5344CB8AC3E}">
        <p14:creationId xmlns:p14="http://schemas.microsoft.com/office/powerpoint/2010/main" val="2659540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B826C684-04A1-614C-A584-C96B9A01E2F5}" type="slidenum">
              <a:rPr lang="fi-FI" smtClean="0"/>
              <a:t>21</a:t>
            </a:fld>
            <a:endParaRPr lang="en-GB"/>
          </a:p>
        </p:txBody>
      </p:sp>
    </p:spTree>
    <p:extLst>
      <p:ext uri="{BB962C8B-B14F-4D97-AF65-F5344CB8AC3E}">
        <p14:creationId xmlns:p14="http://schemas.microsoft.com/office/powerpoint/2010/main" val="628373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GB"/>
              <a:t>Lisätään linkki alustoille</a:t>
            </a:r>
          </a:p>
        </p:txBody>
      </p:sp>
      <p:sp>
        <p:nvSpPr>
          <p:cNvPr id="4" name="Dian numeron paikkamerkki 3"/>
          <p:cNvSpPr>
            <a:spLocks noGrp="1"/>
          </p:cNvSpPr>
          <p:nvPr>
            <p:ph type="sldNum" sz="quarter" idx="10"/>
          </p:nvPr>
        </p:nvSpPr>
        <p:spPr/>
        <p:txBody>
          <a:bodyPr/>
          <a:lstStyle/>
          <a:p>
            <a:fld id="{B826C684-04A1-614C-A584-C96B9A01E2F5}" type="slidenum">
              <a:rPr lang="fi-FI" smtClean="0"/>
              <a:t>22</a:t>
            </a:fld>
            <a:endParaRPr lang="en-GB"/>
          </a:p>
        </p:txBody>
      </p:sp>
    </p:spTree>
    <p:extLst>
      <p:ext uri="{BB962C8B-B14F-4D97-AF65-F5344CB8AC3E}">
        <p14:creationId xmlns:p14="http://schemas.microsoft.com/office/powerpoint/2010/main" val="3136827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GB"/>
              <a:t>Lisätään linkki alustoille</a:t>
            </a:r>
          </a:p>
        </p:txBody>
      </p:sp>
      <p:sp>
        <p:nvSpPr>
          <p:cNvPr id="4" name="Dian numeron paikkamerkki 3"/>
          <p:cNvSpPr>
            <a:spLocks noGrp="1"/>
          </p:cNvSpPr>
          <p:nvPr>
            <p:ph type="sldNum" sz="quarter" idx="10"/>
          </p:nvPr>
        </p:nvSpPr>
        <p:spPr/>
        <p:txBody>
          <a:bodyPr/>
          <a:lstStyle/>
          <a:p>
            <a:fld id="{B826C684-04A1-614C-A584-C96B9A01E2F5}" type="slidenum">
              <a:rPr lang="fi-FI" smtClean="0"/>
              <a:t>23</a:t>
            </a:fld>
            <a:endParaRPr lang="en-GB"/>
          </a:p>
        </p:txBody>
      </p:sp>
    </p:spTree>
    <p:extLst>
      <p:ext uri="{BB962C8B-B14F-4D97-AF65-F5344CB8AC3E}">
        <p14:creationId xmlns:p14="http://schemas.microsoft.com/office/powerpoint/2010/main" val="1354854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GB"/>
              <a:t>Lisätään linkki alustoille</a:t>
            </a:r>
          </a:p>
        </p:txBody>
      </p:sp>
      <p:sp>
        <p:nvSpPr>
          <p:cNvPr id="4" name="Dian numeron paikkamerkki 3"/>
          <p:cNvSpPr>
            <a:spLocks noGrp="1"/>
          </p:cNvSpPr>
          <p:nvPr>
            <p:ph type="sldNum" sz="quarter" idx="10"/>
          </p:nvPr>
        </p:nvSpPr>
        <p:spPr/>
        <p:txBody>
          <a:bodyPr/>
          <a:lstStyle/>
          <a:p>
            <a:fld id="{B826C684-04A1-614C-A584-C96B9A01E2F5}" type="slidenum">
              <a:rPr lang="fi-FI" smtClean="0"/>
              <a:t>24</a:t>
            </a:fld>
            <a:endParaRPr lang="en-GB"/>
          </a:p>
        </p:txBody>
      </p:sp>
    </p:spTree>
    <p:extLst>
      <p:ext uri="{BB962C8B-B14F-4D97-AF65-F5344CB8AC3E}">
        <p14:creationId xmlns:p14="http://schemas.microsoft.com/office/powerpoint/2010/main" val="19685782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GB"/>
              <a:t>Lisätään linkki alustoille</a:t>
            </a:r>
          </a:p>
        </p:txBody>
      </p:sp>
      <p:sp>
        <p:nvSpPr>
          <p:cNvPr id="4" name="Dian numeron paikkamerkki 3"/>
          <p:cNvSpPr>
            <a:spLocks noGrp="1"/>
          </p:cNvSpPr>
          <p:nvPr>
            <p:ph type="sldNum" sz="quarter" idx="10"/>
          </p:nvPr>
        </p:nvSpPr>
        <p:spPr/>
        <p:txBody>
          <a:bodyPr/>
          <a:lstStyle/>
          <a:p>
            <a:fld id="{B826C684-04A1-614C-A584-C96B9A01E2F5}" type="slidenum">
              <a:rPr lang="fi-FI" smtClean="0"/>
              <a:t>25</a:t>
            </a:fld>
            <a:endParaRPr lang="en-GB"/>
          </a:p>
        </p:txBody>
      </p:sp>
    </p:spTree>
    <p:extLst>
      <p:ext uri="{BB962C8B-B14F-4D97-AF65-F5344CB8AC3E}">
        <p14:creationId xmlns:p14="http://schemas.microsoft.com/office/powerpoint/2010/main" val="1774492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
    <p:spTree>
      <p:nvGrpSpPr>
        <p:cNvPr id="1" name=""/>
        <p:cNvGrpSpPr/>
        <p:nvPr/>
      </p:nvGrpSpPr>
      <p:grpSpPr>
        <a:xfrm>
          <a:off x="0" y="0"/>
          <a:ext cx="0" cy="0"/>
          <a:chOff x="0" y="0"/>
          <a:chExt cx="0" cy="0"/>
        </a:xfrm>
      </p:grpSpPr>
      <p:sp>
        <p:nvSpPr>
          <p:cNvPr id="6" name="Suorakulmio 3"/>
          <p:cNvSpPr/>
          <p:nvPr userDrawn="1"/>
        </p:nvSpPr>
        <p:spPr>
          <a:xfrm>
            <a:off x="755956" y="1640505"/>
            <a:ext cx="6502101" cy="3139321"/>
          </a:xfrm>
          <a:prstGeom prst="rect">
            <a:avLst/>
          </a:prstGeom>
        </p:spPr>
        <p:txBody>
          <a:bodyPr wrap="none">
            <a:spAutoFit/>
          </a:bodyPr>
          <a:lstStyle/>
          <a:p>
            <a:r>
              <a:rPr lang="en-GB" sz="6600" b="1" dirty="0">
                <a:solidFill>
                  <a:srgbClr val="0140DD"/>
                </a:solidFill>
                <a:latin typeface="Verdana" charset="0"/>
              </a:rPr>
              <a:t>New </a:t>
            </a:r>
          </a:p>
          <a:p>
            <a:r>
              <a:rPr lang="en-GB" sz="6600" b="1" dirty="0">
                <a:solidFill>
                  <a:srgbClr val="0140DD"/>
                </a:solidFill>
                <a:latin typeface="Verdana" charset="0"/>
              </a:rPr>
              <a:t>competence</a:t>
            </a:r>
          </a:p>
          <a:p>
            <a:r>
              <a:rPr lang="en-GB" sz="6600" b="1" dirty="0">
                <a:solidFill>
                  <a:srgbClr val="0140DD"/>
                </a:solidFill>
                <a:latin typeface="Verdana" charset="0"/>
              </a:rPr>
              <a:t>for SMEs.</a:t>
            </a:r>
          </a:p>
        </p:txBody>
      </p:sp>
      <p:sp>
        <p:nvSpPr>
          <p:cNvPr id="3" name="Dian numeron paikkamerkki 5"/>
          <p:cNvSpPr>
            <a:spLocks noGrp="1"/>
          </p:cNvSpPr>
          <p:nvPr>
            <p:ph type="sldNum" sz="quarter" idx="4"/>
          </p:nvPr>
        </p:nvSpPr>
        <p:spPr>
          <a:xfrm>
            <a:off x="6648994" y="6244047"/>
            <a:ext cx="2259212" cy="519594"/>
          </a:xfrm>
          <a:prstGeom prst="rect">
            <a:avLst/>
          </a:prstGeom>
        </p:spPr>
        <p:txBody>
          <a:bodyPr vert="horz" lIns="91440" tIns="45720" rIns="91440" bIns="45720" rtlCol="0" anchor="ctr"/>
          <a:lstStyle>
            <a:lvl1pPr algn="r">
              <a:defRPr sz="1400" b="1" i="0">
                <a:solidFill>
                  <a:schemeClr val="accent1"/>
                </a:solidFill>
                <a:latin typeface="Verdana" charset="0"/>
                <a:ea typeface="Verdana" charset="0"/>
                <a:cs typeface="Verdana" charset="0"/>
              </a:defRPr>
            </a:lvl1pPr>
          </a:lstStyle>
          <a:p>
            <a:fld id="{EE9624B9-D2FE-2C4C-9620-501CC63A7438}" type="slidenum">
              <a:rPr lang="fi-FI" smtClean="0"/>
              <a:pPr/>
              <a:t>‹#›</a:t>
            </a:fld>
            <a:endParaRPr lang="fi-FI" dirty="0"/>
          </a:p>
        </p:txBody>
      </p:sp>
    </p:spTree>
    <p:extLst>
      <p:ext uri="{BB962C8B-B14F-4D97-AF65-F5344CB8AC3E}">
        <p14:creationId xmlns:p14="http://schemas.microsoft.com/office/powerpoint/2010/main" val="769154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667266" y="351819"/>
            <a:ext cx="7877175" cy="1143000"/>
          </a:xfrm>
        </p:spPr>
        <p:txBody>
          <a:bodyPr>
            <a:normAutofit/>
          </a:bodyPr>
          <a:lstStyle>
            <a:lvl1pPr algn="l">
              <a:defRPr sz="3600" b="1" i="0" baseline="0">
                <a:solidFill>
                  <a:srgbClr val="0140DD"/>
                </a:solidFill>
                <a:latin typeface="Verdana" charset="0"/>
                <a:ea typeface="Verdana" charset="0"/>
                <a:cs typeface="Verdana" charset="0"/>
              </a:defRPr>
            </a:lvl1pPr>
          </a:lstStyle>
          <a:p>
            <a:r>
              <a:rPr lang="fi-FI" dirty="0"/>
              <a:t>PÄÄTASON OTSIKKO</a:t>
            </a:r>
          </a:p>
        </p:txBody>
      </p:sp>
      <p:sp>
        <p:nvSpPr>
          <p:cNvPr id="3" name="Sisällön paikkamerkki 2"/>
          <p:cNvSpPr>
            <a:spLocks noGrp="1"/>
          </p:cNvSpPr>
          <p:nvPr>
            <p:ph idx="1" hasCustomPrompt="1"/>
          </p:nvPr>
        </p:nvSpPr>
        <p:spPr>
          <a:xfrm>
            <a:off x="667266" y="1600200"/>
            <a:ext cx="7896226" cy="4525963"/>
          </a:xfrm>
        </p:spPr>
        <p:txBody>
          <a:bodyPr/>
          <a:lstStyle>
            <a:lvl1pPr>
              <a:lnSpc>
                <a:spcPct val="120000"/>
              </a:lnSpc>
              <a:defRPr baseline="0"/>
            </a:lvl1pPr>
            <a:lvl3pPr marL="720725" indent="0">
              <a:buNone/>
              <a:defRPr/>
            </a:lvl3pPr>
          </a:lstStyle>
          <a:p>
            <a:pPr lvl="0"/>
            <a:r>
              <a:rPr lang="fi-FI" dirty="0" err="1"/>
              <a:t>Bullet</a:t>
            </a:r>
            <a:r>
              <a:rPr lang="fi-FI" dirty="0"/>
              <a:t> 1</a:t>
            </a:r>
          </a:p>
          <a:p>
            <a:pPr lvl="0"/>
            <a:r>
              <a:rPr lang="fi-FI" dirty="0" err="1"/>
              <a:t>Bullet</a:t>
            </a:r>
            <a:r>
              <a:rPr lang="fi-FI" dirty="0"/>
              <a:t> 2</a:t>
            </a:r>
          </a:p>
          <a:p>
            <a:pPr lvl="0"/>
            <a:r>
              <a:rPr lang="fi-FI" dirty="0" err="1"/>
              <a:t>Bullet</a:t>
            </a:r>
            <a:r>
              <a:rPr lang="fi-FI" dirty="0"/>
              <a:t> 3</a:t>
            </a:r>
          </a:p>
          <a:p>
            <a:pPr lvl="0"/>
            <a:r>
              <a:rPr lang="fi-FI" dirty="0" err="1"/>
              <a:t>Bullet</a:t>
            </a:r>
            <a:r>
              <a:rPr lang="fi-FI" dirty="0"/>
              <a:t> 4</a:t>
            </a:r>
          </a:p>
          <a:p>
            <a:pPr lvl="2"/>
            <a:endParaRPr lang="fi-FI" dirty="0"/>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lvl1pPr>
              <a:defRPr>
                <a:solidFill>
                  <a:srgbClr val="0140DD"/>
                </a:solidFill>
              </a:defRPr>
            </a:lvl1pPr>
          </a:lstStyle>
          <a:p>
            <a:fld id="{CD5A474A-57CC-514E-A591-E5597AD79BDB}" type="slidenum">
              <a:rPr lang="fi-FI" smtClean="0"/>
              <a:pPr/>
              <a:t>‹#›</a:t>
            </a:fld>
            <a:endParaRPr lang="fi-FI" dirty="0"/>
          </a:p>
        </p:txBody>
      </p:sp>
    </p:spTree>
    <p:extLst>
      <p:ext uri="{BB962C8B-B14F-4D97-AF65-F5344CB8AC3E}">
        <p14:creationId xmlns:p14="http://schemas.microsoft.com/office/powerpoint/2010/main" val="3590928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Otsikko ja sisältö">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667266" y="351819"/>
            <a:ext cx="7877175" cy="1143000"/>
          </a:xfrm>
        </p:spPr>
        <p:txBody>
          <a:bodyPr>
            <a:normAutofit/>
          </a:bodyPr>
          <a:lstStyle>
            <a:lvl1pPr algn="l">
              <a:defRPr sz="3600" b="1" i="0" baseline="0">
                <a:solidFill>
                  <a:srgbClr val="8F2648"/>
                </a:solidFill>
                <a:latin typeface="Verdana" charset="0"/>
                <a:ea typeface="Verdana" charset="0"/>
                <a:cs typeface="Verdana" charset="0"/>
              </a:defRPr>
            </a:lvl1pPr>
          </a:lstStyle>
          <a:p>
            <a:r>
              <a:rPr lang="fi-FI" dirty="0"/>
              <a:t>PÄÄTASON OTSIKKO</a:t>
            </a:r>
          </a:p>
        </p:txBody>
      </p:sp>
      <p:sp>
        <p:nvSpPr>
          <p:cNvPr id="3" name="Sisällön paikkamerkki 2"/>
          <p:cNvSpPr>
            <a:spLocks noGrp="1"/>
          </p:cNvSpPr>
          <p:nvPr>
            <p:ph idx="1" hasCustomPrompt="1"/>
          </p:nvPr>
        </p:nvSpPr>
        <p:spPr>
          <a:xfrm>
            <a:off x="667266" y="1600200"/>
            <a:ext cx="7896226" cy="4525963"/>
          </a:xfrm>
        </p:spPr>
        <p:txBody>
          <a:bodyPr/>
          <a:lstStyle>
            <a:lvl1pPr>
              <a:lnSpc>
                <a:spcPct val="120000"/>
              </a:lnSpc>
              <a:defRPr baseline="0"/>
            </a:lvl1pPr>
            <a:lvl3pPr marL="0" indent="0">
              <a:buNone/>
              <a:defRPr b="0" i="0" baseline="0">
                <a:solidFill>
                  <a:srgbClr val="FC4E27"/>
                </a:solidFill>
                <a:latin typeface="Mark Offc Pro Medium"/>
                <a:cs typeface="Mark Offc Pro Medium"/>
              </a:defRPr>
            </a:lvl3pPr>
          </a:lstStyle>
          <a:p>
            <a:pPr lvl="2"/>
            <a:r>
              <a:rPr lang="fi-FI" dirty="0"/>
              <a:t>Alaotsikko </a:t>
            </a:r>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lvl1pPr>
              <a:defRPr>
                <a:solidFill>
                  <a:srgbClr val="0140DD"/>
                </a:solidFill>
              </a:defRPr>
            </a:lvl1pPr>
          </a:lstStyle>
          <a:p>
            <a:fld id="{CD5A474A-57CC-514E-A591-E5597AD79BDB}" type="slidenum">
              <a:rPr lang="fi-FI" smtClean="0"/>
              <a:pPr/>
              <a:t>‹#›</a:t>
            </a:fld>
            <a:endParaRPr lang="fi-FI" dirty="0"/>
          </a:p>
        </p:txBody>
      </p:sp>
    </p:spTree>
    <p:extLst>
      <p:ext uri="{BB962C8B-B14F-4D97-AF65-F5344CB8AC3E}">
        <p14:creationId xmlns:p14="http://schemas.microsoft.com/office/powerpoint/2010/main" val="2779444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Otsikko ja sisältö">
    <p:spTree>
      <p:nvGrpSpPr>
        <p:cNvPr id="1" name=""/>
        <p:cNvGrpSpPr/>
        <p:nvPr/>
      </p:nvGrpSpPr>
      <p:grpSpPr>
        <a:xfrm>
          <a:off x="0" y="0"/>
          <a:ext cx="0" cy="0"/>
          <a:chOff x="0" y="0"/>
          <a:chExt cx="0" cy="0"/>
        </a:xfrm>
      </p:grpSpPr>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lvl1pPr>
              <a:defRPr>
                <a:solidFill>
                  <a:srgbClr val="0140DD"/>
                </a:solidFill>
              </a:defRPr>
            </a:lvl1pPr>
          </a:lstStyle>
          <a:p>
            <a:fld id="{CD5A474A-57CC-514E-A591-E5597AD79BDB}" type="slidenum">
              <a:rPr lang="fi-FI" smtClean="0"/>
              <a:pPr/>
              <a:t>‹#›</a:t>
            </a:fld>
            <a:endParaRPr lang="fi-FI" dirty="0"/>
          </a:p>
        </p:txBody>
      </p:sp>
    </p:spTree>
    <p:extLst>
      <p:ext uri="{BB962C8B-B14F-4D97-AF65-F5344CB8AC3E}">
        <p14:creationId xmlns:p14="http://schemas.microsoft.com/office/powerpoint/2010/main" val="1205366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5" name="Slide Number Placeholder 4"/>
          <p:cNvSpPr>
            <a:spLocks noGrp="1"/>
          </p:cNvSpPr>
          <p:nvPr>
            <p:ph type="sldNum" sz="quarter" idx="12"/>
          </p:nvPr>
        </p:nvSpPr>
        <p:spPr>
          <a:xfrm>
            <a:off x="6781800" y="6274860"/>
            <a:ext cx="2133600" cy="365125"/>
          </a:xfrm>
        </p:spPr>
        <p:txBody>
          <a:bodyPr/>
          <a:lstStyle>
            <a:lvl1pPr>
              <a:defRPr>
                <a:solidFill>
                  <a:srgbClr val="0140DD"/>
                </a:solidFill>
              </a:defRPr>
            </a:lvl1pPr>
          </a:lstStyle>
          <a:p>
            <a:fld id="{97681785-2FA5-4CDE-A927-889B4ACA8082}" type="slidenum">
              <a:rPr lang="en-JM" smtClean="0"/>
              <a:pPr/>
              <a:t>‹#›</a:t>
            </a:fld>
            <a:endParaRPr lang="en-JM" dirty="0"/>
          </a:p>
        </p:txBody>
      </p:sp>
      <p:sp>
        <p:nvSpPr>
          <p:cNvPr id="6" name="Alatunnisteen paikkamerkki 5"/>
          <p:cNvSpPr>
            <a:spLocks noGrp="1"/>
          </p:cNvSpPr>
          <p:nvPr>
            <p:ph type="ftr" sz="quarter" idx="13"/>
          </p:nvPr>
        </p:nvSpPr>
        <p:spPr/>
        <p:txBody>
          <a:bodyPr/>
          <a:lstStyle/>
          <a:p>
            <a:endParaRPr lang="fi-FI" dirty="0"/>
          </a:p>
        </p:txBody>
      </p:sp>
      <p:sp>
        <p:nvSpPr>
          <p:cNvPr id="7" name="Otsikko 6"/>
          <p:cNvSpPr>
            <a:spLocks noGrp="1"/>
          </p:cNvSpPr>
          <p:nvPr>
            <p:ph type="title"/>
          </p:nvPr>
        </p:nvSpPr>
        <p:spPr/>
        <p:txBody>
          <a:bodyPr/>
          <a:lstStyle/>
          <a:p>
            <a:r>
              <a:rPr lang="fi-FI" dirty="0"/>
              <a:t>Muokkaa perustyylejä naps.</a:t>
            </a:r>
          </a:p>
        </p:txBody>
      </p:sp>
    </p:spTree>
    <p:extLst>
      <p:ext uri="{BB962C8B-B14F-4D97-AF65-F5344CB8AC3E}">
        <p14:creationId xmlns:p14="http://schemas.microsoft.com/office/powerpoint/2010/main" val="279487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758748" y="274638"/>
            <a:ext cx="7657806" cy="1143000"/>
          </a:xfrm>
          <a:prstGeom prst="rect">
            <a:avLst/>
          </a:prstGeom>
        </p:spPr>
        <p:txBody>
          <a:bodyPr vert="horz" lIns="91440" tIns="45720" rIns="91440" bIns="45720" rtlCol="0" anchor="ctr">
            <a:normAutofit/>
          </a:bodyPr>
          <a:lstStyle/>
          <a:p>
            <a:r>
              <a:rPr lang="fi-FI" dirty="0"/>
              <a:t>Muokkaa perustyylejä naps.</a:t>
            </a:r>
          </a:p>
        </p:txBody>
      </p:sp>
      <p:sp>
        <p:nvSpPr>
          <p:cNvPr id="3" name="Tekstin paikkamerkki 2"/>
          <p:cNvSpPr>
            <a:spLocks noGrp="1"/>
          </p:cNvSpPr>
          <p:nvPr>
            <p:ph type="body" idx="1"/>
          </p:nvPr>
        </p:nvSpPr>
        <p:spPr>
          <a:xfrm>
            <a:off x="758748" y="1600200"/>
            <a:ext cx="7804744" cy="4525963"/>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p:txBody>
      </p:sp>
      <p:sp>
        <p:nvSpPr>
          <p:cNvPr id="5" name="Alatunnisteen paikkamerkki 4"/>
          <p:cNvSpPr>
            <a:spLocks noGrp="1"/>
          </p:cNvSpPr>
          <p:nvPr>
            <p:ph type="ftr" sz="quarter" idx="3"/>
          </p:nvPr>
        </p:nvSpPr>
        <p:spPr>
          <a:xfrm>
            <a:off x="3200024" y="6376303"/>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Verdana" charset="0"/>
                <a:ea typeface="Verdana" charset="0"/>
                <a:cs typeface="Verdana" charset="0"/>
              </a:defRPr>
            </a:lvl1pPr>
          </a:lstStyle>
          <a:p>
            <a:endParaRPr lang="fi-FI" dirty="0"/>
          </a:p>
        </p:txBody>
      </p:sp>
      <p:sp>
        <p:nvSpPr>
          <p:cNvPr id="6" name="Dian numeron paikkamerkki 5"/>
          <p:cNvSpPr>
            <a:spLocks noGrp="1"/>
          </p:cNvSpPr>
          <p:nvPr>
            <p:ph type="sldNum" sz="quarter" idx="4"/>
          </p:nvPr>
        </p:nvSpPr>
        <p:spPr>
          <a:xfrm>
            <a:off x="6622869" y="6172785"/>
            <a:ext cx="2285337" cy="484840"/>
          </a:xfrm>
          <a:prstGeom prst="rect">
            <a:avLst/>
          </a:prstGeom>
        </p:spPr>
        <p:txBody>
          <a:bodyPr vert="horz" lIns="91440" tIns="45720" rIns="91440" bIns="45720" rtlCol="0" anchor="ctr"/>
          <a:lstStyle>
            <a:lvl1pPr algn="r">
              <a:defRPr sz="1400" b="1" i="0">
                <a:solidFill>
                  <a:schemeClr val="accent2"/>
                </a:solidFill>
                <a:latin typeface="Verdana" charset="0"/>
                <a:ea typeface="Verdana" charset="0"/>
                <a:cs typeface="Verdana" charset="0"/>
              </a:defRPr>
            </a:lvl1pPr>
          </a:lstStyle>
          <a:p>
            <a:fld id="{EE9624B9-D2FE-2C4C-9620-501CC63A7438}" type="slidenum">
              <a:rPr lang="fi-FI" smtClean="0"/>
              <a:pPr/>
              <a:t>‹#›</a:t>
            </a:fld>
            <a:endParaRPr lang="fi-FI" dirty="0"/>
          </a:p>
        </p:txBody>
      </p:sp>
      <p:pic>
        <p:nvPicPr>
          <p:cNvPr id="8" name="Kuva 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017122" y="6246422"/>
            <a:ext cx="1106570" cy="312443"/>
          </a:xfrm>
          <a:prstGeom prst="rect">
            <a:avLst/>
          </a:prstGeom>
        </p:spPr>
      </p:pic>
      <p:pic>
        <p:nvPicPr>
          <p:cNvPr id="7" name="Kuva 6"/>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987628" y="6172784"/>
            <a:ext cx="1699591" cy="487216"/>
          </a:xfrm>
          <a:prstGeom prst="rect">
            <a:avLst/>
          </a:prstGeom>
        </p:spPr>
      </p:pic>
      <p:pic>
        <p:nvPicPr>
          <p:cNvPr id="9" name="Kuva 8"/>
          <p:cNvPicPr>
            <a:picLocks noChangeAspect="1"/>
          </p:cNvPicPr>
          <p:nvPr userDrawn="1"/>
        </p:nvPicPr>
        <p:blipFill>
          <a:blip r:embed="rId9"/>
          <a:stretch>
            <a:fillRect/>
          </a:stretch>
        </p:blipFill>
        <p:spPr>
          <a:xfrm>
            <a:off x="564447" y="5975756"/>
            <a:ext cx="3014776" cy="876520"/>
          </a:xfrm>
          <a:prstGeom prst="rect">
            <a:avLst/>
          </a:prstGeom>
        </p:spPr>
      </p:pic>
    </p:spTree>
    <p:extLst>
      <p:ext uri="{BB962C8B-B14F-4D97-AF65-F5344CB8AC3E}">
        <p14:creationId xmlns:p14="http://schemas.microsoft.com/office/powerpoint/2010/main" val="2838404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98" r:id="rId5"/>
  </p:sldLayoutIdLst>
  <p:hf hdr="0" ftr="0" dt="0"/>
  <p:txStyles>
    <p:titleStyle>
      <a:lvl1pPr algn="l" defTabSz="457200" rtl="0" eaLnBrk="1" latinLnBrk="0" hangingPunct="1">
        <a:spcBef>
          <a:spcPct val="0"/>
        </a:spcBef>
        <a:buNone/>
        <a:defRPr sz="3600" b="1" kern="1200">
          <a:solidFill>
            <a:srgbClr val="0140DD"/>
          </a:solidFill>
          <a:latin typeface="Verdana" charset="0"/>
          <a:ea typeface="Verdana" charset="0"/>
          <a:cs typeface="Verdana" charset="0"/>
        </a:defRPr>
      </a:lvl1pPr>
    </p:titleStyle>
    <p:bodyStyle>
      <a:lvl1pPr marL="265113" indent="-265113" algn="l" defTabSz="457200" rtl="0" eaLnBrk="1" latinLnBrk="0" hangingPunct="1">
        <a:spcBef>
          <a:spcPct val="20000"/>
        </a:spcBef>
        <a:buFont typeface="Arial"/>
        <a:buChar char="•"/>
        <a:defRPr sz="2000" kern="1200">
          <a:solidFill>
            <a:schemeClr val="tx1"/>
          </a:solidFill>
          <a:latin typeface="Verdana" charset="0"/>
          <a:ea typeface="Verdana" charset="0"/>
          <a:cs typeface="Verdana" charset="0"/>
        </a:defRPr>
      </a:lvl1pPr>
      <a:lvl2pPr marL="539750" indent="-179388" algn="l" defTabSz="457200" rtl="0" eaLnBrk="1" latinLnBrk="0" hangingPunct="1">
        <a:spcBef>
          <a:spcPct val="20000"/>
        </a:spcBef>
        <a:buFont typeface="Arial"/>
        <a:buChar char="•"/>
        <a:defRPr sz="1800" kern="1200">
          <a:solidFill>
            <a:schemeClr val="tx1"/>
          </a:solidFill>
          <a:latin typeface="Verdana" charset="0"/>
          <a:ea typeface="Verdana" charset="0"/>
          <a:cs typeface="Verdana" charset="0"/>
        </a:defRPr>
      </a:lvl2pPr>
      <a:lvl3pPr marL="900113" indent="-179388" algn="l" defTabSz="457200" rtl="0" eaLnBrk="1" latinLnBrk="0" hangingPunct="1">
        <a:spcBef>
          <a:spcPct val="20000"/>
        </a:spcBef>
        <a:buFont typeface="Arial"/>
        <a:buChar char="•"/>
        <a:defRPr sz="1600" kern="1200">
          <a:solidFill>
            <a:schemeClr val="tx1"/>
          </a:solidFill>
          <a:latin typeface="Verdana" charset="0"/>
          <a:ea typeface="Verdana" charset="0"/>
          <a:cs typeface="Verdana" charset="0"/>
        </a:defRPr>
      </a:lvl3pPr>
      <a:lvl4pPr marL="720725" indent="0" algn="l" defTabSz="457200" rtl="0" eaLnBrk="1" latinLnBrk="0" hangingPunct="1">
        <a:spcBef>
          <a:spcPct val="20000"/>
        </a:spcBef>
        <a:buFont typeface="Arial"/>
        <a:buNone/>
        <a:defRPr sz="1600" kern="1200">
          <a:solidFill>
            <a:schemeClr val="tx1"/>
          </a:solidFill>
          <a:latin typeface="Mark Offc Pro"/>
          <a:ea typeface="+mn-ea"/>
          <a:cs typeface="Mark Offc Pro"/>
        </a:defRPr>
      </a:lvl4pPr>
      <a:lvl5pPr marL="2057400" indent="-228600" algn="l" defTabSz="457200" rtl="0" eaLnBrk="1" latinLnBrk="0" hangingPunct="1">
        <a:spcBef>
          <a:spcPct val="20000"/>
        </a:spcBef>
        <a:buFont typeface="Arial"/>
        <a:buChar char="»"/>
        <a:defRPr sz="2000" kern="1200">
          <a:solidFill>
            <a:schemeClr val="tx1"/>
          </a:solidFill>
          <a:latin typeface="Mark Offc Pro"/>
          <a:ea typeface="+mn-ea"/>
          <a:cs typeface="Mark Offc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http://creativecommons.org/licenses/by/1.0/fi/"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orakulmio 3"/>
          <p:cNvSpPr/>
          <p:nvPr/>
        </p:nvSpPr>
        <p:spPr>
          <a:xfrm>
            <a:off x="627321" y="999682"/>
            <a:ext cx="6305105" cy="3877985"/>
          </a:xfrm>
          <a:prstGeom prst="rect">
            <a:avLst/>
          </a:prstGeom>
        </p:spPr>
        <p:txBody>
          <a:bodyPr wrap="square">
            <a:spAutoFit/>
          </a:bodyPr>
          <a:lstStyle/>
          <a:p>
            <a:r>
              <a:rPr lang="en-GB" sz="2000" dirty="0">
                <a:latin typeface="Verdana" charset="0"/>
              </a:rPr>
              <a:t>Tools for cooperation with SMEs</a:t>
            </a:r>
          </a:p>
          <a:p>
            <a:endParaRPr lang="en-GB" sz="2400" dirty="0">
              <a:latin typeface="Verdana" charset="0"/>
            </a:endParaRPr>
          </a:p>
          <a:p>
            <a:r>
              <a:rPr lang="en-GB" sz="6600" b="1" dirty="0">
                <a:solidFill>
                  <a:srgbClr val="0140DD"/>
                </a:solidFill>
                <a:latin typeface="Verdana" charset="0"/>
              </a:rPr>
              <a:t>New</a:t>
            </a:r>
          </a:p>
          <a:p>
            <a:r>
              <a:rPr lang="en-GB" sz="6600" b="1" dirty="0">
                <a:solidFill>
                  <a:srgbClr val="0140DD"/>
                </a:solidFill>
                <a:latin typeface="Verdana" charset="0"/>
              </a:rPr>
              <a:t>Competence</a:t>
            </a:r>
          </a:p>
          <a:p>
            <a:r>
              <a:rPr lang="en-GB" sz="6600" b="1" dirty="0">
                <a:solidFill>
                  <a:srgbClr val="0140DD"/>
                </a:solidFill>
                <a:latin typeface="Verdana" charset="0"/>
              </a:rPr>
              <a:t>for SMEs</a:t>
            </a:r>
            <a:r>
              <a:rPr lang="en-GB" sz="6600" b="1" dirty="0">
                <a:solidFill>
                  <a:srgbClr val="6ACB14"/>
                </a:solidFill>
                <a:latin typeface="Verdana" charset="0"/>
              </a:rPr>
              <a:t>.</a:t>
            </a:r>
          </a:p>
        </p:txBody>
      </p:sp>
      <p:sp>
        <p:nvSpPr>
          <p:cNvPr id="2" name="Dian numeron paikkamerkki 1"/>
          <p:cNvSpPr>
            <a:spLocks noGrp="1"/>
          </p:cNvSpPr>
          <p:nvPr>
            <p:ph type="sldNum" sz="quarter" idx="12"/>
          </p:nvPr>
        </p:nvSpPr>
        <p:spPr/>
        <p:txBody>
          <a:bodyPr/>
          <a:lstStyle/>
          <a:p>
            <a:fld id="{CD5A474A-57CC-514E-A591-E5597AD79BDB}" type="slidenum">
              <a:rPr lang="fi-FI" smtClean="0"/>
              <a:pPr/>
              <a:t>1</a:t>
            </a:fld>
            <a:endParaRPr lang="en-GB" dirty="0"/>
          </a:p>
        </p:txBody>
      </p:sp>
    </p:spTree>
    <p:extLst>
      <p:ext uri="{BB962C8B-B14F-4D97-AF65-F5344CB8AC3E}">
        <p14:creationId xmlns:p14="http://schemas.microsoft.com/office/powerpoint/2010/main" val="1815935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en-GB" sz="3300" dirty="0"/>
              <a:t>Contents</a:t>
            </a:r>
            <a:endParaRPr lang="en-GB" sz="3300" b="1" dirty="0"/>
          </a:p>
        </p:txBody>
      </p:sp>
      <p:sp>
        <p:nvSpPr>
          <p:cNvPr id="3" name="Sisällön paikkamerkki 2"/>
          <p:cNvSpPr>
            <a:spLocks noGrp="1"/>
          </p:cNvSpPr>
          <p:nvPr>
            <p:ph idx="1"/>
          </p:nvPr>
        </p:nvSpPr>
        <p:spPr>
          <a:xfrm>
            <a:off x="774700" y="5477229"/>
            <a:ext cx="7896226" cy="495300"/>
          </a:xfrm>
        </p:spPr>
        <p:txBody>
          <a:bodyPr>
            <a:normAutofit/>
          </a:bodyPr>
          <a:lstStyle/>
          <a:p>
            <a:pPr marL="0" indent="0">
              <a:buNone/>
            </a:pPr>
            <a:r>
              <a:rPr lang="en-GB" sz="1000" dirty="0"/>
              <a:t>Educational institutions can freely use the slides and adapt them to their own purposes.</a:t>
            </a:r>
          </a:p>
          <a:p>
            <a:pPr marL="0" indent="0">
              <a:buNone/>
            </a:pPr>
            <a:r>
              <a:rPr lang="en-GB" sz="1000" dirty="0"/>
              <a:t>The material is subject to a </a:t>
            </a:r>
            <a:r>
              <a:rPr lang="en-GB" sz="1000" dirty="0">
                <a:hlinkClick r:id="rId3"/>
              </a:rPr>
              <a:t>Creative Commons licence</a:t>
            </a:r>
            <a:r>
              <a:rPr lang="en-GB" sz="1000" dirty="0"/>
              <a:t> and freely available. Please remember to cite the source.</a:t>
            </a:r>
          </a:p>
        </p:txBody>
      </p:sp>
      <p:sp>
        <p:nvSpPr>
          <p:cNvPr id="6" name="TextBox 5"/>
          <p:cNvSpPr txBox="1"/>
          <p:nvPr/>
        </p:nvSpPr>
        <p:spPr>
          <a:xfrm>
            <a:off x="1580470" y="2188921"/>
            <a:ext cx="7153332" cy="2862322"/>
          </a:xfrm>
          <a:prstGeom prst="rect">
            <a:avLst/>
          </a:prstGeom>
          <a:noFill/>
        </p:spPr>
        <p:txBody>
          <a:bodyPr wrap="square" rtlCol="0">
            <a:spAutoFit/>
          </a:bodyPr>
          <a:lstStyle/>
          <a:p>
            <a:pPr>
              <a:lnSpc>
                <a:spcPct val="200000"/>
              </a:lnSpc>
            </a:pPr>
            <a:r>
              <a:rPr lang="en-GB" b="1" dirty="0">
                <a:solidFill>
                  <a:srgbClr val="0140DD"/>
                </a:solidFill>
                <a:latin typeface="Verdana" charset="0"/>
              </a:rPr>
              <a:t>1.</a:t>
            </a:r>
            <a:r>
              <a:rPr lang="en-GB" dirty="0">
                <a:latin typeface="Verdana" charset="0"/>
              </a:rPr>
              <a:t> </a:t>
            </a:r>
            <a:r>
              <a:rPr lang="en-US" dirty="0">
                <a:latin typeface="Verdana" charset="0"/>
              </a:rPr>
              <a:t>	</a:t>
            </a:r>
            <a:r>
              <a:rPr lang="en-GB" dirty="0">
                <a:latin typeface="Verdana" charset="0"/>
              </a:rPr>
              <a:t> Talents for the different needs of different companies</a:t>
            </a:r>
          </a:p>
          <a:p>
            <a:pPr>
              <a:lnSpc>
                <a:spcPct val="200000"/>
              </a:lnSpc>
            </a:pPr>
            <a:r>
              <a:rPr lang="en-GB" b="1" dirty="0">
                <a:solidFill>
                  <a:srgbClr val="0140DD"/>
                </a:solidFill>
                <a:latin typeface="Verdana" charset="0"/>
              </a:rPr>
              <a:t>2.</a:t>
            </a:r>
            <a:r>
              <a:rPr lang="en-GB" dirty="0">
                <a:latin typeface="Verdana" charset="0"/>
              </a:rPr>
              <a:t> </a:t>
            </a:r>
            <a:r>
              <a:rPr lang="en-US" dirty="0">
                <a:latin typeface="Verdana" charset="0"/>
              </a:rPr>
              <a:t>	</a:t>
            </a:r>
            <a:r>
              <a:rPr lang="en-GB" dirty="0">
                <a:latin typeface="Verdana" charset="0"/>
              </a:rPr>
              <a:t> Different ways of benefitting from international talents</a:t>
            </a:r>
          </a:p>
          <a:p>
            <a:pPr>
              <a:lnSpc>
                <a:spcPct val="200000"/>
              </a:lnSpc>
            </a:pPr>
            <a:r>
              <a:rPr lang="en-GB" b="1" dirty="0">
                <a:solidFill>
                  <a:srgbClr val="0140DD"/>
                </a:solidFill>
                <a:latin typeface="Verdana" charset="0"/>
              </a:rPr>
              <a:t>3.</a:t>
            </a:r>
            <a:r>
              <a:rPr lang="en-GB" dirty="0">
                <a:latin typeface="Verdana" charset="0"/>
              </a:rPr>
              <a:t>  </a:t>
            </a:r>
            <a:r>
              <a:rPr lang="en-US" dirty="0">
                <a:latin typeface="Verdana" charset="0"/>
              </a:rPr>
              <a:t>	</a:t>
            </a:r>
            <a:r>
              <a:rPr lang="en-GB" dirty="0">
                <a:latin typeface="Verdana" charset="0"/>
              </a:rPr>
              <a:t> Next steps</a:t>
            </a:r>
          </a:p>
          <a:p>
            <a:pPr>
              <a:lnSpc>
                <a:spcPct val="200000"/>
              </a:lnSpc>
            </a:pPr>
            <a:endParaRPr lang="en-GB" dirty="0">
              <a:latin typeface="Verdana" charset="0"/>
              <a:ea typeface="Verdana" charset="0"/>
              <a:cs typeface="Verdana" charset="0"/>
            </a:endParaRPr>
          </a:p>
          <a:p>
            <a:pPr>
              <a:lnSpc>
                <a:spcPct val="200000"/>
              </a:lnSpc>
            </a:pPr>
            <a:endParaRPr lang="en-GB" dirty="0">
              <a:latin typeface="Verdana" charset="0"/>
              <a:ea typeface="Verdana" charset="0"/>
              <a:cs typeface="Verdana" charset="0"/>
            </a:endParaRPr>
          </a:p>
        </p:txBody>
      </p:sp>
      <p:sp>
        <p:nvSpPr>
          <p:cNvPr id="5" name="Rectangle 4"/>
          <p:cNvSpPr/>
          <p:nvPr/>
        </p:nvSpPr>
        <p:spPr>
          <a:xfrm>
            <a:off x="667266" y="2056996"/>
            <a:ext cx="8240940" cy="2147535"/>
          </a:xfrm>
          <a:prstGeom prst="rect">
            <a:avLst/>
          </a:prstGeom>
          <a:noFill/>
          <a:ln>
            <a:solidFill>
              <a:srgbClr val="0140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solidFill>
                <a:srgbClr val="6ACB14"/>
              </a:solidFill>
              <a:latin typeface="Verdana" charset="0"/>
              <a:ea typeface="Verdana" charset="0"/>
              <a:cs typeface="Verdana" charset="0"/>
            </a:endParaRPr>
          </a:p>
        </p:txBody>
      </p:sp>
      <p:sp>
        <p:nvSpPr>
          <p:cNvPr id="4" name="Dian numeron paikkamerkki 3"/>
          <p:cNvSpPr>
            <a:spLocks noGrp="1"/>
          </p:cNvSpPr>
          <p:nvPr>
            <p:ph type="sldNum" sz="quarter" idx="12"/>
          </p:nvPr>
        </p:nvSpPr>
        <p:spPr/>
        <p:txBody>
          <a:bodyPr/>
          <a:lstStyle/>
          <a:p>
            <a:fld id="{CD5A474A-57CC-514E-A591-E5597AD79BDB}" type="slidenum">
              <a:rPr lang="fi-FI" smtClean="0"/>
              <a:pPr/>
              <a:t>2</a:t>
            </a:fld>
            <a:endParaRPr lang="en-GB" dirty="0"/>
          </a:p>
        </p:txBody>
      </p:sp>
    </p:spTree>
    <p:extLst>
      <p:ext uri="{BB962C8B-B14F-4D97-AF65-F5344CB8AC3E}">
        <p14:creationId xmlns:p14="http://schemas.microsoft.com/office/powerpoint/2010/main" val="1642959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orakulmio 3"/>
          <p:cNvSpPr/>
          <p:nvPr/>
        </p:nvSpPr>
        <p:spPr>
          <a:xfrm>
            <a:off x="625327" y="1669533"/>
            <a:ext cx="6413425" cy="3416320"/>
          </a:xfrm>
          <a:prstGeom prst="rect">
            <a:avLst/>
          </a:prstGeom>
        </p:spPr>
        <p:txBody>
          <a:bodyPr wrap="square">
            <a:spAutoFit/>
          </a:bodyPr>
          <a:lstStyle/>
          <a:p>
            <a:r>
              <a:rPr lang="en-GB" sz="5400" b="1" dirty="0">
                <a:solidFill>
                  <a:srgbClr val="0140DD"/>
                </a:solidFill>
                <a:latin typeface="Verdana" charset="0"/>
              </a:rPr>
              <a:t>Talents for the different needs of different </a:t>
            </a:r>
          </a:p>
          <a:p>
            <a:r>
              <a:rPr lang="en-GB" sz="5400" b="1" dirty="0">
                <a:solidFill>
                  <a:srgbClr val="0140DD"/>
                </a:solidFill>
                <a:latin typeface="Verdana" charset="0"/>
              </a:rPr>
              <a:t>companies</a:t>
            </a:r>
            <a:r>
              <a:rPr lang="en-GB" sz="5400" b="1" dirty="0">
                <a:solidFill>
                  <a:srgbClr val="6ACB14"/>
                </a:solidFill>
                <a:latin typeface="Verdana" charset="0"/>
              </a:rPr>
              <a:t>.</a:t>
            </a:r>
          </a:p>
        </p:txBody>
      </p:sp>
      <p:sp>
        <p:nvSpPr>
          <p:cNvPr id="2" name="Dian numeron paikkamerkki 1"/>
          <p:cNvSpPr>
            <a:spLocks noGrp="1"/>
          </p:cNvSpPr>
          <p:nvPr>
            <p:ph type="sldNum" sz="quarter" idx="12"/>
          </p:nvPr>
        </p:nvSpPr>
        <p:spPr/>
        <p:txBody>
          <a:bodyPr/>
          <a:lstStyle/>
          <a:p>
            <a:fld id="{CD5A474A-57CC-514E-A591-E5597AD79BDB}" type="slidenum">
              <a:rPr lang="fi-FI" smtClean="0"/>
              <a:pPr/>
              <a:t>3</a:t>
            </a:fld>
            <a:endParaRPr lang="en-GB" dirty="0"/>
          </a:p>
        </p:txBody>
      </p:sp>
    </p:spTree>
    <p:extLst>
      <p:ext uri="{BB962C8B-B14F-4D97-AF65-F5344CB8AC3E}">
        <p14:creationId xmlns:p14="http://schemas.microsoft.com/office/powerpoint/2010/main" val="270786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n numeron paikkamerkki 3"/>
          <p:cNvSpPr>
            <a:spLocks noGrp="1"/>
          </p:cNvSpPr>
          <p:nvPr>
            <p:ph type="sldNum" sz="quarter" idx="12"/>
          </p:nvPr>
        </p:nvSpPr>
        <p:spPr/>
        <p:txBody>
          <a:bodyPr/>
          <a:lstStyle/>
          <a:p>
            <a:fld id="{CD5A474A-57CC-514E-A591-E5597AD79BDB}" type="slidenum">
              <a:rPr lang="fi-FI" smtClean="0"/>
              <a:pPr/>
              <a:t>4</a:t>
            </a:fld>
            <a:endParaRPr lang="en-GB" dirty="0"/>
          </a:p>
        </p:txBody>
      </p:sp>
      <p:sp>
        <p:nvSpPr>
          <p:cNvPr id="15" name="Title 11"/>
          <p:cNvSpPr>
            <a:spLocks noGrp="1"/>
          </p:cNvSpPr>
          <p:nvPr>
            <p:ph type="title"/>
          </p:nvPr>
        </p:nvSpPr>
        <p:spPr>
          <a:xfrm>
            <a:off x="667266" y="351819"/>
            <a:ext cx="7877175" cy="1143000"/>
          </a:xfrm>
        </p:spPr>
        <p:txBody>
          <a:bodyPr>
            <a:normAutofit/>
          </a:bodyPr>
          <a:lstStyle/>
          <a:p>
            <a:r>
              <a:rPr lang="en-GB" sz="2800" dirty="0"/>
              <a:t>Talents for different needs</a:t>
            </a:r>
          </a:p>
        </p:txBody>
      </p:sp>
      <p:sp>
        <p:nvSpPr>
          <p:cNvPr id="16" name="Tekstiruutu 62"/>
          <p:cNvSpPr txBox="1"/>
          <p:nvPr/>
        </p:nvSpPr>
        <p:spPr>
          <a:xfrm>
            <a:off x="4940066" y="2548560"/>
            <a:ext cx="3604375" cy="2031325"/>
          </a:xfrm>
          <a:prstGeom prst="rect">
            <a:avLst/>
          </a:prstGeom>
          <a:noFill/>
        </p:spPr>
        <p:txBody>
          <a:bodyPr wrap="square" rtlCol="0">
            <a:spAutoFit/>
          </a:bodyPr>
          <a:lstStyle/>
          <a:p>
            <a:r>
              <a:rPr lang="en-GB" sz="2600" b="1" dirty="0">
                <a:solidFill>
                  <a:srgbClr val="0140DD"/>
                </a:solidFill>
                <a:latin typeface="Verdana" charset="0"/>
              </a:rPr>
              <a:t>Companies have different needs</a:t>
            </a:r>
          </a:p>
          <a:p>
            <a:endParaRPr lang="en-GB" dirty="0">
              <a:latin typeface="Verdana" charset="0"/>
              <a:ea typeface="Verdana" charset="0"/>
              <a:cs typeface="Verdana" charset="0"/>
            </a:endParaRPr>
          </a:p>
          <a:p>
            <a:r>
              <a:rPr lang="en-GB" sz="1400" dirty="0">
                <a:latin typeface="Verdana" charset="0"/>
              </a:rPr>
              <a:t>The primary needs that motivate companies to host an international talent may vary, even if several motives often apply simultaneously.</a:t>
            </a:r>
          </a:p>
        </p:txBody>
      </p:sp>
      <p:cxnSp>
        <p:nvCxnSpPr>
          <p:cNvPr id="17" name="Straight Connector 44"/>
          <p:cNvCxnSpPr/>
          <p:nvPr/>
        </p:nvCxnSpPr>
        <p:spPr>
          <a:xfrm>
            <a:off x="4538546" y="1847315"/>
            <a:ext cx="0" cy="4194475"/>
          </a:xfrm>
          <a:prstGeom prst="line">
            <a:avLst/>
          </a:prstGeom>
          <a:ln w="12700">
            <a:solidFill>
              <a:srgbClr val="6ACB14"/>
            </a:solidFill>
          </a:ln>
          <a:effectLst/>
        </p:spPr>
        <p:style>
          <a:lnRef idx="2">
            <a:schemeClr val="accent1"/>
          </a:lnRef>
          <a:fillRef idx="0">
            <a:schemeClr val="accent1"/>
          </a:fillRef>
          <a:effectRef idx="1">
            <a:schemeClr val="accent1"/>
          </a:effectRef>
          <a:fontRef idx="minor">
            <a:schemeClr val="tx1"/>
          </a:fontRef>
        </p:style>
      </p:cxnSp>
      <p:pic>
        <p:nvPicPr>
          <p:cNvPr id="2" name="Kuva 1"/>
          <p:cNvPicPr>
            <a:picLocks noChangeAspect="1"/>
          </p:cNvPicPr>
          <p:nvPr/>
        </p:nvPicPr>
        <p:blipFill>
          <a:blip r:embed="rId3"/>
          <a:stretch>
            <a:fillRect/>
          </a:stretch>
        </p:blipFill>
        <p:spPr>
          <a:xfrm>
            <a:off x="347546" y="1605852"/>
            <a:ext cx="4191000" cy="4229100"/>
          </a:xfrm>
          <a:prstGeom prst="rect">
            <a:avLst/>
          </a:prstGeom>
        </p:spPr>
      </p:pic>
    </p:spTree>
    <p:extLst>
      <p:ext uri="{BB962C8B-B14F-4D97-AF65-F5344CB8AC3E}">
        <p14:creationId xmlns:p14="http://schemas.microsoft.com/office/powerpoint/2010/main" val="64353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n numeron paikkamerkki 3"/>
          <p:cNvSpPr>
            <a:spLocks noGrp="1"/>
          </p:cNvSpPr>
          <p:nvPr>
            <p:ph type="sldNum" sz="quarter" idx="12"/>
          </p:nvPr>
        </p:nvSpPr>
        <p:spPr/>
        <p:txBody>
          <a:bodyPr/>
          <a:lstStyle/>
          <a:p>
            <a:fld id="{CD5A474A-57CC-514E-A591-E5597AD79BDB}" type="slidenum">
              <a:rPr lang="fi-FI" smtClean="0"/>
              <a:pPr/>
              <a:t>5</a:t>
            </a:fld>
            <a:endParaRPr lang="en-GB" dirty="0"/>
          </a:p>
        </p:txBody>
      </p:sp>
      <p:sp>
        <p:nvSpPr>
          <p:cNvPr id="5" name="Tekstiruutu 4"/>
          <p:cNvSpPr txBox="1"/>
          <p:nvPr/>
        </p:nvSpPr>
        <p:spPr>
          <a:xfrm>
            <a:off x="4726106" y="2161369"/>
            <a:ext cx="3818335" cy="1077218"/>
          </a:xfrm>
          <a:prstGeom prst="rect">
            <a:avLst/>
          </a:prstGeom>
          <a:noFill/>
        </p:spPr>
        <p:txBody>
          <a:bodyPr wrap="square" rtlCol="0">
            <a:spAutoFit/>
          </a:bodyPr>
          <a:lstStyle/>
          <a:p>
            <a:r>
              <a:rPr lang="en-GB" sz="1600" b="1" dirty="0">
                <a:solidFill>
                  <a:schemeClr val="accent1"/>
                </a:solidFill>
                <a:latin typeface="Verdana" charset="0"/>
              </a:rPr>
              <a:t>The company is launching export activities/international cooperation or is already operating in the international market.</a:t>
            </a:r>
          </a:p>
        </p:txBody>
      </p:sp>
      <p:sp>
        <p:nvSpPr>
          <p:cNvPr id="6" name="Suorakulmio 5"/>
          <p:cNvSpPr/>
          <p:nvPr/>
        </p:nvSpPr>
        <p:spPr>
          <a:xfrm>
            <a:off x="4738245" y="3609691"/>
            <a:ext cx="3669776" cy="1815882"/>
          </a:xfrm>
          <a:prstGeom prst="rect">
            <a:avLst/>
          </a:prstGeom>
        </p:spPr>
        <p:txBody>
          <a:bodyPr wrap="square">
            <a:spAutoFit/>
          </a:bodyPr>
          <a:lstStyle/>
          <a:p>
            <a:r>
              <a:rPr lang="en-GB" sz="1400" dirty="0">
                <a:latin typeface="Verdana" charset="0"/>
              </a:rPr>
              <a:t>The student is typically recruited for a project-type task, for example to carry out market research and share his/her local knowledge. </a:t>
            </a:r>
          </a:p>
          <a:p>
            <a:endParaRPr lang="en-GB" sz="1400" dirty="0">
              <a:latin typeface="Verdana" charset="0"/>
              <a:ea typeface="Verdana" charset="0"/>
              <a:cs typeface="Verdana" charset="0"/>
            </a:endParaRPr>
          </a:p>
          <a:p>
            <a:r>
              <a:rPr lang="en-GB" sz="1400" dirty="0">
                <a:latin typeface="Verdana" charset="0"/>
              </a:rPr>
              <a:t>The company’s other employees also develop their language skills and improve their cultural knowledge.</a:t>
            </a:r>
          </a:p>
        </p:txBody>
      </p:sp>
      <p:sp>
        <p:nvSpPr>
          <p:cNvPr id="7" name="Title 12"/>
          <p:cNvSpPr>
            <a:spLocks noGrp="1"/>
          </p:cNvSpPr>
          <p:nvPr>
            <p:ph type="title"/>
          </p:nvPr>
        </p:nvSpPr>
        <p:spPr>
          <a:xfrm>
            <a:off x="667267" y="351819"/>
            <a:ext cx="6940541" cy="1143000"/>
          </a:xfrm>
        </p:spPr>
        <p:txBody>
          <a:bodyPr>
            <a:normAutofit fontScale="90000"/>
          </a:bodyPr>
          <a:lstStyle/>
          <a:p>
            <a:r>
              <a:rPr lang="en-GB" dirty="0"/>
              <a:t>Companies aiming abroad</a:t>
            </a:r>
            <a:r>
              <a:rPr lang="en-GB" dirty="0">
                <a:solidFill>
                  <a:schemeClr val="accent3"/>
                </a:solidFill>
              </a:rPr>
              <a:t>.</a:t>
            </a:r>
            <a:r>
              <a:rPr lang="en-GB" dirty="0"/>
              <a:t> </a:t>
            </a:r>
          </a:p>
        </p:txBody>
      </p:sp>
      <p:sp>
        <p:nvSpPr>
          <p:cNvPr id="8" name="Suorakulmio 5"/>
          <p:cNvSpPr/>
          <p:nvPr/>
        </p:nvSpPr>
        <p:spPr>
          <a:xfrm>
            <a:off x="835232" y="1993104"/>
            <a:ext cx="3703314" cy="401524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sz="1500" b="1" dirty="0">
                <a:solidFill>
                  <a:schemeClr val="accent2"/>
                </a:solidFill>
                <a:latin typeface="Verdana" charset="0"/>
              </a:rPr>
              <a:t>Interest in recruiting an international talent</a:t>
            </a:r>
          </a:p>
          <a:p>
            <a:pPr>
              <a:lnSpc>
                <a:spcPct val="80000"/>
              </a:lnSpc>
            </a:pPr>
            <a:endParaRPr lang="en-GB" sz="1400" b="1" dirty="0">
              <a:solidFill>
                <a:schemeClr val="accent1"/>
              </a:solidFill>
              <a:latin typeface="Verdana" charset="0"/>
              <a:ea typeface="Verdana" charset="0"/>
              <a:cs typeface="Verdana" charset="0"/>
            </a:endParaRP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400" dirty="0">
                <a:solidFill>
                  <a:schemeClr val="tx1"/>
                </a:solidFill>
                <a:latin typeface="Verdana" charset="0"/>
              </a:rPr>
              <a:t>Extra pair of hands for productive work</a:t>
            </a:r>
          </a:p>
          <a:p>
            <a:pPr>
              <a:lnSpc>
                <a:spcPct val="80000"/>
              </a:lnSpc>
            </a:pPr>
            <a:endParaRPr lang="en-GB" sz="1200" dirty="0">
              <a:solidFill>
                <a:schemeClr val="tx1"/>
              </a:solidFill>
              <a:latin typeface="Verdana" charset="0"/>
              <a:ea typeface="Verdana" charset="0"/>
              <a:cs typeface="Verdana" charset="0"/>
            </a:endParaRPr>
          </a:p>
          <a:p>
            <a:pPr>
              <a:lnSpc>
                <a:spcPct val="80000"/>
              </a:lnSpc>
            </a:pPr>
            <a:r>
              <a:rPr lang="en-GB" sz="1200" dirty="0">
                <a:solidFill>
                  <a:schemeClr val="accent2"/>
                </a:solidFill>
                <a:latin typeface="Verdana" charset="0"/>
              </a:rPr>
              <a:t>LOW</a:t>
            </a:r>
            <a:r>
              <a:rPr lang="en-US" dirty="0"/>
              <a:t>				</a:t>
            </a:r>
            <a:r>
              <a:rPr lang="en-GB" dirty="0"/>
              <a:t>             </a:t>
            </a:r>
            <a:r>
              <a:rPr lang="en-GB" sz="1200" b="1" dirty="0">
                <a:solidFill>
                  <a:schemeClr val="accent2"/>
                </a:solidFill>
                <a:latin typeface="Verdana" charset="0"/>
              </a:rPr>
              <a:t>HIGH</a:t>
            </a:r>
          </a:p>
          <a:p>
            <a:pPr>
              <a:lnSpc>
                <a:spcPct val="80000"/>
              </a:lnSpc>
            </a:pPr>
            <a:endParaRPr lang="en-GB" sz="1200" b="1" dirty="0">
              <a:solidFill>
                <a:schemeClr val="tx1"/>
              </a:solidFill>
              <a:latin typeface="Verdana" charset="0"/>
              <a:ea typeface="Verdana" charset="0"/>
              <a:cs typeface="Verdana" charset="0"/>
            </a:endParaRP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400" dirty="0">
                <a:solidFill>
                  <a:schemeClr val="tx1"/>
                </a:solidFill>
                <a:latin typeface="Verdana" charset="0"/>
              </a:rPr>
              <a:t>Internationalisation of business</a:t>
            </a: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200" dirty="0">
                <a:solidFill>
                  <a:schemeClr val="accent2"/>
                </a:solidFill>
                <a:latin typeface="Verdana" charset="0"/>
              </a:rPr>
              <a:t>LOW</a:t>
            </a:r>
            <a:r>
              <a:rPr lang="en-US" sz="1200" b="1" dirty="0">
                <a:solidFill>
                  <a:schemeClr val="accent2"/>
                </a:solidFill>
                <a:latin typeface="Verdana" charset="0"/>
              </a:rPr>
              <a:t>				</a:t>
            </a:r>
            <a:r>
              <a:rPr lang="en-GB" sz="1200" b="1" dirty="0">
                <a:solidFill>
                  <a:schemeClr val="accent2"/>
                </a:solidFill>
                <a:latin typeface="Verdana" charset="0"/>
              </a:rPr>
              <a:t>                HIGH</a:t>
            </a:r>
          </a:p>
          <a:p>
            <a:pPr>
              <a:lnSpc>
                <a:spcPct val="80000"/>
              </a:lnSpc>
            </a:pPr>
            <a:endParaRPr lang="en-GB" sz="1200" b="1" dirty="0">
              <a:solidFill>
                <a:schemeClr val="accent2"/>
              </a:solidFill>
              <a:latin typeface="Verdana" charset="0"/>
              <a:ea typeface="Verdana" charset="0"/>
              <a:cs typeface="Verdana" charset="0"/>
            </a:endParaRP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400" dirty="0">
                <a:solidFill>
                  <a:schemeClr val="tx1"/>
                </a:solidFill>
                <a:latin typeface="Verdana" charset="0"/>
              </a:rPr>
              <a:t>Innovation/development</a:t>
            </a: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200" dirty="0">
                <a:solidFill>
                  <a:schemeClr val="accent2"/>
                </a:solidFill>
                <a:latin typeface="Verdana" charset="0"/>
              </a:rPr>
              <a:t>LOW</a:t>
            </a:r>
            <a:r>
              <a:rPr lang="en-US" sz="1200" b="1" dirty="0">
                <a:solidFill>
                  <a:schemeClr val="accent2"/>
                </a:solidFill>
                <a:latin typeface="Verdana" charset="0"/>
              </a:rPr>
              <a:t>				</a:t>
            </a:r>
            <a:r>
              <a:rPr lang="en-GB" sz="1200" b="1" dirty="0">
                <a:solidFill>
                  <a:schemeClr val="accent2"/>
                </a:solidFill>
                <a:latin typeface="Verdana" charset="0"/>
              </a:rPr>
              <a:t>                HIGH</a:t>
            </a:r>
          </a:p>
          <a:p>
            <a:pPr>
              <a:lnSpc>
                <a:spcPct val="80000"/>
              </a:lnSpc>
            </a:pPr>
            <a:endParaRPr lang="en-GB" sz="1200" b="1" dirty="0">
              <a:solidFill>
                <a:schemeClr val="tx1"/>
              </a:solidFill>
              <a:latin typeface="Verdana" charset="0"/>
              <a:ea typeface="Verdana" charset="0"/>
              <a:cs typeface="Verdana" charset="0"/>
            </a:endParaRP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400" dirty="0">
                <a:solidFill>
                  <a:schemeClr val="tx1"/>
                </a:solidFill>
                <a:latin typeface="Verdana" charset="0"/>
              </a:rPr>
              <a:t>Workplace development</a:t>
            </a:r>
          </a:p>
          <a:p>
            <a:pPr>
              <a:lnSpc>
                <a:spcPct val="80000"/>
              </a:lnSpc>
            </a:pPr>
            <a:endParaRPr lang="en-GB" sz="1200" dirty="0">
              <a:solidFill>
                <a:schemeClr val="tx1"/>
              </a:solidFill>
              <a:latin typeface="Verdana" charset="0"/>
              <a:ea typeface="Verdana" charset="0"/>
              <a:cs typeface="Verdana" charset="0"/>
            </a:endParaRPr>
          </a:p>
          <a:p>
            <a:pPr>
              <a:lnSpc>
                <a:spcPct val="80000"/>
              </a:lnSpc>
            </a:pPr>
            <a:r>
              <a:rPr lang="en-GB" sz="1200" dirty="0">
                <a:solidFill>
                  <a:schemeClr val="accent2"/>
                </a:solidFill>
                <a:latin typeface="Verdana" charset="0"/>
              </a:rPr>
              <a:t>LOW</a:t>
            </a:r>
            <a:r>
              <a:rPr lang="en-US" sz="1200" b="1" dirty="0">
                <a:solidFill>
                  <a:schemeClr val="accent2"/>
                </a:solidFill>
                <a:latin typeface="Verdana" charset="0"/>
              </a:rPr>
              <a:t>				</a:t>
            </a:r>
            <a:r>
              <a:rPr lang="en-GB" sz="1200" b="1" dirty="0">
                <a:solidFill>
                  <a:schemeClr val="accent2"/>
                </a:solidFill>
                <a:latin typeface="Verdana" charset="0"/>
              </a:rPr>
              <a:t>                HIGH</a:t>
            </a:r>
          </a:p>
          <a:p>
            <a:pPr>
              <a:lnSpc>
                <a:spcPct val="80000"/>
              </a:lnSpc>
            </a:pPr>
            <a:endParaRPr lang="en-GB" sz="1200" dirty="0">
              <a:solidFill>
                <a:schemeClr val="tx1"/>
              </a:solidFill>
              <a:latin typeface="Verdana" charset="0"/>
              <a:ea typeface="Verdana" charset="0"/>
              <a:cs typeface="Verdana" charset="0"/>
            </a:endParaRPr>
          </a:p>
        </p:txBody>
      </p:sp>
      <p:sp>
        <p:nvSpPr>
          <p:cNvPr id="9" name="Rectangle 68"/>
          <p:cNvSpPr/>
          <p:nvPr/>
        </p:nvSpPr>
        <p:spPr>
          <a:xfrm>
            <a:off x="635534" y="1838067"/>
            <a:ext cx="3903012" cy="4203723"/>
          </a:xfrm>
          <a:prstGeom prst="rect">
            <a:avLst/>
          </a:prstGeom>
          <a:noFill/>
          <a:ln w="127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cxnSp>
        <p:nvCxnSpPr>
          <p:cNvPr id="10" name="Straight Connector 69"/>
          <p:cNvCxnSpPr/>
          <p:nvPr/>
        </p:nvCxnSpPr>
        <p:spPr>
          <a:xfrm>
            <a:off x="1607061" y="3344502"/>
            <a:ext cx="1905193"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70"/>
          <p:cNvCxnSpPr/>
          <p:nvPr/>
        </p:nvCxnSpPr>
        <p:spPr>
          <a:xfrm>
            <a:off x="1594490" y="4067809"/>
            <a:ext cx="1917764"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71"/>
          <p:cNvCxnSpPr/>
          <p:nvPr/>
        </p:nvCxnSpPr>
        <p:spPr>
          <a:xfrm>
            <a:off x="1594490" y="4831016"/>
            <a:ext cx="1917764"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72"/>
          <p:cNvCxnSpPr/>
          <p:nvPr/>
        </p:nvCxnSpPr>
        <p:spPr>
          <a:xfrm>
            <a:off x="1604015" y="5592765"/>
            <a:ext cx="1908239"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4" name="Ellipsi 7"/>
          <p:cNvSpPr/>
          <p:nvPr/>
        </p:nvSpPr>
        <p:spPr>
          <a:xfrm>
            <a:off x="2900220" y="3192102"/>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accent1"/>
              </a:solidFill>
              <a:latin typeface="Verdana" charset="0"/>
              <a:ea typeface="Verdana" charset="0"/>
              <a:cs typeface="Verdana" charset="0"/>
            </a:endParaRPr>
          </a:p>
        </p:txBody>
      </p:sp>
      <p:sp>
        <p:nvSpPr>
          <p:cNvPr id="15" name="Ellipsi 14"/>
          <p:cNvSpPr/>
          <p:nvPr/>
        </p:nvSpPr>
        <p:spPr>
          <a:xfrm>
            <a:off x="2533880" y="4677158"/>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accent1"/>
              </a:solidFill>
              <a:latin typeface="Verdana" charset="0"/>
              <a:ea typeface="Verdana" charset="0"/>
              <a:cs typeface="Verdana" charset="0"/>
            </a:endParaRPr>
          </a:p>
        </p:txBody>
      </p:sp>
      <p:sp>
        <p:nvSpPr>
          <p:cNvPr id="16" name="Ellipsi 18"/>
          <p:cNvSpPr/>
          <p:nvPr/>
        </p:nvSpPr>
        <p:spPr>
          <a:xfrm>
            <a:off x="2154584" y="5440365"/>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solidFill>
                <a:schemeClr val="accent1"/>
              </a:solidFill>
              <a:latin typeface="Verdana" charset="0"/>
              <a:ea typeface="Verdana" charset="0"/>
              <a:cs typeface="Verdana" charset="0"/>
            </a:endParaRPr>
          </a:p>
        </p:txBody>
      </p:sp>
      <p:sp>
        <p:nvSpPr>
          <p:cNvPr id="17" name="Ellipsi 7"/>
          <p:cNvSpPr/>
          <p:nvPr/>
        </p:nvSpPr>
        <p:spPr>
          <a:xfrm>
            <a:off x="3206237" y="3897917"/>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accent1"/>
              </a:solidFill>
              <a:latin typeface="Verdana" charset="0"/>
              <a:ea typeface="Verdana" charset="0"/>
              <a:cs typeface="Verdana" charset="0"/>
            </a:endParaRPr>
          </a:p>
        </p:txBody>
      </p:sp>
      <p:grpSp>
        <p:nvGrpSpPr>
          <p:cNvPr id="18" name="Group 17"/>
          <p:cNvGrpSpPr>
            <a:grpSpLocks noChangeAspect="1"/>
          </p:cNvGrpSpPr>
          <p:nvPr/>
        </p:nvGrpSpPr>
        <p:grpSpPr bwMode="auto">
          <a:xfrm>
            <a:off x="7218761" y="479630"/>
            <a:ext cx="1325680" cy="837385"/>
            <a:chOff x="1198" y="1156"/>
            <a:chExt cx="619" cy="391"/>
          </a:xfrm>
        </p:grpSpPr>
        <p:sp>
          <p:nvSpPr>
            <p:cNvPr id="19" name="AutoShape 14"/>
            <p:cNvSpPr>
              <a:spLocks noChangeAspect="1" noChangeArrowheads="1" noTextEdit="1"/>
            </p:cNvSpPr>
            <p:nvPr/>
          </p:nvSpPr>
          <p:spPr bwMode="auto">
            <a:xfrm>
              <a:off x="1198" y="1156"/>
              <a:ext cx="619" cy="3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0" name="Freeform 16"/>
            <p:cNvSpPr>
              <a:spLocks noEditPoints="1"/>
            </p:cNvSpPr>
            <p:nvPr/>
          </p:nvSpPr>
          <p:spPr bwMode="auto">
            <a:xfrm>
              <a:off x="1198" y="1156"/>
              <a:ext cx="619" cy="391"/>
            </a:xfrm>
            <a:custGeom>
              <a:avLst/>
              <a:gdLst>
                <a:gd name="T0" fmla="*/ 0 w 619"/>
                <a:gd name="T1" fmla="*/ 129 h 391"/>
                <a:gd name="T2" fmla="*/ 140 w 619"/>
                <a:gd name="T3" fmla="*/ 238 h 391"/>
                <a:gd name="T4" fmla="*/ 140 w 619"/>
                <a:gd name="T5" fmla="*/ 391 h 391"/>
                <a:gd name="T6" fmla="*/ 252 w 619"/>
                <a:gd name="T7" fmla="*/ 317 h 391"/>
                <a:gd name="T8" fmla="*/ 213 w 619"/>
                <a:gd name="T9" fmla="*/ 280 h 391"/>
                <a:gd name="T10" fmla="*/ 369 w 619"/>
                <a:gd name="T11" fmla="*/ 391 h 391"/>
                <a:gd name="T12" fmla="*/ 619 w 619"/>
                <a:gd name="T13" fmla="*/ 0 h 391"/>
                <a:gd name="T14" fmla="*/ 0 w 619"/>
                <a:gd name="T15" fmla="*/ 129 h 391"/>
                <a:gd name="T16" fmla="*/ 564 w 619"/>
                <a:gd name="T17" fmla="*/ 37 h 391"/>
                <a:gd name="T18" fmla="*/ 221 w 619"/>
                <a:gd name="T19" fmla="*/ 255 h 391"/>
                <a:gd name="T20" fmla="*/ 165 w 619"/>
                <a:gd name="T21" fmla="*/ 349 h 391"/>
                <a:gd name="T22" fmla="*/ 166 w 619"/>
                <a:gd name="T23" fmla="*/ 229 h 391"/>
                <a:gd name="T24" fmla="*/ 564 w 619"/>
                <a:gd name="T25" fmla="*/ 37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9" h="391">
                  <a:moveTo>
                    <a:pt x="0" y="129"/>
                  </a:moveTo>
                  <a:lnTo>
                    <a:pt x="140" y="238"/>
                  </a:lnTo>
                  <a:lnTo>
                    <a:pt x="140" y="391"/>
                  </a:lnTo>
                  <a:lnTo>
                    <a:pt x="252" y="317"/>
                  </a:lnTo>
                  <a:lnTo>
                    <a:pt x="213" y="280"/>
                  </a:lnTo>
                  <a:lnTo>
                    <a:pt x="369" y="391"/>
                  </a:lnTo>
                  <a:lnTo>
                    <a:pt x="619" y="0"/>
                  </a:lnTo>
                  <a:lnTo>
                    <a:pt x="0" y="129"/>
                  </a:lnTo>
                  <a:close/>
                  <a:moveTo>
                    <a:pt x="564" y="37"/>
                  </a:moveTo>
                  <a:lnTo>
                    <a:pt x="221" y="255"/>
                  </a:lnTo>
                  <a:lnTo>
                    <a:pt x="165" y="349"/>
                  </a:lnTo>
                  <a:lnTo>
                    <a:pt x="166" y="229"/>
                  </a:lnTo>
                  <a:lnTo>
                    <a:pt x="564" y="37"/>
                  </a:lnTo>
                  <a:close/>
                </a:path>
              </a:pathLst>
            </a:custGeom>
            <a:solidFill>
              <a:srgbClr val="FD86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Tree>
    <p:extLst>
      <p:ext uri="{BB962C8B-B14F-4D97-AF65-F5344CB8AC3E}">
        <p14:creationId xmlns:p14="http://schemas.microsoft.com/office/powerpoint/2010/main" val="1208925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a:xfrm>
            <a:off x="667268" y="298533"/>
            <a:ext cx="6551494" cy="1451504"/>
          </a:xfrm>
        </p:spPr>
        <p:txBody>
          <a:bodyPr>
            <a:normAutofit fontScale="90000"/>
          </a:bodyPr>
          <a:lstStyle/>
          <a:p>
            <a:r>
              <a:rPr lang="en-GB" dirty="0"/>
              <a:t>Experiences of companies </a:t>
            </a:r>
            <a:br>
              <a:rPr lang="en-GB" dirty="0"/>
            </a:br>
            <a:r>
              <a:rPr lang="en-GB" dirty="0"/>
              <a:t>aiming abroad </a:t>
            </a:r>
          </a:p>
        </p:txBody>
      </p:sp>
      <p:sp>
        <p:nvSpPr>
          <p:cNvPr id="5" name="Suorakulmio 4"/>
          <p:cNvSpPr/>
          <p:nvPr/>
        </p:nvSpPr>
        <p:spPr>
          <a:xfrm>
            <a:off x="1495399" y="2280830"/>
            <a:ext cx="6698514" cy="954107"/>
          </a:xfrm>
          <a:prstGeom prst="rect">
            <a:avLst/>
          </a:prstGeom>
        </p:spPr>
        <p:txBody>
          <a:bodyPr wrap="square">
            <a:spAutoFit/>
          </a:bodyPr>
          <a:lstStyle/>
          <a:p>
            <a:pPr>
              <a:spcAft>
                <a:spcPts val="0"/>
              </a:spcAft>
            </a:pPr>
            <a:r>
              <a:rPr lang="en-GB" sz="1400" i="1" dirty="0">
                <a:latin typeface="Verdana" charset="0"/>
              </a:rPr>
              <a:t>The trainees have carried out market research, initial analyses and searches for partners, as well as researched reseller profiles. A great help in projects. (Export promotion entrepreneur, Northern Ostrobothnia)</a:t>
            </a:r>
            <a:endParaRPr lang="en-GB" sz="1400" dirty="0">
              <a:effectLst/>
              <a:latin typeface="Verdana" charset="0"/>
              <a:ea typeface="Verdana" charset="0"/>
              <a:cs typeface="Verdana" charset="0"/>
            </a:endParaRPr>
          </a:p>
        </p:txBody>
      </p:sp>
      <p:sp>
        <p:nvSpPr>
          <p:cNvPr id="8" name="Suorakulmio 7"/>
          <p:cNvSpPr/>
          <p:nvPr/>
        </p:nvSpPr>
        <p:spPr>
          <a:xfrm>
            <a:off x="1495399" y="4855225"/>
            <a:ext cx="6434051" cy="738664"/>
          </a:xfrm>
          <a:prstGeom prst="rect">
            <a:avLst/>
          </a:prstGeom>
        </p:spPr>
        <p:txBody>
          <a:bodyPr wrap="square">
            <a:spAutoFit/>
          </a:bodyPr>
          <a:lstStyle/>
          <a:p>
            <a:r>
              <a:rPr lang="en-GB" sz="1400" i="1" dirty="0">
                <a:latin typeface="Verdana" charset="0"/>
              </a:rPr>
              <a:t>The talents’ language skills supported the localisation of our products. </a:t>
            </a:r>
            <a:br>
              <a:rPr dirty="0"/>
            </a:br>
            <a:r>
              <a:rPr lang="en-GB" sz="1400" i="1" dirty="0">
                <a:latin typeface="Verdana" charset="0"/>
              </a:rPr>
              <a:t>(Technology sector company, Southwestern Finland)</a:t>
            </a:r>
          </a:p>
        </p:txBody>
      </p:sp>
      <p:sp>
        <p:nvSpPr>
          <p:cNvPr id="10" name="Suorakulmio 9"/>
          <p:cNvSpPr/>
          <p:nvPr/>
        </p:nvSpPr>
        <p:spPr>
          <a:xfrm>
            <a:off x="1495399" y="3486714"/>
            <a:ext cx="6434051" cy="1169551"/>
          </a:xfrm>
          <a:prstGeom prst="rect">
            <a:avLst/>
          </a:prstGeom>
        </p:spPr>
        <p:txBody>
          <a:bodyPr wrap="square">
            <a:spAutoFit/>
          </a:bodyPr>
          <a:lstStyle/>
          <a:p>
            <a:pPr>
              <a:spcAft>
                <a:spcPts val="0"/>
              </a:spcAft>
            </a:pPr>
            <a:r>
              <a:rPr lang="en-GB" sz="1400" i="1" dirty="0">
                <a:latin typeface="Verdana" charset="0"/>
              </a:rPr>
              <a:t>The young people produced marketing material for the company, did translations and wrote press articles. They had more knowledge of the right publications and blogs, and they speak the local language. A really positive experience. (Art sector entrepreneur, Northern Ostrobothnia) </a:t>
            </a:r>
            <a:r>
              <a:rPr lang="en-GB" sz="1400" dirty="0">
                <a:latin typeface="Verdana" charset="0"/>
              </a:rPr>
              <a:t> </a:t>
            </a:r>
            <a:endParaRPr lang="en-GB" sz="1400" dirty="0">
              <a:effectLst/>
              <a:latin typeface="Verdana" charset="0"/>
              <a:ea typeface="Verdana" charset="0"/>
              <a:cs typeface="Verdana" charset="0"/>
            </a:endParaRPr>
          </a:p>
        </p:txBody>
      </p:sp>
      <p:sp>
        <p:nvSpPr>
          <p:cNvPr id="13" name="Tekstiruutu 5"/>
          <p:cNvSpPr txBox="1"/>
          <p:nvPr/>
        </p:nvSpPr>
        <p:spPr>
          <a:xfrm>
            <a:off x="1057242" y="2149025"/>
            <a:ext cx="256182" cy="584775"/>
          </a:xfrm>
          <a:prstGeom prst="rect">
            <a:avLst/>
          </a:prstGeom>
          <a:noFill/>
        </p:spPr>
        <p:txBody>
          <a:bodyPr wrap="square" rtlCol="0">
            <a:spAutoFit/>
          </a:bodyPr>
          <a:lstStyle/>
          <a:p>
            <a:r>
              <a:rPr lang="en-GB" sz="3200" b="1" dirty="0">
                <a:solidFill>
                  <a:schemeClr val="accent1"/>
                </a:solidFill>
                <a:latin typeface="Verdana" charset="0"/>
              </a:rPr>
              <a:t>”</a:t>
            </a:r>
            <a:endParaRPr lang="en-GB" b="1" dirty="0">
              <a:solidFill>
                <a:schemeClr val="accent1"/>
              </a:solidFill>
              <a:latin typeface="Verdana" charset="0"/>
              <a:ea typeface="Verdana" charset="0"/>
              <a:cs typeface="Verdana" charset="0"/>
            </a:endParaRPr>
          </a:p>
        </p:txBody>
      </p:sp>
      <p:sp>
        <p:nvSpPr>
          <p:cNvPr id="14" name="Tekstiruutu 6"/>
          <p:cNvSpPr txBox="1"/>
          <p:nvPr/>
        </p:nvSpPr>
        <p:spPr>
          <a:xfrm>
            <a:off x="1057242" y="3273419"/>
            <a:ext cx="256182" cy="584775"/>
          </a:xfrm>
          <a:prstGeom prst="rect">
            <a:avLst/>
          </a:prstGeom>
          <a:noFill/>
        </p:spPr>
        <p:txBody>
          <a:bodyPr wrap="square" rtlCol="0">
            <a:spAutoFit/>
          </a:bodyPr>
          <a:lstStyle/>
          <a:p>
            <a:r>
              <a:rPr lang="en-GB" sz="3200" b="1" dirty="0">
                <a:solidFill>
                  <a:schemeClr val="accent1"/>
                </a:solidFill>
                <a:latin typeface="Verdana" charset="0"/>
              </a:rPr>
              <a:t>”</a:t>
            </a:r>
            <a:endParaRPr lang="en-GB" b="1" dirty="0">
              <a:solidFill>
                <a:schemeClr val="accent1"/>
              </a:solidFill>
              <a:latin typeface="Verdana" charset="0"/>
              <a:ea typeface="Verdana" charset="0"/>
              <a:cs typeface="Verdana" charset="0"/>
            </a:endParaRPr>
          </a:p>
        </p:txBody>
      </p:sp>
      <p:sp>
        <p:nvSpPr>
          <p:cNvPr id="15" name="Tekstiruutu 8"/>
          <p:cNvSpPr txBox="1"/>
          <p:nvPr/>
        </p:nvSpPr>
        <p:spPr>
          <a:xfrm>
            <a:off x="1057242" y="4686929"/>
            <a:ext cx="256182" cy="584775"/>
          </a:xfrm>
          <a:prstGeom prst="rect">
            <a:avLst/>
          </a:prstGeom>
          <a:noFill/>
        </p:spPr>
        <p:txBody>
          <a:bodyPr wrap="square" rtlCol="0">
            <a:spAutoFit/>
          </a:bodyPr>
          <a:lstStyle/>
          <a:p>
            <a:r>
              <a:rPr lang="en-GB" sz="3200" b="1" dirty="0">
                <a:solidFill>
                  <a:schemeClr val="accent1"/>
                </a:solidFill>
                <a:latin typeface="Verdana" charset="0"/>
              </a:rPr>
              <a:t>”</a:t>
            </a:r>
            <a:endParaRPr lang="en-GB" b="1" dirty="0">
              <a:solidFill>
                <a:schemeClr val="accent1"/>
              </a:solidFill>
              <a:latin typeface="Verdana" charset="0"/>
              <a:ea typeface="Verdana" charset="0"/>
              <a:cs typeface="Verdana" charset="0"/>
            </a:endParaRPr>
          </a:p>
        </p:txBody>
      </p:sp>
      <p:cxnSp>
        <p:nvCxnSpPr>
          <p:cNvPr id="17" name="Straight Connector 16"/>
          <p:cNvCxnSpPr/>
          <p:nvPr/>
        </p:nvCxnSpPr>
        <p:spPr>
          <a:xfrm>
            <a:off x="1604499" y="3250491"/>
            <a:ext cx="6290192"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1604499" y="4624765"/>
            <a:ext cx="6290192"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grpSp>
        <p:nvGrpSpPr>
          <p:cNvPr id="23" name="Group 22"/>
          <p:cNvGrpSpPr>
            <a:grpSpLocks noChangeAspect="1"/>
          </p:cNvGrpSpPr>
          <p:nvPr/>
        </p:nvGrpSpPr>
        <p:grpSpPr bwMode="auto">
          <a:xfrm>
            <a:off x="7218761" y="144966"/>
            <a:ext cx="1325680" cy="1037063"/>
            <a:chOff x="1198" y="1156"/>
            <a:chExt cx="619" cy="391"/>
          </a:xfrm>
        </p:grpSpPr>
        <p:sp>
          <p:nvSpPr>
            <p:cNvPr id="24" name="AutoShape 14"/>
            <p:cNvSpPr>
              <a:spLocks noChangeAspect="1" noChangeArrowheads="1" noTextEdit="1"/>
            </p:cNvSpPr>
            <p:nvPr/>
          </p:nvSpPr>
          <p:spPr bwMode="auto">
            <a:xfrm>
              <a:off x="1198" y="1156"/>
              <a:ext cx="619" cy="3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5" name="Freeform 16"/>
            <p:cNvSpPr>
              <a:spLocks noEditPoints="1"/>
            </p:cNvSpPr>
            <p:nvPr/>
          </p:nvSpPr>
          <p:spPr bwMode="auto">
            <a:xfrm>
              <a:off x="1198" y="1156"/>
              <a:ext cx="619" cy="391"/>
            </a:xfrm>
            <a:custGeom>
              <a:avLst/>
              <a:gdLst>
                <a:gd name="T0" fmla="*/ 0 w 619"/>
                <a:gd name="T1" fmla="*/ 129 h 391"/>
                <a:gd name="T2" fmla="*/ 140 w 619"/>
                <a:gd name="T3" fmla="*/ 238 h 391"/>
                <a:gd name="T4" fmla="*/ 140 w 619"/>
                <a:gd name="T5" fmla="*/ 391 h 391"/>
                <a:gd name="T6" fmla="*/ 252 w 619"/>
                <a:gd name="T7" fmla="*/ 317 h 391"/>
                <a:gd name="T8" fmla="*/ 213 w 619"/>
                <a:gd name="T9" fmla="*/ 280 h 391"/>
                <a:gd name="T10" fmla="*/ 369 w 619"/>
                <a:gd name="T11" fmla="*/ 391 h 391"/>
                <a:gd name="T12" fmla="*/ 619 w 619"/>
                <a:gd name="T13" fmla="*/ 0 h 391"/>
                <a:gd name="T14" fmla="*/ 0 w 619"/>
                <a:gd name="T15" fmla="*/ 129 h 391"/>
                <a:gd name="T16" fmla="*/ 564 w 619"/>
                <a:gd name="T17" fmla="*/ 37 h 391"/>
                <a:gd name="T18" fmla="*/ 221 w 619"/>
                <a:gd name="T19" fmla="*/ 255 h 391"/>
                <a:gd name="T20" fmla="*/ 165 w 619"/>
                <a:gd name="T21" fmla="*/ 349 h 391"/>
                <a:gd name="T22" fmla="*/ 166 w 619"/>
                <a:gd name="T23" fmla="*/ 229 h 391"/>
                <a:gd name="T24" fmla="*/ 564 w 619"/>
                <a:gd name="T25" fmla="*/ 37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9" h="391">
                  <a:moveTo>
                    <a:pt x="0" y="129"/>
                  </a:moveTo>
                  <a:lnTo>
                    <a:pt x="140" y="238"/>
                  </a:lnTo>
                  <a:lnTo>
                    <a:pt x="140" y="391"/>
                  </a:lnTo>
                  <a:lnTo>
                    <a:pt x="252" y="317"/>
                  </a:lnTo>
                  <a:lnTo>
                    <a:pt x="213" y="280"/>
                  </a:lnTo>
                  <a:lnTo>
                    <a:pt x="369" y="391"/>
                  </a:lnTo>
                  <a:lnTo>
                    <a:pt x="619" y="0"/>
                  </a:lnTo>
                  <a:lnTo>
                    <a:pt x="0" y="129"/>
                  </a:lnTo>
                  <a:close/>
                  <a:moveTo>
                    <a:pt x="564" y="37"/>
                  </a:moveTo>
                  <a:lnTo>
                    <a:pt x="221" y="255"/>
                  </a:lnTo>
                  <a:lnTo>
                    <a:pt x="165" y="349"/>
                  </a:lnTo>
                  <a:lnTo>
                    <a:pt x="166" y="229"/>
                  </a:lnTo>
                  <a:lnTo>
                    <a:pt x="564" y="37"/>
                  </a:lnTo>
                  <a:close/>
                </a:path>
              </a:pathLst>
            </a:custGeom>
            <a:solidFill>
              <a:srgbClr val="FD86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
        <p:nvSpPr>
          <p:cNvPr id="2" name="Dian numeron paikkamerkki 1"/>
          <p:cNvSpPr>
            <a:spLocks noGrp="1"/>
          </p:cNvSpPr>
          <p:nvPr>
            <p:ph type="sldNum" sz="quarter" idx="12"/>
          </p:nvPr>
        </p:nvSpPr>
        <p:spPr/>
        <p:txBody>
          <a:bodyPr/>
          <a:lstStyle/>
          <a:p>
            <a:fld id="{CD5A474A-57CC-514E-A591-E5597AD79BDB}" type="slidenum">
              <a:rPr lang="fi-FI" smtClean="0"/>
              <a:pPr/>
              <a:t>6</a:t>
            </a:fld>
            <a:endParaRPr lang="en-GB" dirty="0"/>
          </a:p>
        </p:txBody>
      </p:sp>
    </p:spTree>
    <p:extLst>
      <p:ext uri="{BB962C8B-B14F-4D97-AF65-F5344CB8AC3E}">
        <p14:creationId xmlns:p14="http://schemas.microsoft.com/office/powerpoint/2010/main" val="1680104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n numeron paikkamerkki 3"/>
          <p:cNvSpPr>
            <a:spLocks noGrp="1"/>
          </p:cNvSpPr>
          <p:nvPr>
            <p:ph type="sldNum" sz="quarter" idx="12"/>
          </p:nvPr>
        </p:nvSpPr>
        <p:spPr/>
        <p:txBody>
          <a:bodyPr/>
          <a:lstStyle/>
          <a:p>
            <a:fld id="{CD5A474A-57CC-514E-A591-E5597AD79BDB}" type="slidenum">
              <a:rPr lang="fi-FI" smtClean="0"/>
              <a:pPr/>
              <a:t>7</a:t>
            </a:fld>
            <a:endParaRPr lang="en-GB" dirty="0"/>
          </a:p>
        </p:txBody>
      </p:sp>
      <p:sp>
        <p:nvSpPr>
          <p:cNvPr id="5" name="Tekstiruutu 4"/>
          <p:cNvSpPr txBox="1"/>
          <p:nvPr/>
        </p:nvSpPr>
        <p:spPr>
          <a:xfrm>
            <a:off x="4607151" y="2075445"/>
            <a:ext cx="3818536" cy="1077218"/>
          </a:xfrm>
          <a:prstGeom prst="rect">
            <a:avLst/>
          </a:prstGeom>
          <a:noFill/>
        </p:spPr>
        <p:txBody>
          <a:bodyPr wrap="square" rtlCol="0">
            <a:spAutoFit/>
          </a:bodyPr>
          <a:lstStyle/>
          <a:p>
            <a:r>
              <a:rPr lang="en-GB" sz="1600" b="1" dirty="0">
                <a:solidFill>
                  <a:schemeClr val="accent1"/>
                </a:solidFill>
                <a:latin typeface="Verdana" charset="0"/>
              </a:rPr>
              <a:t>Many companies already are international, and the talent’s background thus makes no difference </a:t>
            </a:r>
          </a:p>
        </p:txBody>
      </p:sp>
      <p:sp>
        <p:nvSpPr>
          <p:cNvPr id="6" name="Suorakulmio 5"/>
          <p:cNvSpPr/>
          <p:nvPr/>
        </p:nvSpPr>
        <p:spPr>
          <a:xfrm>
            <a:off x="4587087" y="3200054"/>
            <a:ext cx="4107979" cy="2246769"/>
          </a:xfrm>
          <a:prstGeom prst="rect">
            <a:avLst/>
          </a:prstGeom>
        </p:spPr>
        <p:txBody>
          <a:bodyPr wrap="square">
            <a:spAutoFit/>
          </a:bodyPr>
          <a:lstStyle/>
          <a:p>
            <a:r>
              <a:rPr lang="en-GB" sz="1400" dirty="0">
                <a:latin typeface="Verdana" charset="0"/>
              </a:rPr>
              <a:t>The company recruits talent e.g. for short-term development tasks or a long-term employment relationship that may start while the talent is still a student. </a:t>
            </a:r>
          </a:p>
          <a:p>
            <a:endParaRPr lang="en-GB" sz="1400" dirty="0">
              <a:latin typeface="Verdana" charset="0"/>
              <a:ea typeface="Verdana" charset="0"/>
              <a:cs typeface="Verdana" charset="0"/>
            </a:endParaRPr>
          </a:p>
          <a:p>
            <a:r>
              <a:rPr lang="en-GB" sz="1400" dirty="0">
                <a:latin typeface="Verdana" charset="0"/>
              </a:rPr>
              <a:t>The international talent is expected to have special skills or an ability to develop, or to contribute new viewpoints to development work in which his/her education and/or cultural background is an advantage.</a:t>
            </a:r>
          </a:p>
        </p:txBody>
      </p:sp>
      <p:sp>
        <p:nvSpPr>
          <p:cNvPr id="7" name="Title 41"/>
          <p:cNvSpPr>
            <a:spLocks noGrp="1"/>
          </p:cNvSpPr>
          <p:nvPr>
            <p:ph type="title"/>
          </p:nvPr>
        </p:nvSpPr>
        <p:spPr>
          <a:xfrm>
            <a:off x="667266" y="351819"/>
            <a:ext cx="7877175" cy="1143000"/>
          </a:xfrm>
        </p:spPr>
        <p:txBody>
          <a:bodyPr/>
          <a:lstStyle/>
          <a:p>
            <a:r>
              <a:rPr lang="en-GB" dirty="0"/>
              <a:t>Talent hunters</a:t>
            </a:r>
            <a:r>
              <a:rPr lang="en-GB" dirty="0">
                <a:solidFill>
                  <a:schemeClr val="accent3"/>
                </a:solidFill>
              </a:rPr>
              <a:t>.</a:t>
            </a:r>
          </a:p>
        </p:txBody>
      </p:sp>
      <p:sp>
        <p:nvSpPr>
          <p:cNvPr id="8" name="Suorakulmio 5"/>
          <p:cNvSpPr/>
          <p:nvPr/>
        </p:nvSpPr>
        <p:spPr>
          <a:xfrm>
            <a:off x="684075" y="1993104"/>
            <a:ext cx="3703314" cy="401524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sz="1500" b="1" dirty="0">
                <a:solidFill>
                  <a:schemeClr val="accent1"/>
                </a:solidFill>
                <a:latin typeface="Verdana" charset="0"/>
              </a:rPr>
              <a:t>Interest in recruiting an international talent</a:t>
            </a:r>
          </a:p>
          <a:p>
            <a:pPr>
              <a:lnSpc>
                <a:spcPct val="80000"/>
              </a:lnSpc>
            </a:pPr>
            <a:endParaRPr lang="en-GB" sz="1400" b="1" dirty="0">
              <a:solidFill>
                <a:schemeClr val="accent1"/>
              </a:solidFill>
              <a:latin typeface="Verdana" charset="0"/>
              <a:ea typeface="Verdana" charset="0"/>
              <a:cs typeface="Verdana" charset="0"/>
            </a:endParaRP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400" dirty="0">
                <a:solidFill>
                  <a:schemeClr val="tx1"/>
                </a:solidFill>
                <a:latin typeface="Verdana" charset="0"/>
              </a:rPr>
              <a:t>Extra pair of hands for productive work</a:t>
            </a:r>
          </a:p>
          <a:p>
            <a:pPr>
              <a:lnSpc>
                <a:spcPct val="80000"/>
              </a:lnSpc>
            </a:pPr>
            <a:endParaRPr lang="en-GB" sz="1200" dirty="0">
              <a:solidFill>
                <a:schemeClr val="tx1"/>
              </a:solidFill>
              <a:latin typeface="Verdana" charset="0"/>
              <a:ea typeface="Verdana" charset="0"/>
              <a:cs typeface="Verdana" charset="0"/>
            </a:endParaRPr>
          </a:p>
          <a:p>
            <a:pPr>
              <a:lnSpc>
                <a:spcPct val="80000"/>
              </a:lnSpc>
            </a:pPr>
            <a:r>
              <a:rPr lang="en-GB" sz="1200" dirty="0">
                <a:solidFill>
                  <a:schemeClr val="accent2"/>
                </a:solidFill>
                <a:latin typeface="Verdana" charset="0"/>
              </a:rPr>
              <a:t>LOW</a:t>
            </a:r>
            <a:r>
              <a:rPr lang="en-US" dirty="0"/>
              <a:t>				</a:t>
            </a:r>
            <a:r>
              <a:rPr lang="en-GB" dirty="0"/>
              <a:t>             </a:t>
            </a:r>
            <a:r>
              <a:rPr lang="en-GB" sz="1200" b="1" dirty="0">
                <a:solidFill>
                  <a:schemeClr val="accent2"/>
                </a:solidFill>
                <a:latin typeface="Verdana" charset="0"/>
              </a:rPr>
              <a:t>HIGH</a:t>
            </a:r>
          </a:p>
          <a:p>
            <a:pPr>
              <a:lnSpc>
                <a:spcPct val="80000"/>
              </a:lnSpc>
            </a:pPr>
            <a:endParaRPr lang="en-GB" sz="1200" b="1" dirty="0">
              <a:solidFill>
                <a:schemeClr val="tx1"/>
              </a:solidFill>
              <a:latin typeface="Verdana" charset="0"/>
              <a:ea typeface="Verdana" charset="0"/>
              <a:cs typeface="Verdana" charset="0"/>
            </a:endParaRP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400" dirty="0">
                <a:solidFill>
                  <a:schemeClr val="tx1"/>
                </a:solidFill>
                <a:latin typeface="Verdana" charset="0"/>
              </a:rPr>
              <a:t>Internationalisation of business</a:t>
            </a: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200" dirty="0">
                <a:solidFill>
                  <a:schemeClr val="accent2"/>
                </a:solidFill>
                <a:latin typeface="Verdana" charset="0"/>
              </a:rPr>
              <a:t>LOW</a:t>
            </a:r>
            <a:r>
              <a:rPr lang="en-US" sz="1200" b="1" dirty="0">
                <a:solidFill>
                  <a:schemeClr val="accent2"/>
                </a:solidFill>
                <a:latin typeface="Verdana" charset="0"/>
              </a:rPr>
              <a:t>				</a:t>
            </a:r>
            <a:r>
              <a:rPr lang="en-GB" sz="1200" b="1" dirty="0">
                <a:solidFill>
                  <a:schemeClr val="accent2"/>
                </a:solidFill>
                <a:latin typeface="Verdana" charset="0"/>
              </a:rPr>
              <a:t>                HIGH</a:t>
            </a:r>
          </a:p>
          <a:p>
            <a:pPr>
              <a:lnSpc>
                <a:spcPct val="80000"/>
              </a:lnSpc>
            </a:pPr>
            <a:endParaRPr lang="en-GB" sz="1200" b="1" dirty="0">
              <a:solidFill>
                <a:schemeClr val="accent2"/>
              </a:solidFill>
              <a:latin typeface="Verdana" charset="0"/>
              <a:ea typeface="Verdana" charset="0"/>
              <a:cs typeface="Verdana" charset="0"/>
            </a:endParaRP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400" dirty="0">
                <a:solidFill>
                  <a:schemeClr val="tx1"/>
                </a:solidFill>
                <a:latin typeface="Verdana" charset="0"/>
              </a:rPr>
              <a:t>Innovation/development</a:t>
            </a: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200" dirty="0">
                <a:solidFill>
                  <a:schemeClr val="accent2"/>
                </a:solidFill>
                <a:latin typeface="Verdana" charset="0"/>
              </a:rPr>
              <a:t>LOW</a:t>
            </a:r>
            <a:r>
              <a:rPr lang="en-US" sz="1200" b="1" dirty="0">
                <a:solidFill>
                  <a:schemeClr val="accent2"/>
                </a:solidFill>
                <a:latin typeface="Verdana" charset="0"/>
              </a:rPr>
              <a:t>				</a:t>
            </a:r>
            <a:r>
              <a:rPr lang="en-GB" sz="1200" b="1" dirty="0">
                <a:solidFill>
                  <a:schemeClr val="accent2"/>
                </a:solidFill>
                <a:latin typeface="Verdana" charset="0"/>
              </a:rPr>
              <a:t>                HIGH</a:t>
            </a:r>
          </a:p>
          <a:p>
            <a:pPr>
              <a:lnSpc>
                <a:spcPct val="80000"/>
              </a:lnSpc>
            </a:pPr>
            <a:endParaRPr lang="en-GB" sz="1200" b="1" dirty="0">
              <a:solidFill>
                <a:schemeClr val="tx1"/>
              </a:solidFill>
              <a:latin typeface="Verdana" charset="0"/>
              <a:ea typeface="Verdana" charset="0"/>
              <a:cs typeface="Verdana" charset="0"/>
            </a:endParaRP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400" dirty="0">
                <a:solidFill>
                  <a:schemeClr val="tx1"/>
                </a:solidFill>
                <a:latin typeface="Verdana" charset="0"/>
              </a:rPr>
              <a:t>Workplace development</a:t>
            </a:r>
          </a:p>
          <a:p>
            <a:pPr>
              <a:lnSpc>
                <a:spcPct val="80000"/>
              </a:lnSpc>
            </a:pPr>
            <a:endParaRPr lang="en-GB" sz="1200" dirty="0">
              <a:solidFill>
                <a:schemeClr val="tx1"/>
              </a:solidFill>
              <a:latin typeface="Verdana" charset="0"/>
              <a:ea typeface="Verdana" charset="0"/>
              <a:cs typeface="Verdana" charset="0"/>
            </a:endParaRPr>
          </a:p>
          <a:p>
            <a:pPr>
              <a:lnSpc>
                <a:spcPct val="80000"/>
              </a:lnSpc>
            </a:pPr>
            <a:r>
              <a:rPr lang="en-GB" sz="1200" dirty="0">
                <a:solidFill>
                  <a:schemeClr val="accent2"/>
                </a:solidFill>
                <a:latin typeface="Verdana" charset="0"/>
              </a:rPr>
              <a:t>LOW</a:t>
            </a:r>
            <a:r>
              <a:rPr lang="en-US" sz="1200" b="1" dirty="0">
                <a:solidFill>
                  <a:schemeClr val="accent2"/>
                </a:solidFill>
                <a:latin typeface="Verdana" charset="0"/>
              </a:rPr>
              <a:t>				</a:t>
            </a:r>
            <a:r>
              <a:rPr lang="en-GB" sz="1200" b="1" dirty="0">
                <a:solidFill>
                  <a:schemeClr val="accent2"/>
                </a:solidFill>
                <a:latin typeface="Verdana" charset="0"/>
              </a:rPr>
              <a:t>                HIGH</a:t>
            </a:r>
          </a:p>
          <a:p>
            <a:pPr>
              <a:lnSpc>
                <a:spcPct val="80000"/>
              </a:lnSpc>
            </a:pPr>
            <a:endParaRPr lang="en-GB" sz="1200" dirty="0">
              <a:solidFill>
                <a:schemeClr val="tx1"/>
              </a:solidFill>
              <a:latin typeface="Verdana" charset="0"/>
              <a:ea typeface="Verdana" charset="0"/>
              <a:cs typeface="Verdana" charset="0"/>
            </a:endParaRPr>
          </a:p>
        </p:txBody>
      </p:sp>
      <p:sp>
        <p:nvSpPr>
          <p:cNvPr id="9" name="Rectangle 75"/>
          <p:cNvSpPr/>
          <p:nvPr/>
        </p:nvSpPr>
        <p:spPr>
          <a:xfrm>
            <a:off x="484377" y="1838067"/>
            <a:ext cx="3903012" cy="4203723"/>
          </a:xfrm>
          <a:prstGeom prst="rect">
            <a:avLst/>
          </a:prstGeom>
          <a:noFill/>
          <a:ln w="127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cxnSp>
        <p:nvCxnSpPr>
          <p:cNvPr id="10" name="Straight Connector 76"/>
          <p:cNvCxnSpPr/>
          <p:nvPr/>
        </p:nvCxnSpPr>
        <p:spPr>
          <a:xfrm>
            <a:off x="1455904" y="3344502"/>
            <a:ext cx="1905193"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77"/>
          <p:cNvCxnSpPr/>
          <p:nvPr/>
        </p:nvCxnSpPr>
        <p:spPr>
          <a:xfrm>
            <a:off x="1443333" y="4067809"/>
            <a:ext cx="1917764"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78"/>
          <p:cNvCxnSpPr/>
          <p:nvPr/>
        </p:nvCxnSpPr>
        <p:spPr>
          <a:xfrm>
            <a:off x="1443333" y="4831016"/>
            <a:ext cx="1917764"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79"/>
          <p:cNvCxnSpPr/>
          <p:nvPr/>
        </p:nvCxnSpPr>
        <p:spPr>
          <a:xfrm>
            <a:off x="1452858" y="5592765"/>
            <a:ext cx="1908239"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4" name="Ellipsi 7"/>
          <p:cNvSpPr/>
          <p:nvPr/>
        </p:nvSpPr>
        <p:spPr>
          <a:xfrm>
            <a:off x="2913469" y="3192102"/>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latin typeface="Verdana" charset="0"/>
              <a:ea typeface="Verdana" charset="0"/>
              <a:cs typeface="Verdana" charset="0"/>
            </a:endParaRPr>
          </a:p>
        </p:txBody>
      </p:sp>
      <p:sp>
        <p:nvSpPr>
          <p:cNvPr id="15" name="Ellipsi 14"/>
          <p:cNvSpPr/>
          <p:nvPr/>
        </p:nvSpPr>
        <p:spPr>
          <a:xfrm>
            <a:off x="3069148" y="4659566"/>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latin typeface="Verdana" charset="0"/>
              <a:ea typeface="Verdana" charset="0"/>
              <a:cs typeface="Verdana" charset="0"/>
            </a:endParaRPr>
          </a:p>
        </p:txBody>
      </p:sp>
      <p:sp>
        <p:nvSpPr>
          <p:cNvPr id="16" name="Ellipsi 18"/>
          <p:cNvSpPr/>
          <p:nvPr/>
        </p:nvSpPr>
        <p:spPr>
          <a:xfrm>
            <a:off x="1575608" y="5440365"/>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Verdana" charset="0"/>
              <a:ea typeface="Verdana" charset="0"/>
              <a:cs typeface="Verdana" charset="0"/>
            </a:endParaRPr>
          </a:p>
        </p:txBody>
      </p:sp>
      <p:sp>
        <p:nvSpPr>
          <p:cNvPr id="17" name="Ellipsi 7"/>
          <p:cNvSpPr/>
          <p:nvPr/>
        </p:nvSpPr>
        <p:spPr>
          <a:xfrm>
            <a:off x="2229715" y="3897917"/>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latin typeface="Verdana" charset="0"/>
              <a:ea typeface="Verdana" charset="0"/>
              <a:cs typeface="Verdana" charset="0"/>
            </a:endParaRPr>
          </a:p>
        </p:txBody>
      </p:sp>
      <p:grpSp>
        <p:nvGrpSpPr>
          <p:cNvPr id="18" name="Group 8"/>
          <p:cNvGrpSpPr>
            <a:grpSpLocks noChangeAspect="1"/>
          </p:cNvGrpSpPr>
          <p:nvPr/>
        </p:nvGrpSpPr>
        <p:grpSpPr bwMode="auto">
          <a:xfrm>
            <a:off x="7804319" y="451992"/>
            <a:ext cx="621368" cy="1000202"/>
            <a:chOff x="466" y="2055"/>
            <a:chExt cx="310" cy="499"/>
          </a:xfrm>
        </p:grpSpPr>
        <p:sp>
          <p:nvSpPr>
            <p:cNvPr id="19" name="AutoShape 7"/>
            <p:cNvSpPr>
              <a:spLocks noChangeAspect="1" noChangeArrowheads="1" noTextEdit="1"/>
            </p:cNvSpPr>
            <p:nvPr/>
          </p:nvSpPr>
          <p:spPr bwMode="auto">
            <a:xfrm>
              <a:off x="466" y="2055"/>
              <a:ext cx="310"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0" name="Freeform 9"/>
            <p:cNvSpPr>
              <a:spLocks noEditPoints="1"/>
            </p:cNvSpPr>
            <p:nvPr/>
          </p:nvSpPr>
          <p:spPr bwMode="auto">
            <a:xfrm>
              <a:off x="466" y="2055"/>
              <a:ext cx="315" cy="365"/>
            </a:xfrm>
            <a:custGeom>
              <a:avLst/>
              <a:gdLst>
                <a:gd name="T0" fmla="*/ 266 w 457"/>
                <a:gd name="T1" fmla="*/ 3 h 532"/>
                <a:gd name="T2" fmla="*/ 225 w 457"/>
                <a:gd name="T3" fmla="*/ 0 h 532"/>
                <a:gd name="T4" fmla="*/ 76 w 457"/>
                <a:gd name="T5" fmla="*/ 54 h 532"/>
                <a:gd name="T6" fmla="*/ 0 w 457"/>
                <a:gd name="T7" fmla="*/ 216 h 532"/>
                <a:gd name="T8" fmla="*/ 34 w 457"/>
                <a:gd name="T9" fmla="*/ 331 h 532"/>
                <a:gd name="T10" fmla="*/ 116 w 457"/>
                <a:gd name="T11" fmla="*/ 518 h 532"/>
                <a:gd name="T12" fmla="*/ 133 w 457"/>
                <a:gd name="T13" fmla="*/ 532 h 532"/>
                <a:gd name="T14" fmla="*/ 314 w 457"/>
                <a:gd name="T15" fmla="*/ 532 h 532"/>
                <a:gd name="T16" fmla="*/ 330 w 457"/>
                <a:gd name="T17" fmla="*/ 518 h 532"/>
                <a:gd name="T18" fmla="*/ 411 w 457"/>
                <a:gd name="T19" fmla="*/ 338 h 532"/>
                <a:gd name="T20" fmla="*/ 447 w 457"/>
                <a:gd name="T21" fmla="*/ 180 h 532"/>
                <a:gd name="T22" fmla="*/ 266 w 457"/>
                <a:gd name="T23" fmla="*/ 3 h 532"/>
                <a:gd name="T24" fmla="*/ 119 w 457"/>
                <a:gd name="T25" fmla="*/ 185 h 532"/>
                <a:gd name="T26" fmla="*/ 85 w 457"/>
                <a:gd name="T27" fmla="*/ 151 h 532"/>
                <a:gd name="T28" fmla="*/ 119 w 457"/>
                <a:gd name="T29" fmla="*/ 117 h 532"/>
                <a:gd name="T30" fmla="*/ 153 w 457"/>
                <a:gd name="T31" fmla="*/ 151 h 532"/>
                <a:gd name="T32" fmla="*/ 119 w 457"/>
                <a:gd name="T33" fmla="*/ 185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7" h="532">
                  <a:moveTo>
                    <a:pt x="266" y="3"/>
                  </a:moveTo>
                  <a:cubicBezTo>
                    <a:pt x="253" y="1"/>
                    <a:pt x="239" y="0"/>
                    <a:pt x="225" y="0"/>
                  </a:cubicBezTo>
                  <a:cubicBezTo>
                    <a:pt x="170" y="0"/>
                    <a:pt x="118" y="19"/>
                    <a:pt x="76" y="54"/>
                  </a:cubicBezTo>
                  <a:cubicBezTo>
                    <a:pt x="27" y="95"/>
                    <a:pt x="0" y="154"/>
                    <a:pt x="0" y="216"/>
                  </a:cubicBezTo>
                  <a:cubicBezTo>
                    <a:pt x="0" y="257"/>
                    <a:pt x="12" y="297"/>
                    <a:pt x="34" y="331"/>
                  </a:cubicBezTo>
                  <a:cubicBezTo>
                    <a:pt x="76" y="394"/>
                    <a:pt x="103" y="456"/>
                    <a:pt x="116" y="518"/>
                  </a:cubicBezTo>
                  <a:cubicBezTo>
                    <a:pt x="118" y="526"/>
                    <a:pt x="125" y="532"/>
                    <a:pt x="133" y="532"/>
                  </a:cubicBezTo>
                  <a:cubicBezTo>
                    <a:pt x="314" y="532"/>
                    <a:pt x="314" y="532"/>
                    <a:pt x="314" y="532"/>
                  </a:cubicBezTo>
                  <a:cubicBezTo>
                    <a:pt x="322" y="532"/>
                    <a:pt x="329" y="526"/>
                    <a:pt x="330" y="518"/>
                  </a:cubicBezTo>
                  <a:cubicBezTo>
                    <a:pt x="341" y="458"/>
                    <a:pt x="368" y="397"/>
                    <a:pt x="411" y="338"/>
                  </a:cubicBezTo>
                  <a:cubicBezTo>
                    <a:pt x="444" y="292"/>
                    <a:pt x="457" y="236"/>
                    <a:pt x="447" y="180"/>
                  </a:cubicBezTo>
                  <a:cubicBezTo>
                    <a:pt x="432" y="90"/>
                    <a:pt x="359" y="19"/>
                    <a:pt x="266" y="3"/>
                  </a:cubicBezTo>
                  <a:close/>
                  <a:moveTo>
                    <a:pt x="119" y="185"/>
                  </a:moveTo>
                  <a:cubicBezTo>
                    <a:pt x="100" y="185"/>
                    <a:pt x="85" y="170"/>
                    <a:pt x="85" y="151"/>
                  </a:cubicBezTo>
                  <a:cubicBezTo>
                    <a:pt x="85" y="132"/>
                    <a:pt x="100" y="117"/>
                    <a:pt x="119" y="117"/>
                  </a:cubicBezTo>
                  <a:cubicBezTo>
                    <a:pt x="138" y="117"/>
                    <a:pt x="153" y="132"/>
                    <a:pt x="153" y="151"/>
                  </a:cubicBezTo>
                  <a:cubicBezTo>
                    <a:pt x="153" y="170"/>
                    <a:pt x="138" y="185"/>
                    <a:pt x="119" y="185"/>
                  </a:cubicBezTo>
                  <a:close/>
                </a:path>
              </a:pathLst>
            </a:custGeom>
            <a:solidFill>
              <a:srgbClr val="014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1" name="Freeform 10"/>
            <p:cNvSpPr>
              <a:spLocks/>
            </p:cNvSpPr>
            <p:nvPr/>
          </p:nvSpPr>
          <p:spPr bwMode="auto">
            <a:xfrm>
              <a:off x="549" y="2437"/>
              <a:ext cx="142" cy="33"/>
            </a:xfrm>
            <a:custGeom>
              <a:avLst/>
              <a:gdLst>
                <a:gd name="T0" fmla="*/ 24 w 207"/>
                <a:gd name="T1" fmla="*/ 47 h 47"/>
                <a:gd name="T2" fmla="*/ 183 w 207"/>
                <a:gd name="T3" fmla="*/ 47 h 47"/>
                <a:gd name="T4" fmla="*/ 207 w 207"/>
                <a:gd name="T5" fmla="*/ 23 h 47"/>
                <a:gd name="T6" fmla="*/ 183 w 207"/>
                <a:gd name="T7" fmla="*/ 0 h 47"/>
                <a:gd name="T8" fmla="*/ 24 w 207"/>
                <a:gd name="T9" fmla="*/ 0 h 47"/>
                <a:gd name="T10" fmla="*/ 0 w 207"/>
                <a:gd name="T11" fmla="*/ 23 h 47"/>
                <a:gd name="T12" fmla="*/ 24 w 207"/>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207" h="47">
                  <a:moveTo>
                    <a:pt x="24" y="47"/>
                  </a:moveTo>
                  <a:cubicBezTo>
                    <a:pt x="183" y="47"/>
                    <a:pt x="183" y="47"/>
                    <a:pt x="183" y="47"/>
                  </a:cubicBezTo>
                  <a:cubicBezTo>
                    <a:pt x="196" y="47"/>
                    <a:pt x="207" y="36"/>
                    <a:pt x="207" y="23"/>
                  </a:cubicBezTo>
                  <a:cubicBezTo>
                    <a:pt x="207" y="10"/>
                    <a:pt x="196" y="0"/>
                    <a:pt x="183" y="0"/>
                  </a:cubicBezTo>
                  <a:cubicBezTo>
                    <a:pt x="24" y="0"/>
                    <a:pt x="24" y="0"/>
                    <a:pt x="24" y="0"/>
                  </a:cubicBezTo>
                  <a:cubicBezTo>
                    <a:pt x="11" y="0"/>
                    <a:pt x="0" y="10"/>
                    <a:pt x="0" y="23"/>
                  </a:cubicBezTo>
                  <a:cubicBezTo>
                    <a:pt x="0" y="36"/>
                    <a:pt x="11" y="47"/>
                    <a:pt x="24" y="47"/>
                  </a:cubicBezTo>
                  <a:close/>
                </a:path>
              </a:pathLst>
            </a:custGeom>
            <a:solidFill>
              <a:srgbClr val="014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2" name="Freeform 11"/>
            <p:cNvSpPr>
              <a:spLocks/>
            </p:cNvSpPr>
            <p:nvPr/>
          </p:nvSpPr>
          <p:spPr bwMode="auto">
            <a:xfrm>
              <a:off x="550" y="2481"/>
              <a:ext cx="143" cy="32"/>
            </a:xfrm>
            <a:custGeom>
              <a:avLst/>
              <a:gdLst>
                <a:gd name="T0" fmla="*/ 183 w 207"/>
                <a:gd name="T1" fmla="*/ 0 h 47"/>
                <a:gd name="T2" fmla="*/ 24 w 207"/>
                <a:gd name="T3" fmla="*/ 0 h 47"/>
                <a:gd name="T4" fmla="*/ 0 w 207"/>
                <a:gd name="T5" fmla="*/ 24 h 47"/>
                <a:gd name="T6" fmla="*/ 24 w 207"/>
                <a:gd name="T7" fmla="*/ 47 h 47"/>
                <a:gd name="T8" fmla="*/ 183 w 207"/>
                <a:gd name="T9" fmla="*/ 47 h 47"/>
                <a:gd name="T10" fmla="*/ 207 w 207"/>
                <a:gd name="T11" fmla="*/ 24 h 47"/>
                <a:gd name="T12" fmla="*/ 183 w 207"/>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207" h="47">
                  <a:moveTo>
                    <a:pt x="183" y="0"/>
                  </a:moveTo>
                  <a:cubicBezTo>
                    <a:pt x="24" y="0"/>
                    <a:pt x="24" y="0"/>
                    <a:pt x="24" y="0"/>
                  </a:cubicBezTo>
                  <a:cubicBezTo>
                    <a:pt x="11" y="0"/>
                    <a:pt x="0" y="11"/>
                    <a:pt x="0" y="24"/>
                  </a:cubicBezTo>
                  <a:cubicBezTo>
                    <a:pt x="0" y="37"/>
                    <a:pt x="11" y="47"/>
                    <a:pt x="24" y="47"/>
                  </a:cubicBezTo>
                  <a:cubicBezTo>
                    <a:pt x="183" y="47"/>
                    <a:pt x="183" y="47"/>
                    <a:pt x="183" y="47"/>
                  </a:cubicBezTo>
                  <a:cubicBezTo>
                    <a:pt x="196" y="47"/>
                    <a:pt x="207" y="37"/>
                    <a:pt x="207" y="24"/>
                  </a:cubicBezTo>
                  <a:cubicBezTo>
                    <a:pt x="207" y="11"/>
                    <a:pt x="196" y="0"/>
                    <a:pt x="183" y="0"/>
                  </a:cubicBezTo>
                  <a:close/>
                </a:path>
              </a:pathLst>
            </a:custGeom>
            <a:solidFill>
              <a:srgbClr val="014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3" name="Freeform 12"/>
            <p:cNvSpPr>
              <a:spLocks/>
            </p:cNvSpPr>
            <p:nvPr/>
          </p:nvSpPr>
          <p:spPr bwMode="auto">
            <a:xfrm>
              <a:off x="580" y="2527"/>
              <a:ext cx="78" cy="27"/>
            </a:xfrm>
            <a:custGeom>
              <a:avLst/>
              <a:gdLst>
                <a:gd name="T0" fmla="*/ 94 w 114"/>
                <a:gd name="T1" fmla="*/ 0 h 40"/>
                <a:gd name="T2" fmla="*/ 20 w 114"/>
                <a:gd name="T3" fmla="*/ 0 h 40"/>
                <a:gd name="T4" fmla="*/ 0 w 114"/>
                <a:gd name="T5" fmla="*/ 20 h 40"/>
                <a:gd name="T6" fmla="*/ 20 w 114"/>
                <a:gd name="T7" fmla="*/ 40 h 40"/>
                <a:gd name="T8" fmla="*/ 94 w 114"/>
                <a:gd name="T9" fmla="*/ 40 h 40"/>
                <a:gd name="T10" fmla="*/ 114 w 114"/>
                <a:gd name="T11" fmla="*/ 20 h 40"/>
                <a:gd name="T12" fmla="*/ 94 w 114"/>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14" h="40">
                  <a:moveTo>
                    <a:pt x="94" y="0"/>
                  </a:moveTo>
                  <a:cubicBezTo>
                    <a:pt x="20" y="0"/>
                    <a:pt x="20" y="0"/>
                    <a:pt x="20" y="0"/>
                  </a:cubicBezTo>
                  <a:cubicBezTo>
                    <a:pt x="9" y="0"/>
                    <a:pt x="0" y="9"/>
                    <a:pt x="0" y="20"/>
                  </a:cubicBezTo>
                  <a:cubicBezTo>
                    <a:pt x="0" y="31"/>
                    <a:pt x="9" y="40"/>
                    <a:pt x="20" y="40"/>
                  </a:cubicBezTo>
                  <a:cubicBezTo>
                    <a:pt x="94" y="40"/>
                    <a:pt x="94" y="40"/>
                    <a:pt x="94" y="40"/>
                  </a:cubicBezTo>
                  <a:cubicBezTo>
                    <a:pt x="105" y="40"/>
                    <a:pt x="114" y="31"/>
                    <a:pt x="114" y="20"/>
                  </a:cubicBezTo>
                  <a:cubicBezTo>
                    <a:pt x="114" y="9"/>
                    <a:pt x="105" y="0"/>
                    <a:pt x="94" y="0"/>
                  </a:cubicBezTo>
                  <a:close/>
                </a:path>
              </a:pathLst>
            </a:custGeom>
            <a:solidFill>
              <a:srgbClr val="014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Tree>
    <p:extLst>
      <p:ext uri="{BB962C8B-B14F-4D97-AF65-F5344CB8AC3E}">
        <p14:creationId xmlns:p14="http://schemas.microsoft.com/office/powerpoint/2010/main" val="567683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67266" y="260747"/>
            <a:ext cx="7877175" cy="1507368"/>
          </a:xfrm>
        </p:spPr>
        <p:txBody>
          <a:bodyPr>
            <a:normAutofit/>
          </a:bodyPr>
          <a:lstStyle/>
          <a:p>
            <a:r>
              <a:rPr lang="en-GB" sz="3200" dirty="0"/>
              <a:t>Experiences of talent hunters</a:t>
            </a:r>
          </a:p>
        </p:txBody>
      </p:sp>
      <p:sp>
        <p:nvSpPr>
          <p:cNvPr id="5" name="Suorakulmio 4"/>
          <p:cNvSpPr/>
          <p:nvPr/>
        </p:nvSpPr>
        <p:spPr>
          <a:xfrm>
            <a:off x="1492051" y="2287302"/>
            <a:ext cx="6663513" cy="954107"/>
          </a:xfrm>
          <a:prstGeom prst="rect">
            <a:avLst/>
          </a:prstGeom>
        </p:spPr>
        <p:txBody>
          <a:bodyPr wrap="square">
            <a:spAutoFit/>
          </a:bodyPr>
          <a:lstStyle/>
          <a:p>
            <a:pPr>
              <a:spcAft>
                <a:spcPts val="0"/>
              </a:spcAft>
            </a:pPr>
            <a:r>
              <a:rPr lang="en-GB" sz="1400" i="1" dirty="0">
                <a:latin typeface="Verdana" charset="0"/>
              </a:rPr>
              <a:t>Certain competence for a specialised research project. In a small speciality field, we already know all Finnish experts, so this is a natural way of expanding our competence in an international field. </a:t>
            </a:r>
            <a:br>
              <a:rPr dirty="0"/>
            </a:br>
            <a:r>
              <a:rPr lang="en-GB" sz="1400" i="1" dirty="0">
                <a:latin typeface="Verdana" charset="0"/>
              </a:rPr>
              <a:t>(Technology sector company, Southwestern Finland)</a:t>
            </a:r>
            <a:endParaRPr lang="en-GB" sz="1400" i="1" dirty="0">
              <a:effectLst/>
              <a:latin typeface="Verdana" charset="0"/>
              <a:ea typeface="Verdana" charset="0"/>
              <a:cs typeface="Verdana" charset="0"/>
            </a:endParaRPr>
          </a:p>
        </p:txBody>
      </p:sp>
      <p:sp>
        <p:nvSpPr>
          <p:cNvPr id="6" name="Tekstiruutu 5"/>
          <p:cNvSpPr txBox="1"/>
          <p:nvPr/>
        </p:nvSpPr>
        <p:spPr>
          <a:xfrm>
            <a:off x="1057242" y="2166356"/>
            <a:ext cx="256182" cy="584775"/>
          </a:xfrm>
          <a:prstGeom prst="rect">
            <a:avLst/>
          </a:prstGeom>
          <a:noFill/>
        </p:spPr>
        <p:txBody>
          <a:bodyPr wrap="square" rtlCol="0">
            <a:spAutoFit/>
          </a:bodyPr>
          <a:lstStyle/>
          <a:p>
            <a:r>
              <a:rPr lang="en-GB" sz="3200" b="1" dirty="0">
                <a:solidFill>
                  <a:schemeClr val="accent1"/>
                </a:solidFill>
                <a:latin typeface="Verdana" charset="0"/>
              </a:rPr>
              <a:t>”</a:t>
            </a:r>
            <a:endParaRPr lang="en-GB" b="1" dirty="0">
              <a:solidFill>
                <a:schemeClr val="accent1"/>
              </a:solidFill>
              <a:latin typeface="Verdana" charset="0"/>
              <a:ea typeface="Verdana" charset="0"/>
              <a:cs typeface="Verdana" charset="0"/>
            </a:endParaRPr>
          </a:p>
        </p:txBody>
      </p:sp>
      <p:sp>
        <p:nvSpPr>
          <p:cNvPr id="7" name="Tekstiruutu 6"/>
          <p:cNvSpPr txBox="1"/>
          <p:nvPr/>
        </p:nvSpPr>
        <p:spPr>
          <a:xfrm>
            <a:off x="1057242" y="3502428"/>
            <a:ext cx="256182" cy="584775"/>
          </a:xfrm>
          <a:prstGeom prst="rect">
            <a:avLst/>
          </a:prstGeom>
          <a:noFill/>
        </p:spPr>
        <p:txBody>
          <a:bodyPr wrap="square" rtlCol="0">
            <a:spAutoFit/>
          </a:bodyPr>
          <a:lstStyle/>
          <a:p>
            <a:r>
              <a:rPr lang="en-GB" sz="3200" b="1" dirty="0">
                <a:solidFill>
                  <a:schemeClr val="accent1"/>
                </a:solidFill>
                <a:latin typeface="Verdana" charset="0"/>
              </a:rPr>
              <a:t>”</a:t>
            </a:r>
            <a:endParaRPr lang="en-GB" b="1" dirty="0">
              <a:solidFill>
                <a:schemeClr val="accent1"/>
              </a:solidFill>
              <a:latin typeface="Verdana" charset="0"/>
              <a:ea typeface="Verdana" charset="0"/>
              <a:cs typeface="Verdana" charset="0"/>
            </a:endParaRPr>
          </a:p>
        </p:txBody>
      </p:sp>
      <p:sp>
        <p:nvSpPr>
          <p:cNvPr id="8" name="Suorakulmio 7"/>
          <p:cNvSpPr/>
          <p:nvPr/>
        </p:nvSpPr>
        <p:spPr>
          <a:xfrm>
            <a:off x="1492051" y="4862171"/>
            <a:ext cx="6697115" cy="738664"/>
          </a:xfrm>
          <a:prstGeom prst="rect">
            <a:avLst/>
          </a:prstGeom>
        </p:spPr>
        <p:txBody>
          <a:bodyPr wrap="square">
            <a:spAutoFit/>
          </a:bodyPr>
          <a:lstStyle/>
          <a:p>
            <a:r>
              <a:rPr lang="en-GB" sz="1400" i="1" dirty="0">
                <a:latin typeface="Verdana" charset="0"/>
              </a:rPr>
              <a:t>When we want to develop something new, we recruit a student to do it as his or her thesis. This is an inexpensive way to test a new idea. (Industrial sector company, Southwestern Finland)</a:t>
            </a:r>
          </a:p>
        </p:txBody>
      </p:sp>
      <p:sp>
        <p:nvSpPr>
          <p:cNvPr id="9" name="Tekstiruutu 8"/>
          <p:cNvSpPr txBox="1"/>
          <p:nvPr/>
        </p:nvSpPr>
        <p:spPr>
          <a:xfrm>
            <a:off x="1057242" y="4738325"/>
            <a:ext cx="256182" cy="584775"/>
          </a:xfrm>
          <a:prstGeom prst="rect">
            <a:avLst/>
          </a:prstGeom>
          <a:noFill/>
        </p:spPr>
        <p:txBody>
          <a:bodyPr wrap="square" rtlCol="0">
            <a:spAutoFit/>
          </a:bodyPr>
          <a:lstStyle/>
          <a:p>
            <a:r>
              <a:rPr lang="en-GB" sz="3200" b="1" dirty="0">
                <a:solidFill>
                  <a:schemeClr val="accent1"/>
                </a:solidFill>
                <a:latin typeface="Verdana" charset="0"/>
              </a:rPr>
              <a:t>”</a:t>
            </a:r>
            <a:endParaRPr lang="en-GB" b="1" dirty="0">
              <a:solidFill>
                <a:schemeClr val="accent1"/>
              </a:solidFill>
              <a:latin typeface="Verdana" charset="0"/>
              <a:ea typeface="Verdana" charset="0"/>
              <a:cs typeface="Verdana" charset="0"/>
            </a:endParaRPr>
          </a:p>
        </p:txBody>
      </p:sp>
      <p:sp>
        <p:nvSpPr>
          <p:cNvPr id="10" name="Suorakulmio 9"/>
          <p:cNvSpPr/>
          <p:nvPr/>
        </p:nvSpPr>
        <p:spPr>
          <a:xfrm>
            <a:off x="1492051" y="3671305"/>
            <a:ext cx="6607484" cy="738664"/>
          </a:xfrm>
          <a:prstGeom prst="rect">
            <a:avLst/>
          </a:prstGeom>
        </p:spPr>
        <p:txBody>
          <a:bodyPr wrap="square">
            <a:spAutoFit/>
          </a:bodyPr>
          <a:lstStyle/>
          <a:p>
            <a:r>
              <a:rPr lang="en-GB" sz="1400" i="1" dirty="0">
                <a:latin typeface="Verdana" charset="0"/>
              </a:rPr>
              <a:t>We have given students work placements to support their learning, and thus some of them have been recruited to the company. For product development and marketing tasks. (Information and communication sector company, Northern Ostrobothnia.</a:t>
            </a:r>
          </a:p>
        </p:txBody>
      </p:sp>
      <p:cxnSp>
        <p:nvCxnSpPr>
          <p:cNvPr id="15" name="Straight Connector 14"/>
          <p:cNvCxnSpPr/>
          <p:nvPr/>
        </p:nvCxnSpPr>
        <p:spPr>
          <a:xfrm>
            <a:off x="1604499" y="3520190"/>
            <a:ext cx="6290192"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1604499" y="4696059"/>
            <a:ext cx="6290192"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 name="Dian numeron paikkamerkki 1"/>
          <p:cNvSpPr>
            <a:spLocks noGrp="1"/>
          </p:cNvSpPr>
          <p:nvPr>
            <p:ph type="sldNum" sz="quarter" idx="12"/>
          </p:nvPr>
        </p:nvSpPr>
        <p:spPr/>
        <p:txBody>
          <a:bodyPr/>
          <a:lstStyle/>
          <a:p>
            <a:fld id="{CD5A474A-57CC-514E-A591-E5597AD79BDB}" type="slidenum">
              <a:rPr lang="fi-FI" smtClean="0"/>
              <a:pPr/>
              <a:t>8</a:t>
            </a:fld>
            <a:endParaRPr lang="en-GB" dirty="0"/>
          </a:p>
        </p:txBody>
      </p:sp>
      <p:grpSp>
        <p:nvGrpSpPr>
          <p:cNvPr id="18" name="Group 8"/>
          <p:cNvGrpSpPr>
            <a:grpSpLocks noChangeAspect="1"/>
          </p:cNvGrpSpPr>
          <p:nvPr/>
        </p:nvGrpSpPr>
        <p:grpSpPr bwMode="auto">
          <a:xfrm>
            <a:off x="7804319" y="451992"/>
            <a:ext cx="621368" cy="1000202"/>
            <a:chOff x="466" y="2055"/>
            <a:chExt cx="310" cy="499"/>
          </a:xfrm>
        </p:grpSpPr>
        <p:sp>
          <p:nvSpPr>
            <p:cNvPr id="19" name="AutoShape 7"/>
            <p:cNvSpPr>
              <a:spLocks noChangeAspect="1" noChangeArrowheads="1" noTextEdit="1"/>
            </p:cNvSpPr>
            <p:nvPr/>
          </p:nvSpPr>
          <p:spPr bwMode="auto">
            <a:xfrm>
              <a:off x="466" y="2055"/>
              <a:ext cx="310"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0" name="Freeform 9"/>
            <p:cNvSpPr>
              <a:spLocks noEditPoints="1"/>
            </p:cNvSpPr>
            <p:nvPr/>
          </p:nvSpPr>
          <p:spPr bwMode="auto">
            <a:xfrm>
              <a:off x="466" y="2055"/>
              <a:ext cx="315" cy="365"/>
            </a:xfrm>
            <a:custGeom>
              <a:avLst/>
              <a:gdLst>
                <a:gd name="T0" fmla="*/ 266 w 457"/>
                <a:gd name="T1" fmla="*/ 3 h 532"/>
                <a:gd name="T2" fmla="*/ 225 w 457"/>
                <a:gd name="T3" fmla="*/ 0 h 532"/>
                <a:gd name="T4" fmla="*/ 76 w 457"/>
                <a:gd name="T5" fmla="*/ 54 h 532"/>
                <a:gd name="T6" fmla="*/ 0 w 457"/>
                <a:gd name="T7" fmla="*/ 216 h 532"/>
                <a:gd name="T8" fmla="*/ 34 w 457"/>
                <a:gd name="T9" fmla="*/ 331 h 532"/>
                <a:gd name="T10" fmla="*/ 116 w 457"/>
                <a:gd name="T11" fmla="*/ 518 h 532"/>
                <a:gd name="T12" fmla="*/ 133 w 457"/>
                <a:gd name="T13" fmla="*/ 532 h 532"/>
                <a:gd name="T14" fmla="*/ 314 w 457"/>
                <a:gd name="T15" fmla="*/ 532 h 532"/>
                <a:gd name="T16" fmla="*/ 330 w 457"/>
                <a:gd name="T17" fmla="*/ 518 h 532"/>
                <a:gd name="T18" fmla="*/ 411 w 457"/>
                <a:gd name="T19" fmla="*/ 338 h 532"/>
                <a:gd name="T20" fmla="*/ 447 w 457"/>
                <a:gd name="T21" fmla="*/ 180 h 532"/>
                <a:gd name="T22" fmla="*/ 266 w 457"/>
                <a:gd name="T23" fmla="*/ 3 h 532"/>
                <a:gd name="T24" fmla="*/ 119 w 457"/>
                <a:gd name="T25" fmla="*/ 185 h 532"/>
                <a:gd name="T26" fmla="*/ 85 w 457"/>
                <a:gd name="T27" fmla="*/ 151 h 532"/>
                <a:gd name="T28" fmla="*/ 119 w 457"/>
                <a:gd name="T29" fmla="*/ 117 h 532"/>
                <a:gd name="T30" fmla="*/ 153 w 457"/>
                <a:gd name="T31" fmla="*/ 151 h 532"/>
                <a:gd name="T32" fmla="*/ 119 w 457"/>
                <a:gd name="T33" fmla="*/ 185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7" h="532">
                  <a:moveTo>
                    <a:pt x="266" y="3"/>
                  </a:moveTo>
                  <a:cubicBezTo>
                    <a:pt x="253" y="1"/>
                    <a:pt x="239" y="0"/>
                    <a:pt x="225" y="0"/>
                  </a:cubicBezTo>
                  <a:cubicBezTo>
                    <a:pt x="170" y="0"/>
                    <a:pt x="118" y="19"/>
                    <a:pt x="76" y="54"/>
                  </a:cubicBezTo>
                  <a:cubicBezTo>
                    <a:pt x="27" y="95"/>
                    <a:pt x="0" y="154"/>
                    <a:pt x="0" y="216"/>
                  </a:cubicBezTo>
                  <a:cubicBezTo>
                    <a:pt x="0" y="257"/>
                    <a:pt x="12" y="297"/>
                    <a:pt x="34" y="331"/>
                  </a:cubicBezTo>
                  <a:cubicBezTo>
                    <a:pt x="76" y="394"/>
                    <a:pt x="103" y="456"/>
                    <a:pt x="116" y="518"/>
                  </a:cubicBezTo>
                  <a:cubicBezTo>
                    <a:pt x="118" y="526"/>
                    <a:pt x="125" y="532"/>
                    <a:pt x="133" y="532"/>
                  </a:cubicBezTo>
                  <a:cubicBezTo>
                    <a:pt x="314" y="532"/>
                    <a:pt x="314" y="532"/>
                    <a:pt x="314" y="532"/>
                  </a:cubicBezTo>
                  <a:cubicBezTo>
                    <a:pt x="322" y="532"/>
                    <a:pt x="329" y="526"/>
                    <a:pt x="330" y="518"/>
                  </a:cubicBezTo>
                  <a:cubicBezTo>
                    <a:pt x="341" y="458"/>
                    <a:pt x="368" y="397"/>
                    <a:pt x="411" y="338"/>
                  </a:cubicBezTo>
                  <a:cubicBezTo>
                    <a:pt x="444" y="292"/>
                    <a:pt x="457" y="236"/>
                    <a:pt x="447" y="180"/>
                  </a:cubicBezTo>
                  <a:cubicBezTo>
                    <a:pt x="432" y="90"/>
                    <a:pt x="359" y="19"/>
                    <a:pt x="266" y="3"/>
                  </a:cubicBezTo>
                  <a:close/>
                  <a:moveTo>
                    <a:pt x="119" y="185"/>
                  </a:moveTo>
                  <a:cubicBezTo>
                    <a:pt x="100" y="185"/>
                    <a:pt x="85" y="170"/>
                    <a:pt x="85" y="151"/>
                  </a:cubicBezTo>
                  <a:cubicBezTo>
                    <a:pt x="85" y="132"/>
                    <a:pt x="100" y="117"/>
                    <a:pt x="119" y="117"/>
                  </a:cubicBezTo>
                  <a:cubicBezTo>
                    <a:pt x="138" y="117"/>
                    <a:pt x="153" y="132"/>
                    <a:pt x="153" y="151"/>
                  </a:cubicBezTo>
                  <a:cubicBezTo>
                    <a:pt x="153" y="170"/>
                    <a:pt x="138" y="185"/>
                    <a:pt x="119" y="185"/>
                  </a:cubicBezTo>
                  <a:close/>
                </a:path>
              </a:pathLst>
            </a:custGeom>
            <a:solidFill>
              <a:srgbClr val="014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1" name="Freeform 10"/>
            <p:cNvSpPr>
              <a:spLocks/>
            </p:cNvSpPr>
            <p:nvPr/>
          </p:nvSpPr>
          <p:spPr bwMode="auto">
            <a:xfrm>
              <a:off x="549" y="2437"/>
              <a:ext cx="142" cy="33"/>
            </a:xfrm>
            <a:custGeom>
              <a:avLst/>
              <a:gdLst>
                <a:gd name="T0" fmla="*/ 24 w 207"/>
                <a:gd name="T1" fmla="*/ 47 h 47"/>
                <a:gd name="T2" fmla="*/ 183 w 207"/>
                <a:gd name="T3" fmla="*/ 47 h 47"/>
                <a:gd name="T4" fmla="*/ 207 w 207"/>
                <a:gd name="T5" fmla="*/ 23 h 47"/>
                <a:gd name="T6" fmla="*/ 183 w 207"/>
                <a:gd name="T7" fmla="*/ 0 h 47"/>
                <a:gd name="T8" fmla="*/ 24 w 207"/>
                <a:gd name="T9" fmla="*/ 0 h 47"/>
                <a:gd name="T10" fmla="*/ 0 w 207"/>
                <a:gd name="T11" fmla="*/ 23 h 47"/>
                <a:gd name="T12" fmla="*/ 24 w 207"/>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207" h="47">
                  <a:moveTo>
                    <a:pt x="24" y="47"/>
                  </a:moveTo>
                  <a:cubicBezTo>
                    <a:pt x="183" y="47"/>
                    <a:pt x="183" y="47"/>
                    <a:pt x="183" y="47"/>
                  </a:cubicBezTo>
                  <a:cubicBezTo>
                    <a:pt x="196" y="47"/>
                    <a:pt x="207" y="36"/>
                    <a:pt x="207" y="23"/>
                  </a:cubicBezTo>
                  <a:cubicBezTo>
                    <a:pt x="207" y="10"/>
                    <a:pt x="196" y="0"/>
                    <a:pt x="183" y="0"/>
                  </a:cubicBezTo>
                  <a:cubicBezTo>
                    <a:pt x="24" y="0"/>
                    <a:pt x="24" y="0"/>
                    <a:pt x="24" y="0"/>
                  </a:cubicBezTo>
                  <a:cubicBezTo>
                    <a:pt x="11" y="0"/>
                    <a:pt x="0" y="10"/>
                    <a:pt x="0" y="23"/>
                  </a:cubicBezTo>
                  <a:cubicBezTo>
                    <a:pt x="0" y="36"/>
                    <a:pt x="11" y="47"/>
                    <a:pt x="24" y="47"/>
                  </a:cubicBezTo>
                  <a:close/>
                </a:path>
              </a:pathLst>
            </a:custGeom>
            <a:solidFill>
              <a:srgbClr val="014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2" name="Freeform 11"/>
            <p:cNvSpPr>
              <a:spLocks/>
            </p:cNvSpPr>
            <p:nvPr/>
          </p:nvSpPr>
          <p:spPr bwMode="auto">
            <a:xfrm>
              <a:off x="550" y="2481"/>
              <a:ext cx="143" cy="32"/>
            </a:xfrm>
            <a:custGeom>
              <a:avLst/>
              <a:gdLst>
                <a:gd name="T0" fmla="*/ 183 w 207"/>
                <a:gd name="T1" fmla="*/ 0 h 47"/>
                <a:gd name="T2" fmla="*/ 24 w 207"/>
                <a:gd name="T3" fmla="*/ 0 h 47"/>
                <a:gd name="T4" fmla="*/ 0 w 207"/>
                <a:gd name="T5" fmla="*/ 24 h 47"/>
                <a:gd name="T6" fmla="*/ 24 w 207"/>
                <a:gd name="T7" fmla="*/ 47 h 47"/>
                <a:gd name="T8" fmla="*/ 183 w 207"/>
                <a:gd name="T9" fmla="*/ 47 h 47"/>
                <a:gd name="T10" fmla="*/ 207 w 207"/>
                <a:gd name="T11" fmla="*/ 24 h 47"/>
                <a:gd name="T12" fmla="*/ 183 w 207"/>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207" h="47">
                  <a:moveTo>
                    <a:pt x="183" y="0"/>
                  </a:moveTo>
                  <a:cubicBezTo>
                    <a:pt x="24" y="0"/>
                    <a:pt x="24" y="0"/>
                    <a:pt x="24" y="0"/>
                  </a:cubicBezTo>
                  <a:cubicBezTo>
                    <a:pt x="11" y="0"/>
                    <a:pt x="0" y="11"/>
                    <a:pt x="0" y="24"/>
                  </a:cubicBezTo>
                  <a:cubicBezTo>
                    <a:pt x="0" y="37"/>
                    <a:pt x="11" y="47"/>
                    <a:pt x="24" y="47"/>
                  </a:cubicBezTo>
                  <a:cubicBezTo>
                    <a:pt x="183" y="47"/>
                    <a:pt x="183" y="47"/>
                    <a:pt x="183" y="47"/>
                  </a:cubicBezTo>
                  <a:cubicBezTo>
                    <a:pt x="196" y="47"/>
                    <a:pt x="207" y="37"/>
                    <a:pt x="207" y="24"/>
                  </a:cubicBezTo>
                  <a:cubicBezTo>
                    <a:pt x="207" y="11"/>
                    <a:pt x="196" y="0"/>
                    <a:pt x="183" y="0"/>
                  </a:cubicBezTo>
                  <a:close/>
                </a:path>
              </a:pathLst>
            </a:custGeom>
            <a:solidFill>
              <a:srgbClr val="014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3" name="Freeform 12"/>
            <p:cNvSpPr>
              <a:spLocks/>
            </p:cNvSpPr>
            <p:nvPr/>
          </p:nvSpPr>
          <p:spPr bwMode="auto">
            <a:xfrm>
              <a:off x="580" y="2527"/>
              <a:ext cx="78" cy="27"/>
            </a:xfrm>
            <a:custGeom>
              <a:avLst/>
              <a:gdLst>
                <a:gd name="T0" fmla="*/ 94 w 114"/>
                <a:gd name="T1" fmla="*/ 0 h 40"/>
                <a:gd name="T2" fmla="*/ 20 w 114"/>
                <a:gd name="T3" fmla="*/ 0 h 40"/>
                <a:gd name="T4" fmla="*/ 0 w 114"/>
                <a:gd name="T5" fmla="*/ 20 h 40"/>
                <a:gd name="T6" fmla="*/ 20 w 114"/>
                <a:gd name="T7" fmla="*/ 40 h 40"/>
                <a:gd name="T8" fmla="*/ 94 w 114"/>
                <a:gd name="T9" fmla="*/ 40 h 40"/>
                <a:gd name="T10" fmla="*/ 114 w 114"/>
                <a:gd name="T11" fmla="*/ 20 h 40"/>
                <a:gd name="T12" fmla="*/ 94 w 114"/>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14" h="40">
                  <a:moveTo>
                    <a:pt x="94" y="0"/>
                  </a:moveTo>
                  <a:cubicBezTo>
                    <a:pt x="20" y="0"/>
                    <a:pt x="20" y="0"/>
                    <a:pt x="20" y="0"/>
                  </a:cubicBezTo>
                  <a:cubicBezTo>
                    <a:pt x="9" y="0"/>
                    <a:pt x="0" y="9"/>
                    <a:pt x="0" y="20"/>
                  </a:cubicBezTo>
                  <a:cubicBezTo>
                    <a:pt x="0" y="31"/>
                    <a:pt x="9" y="40"/>
                    <a:pt x="20" y="40"/>
                  </a:cubicBezTo>
                  <a:cubicBezTo>
                    <a:pt x="94" y="40"/>
                    <a:pt x="94" y="40"/>
                    <a:pt x="94" y="40"/>
                  </a:cubicBezTo>
                  <a:cubicBezTo>
                    <a:pt x="105" y="40"/>
                    <a:pt x="114" y="31"/>
                    <a:pt x="114" y="20"/>
                  </a:cubicBezTo>
                  <a:cubicBezTo>
                    <a:pt x="114" y="9"/>
                    <a:pt x="105" y="0"/>
                    <a:pt x="94" y="0"/>
                  </a:cubicBezTo>
                  <a:close/>
                </a:path>
              </a:pathLst>
            </a:custGeom>
            <a:solidFill>
              <a:srgbClr val="014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Tree>
    <p:extLst>
      <p:ext uri="{BB962C8B-B14F-4D97-AF65-F5344CB8AC3E}">
        <p14:creationId xmlns:p14="http://schemas.microsoft.com/office/powerpoint/2010/main" val="520632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n numeron paikkamerkki 3"/>
          <p:cNvSpPr>
            <a:spLocks noGrp="1"/>
          </p:cNvSpPr>
          <p:nvPr>
            <p:ph type="sldNum" sz="quarter" idx="12"/>
          </p:nvPr>
        </p:nvSpPr>
        <p:spPr/>
        <p:txBody>
          <a:bodyPr/>
          <a:lstStyle/>
          <a:p>
            <a:fld id="{CD5A474A-57CC-514E-A591-E5597AD79BDB}" type="slidenum">
              <a:rPr lang="fi-FI" smtClean="0"/>
              <a:pPr/>
              <a:t>9</a:t>
            </a:fld>
            <a:endParaRPr lang="en-GB" dirty="0"/>
          </a:p>
        </p:txBody>
      </p:sp>
      <p:sp>
        <p:nvSpPr>
          <p:cNvPr id="5" name="Otsikko 1"/>
          <p:cNvSpPr>
            <a:spLocks noGrp="1"/>
          </p:cNvSpPr>
          <p:nvPr>
            <p:ph type="title"/>
          </p:nvPr>
        </p:nvSpPr>
        <p:spPr>
          <a:xfrm>
            <a:off x="667267" y="351818"/>
            <a:ext cx="6077014" cy="1310400"/>
          </a:xfrm>
        </p:spPr>
        <p:txBody>
          <a:bodyPr>
            <a:normAutofit/>
          </a:bodyPr>
          <a:lstStyle/>
          <a:p>
            <a:r>
              <a:rPr lang="en-GB" sz="2800" b="1" dirty="0">
                <a:solidFill>
                  <a:schemeClr val="accent1"/>
                </a:solidFill>
              </a:rPr>
              <a:t>Companies aiming for internationalisation at home</a:t>
            </a:r>
            <a:r>
              <a:rPr lang="en-GB" sz="2800" b="1" dirty="0">
                <a:solidFill>
                  <a:schemeClr val="accent3"/>
                </a:solidFill>
              </a:rPr>
              <a:t>.</a:t>
            </a:r>
          </a:p>
        </p:txBody>
      </p:sp>
      <p:sp>
        <p:nvSpPr>
          <p:cNvPr id="6" name="Tekstiruutu 5"/>
          <p:cNvSpPr txBox="1"/>
          <p:nvPr/>
        </p:nvSpPr>
        <p:spPr>
          <a:xfrm>
            <a:off x="4587087" y="1967939"/>
            <a:ext cx="4172019" cy="1815882"/>
          </a:xfrm>
          <a:prstGeom prst="rect">
            <a:avLst/>
          </a:prstGeom>
          <a:noFill/>
        </p:spPr>
        <p:txBody>
          <a:bodyPr wrap="square" rtlCol="0">
            <a:spAutoFit/>
          </a:bodyPr>
          <a:lstStyle/>
          <a:p>
            <a:r>
              <a:rPr lang="en-GB" sz="1600" b="1" dirty="0">
                <a:solidFill>
                  <a:schemeClr val="accent1"/>
                </a:solidFill>
                <a:latin typeface="Verdana" charset="0"/>
              </a:rPr>
              <a:t>Typically, the company has recruited an international talent as extra help for productive work and routine tasks. Another key reason may be a need to build up other employees’ competence in serving foreign customers.</a:t>
            </a:r>
          </a:p>
        </p:txBody>
      </p:sp>
      <p:sp>
        <p:nvSpPr>
          <p:cNvPr id="7" name="Suorakulmio 6"/>
          <p:cNvSpPr/>
          <p:nvPr/>
        </p:nvSpPr>
        <p:spPr>
          <a:xfrm>
            <a:off x="4577289" y="3774183"/>
            <a:ext cx="4083385" cy="1815882"/>
          </a:xfrm>
          <a:prstGeom prst="rect">
            <a:avLst/>
          </a:prstGeom>
        </p:spPr>
        <p:txBody>
          <a:bodyPr wrap="square">
            <a:spAutoFit/>
          </a:bodyPr>
          <a:lstStyle/>
          <a:p>
            <a:r>
              <a:rPr lang="en-GB" sz="1400" dirty="0">
                <a:latin typeface="Verdana" charset="0"/>
              </a:rPr>
              <a:t>In addition to an extra pair of hands, the company gains international influences and a possibility for language immersion.</a:t>
            </a:r>
          </a:p>
          <a:p>
            <a:endParaRPr lang="en-GB" sz="1400" dirty="0">
              <a:latin typeface="Verdana" charset="0"/>
              <a:ea typeface="Verdana" charset="0"/>
              <a:cs typeface="Verdana" charset="0"/>
            </a:endParaRPr>
          </a:p>
          <a:p>
            <a:r>
              <a:rPr lang="en-GB" sz="1400" dirty="0">
                <a:latin typeface="Verdana" charset="0"/>
              </a:rPr>
              <a:t>A key benefit is developing the work organisation and its practices. This may take place as daily tasks are looked at with new eyes or induction practices are reviewed.</a:t>
            </a:r>
          </a:p>
        </p:txBody>
      </p:sp>
      <p:sp>
        <p:nvSpPr>
          <p:cNvPr id="8" name="Suorakulmio 5"/>
          <p:cNvSpPr/>
          <p:nvPr/>
        </p:nvSpPr>
        <p:spPr>
          <a:xfrm>
            <a:off x="684075" y="1993104"/>
            <a:ext cx="3703314" cy="401524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sz="1500" b="1" dirty="0">
                <a:solidFill>
                  <a:schemeClr val="accent1"/>
                </a:solidFill>
                <a:latin typeface="Verdana" charset="0"/>
              </a:rPr>
              <a:t>Interest in recruiting an international talent</a:t>
            </a:r>
          </a:p>
          <a:p>
            <a:pPr>
              <a:lnSpc>
                <a:spcPct val="80000"/>
              </a:lnSpc>
            </a:pPr>
            <a:endParaRPr lang="en-GB" sz="1400" b="1" dirty="0">
              <a:solidFill>
                <a:schemeClr val="accent1"/>
              </a:solidFill>
              <a:latin typeface="Verdana" charset="0"/>
              <a:ea typeface="Verdana" charset="0"/>
              <a:cs typeface="Verdana" charset="0"/>
            </a:endParaRP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400" dirty="0">
                <a:solidFill>
                  <a:schemeClr val="tx1"/>
                </a:solidFill>
                <a:latin typeface="Verdana" charset="0"/>
              </a:rPr>
              <a:t>Extra pair of hands for productive work</a:t>
            </a:r>
          </a:p>
          <a:p>
            <a:pPr>
              <a:lnSpc>
                <a:spcPct val="80000"/>
              </a:lnSpc>
            </a:pPr>
            <a:endParaRPr lang="en-GB" sz="1200" dirty="0">
              <a:solidFill>
                <a:schemeClr val="tx1"/>
              </a:solidFill>
              <a:latin typeface="Verdana" charset="0"/>
              <a:ea typeface="Verdana" charset="0"/>
              <a:cs typeface="Verdana" charset="0"/>
            </a:endParaRPr>
          </a:p>
          <a:p>
            <a:pPr>
              <a:lnSpc>
                <a:spcPct val="80000"/>
              </a:lnSpc>
            </a:pPr>
            <a:r>
              <a:rPr lang="en-GB" sz="1200" dirty="0">
                <a:solidFill>
                  <a:schemeClr val="accent2"/>
                </a:solidFill>
                <a:latin typeface="Verdana" charset="0"/>
              </a:rPr>
              <a:t>POOR</a:t>
            </a:r>
            <a:r>
              <a:rPr lang="en-US" dirty="0"/>
              <a:t>				</a:t>
            </a:r>
            <a:r>
              <a:rPr lang="en-GB" dirty="0"/>
              <a:t>             </a:t>
            </a:r>
            <a:r>
              <a:rPr lang="en-GB" sz="1200" b="1" dirty="0">
                <a:solidFill>
                  <a:schemeClr val="accent2"/>
                </a:solidFill>
                <a:latin typeface="Verdana" charset="0"/>
              </a:rPr>
              <a:t>HIGH</a:t>
            </a:r>
          </a:p>
          <a:p>
            <a:pPr>
              <a:lnSpc>
                <a:spcPct val="80000"/>
              </a:lnSpc>
            </a:pPr>
            <a:endParaRPr lang="en-GB" sz="1200" b="1" dirty="0">
              <a:solidFill>
                <a:schemeClr val="tx1"/>
              </a:solidFill>
              <a:latin typeface="Verdana" charset="0"/>
              <a:ea typeface="Verdana" charset="0"/>
              <a:cs typeface="Verdana" charset="0"/>
            </a:endParaRP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400" dirty="0">
                <a:solidFill>
                  <a:schemeClr val="tx1"/>
                </a:solidFill>
                <a:latin typeface="Verdana" charset="0"/>
              </a:rPr>
              <a:t>Internationalisation of business</a:t>
            </a: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200" dirty="0">
                <a:solidFill>
                  <a:schemeClr val="accent2"/>
                </a:solidFill>
                <a:latin typeface="Verdana" charset="0"/>
              </a:rPr>
              <a:t>LOW</a:t>
            </a:r>
            <a:r>
              <a:rPr lang="en-US" sz="1200" b="1" dirty="0">
                <a:solidFill>
                  <a:schemeClr val="accent2"/>
                </a:solidFill>
                <a:latin typeface="Verdana" charset="0"/>
              </a:rPr>
              <a:t>				</a:t>
            </a:r>
            <a:r>
              <a:rPr lang="en-GB" sz="1200" b="1" dirty="0">
                <a:solidFill>
                  <a:schemeClr val="accent2"/>
                </a:solidFill>
                <a:latin typeface="Verdana" charset="0"/>
              </a:rPr>
              <a:t>                HIGH</a:t>
            </a:r>
          </a:p>
          <a:p>
            <a:pPr>
              <a:lnSpc>
                <a:spcPct val="80000"/>
              </a:lnSpc>
            </a:pPr>
            <a:endParaRPr lang="en-GB" sz="1200" b="1" dirty="0">
              <a:solidFill>
                <a:schemeClr val="accent2"/>
              </a:solidFill>
              <a:latin typeface="Verdana" charset="0"/>
              <a:ea typeface="Verdana" charset="0"/>
              <a:cs typeface="Verdana" charset="0"/>
            </a:endParaRP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400" dirty="0">
                <a:solidFill>
                  <a:schemeClr val="tx1"/>
                </a:solidFill>
                <a:latin typeface="Verdana" charset="0"/>
              </a:rPr>
              <a:t>Innovation/development</a:t>
            </a: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200" dirty="0">
                <a:solidFill>
                  <a:schemeClr val="accent2"/>
                </a:solidFill>
                <a:latin typeface="Verdana" charset="0"/>
              </a:rPr>
              <a:t>LOW</a:t>
            </a:r>
            <a:r>
              <a:rPr lang="en-US" sz="1200" b="1" dirty="0">
                <a:solidFill>
                  <a:schemeClr val="accent2"/>
                </a:solidFill>
                <a:latin typeface="Verdana" charset="0"/>
              </a:rPr>
              <a:t>				</a:t>
            </a:r>
            <a:r>
              <a:rPr lang="en-GB" sz="1200" b="1" dirty="0">
                <a:solidFill>
                  <a:schemeClr val="accent2"/>
                </a:solidFill>
                <a:latin typeface="Verdana" charset="0"/>
              </a:rPr>
              <a:t>                HIGH</a:t>
            </a:r>
          </a:p>
          <a:p>
            <a:pPr>
              <a:lnSpc>
                <a:spcPct val="80000"/>
              </a:lnSpc>
            </a:pPr>
            <a:endParaRPr lang="en-GB" sz="1200" b="1" dirty="0">
              <a:solidFill>
                <a:schemeClr val="tx1"/>
              </a:solidFill>
              <a:latin typeface="Verdana" charset="0"/>
              <a:ea typeface="Verdana" charset="0"/>
              <a:cs typeface="Verdana" charset="0"/>
            </a:endParaRP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400" dirty="0">
                <a:solidFill>
                  <a:schemeClr val="tx1"/>
                </a:solidFill>
                <a:latin typeface="Verdana" charset="0"/>
              </a:rPr>
              <a:t>Workplace development</a:t>
            </a:r>
          </a:p>
          <a:p>
            <a:pPr>
              <a:lnSpc>
                <a:spcPct val="80000"/>
              </a:lnSpc>
            </a:pPr>
            <a:endParaRPr lang="en-GB" sz="1200" dirty="0">
              <a:solidFill>
                <a:schemeClr val="tx1"/>
              </a:solidFill>
              <a:latin typeface="Verdana" charset="0"/>
              <a:ea typeface="Verdana" charset="0"/>
              <a:cs typeface="Verdana" charset="0"/>
            </a:endParaRPr>
          </a:p>
          <a:p>
            <a:pPr>
              <a:lnSpc>
                <a:spcPct val="80000"/>
              </a:lnSpc>
            </a:pPr>
            <a:r>
              <a:rPr lang="en-GB" sz="1200" dirty="0">
                <a:solidFill>
                  <a:schemeClr val="accent2"/>
                </a:solidFill>
                <a:latin typeface="Verdana" charset="0"/>
              </a:rPr>
              <a:t>LOW</a:t>
            </a:r>
            <a:r>
              <a:rPr lang="en-US" sz="1200" b="1" dirty="0">
                <a:solidFill>
                  <a:schemeClr val="accent2"/>
                </a:solidFill>
                <a:latin typeface="Verdana" charset="0"/>
              </a:rPr>
              <a:t>				</a:t>
            </a:r>
            <a:r>
              <a:rPr lang="en-GB" sz="1200" b="1" dirty="0">
                <a:solidFill>
                  <a:schemeClr val="accent2"/>
                </a:solidFill>
                <a:latin typeface="Verdana" charset="0"/>
              </a:rPr>
              <a:t>                HIGH</a:t>
            </a:r>
          </a:p>
          <a:p>
            <a:pPr>
              <a:lnSpc>
                <a:spcPct val="80000"/>
              </a:lnSpc>
            </a:pPr>
            <a:endParaRPr lang="en-GB" sz="1200" dirty="0">
              <a:solidFill>
                <a:schemeClr val="tx1"/>
              </a:solidFill>
              <a:latin typeface="Verdana" charset="0"/>
              <a:ea typeface="Verdana" charset="0"/>
              <a:cs typeface="Verdana" charset="0"/>
            </a:endParaRPr>
          </a:p>
        </p:txBody>
      </p:sp>
      <p:sp>
        <p:nvSpPr>
          <p:cNvPr id="9" name="Rectangle 44"/>
          <p:cNvSpPr/>
          <p:nvPr/>
        </p:nvSpPr>
        <p:spPr>
          <a:xfrm>
            <a:off x="484377" y="1838067"/>
            <a:ext cx="3903012" cy="4203723"/>
          </a:xfrm>
          <a:prstGeom prst="rect">
            <a:avLst/>
          </a:prstGeom>
          <a:noFill/>
          <a:ln w="127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cxnSp>
        <p:nvCxnSpPr>
          <p:cNvPr id="10" name="Straight Connector 45"/>
          <p:cNvCxnSpPr/>
          <p:nvPr/>
        </p:nvCxnSpPr>
        <p:spPr>
          <a:xfrm>
            <a:off x="1355424" y="3344502"/>
            <a:ext cx="1905193"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46"/>
          <p:cNvCxnSpPr/>
          <p:nvPr/>
        </p:nvCxnSpPr>
        <p:spPr>
          <a:xfrm>
            <a:off x="1322757" y="4087905"/>
            <a:ext cx="1917764"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47"/>
          <p:cNvCxnSpPr/>
          <p:nvPr/>
        </p:nvCxnSpPr>
        <p:spPr>
          <a:xfrm>
            <a:off x="1352901" y="4831016"/>
            <a:ext cx="1917764"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48"/>
          <p:cNvCxnSpPr/>
          <p:nvPr/>
        </p:nvCxnSpPr>
        <p:spPr>
          <a:xfrm>
            <a:off x="1372474" y="5592765"/>
            <a:ext cx="1908239"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4" name="Ellipsi 7"/>
          <p:cNvSpPr/>
          <p:nvPr/>
        </p:nvSpPr>
        <p:spPr>
          <a:xfrm>
            <a:off x="2899541" y="3198372"/>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accent1"/>
              </a:solidFill>
              <a:latin typeface="Verdana" charset="0"/>
              <a:ea typeface="Verdana" charset="0"/>
              <a:cs typeface="Verdana" charset="0"/>
            </a:endParaRPr>
          </a:p>
        </p:txBody>
      </p:sp>
      <p:sp>
        <p:nvSpPr>
          <p:cNvPr id="15" name="Ellipsi 14"/>
          <p:cNvSpPr/>
          <p:nvPr/>
        </p:nvSpPr>
        <p:spPr>
          <a:xfrm>
            <a:off x="2282874" y="4659665"/>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accent1"/>
              </a:solidFill>
              <a:latin typeface="Verdana" charset="0"/>
              <a:ea typeface="Verdana" charset="0"/>
              <a:cs typeface="Verdana" charset="0"/>
            </a:endParaRPr>
          </a:p>
        </p:txBody>
      </p:sp>
      <p:sp>
        <p:nvSpPr>
          <p:cNvPr id="16" name="Ellipsi 18"/>
          <p:cNvSpPr/>
          <p:nvPr/>
        </p:nvSpPr>
        <p:spPr>
          <a:xfrm>
            <a:off x="2402215" y="5440365"/>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solidFill>
                <a:schemeClr val="accent1"/>
              </a:solidFill>
              <a:latin typeface="Verdana" charset="0"/>
              <a:ea typeface="Verdana" charset="0"/>
              <a:cs typeface="Verdana" charset="0"/>
            </a:endParaRPr>
          </a:p>
        </p:txBody>
      </p:sp>
      <p:sp>
        <p:nvSpPr>
          <p:cNvPr id="17" name="Ellipsi 7"/>
          <p:cNvSpPr/>
          <p:nvPr/>
        </p:nvSpPr>
        <p:spPr>
          <a:xfrm>
            <a:off x="2387295" y="3897917"/>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accent1"/>
              </a:solidFill>
              <a:latin typeface="Verdana" charset="0"/>
              <a:ea typeface="Verdana" charset="0"/>
              <a:cs typeface="Verdana" charset="0"/>
            </a:endParaRPr>
          </a:p>
        </p:txBody>
      </p:sp>
      <p:grpSp>
        <p:nvGrpSpPr>
          <p:cNvPr id="18" name="Group 19"/>
          <p:cNvGrpSpPr>
            <a:grpSpLocks noChangeAspect="1"/>
          </p:cNvGrpSpPr>
          <p:nvPr/>
        </p:nvGrpSpPr>
        <p:grpSpPr bwMode="auto">
          <a:xfrm>
            <a:off x="7431122" y="624114"/>
            <a:ext cx="1069895" cy="894050"/>
            <a:chOff x="2126" y="1988"/>
            <a:chExt cx="505" cy="422"/>
          </a:xfrm>
        </p:grpSpPr>
        <p:sp>
          <p:nvSpPr>
            <p:cNvPr id="19" name="AutoShape 18"/>
            <p:cNvSpPr>
              <a:spLocks noChangeAspect="1" noChangeArrowheads="1" noTextEdit="1"/>
            </p:cNvSpPr>
            <p:nvPr/>
          </p:nvSpPr>
          <p:spPr bwMode="auto">
            <a:xfrm>
              <a:off x="2126" y="1988"/>
              <a:ext cx="505" cy="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0" name="Freeform 20"/>
            <p:cNvSpPr>
              <a:spLocks noEditPoints="1"/>
            </p:cNvSpPr>
            <p:nvPr/>
          </p:nvSpPr>
          <p:spPr bwMode="auto">
            <a:xfrm>
              <a:off x="2126" y="1988"/>
              <a:ext cx="505" cy="422"/>
            </a:xfrm>
            <a:custGeom>
              <a:avLst/>
              <a:gdLst>
                <a:gd name="T0" fmla="*/ 658 w 733"/>
                <a:gd name="T1" fmla="*/ 395 h 616"/>
                <a:gd name="T2" fmla="*/ 733 w 733"/>
                <a:gd name="T3" fmla="*/ 70 h 616"/>
                <a:gd name="T4" fmla="*/ 156 w 733"/>
                <a:gd name="T5" fmla="*/ 70 h 616"/>
                <a:gd name="T6" fmla="*/ 135 w 733"/>
                <a:gd name="T7" fmla="*/ 0 h 616"/>
                <a:gd name="T8" fmla="*/ 24 w 733"/>
                <a:gd name="T9" fmla="*/ 0 h 616"/>
                <a:gd name="T10" fmla="*/ 0 w 733"/>
                <a:gd name="T11" fmla="*/ 24 h 616"/>
                <a:gd name="T12" fmla="*/ 24 w 733"/>
                <a:gd name="T13" fmla="*/ 48 h 616"/>
                <a:gd name="T14" fmla="*/ 99 w 733"/>
                <a:gd name="T15" fmla="*/ 48 h 616"/>
                <a:gd name="T16" fmla="*/ 207 w 733"/>
                <a:gd name="T17" fmla="*/ 403 h 616"/>
                <a:gd name="T18" fmla="*/ 159 w 733"/>
                <a:gd name="T19" fmla="*/ 469 h 616"/>
                <a:gd name="T20" fmla="*/ 146 w 733"/>
                <a:gd name="T21" fmla="*/ 485 h 616"/>
                <a:gd name="T22" fmla="*/ 140 w 733"/>
                <a:gd name="T23" fmla="*/ 493 h 616"/>
                <a:gd name="T24" fmla="*/ 140 w 733"/>
                <a:gd name="T25" fmla="*/ 494 h 616"/>
                <a:gd name="T26" fmla="*/ 140 w 733"/>
                <a:gd name="T27" fmla="*/ 494 h 616"/>
                <a:gd name="T28" fmla="*/ 126 w 733"/>
                <a:gd name="T29" fmla="*/ 537 h 616"/>
                <a:gd name="T30" fmla="*/ 205 w 733"/>
                <a:gd name="T31" fmla="*/ 616 h 616"/>
                <a:gd name="T32" fmla="*/ 283 w 733"/>
                <a:gd name="T33" fmla="*/ 538 h 616"/>
                <a:gd name="T34" fmla="*/ 277 w 733"/>
                <a:gd name="T35" fmla="*/ 508 h 616"/>
                <a:gd name="T36" fmla="*/ 501 w 733"/>
                <a:gd name="T37" fmla="*/ 508 h 616"/>
                <a:gd name="T38" fmla="*/ 495 w 733"/>
                <a:gd name="T39" fmla="*/ 538 h 616"/>
                <a:gd name="T40" fmla="*/ 574 w 733"/>
                <a:gd name="T41" fmla="*/ 616 h 616"/>
                <a:gd name="T42" fmla="*/ 652 w 733"/>
                <a:gd name="T43" fmla="*/ 537 h 616"/>
                <a:gd name="T44" fmla="*/ 582 w 733"/>
                <a:gd name="T45" fmla="*/ 459 h 616"/>
                <a:gd name="T46" fmla="*/ 570 w 733"/>
                <a:gd name="T47" fmla="*/ 459 h 616"/>
                <a:gd name="T48" fmla="*/ 551 w 733"/>
                <a:gd name="T49" fmla="*/ 459 h 616"/>
                <a:gd name="T50" fmla="*/ 226 w 733"/>
                <a:gd name="T51" fmla="*/ 459 h 616"/>
                <a:gd name="T52" fmla="*/ 246 w 733"/>
                <a:gd name="T53" fmla="*/ 430 h 616"/>
                <a:gd name="T54" fmla="*/ 658 w 733"/>
                <a:gd name="T55" fmla="*/ 395 h 616"/>
                <a:gd name="T56" fmla="*/ 574 w 733"/>
                <a:gd name="T57" fmla="*/ 507 h 616"/>
                <a:gd name="T58" fmla="*/ 604 w 733"/>
                <a:gd name="T59" fmla="*/ 537 h 616"/>
                <a:gd name="T60" fmla="*/ 574 w 733"/>
                <a:gd name="T61" fmla="*/ 568 h 616"/>
                <a:gd name="T62" fmla="*/ 543 w 733"/>
                <a:gd name="T63" fmla="*/ 537 h 616"/>
                <a:gd name="T64" fmla="*/ 574 w 733"/>
                <a:gd name="T65" fmla="*/ 507 h 616"/>
                <a:gd name="T66" fmla="*/ 235 w 733"/>
                <a:gd name="T67" fmla="*/ 537 h 616"/>
                <a:gd name="T68" fmla="*/ 205 w 733"/>
                <a:gd name="T69" fmla="*/ 568 h 616"/>
                <a:gd name="T70" fmla="*/ 175 w 733"/>
                <a:gd name="T71" fmla="*/ 537 h 616"/>
                <a:gd name="T72" fmla="*/ 205 w 733"/>
                <a:gd name="T73" fmla="*/ 507 h 616"/>
                <a:gd name="T74" fmla="*/ 235 w 733"/>
                <a:gd name="T75" fmla="*/ 537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33" h="616">
                  <a:moveTo>
                    <a:pt x="658" y="395"/>
                  </a:moveTo>
                  <a:cubicBezTo>
                    <a:pt x="733" y="70"/>
                    <a:pt x="733" y="70"/>
                    <a:pt x="733" y="70"/>
                  </a:cubicBezTo>
                  <a:cubicBezTo>
                    <a:pt x="156" y="70"/>
                    <a:pt x="156" y="70"/>
                    <a:pt x="156" y="70"/>
                  </a:cubicBezTo>
                  <a:cubicBezTo>
                    <a:pt x="135" y="0"/>
                    <a:pt x="135" y="0"/>
                    <a:pt x="135" y="0"/>
                  </a:cubicBezTo>
                  <a:cubicBezTo>
                    <a:pt x="24" y="0"/>
                    <a:pt x="24" y="0"/>
                    <a:pt x="24" y="0"/>
                  </a:cubicBezTo>
                  <a:cubicBezTo>
                    <a:pt x="11" y="0"/>
                    <a:pt x="0" y="11"/>
                    <a:pt x="0" y="24"/>
                  </a:cubicBezTo>
                  <a:cubicBezTo>
                    <a:pt x="0" y="37"/>
                    <a:pt x="11" y="48"/>
                    <a:pt x="24" y="48"/>
                  </a:cubicBezTo>
                  <a:cubicBezTo>
                    <a:pt x="99" y="48"/>
                    <a:pt x="99" y="48"/>
                    <a:pt x="99" y="48"/>
                  </a:cubicBezTo>
                  <a:cubicBezTo>
                    <a:pt x="207" y="403"/>
                    <a:pt x="207" y="403"/>
                    <a:pt x="207" y="403"/>
                  </a:cubicBezTo>
                  <a:cubicBezTo>
                    <a:pt x="159" y="469"/>
                    <a:pt x="159" y="469"/>
                    <a:pt x="159" y="469"/>
                  </a:cubicBezTo>
                  <a:cubicBezTo>
                    <a:pt x="146" y="485"/>
                    <a:pt x="146" y="485"/>
                    <a:pt x="146" y="485"/>
                  </a:cubicBezTo>
                  <a:cubicBezTo>
                    <a:pt x="144" y="488"/>
                    <a:pt x="142" y="491"/>
                    <a:pt x="140" y="493"/>
                  </a:cubicBezTo>
                  <a:cubicBezTo>
                    <a:pt x="140" y="494"/>
                    <a:pt x="140" y="494"/>
                    <a:pt x="140" y="494"/>
                  </a:cubicBezTo>
                  <a:cubicBezTo>
                    <a:pt x="140" y="494"/>
                    <a:pt x="140" y="494"/>
                    <a:pt x="140" y="494"/>
                  </a:cubicBezTo>
                  <a:cubicBezTo>
                    <a:pt x="131" y="506"/>
                    <a:pt x="126" y="521"/>
                    <a:pt x="126" y="537"/>
                  </a:cubicBezTo>
                  <a:cubicBezTo>
                    <a:pt x="126" y="581"/>
                    <a:pt x="162" y="616"/>
                    <a:pt x="205" y="616"/>
                  </a:cubicBezTo>
                  <a:cubicBezTo>
                    <a:pt x="248" y="616"/>
                    <a:pt x="283" y="581"/>
                    <a:pt x="283" y="538"/>
                  </a:cubicBezTo>
                  <a:cubicBezTo>
                    <a:pt x="283" y="527"/>
                    <a:pt x="281" y="516"/>
                    <a:pt x="277" y="508"/>
                  </a:cubicBezTo>
                  <a:cubicBezTo>
                    <a:pt x="501" y="508"/>
                    <a:pt x="501" y="508"/>
                    <a:pt x="501" y="508"/>
                  </a:cubicBezTo>
                  <a:cubicBezTo>
                    <a:pt x="497" y="516"/>
                    <a:pt x="495" y="527"/>
                    <a:pt x="495" y="538"/>
                  </a:cubicBezTo>
                  <a:cubicBezTo>
                    <a:pt x="495" y="581"/>
                    <a:pt x="530" y="616"/>
                    <a:pt x="574" y="616"/>
                  </a:cubicBezTo>
                  <a:cubicBezTo>
                    <a:pt x="617" y="616"/>
                    <a:pt x="652" y="581"/>
                    <a:pt x="652" y="537"/>
                  </a:cubicBezTo>
                  <a:cubicBezTo>
                    <a:pt x="652" y="497"/>
                    <a:pt x="621" y="463"/>
                    <a:pt x="582" y="459"/>
                  </a:cubicBezTo>
                  <a:cubicBezTo>
                    <a:pt x="570" y="459"/>
                    <a:pt x="570" y="459"/>
                    <a:pt x="570" y="459"/>
                  </a:cubicBezTo>
                  <a:cubicBezTo>
                    <a:pt x="551" y="459"/>
                    <a:pt x="551" y="459"/>
                    <a:pt x="551" y="459"/>
                  </a:cubicBezTo>
                  <a:cubicBezTo>
                    <a:pt x="226" y="459"/>
                    <a:pt x="226" y="459"/>
                    <a:pt x="226" y="459"/>
                  </a:cubicBezTo>
                  <a:cubicBezTo>
                    <a:pt x="246" y="430"/>
                    <a:pt x="246" y="430"/>
                    <a:pt x="246" y="430"/>
                  </a:cubicBezTo>
                  <a:lnTo>
                    <a:pt x="658" y="395"/>
                  </a:lnTo>
                  <a:close/>
                  <a:moveTo>
                    <a:pt x="574" y="507"/>
                  </a:moveTo>
                  <a:cubicBezTo>
                    <a:pt x="591" y="507"/>
                    <a:pt x="604" y="521"/>
                    <a:pt x="604" y="537"/>
                  </a:cubicBezTo>
                  <a:cubicBezTo>
                    <a:pt x="604" y="554"/>
                    <a:pt x="591" y="568"/>
                    <a:pt x="574" y="568"/>
                  </a:cubicBezTo>
                  <a:cubicBezTo>
                    <a:pt x="557" y="568"/>
                    <a:pt x="543" y="554"/>
                    <a:pt x="543" y="537"/>
                  </a:cubicBezTo>
                  <a:cubicBezTo>
                    <a:pt x="543" y="521"/>
                    <a:pt x="557" y="507"/>
                    <a:pt x="574" y="507"/>
                  </a:cubicBezTo>
                  <a:close/>
                  <a:moveTo>
                    <a:pt x="235" y="537"/>
                  </a:moveTo>
                  <a:cubicBezTo>
                    <a:pt x="235" y="554"/>
                    <a:pt x="222" y="568"/>
                    <a:pt x="205" y="568"/>
                  </a:cubicBezTo>
                  <a:cubicBezTo>
                    <a:pt x="188" y="568"/>
                    <a:pt x="175" y="554"/>
                    <a:pt x="175" y="537"/>
                  </a:cubicBezTo>
                  <a:cubicBezTo>
                    <a:pt x="175" y="521"/>
                    <a:pt x="188" y="507"/>
                    <a:pt x="205" y="507"/>
                  </a:cubicBezTo>
                  <a:cubicBezTo>
                    <a:pt x="222" y="507"/>
                    <a:pt x="235" y="521"/>
                    <a:pt x="235" y="537"/>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Tree>
    <p:extLst>
      <p:ext uri="{BB962C8B-B14F-4D97-AF65-F5344CB8AC3E}">
        <p14:creationId xmlns:p14="http://schemas.microsoft.com/office/powerpoint/2010/main" val="279279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667266" y="271890"/>
            <a:ext cx="7877175" cy="1444584"/>
          </a:xfrm>
        </p:spPr>
        <p:txBody>
          <a:bodyPr>
            <a:noAutofit/>
          </a:bodyPr>
          <a:lstStyle/>
          <a:p>
            <a:r>
              <a:rPr lang="en-GB" sz="2800" dirty="0"/>
              <a:t>Experiences of companies </a:t>
            </a:r>
            <a:br>
              <a:rPr lang="en-GB" sz="2800" dirty="0"/>
            </a:br>
            <a:r>
              <a:rPr lang="en-GB" sz="2800" dirty="0"/>
              <a:t>aiming for internationalisation </a:t>
            </a:r>
            <a:br>
              <a:rPr lang="en-GB" sz="2800" dirty="0"/>
            </a:br>
            <a:r>
              <a:rPr lang="en-GB" sz="2800" dirty="0"/>
              <a:t>at home</a:t>
            </a:r>
            <a:endParaRPr lang="en-GB" sz="2800" dirty="0">
              <a:solidFill>
                <a:srgbClr val="8F2648"/>
              </a:solidFill>
            </a:endParaRPr>
          </a:p>
        </p:txBody>
      </p:sp>
      <p:sp>
        <p:nvSpPr>
          <p:cNvPr id="5" name="Suorakulmio 4"/>
          <p:cNvSpPr/>
          <p:nvPr/>
        </p:nvSpPr>
        <p:spPr>
          <a:xfrm>
            <a:off x="1514014" y="2187576"/>
            <a:ext cx="6176963" cy="523220"/>
          </a:xfrm>
          <a:prstGeom prst="rect">
            <a:avLst/>
          </a:prstGeom>
        </p:spPr>
        <p:txBody>
          <a:bodyPr wrap="square">
            <a:spAutoFit/>
          </a:bodyPr>
          <a:lstStyle/>
          <a:p>
            <a:pPr>
              <a:spcAft>
                <a:spcPts val="0"/>
              </a:spcAft>
            </a:pPr>
            <a:r>
              <a:rPr lang="en-GB" sz="1400" i="1" dirty="0">
                <a:latin typeface="Verdana" charset="0"/>
              </a:rPr>
              <a:t>They help us with our daily routines, we gain international experience and language skills. (Agricultural sector entrepreneur, Lapland)</a:t>
            </a:r>
            <a:endParaRPr lang="en-GB" sz="1400" dirty="0">
              <a:effectLst/>
              <a:latin typeface="Verdana" charset="0"/>
              <a:ea typeface="Verdana" charset="0"/>
              <a:cs typeface="Verdana" charset="0"/>
            </a:endParaRPr>
          </a:p>
        </p:txBody>
      </p:sp>
      <p:sp>
        <p:nvSpPr>
          <p:cNvPr id="7" name="Suorakulmio 6"/>
          <p:cNvSpPr/>
          <p:nvPr/>
        </p:nvSpPr>
        <p:spPr>
          <a:xfrm>
            <a:off x="1461059" y="3193092"/>
            <a:ext cx="6386156" cy="1015663"/>
          </a:xfrm>
          <a:prstGeom prst="rect">
            <a:avLst/>
          </a:prstGeom>
        </p:spPr>
        <p:txBody>
          <a:bodyPr wrap="square">
            <a:spAutoFit/>
          </a:bodyPr>
          <a:lstStyle/>
          <a:p>
            <a:r>
              <a:rPr lang="en-GB" sz="1400" i="1" dirty="0">
                <a:latin typeface="Verdana" charset="0"/>
              </a:rPr>
              <a:t>They bring our staff international awareness and a cheerful change to our routine work. Everyone tried harder in their own tasks when they were instructing a student. And our language skills also improved!</a:t>
            </a:r>
            <a:r>
              <a:rPr lang="en-GB" dirty="0"/>
              <a:t> </a:t>
            </a:r>
            <a:r>
              <a:rPr lang="en-GB" sz="1400" i="1" dirty="0">
                <a:latin typeface="Verdana" charset="0"/>
              </a:rPr>
              <a:t>(Hotel sector entrepreneur, Central Finland)</a:t>
            </a:r>
          </a:p>
        </p:txBody>
      </p:sp>
      <p:sp>
        <p:nvSpPr>
          <p:cNvPr id="9" name="Suorakulmio 8"/>
          <p:cNvSpPr/>
          <p:nvPr/>
        </p:nvSpPr>
        <p:spPr>
          <a:xfrm>
            <a:off x="1494202" y="4530629"/>
            <a:ext cx="6353013" cy="738664"/>
          </a:xfrm>
          <a:prstGeom prst="rect">
            <a:avLst/>
          </a:prstGeom>
        </p:spPr>
        <p:txBody>
          <a:bodyPr wrap="square">
            <a:spAutoFit/>
          </a:bodyPr>
          <a:lstStyle/>
          <a:p>
            <a:r>
              <a:rPr lang="en-GB" sz="1400" i="1" dirty="0">
                <a:latin typeface="Verdana" charset="0"/>
              </a:rPr>
              <a:t>The international expert turned our company’s atmosphere more international, improved other employees’ language skills and contributed new viewpoints to our routines.</a:t>
            </a:r>
            <a:r>
              <a:rPr lang="en-GB" dirty="0"/>
              <a:t> </a:t>
            </a:r>
            <a:r>
              <a:rPr lang="en-GB" sz="1400" i="1" dirty="0">
                <a:latin typeface="Verdana" charset="0"/>
              </a:rPr>
              <a:t>(Catering sector entrepreneur, North Ostrobothnia)</a:t>
            </a:r>
          </a:p>
        </p:txBody>
      </p:sp>
      <p:sp>
        <p:nvSpPr>
          <p:cNvPr id="13" name="Tekstiruutu 5"/>
          <p:cNvSpPr txBox="1"/>
          <p:nvPr/>
        </p:nvSpPr>
        <p:spPr>
          <a:xfrm>
            <a:off x="1057242" y="2165609"/>
            <a:ext cx="256182" cy="584775"/>
          </a:xfrm>
          <a:prstGeom prst="rect">
            <a:avLst/>
          </a:prstGeom>
          <a:noFill/>
        </p:spPr>
        <p:txBody>
          <a:bodyPr wrap="square" rtlCol="0">
            <a:spAutoFit/>
          </a:bodyPr>
          <a:lstStyle/>
          <a:p>
            <a:r>
              <a:rPr lang="en-GB" sz="3200" b="1" dirty="0">
                <a:solidFill>
                  <a:schemeClr val="accent1"/>
                </a:solidFill>
                <a:latin typeface="Verdana" charset="0"/>
              </a:rPr>
              <a:t>”</a:t>
            </a:r>
            <a:endParaRPr lang="en-GB" b="1" dirty="0">
              <a:solidFill>
                <a:schemeClr val="accent1"/>
              </a:solidFill>
              <a:latin typeface="Verdana" charset="0"/>
              <a:ea typeface="Verdana" charset="0"/>
              <a:cs typeface="Verdana" charset="0"/>
            </a:endParaRPr>
          </a:p>
        </p:txBody>
      </p:sp>
      <p:sp>
        <p:nvSpPr>
          <p:cNvPr id="14" name="Tekstiruutu 6"/>
          <p:cNvSpPr txBox="1"/>
          <p:nvPr/>
        </p:nvSpPr>
        <p:spPr>
          <a:xfrm>
            <a:off x="1057242" y="3065896"/>
            <a:ext cx="256182" cy="584775"/>
          </a:xfrm>
          <a:prstGeom prst="rect">
            <a:avLst/>
          </a:prstGeom>
          <a:noFill/>
        </p:spPr>
        <p:txBody>
          <a:bodyPr wrap="square" rtlCol="0">
            <a:spAutoFit/>
          </a:bodyPr>
          <a:lstStyle/>
          <a:p>
            <a:r>
              <a:rPr lang="en-GB" sz="3200" b="1" dirty="0">
                <a:solidFill>
                  <a:schemeClr val="accent1"/>
                </a:solidFill>
                <a:latin typeface="Verdana" charset="0"/>
              </a:rPr>
              <a:t>”</a:t>
            </a:r>
            <a:endParaRPr lang="en-GB" b="1" dirty="0">
              <a:solidFill>
                <a:schemeClr val="accent1"/>
              </a:solidFill>
              <a:latin typeface="Verdana" charset="0"/>
              <a:ea typeface="Verdana" charset="0"/>
              <a:cs typeface="Verdana" charset="0"/>
            </a:endParaRPr>
          </a:p>
        </p:txBody>
      </p:sp>
      <p:sp>
        <p:nvSpPr>
          <p:cNvPr id="15" name="Tekstiruutu 8"/>
          <p:cNvSpPr txBox="1"/>
          <p:nvPr/>
        </p:nvSpPr>
        <p:spPr>
          <a:xfrm>
            <a:off x="1057242" y="4497165"/>
            <a:ext cx="256182" cy="584775"/>
          </a:xfrm>
          <a:prstGeom prst="rect">
            <a:avLst/>
          </a:prstGeom>
          <a:noFill/>
        </p:spPr>
        <p:txBody>
          <a:bodyPr wrap="square" rtlCol="0">
            <a:spAutoFit/>
          </a:bodyPr>
          <a:lstStyle/>
          <a:p>
            <a:r>
              <a:rPr lang="en-GB" sz="3200" b="1" dirty="0">
                <a:solidFill>
                  <a:schemeClr val="accent1"/>
                </a:solidFill>
                <a:latin typeface="Verdana" charset="0"/>
              </a:rPr>
              <a:t>”</a:t>
            </a:r>
            <a:endParaRPr lang="en-GB" b="1" dirty="0">
              <a:solidFill>
                <a:schemeClr val="accent1"/>
              </a:solidFill>
              <a:latin typeface="Verdana" charset="0"/>
              <a:ea typeface="Verdana" charset="0"/>
              <a:cs typeface="Verdana" charset="0"/>
            </a:endParaRPr>
          </a:p>
        </p:txBody>
      </p:sp>
      <p:cxnSp>
        <p:nvCxnSpPr>
          <p:cNvPr id="16" name="Straight Connector 15"/>
          <p:cNvCxnSpPr/>
          <p:nvPr/>
        </p:nvCxnSpPr>
        <p:spPr>
          <a:xfrm>
            <a:off x="1604499" y="2994851"/>
            <a:ext cx="6290192"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604499" y="4363287"/>
            <a:ext cx="6290192"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grpSp>
        <p:nvGrpSpPr>
          <p:cNvPr id="24" name="Group 19"/>
          <p:cNvGrpSpPr>
            <a:grpSpLocks noChangeAspect="1"/>
          </p:cNvGrpSpPr>
          <p:nvPr/>
        </p:nvGrpSpPr>
        <p:grpSpPr bwMode="auto">
          <a:xfrm>
            <a:off x="7582828" y="356840"/>
            <a:ext cx="1215483" cy="914399"/>
            <a:chOff x="2126" y="1988"/>
            <a:chExt cx="505" cy="422"/>
          </a:xfrm>
        </p:grpSpPr>
        <p:sp>
          <p:nvSpPr>
            <p:cNvPr id="25" name="AutoShape 18"/>
            <p:cNvSpPr>
              <a:spLocks noChangeAspect="1" noChangeArrowheads="1" noTextEdit="1"/>
            </p:cNvSpPr>
            <p:nvPr/>
          </p:nvSpPr>
          <p:spPr bwMode="auto">
            <a:xfrm>
              <a:off x="2126" y="1988"/>
              <a:ext cx="505" cy="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6" name="Freeform 20"/>
            <p:cNvSpPr>
              <a:spLocks noEditPoints="1"/>
            </p:cNvSpPr>
            <p:nvPr/>
          </p:nvSpPr>
          <p:spPr bwMode="auto">
            <a:xfrm>
              <a:off x="2126" y="1988"/>
              <a:ext cx="505" cy="422"/>
            </a:xfrm>
            <a:custGeom>
              <a:avLst/>
              <a:gdLst>
                <a:gd name="T0" fmla="*/ 658 w 733"/>
                <a:gd name="T1" fmla="*/ 395 h 616"/>
                <a:gd name="T2" fmla="*/ 733 w 733"/>
                <a:gd name="T3" fmla="*/ 70 h 616"/>
                <a:gd name="T4" fmla="*/ 156 w 733"/>
                <a:gd name="T5" fmla="*/ 70 h 616"/>
                <a:gd name="T6" fmla="*/ 135 w 733"/>
                <a:gd name="T7" fmla="*/ 0 h 616"/>
                <a:gd name="T8" fmla="*/ 24 w 733"/>
                <a:gd name="T9" fmla="*/ 0 h 616"/>
                <a:gd name="T10" fmla="*/ 0 w 733"/>
                <a:gd name="T11" fmla="*/ 24 h 616"/>
                <a:gd name="T12" fmla="*/ 24 w 733"/>
                <a:gd name="T13" fmla="*/ 48 h 616"/>
                <a:gd name="T14" fmla="*/ 99 w 733"/>
                <a:gd name="T15" fmla="*/ 48 h 616"/>
                <a:gd name="T16" fmla="*/ 207 w 733"/>
                <a:gd name="T17" fmla="*/ 403 h 616"/>
                <a:gd name="T18" fmla="*/ 159 w 733"/>
                <a:gd name="T19" fmla="*/ 469 h 616"/>
                <a:gd name="T20" fmla="*/ 146 w 733"/>
                <a:gd name="T21" fmla="*/ 485 h 616"/>
                <a:gd name="T22" fmla="*/ 140 w 733"/>
                <a:gd name="T23" fmla="*/ 493 h 616"/>
                <a:gd name="T24" fmla="*/ 140 w 733"/>
                <a:gd name="T25" fmla="*/ 494 h 616"/>
                <a:gd name="T26" fmla="*/ 140 w 733"/>
                <a:gd name="T27" fmla="*/ 494 h 616"/>
                <a:gd name="T28" fmla="*/ 126 w 733"/>
                <a:gd name="T29" fmla="*/ 537 h 616"/>
                <a:gd name="T30" fmla="*/ 205 w 733"/>
                <a:gd name="T31" fmla="*/ 616 h 616"/>
                <a:gd name="T32" fmla="*/ 283 w 733"/>
                <a:gd name="T33" fmla="*/ 538 h 616"/>
                <a:gd name="T34" fmla="*/ 277 w 733"/>
                <a:gd name="T35" fmla="*/ 508 h 616"/>
                <a:gd name="T36" fmla="*/ 501 w 733"/>
                <a:gd name="T37" fmla="*/ 508 h 616"/>
                <a:gd name="T38" fmla="*/ 495 w 733"/>
                <a:gd name="T39" fmla="*/ 538 h 616"/>
                <a:gd name="T40" fmla="*/ 574 w 733"/>
                <a:gd name="T41" fmla="*/ 616 h 616"/>
                <a:gd name="T42" fmla="*/ 652 w 733"/>
                <a:gd name="T43" fmla="*/ 537 h 616"/>
                <a:gd name="T44" fmla="*/ 582 w 733"/>
                <a:gd name="T45" fmla="*/ 459 h 616"/>
                <a:gd name="T46" fmla="*/ 570 w 733"/>
                <a:gd name="T47" fmla="*/ 459 h 616"/>
                <a:gd name="T48" fmla="*/ 551 w 733"/>
                <a:gd name="T49" fmla="*/ 459 h 616"/>
                <a:gd name="T50" fmla="*/ 226 w 733"/>
                <a:gd name="T51" fmla="*/ 459 h 616"/>
                <a:gd name="T52" fmla="*/ 246 w 733"/>
                <a:gd name="T53" fmla="*/ 430 h 616"/>
                <a:gd name="T54" fmla="*/ 658 w 733"/>
                <a:gd name="T55" fmla="*/ 395 h 616"/>
                <a:gd name="T56" fmla="*/ 574 w 733"/>
                <a:gd name="T57" fmla="*/ 507 h 616"/>
                <a:gd name="T58" fmla="*/ 604 w 733"/>
                <a:gd name="T59" fmla="*/ 537 h 616"/>
                <a:gd name="T60" fmla="*/ 574 w 733"/>
                <a:gd name="T61" fmla="*/ 568 h 616"/>
                <a:gd name="T62" fmla="*/ 543 w 733"/>
                <a:gd name="T63" fmla="*/ 537 h 616"/>
                <a:gd name="T64" fmla="*/ 574 w 733"/>
                <a:gd name="T65" fmla="*/ 507 h 616"/>
                <a:gd name="T66" fmla="*/ 235 w 733"/>
                <a:gd name="T67" fmla="*/ 537 h 616"/>
                <a:gd name="T68" fmla="*/ 205 w 733"/>
                <a:gd name="T69" fmla="*/ 568 h 616"/>
                <a:gd name="T70" fmla="*/ 175 w 733"/>
                <a:gd name="T71" fmla="*/ 537 h 616"/>
                <a:gd name="T72" fmla="*/ 205 w 733"/>
                <a:gd name="T73" fmla="*/ 507 h 616"/>
                <a:gd name="T74" fmla="*/ 235 w 733"/>
                <a:gd name="T75" fmla="*/ 537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33" h="616">
                  <a:moveTo>
                    <a:pt x="658" y="395"/>
                  </a:moveTo>
                  <a:cubicBezTo>
                    <a:pt x="733" y="70"/>
                    <a:pt x="733" y="70"/>
                    <a:pt x="733" y="70"/>
                  </a:cubicBezTo>
                  <a:cubicBezTo>
                    <a:pt x="156" y="70"/>
                    <a:pt x="156" y="70"/>
                    <a:pt x="156" y="70"/>
                  </a:cubicBezTo>
                  <a:cubicBezTo>
                    <a:pt x="135" y="0"/>
                    <a:pt x="135" y="0"/>
                    <a:pt x="135" y="0"/>
                  </a:cubicBezTo>
                  <a:cubicBezTo>
                    <a:pt x="24" y="0"/>
                    <a:pt x="24" y="0"/>
                    <a:pt x="24" y="0"/>
                  </a:cubicBezTo>
                  <a:cubicBezTo>
                    <a:pt x="11" y="0"/>
                    <a:pt x="0" y="11"/>
                    <a:pt x="0" y="24"/>
                  </a:cubicBezTo>
                  <a:cubicBezTo>
                    <a:pt x="0" y="37"/>
                    <a:pt x="11" y="48"/>
                    <a:pt x="24" y="48"/>
                  </a:cubicBezTo>
                  <a:cubicBezTo>
                    <a:pt x="99" y="48"/>
                    <a:pt x="99" y="48"/>
                    <a:pt x="99" y="48"/>
                  </a:cubicBezTo>
                  <a:cubicBezTo>
                    <a:pt x="207" y="403"/>
                    <a:pt x="207" y="403"/>
                    <a:pt x="207" y="403"/>
                  </a:cubicBezTo>
                  <a:cubicBezTo>
                    <a:pt x="159" y="469"/>
                    <a:pt x="159" y="469"/>
                    <a:pt x="159" y="469"/>
                  </a:cubicBezTo>
                  <a:cubicBezTo>
                    <a:pt x="146" y="485"/>
                    <a:pt x="146" y="485"/>
                    <a:pt x="146" y="485"/>
                  </a:cubicBezTo>
                  <a:cubicBezTo>
                    <a:pt x="144" y="488"/>
                    <a:pt x="142" y="491"/>
                    <a:pt x="140" y="493"/>
                  </a:cubicBezTo>
                  <a:cubicBezTo>
                    <a:pt x="140" y="494"/>
                    <a:pt x="140" y="494"/>
                    <a:pt x="140" y="494"/>
                  </a:cubicBezTo>
                  <a:cubicBezTo>
                    <a:pt x="140" y="494"/>
                    <a:pt x="140" y="494"/>
                    <a:pt x="140" y="494"/>
                  </a:cubicBezTo>
                  <a:cubicBezTo>
                    <a:pt x="131" y="506"/>
                    <a:pt x="126" y="521"/>
                    <a:pt x="126" y="537"/>
                  </a:cubicBezTo>
                  <a:cubicBezTo>
                    <a:pt x="126" y="581"/>
                    <a:pt x="162" y="616"/>
                    <a:pt x="205" y="616"/>
                  </a:cubicBezTo>
                  <a:cubicBezTo>
                    <a:pt x="248" y="616"/>
                    <a:pt x="283" y="581"/>
                    <a:pt x="283" y="538"/>
                  </a:cubicBezTo>
                  <a:cubicBezTo>
                    <a:pt x="283" y="527"/>
                    <a:pt x="281" y="516"/>
                    <a:pt x="277" y="508"/>
                  </a:cubicBezTo>
                  <a:cubicBezTo>
                    <a:pt x="501" y="508"/>
                    <a:pt x="501" y="508"/>
                    <a:pt x="501" y="508"/>
                  </a:cubicBezTo>
                  <a:cubicBezTo>
                    <a:pt x="497" y="516"/>
                    <a:pt x="495" y="527"/>
                    <a:pt x="495" y="538"/>
                  </a:cubicBezTo>
                  <a:cubicBezTo>
                    <a:pt x="495" y="581"/>
                    <a:pt x="530" y="616"/>
                    <a:pt x="574" y="616"/>
                  </a:cubicBezTo>
                  <a:cubicBezTo>
                    <a:pt x="617" y="616"/>
                    <a:pt x="652" y="581"/>
                    <a:pt x="652" y="537"/>
                  </a:cubicBezTo>
                  <a:cubicBezTo>
                    <a:pt x="652" y="497"/>
                    <a:pt x="621" y="463"/>
                    <a:pt x="582" y="459"/>
                  </a:cubicBezTo>
                  <a:cubicBezTo>
                    <a:pt x="570" y="459"/>
                    <a:pt x="570" y="459"/>
                    <a:pt x="570" y="459"/>
                  </a:cubicBezTo>
                  <a:cubicBezTo>
                    <a:pt x="551" y="459"/>
                    <a:pt x="551" y="459"/>
                    <a:pt x="551" y="459"/>
                  </a:cubicBezTo>
                  <a:cubicBezTo>
                    <a:pt x="226" y="459"/>
                    <a:pt x="226" y="459"/>
                    <a:pt x="226" y="459"/>
                  </a:cubicBezTo>
                  <a:cubicBezTo>
                    <a:pt x="246" y="430"/>
                    <a:pt x="246" y="430"/>
                    <a:pt x="246" y="430"/>
                  </a:cubicBezTo>
                  <a:lnTo>
                    <a:pt x="658" y="395"/>
                  </a:lnTo>
                  <a:close/>
                  <a:moveTo>
                    <a:pt x="574" y="507"/>
                  </a:moveTo>
                  <a:cubicBezTo>
                    <a:pt x="591" y="507"/>
                    <a:pt x="604" y="521"/>
                    <a:pt x="604" y="537"/>
                  </a:cubicBezTo>
                  <a:cubicBezTo>
                    <a:pt x="604" y="554"/>
                    <a:pt x="591" y="568"/>
                    <a:pt x="574" y="568"/>
                  </a:cubicBezTo>
                  <a:cubicBezTo>
                    <a:pt x="557" y="568"/>
                    <a:pt x="543" y="554"/>
                    <a:pt x="543" y="537"/>
                  </a:cubicBezTo>
                  <a:cubicBezTo>
                    <a:pt x="543" y="521"/>
                    <a:pt x="557" y="507"/>
                    <a:pt x="574" y="507"/>
                  </a:cubicBezTo>
                  <a:close/>
                  <a:moveTo>
                    <a:pt x="235" y="537"/>
                  </a:moveTo>
                  <a:cubicBezTo>
                    <a:pt x="235" y="554"/>
                    <a:pt x="222" y="568"/>
                    <a:pt x="205" y="568"/>
                  </a:cubicBezTo>
                  <a:cubicBezTo>
                    <a:pt x="188" y="568"/>
                    <a:pt x="175" y="554"/>
                    <a:pt x="175" y="537"/>
                  </a:cubicBezTo>
                  <a:cubicBezTo>
                    <a:pt x="175" y="521"/>
                    <a:pt x="188" y="507"/>
                    <a:pt x="205" y="507"/>
                  </a:cubicBezTo>
                  <a:cubicBezTo>
                    <a:pt x="222" y="507"/>
                    <a:pt x="235" y="521"/>
                    <a:pt x="235" y="537"/>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
        <p:nvSpPr>
          <p:cNvPr id="3" name="Dian numeron paikkamerkki 2"/>
          <p:cNvSpPr>
            <a:spLocks noGrp="1"/>
          </p:cNvSpPr>
          <p:nvPr>
            <p:ph type="sldNum" sz="quarter" idx="12"/>
          </p:nvPr>
        </p:nvSpPr>
        <p:spPr/>
        <p:txBody>
          <a:bodyPr/>
          <a:lstStyle/>
          <a:p>
            <a:fld id="{CD5A474A-57CC-514E-A591-E5597AD79BDB}" type="slidenum">
              <a:rPr lang="fi-FI" smtClean="0"/>
              <a:pPr/>
              <a:t>10</a:t>
            </a:fld>
            <a:endParaRPr lang="en-GB" dirty="0"/>
          </a:p>
        </p:txBody>
      </p:sp>
    </p:spTree>
    <p:extLst>
      <p:ext uri="{BB962C8B-B14F-4D97-AF65-F5344CB8AC3E}">
        <p14:creationId xmlns:p14="http://schemas.microsoft.com/office/powerpoint/2010/main" val="1091184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n numeron paikkamerkki 3"/>
          <p:cNvSpPr>
            <a:spLocks noGrp="1"/>
          </p:cNvSpPr>
          <p:nvPr>
            <p:ph type="sldNum" sz="quarter" idx="12"/>
          </p:nvPr>
        </p:nvSpPr>
        <p:spPr/>
        <p:txBody>
          <a:bodyPr/>
          <a:lstStyle/>
          <a:p>
            <a:fld id="{CD5A474A-57CC-514E-A591-E5597AD79BDB}" type="slidenum">
              <a:rPr lang="fi-FI" smtClean="0"/>
              <a:pPr/>
              <a:t>11</a:t>
            </a:fld>
            <a:endParaRPr lang="en-GB" dirty="0"/>
          </a:p>
        </p:txBody>
      </p:sp>
      <p:sp>
        <p:nvSpPr>
          <p:cNvPr id="5" name="Otsikko 1"/>
          <p:cNvSpPr>
            <a:spLocks noGrp="1"/>
          </p:cNvSpPr>
          <p:nvPr>
            <p:ph type="title"/>
          </p:nvPr>
        </p:nvSpPr>
        <p:spPr>
          <a:xfrm>
            <a:off x="667266" y="351819"/>
            <a:ext cx="7877175" cy="1143000"/>
          </a:xfrm>
        </p:spPr>
        <p:txBody>
          <a:bodyPr>
            <a:noAutofit/>
          </a:bodyPr>
          <a:lstStyle/>
          <a:p>
            <a:r>
              <a:rPr lang="en-GB" sz="2800" b="1" dirty="0">
                <a:solidFill>
                  <a:schemeClr val="accent1"/>
                </a:solidFill>
              </a:rPr>
              <a:t>Companies with a high sense </a:t>
            </a:r>
            <a:br>
              <a:rPr lang="en-GB" sz="2800" b="1" dirty="0">
                <a:solidFill>
                  <a:schemeClr val="accent1"/>
                </a:solidFill>
              </a:rPr>
            </a:br>
            <a:r>
              <a:rPr lang="en-GB" sz="2800" b="1" dirty="0">
                <a:solidFill>
                  <a:schemeClr val="accent1"/>
                </a:solidFill>
              </a:rPr>
              <a:t>of corporate social </a:t>
            </a:r>
            <a:br>
              <a:rPr lang="en-GB" sz="2800" b="1" dirty="0">
                <a:solidFill>
                  <a:schemeClr val="accent1"/>
                </a:solidFill>
              </a:rPr>
            </a:br>
            <a:r>
              <a:rPr lang="en-GB" sz="2800" b="1" dirty="0">
                <a:solidFill>
                  <a:schemeClr val="accent1"/>
                </a:solidFill>
              </a:rPr>
              <a:t>responsibility</a:t>
            </a:r>
            <a:r>
              <a:rPr lang="en-GB" sz="2800" b="1" dirty="0">
                <a:solidFill>
                  <a:schemeClr val="accent3"/>
                </a:solidFill>
              </a:rPr>
              <a:t>.</a:t>
            </a:r>
          </a:p>
        </p:txBody>
      </p:sp>
      <p:sp>
        <p:nvSpPr>
          <p:cNvPr id="6" name="Tekstiruutu 5"/>
          <p:cNvSpPr txBox="1"/>
          <p:nvPr/>
        </p:nvSpPr>
        <p:spPr>
          <a:xfrm>
            <a:off x="4596958" y="1872501"/>
            <a:ext cx="3955576" cy="2062103"/>
          </a:xfrm>
          <a:prstGeom prst="rect">
            <a:avLst/>
          </a:prstGeom>
          <a:noFill/>
        </p:spPr>
        <p:txBody>
          <a:bodyPr wrap="square" rtlCol="0">
            <a:spAutoFit/>
          </a:bodyPr>
          <a:lstStyle/>
          <a:p>
            <a:r>
              <a:rPr lang="en-GB" sz="1600" b="1" dirty="0">
                <a:solidFill>
                  <a:schemeClr val="accent1"/>
                </a:solidFill>
                <a:latin typeface="Verdana" charset="0"/>
              </a:rPr>
              <a:t>When requested to do so, these </a:t>
            </a:r>
            <a:r>
              <a:rPr lang="en-GB" sz="1600" b="1" dirty="0">
                <a:solidFill>
                  <a:srgbClr val="0140DD"/>
                </a:solidFill>
                <a:latin typeface="Verdana" charset="0"/>
              </a:rPr>
              <a:t>companies host </a:t>
            </a:r>
            <a:r>
              <a:rPr lang="en-GB" sz="1600" b="1" dirty="0">
                <a:solidFill>
                  <a:schemeClr val="accent1"/>
                </a:solidFill>
                <a:latin typeface="Verdana" charset="0"/>
              </a:rPr>
              <a:t>trainees for short periods. They often have well-established relations with an educational institution, and receiving foreign students may be part of a larger cooperation pattern.</a:t>
            </a:r>
          </a:p>
        </p:txBody>
      </p:sp>
      <p:sp>
        <p:nvSpPr>
          <p:cNvPr id="7" name="Suorakulmio 6"/>
          <p:cNvSpPr/>
          <p:nvPr/>
        </p:nvSpPr>
        <p:spPr>
          <a:xfrm>
            <a:off x="4596958" y="4028674"/>
            <a:ext cx="3984007" cy="1600438"/>
          </a:xfrm>
          <a:prstGeom prst="rect">
            <a:avLst/>
          </a:prstGeom>
        </p:spPr>
        <p:txBody>
          <a:bodyPr wrap="square">
            <a:spAutoFit/>
          </a:bodyPr>
          <a:lstStyle/>
          <a:p>
            <a:r>
              <a:rPr lang="en-GB" sz="1400" dirty="0">
                <a:latin typeface="Verdana" charset="0"/>
              </a:rPr>
              <a:t>The company gains an extra pair of hands for routine tasks, while the employees improve their language skills and cultural knowledge. </a:t>
            </a:r>
          </a:p>
          <a:p>
            <a:endParaRPr lang="en-GB" sz="1400" dirty="0">
              <a:latin typeface="Verdana" charset="0"/>
              <a:ea typeface="Verdana" charset="0"/>
              <a:cs typeface="Verdana" charset="0"/>
            </a:endParaRPr>
          </a:p>
          <a:p>
            <a:r>
              <a:rPr lang="en-GB" sz="1400" dirty="0">
                <a:latin typeface="Verdana" charset="0"/>
              </a:rPr>
              <a:t>Corporate social responsibility is also often seen as a valuable factor for the company image that is appreciated by the customers.</a:t>
            </a:r>
          </a:p>
        </p:txBody>
      </p:sp>
      <p:sp>
        <p:nvSpPr>
          <p:cNvPr id="8" name="Suorakulmio 5"/>
          <p:cNvSpPr/>
          <p:nvPr/>
        </p:nvSpPr>
        <p:spPr>
          <a:xfrm>
            <a:off x="684075" y="1993104"/>
            <a:ext cx="3703314" cy="401524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sz="1500" b="1" dirty="0">
                <a:solidFill>
                  <a:schemeClr val="accent1"/>
                </a:solidFill>
                <a:latin typeface="Verdana" charset="0"/>
              </a:rPr>
              <a:t>Interest in recruiting an international talent</a:t>
            </a:r>
          </a:p>
          <a:p>
            <a:pPr>
              <a:lnSpc>
                <a:spcPct val="80000"/>
              </a:lnSpc>
            </a:pPr>
            <a:endParaRPr lang="en-GB" sz="1400" b="1" dirty="0">
              <a:solidFill>
                <a:schemeClr val="accent1"/>
              </a:solidFill>
              <a:latin typeface="Verdana" charset="0"/>
              <a:ea typeface="Verdana" charset="0"/>
              <a:cs typeface="Verdana" charset="0"/>
            </a:endParaRP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400" dirty="0">
                <a:solidFill>
                  <a:schemeClr val="tx1"/>
                </a:solidFill>
                <a:latin typeface="Verdana" charset="0"/>
              </a:rPr>
              <a:t>Extra pair of hands for productive work</a:t>
            </a:r>
          </a:p>
          <a:p>
            <a:pPr>
              <a:lnSpc>
                <a:spcPct val="80000"/>
              </a:lnSpc>
            </a:pPr>
            <a:endParaRPr lang="en-GB" sz="1200" dirty="0">
              <a:solidFill>
                <a:schemeClr val="tx1"/>
              </a:solidFill>
              <a:latin typeface="Verdana" charset="0"/>
              <a:ea typeface="Verdana" charset="0"/>
              <a:cs typeface="Verdana" charset="0"/>
            </a:endParaRPr>
          </a:p>
          <a:p>
            <a:pPr>
              <a:lnSpc>
                <a:spcPct val="80000"/>
              </a:lnSpc>
            </a:pPr>
            <a:r>
              <a:rPr lang="en-GB" sz="1200" dirty="0">
                <a:solidFill>
                  <a:schemeClr val="accent2"/>
                </a:solidFill>
                <a:latin typeface="Verdana" charset="0"/>
              </a:rPr>
              <a:t>LOW</a:t>
            </a:r>
            <a:r>
              <a:rPr lang="en-US" dirty="0"/>
              <a:t>				</a:t>
            </a:r>
            <a:r>
              <a:rPr lang="en-GB" dirty="0"/>
              <a:t>           </a:t>
            </a:r>
            <a:r>
              <a:rPr lang="en-GB" sz="1200" b="1" dirty="0">
                <a:solidFill>
                  <a:schemeClr val="accent2"/>
                </a:solidFill>
                <a:latin typeface="Verdana" charset="0"/>
              </a:rPr>
              <a:t>HIGH</a:t>
            </a:r>
          </a:p>
          <a:p>
            <a:pPr>
              <a:lnSpc>
                <a:spcPct val="80000"/>
              </a:lnSpc>
            </a:pPr>
            <a:endParaRPr lang="en-GB" sz="1200" b="1" dirty="0">
              <a:solidFill>
                <a:schemeClr val="tx1"/>
              </a:solidFill>
              <a:latin typeface="Verdana" charset="0"/>
              <a:ea typeface="Verdana" charset="0"/>
              <a:cs typeface="Verdana" charset="0"/>
            </a:endParaRP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400" dirty="0">
                <a:solidFill>
                  <a:schemeClr val="tx1"/>
                </a:solidFill>
                <a:latin typeface="Verdana" charset="0"/>
              </a:rPr>
              <a:t>Internationalisation of business</a:t>
            </a: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200" dirty="0">
                <a:solidFill>
                  <a:schemeClr val="accent2"/>
                </a:solidFill>
                <a:latin typeface="Verdana" charset="0"/>
              </a:rPr>
              <a:t>LOW</a:t>
            </a:r>
            <a:r>
              <a:rPr lang="en-US" sz="1200" b="1" dirty="0">
                <a:solidFill>
                  <a:schemeClr val="accent2"/>
                </a:solidFill>
                <a:latin typeface="Verdana" charset="0"/>
              </a:rPr>
              <a:t>				</a:t>
            </a:r>
            <a:r>
              <a:rPr lang="en-GB" sz="1200" b="1" dirty="0">
                <a:solidFill>
                  <a:schemeClr val="accent2"/>
                </a:solidFill>
                <a:latin typeface="Verdana" charset="0"/>
              </a:rPr>
              <a:t>             HIGH</a:t>
            </a:r>
          </a:p>
          <a:p>
            <a:pPr>
              <a:lnSpc>
                <a:spcPct val="80000"/>
              </a:lnSpc>
            </a:pPr>
            <a:endParaRPr lang="en-GB" sz="1200" b="1" dirty="0">
              <a:solidFill>
                <a:schemeClr val="accent2"/>
              </a:solidFill>
              <a:latin typeface="Verdana" charset="0"/>
              <a:ea typeface="Verdana" charset="0"/>
              <a:cs typeface="Verdana" charset="0"/>
            </a:endParaRP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400" dirty="0">
                <a:solidFill>
                  <a:schemeClr val="tx1"/>
                </a:solidFill>
                <a:latin typeface="Verdana" charset="0"/>
              </a:rPr>
              <a:t>Innovation/development</a:t>
            </a: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200" dirty="0">
                <a:solidFill>
                  <a:schemeClr val="accent2"/>
                </a:solidFill>
                <a:latin typeface="Verdana" charset="0"/>
              </a:rPr>
              <a:t>LOW</a:t>
            </a:r>
            <a:r>
              <a:rPr lang="en-US" sz="1200" b="1" dirty="0">
                <a:solidFill>
                  <a:schemeClr val="accent2"/>
                </a:solidFill>
                <a:latin typeface="Verdana" charset="0"/>
              </a:rPr>
              <a:t>				</a:t>
            </a:r>
            <a:r>
              <a:rPr lang="en-GB" sz="1200" b="1" dirty="0">
                <a:solidFill>
                  <a:schemeClr val="accent2"/>
                </a:solidFill>
                <a:latin typeface="Verdana" charset="0"/>
              </a:rPr>
              <a:t>             HIGH</a:t>
            </a:r>
          </a:p>
          <a:p>
            <a:pPr>
              <a:lnSpc>
                <a:spcPct val="80000"/>
              </a:lnSpc>
            </a:pPr>
            <a:endParaRPr lang="en-GB" sz="1200" b="1" dirty="0">
              <a:solidFill>
                <a:schemeClr val="tx1"/>
              </a:solidFill>
              <a:latin typeface="Verdana" charset="0"/>
              <a:ea typeface="Verdana" charset="0"/>
              <a:cs typeface="Verdana" charset="0"/>
            </a:endParaRPr>
          </a:p>
          <a:p>
            <a:pPr>
              <a:lnSpc>
                <a:spcPct val="80000"/>
              </a:lnSpc>
            </a:pPr>
            <a:endParaRPr lang="en-GB" sz="1200" b="1" dirty="0">
              <a:solidFill>
                <a:schemeClr val="tx1"/>
              </a:solidFill>
              <a:latin typeface="Verdana" charset="0"/>
              <a:ea typeface="Verdana" charset="0"/>
              <a:cs typeface="Verdana" charset="0"/>
            </a:endParaRPr>
          </a:p>
          <a:p>
            <a:pPr>
              <a:lnSpc>
                <a:spcPct val="80000"/>
              </a:lnSpc>
            </a:pPr>
            <a:r>
              <a:rPr lang="en-GB" sz="1400" dirty="0">
                <a:solidFill>
                  <a:schemeClr val="tx1"/>
                </a:solidFill>
                <a:latin typeface="Verdana" charset="0"/>
              </a:rPr>
              <a:t>Workplace development</a:t>
            </a:r>
          </a:p>
          <a:p>
            <a:pPr>
              <a:lnSpc>
                <a:spcPct val="80000"/>
              </a:lnSpc>
            </a:pPr>
            <a:endParaRPr lang="en-GB" sz="1200" dirty="0">
              <a:solidFill>
                <a:schemeClr val="tx1"/>
              </a:solidFill>
              <a:latin typeface="Verdana" charset="0"/>
              <a:ea typeface="Verdana" charset="0"/>
              <a:cs typeface="Verdana" charset="0"/>
            </a:endParaRPr>
          </a:p>
          <a:p>
            <a:pPr>
              <a:lnSpc>
                <a:spcPct val="80000"/>
              </a:lnSpc>
            </a:pPr>
            <a:r>
              <a:rPr lang="en-GB" sz="1200" dirty="0">
                <a:solidFill>
                  <a:schemeClr val="accent2"/>
                </a:solidFill>
                <a:latin typeface="Verdana" charset="0"/>
              </a:rPr>
              <a:t>LOW</a:t>
            </a:r>
            <a:r>
              <a:rPr lang="en-US" sz="1200" b="1" dirty="0">
                <a:solidFill>
                  <a:schemeClr val="accent2"/>
                </a:solidFill>
                <a:latin typeface="Verdana" charset="0"/>
              </a:rPr>
              <a:t>				</a:t>
            </a:r>
            <a:r>
              <a:rPr lang="en-GB" sz="1200" b="1" dirty="0">
                <a:solidFill>
                  <a:schemeClr val="accent2"/>
                </a:solidFill>
                <a:latin typeface="Verdana" charset="0"/>
              </a:rPr>
              <a:t>            HIGH</a:t>
            </a:r>
          </a:p>
          <a:p>
            <a:pPr>
              <a:lnSpc>
                <a:spcPct val="80000"/>
              </a:lnSpc>
            </a:pPr>
            <a:endParaRPr lang="en-GB" sz="1200" dirty="0">
              <a:solidFill>
                <a:schemeClr val="tx1"/>
              </a:solidFill>
              <a:latin typeface="Verdana" charset="0"/>
              <a:ea typeface="Verdana" charset="0"/>
              <a:cs typeface="Verdana" charset="0"/>
            </a:endParaRPr>
          </a:p>
        </p:txBody>
      </p:sp>
      <p:sp>
        <p:nvSpPr>
          <p:cNvPr id="9" name="Rectangle 20"/>
          <p:cNvSpPr/>
          <p:nvPr/>
        </p:nvSpPr>
        <p:spPr>
          <a:xfrm>
            <a:off x="484377" y="1838067"/>
            <a:ext cx="3903012" cy="4203723"/>
          </a:xfrm>
          <a:prstGeom prst="rect">
            <a:avLst/>
          </a:prstGeom>
          <a:noFill/>
          <a:ln w="127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cxnSp>
        <p:nvCxnSpPr>
          <p:cNvPr id="10" name="Straight Connector 21"/>
          <p:cNvCxnSpPr/>
          <p:nvPr/>
        </p:nvCxnSpPr>
        <p:spPr>
          <a:xfrm>
            <a:off x="1289644" y="3344502"/>
            <a:ext cx="1905193"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22"/>
          <p:cNvCxnSpPr/>
          <p:nvPr/>
        </p:nvCxnSpPr>
        <p:spPr>
          <a:xfrm>
            <a:off x="1263222" y="4109374"/>
            <a:ext cx="1917764"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23"/>
          <p:cNvCxnSpPr/>
          <p:nvPr/>
        </p:nvCxnSpPr>
        <p:spPr>
          <a:xfrm>
            <a:off x="1277074" y="4844871"/>
            <a:ext cx="1917764"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26"/>
          <p:cNvCxnSpPr/>
          <p:nvPr/>
        </p:nvCxnSpPr>
        <p:spPr>
          <a:xfrm>
            <a:off x="1258892" y="5606620"/>
            <a:ext cx="1908239"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4" name="Ellipsi 7"/>
          <p:cNvSpPr/>
          <p:nvPr/>
        </p:nvSpPr>
        <p:spPr>
          <a:xfrm>
            <a:off x="2528647" y="3192102"/>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latin typeface="Verdana" charset="0"/>
              <a:ea typeface="Verdana" charset="0"/>
              <a:cs typeface="Verdana" charset="0"/>
            </a:endParaRPr>
          </a:p>
        </p:txBody>
      </p:sp>
      <p:sp>
        <p:nvSpPr>
          <p:cNvPr id="15" name="Ellipsi 14"/>
          <p:cNvSpPr/>
          <p:nvPr/>
        </p:nvSpPr>
        <p:spPr>
          <a:xfrm>
            <a:off x="1885300" y="4676493"/>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latin typeface="Verdana" charset="0"/>
              <a:ea typeface="Verdana" charset="0"/>
              <a:cs typeface="Verdana" charset="0"/>
            </a:endParaRPr>
          </a:p>
        </p:txBody>
      </p:sp>
      <p:sp>
        <p:nvSpPr>
          <p:cNvPr id="16" name="Ellipsi 18"/>
          <p:cNvSpPr/>
          <p:nvPr/>
        </p:nvSpPr>
        <p:spPr>
          <a:xfrm>
            <a:off x="2481274" y="5440365"/>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Verdana" charset="0"/>
              <a:ea typeface="Verdana" charset="0"/>
              <a:cs typeface="Verdana" charset="0"/>
            </a:endParaRPr>
          </a:p>
        </p:txBody>
      </p:sp>
      <p:sp>
        <p:nvSpPr>
          <p:cNvPr id="17" name="Ellipsi 7"/>
          <p:cNvSpPr/>
          <p:nvPr/>
        </p:nvSpPr>
        <p:spPr>
          <a:xfrm>
            <a:off x="1943189" y="3925627"/>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latin typeface="Verdana" charset="0"/>
              <a:ea typeface="Verdana" charset="0"/>
              <a:cs typeface="Verdana" charset="0"/>
            </a:endParaRPr>
          </a:p>
        </p:txBody>
      </p:sp>
      <p:grpSp>
        <p:nvGrpSpPr>
          <p:cNvPr id="24" name="Group 4"/>
          <p:cNvGrpSpPr>
            <a:grpSpLocks noChangeAspect="1"/>
          </p:cNvGrpSpPr>
          <p:nvPr/>
        </p:nvGrpSpPr>
        <p:grpSpPr bwMode="auto">
          <a:xfrm>
            <a:off x="7664134" y="534946"/>
            <a:ext cx="916831" cy="823594"/>
            <a:chOff x="1292" y="2852"/>
            <a:chExt cx="531" cy="477"/>
          </a:xfrm>
        </p:grpSpPr>
        <p:sp>
          <p:nvSpPr>
            <p:cNvPr id="25" name="AutoShape 3"/>
            <p:cNvSpPr>
              <a:spLocks noChangeAspect="1" noChangeArrowheads="1" noTextEdit="1"/>
            </p:cNvSpPr>
            <p:nvPr/>
          </p:nvSpPr>
          <p:spPr bwMode="auto">
            <a:xfrm>
              <a:off x="1292" y="2852"/>
              <a:ext cx="531" cy="47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6" name="Freeform 5"/>
            <p:cNvSpPr>
              <a:spLocks/>
            </p:cNvSpPr>
            <p:nvPr/>
          </p:nvSpPr>
          <p:spPr bwMode="auto">
            <a:xfrm>
              <a:off x="1292" y="2852"/>
              <a:ext cx="531" cy="477"/>
            </a:xfrm>
            <a:custGeom>
              <a:avLst/>
              <a:gdLst>
                <a:gd name="T0" fmla="*/ 736 w 736"/>
                <a:gd name="T1" fmla="*/ 637 h 666"/>
                <a:gd name="T2" fmla="*/ 658 w 736"/>
                <a:gd name="T3" fmla="*/ 575 h 666"/>
                <a:gd name="T4" fmla="*/ 349 w 736"/>
                <a:gd name="T5" fmla="*/ 323 h 666"/>
                <a:gd name="T6" fmla="*/ 199 w 736"/>
                <a:gd name="T7" fmla="*/ 171 h 666"/>
                <a:gd name="T8" fmla="*/ 654 w 736"/>
                <a:gd name="T9" fmla="*/ 510 h 666"/>
                <a:gd name="T10" fmla="*/ 658 w 736"/>
                <a:gd name="T11" fmla="*/ 400 h 666"/>
                <a:gd name="T12" fmla="*/ 260 w 736"/>
                <a:gd name="T13" fmla="*/ 34 h 666"/>
                <a:gd name="T14" fmla="*/ 0 w 736"/>
                <a:gd name="T15" fmla="*/ 0 h 666"/>
                <a:gd name="T16" fmla="*/ 73 w 736"/>
                <a:gd name="T17" fmla="*/ 253 h 666"/>
                <a:gd name="T18" fmla="*/ 495 w 736"/>
                <a:gd name="T19" fmla="*/ 590 h 666"/>
                <a:gd name="T20" fmla="*/ 592 w 736"/>
                <a:gd name="T21" fmla="*/ 575 h 666"/>
                <a:gd name="T22" fmla="*/ 719 w 736"/>
                <a:gd name="T23" fmla="*/ 666 h 666"/>
                <a:gd name="T24" fmla="*/ 736 w 736"/>
                <a:gd name="T25" fmla="*/ 637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6" h="666">
                  <a:moveTo>
                    <a:pt x="736" y="637"/>
                  </a:moveTo>
                  <a:cubicBezTo>
                    <a:pt x="736" y="637"/>
                    <a:pt x="702" y="608"/>
                    <a:pt x="658" y="575"/>
                  </a:cubicBezTo>
                  <a:cubicBezTo>
                    <a:pt x="613" y="543"/>
                    <a:pt x="349" y="323"/>
                    <a:pt x="349" y="323"/>
                  </a:cubicBezTo>
                  <a:cubicBezTo>
                    <a:pt x="199" y="171"/>
                    <a:pt x="199" y="171"/>
                    <a:pt x="199" y="171"/>
                  </a:cubicBezTo>
                  <a:cubicBezTo>
                    <a:pt x="654" y="510"/>
                    <a:pt x="654" y="510"/>
                    <a:pt x="654" y="510"/>
                  </a:cubicBezTo>
                  <a:cubicBezTo>
                    <a:pt x="664" y="484"/>
                    <a:pt x="667" y="448"/>
                    <a:pt x="658" y="400"/>
                  </a:cubicBezTo>
                  <a:cubicBezTo>
                    <a:pt x="601" y="95"/>
                    <a:pt x="326" y="45"/>
                    <a:pt x="260" y="34"/>
                  </a:cubicBezTo>
                  <a:cubicBezTo>
                    <a:pt x="221" y="28"/>
                    <a:pt x="12" y="1"/>
                    <a:pt x="0" y="0"/>
                  </a:cubicBezTo>
                  <a:cubicBezTo>
                    <a:pt x="2" y="13"/>
                    <a:pt x="61" y="214"/>
                    <a:pt x="73" y="253"/>
                  </a:cubicBezTo>
                  <a:cubicBezTo>
                    <a:pt x="94" y="315"/>
                    <a:pt x="185" y="580"/>
                    <a:pt x="495" y="590"/>
                  </a:cubicBezTo>
                  <a:cubicBezTo>
                    <a:pt x="537" y="591"/>
                    <a:pt x="568" y="585"/>
                    <a:pt x="592" y="575"/>
                  </a:cubicBezTo>
                  <a:cubicBezTo>
                    <a:pt x="719" y="666"/>
                    <a:pt x="719" y="666"/>
                    <a:pt x="719" y="666"/>
                  </a:cubicBezTo>
                  <a:lnTo>
                    <a:pt x="736" y="637"/>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
        <p:nvSpPr>
          <p:cNvPr id="27" name="Freeform 5"/>
          <p:cNvSpPr>
            <a:spLocks/>
          </p:cNvSpPr>
          <p:nvPr/>
        </p:nvSpPr>
        <p:spPr bwMode="auto">
          <a:xfrm>
            <a:off x="7609412" y="505428"/>
            <a:ext cx="971553" cy="882630"/>
          </a:xfrm>
          <a:custGeom>
            <a:avLst/>
            <a:gdLst>
              <a:gd name="T0" fmla="*/ 736 w 736"/>
              <a:gd name="T1" fmla="*/ 637 h 666"/>
              <a:gd name="T2" fmla="*/ 658 w 736"/>
              <a:gd name="T3" fmla="*/ 575 h 666"/>
              <a:gd name="T4" fmla="*/ 349 w 736"/>
              <a:gd name="T5" fmla="*/ 323 h 666"/>
              <a:gd name="T6" fmla="*/ 199 w 736"/>
              <a:gd name="T7" fmla="*/ 171 h 666"/>
              <a:gd name="T8" fmla="*/ 654 w 736"/>
              <a:gd name="T9" fmla="*/ 510 h 666"/>
              <a:gd name="T10" fmla="*/ 658 w 736"/>
              <a:gd name="T11" fmla="*/ 400 h 666"/>
              <a:gd name="T12" fmla="*/ 260 w 736"/>
              <a:gd name="T13" fmla="*/ 34 h 666"/>
              <a:gd name="T14" fmla="*/ 0 w 736"/>
              <a:gd name="T15" fmla="*/ 0 h 666"/>
              <a:gd name="T16" fmla="*/ 73 w 736"/>
              <a:gd name="T17" fmla="*/ 253 h 666"/>
              <a:gd name="T18" fmla="*/ 495 w 736"/>
              <a:gd name="T19" fmla="*/ 590 h 666"/>
              <a:gd name="T20" fmla="*/ 592 w 736"/>
              <a:gd name="T21" fmla="*/ 575 h 666"/>
              <a:gd name="T22" fmla="*/ 719 w 736"/>
              <a:gd name="T23" fmla="*/ 666 h 666"/>
              <a:gd name="T24" fmla="*/ 736 w 736"/>
              <a:gd name="T25" fmla="*/ 637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6" h="666">
                <a:moveTo>
                  <a:pt x="736" y="637"/>
                </a:moveTo>
                <a:cubicBezTo>
                  <a:pt x="736" y="637"/>
                  <a:pt x="702" y="608"/>
                  <a:pt x="658" y="575"/>
                </a:cubicBezTo>
                <a:cubicBezTo>
                  <a:pt x="613" y="543"/>
                  <a:pt x="349" y="323"/>
                  <a:pt x="349" y="323"/>
                </a:cubicBezTo>
                <a:cubicBezTo>
                  <a:pt x="199" y="171"/>
                  <a:pt x="199" y="171"/>
                  <a:pt x="199" y="171"/>
                </a:cubicBezTo>
                <a:cubicBezTo>
                  <a:pt x="654" y="510"/>
                  <a:pt x="654" y="510"/>
                  <a:pt x="654" y="510"/>
                </a:cubicBezTo>
                <a:cubicBezTo>
                  <a:pt x="664" y="484"/>
                  <a:pt x="667" y="448"/>
                  <a:pt x="658" y="400"/>
                </a:cubicBezTo>
                <a:cubicBezTo>
                  <a:pt x="601" y="95"/>
                  <a:pt x="326" y="45"/>
                  <a:pt x="260" y="34"/>
                </a:cubicBezTo>
                <a:cubicBezTo>
                  <a:pt x="221" y="28"/>
                  <a:pt x="12" y="1"/>
                  <a:pt x="0" y="0"/>
                </a:cubicBezTo>
                <a:cubicBezTo>
                  <a:pt x="2" y="13"/>
                  <a:pt x="61" y="214"/>
                  <a:pt x="73" y="253"/>
                </a:cubicBezTo>
                <a:cubicBezTo>
                  <a:pt x="94" y="315"/>
                  <a:pt x="185" y="580"/>
                  <a:pt x="495" y="590"/>
                </a:cubicBezTo>
                <a:cubicBezTo>
                  <a:pt x="537" y="591"/>
                  <a:pt x="568" y="585"/>
                  <a:pt x="592" y="575"/>
                </a:cubicBezTo>
                <a:cubicBezTo>
                  <a:pt x="719" y="666"/>
                  <a:pt x="719" y="666"/>
                  <a:pt x="719" y="666"/>
                </a:cubicBezTo>
                <a:lnTo>
                  <a:pt x="736" y="637"/>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Tree>
    <p:extLst>
      <p:ext uri="{BB962C8B-B14F-4D97-AF65-F5344CB8AC3E}">
        <p14:creationId xmlns:p14="http://schemas.microsoft.com/office/powerpoint/2010/main" val="27054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667266" y="307414"/>
            <a:ext cx="7877175" cy="1438878"/>
          </a:xfrm>
        </p:spPr>
        <p:txBody>
          <a:bodyPr>
            <a:normAutofit/>
          </a:bodyPr>
          <a:lstStyle/>
          <a:p>
            <a:r>
              <a:rPr lang="en-GB" sz="2800" dirty="0">
                <a:solidFill>
                  <a:schemeClr val="accent1"/>
                </a:solidFill>
              </a:rPr>
              <a:t>Experiences of companies </a:t>
            </a:r>
            <a:br>
              <a:rPr lang="en-GB" sz="2800" dirty="0">
                <a:solidFill>
                  <a:schemeClr val="accent1"/>
                </a:solidFill>
              </a:rPr>
            </a:br>
            <a:r>
              <a:rPr lang="en-GB" sz="2800" dirty="0">
                <a:solidFill>
                  <a:schemeClr val="accent1"/>
                </a:solidFill>
              </a:rPr>
              <a:t>with a high sense of corporate </a:t>
            </a:r>
            <a:br>
              <a:rPr lang="en-GB" sz="2800" dirty="0">
                <a:solidFill>
                  <a:schemeClr val="accent1"/>
                </a:solidFill>
              </a:rPr>
            </a:br>
            <a:r>
              <a:rPr lang="en-GB" sz="2800" dirty="0">
                <a:solidFill>
                  <a:schemeClr val="accent1"/>
                </a:solidFill>
              </a:rPr>
              <a:t>social responsibility</a:t>
            </a:r>
          </a:p>
        </p:txBody>
      </p:sp>
      <p:sp>
        <p:nvSpPr>
          <p:cNvPr id="11" name="Suorakulmio 10"/>
          <p:cNvSpPr/>
          <p:nvPr/>
        </p:nvSpPr>
        <p:spPr>
          <a:xfrm>
            <a:off x="1538084" y="2266335"/>
            <a:ext cx="6844855" cy="738664"/>
          </a:xfrm>
          <a:prstGeom prst="rect">
            <a:avLst/>
          </a:prstGeom>
        </p:spPr>
        <p:txBody>
          <a:bodyPr wrap="square">
            <a:spAutoFit/>
          </a:bodyPr>
          <a:lstStyle/>
          <a:p>
            <a:r>
              <a:rPr lang="en-GB" sz="1400" i="1" dirty="0">
                <a:latin typeface="Verdana" charset="0"/>
              </a:rPr>
              <a:t>We want to support the educational institution by offering a placement, foreign students bring us a bit of variety, our employees improve their language skills, and even their attitudes may change. (Construction sector entrepreneur, Kainuu)</a:t>
            </a:r>
          </a:p>
        </p:txBody>
      </p:sp>
      <p:sp>
        <p:nvSpPr>
          <p:cNvPr id="13" name="Suorakulmio 12"/>
          <p:cNvSpPr/>
          <p:nvPr/>
        </p:nvSpPr>
        <p:spPr>
          <a:xfrm>
            <a:off x="1538084" y="3474575"/>
            <a:ext cx="6667166" cy="738664"/>
          </a:xfrm>
          <a:prstGeom prst="rect">
            <a:avLst/>
          </a:prstGeom>
        </p:spPr>
        <p:txBody>
          <a:bodyPr wrap="square">
            <a:spAutoFit/>
          </a:bodyPr>
          <a:lstStyle/>
          <a:p>
            <a:pPr>
              <a:spcAft>
                <a:spcPts val="0"/>
              </a:spcAft>
            </a:pPr>
            <a:r>
              <a:rPr lang="en-GB" sz="1400" i="1" dirty="0">
                <a:latin typeface="Verdana" charset="0"/>
              </a:rPr>
              <a:t>We wanted to offer a foreign student an opportunity to familiarise himself with Finnish working life. (Vehicle repair shop, North Karelia)</a:t>
            </a:r>
            <a:endParaRPr lang="en-GB" sz="1400" i="1" dirty="0">
              <a:effectLst/>
              <a:latin typeface="Verdana" charset="0"/>
              <a:ea typeface="Verdana" charset="0"/>
              <a:cs typeface="Verdana" charset="0"/>
            </a:endParaRPr>
          </a:p>
        </p:txBody>
      </p:sp>
      <p:sp>
        <p:nvSpPr>
          <p:cNvPr id="14" name="Suorakulmio 13"/>
          <p:cNvSpPr/>
          <p:nvPr/>
        </p:nvSpPr>
        <p:spPr>
          <a:xfrm>
            <a:off x="1538084" y="4583991"/>
            <a:ext cx="6695226" cy="954107"/>
          </a:xfrm>
          <a:prstGeom prst="rect">
            <a:avLst/>
          </a:prstGeom>
        </p:spPr>
        <p:txBody>
          <a:bodyPr wrap="square">
            <a:spAutoFit/>
          </a:bodyPr>
          <a:lstStyle/>
          <a:p>
            <a:r>
              <a:rPr lang="en-GB" sz="1400" i="1" dirty="0">
                <a:latin typeface="Verdana" charset="0"/>
              </a:rPr>
              <a:t>Different ways of working, and reconciling them. Learning language and culture. The customers enjoyed getting to know the student. They were proud that we had given her a job. The experience is always unique. (Beauty sector entrepreneur, Kymenlaakso) </a:t>
            </a:r>
          </a:p>
        </p:txBody>
      </p:sp>
      <p:sp>
        <p:nvSpPr>
          <p:cNvPr id="19" name="Tekstiruutu 5"/>
          <p:cNvSpPr txBox="1"/>
          <p:nvPr/>
        </p:nvSpPr>
        <p:spPr>
          <a:xfrm>
            <a:off x="1057242" y="2160805"/>
            <a:ext cx="256182" cy="584775"/>
          </a:xfrm>
          <a:prstGeom prst="rect">
            <a:avLst/>
          </a:prstGeom>
          <a:noFill/>
        </p:spPr>
        <p:txBody>
          <a:bodyPr wrap="square" rtlCol="0">
            <a:spAutoFit/>
          </a:bodyPr>
          <a:lstStyle/>
          <a:p>
            <a:r>
              <a:rPr lang="en-GB" sz="3200" b="1" dirty="0">
                <a:solidFill>
                  <a:schemeClr val="accent1"/>
                </a:solidFill>
                <a:latin typeface="Verdana" charset="0"/>
              </a:rPr>
              <a:t>”</a:t>
            </a:r>
            <a:endParaRPr lang="en-GB" b="1" dirty="0">
              <a:solidFill>
                <a:schemeClr val="accent1"/>
              </a:solidFill>
              <a:latin typeface="Verdana" charset="0"/>
              <a:ea typeface="Verdana" charset="0"/>
              <a:cs typeface="Verdana" charset="0"/>
            </a:endParaRPr>
          </a:p>
        </p:txBody>
      </p:sp>
      <p:sp>
        <p:nvSpPr>
          <p:cNvPr id="20" name="Tekstiruutu 6"/>
          <p:cNvSpPr txBox="1"/>
          <p:nvPr/>
        </p:nvSpPr>
        <p:spPr>
          <a:xfrm>
            <a:off x="1057242" y="3317559"/>
            <a:ext cx="256182" cy="584775"/>
          </a:xfrm>
          <a:prstGeom prst="rect">
            <a:avLst/>
          </a:prstGeom>
          <a:noFill/>
        </p:spPr>
        <p:txBody>
          <a:bodyPr wrap="square" rtlCol="0">
            <a:spAutoFit/>
          </a:bodyPr>
          <a:lstStyle/>
          <a:p>
            <a:r>
              <a:rPr lang="en-GB" sz="3200" b="1" dirty="0">
                <a:solidFill>
                  <a:schemeClr val="accent1"/>
                </a:solidFill>
                <a:latin typeface="Verdana" charset="0"/>
              </a:rPr>
              <a:t>”</a:t>
            </a:r>
            <a:endParaRPr lang="en-GB" b="1" dirty="0">
              <a:solidFill>
                <a:schemeClr val="accent1"/>
              </a:solidFill>
              <a:latin typeface="Verdana" charset="0"/>
              <a:ea typeface="Verdana" charset="0"/>
              <a:cs typeface="Verdana" charset="0"/>
            </a:endParaRPr>
          </a:p>
        </p:txBody>
      </p:sp>
      <p:sp>
        <p:nvSpPr>
          <p:cNvPr id="21" name="Tekstiruutu 8"/>
          <p:cNvSpPr txBox="1"/>
          <p:nvPr/>
        </p:nvSpPr>
        <p:spPr>
          <a:xfrm>
            <a:off x="1057242" y="4512943"/>
            <a:ext cx="256182" cy="584775"/>
          </a:xfrm>
          <a:prstGeom prst="rect">
            <a:avLst/>
          </a:prstGeom>
          <a:noFill/>
        </p:spPr>
        <p:txBody>
          <a:bodyPr wrap="square" rtlCol="0">
            <a:spAutoFit/>
          </a:bodyPr>
          <a:lstStyle/>
          <a:p>
            <a:r>
              <a:rPr lang="en-GB" sz="3200" b="1" dirty="0">
                <a:solidFill>
                  <a:schemeClr val="accent1"/>
                </a:solidFill>
                <a:latin typeface="Verdana" charset="0"/>
              </a:rPr>
              <a:t>”</a:t>
            </a:r>
            <a:endParaRPr lang="en-GB" b="1" dirty="0">
              <a:solidFill>
                <a:schemeClr val="accent1"/>
              </a:solidFill>
              <a:latin typeface="Verdana" charset="0"/>
              <a:ea typeface="Verdana" charset="0"/>
              <a:cs typeface="Verdana" charset="0"/>
            </a:endParaRPr>
          </a:p>
        </p:txBody>
      </p:sp>
      <p:cxnSp>
        <p:nvCxnSpPr>
          <p:cNvPr id="22" name="Straight Connector 21"/>
          <p:cNvCxnSpPr/>
          <p:nvPr/>
        </p:nvCxnSpPr>
        <p:spPr>
          <a:xfrm>
            <a:off x="1604499" y="3291990"/>
            <a:ext cx="6290192"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1604499" y="4371512"/>
            <a:ext cx="6290192"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grpSp>
        <p:nvGrpSpPr>
          <p:cNvPr id="27" name="Group 4"/>
          <p:cNvGrpSpPr>
            <a:grpSpLocks noChangeAspect="1"/>
          </p:cNvGrpSpPr>
          <p:nvPr/>
        </p:nvGrpSpPr>
        <p:grpSpPr bwMode="auto">
          <a:xfrm>
            <a:off x="7664134" y="534946"/>
            <a:ext cx="916831" cy="823594"/>
            <a:chOff x="1292" y="2852"/>
            <a:chExt cx="531" cy="477"/>
          </a:xfrm>
        </p:grpSpPr>
        <p:sp>
          <p:nvSpPr>
            <p:cNvPr id="28" name="AutoShape 3"/>
            <p:cNvSpPr>
              <a:spLocks noChangeAspect="1" noChangeArrowheads="1" noTextEdit="1"/>
            </p:cNvSpPr>
            <p:nvPr/>
          </p:nvSpPr>
          <p:spPr bwMode="auto">
            <a:xfrm>
              <a:off x="1292" y="2852"/>
              <a:ext cx="531" cy="47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9" name="Freeform 5"/>
            <p:cNvSpPr>
              <a:spLocks/>
            </p:cNvSpPr>
            <p:nvPr/>
          </p:nvSpPr>
          <p:spPr bwMode="auto">
            <a:xfrm>
              <a:off x="1292" y="2852"/>
              <a:ext cx="531" cy="477"/>
            </a:xfrm>
            <a:custGeom>
              <a:avLst/>
              <a:gdLst>
                <a:gd name="T0" fmla="*/ 736 w 736"/>
                <a:gd name="T1" fmla="*/ 637 h 666"/>
                <a:gd name="T2" fmla="*/ 658 w 736"/>
                <a:gd name="T3" fmla="*/ 575 h 666"/>
                <a:gd name="T4" fmla="*/ 349 w 736"/>
                <a:gd name="T5" fmla="*/ 323 h 666"/>
                <a:gd name="T6" fmla="*/ 199 w 736"/>
                <a:gd name="T7" fmla="*/ 171 h 666"/>
                <a:gd name="T8" fmla="*/ 654 w 736"/>
                <a:gd name="T9" fmla="*/ 510 h 666"/>
                <a:gd name="T10" fmla="*/ 658 w 736"/>
                <a:gd name="T11" fmla="*/ 400 h 666"/>
                <a:gd name="T12" fmla="*/ 260 w 736"/>
                <a:gd name="T13" fmla="*/ 34 h 666"/>
                <a:gd name="T14" fmla="*/ 0 w 736"/>
                <a:gd name="T15" fmla="*/ 0 h 666"/>
                <a:gd name="T16" fmla="*/ 73 w 736"/>
                <a:gd name="T17" fmla="*/ 253 h 666"/>
                <a:gd name="T18" fmla="*/ 495 w 736"/>
                <a:gd name="T19" fmla="*/ 590 h 666"/>
                <a:gd name="T20" fmla="*/ 592 w 736"/>
                <a:gd name="T21" fmla="*/ 575 h 666"/>
                <a:gd name="T22" fmla="*/ 719 w 736"/>
                <a:gd name="T23" fmla="*/ 666 h 666"/>
                <a:gd name="T24" fmla="*/ 736 w 736"/>
                <a:gd name="T25" fmla="*/ 637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6" h="666">
                  <a:moveTo>
                    <a:pt x="736" y="637"/>
                  </a:moveTo>
                  <a:cubicBezTo>
                    <a:pt x="736" y="637"/>
                    <a:pt x="702" y="608"/>
                    <a:pt x="658" y="575"/>
                  </a:cubicBezTo>
                  <a:cubicBezTo>
                    <a:pt x="613" y="543"/>
                    <a:pt x="349" y="323"/>
                    <a:pt x="349" y="323"/>
                  </a:cubicBezTo>
                  <a:cubicBezTo>
                    <a:pt x="199" y="171"/>
                    <a:pt x="199" y="171"/>
                    <a:pt x="199" y="171"/>
                  </a:cubicBezTo>
                  <a:cubicBezTo>
                    <a:pt x="654" y="510"/>
                    <a:pt x="654" y="510"/>
                    <a:pt x="654" y="510"/>
                  </a:cubicBezTo>
                  <a:cubicBezTo>
                    <a:pt x="664" y="484"/>
                    <a:pt x="667" y="448"/>
                    <a:pt x="658" y="400"/>
                  </a:cubicBezTo>
                  <a:cubicBezTo>
                    <a:pt x="601" y="95"/>
                    <a:pt x="326" y="45"/>
                    <a:pt x="260" y="34"/>
                  </a:cubicBezTo>
                  <a:cubicBezTo>
                    <a:pt x="221" y="28"/>
                    <a:pt x="12" y="1"/>
                    <a:pt x="0" y="0"/>
                  </a:cubicBezTo>
                  <a:cubicBezTo>
                    <a:pt x="2" y="13"/>
                    <a:pt x="61" y="214"/>
                    <a:pt x="73" y="253"/>
                  </a:cubicBezTo>
                  <a:cubicBezTo>
                    <a:pt x="94" y="315"/>
                    <a:pt x="185" y="580"/>
                    <a:pt x="495" y="590"/>
                  </a:cubicBezTo>
                  <a:cubicBezTo>
                    <a:pt x="537" y="591"/>
                    <a:pt x="568" y="585"/>
                    <a:pt x="592" y="575"/>
                  </a:cubicBezTo>
                  <a:cubicBezTo>
                    <a:pt x="719" y="666"/>
                    <a:pt x="719" y="666"/>
                    <a:pt x="719" y="666"/>
                  </a:cubicBezTo>
                  <a:lnTo>
                    <a:pt x="736" y="637"/>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
        <p:nvSpPr>
          <p:cNvPr id="3" name="Dian numeron paikkamerkki 2"/>
          <p:cNvSpPr>
            <a:spLocks noGrp="1"/>
          </p:cNvSpPr>
          <p:nvPr>
            <p:ph type="sldNum" sz="quarter" idx="12"/>
          </p:nvPr>
        </p:nvSpPr>
        <p:spPr/>
        <p:txBody>
          <a:bodyPr/>
          <a:lstStyle/>
          <a:p>
            <a:fld id="{CD5A474A-57CC-514E-A591-E5597AD79BDB}" type="slidenum">
              <a:rPr lang="fi-FI" smtClean="0"/>
              <a:pPr/>
              <a:t>12</a:t>
            </a:fld>
            <a:endParaRPr lang="en-GB" dirty="0"/>
          </a:p>
        </p:txBody>
      </p:sp>
      <p:sp>
        <p:nvSpPr>
          <p:cNvPr id="15" name="Freeform 5"/>
          <p:cNvSpPr>
            <a:spLocks/>
          </p:cNvSpPr>
          <p:nvPr/>
        </p:nvSpPr>
        <p:spPr bwMode="auto">
          <a:xfrm>
            <a:off x="7609412" y="505428"/>
            <a:ext cx="971553" cy="882630"/>
          </a:xfrm>
          <a:custGeom>
            <a:avLst/>
            <a:gdLst>
              <a:gd name="T0" fmla="*/ 736 w 736"/>
              <a:gd name="T1" fmla="*/ 637 h 666"/>
              <a:gd name="T2" fmla="*/ 658 w 736"/>
              <a:gd name="T3" fmla="*/ 575 h 666"/>
              <a:gd name="T4" fmla="*/ 349 w 736"/>
              <a:gd name="T5" fmla="*/ 323 h 666"/>
              <a:gd name="T6" fmla="*/ 199 w 736"/>
              <a:gd name="T7" fmla="*/ 171 h 666"/>
              <a:gd name="T8" fmla="*/ 654 w 736"/>
              <a:gd name="T9" fmla="*/ 510 h 666"/>
              <a:gd name="T10" fmla="*/ 658 w 736"/>
              <a:gd name="T11" fmla="*/ 400 h 666"/>
              <a:gd name="T12" fmla="*/ 260 w 736"/>
              <a:gd name="T13" fmla="*/ 34 h 666"/>
              <a:gd name="T14" fmla="*/ 0 w 736"/>
              <a:gd name="T15" fmla="*/ 0 h 666"/>
              <a:gd name="T16" fmla="*/ 73 w 736"/>
              <a:gd name="T17" fmla="*/ 253 h 666"/>
              <a:gd name="T18" fmla="*/ 495 w 736"/>
              <a:gd name="T19" fmla="*/ 590 h 666"/>
              <a:gd name="T20" fmla="*/ 592 w 736"/>
              <a:gd name="T21" fmla="*/ 575 h 666"/>
              <a:gd name="T22" fmla="*/ 719 w 736"/>
              <a:gd name="T23" fmla="*/ 666 h 666"/>
              <a:gd name="T24" fmla="*/ 736 w 736"/>
              <a:gd name="T25" fmla="*/ 637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6" h="666">
                <a:moveTo>
                  <a:pt x="736" y="637"/>
                </a:moveTo>
                <a:cubicBezTo>
                  <a:pt x="736" y="637"/>
                  <a:pt x="702" y="608"/>
                  <a:pt x="658" y="575"/>
                </a:cubicBezTo>
                <a:cubicBezTo>
                  <a:pt x="613" y="543"/>
                  <a:pt x="349" y="323"/>
                  <a:pt x="349" y="323"/>
                </a:cubicBezTo>
                <a:cubicBezTo>
                  <a:pt x="199" y="171"/>
                  <a:pt x="199" y="171"/>
                  <a:pt x="199" y="171"/>
                </a:cubicBezTo>
                <a:cubicBezTo>
                  <a:pt x="654" y="510"/>
                  <a:pt x="654" y="510"/>
                  <a:pt x="654" y="510"/>
                </a:cubicBezTo>
                <a:cubicBezTo>
                  <a:pt x="664" y="484"/>
                  <a:pt x="667" y="448"/>
                  <a:pt x="658" y="400"/>
                </a:cubicBezTo>
                <a:cubicBezTo>
                  <a:pt x="601" y="95"/>
                  <a:pt x="326" y="45"/>
                  <a:pt x="260" y="34"/>
                </a:cubicBezTo>
                <a:cubicBezTo>
                  <a:pt x="221" y="28"/>
                  <a:pt x="12" y="1"/>
                  <a:pt x="0" y="0"/>
                </a:cubicBezTo>
                <a:cubicBezTo>
                  <a:pt x="2" y="13"/>
                  <a:pt x="61" y="214"/>
                  <a:pt x="73" y="253"/>
                </a:cubicBezTo>
                <a:cubicBezTo>
                  <a:pt x="94" y="315"/>
                  <a:pt x="185" y="580"/>
                  <a:pt x="495" y="590"/>
                </a:cubicBezTo>
                <a:cubicBezTo>
                  <a:pt x="537" y="591"/>
                  <a:pt x="568" y="585"/>
                  <a:pt x="592" y="575"/>
                </a:cubicBezTo>
                <a:cubicBezTo>
                  <a:pt x="719" y="666"/>
                  <a:pt x="719" y="666"/>
                  <a:pt x="719" y="666"/>
                </a:cubicBezTo>
                <a:lnTo>
                  <a:pt x="736" y="637"/>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Tree>
    <p:extLst>
      <p:ext uri="{BB962C8B-B14F-4D97-AF65-F5344CB8AC3E}">
        <p14:creationId xmlns:p14="http://schemas.microsoft.com/office/powerpoint/2010/main" val="283010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orakulmio 3"/>
          <p:cNvSpPr/>
          <p:nvPr/>
        </p:nvSpPr>
        <p:spPr>
          <a:xfrm>
            <a:off x="640249" y="2166916"/>
            <a:ext cx="6451667" cy="3046988"/>
          </a:xfrm>
          <a:prstGeom prst="rect">
            <a:avLst/>
          </a:prstGeom>
        </p:spPr>
        <p:txBody>
          <a:bodyPr wrap="square">
            <a:spAutoFit/>
          </a:bodyPr>
          <a:lstStyle/>
          <a:p>
            <a:r>
              <a:rPr lang="en-GB" sz="4800" b="1" dirty="0">
                <a:solidFill>
                  <a:schemeClr val="accent1"/>
                </a:solidFill>
                <a:latin typeface="Verdana" charset="0"/>
              </a:rPr>
              <a:t>Different ways of benefitting from international talents</a:t>
            </a:r>
            <a:r>
              <a:rPr lang="en-GB" sz="4800" b="1" dirty="0">
                <a:solidFill>
                  <a:schemeClr val="accent3"/>
                </a:solidFill>
                <a:latin typeface="Verdana" charset="0"/>
              </a:rPr>
              <a:t>.</a:t>
            </a:r>
          </a:p>
        </p:txBody>
      </p:sp>
      <p:sp>
        <p:nvSpPr>
          <p:cNvPr id="2" name="Dian numeron paikkamerkki 1"/>
          <p:cNvSpPr>
            <a:spLocks noGrp="1"/>
          </p:cNvSpPr>
          <p:nvPr>
            <p:ph type="sldNum" sz="quarter" idx="12"/>
          </p:nvPr>
        </p:nvSpPr>
        <p:spPr/>
        <p:txBody>
          <a:bodyPr/>
          <a:lstStyle/>
          <a:p>
            <a:fld id="{CD5A474A-57CC-514E-A591-E5597AD79BDB}" type="slidenum">
              <a:rPr lang="fi-FI" smtClean="0"/>
              <a:pPr/>
              <a:t>13</a:t>
            </a:fld>
            <a:endParaRPr lang="en-GB" dirty="0"/>
          </a:p>
        </p:txBody>
      </p:sp>
    </p:spTree>
    <p:extLst>
      <p:ext uri="{BB962C8B-B14F-4D97-AF65-F5344CB8AC3E}">
        <p14:creationId xmlns:p14="http://schemas.microsoft.com/office/powerpoint/2010/main" val="1626110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665456" y="347069"/>
            <a:ext cx="7877175" cy="1143000"/>
          </a:xfrm>
        </p:spPr>
        <p:txBody>
          <a:bodyPr>
            <a:normAutofit/>
          </a:bodyPr>
          <a:lstStyle/>
          <a:p>
            <a:r>
              <a:rPr lang="en-GB" dirty="0">
                <a:solidFill>
                  <a:schemeClr val="accent3"/>
                </a:solidFill>
              </a:rPr>
              <a:t>Higher education trainee</a:t>
            </a:r>
            <a:endParaRPr lang="en-GB" sz="4400" dirty="0">
              <a:solidFill>
                <a:schemeClr val="accent3"/>
              </a:solidFill>
            </a:endParaRPr>
          </a:p>
        </p:txBody>
      </p:sp>
      <p:sp>
        <p:nvSpPr>
          <p:cNvPr id="3" name="Sisällön paikkamerkki 2"/>
          <p:cNvSpPr>
            <a:spLocks noGrp="1"/>
          </p:cNvSpPr>
          <p:nvPr>
            <p:ph idx="1"/>
          </p:nvPr>
        </p:nvSpPr>
        <p:spPr>
          <a:xfrm>
            <a:off x="4538138" y="2565489"/>
            <a:ext cx="4211968" cy="3845345"/>
          </a:xfrm>
        </p:spPr>
        <p:txBody>
          <a:bodyPr>
            <a:noAutofit/>
          </a:bodyPr>
          <a:lstStyle/>
          <a:p>
            <a:pPr fontAlgn="base">
              <a:buClr>
                <a:schemeClr val="accent2"/>
              </a:buClr>
            </a:pPr>
            <a:r>
              <a:rPr lang="en-GB" sz="1300" dirty="0"/>
              <a:t>Trainees bring new possibilities for internationalisation.</a:t>
            </a:r>
          </a:p>
          <a:p>
            <a:pPr fontAlgn="base">
              <a:buClr>
                <a:schemeClr val="accent2"/>
              </a:buClr>
            </a:pPr>
            <a:r>
              <a:rPr lang="en-GB" sz="1300" dirty="0"/>
              <a:t>Students possess the most recent knowledge in their field. </a:t>
            </a:r>
          </a:p>
          <a:p>
            <a:pPr fontAlgn="base">
              <a:buClr>
                <a:schemeClr val="accent2"/>
              </a:buClr>
            </a:pPr>
            <a:r>
              <a:rPr lang="en-GB" sz="1300" dirty="0"/>
              <a:t>Trainees contribute new viewpoints, tools and ideas to the workplace.</a:t>
            </a:r>
          </a:p>
          <a:p>
            <a:pPr fontAlgn="base">
              <a:buClr>
                <a:schemeClr val="accent2"/>
              </a:buClr>
            </a:pPr>
            <a:r>
              <a:rPr lang="en-GB" sz="1300" dirty="0"/>
              <a:t>A placement is a good opportunity to get to know new talents in the field and introduce the organisation to potential employees.</a:t>
            </a:r>
          </a:p>
          <a:p>
            <a:pPr fontAlgn="base">
              <a:buClr>
                <a:schemeClr val="accent2"/>
              </a:buClr>
            </a:pPr>
            <a:r>
              <a:rPr lang="en-GB" sz="1300" dirty="0"/>
              <a:t>During the placement, the employer gets a good idea of the student’s skills.</a:t>
            </a:r>
          </a:p>
          <a:p>
            <a:pPr>
              <a:buClr>
                <a:schemeClr val="accent2"/>
              </a:buClr>
            </a:pPr>
            <a:endParaRPr lang="en-GB" sz="1300" dirty="0"/>
          </a:p>
          <a:p>
            <a:pPr>
              <a:buClr>
                <a:schemeClr val="accent2"/>
              </a:buClr>
            </a:pPr>
            <a:endParaRPr lang="en-GB" sz="1300" dirty="0"/>
          </a:p>
          <a:p>
            <a:pPr>
              <a:buClr>
                <a:schemeClr val="accent2"/>
              </a:buClr>
            </a:pPr>
            <a:endParaRPr lang="en-GB" sz="1300" dirty="0"/>
          </a:p>
          <a:p>
            <a:pPr>
              <a:buClr>
                <a:schemeClr val="accent2"/>
              </a:buClr>
            </a:pPr>
            <a:endParaRPr lang="en-GB" sz="1300" dirty="0"/>
          </a:p>
        </p:txBody>
      </p:sp>
      <p:sp>
        <p:nvSpPr>
          <p:cNvPr id="6" name="Rectangle 5"/>
          <p:cNvSpPr/>
          <p:nvPr/>
        </p:nvSpPr>
        <p:spPr>
          <a:xfrm>
            <a:off x="4538138" y="2184772"/>
            <a:ext cx="1806934" cy="307777"/>
          </a:xfrm>
          <a:prstGeom prst="rect">
            <a:avLst/>
          </a:prstGeom>
        </p:spPr>
        <p:txBody>
          <a:bodyPr wrap="square">
            <a:spAutoFit/>
          </a:bodyPr>
          <a:lstStyle/>
          <a:p>
            <a:pPr fontAlgn="base"/>
            <a:r>
              <a:rPr lang="en-GB" sz="1400" b="1" dirty="0">
                <a:solidFill>
                  <a:schemeClr val="accent1"/>
                </a:solidFill>
                <a:latin typeface="Verdana" charset="0"/>
              </a:rPr>
              <a:t>BENEFITS</a:t>
            </a:r>
            <a:r>
              <a:rPr lang="en-GB" sz="1400" b="1" dirty="0">
                <a:solidFill>
                  <a:schemeClr val="accent2"/>
                </a:solidFill>
                <a:latin typeface="Verdana" charset="0"/>
              </a:rPr>
              <a:t> </a:t>
            </a:r>
          </a:p>
        </p:txBody>
      </p:sp>
      <p:sp>
        <p:nvSpPr>
          <p:cNvPr id="19" name="TextBox 18"/>
          <p:cNvSpPr txBox="1"/>
          <p:nvPr/>
        </p:nvSpPr>
        <p:spPr>
          <a:xfrm>
            <a:off x="2373379" y="3125580"/>
            <a:ext cx="1943101" cy="307777"/>
          </a:xfrm>
          <a:prstGeom prst="rect">
            <a:avLst/>
          </a:prstGeom>
          <a:noFill/>
        </p:spPr>
        <p:txBody>
          <a:bodyPr wrap="square" rtlCol="0">
            <a:spAutoFit/>
          </a:bodyPr>
          <a:lstStyle/>
          <a:p>
            <a:r>
              <a:rPr lang="en-GB" sz="1400" b="1" dirty="0">
                <a:solidFill>
                  <a:schemeClr val="accent1"/>
                </a:solidFill>
                <a:latin typeface="Verdana" charset="0"/>
              </a:rPr>
              <a:t>Round the year</a:t>
            </a:r>
          </a:p>
        </p:txBody>
      </p:sp>
      <p:sp>
        <p:nvSpPr>
          <p:cNvPr id="20" name="TextBox 19"/>
          <p:cNvSpPr txBox="1"/>
          <p:nvPr/>
        </p:nvSpPr>
        <p:spPr>
          <a:xfrm>
            <a:off x="2357528" y="3847358"/>
            <a:ext cx="1789427" cy="523220"/>
          </a:xfrm>
          <a:prstGeom prst="rect">
            <a:avLst/>
          </a:prstGeom>
          <a:noFill/>
        </p:spPr>
        <p:txBody>
          <a:bodyPr wrap="square" rtlCol="0">
            <a:spAutoFit/>
          </a:bodyPr>
          <a:lstStyle/>
          <a:p>
            <a:r>
              <a:rPr lang="en-GB" sz="1400" b="1">
                <a:solidFill>
                  <a:schemeClr val="accent1"/>
                </a:solidFill>
                <a:latin typeface="Verdana" charset="0"/>
              </a:rPr>
              <a:t>Student’s pay</a:t>
            </a:r>
          </a:p>
        </p:txBody>
      </p:sp>
      <p:sp>
        <p:nvSpPr>
          <p:cNvPr id="21" name="TextBox 20"/>
          <p:cNvSpPr txBox="1"/>
          <p:nvPr/>
        </p:nvSpPr>
        <p:spPr>
          <a:xfrm>
            <a:off x="2357528" y="2411601"/>
            <a:ext cx="1421510" cy="307777"/>
          </a:xfrm>
          <a:prstGeom prst="rect">
            <a:avLst/>
          </a:prstGeom>
          <a:noFill/>
        </p:spPr>
        <p:txBody>
          <a:bodyPr wrap="square" rtlCol="0">
            <a:spAutoFit/>
          </a:bodyPr>
          <a:lstStyle/>
          <a:p>
            <a:r>
              <a:rPr lang="en-GB" sz="1400" b="1" dirty="0">
                <a:solidFill>
                  <a:schemeClr val="accent1"/>
                </a:solidFill>
                <a:latin typeface="Verdana" charset="0"/>
              </a:rPr>
              <a:t>2-6 months</a:t>
            </a:r>
          </a:p>
        </p:txBody>
      </p:sp>
      <p:sp>
        <p:nvSpPr>
          <p:cNvPr id="25" name="TextBox 24"/>
          <p:cNvSpPr txBox="1"/>
          <p:nvPr/>
        </p:nvSpPr>
        <p:spPr>
          <a:xfrm>
            <a:off x="2357528" y="4589359"/>
            <a:ext cx="2443162" cy="307777"/>
          </a:xfrm>
          <a:prstGeom prst="rect">
            <a:avLst/>
          </a:prstGeom>
          <a:noFill/>
        </p:spPr>
        <p:txBody>
          <a:bodyPr wrap="square" rtlCol="0">
            <a:spAutoFit/>
          </a:bodyPr>
          <a:lstStyle/>
          <a:p>
            <a:r>
              <a:rPr lang="en-GB" sz="1400" b="1" dirty="0">
                <a:solidFill>
                  <a:schemeClr val="accent1"/>
                </a:solidFill>
                <a:latin typeface="Verdana" charset="0"/>
              </a:rPr>
              <a:t>Workstation</a:t>
            </a:r>
          </a:p>
        </p:txBody>
      </p:sp>
      <p:sp>
        <p:nvSpPr>
          <p:cNvPr id="28" name="TextBox 19"/>
          <p:cNvSpPr txBox="1"/>
          <p:nvPr/>
        </p:nvSpPr>
        <p:spPr>
          <a:xfrm>
            <a:off x="665457" y="5214620"/>
            <a:ext cx="3847444" cy="769441"/>
          </a:xfrm>
          <a:prstGeom prst="rect">
            <a:avLst/>
          </a:prstGeom>
          <a:noFill/>
        </p:spPr>
        <p:txBody>
          <a:bodyPr wrap="square" rtlCol="0">
            <a:spAutoFit/>
          </a:bodyPr>
          <a:lstStyle/>
          <a:p>
            <a:r>
              <a:rPr lang="en-GB" sz="1100" dirty="0">
                <a:solidFill>
                  <a:schemeClr val="accent1"/>
                </a:solidFill>
                <a:latin typeface="Verdana" charset="0"/>
              </a:rPr>
              <a:t>There are some variations between different higher education institutions’ practices. For example, pay support may be available from a HEI. A workstation is also not always necessary.</a:t>
            </a:r>
          </a:p>
        </p:txBody>
      </p:sp>
      <p:sp>
        <p:nvSpPr>
          <p:cNvPr id="5" name="Suorakulmio 4"/>
          <p:cNvSpPr/>
          <p:nvPr/>
        </p:nvSpPr>
        <p:spPr>
          <a:xfrm>
            <a:off x="665456" y="323068"/>
            <a:ext cx="5679616" cy="338554"/>
          </a:xfrm>
          <a:prstGeom prst="rect">
            <a:avLst/>
          </a:prstGeom>
        </p:spPr>
        <p:txBody>
          <a:bodyPr wrap="square">
            <a:spAutoFit/>
          </a:bodyPr>
          <a:lstStyle/>
          <a:p>
            <a:r>
              <a:rPr lang="en-GB" sz="1600" dirty="0">
                <a:solidFill>
                  <a:schemeClr val="accent1"/>
                </a:solidFill>
                <a:latin typeface="Verdana" charset="0"/>
              </a:rPr>
              <a:t>Different ways of using international talents:</a:t>
            </a:r>
          </a:p>
        </p:txBody>
      </p:sp>
      <p:sp>
        <p:nvSpPr>
          <p:cNvPr id="27" name="Arrow: Pentagon 26"/>
          <p:cNvSpPr/>
          <p:nvPr/>
        </p:nvSpPr>
        <p:spPr>
          <a:xfrm>
            <a:off x="728686" y="4434685"/>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30" name="Arrow: Pentagon 29"/>
          <p:cNvSpPr/>
          <p:nvPr/>
        </p:nvSpPr>
        <p:spPr>
          <a:xfrm>
            <a:off x="728686" y="3705732"/>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31" name="Arrow: Pentagon 30"/>
          <p:cNvSpPr/>
          <p:nvPr/>
        </p:nvSpPr>
        <p:spPr>
          <a:xfrm>
            <a:off x="728686" y="2976779"/>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32" name="Rectangle 31"/>
          <p:cNvSpPr/>
          <p:nvPr/>
        </p:nvSpPr>
        <p:spPr>
          <a:xfrm>
            <a:off x="728686" y="2248898"/>
            <a:ext cx="3420365" cy="2872095"/>
          </a:xfrm>
          <a:prstGeom prst="rect">
            <a:avLst/>
          </a:prstGeom>
          <a:noFill/>
          <a:ln w="190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33" name="Arrow: Pentagon 32"/>
          <p:cNvSpPr/>
          <p:nvPr/>
        </p:nvSpPr>
        <p:spPr>
          <a:xfrm>
            <a:off x="728686" y="2248898"/>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latin typeface="Verdana" charset="0"/>
              <a:ea typeface="Verdana" charset="0"/>
              <a:cs typeface="Verdana" charset="0"/>
            </a:endParaRPr>
          </a:p>
        </p:txBody>
      </p:sp>
      <p:sp>
        <p:nvSpPr>
          <p:cNvPr id="34" name="Rectangle 33"/>
          <p:cNvSpPr/>
          <p:nvPr/>
        </p:nvSpPr>
        <p:spPr>
          <a:xfrm>
            <a:off x="987217" y="2433678"/>
            <a:ext cx="983761" cy="307777"/>
          </a:xfrm>
          <a:prstGeom prst="rect">
            <a:avLst/>
          </a:prstGeom>
          <a:solidFill>
            <a:schemeClr val="accent1"/>
          </a:solidFill>
        </p:spPr>
        <p:txBody>
          <a:bodyPr wrap="square">
            <a:spAutoFit/>
          </a:bodyPr>
          <a:lstStyle/>
          <a:p>
            <a:pPr algn="ctr" fontAlgn="base"/>
            <a:r>
              <a:rPr lang="en-GB" sz="1400" b="1" dirty="0">
                <a:solidFill>
                  <a:schemeClr val="bg1"/>
                </a:solidFill>
                <a:latin typeface="Verdana" charset="0"/>
              </a:rPr>
              <a:t>Length</a:t>
            </a:r>
          </a:p>
        </p:txBody>
      </p:sp>
      <p:sp>
        <p:nvSpPr>
          <p:cNvPr id="35" name="Rectangle 34"/>
          <p:cNvSpPr/>
          <p:nvPr/>
        </p:nvSpPr>
        <p:spPr>
          <a:xfrm>
            <a:off x="815768" y="3157301"/>
            <a:ext cx="1277644" cy="307777"/>
          </a:xfrm>
          <a:prstGeom prst="rect">
            <a:avLst/>
          </a:prstGeom>
          <a:solidFill>
            <a:schemeClr val="accent1"/>
          </a:solidFill>
        </p:spPr>
        <p:txBody>
          <a:bodyPr wrap="square">
            <a:spAutoFit/>
          </a:bodyPr>
          <a:lstStyle/>
          <a:p>
            <a:pPr algn="ctr" fontAlgn="base"/>
            <a:r>
              <a:rPr lang="en-GB" sz="1400" b="1" dirty="0">
                <a:solidFill>
                  <a:schemeClr val="bg1"/>
                </a:solidFill>
                <a:latin typeface="Verdana" charset="0"/>
              </a:rPr>
              <a:t>Timing</a:t>
            </a:r>
          </a:p>
        </p:txBody>
      </p:sp>
      <p:sp>
        <p:nvSpPr>
          <p:cNvPr id="36" name="Rectangle 35"/>
          <p:cNvSpPr/>
          <p:nvPr/>
        </p:nvSpPr>
        <p:spPr>
          <a:xfrm>
            <a:off x="806948" y="3869348"/>
            <a:ext cx="1346006" cy="307777"/>
          </a:xfrm>
          <a:prstGeom prst="rect">
            <a:avLst/>
          </a:prstGeom>
          <a:solidFill>
            <a:schemeClr val="accent1"/>
          </a:solidFill>
        </p:spPr>
        <p:txBody>
          <a:bodyPr wrap="square">
            <a:spAutoFit/>
          </a:bodyPr>
          <a:lstStyle/>
          <a:p>
            <a:pPr algn="ctr" fontAlgn="base"/>
            <a:r>
              <a:rPr lang="en-GB" sz="1400" b="1" dirty="0">
                <a:solidFill>
                  <a:schemeClr val="bg1"/>
                </a:solidFill>
                <a:latin typeface="Verdana" charset="0"/>
              </a:rPr>
              <a:t>Cost</a:t>
            </a:r>
          </a:p>
        </p:txBody>
      </p:sp>
      <p:sp>
        <p:nvSpPr>
          <p:cNvPr id="37" name="Rectangle 36"/>
          <p:cNvSpPr/>
          <p:nvPr/>
        </p:nvSpPr>
        <p:spPr>
          <a:xfrm>
            <a:off x="747406" y="4589359"/>
            <a:ext cx="1463382" cy="307777"/>
          </a:xfrm>
          <a:prstGeom prst="rect">
            <a:avLst/>
          </a:prstGeom>
        </p:spPr>
        <p:txBody>
          <a:bodyPr wrap="square">
            <a:spAutoFit/>
          </a:bodyPr>
          <a:lstStyle/>
          <a:p>
            <a:pPr algn="ctr" fontAlgn="base"/>
            <a:r>
              <a:rPr lang="en-GB" sz="1400" b="1" dirty="0">
                <a:solidFill>
                  <a:schemeClr val="bg1"/>
                </a:solidFill>
                <a:latin typeface="Verdana" charset="0"/>
              </a:rPr>
              <a:t>Space needs</a:t>
            </a:r>
          </a:p>
        </p:txBody>
      </p:sp>
      <p:cxnSp>
        <p:nvCxnSpPr>
          <p:cNvPr id="38" name="Straight Connector 37"/>
          <p:cNvCxnSpPr/>
          <p:nvPr/>
        </p:nvCxnSpPr>
        <p:spPr>
          <a:xfrm>
            <a:off x="2072363" y="2955502"/>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2072363" y="3686487"/>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2072363" y="4410446"/>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grpSp>
        <p:nvGrpSpPr>
          <p:cNvPr id="8" name="Group 4"/>
          <p:cNvGrpSpPr>
            <a:grpSpLocks noChangeAspect="1"/>
          </p:cNvGrpSpPr>
          <p:nvPr/>
        </p:nvGrpSpPr>
        <p:grpSpPr bwMode="auto">
          <a:xfrm>
            <a:off x="7632952" y="280989"/>
            <a:ext cx="788735" cy="1272197"/>
            <a:chOff x="4734" y="177"/>
            <a:chExt cx="571" cy="921"/>
          </a:xfrm>
        </p:grpSpPr>
        <p:sp>
          <p:nvSpPr>
            <p:cNvPr id="9" name="AutoShape 3"/>
            <p:cNvSpPr>
              <a:spLocks noChangeAspect="1" noChangeArrowheads="1" noTextEdit="1"/>
            </p:cNvSpPr>
            <p:nvPr/>
          </p:nvSpPr>
          <p:spPr bwMode="auto">
            <a:xfrm>
              <a:off x="4734" y="177"/>
              <a:ext cx="571" cy="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10" name="Freeform 5"/>
            <p:cNvSpPr>
              <a:spLocks/>
            </p:cNvSpPr>
            <p:nvPr/>
          </p:nvSpPr>
          <p:spPr bwMode="auto">
            <a:xfrm>
              <a:off x="4773" y="731"/>
              <a:ext cx="483" cy="367"/>
            </a:xfrm>
            <a:custGeom>
              <a:avLst/>
              <a:gdLst>
                <a:gd name="T0" fmla="*/ 391 w 391"/>
                <a:gd name="T1" fmla="*/ 195 h 300"/>
                <a:gd name="T2" fmla="*/ 196 w 391"/>
                <a:gd name="T3" fmla="*/ 0 h 300"/>
                <a:gd name="T4" fmla="*/ 0 w 391"/>
                <a:gd name="T5" fmla="*/ 195 h 300"/>
                <a:gd name="T6" fmla="*/ 1 w 391"/>
                <a:gd name="T7" fmla="*/ 206 h 300"/>
                <a:gd name="T8" fmla="*/ 1 w 391"/>
                <a:gd name="T9" fmla="*/ 300 h 300"/>
                <a:gd name="T10" fmla="*/ 390 w 391"/>
                <a:gd name="T11" fmla="*/ 300 h 300"/>
                <a:gd name="T12" fmla="*/ 390 w 391"/>
                <a:gd name="T13" fmla="*/ 208 h 300"/>
                <a:gd name="T14" fmla="*/ 391 w 391"/>
                <a:gd name="T15" fmla="*/ 195 h 3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300">
                  <a:moveTo>
                    <a:pt x="391" y="195"/>
                  </a:moveTo>
                  <a:cubicBezTo>
                    <a:pt x="391" y="87"/>
                    <a:pt x="303" y="0"/>
                    <a:pt x="196" y="0"/>
                  </a:cubicBezTo>
                  <a:cubicBezTo>
                    <a:pt x="88" y="0"/>
                    <a:pt x="0" y="87"/>
                    <a:pt x="0" y="195"/>
                  </a:cubicBezTo>
                  <a:cubicBezTo>
                    <a:pt x="0" y="199"/>
                    <a:pt x="1" y="203"/>
                    <a:pt x="1" y="206"/>
                  </a:cubicBezTo>
                  <a:cubicBezTo>
                    <a:pt x="1" y="300"/>
                    <a:pt x="1" y="300"/>
                    <a:pt x="1" y="300"/>
                  </a:cubicBezTo>
                  <a:cubicBezTo>
                    <a:pt x="390" y="300"/>
                    <a:pt x="390" y="300"/>
                    <a:pt x="390" y="300"/>
                  </a:cubicBezTo>
                  <a:cubicBezTo>
                    <a:pt x="390" y="208"/>
                    <a:pt x="390" y="208"/>
                    <a:pt x="390" y="208"/>
                  </a:cubicBezTo>
                  <a:cubicBezTo>
                    <a:pt x="391" y="204"/>
                    <a:pt x="391" y="199"/>
                    <a:pt x="391" y="19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11" name="Freeform 6"/>
            <p:cNvSpPr>
              <a:spLocks/>
            </p:cNvSpPr>
            <p:nvPr/>
          </p:nvSpPr>
          <p:spPr bwMode="auto">
            <a:xfrm>
              <a:off x="4831" y="470"/>
              <a:ext cx="367" cy="239"/>
            </a:xfrm>
            <a:custGeom>
              <a:avLst/>
              <a:gdLst>
                <a:gd name="T0" fmla="*/ 289 w 297"/>
                <a:gd name="T1" fmla="*/ 0 h 195"/>
                <a:gd name="T2" fmla="*/ 8 w 297"/>
                <a:gd name="T3" fmla="*/ 0 h 195"/>
                <a:gd name="T4" fmla="*/ 8 w 297"/>
                <a:gd name="T5" fmla="*/ 0 h 195"/>
                <a:gd name="T6" fmla="*/ 0 w 297"/>
                <a:gd name="T7" fmla="*/ 47 h 195"/>
                <a:gd name="T8" fmla="*/ 149 w 297"/>
                <a:gd name="T9" fmla="*/ 195 h 195"/>
                <a:gd name="T10" fmla="*/ 297 w 297"/>
                <a:gd name="T11" fmla="*/ 47 h 195"/>
                <a:gd name="T12" fmla="*/ 289 w 297"/>
                <a:gd name="T13" fmla="*/ 0 h 195"/>
              </a:gdLst>
              <a:ahLst/>
              <a:cxnLst>
                <a:cxn ang="0">
                  <a:pos x="T0" y="T1"/>
                </a:cxn>
                <a:cxn ang="0">
                  <a:pos x="T2" y="T3"/>
                </a:cxn>
                <a:cxn ang="0">
                  <a:pos x="T4" y="T5"/>
                </a:cxn>
                <a:cxn ang="0">
                  <a:pos x="T6" y="T7"/>
                </a:cxn>
                <a:cxn ang="0">
                  <a:pos x="T8" y="T9"/>
                </a:cxn>
                <a:cxn ang="0">
                  <a:pos x="T10" y="T11"/>
                </a:cxn>
                <a:cxn ang="0">
                  <a:pos x="T12" y="T13"/>
                </a:cxn>
              </a:cxnLst>
              <a:rect l="0" t="0" r="r" b="b"/>
              <a:pathLst>
                <a:path w="297" h="195">
                  <a:moveTo>
                    <a:pt x="289" y="0"/>
                  </a:moveTo>
                  <a:cubicBezTo>
                    <a:pt x="231" y="67"/>
                    <a:pt x="64" y="70"/>
                    <a:pt x="8" y="0"/>
                  </a:cubicBezTo>
                  <a:cubicBezTo>
                    <a:pt x="8" y="0"/>
                    <a:pt x="8" y="0"/>
                    <a:pt x="8" y="0"/>
                  </a:cubicBezTo>
                  <a:cubicBezTo>
                    <a:pt x="3" y="15"/>
                    <a:pt x="0" y="29"/>
                    <a:pt x="0" y="47"/>
                  </a:cubicBezTo>
                  <a:cubicBezTo>
                    <a:pt x="0" y="128"/>
                    <a:pt x="67" y="195"/>
                    <a:pt x="149" y="195"/>
                  </a:cubicBezTo>
                  <a:cubicBezTo>
                    <a:pt x="230" y="195"/>
                    <a:pt x="297" y="128"/>
                    <a:pt x="297" y="47"/>
                  </a:cubicBezTo>
                  <a:cubicBezTo>
                    <a:pt x="297" y="29"/>
                    <a:pt x="295" y="15"/>
                    <a:pt x="289"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12" name="Freeform 7"/>
            <p:cNvSpPr>
              <a:spLocks noEditPoints="1"/>
            </p:cNvSpPr>
            <p:nvPr/>
          </p:nvSpPr>
          <p:spPr bwMode="auto">
            <a:xfrm>
              <a:off x="4734" y="177"/>
              <a:ext cx="571" cy="375"/>
            </a:xfrm>
            <a:custGeom>
              <a:avLst/>
              <a:gdLst>
                <a:gd name="T0" fmla="*/ 228 w 463"/>
                <a:gd name="T1" fmla="*/ 0 h 306"/>
                <a:gd name="T2" fmla="*/ 216 w 463"/>
                <a:gd name="T3" fmla="*/ 2 h 306"/>
                <a:gd name="T4" fmla="*/ 12 w 463"/>
                <a:gd name="T5" fmla="*/ 93 h 306"/>
                <a:gd name="T6" fmla="*/ 0 w 463"/>
                <a:gd name="T7" fmla="*/ 98 h 306"/>
                <a:gd name="T8" fmla="*/ 12 w 463"/>
                <a:gd name="T9" fmla="*/ 103 h 306"/>
                <a:gd name="T10" fmla="*/ 216 w 463"/>
                <a:gd name="T11" fmla="*/ 194 h 306"/>
                <a:gd name="T12" fmla="*/ 239 w 463"/>
                <a:gd name="T13" fmla="*/ 194 h 306"/>
                <a:gd name="T14" fmla="*/ 439 w 463"/>
                <a:gd name="T15" fmla="*/ 105 h 306"/>
                <a:gd name="T16" fmla="*/ 439 w 463"/>
                <a:gd name="T17" fmla="*/ 253 h 306"/>
                <a:gd name="T18" fmla="*/ 432 w 463"/>
                <a:gd name="T19" fmla="*/ 267 h 306"/>
                <a:gd name="T20" fmla="*/ 439 w 463"/>
                <a:gd name="T21" fmla="*/ 280 h 306"/>
                <a:gd name="T22" fmla="*/ 433 w 463"/>
                <a:gd name="T23" fmla="*/ 306 h 306"/>
                <a:gd name="T24" fmla="*/ 461 w 463"/>
                <a:gd name="T25" fmla="*/ 306 h 306"/>
                <a:gd name="T26" fmla="*/ 455 w 463"/>
                <a:gd name="T27" fmla="*/ 280 h 306"/>
                <a:gd name="T28" fmla="*/ 463 w 463"/>
                <a:gd name="T29" fmla="*/ 267 h 306"/>
                <a:gd name="T30" fmla="*/ 455 w 463"/>
                <a:gd name="T31" fmla="*/ 253 h 306"/>
                <a:gd name="T32" fmla="*/ 455 w 463"/>
                <a:gd name="T33" fmla="*/ 98 h 306"/>
                <a:gd name="T34" fmla="*/ 455 w 463"/>
                <a:gd name="T35" fmla="*/ 98 h 306"/>
                <a:gd name="T36" fmla="*/ 455 w 463"/>
                <a:gd name="T37" fmla="*/ 98 h 306"/>
                <a:gd name="T38" fmla="*/ 443 w 463"/>
                <a:gd name="T39" fmla="*/ 93 h 306"/>
                <a:gd name="T40" fmla="*/ 239 w 463"/>
                <a:gd name="T41" fmla="*/ 2 h 306"/>
                <a:gd name="T42" fmla="*/ 228 w 463"/>
                <a:gd name="T43" fmla="*/ 0 h 306"/>
                <a:gd name="T44" fmla="*/ 90 w 463"/>
                <a:gd name="T45" fmla="*/ 154 h 306"/>
                <a:gd name="T46" fmla="*/ 90 w 463"/>
                <a:gd name="T47" fmla="*/ 225 h 306"/>
                <a:gd name="T48" fmla="*/ 365 w 463"/>
                <a:gd name="T49" fmla="*/ 225 h 306"/>
                <a:gd name="T50" fmla="*/ 365 w 463"/>
                <a:gd name="T51" fmla="*/ 154 h 306"/>
                <a:gd name="T52" fmla="*/ 239 w 463"/>
                <a:gd name="T53" fmla="*/ 210 h 306"/>
                <a:gd name="T54" fmla="*/ 216 w 463"/>
                <a:gd name="T55" fmla="*/ 210 h 306"/>
                <a:gd name="T56" fmla="*/ 90 w 463"/>
                <a:gd name="T57" fmla="*/ 154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3" h="306">
                  <a:moveTo>
                    <a:pt x="228" y="0"/>
                  </a:moveTo>
                  <a:cubicBezTo>
                    <a:pt x="223" y="0"/>
                    <a:pt x="219" y="1"/>
                    <a:pt x="216" y="2"/>
                  </a:cubicBezTo>
                  <a:cubicBezTo>
                    <a:pt x="12" y="93"/>
                    <a:pt x="12" y="93"/>
                    <a:pt x="12" y="93"/>
                  </a:cubicBezTo>
                  <a:cubicBezTo>
                    <a:pt x="0" y="98"/>
                    <a:pt x="0" y="98"/>
                    <a:pt x="0" y="98"/>
                  </a:cubicBezTo>
                  <a:cubicBezTo>
                    <a:pt x="12" y="103"/>
                    <a:pt x="12" y="103"/>
                    <a:pt x="12" y="103"/>
                  </a:cubicBezTo>
                  <a:cubicBezTo>
                    <a:pt x="216" y="194"/>
                    <a:pt x="216" y="194"/>
                    <a:pt x="216" y="194"/>
                  </a:cubicBezTo>
                  <a:cubicBezTo>
                    <a:pt x="222" y="197"/>
                    <a:pt x="233" y="197"/>
                    <a:pt x="239" y="194"/>
                  </a:cubicBezTo>
                  <a:cubicBezTo>
                    <a:pt x="439" y="105"/>
                    <a:pt x="439" y="105"/>
                    <a:pt x="439" y="105"/>
                  </a:cubicBezTo>
                  <a:cubicBezTo>
                    <a:pt x="439" y="253"/>
                    <a:pt x="439" y="253"/>
                    <a:pt x="439" y="253"/>
                  </a:cubicBezTo>
                  <a:cubicBezTo>
                    <a:pt x="435" y="256"/>
                    <a:pt x="432" y="261"/>
                    <a:pt x="432" y="267"/>
                  </a:cubicBezTo>
                  <a:cubicBezTo>
                    <a:pt x="432" y="272"/>
                    <a:pt x="435" y="277"/>
                    <a:pt x="439" y="280"/>
                  </a:cubicBezTo>
                  <a:cubicBezTo>
                    <a:pt x="433" y="306"/>
                    <a:pt x="433" y="306"/>
                    <a:pt x="433" y="306"/>
                  </a:cubicBezTo>
                  <a:cubicBezTo>
                    <a:pt x="461" y="306"/>
                    <a:pt x="461" y="306"/>
                    <a:pt x="461" y="306"/>
                  </a:cubicBezTo>
                  <a:cubicBezTo>
                    <a:pt x="455" y="280"/>
                    <a:pt x="455" y="280"/>
                    <a:pt x="455" y="280"/>
                  </a:cubicBezTo>
                  <a:cubicBezTo>
                    <a:pt x="460" y="277"/>
                    <a:pt x="463" y="272"/>
                    <a:pt x="463" y="267"/>
                  </a:cubicBezTo>
                  <a:cubicBezTo>
                    <a:pt x="463" y="261"/>
                    <a:pt x="460" y="256"/>
                    <a:pt x="455" y="253"/>
                  </a:cubicBezTo>
                  <a:cubicBezTo>
                    <a:pt x="455" y="98"/>
                    <a:pt x="455" y="98"/>
                    <a:pt x="455" y="98"/>
                  </a:cubicBezTo>
                  <a:cubicBezTo>
                    <a:pt x="455" y="98"/>
                    <a:pt x="455" y="98"/>
                    <a:pt x="455" y="98"/>
                  </a:cubicBezTo>
                  <a:cubicBezTo>
                    <a:pt x="455" y="98"/>
                    <a:pt x="455" y="98"/>
                    <a:pt x="455" y="98"/>
                  </a:cubicBezTo>
                  <a:cubicBezTo>
                    <a:pt x="443" y="93"/>
                    <a:pt x="443" y="93"/>
                    <a:pt x="443" y="93"/>
                  </a:cubicBezTo>
                  <a:cubicBezTo>
                    <a:pt x="239" y="2"/>
                    <a:pt x="239" y="2"/>
                    <a:pt x="239" y="2"/>
                  </a:cubicBezTo>
                  <a:cubicBezTo>
                    <a:pt x="236" y="1"/>
                    <a:pt x="232" y="0"/>
                    <a:pt x="228" y="0"/>
                  </a:cubicBezTo>
                  <a:close/>
                  <a:moveTo>
                    <a:pt x="90" y="154"/>
                  </a:moveTo>
                  <a:cubicBezTo>
                    <a:pt x="90" y="225"/>
                    <a:pt x="90" y="225"/>
                    <a:pt x="90" y="225"/>
                  </a:cubicBezTo>
                  <a:cubicBezTo>
                    <a:pt x="145" y="294"/>
                    <a:pt x="301" y="294"/>
                    <a:pt x="365" y="225"/>
                  </a:cubicBezTo>
                  <a:cubicBezTo>
                    <a:pt x="365" y="154"/>
                    <a:pt x="365" y="154"/>
                    <a:pt x="365" y="154"/>
                  </a:cubicBezTo>
                  <a:cubicBezTo>
                    <a:pt x="239" y="210"/>
                    <a:pt x="239" y="210"/>
                    <a:pt x="239" y="210"/>
                  </a:cubicBezTo>
                  <a:cubicBezTo>
                    <a:pt x="233" y="213"/>
                    <a:pt x="222" y="213"/>
                    <a:pt x="216" y="210"/>
                  </a:cubicBezTo>
                  <a:cubicBezTo>
                    <a:pt x="90" y="154"/>
                    <a:pt x="90" y="154"/>
                    <a:pt x="90" y="15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
        <p:nvSpPr>
          <p:cNvPr id="4" name="Dian numeron paikkamerkki 3"/>
          <p:cNvSpPr>
            <a:spLocks noGrp="1"/>
          </p:cNvSpPr>
          <p:nvPr>
            <p:ph type="sldNum" sz="quarter" idx="12"/>
          </p:nvPr>
        </p:nvSpPr>
        <p:spPr/>
        <p:txBody>
          <a:bodyPr/>
          <a:lstStyle/>
          <a:p>
            <a:fld id="{CD5A474A-57CC-514E-A591-E5597AD79BDB}" type="slidenum">
              <a:rPr lang="fi-FI" smtClean="0"/>
              <a:pPr/>
              <a:t>14</a:t>
            </a:fld>
            <a:endParaRPr lang="en-GB" dirty="0"/>
          </a:p>
        </p:txBody>
      </p:sp>
    </p:spTree>
    <p:extLst>
      <p:ext uri="{BB962C8B-B14F-4D97-AF65-F5344CB8AC3E}">
        <p14:creationId xmlns:p14="http://schemas.microsoft.com/office/powerpoint/2010/main" val="1675871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665456" y="371445"/>
            <a:ext cx="7877175" cy="1143000"/>
          </a:xfrm>
        </p:spPr>
        <p:txBody>
          <a:bodyPr/>
          <a:lstStyle/>
          <a:p>
            <a:r>
              <a:rPr lang="en-GB" dirty="0">
                <a:solidFill>
                  <a:schemeClr val="accent3"/>
                </a:solidFill>
              </a:rPr>
              <a:t>Thesis</a:t>
            </a:r>
          </a:p>
        </p:txBody>
      </p:sp>
      <p:sp>
        <p:nvSpPr>
          <p:cNvPr id="6" name="Rectangle 5"/>
          <p:cNvSpPr/>
          <p:nvPr/>
        </p:nvSpPr>
        <p:spPr>
          <a:xfrm>
            <a:off x="4538138" y="1905408"/>
            <a:ext cx="1085554" cy="307777"/>
          </a:xfrm>
          <a:prstGeom prst="rect">
            <a:avLst/>
          </a:prstGeom>
        </p:spPr>
        <p:txBody>
          <a:bodyPr wrap="none">
            <a:spAutoFit/>
          </a:bodyPr>
          <a:lstStyle/>
          <a:p>
            <a:pPr fontAlgn="base"/>
            <a:r>
              <a:rPr lang="en-GB" sz="1400" b="1" dirty="0">
                <a:solidFill>
                  <a:schemeClr val="accent1"/>
                </a:solidFill>
                <a:latin typeface="Verdana" charset="0"/>
              </a:rPr>
              <a:t>BENEFITS</a:t>
            </a:r>
            <a:r>
              <a:rPr lang="en-GB" sz="1400" b="1" dirty="0">
                <a:solidFill>
                  <a:schemeClr val="accent2"/>
                </a:solidFill>
                <a:latin typeface="Verdana" charset="0"/>
              </a:rPr>
              <a:t> </a:t>
            </a:r>
          </a:p>
        </p:txBody>
      </p:sp>
      <p:sp>
        <p:nvSpPr>
          <p:cNvPr id="19" name="TextBox 18"/>
          <p:cNvSpPr txBox="1"/>
          <p:nvPr/>
        </p:nvSpPr>
        <p:spPr>
          <a:xfrm>
            <a:off x="2348825" y="3141324"/>
            <a:ext cx="1943101" cy="307777"/>
          </a:xfrm>
          <a:prstGeom prst="rect">
            <a:avLst/>
          </a:prstGeom>
          <a:noFill/>
        </p:spPr>
        <p:txBody>
          <a:bodyPr wrap="square" rtlCol="0">
            <a:spAutoFit/>
          </a:bodyPr>
          <a:lstStyle/>
          <a:p>
            <a:r>
              <a:rPr lang="en-GB" sz="1400" b="1" dirty="0">
                <a:solidFill>
                  <a:schemeClr val="accent1"/>
                </a:solidFill>
                <a:latin typeface="Verdana" charset="0"/>
              </a:rPr>
              <a:t>Round the year</a:t>
            </a:r>
          </a:p>
        </p:txBody>
      </p:sp>
      <p:sp>
        <p:nvSpPr>
          <p:cNvPr id="20" name="TextBox 19"/>
          <p:cNvSpPr txBox="1"/>
          <p:nvPr/>
        </p:nvSpPr>
        <p:spPr>
          <a:xfrm>
            <a:off x="2348825" y="3850118"/>
            <a:ext cx="1943100" cy="523220"/>
          </a:xfrm>
          <a:prstGeom prst="rect">
            <a:avLst/>
          </a:prstGeom>
          <a:noFill/>
        </p:spPr>
        <p:txBody>
          <a:bodyPr wrap="square" rtlCol="0">
            <a:spAutoFit/>
          </a:bodyPr>
          <a:lstStyle/>
          <a:p>
            <a:r>
              <a:rPr lang="en-GB" sz="1400" b="1" dirty="0">
                <a:solidFill>
                  <a:schemeClr val="accent1"/>
                </a:solidFill>
                <a:latin typeface="Verdana" charset="0"/>
              </a:rPr>
              <a:t>Case by case</a:t>
            </a:r>
          </a:p>
        </p:txBody>
      </p:sp>
      <p:sp>
        <p:nvSpPr>
          <p:cNvPr id="21" name="TextBox 20"/>
          <p:cNvSpPr txBox="1"/>
          <p:nvPr/>
        </p:nvSpPr>
        <p:spPr>
          <a:xfrm>
            <a:off x="2348824" y="2407609"/>
            <a:ext cx="1943101" cy="307777"/>
          </a:xfrm>
          <a:prstGeom prst="rect">
            <a:avLst/>
          </a:prstGeom>
          <a:noFill/>
        </p:spPr>
        <p:txBody>
          <a:bodyPr wrap="square" rtlCol="0">
            <a:spAutoFit/>
          </a:bodyPr>
          <a:lstStyle/>
          <a:p>
            <a:r>
              <a:rPr lang="en-GB" sz="1400" b="1" dirty="0">
                <a:solidFill>
                  <a:schemeClr val="accent1"/>
                </a:solidFill>
                <a:latin typeface="Verdana" charset="0"/>
              </a:rPr>
              <a:t>4-10 months  </a:t>
            </a:r>
          </a:p>
        </p:txBody>
      </p:sp>
      <p:sp>
        <p:nvSpPr>
          <p:cNvPr id="25" name="TextBox 24"/>
          <p:cNvSpPr txBox="1"/>
          <p:nvPr/>
        </p:nvSpPr>
        <p:spPr>
          <a:xfrm>
            <a:off x="2348825" y="4597391"/>
            <a:ext cx="1800226" cy="307777"/>
          </a:xfrm>
          <a:prstGeom prst="rect">
            <a:avLst/>
          </a:prstGeom>
          <a:noFill/>
        </p:spPr>
        <p:txBody>
          <a:bodyPr wrap="square" rtlCol="0">
            <a:spAutoFit/>
          </a:bodyPr>
          <a:lstStyle/>
          <a:p>
            <a:r>
              <a:rPr lang="en-GB" sz="1400" b="1" dirty="0">
                <a:solidFill>
                  <a:schemeClr val="accent1"/>
                </a:solidFill>
                <a:latin typeface="Verdana" charset="0"/>
              </a:rPr>
              <a:t>Not necessary</a:t>
            </a:r>
          </a:p>
        </p:txBody>
      </p:sp>
      <p:sp>
        <p:nvSpPr>
          <p:cNvPr id="26" name="TextBox 19"/>
          <p:cNvSpPr txBox="1"/>
          <p:nvPr/>
        </p:nvSpPr>
        <p:spPr>
          <a:xfrm>
            <a:off x="649689" y="5245433"/>
            <a:ext cx="3721933" cy="461665"/>
          </a:xfrm>
          <a:prstGeom prst="rect">
            <a:avLst/>
          </a:prstGeom>
          <a:noFill/>
        </p:spPr>
        <p:txBody>
          <a:bodyPr wrap="square" rtlCol="0">
            <a:spAutoFit/>
          </a:bodyPr>
          <a:lstStyle/>
          <a:p>
            <a:r>
              <a:rPr lang="en-GB" sz="1200" dirty="0">
                <a:solidFill>
                  <a:schemeClr val="accent1"/>
                </a:solidFill>
                <a:latin typeface="Verdana" charset="0"/>
              </a:rPr>
              <a:t>There are some variations between different higher education institutions’ practices.</a:t>
            </a:r>
          </a:p>
        </p:txBody>
      </p:sp>
      <p:sp>
        <p:nvSpPr>
          <p:cNvPr id="27" name="Suorakulmio 26"/>
          <p:cNvSpPr/>
          <p:nvPr/>
        </p:nvSpPr>
        <p:spPr>
          <a:xfrm>
            <a:off x="665456" y="323068"/>
            <a:ext cx="5679616" cy="338554"/>
          </a:xfrm>
          <a:prstGeom prst="rect">
            <a:avLst/>
          </a:prstGeom>
        </p:spPr>
        <p:txBody>
          <a:bodyPr wrap="square">
            <a:spAutoFit/>
          </a:bodyPr>
          <a:lstStyle/>
          <a:p>
            <a:r>
              <a:rPr lang="en-GB" sz="1600" dirty="0">
                <a:solidFill>
                  <a:schemeClr val="accent1"/>
                </a:solidFill>
                <a:latin typeface="Verdana" charset="0"/>
              </a:rPr>
              <a:t>Different ways of using international talents:</a:t>
            </a:r>
          </a:p>
        </p:txBody>
      </p:sp>
      <p:sp>
        <p:nvSpPr>
          <p:cNvPr id="41" name="Sisällön paikkamerkki 2"/>
          <p:cNvSpPr txBox="1">
            <a:spLocks/>
          </p:cNvSpPr>
          <p:nvPr/>
        </p:nvSpPr>
        <p:spPr>
          <a:xfrm>
            <a:off x="4538137" y="2266390"/>
            <a:ext cx="4370069" cy="3845345"/>
          </a:xfrm>
          <a:prstGeom prst="rect">
            <a:avLst/>
          </a:prstGeom>
        </p:spPr>
        <p:txBody>
          <a:bodyPr vert="horz" lIns="91440" tIns="45720" rIns="91440" bIns="45720" rtlCol="0">
            <a:noAutofit/>
          </a:bodyPr>
          <a:lstStyle>
            <a:lvl1pPr marL="265113" indent="-265113" algn="l" defTabSz="457200" rtl="0" eaLnBrk="1" latinLnBrk="0" hangingPunct="1">
              <a:lnSpc>
                <a:spcPct val="120000"/>
              </a:lnSpc>
              <a:spcBef>
                <a:spcPct val="20000"/>
              </a:spcBef>
              <a:buFont typeface="Arial"/>
              <a:buChar char="•"/>
              <a:defRPr sz="2000" kern="1200" baseline="0">
                <a:solidFill>
                  <a:schemeClr val="tx1"/>
                </a:solidFill>
                <a:latin typeface="Verdana" charset="0"/>
                <a:ea typeface="Verdana" charset="0"/>
                <a:cs typeface="Verdana" charset="0"/>
              </a:defRPr>
            </a:lvl1pPr>
            <a:lvl2pPr marL="539750" indent="-179388" algn="l" defTabSz="457200" rtl="0" eaLnBrk="1" latinLnBrk="0" hangingPunct="1">
              <a:spcBef>
                <a:spcPct val="20000"/>
              </a:spcBef>
              <a:buFont typeface="Arial"/>
              <a:buChar char="•"/>
              <a:defRPr sz="1800" kern="1200">
                <a:solidFill>
                  <a:schemeClr val="tx1"/>
                </a:solidFill>
                <a:latin typeface="Verdana" charset="0"/>
                <a:ea typeface="Verdana" charset="0"/>
                <a:cs typeface="Verdana" charset="0"/>
              </a:defRPr>
            </a:lvl2pPr>
            <a:lvl3pPr marL="0" indent="0" algn="l" defTabSz="457200" rtl="0" eaLnBrk="1" latinLnBrk="0" hangingPunct="1">
              <a:spcBef>
                <a:spcPct val="20000"/>
              </a:spcBef>
              <a:buFont typeface="Arial"/>
              <a:buNone/>
              <a:defRPr sz="1600" b="0" i="0" kern="1200" baseline="0">
                <a:solidFill>
                  <a:srgbClr val="FC4E27"/>
                </a:solidFill>
                <a:latin typeface="Mark Offc Pro Medium"/>
                <a:ea typeface="Verdana" charset="0"/>
                <a:cs typeface="Mark Offc Pro Medium"/>
              </a:defRPr>
            </a:lvl3pPr>
            <a:lvl4pPr marL="720725" indent="0" algn="l" defTabSz="457200" rtl="0" eaLnBrk="1" latinLnBrk="0" hangingPunct="1">
              <a:spcBef>
                <a:spcPct val="20000"/>
              </a:spcBef>
              <a:buFont typeface="Arial"/>
              <a:buNone/>
              <a:defRPr sz="1600" kern="1200">
                <a:solidFill>
                  <a:schemeClr val="tx1"/>
                </a:solidFill>
                <a:latin typeface="Mark Offc Pro"/>
                <a:ea typeface="+mn-ea"/>
                <a:cs typeface="Mark Offc Pro"/>
              </a:defRPr>
            </a:lvl4pPr>
            <a:lvl5pPr marL="2057400" indent="-228600" algn="l" defTabSz="457200" rtl="0" eaLnBrk="1" latinLnBrk="0" hangingPunct="1">
              <a:spcBef>
                <a:spcPct val="20000"/>
              </a:spcBef>
              <a:buFont typeface="Arial"/>
              <a:buChar char="»"/>
              <a:defRPr sz="2000" kern="1200">
                <a:solidFill>
                  <a:schemeClr val="tx1"/>
                </a:solidFill>
                <a:latin typeface="Mark Offc Pro"/>
                <a:ea typeface="+mn-ea"/>
                <a:cs typeface="Mark Offc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base">
              <a:buClr>
                <a:schemeClr val="accent2"/>
              </a:buClr>
            </a:pPr>
            <a:r>
              <a:rPr lang="en-GB" sz="1300" dirty="0"/>
              <a:t>An opportunity to access the most recent research knowledge and use the language and cultural skills of the international talent.</a:t>
            </a:r>
          </a:p>
          <a:p>
            <a:pPr fontAlgn="base">
              <a:buClr>
                <a:schemeClr val="accent2"/>
              </a:buClr>
            </a:pPr>
            <a:r>
              <a:rPr lang="en-GB" sz="1300" dirty="0"/>
              <a:t>The topic of the thesis can be tailored to the company’s needs. </a:t>
            </a:r>
          </a:p>
          <a:p>
            <a:pPr fontAlgn="base">
              <a:buClr>
                <a:schemeClr val="accent2"/>
              </a:buClr>
            </a:pPr>
            <a:r>
              <a:rPr lang="en-GB" sz="1300" dirty="0"/>
              <a:t>The company receives immediate results aimed at solving its practical research problem.</a:t>
            </a:r>
          </a:p>
          <a:p>
            <a:pPr fontAlgn="base">
              <a:buClr>
                <a:schemeClr val="accent2"/>
              </a:buClr>
            </a:pPr>
            <a:r>
              <a:rPr lang="en-GB" sz="1300" dirty="0"/>
              <a:t>The thesis process is supervised by a teacher who is an expert of the field. The criteria applied to theses guarantee their good standard.</a:t>
            </a:r>
          </a:p>
          <a:p>
            <a:pPr fontAlgn="base">
              <a:buClr>
                <a:schemeClr val="accent2"/>
              </a:buClr>
            </a:pPr>
            <a:r>
              <a:rPr lang="en-GB" sz="1300" dirty="0"/>
              <a:t>Commissioning a thesis is a good opportunity to get to know new talents in the field.</a:t>
            </a:r>
          </a:p>
          <a:p>
            <a:pPr>
              <a:buClr>
                <a:schemeClr val="accent2"/>
              </a:buClr>
            </a:pPr>
            <a:endParaRPr lang="en-GB" sz="1300" dirty="0"/>
          </a:p>
          <a:p>
            <a:pPr>
              <a:buClr>
                <a:schemeClr val="accent2"/>
              </a:buClr>
            </a:pPr>
            <a:endParaRPr lang="en-GB" sz="1300" dirty="0"/>
          </a:p>
          <a:p>
            <a:pPr>
              <a:buClr>
                <a:schemeClr val="accent2"/>
              </a:buClr>
            </a:pPr>
            <a:endParaRPr lang="en-GB" sz="1300" dirty="0"/>
          </a:p>
          <a:p>
            <a:pPr>
              <a:buClr>
                <a:schemeClr val="accent2"/>
              </a:buClr>
            </a:pPr>
            <a:endParaRPr lang="en-GB" sz="1300" dirty="0"/>
          </a:p>
        </p:txBody>
      </p:sp>
      <p:sp>
        <p:nvSpPr>
          <p:cNvPr id="42" name="Arrow: Pentagon 41"/>
          <p:cNvSpPr/>
          <p:nvPr/>
        </p:nvSpPr>
        <p:spPr>
          <a:xfrm>
            <a:off x="728686" y="4434685"/>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43" name="Arrow: Pentagon 42"/>
          <p:cNvSpPr/>
          <p:nvPr/>
        </p:nvSpPr>
        <p:spPr>
          <a:xfrm>
            <a:off x="728686" y="3705732"/>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44" name="Arrow: Pentagon 43"/>
          <p:cNvSpPr/>
          <p:nvPr/>
        </p:nvSpPr>
        <p:spPr>
          <a:xfrm>
            <a:off x="728686" y="2976779"/>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45" name="Rectangle 44"/>
          <p:cNvSpPr/>
          <p:nvPr/>
        </p:nvSpPr>
        <p:spPr>
          <a:xfrm>
            <a:off x="728686" y="2248898"/>
            <a:ext cx="3420365" cy="2872095"/>
          </a:xfrm>
          <a:prstGeom prst="rect">
            <a:avLst/>
          </a:prstGeom>
          <a:noFill/>
          <a:ln w="190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46" name="Arrow: Pentagon 45"/>
          <p:cNvSpPr/>
          <p:nvPr/>
        </p:nvSpPr>
        <p:spPr>
          <a:xfrm>
            <a:off x="728686" y="2248898"/>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latin typeface="Verdana" charset="0"/>
              <a:ea typeface="Verdana" charset="0"/>
              <a:cs typeface="Verdana" charset="0"/>
            </a:endParaRPr>
          </a:p>
        </p:txBody>
      </p:sp>
      <p:sp>
        <p:nvSpPr>
          <p:cNvPr id="47" name="Rectangle 46"/>
          <p:cNvSpPr/>
          <p:nvPr/>
        </p:nvSpPr>
        <p:spPr>
          <a:xfrm>
            <a:off x="987217" y="2433678"/>
            <a:ext cx="983761" cy="307777"/>
          </a:xfrm>
          <a:prstGeom prst="rect">
            <a:avLst/>
          </a:prstGeom>
          <a:solidFill>
            <a:schemeClr val="accent1"/>
          </a:solidFill>
        </p:spPr>
        <p:txBody>
          <a:bodyPr wrap="square">
            <a:spAutoFit/>
          </a:bodyPr>
          <a:lstStyle/>
          <a:p>
            <a:pPr algn="ctr" fontAlgn="base"/>
            <a:r>
              <a:rPr lang="en-GB" sz="1400" b="1" dirty="0">
                <a:solidFill>
                  <a:schemeClr val="bg1"/>
                </a:solidFill>
                <a:latin typeface="Verdana" charset="0"/>
              </a:rPr>
              <a:t>Length</a:t>
            </a:r>
          </a:p>
        </p:txBody>
      </p:sp>
      <p:sp>
        <p:nvSpPr>
          <p:cNvPr id="48" name="Rectangle 47"/>
          <p:cNvSpPr/>
          <p:nvPr/>
        </p:nvSpPr>
        <p:spPr>
          <a:xfrm>
            <a:off x="815768" y="3157301"/>
            <a:ext cx="1277644" cy="307777"/>
          </a:xfrm>
          <a:prstGeom prst="rect">
            <a:avLst/>
          </a:prstGeom>
          <a:solidFill>
            <a:schemeClr val="accent1"/>
          </a:solidFill>
        </p:spPr>
        <p:txBody>
          <a:bodyPr wrap="square">
            <a:spAutoFit/>
          </a:bodyPr>
          <a:lstStyle/>
          <a:p>
            <a:pPr algn="ctr" fontAlgn="base"/>
            <a:r>
              <a:rPr lang="en-GB" sz="1400" b="1">
                <a:solidFill>
                  <a:schemeClr val="bg1"/>
                </a:solidFill>
                <a:latin typeface="Verdana" charset="0"/>
              </a:rPr>
              <a:t>Timing</a:t>
            </a:r>
            <a:endParaRPr lang="en-GB" sz="1400" b="1" dirty="0">
              <a:solidFill>
                <a:schemeClr val="bg1"/>
              </a:solidFill>
              <a:latin typeface="Verdana" charset="0"/>
              <a:ea typeface="Verdana" charset="0"/>
              <a:cs typeface="Verdana" charset="0"/>
            </a:endParaRPr>
          </a:p>
        </p:txBody>
      </p:sp>
      <p:sp>
        <p:nvSpPr>
          <p:cNvPr id="49" name="Rectangle 48"/>
          <p:cNvSpPr/>
          <p:nvPr/>
        </p:nvSpPr>
        <p:spPr>
          <a:xfrm>
            <a:off x="806948" y="3869348"/>
            <a:ext cx="1346006" cy="307777"/>
          </a:xfrm>
          <a:prstGeom prst="rect">
            <a:avLst/>
          </a:prstGeom>
          <a:solidFill>
            <a:schemeClr val="accent1"/>
          </a:solidFill>
        </p:spPr>
        <p:txBody>
          <a:bodyPr wrap="square">
            <a:spAutoFit/>
          </a:bodyPr>
          <a:lstStyle/>
          <a:p>
            <a:pPr algn="ctr" fontAlgn="base"/>
            <a:r>
              <a:rPr lang="en-GB" sz="1400" b="1" dirty="0">
                <a:solidFill>
                  <a:schemeClr val="bg1"/>
                </a:solidFill>
                <a:latin typeface="Verdana" charset="0"/>
              </a:rPr>
              <a:t>Cost</a:t>
            </a:r>
          </a:p>
        </p:txBody>
      </p:sp>
      <p:sp>
        <p:nvSpPr>
          <p:cNvPr id="50" name="Rectangle 49"/>
          <p:cNvSpPr/>
          <p:nvPr/>
        </p:nvSpPr>
        <p:spPr>
          <a:xfrm>
            <a:off x="747406" y="4589359"/>
            <a:ext cx="1463382" cy="307777"/>
          </a:xfrm>
          <a:prstGeom prst="rect">
            <a:avLst/>
          </a:prstGeom>
        </p:spPr>
        <p:txBody>
          <a:bodyPr wrap="square">
            <a:spAutoFit/>
          </a:bodyPr>
          <a:lstStyle/>
          <a:p>
            <a:pPr algn="ctr" fontAlgn="base"/>
            <a:r>
              <a:rPr lang="en-GB" sz="1400" b="1" dirty="0">
                <a:solidFill>
                  <a:schemeClr val="bg1"/>
                </a:solidFill>
                <a:latin typeface="Verdana" charset="0"/>
              </a:rPr>
              <a:t>Space needs</a:t>
            </a:r>
          </a:p>
        </p:txBody>
      </p:sp>
      <p:cxnSp>
        <p:nvCxnSpPr>
          <p:cNvPr id="51" name="Straight Connector 50"/>
          <p:cNvCxnSpPr/>
          <p:nvPr/>
        </p:nvCxnSpPr>
        <p:spPr>
          <a:xfrm>
            <a:off x="2072363" y="2955502"/>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2072363" y="3686487"/>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2072363" y="4410446"/>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grpSp>
        <p:nvGrpSpPr>
          <p:cNvPr id="7" name="Group 4"/>
          <p:cNvGrpSpPr>
            <a:grpSpLocks noChangeAspect="1"/>
          </p:cNvGrpSpPr>
          <p:nvPr/>
        </p:nvGrpSpPr>
        <p:grpSpPr bwMode="auto">
          <a:xfrm>
            <a:off x="7221538" y="373063"/>
            <a:ext cx="1320800" cy="1189037"/>
            <a:chOff x="4549" y="235"/>
            <a:chExt cx="832" cy="749"/>
          </a:xfrm>
        </p:grpSpPr>
        <p:sp>
          <p:nvSpPr>
            <p:cNvPr id="8" name="AutoShape 3"/>
            <p:cNvSpPr>
              <a:spLocks noChangeAspect="1" noChangeArrowheads="1" noTextEdit="1"/>
            </p:cNvSpPr>
            <p:nvPr/>
          </p:nvSpPr>
          <p:spPr bwMode="auto">
            <a:xfrm>
              <a:off x="4549" y="235"/>
              <a:ext cx="832" cy="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9" name="Freeform 5"/>
            <p:cNvSpPr>
              <a:spLocks noEditPoints="1"/>
            </p:cNvSpPr>
            <p:nvPr/>
          </p:nvSpPr>
          <p:spPr bwMode="auto">
            <a:xfrm>
              <a:off x="4739" y="563"/>
              <a:ext cx="642" cy="421"/>
            </a:xfrm>
            <a:custGeom>
              <a:avLst/>
              <a:gdLst>
                <a:gd name="T0" fmla="*/ 285 w 581"/>
                <a:gd name="T1" fmla="*/ 0 h 383"/>
                <a:gd name="T2" fmla="*/ 271 w 581"/>
                <a:gd name="T3" fmla="*/ 3 h 383"/>
                <a:gd name="T4" fmla="*/ 15 w 581"/>
                <a:gd name="T5" fmla="*/ 116 h 383"/>
                <a:gd name="T6" fmla="*/ 0 w 581"/>
                <a:gd name="T7" fmla="*/ 123 h 383"/>
                <a:gd name="T8" fmla="*/ 15 w 581"/>
                <a:gd name="T9" fmla="*/ 129 h 383"/>
                <a:gd name="T10" fmla="*/ 271 w 581"/>
                <a:gd name="T11" fmla="*/ 243 h 383"/>
                <a:gd name="T12" fmla="*/ 300 w 581"/>
                <a:gd name="T13" fmla="*/ 243 h 383"/>
                <a:gd name="T14" fmla="*/ 551 w 581"/>
                <a:gd name="T15" fmla="*/ 132 h 383"/>
                <a:gd name="T16" fmla="*/ 551 w 581"/>
                <a:gd name="T17" fmla="*/ 317 h 383"/>
                <a:gd name="T18" fmla="*/ 541 w 581"/>
                <a:gd name="T19" fmla="*/ 334 h 383"/>
                <a:gd name="T20" fmla="*/ 551 w 581"/>
                <a:gd name="T21" fmla="*/ 351 h 383"/>
                <a:gd name="T22" fmla="*/ 544 w 581"/>
                <a:gd name="T23" fmla="*/ 383 h 383"/>
                <a:gd name="T24" fmla="*/ 578 w 581"/>
                <a:gd name="T25" fmla="*/ 383 h 383"/>
                <a:gd name="T26" fmla="*/ 571 w 581"/>
                <a:gd name="T27" fmla="*/ 351 h 383"/>
                <a:gd name="T28" fmla="*/ 581 w 581"/>
                <a:gd name="T29" fmla="*/ 334 h 383"/>
                <a:gd name="T30" fmla="*/ 571 w 581"/>
                <a:gd name="T31" fmla="*/ 317 h 383"/>
                <a:gd name="T32" fmla="*/ 571 w 581"/>
                <a:gd name="T33" fmla="*/ 123 h 383"/>
                <a:gd name="T34" fmla="*/ 571 w 581"/>
                <a:gd name="T35" fmla="*/ 123 h 383"/>
                <a:gd name="T36" fmla="*/ 571 w 581"/>
                <a:gd name="T37" fmla="*/ 123 h 383"/>
                <a:gd name="T38" fmla="*/ 556 w 581"/>
                <a:gd name="T39" fmla="*/ 116 h 383"/>
                <a:gd name="T40" fmla="*/ 300 w 581"/>
                <a:gd name="T41" fmla="*/ 3 h 383"/>
                <a:gd name="T42" fmla="*/ 285 w 581"/>
                <a:gd name="T43" fmla="*/ 0 h 383"/>
                <a:gd name="T44" fmla="*/ 113 w 581"/>
                <a:gd name="T45" fmla="*/ 198 h 383"/>
                <a:gd name="T46" fmla="*/ 113 w 581"/>
                <a:gd name="T47" fmla="*/ 288 h 383"/>
                <a:gd name="T48" fmla="*/ 458 w 581"/>
                <a:gd name="T49" fmla="*/ 288 h 383"/>
                <a:gd name="T50" fmla="*/ 458 w 581"/>
                <a:gd name="T51" fmla="*/ 198 h 383"/>
                <a:gd name="T52" fmla="*/ 300 w 581"/>
                <a:gd name="T53" fmla="*/ 268 h 383"/>
                <a:gd name="T54" fmla="*/ 271 w 581"/>
                <a:gd name="T55" fmla="*/ 268 h 383"/>
                <a:gd name="T56" fmla="*/ 113 w 581"/>
                <a:gd name="T57" fmla="*/ 19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81" h="383">
                  <a:moveTo>
                    <a:pt x="285" y="0"/>
                  </a:moveTo>
                  <a:cubicBezTo>
                    <a:pt x="280" y="0"/>
                    <a:pt x="275" y="1"/>
                    <a:pt x="271" y="3"/>
                  </a:cubicBezTo>
                  <a:cubicBezTo>
                    <a:pt x="15" y="116"/>
                    <a:pt x="15" y="116"/>
                    <a:pt x="15" y="116"/>
                  </a:cubicBezTo>
                  <a:cubicBezTo>
                    <a:pt x="0" y="123"/>
                    <a:pt x="0" y="123"/>
                    <a:pt x="0" y="123"/>
                  </a:cubicBezTo>
                  <a:cubicBezTo>
                    <a:pt x="15" y="129"/>
                    <a:pt x="15" y="129"/>
                    <a:pt x="15" y="129"/>
                  </a:cubicBezTo>
                  <a:cubicBezTo>
                    <a:pt x="271" y="243"/>
                    <a:pt x="271" y="243"/>
                    <a:pt x="271" y="243"/>
                  </a:cubicBezTo>
                  <a:cubicBezTo>
                    <a:pt x="279" y="246"/>
                    <a:pt x="292" y="246"/>
                    <a:pt x="300" y="243"/>
                  </a:cubicBezTo>
                  <a:cubicBezTo>
                    <a:pt x="551" y="132"/>
                    <a:pt x="551" y="132"/>
                    <a:pt x="551" y="132"/>
                  </a:cubicBezTo>
                  <a:cubicBezTo>
                    <a:pt x="551" y="317"/>
                    <a:pt x="551" y="317"/>
                    <a:pt x="551" y="317"/>
                  </a:cubicBezTo>
                  <a:cubicBezTo>
                    <a:pt x="545" y="320"/>
                    <a:pt x="541" y="327"/>
                    <a:pt x="541" y="334"/>
                  </a:cubicBezTo>
                  <a:cubicBezTo>
                    <a:pt x="541" y="341"/>
                    <a:pt x="545" y="347"/>
                    <a:pt x="551" y="351"/>
                  </a:cubicBezTo>
                  <a:cubicBezTo>
                    <a:pt x="544" y="383"/>
                    <a:pt x="544" y="383"/>
                    <a:pt x="544" y="383"/>
                  </a:cubicBezTo>
                  <a:cubicBezTo>
                    <a:pt x="578" y="383"/>
                    <a:pt x="578" y="383"/>
                    <a:pt x="578" y="383"/>
                  </a:cubicBezTo>
                  <a:cubicBezTo>
                    <a:pt x="571" y="351"/>
                    <a:pt x="571" y="351"/>
                    <a:pt x="571" y="351"/>
                  </a:cubicBezTo>
                  <a:cubicBezTo>
                    <a:pt x="577" y="347"/>
                    <a:pt x="581" y="341"/>
                    <a:pt x="581" y="334"/>
                  </a:cubicBezTo>
                  <a:cubicBezTo>
                    <a:pt x="581" y="327"/>
                    <a:pt x="577" y="320"/>
                    <a:pt x="571" y="317"/>
                  </a:cubicBezTo>
                  <a:cubicBezTo>
                    <a:pt x="571" y="123"/>
                    <a:pt x="571" y="123"/>
                    <a:pt x="571" y="123"/>
                  </a:cubicBezTo>
                  <a:cubicBezTo>
                    <a:pt x="571" y="123"/>
                    <a:pt x="571" y="123"/>
                    <a:pt x="571" y="123"/>
                  </a:cubicBezTo>
                  <a:cubicBezTo>
                    <a:pt x="571" y="123"/>
                    <a:pt x="571" y="123"/>
                    <a:pt x="571" y="123"/>
                  </a:cubicBezTo>
                  <a:cubicBezTo>
                    <a:pt x="556" y="116"/>
                    <a:pt x="556" y="116"/>
                    <a:pt x="556" y="116"/>
                  </a:cubicBezTo>
                  <a:cubicBezTo>
                    <a:pt x="300" y="3"/>
                    <a:pt x="300" y="3"/>
                    <a:pt x="300" y="3"/>
                  </a:cubicBezTo>
                  <a:cubicBezTo>
                    <a:pt x="296" y="1"/>
                    <a:pt x="291" y="0"/>
                    <a:pt x="285" y="0"/>
                  </a:cubicBezTo>
                  <a:close/>
                  <a:moveTo>
                    <a:pt x="113" y="198"/>
                  </a:moveTo>
                  <a:cubicBezTo>
                    <a:pt x="113" y="288"/>
                    <a:pt x="113" y="288"/>
                    <a:pt x="113" y="288"/>
                  </a:cubicBezTo>
                  <a:cubicBezTo>
                    <a:pt x="182" y="374"/>
                    <a:pt x="378" y="373"/>
                    <a:pt x="458" y="288"/>
                  </a:cubicBezTo>
                  <a:cubicBezTo>
                    <a:pt x="458" y="198"/>
                    <a:pt x="458" y="198"/>
                    <a:pt x="458" y="198"/>
                  </a:cubicBezTo>
                  <a:cubicBezTo>
                    <a:pt x="300" y="268"/>
                    <a:pt x="300" y="268"/>
                    <a:pt x="300" y="268"/>
                  </a:cubicBezTo>
                  <a:cubicBezTo>
                    <a:pt x="292" y="271"/>
                    <a:pt x="279" y="271"/>
                    <a:pt x="271" y="268"/>
                  </a:cubicBezTo>
                  <a:cubicBezTo>
                    <a:pt x="113" y="198"/>
                    <a:pt x="113" y="198"/>
                    <a:pt x="113" y="19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solidFill>
                  <a:schemeClr val="accent3"/>
                </a:solidFill>
                <a:latin typeface="Verdana" charset="0"/>
                <a:ea typeface="Verdana" charset="0"/>
                <a:cs typeface="Verdana" charset="0"/>
              </a:endParaRPr>
            </a:p>
          </p:txBody>
        </p:sp>
        <p:sp>
          <p:nvSpPr>
            <p:cNvPr id="10" name="Freeform 6"/>
            <p:cNvSpPr>
              <a:spLocks/>
            </p:cNvSpPr>
            <p:nvPr/>
          </p:nvSpPr>
          <p:spPr bwMode="auto">
            <a:xfrm>
              <a:off x="4845" y="235"/>
              <a:ext cx="222" cy="394"/>
            </a:xfrm>
            <a:custGeom>
              <a:avLst/>
              <a:gdLst>
                <a:gd name="T0" fmla="*/ 173 w 201"/>
                <a:gd name="T1" fmla="*/ 282 h 359"/>
                <a:gd name="T2" fmla="*/ 188 w 201"/>
                <a:gd name="T3" fmla="*/ 279 h 359"/>
                <a:gd name="T4" fmla="*/ 188 w 201"/>
                <a:gd name="T5" fmla="*/ 279 h 359"/>
                <a:gd name="T6" fmla="*/ 201 w 201"/>
                <a:gd name="T7" fmla="*/ 281 h 359"/>
                <a:gd name="T8" fmla="*/ 201 w 201"/>
                <a:gd name="T9" fmla="*/ 0 h 359"/>
                <a:gd name="T10" fmla="*/ 179 w 201"/>
                <a:gd name="T11" fmla="*/ 0 h 359"/>
                <a:gd name="T12" fmla="*/ 0 w 201"/>
                <a:gd name="T13" fmla="*/ 45 h 359"/>
                <a:gd name="T14" fmla="*/ 0 w 201"/>
                <a:gd name="T15" fmla="*/ 359 h 359"/>
                <a:gd name="T16" fmla="*/ 173 w 201"/>
                <a:gd name="T17" fmla="*/ 282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1" h="359">
                  <a:moveTo>
                    <a:pt x="173" y="282"/>
                  </a:moveTo>
                  <a:cubicBezTo>
                    <a:pt x="177" y="280"/>
                    <a:pt x="183" y="279"/>
                    <a:pt x="188" y="279"/>
                  </a:cubicBezTo>
                  <a:cubicBezTo>
                    <a:pt x="188" y="279"/>
                    <a:pt x="188" y="279"/>
                    <a:pt x="188" y="279"/>
                  </a:cubicBezTo>
                  <a:cubicBezTo>
                    <a:pt x="193" y="279"/>
                    <a:pt x="197" y="280"/>
                    <a:pt x="201" y="281"/>
                  </a:cubicBezTo>
                  <a:cubicBezTo>
                    <a:pt x="201" y="0"/>
                    <a:pt x="201" y="0"/>
                    <a:pt x="201" y="0"/>
                  </a:cubicBezTo>
                  <a:cubicBezTo>
                    <a:pt x="201" y="0"/>
                    <a:pt x="201" y="0"/>
                    <a:pt x="179" y="0"/>
                  </a:cubicBezTo>
                  <a:cubicBezTo>
                    <a:pt x="87" y="0"/>
                    <a:pt x="40" y="15"/>
                    <a:pt x="0" y="45"/>
                  </a:cubicBezTo>
                  <a:cubicBezTo>
                    <a:pt x="0" y="359"/>
                    <a:pt x="0" y="359"/>
                    <a:pt x="0" y="359"/>
                  </a:cubicBezTo>
                  <a:lnTo>
                    <a:pt x="173" y="28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solidFill>
                  <a:schemeClr val="accent3"/>
                </a:solidFill>
                <a:latin typeface="Verdana" charset="0"/>
                <a:ea typeface="Verdana" charset="0"/>
                <a:cs typeface="Verdana" charset="0"/>
              </a:endParaRPr>
            </a:p>
          </p:txBody>
        </p:sp>
        <p:sp>
          <p:nvSpPr>
            <p:cNvPr id="11" name="Freeform 7"/>
            <p:cNvSpPr>
              <a:spLocks/>
            </p:cNvSpPr>
            <p:nvPr/>
          </p:nvSpPr>
          <p:spPr bwMode="auto">
            <a:xfrm>
              <a:off x="5092" y="284"/>
              <a:ext cx="25" cy="282"/>
            </a:xfrm>
            <a:custGeom>
              <a:avLst/>
              <a:gdLst>
                <a:gd name="T0" fmla="*/ 23 w 23"/>
                <a:gd name="T1" fmla="*/ 256 h 256"/>
                <a:gd name="T2" fmla="*/ 23 w 23"/>
                <a:gd name="T3" fmla="*/ 22 h 256"/>
                <a:gd name="T4" fmla="*/ 0 w 23"/>
                <a:gd name="T5" fmla="*/ 0 h 256"/>
                <a:gd name="T6" fmla="*/ 0 w 23"/>
                <a:gd name="T7" fmla="*/ 246 h 256"/>
                <a:gd name="T8" fmla="*/ 23 w 23"/>
                <a:gd name="T9" fmla="*/ 256 h 256"/>
              </a:gdLst>
              <a:ahLst/>
              <a:cxnLst>
                <a:cxn ang="0">
                  <a:pos x="T0" y="T1"/>
                </a:cxn>
                <a:cxn ang="0">
                  <a:pos x="T2" y="T3"/>
                </a:cxn>
                <a:cxn ang="0">
                  <a:pos x="T4" y="T5"/>
                </a:cxn>
                <a:cxn ang="0">
                  <a:pos x="T6" y="T7"/>
                </a:cxn>
                <a:cxn ang="0">
                  <a:pos x="T8" y="T9"/>
                </a:cxn>
              </a:cxnLst>
              <a:rect l="0" t="0" r="r" b="b"/>
              <a:pathLst>
                <a:path w="23" h="256">
                  <a:moveTo>
                    <a:pt x="23" y="256"/>
                  </a:moveTo>
                  <a:cubicBezTo>
                    <a:pt x="23" y="157"/>
                    <a:pt x="23" y="22"/>
                    <a:pt x="23" y="22"/>
                  </a:cubicBezTo>
                  <a:cubicBezTo>
                    <a:pt x="0" y="0"/>
                    <a:pt x="0" y="0"/>
                    <a:pt x="0" y="0"/>
                  </a:cubicBezTo>
                  <a:cubicBezTo>
                    <a:pt x="0" y="246"/>
                    <a:pt x="0" y="246"/>
                    <a:pt x="0" y="246"/>
                  </a:cubicBezTo>
                  <a:lnTo>
                    <a:pt x="23" y="25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12" name="Freeform 8"/>
            <p:cNvSpPr>
              <a:spLocks/>
            </p:cNvSpPr>
            <p:nvPr/>
          </p:nvSpPr>
          <p:spPr bwMode="auto">
            <a:xfrm>
              <a:off x="4599" y="235"/>
              <a:ext cx="222" cy="421"/>
            </a:xfrm>
            <a:custGeom>
              <a:avLst/>
              <a:gdLst>
                <a:gd name="T0" fmla="*/ 201 w 201"/>
                <a:gd name="T1" fmla="*/ 369 h 383"/>
                <a:gd name="T2" fmla="*/ 201 w 201"/>
                <a:gd name="T3" fmla="*/ 45 h 383"/>
                <a:gd name="T4" fmla="*/ 22 w 201"/>
                <a:gd name="T5" fmla="*/ 0 h 383"/>
                <a:gd name="T6" fmla="*/ 0 w 201"/>
                <a:gd name="T7" fmla="*/ 0 h 383"/>
                <a:gd name="T8" fmla="*/ 0 w 201"/>
                <a:gd name="T9" fmla="*/ 357 h 383"/>
                <a:gd name="T10" fmla="*/ 22 w 201"/>
                <a:gd name="T11" fmla="*/ 357 h 383"/>
                <a:gd name="T12" fmla="*/ 169 w 201"/>
                <a:gd name="T13" fmla="*/ 383 h 383"/>
                <a:gd name="T14" fmla="*/ 201 w 201"/>
                <a:gd name="T15" fmla="*/ 369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1" h="383">
                  <a:moveTo>
                    <a:pt x="201" y="369"/>
                  </a:moveTo>
                  <a:cubicBezTo>
                    <a:pt x="201" y="45"/>
                    <a:pt x="201" y="45"/>
                    <a:pt x="201" y="45"/>
                  </a:cubicBezTo>
                  <a:cubicBezTo>
                    <a:pt x="161" y="15"/>
                    <a:pt x="113" y="0"/>
                    <a:pt x="22" y="0"/>
                  </a:cubicBezTo>
                  <a:cubicBezTo>
                    <a:pt x="0" y="0"/>
                    <a:pt x="0" y="0"/>
                    <a:pt x="0" y="0"/>
                  </a:cubicBezTo>
                  <a:cubicBezTo>
                    <a:pt x="0" y="357"/>
                    <a:pt x="0" y="357"/>
                    <a:pt x="0" y="357"/>
                  </a:cubicBezTo>
                  <a:cubicBezTo>
                    <a:pt x="0" y="357"/>
                    <a:pt x="0" y="357"/>
                    <a:pt x="22" y="357"/>
                  </a:cubicBezTo>
                  <a:cubicBezTo>
                    <a:pt x="91" y="357"/>
                    <a:pt x="134" y="366"/>
                    <a:pt x="169" y="383"/>
                  </a:cubicBezTo>
                  <a:lnTo>
                    <a:pt x="201" y="36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solidFill>
                  <a:schemeClr val="accent3"/>
                </a:solidFill>
                <a:latin typeface="Verdana" charset="0"/>
                <a:ea typeface="Verdana" charset="0"/>
                <a:cs typeface="Verdana" charset="0"/>
              </a:endParaRPr>
            </a:p>
          </p:txBody>
        </p:sp>
        <p:sp>
          <p:nvSpPr>
            <p:cNvPr id="13" name="Freeform 9"/>
            <p:cNvSpPr>
              <a:spLocks/>
            </p:cNvSpPr>
            <p:nvPr/>
          </p:nvSpPr>
          <p:spPr bwMode="auto">
            <a:xfrm>
              <a:off x="4549" y="284"/>
              <a:ext cx="207" cy="398"/>
            </a:xfrm>
            <a:custGeom>
              <a:avLst/>
              <a:gdLst>
                <a:gd name="T0" fmla="*/ 161 w 187"/>
                <a:gd name="T1" fmla="*/ 361 h 362"/>
                <a:gd name="T2" fmla="*/ 177 w 187"/>
                <a:gd name="T3" fmla="*/ 354 h 362"/>
                <a:gd name="T4" fmla="*/ 187 w 187"/>
                <a:gd name="T5" fmla="*/ 349 h 362"/>
                <a:gd name="T6" fmla="*/ 45 w 187"/>
                <a:gd name="T7" fmla="*/ 335 h 362"/>
                <a:gd name="T8" fmla="*/ 22 w 187"/>
                <a:gd name="T9" fmla="*/ 335 h 362"/>
                <a:gd name="T10" fmla="*/ 22 w 187"/>
                <a:gd name="T11" fmla="*/ 0 h 362"/>
                <a:gd name="T12" fmla="*/ 0 w 187"/>
                <a:gd name="T13" fmla="*/ 22 h 362"/>
                <a:gd name="T14" fmla="*/ 0 w 187"/>
                <a:gd name="T15" fmla="*/ 354 h 362"/>
                <a:gd name="T16" fmla="*/ 67 w 187"/>
                <a:gd name="T17" fmla="*/ 354 h 362"/>
                <a:gd name="T18" fmla="*/ 159 w 187"/>
                <a:gd name="T19" fmla="*/ 362 h 362"/>
                <a:gd name="T20" fmla="*/ 161 w 187"/>
                <a:gd name="T21" fmla="*/ 361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362">
                  <a:moveTo>
                    <a:pt x="161" y="361"/>
                  </a:moveTo>
                  <a:cubicBezTo>
                    <a:pt x="177" y="354"/>
                    <a:pt x="177" y="354"/>
                    <a:pt x="177" y="354"/>
                  </a:cubicBezTo>
                  <a:cubicBezTo>
                    <a:pt x="187" y="349"/>
                    <a:pt x="187" y="349"/>
                    <a:pt x="187" y="349"/>
                  </a:cubicBezTo>
                  <a:cubicBezTo>
                    <a:pt x="143" y="337"/>
                    <a:pt x="88" y="335"/>
                    <a:pt x="45" y="335"/>
                  </a:cubicBezTo>
                  <a:cubicBezTo>
                    <a:pt x="22" y="335"/>
                    <a:pt x="22" y="335"/>
                    <a:pt x="22" y="335"/>
                  </a:cubicBezTo>
                  <a:cubicBezTo>
                    <a:pt x="22" y="0"/>
                    <a:pt x="22" y="0"/>
                    <a:pt x="22" y="0"/>
                  </a:cubicBezTo>
                  <a:cubicBezTo>
                    <a:pt x="0" y="22"/>
                    <a:pt x="0" y="22"/>
                    <a:pt x="0" y="22"/>
                  </a:cubicBezTo>
                  <a:cubicBezTo>
                    <a:pt x="0" y="22"/>
                    <a:pt x="0" y="316"/>
                    <a:pt x="0" y="354"/>
                  </a:cubicBezTo>
                  <a:cubicBezTo>
                    <a:pt x="21" y="354"/>
                    <a:pt x="52" y="354"/>
                    <a:pt x="67" y="354"/>
                  </a:cubicBezTo>
                  <a:cubicBezTo>
                    <a:pt x="108" y="354"/>
                    <a:pt x="132" y="356"/>
                    <a:pt x="159" y="362"/>
                  </a:cubicBezTo>
                  <a:lnTo>
                    <a:pt x="161" y="36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
        <p:nvSpPr>
          <p:cNvPr id="3" name="Dian numeron paikkamerkki 2"/>
          <p:cNvSpPr>
            <a:spLocks noGrp="1"/>
          </p:cNvSpPr>
          <p:nvPr>
            <p:ph type="sldNum" sz="quarter" idx="12"/>
          </p:nvPr>
        </p:nvSpPr>
        <p:spPr/>
        <p:txBody>
          <a:bodyPr/>
          <a:lstStyle/>
          <a:p>
            <a:fld id="{CD5A474A-57CC-514E-A591-E5597AD79BDB}" type="slidenum">
              <a:rPr lang="fi-FI" smtClean="0"/>
              <a:pPr/>
              <a:t>15</a:t>
            </a:fld>
            <a:endParaRPr lang="en-GB" dirty="0"/>
          </a:p>
        </p:txBody>
      </p:sp>
    </p:spTree>
    <p:extLst>
      <p:ext uri="{BB962C8B-B14F-4D97-AF65-F5344CB8AC3E}">
        <p14:creationId xmlns:p14="http://schemas.microsoft.com/office/powerpoint/2010/main" val="1751923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665456" y="384508"/>
            <a:ext cx="7877175" cy="1143000"/>
          </a:xfrm>
        </p:spPr>
        <p:txBody>
          <a:bodyPr/>
          <a:lstStyle/>
          <a:p>
            <a:r>
              <a:rPr lang="en-GB" dirty="0">
                <a:solidFill>
                  <a:schemeClr val="accent3"/>
                </a:solidFill>
              </a:rPr>
              <a:t>Student project</a:t>
            </a:r>
          </a:p>
        </p:txBody>
      </p:sp>
      <p:sp>
        <p:nvSpPr>
          <p:cNvPr id="19" name="TextBox 18"/>
          <p:cNvSpPr txBox="1"/>
          <p:nvPr/>
        </p:nvSpPr>
        <p:spPr>
          <a:xfrm>
            <a:off x="2348825" y="3054724"/>
            <a:ext cx="1459087" cy="523220"/>
          </a:xfrm>
          <a:prstGeom prst="rect">
            <a:avLst/>
          </a:prstGeom>
          <a:noFill/>
        </p:spPr>
        <p:txBody>
          <a:bodyPr wrap="square" rtlCol="0">
            <a:spAutoFit/>
          </a:bodyPr>
          <a:lstStyle/>
          <a:p>
            <a:r>
              <a:rPr lang="en-GB" sz="1400" b="1" dirty="0">
                <a:solidFill>
                  <a:schemeClr val="accent1"/>
                </a:solidFill>
                <a:latin typeface="Verdana" charset="0"/>
              </a:rPr>
              <a:t>During semesters</a:t>
            </a:r>
          </a:p>
        </p:txBody>
      </p:sp>
      <p:sp>
        <p:nvSpPr>
          <p:cNvPr id="20" name="TextBox 19"/>
          <p:cNvSpPr txBox="1"/>
          <p:nvPr/>
        </p:nvSpPr>
        <p:spPr>
          <a:xfrm>
            <a:off x="2348825" y="3875880"/>
            <a:ext cx="2189312" cy="523220"/>
          </a:xfrm>
          <a:prstGeom prst="rect">
            <a:avLst/>
          </a:prstGeom>
          <a:noFill/>
        </p:spPr>
        <p:txBody>
          <a:bodyPr wrap="square" rtlCol="0">
            <a:spAutoFit/>
          </a:bodyPr>
          <a:lstStyle/>
          <a:p>
            <a:r>
              <a:rPr lang="en-GB" sz="1400" b="1" dirty="0">
                <a:solidFill>
                  <a:schemeClr val="accent1"/>
                </a:solidFill>
                <a:latin typeface="Verdana" charset="0"/>
              </a:rPr>
              <a:t>Case by case</a:t>
            </a:r>
          </a:p>
        </p:txBody>
      </p:sp>
      <p:sp>
        <p:nvSpPr>
          <p:cNvPr id="21" name="TextBox 20"/>
          <p:cNvSpPr txBox="1"/>
          <p:nvPr/>
        </p:nvSpPr>
        <p:spPr>
          <a:xfrm>
            <a:off x="2348824" y="2316698"/>
            <a:ext cx="1659505" cy="523220"/>
          </a:xfrm>
          <a:prstGeom prst="rect">
            <a:avLst/>
          </a:prstGeom>
          <a:noFill/>
        </p:spPr>
        <p:txBody>
          <a:bodyPr wrap="square" rtlCol="0">
            <a:spAutoFit/>
          </a:bodyPr>
          <a:lstStyle/>
          <a:p>
            <a:r>
              <a:rPr lang="en-GB" sz="1400" b="1" dirty="0">
                <a:solidFill>
                  <a:schemeClr val="accent1"/>
                </a:solidFill>
                <a:latin typeface="Verdana" charset="0"/>
              </a:rPr>
              <a:t>As required</a:t>
            </a:r>
          </a:p>
        </p:txBody>
      </p:sp>
      <p:sp>
        <p:nvSpPr>
          <p:cNvPr id="25" name="TextBox 24"/>
          <p:cNvSpPr txBox="1"/>
          <p:nvPr/>
        </p:nvSpPr>
        <p:spPr>
          <a:xfrm>
            <a:off x="2348825" y="4596508"/>
            <a:ext cx="1659504" cy="307777"/>
          </a:xfrm>
          <a:prstGeom prst="rect">
            <a:avLst/>
          </a:prstGeom>
          <a:noFill/>
        </p:spPr>
        <p:txBody>
          <a:bodyPr wrap="square" rtlCol="0">
            <a:spAutoFit/>
          </a:bodyPr>
          <a:lstStyle/>
          <a:p>
            <a:r>
              <a:rPr lang="en-GB" sz="1400" b="1" dirty="0">
                <a:solidFill>
                  <a:schemeClr val="accent1"/>
                </a:solidFill>
                <a:latin typeface="Verdana" charset="0"/>
              </a:rPr>
              <a:t>Not necessary</a:t>
            </a:r>
          </a:p>
        </p:txBody>
      </p:sp>
      <p:sp>
        <p:nvSpPr>
          <p:cNvPr id="26" name="TextBox 19"/>
          <p:cNvSpPr txBox="1"/>
          <p:nvPr/>
        </p:nvSpPr>
        <p:spPr>
          <a:xfrm>
            <a:off x="665456" y="5301515"/>
            <a:ext cx="6644017" cy="461665"/>
          </a:xfrm>
          <a:prstGeom prst="rect">
            <a:avLst/>
          </a:prstGeom>
          <a:noFill/>
        </p:spPr>
        <p:txBody>
          <a:bodyPr wrap="square" rtlCol="0">
            <a:spAutoFit/>
          </a:bodyPr>
          <a:lstStyle/>
          <a:p>
            <a:r>
              <a:rPr lang="en-GB" sz="1200" dirty="0">
                <a:solidFill>
                  <a:schemeClr val="accent1"/>
                </a:solidFill>
                <a:latin typeface="Verdana" charset="0"/>
              </a:rPr>
              <a:t>There are some variations in the practices </a:t>
            </a:r>
          </a:p>
          <a:p>
            <a:r>
              <a:rPr lang="en-GB" sz="1200" dirty="0">
                <a:solidFill>
                  <a:schemeClr val="accent1"/>
                </a:solidFill>
                <a:latin typeface="Verdana" charset="0"/>
              </a:rPr>
              <a:t>of different higher education institutions.</a:t>
            </a:r>
          </a:p>
        </p:txBody>
      </p:sp>
      <p:sp>
        <p:nvSpPr>
          <p:cNvPr id="27" name="Suorakulmio 26"/>
          <p:cNvSpPr/>
          <p:nvPr/>
        </p:nvSpPr>
        <p:spPr>
          <a:xfrm>
            <a:off x="665456" y="323068"/>
            <a:ext cx="5679616" cy="338554"/>
          </a:xfrm>
          <a:prstGeom prst="rect">
            <a:avLst/>
          </a:prstGeom>
        </p:spPr>
        <p:txBody>
          <a:bodyPr wrap="square">
            <a:spAutoFit/>
          </a:bodyPr>
          <a:lstStyle/>
          <a:p>
            <a:r>
              <a:rPr lang="en-GB" sz="1600" dirty="0">
                <a:solidFill>
                  <a:schemeClr val="accent1"/>
                </a:solidFill>
                <a:latin typeface="Verdana" charset="0"/>
              </a:rPr>
              <a:t>Different ways of using international talents:</a:t>
            </a:r>
          </a:p>
        </p:txBody>
      </p:sp>
      <p:sp>
        <p:nvSpPr>
          <p:cNvPr id="41" name="Sisällön paikkamerkki 2"/>
          <p:cNvSpPr txBox="1">
            <a:spLocks/>
          </p:cNvSpPr>
          <p:nvPr/>
        </p:nvSpPr>
        <p:spPr>
          <a:xfrm>
            <a:off x="4566273" y="2183260"/>
            <a:ext cx="4219557" cy="3845345"/>
          </a:xfrm>
          <a:prstGeom prst="rect">
            <a:avLst/>
          </a:prstGeom>
        </p:spPr>
        <p:txBody>
          <a:bodyPr vert="horz" lIns="91440" tIns="45720" rIns="91440" bIns="45720" rtlCol="0">
            <a:noAutofit/>
          </a:bodyPr>
          <a:lstStyle>
            <a:lvl1pPr marL="265113" indent="-265113" algn="l" defTabSz="457200" rtl="0" eaLnBrk="1" latinLnBrk="0" hangingPunct="1">
              <a:lnSpc>
                <a:spcPct val="120000"/>
              </a:lnSpc>
              <a:spcBef>
                <a:spcPct val="20000"/>
              </a:spcBef>
              <a:buFont typeface="Arial"/>
              <a:buChar char="•"/>
              <a:defRPr sz="2000" kern="1200" baseline="0">
                <a:solidFill>
                  <a:schemeClr val="tx1"/>
                </a:solidFill>
                <a:latin typeface="Verdana" charset="0"/>
                <a:ea typeface="Verdana" charset="0"/>
                <a:cs typeface="Verdana" charset="0"/>
              </a:defRPr>
            </a:lvl1pPr>
            <a:lvl2pPr marL="539750" indent="-179388" algn="l" defTabSz="457200" rtl="0" eaLnBrk="1" latinLnBrk="0" hangingPunct="1">
              <a:spcBef>
                <a:spcPct val="20000"/>
              </a:spcBef>
              <a:buFont typeface="Arial"/>
              <a:buChar char="•"/>
              <a:defRPr sz="1800" kern="1200">
                <a:solidFill>
                  <a:schemeClr val="tx1"/>
                </a:solidFill>
                <a:latin typeface="Verdana" charset="0"/>
                <a:ea typeface="Verdana" charset="0"/>
                <a:cs typeface="Verdana" charset="0"/>
              </a:defRPr>
            </a:lvl2pPr>
            <a:lvl3pPr marL="0" indent="0" algn="l" defTabSz="457200" rtl="0" eaLnBrk="1" latinLnBrk="0" hangingPunct="1">
              <a:spcBef>
                <a:spcPct val="20000"/>
              </a:spcBef>
              <a:buFont typeface="Arial"/>
              <a:buNone/>
              <a:defRPr sz="1600" b="0" i="0" kern="1200" baseline="0">
                <a:solidFill>
                  <a:srgbClr val="FC4E27"/>
                </a:solidFill>
                <a:latin typeface="Mark Offc Pro Medium"/>
                <a:ea typeface="Verdana" charset="0"/>
                <a:cs typeface="Mark Offc Pro Medium"/>
              </a:defRPr>
            </a:lvl3pPr>
            <a:lvl4pPr marL="720725" indent="0" algn="l" defTabSz="457200" rtl="0" eaLnBrk="1" latinLnBrk="0" hangingPunct="1">
              <a:spcBef>
                <a:spcPct val="20000"/>
              </a:spcBef>
              <a:buFont typeface="Arial"/>
              <a:buNone/>
              <a:defRPr sz="1600" kern="1200">
                <a:solidFill>
                  <a:schemeClr val="tx1"/>
                </a:solidFill>
                <a:latin typeface="Mark Offc Pro"/>
                <a:ea typeface="+mn-ea"/>
                <a:cs typeface="Mark Offc Pro"/>
              </a:defRPr>
            </a:lvl4pPr>
            <a:lvl5pPr marL="2057400" indent="-228600" algn="l" defTabSz="457200" rtl="0" eaLnBrk="1" latinLnBrk="0" hangingPunct="1">
              <a:spcBef>
                <a:spcPct val="20000"/>
              </a:spcBef>
              <a:buFont typeface="Arial"/>
              <a:buChar char="»"/>
              <a:defRPr sz="2000" kern="1200">
                <a:solidFill>
                  <a:schemeClr val="tx1"/>
                </a:solidFill>
                <a:latin typeface="Mark Offc Pro"/>
                <a:ea typeface="+mn-ea"/>
                <a:cs typeface="Mark Offc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base">
              <a:buClr>
                <a:schemeClr val="accent2"/>
              </a:buClr>
            </a:pPr>
            <a:r>
              <a:rPr lang="en-GB" sz="1300" dirty="0"/>
              <a:t>International talents can contribute new perspectives as well as language skills and cultural knowledge.</a:t>
            </a:r>
          </a:p>
          <a:p>
            <a:pPr fontAlgn="base">
              <a:buClr>
                <a:schemeClr val="accent2"/>
              </a:buClr>
            </a:pPr>
            <a:r>
              <a:rPr lang="en-GB" sz="1300" dirty="0"/>
              <a:t>The project is based on a practical problem specified by the company.</a:t>
            </a:r>
          </a:p>
          <a:p>
            <a:pPr fontAlgn="base">
              <a:buClr>
                <a:schemeClr val="accent2"/>
              </a:buClr>
            </a:pPr>
            <a:r>
              <a:rPr lang="en-GB" sz="1300" dirty="0"/>
              <a:t>Student teams may develop ideas produced by companies into products and services or, for example, develop marketing and sales.</a:t>
            </a:r>
          </a:p>
          <a:p>
            <a:pPr fontAlgn="base">
              <a:buClr>
                <a:schemeClr val="accent2"/>
              </a:buClr>
            </a:pPr>
            <a:r>
              <a:rPr lang="en-GB" sz="1300" dirty="0"/>
              <a:t>The thesis is supervised by experts representing the higher education institution and the employer. Interaction between education and working life helps the company “keep its finger on the pulse”.</a:t>
            </a:r>
          </a:p>
          <a:p>
            <a:pPr fontAlgn="base">
              <a:buClr>
                <a:schemeClr val="accent2"/>
              </a:buClr>
            </a:pPr>
            <a:r>
              <a:rPr lang="en-GB" sz="1300" dirty="0"/>
              <a:t>Project work is a good opportunity to get to know talents in the field and introduce the company to them.</a:t>
            </a:r>
          </a:p>
          <a:p>
            <a:pPr>
              <a:buClr>
                <a:schemeClr val="accent2"/>
              </a:buClr>
            </a:pPr>
            <a:endParaRPr lang="en-GB" sz="1300" dirty="0"/>
          </a:p>
        </p:txBody>
      </p:sp>
      <p:sp>
        <p:nvSpPr>
          <p:cNvPr id="42" name="Rectangle 41"/>
          <p:cNvSpPr/>
          <p:nvPr/>
        </p:nvSpPr>
        <p:spPr>
          <a:xfrm>
            <a:off x="4538138" y="1824985"/>
            <a:ext cx="1085554" cy="307777"/>
          </a:xfrm>
          <a:prstGeom prst="rect">
            <a:avLst/>
          </a:prstGeom>
        </p:spPr>
        <p:txBody>
          <a:bodyPr wrap="none">
            <a:spAutoFit/>
          </a:bodyPr>
          <a:lstStyle/>
          <a:p>
            <a:pPr fontAlgn="base"/>
            <a:r>
              <a:rPr lang="en-GB" sz="1400" b="1" dirty="0">
                <a:solidFill>
                  <a:schemeClr val="accent1"/>
                </a:solidFill>
                <a:latin typeface="Verdana" charset="0"/>
              </a:rPr>
              <a:t>BENEFITS</a:t>
            </a:r>
            <a:r>
              <a:rPr lang="en-GB" sz="1400" b="1" dirty="0">
                <a:solidFill>
                  <a:schemeClr val="accent2"/>
                </a:solidFill>
                <a:latin typeface="Verdana" charset="0"/>
              </a:rPr>
              <a:t> </a:t>
            </a:r>
          </a:p>
        </p:txBody>
      </p:sp>
      <p:sp>
        <p:nvSpPr>
          <p:cNvPr id="43" name="Arrow: Pentagon 42"/>
          <p:cNvSpPr/>
          <p:nvPr/>
        </p:nvSpPr>
        <p:spPr>
          <a:xfrm>
            <a:off x="728686" y="4434685"/>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44" name="Arrow: Pentagon 43"/>
          <p:cNvSpPr/>
          <p:nvPr/>
        </p:nvSpPr>
        <p:spPr>
          <a:xfrm>
            <a:off x="728686" y="3705732"/>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45" name="Arrow: Pentagon 44"/>
          <p:cNvSpPr/>
          <p:nvPr/>
        </p:nvSpPr>
        <p:spPr>
          <a:xfrm>
            <a:off x="728686" y="2976779"/>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46" name="Rectangle 45"/>
          <p:cNvSpPr/>
          <p:nvPr/>
        </p:nvSpPr>
        <p:spPr>
          <a:xfrm>
            <a:off x="728686" y="2248898"/>
            <a:ext cx="3420365" cy="2872095"/>
          </a:xfrm>
          <a:prstGeom prst="rect">
            <a:avLst/>
          </a:prstGeom>
          <a:noFill/>
          <a:ln w="190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47" name="Arrow: Pentagon 46"/>
          <p:cNvSpPr/>
          <p:nvPr/>
        </p:nvSpPr>
        <p:spPr>
          <a:xfrm>
            <a:off x="728686" y="2248898"/>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latin typeface="Verdana" charset="0"/>
              <a:ea typeface="Verdana" charset="0"/>
              <a:cs typeface="Verdana" charset="0"/>
            </a:endParaRPr>
          </a:p>
        </p:txBody>
      </p:sp>
      <p:sp>
        <p:nvSpPr>
          <p:cNvPr id="48" name="Rectangle 47"/>
          <p:cNvSpPr/>
          <p:nvPr/>
        </p:nvSpPr>
        <p:spPr>
          <a:xfrm>
            <a:off x="987217" y="2433678"/>
            <a:ext cx="983761" cy="307777"/>
          </a:xfrm>
          <a:prstGeom prst="rect">
            <a:avLst/>
          </a:prstGeom>
          <a:solidFill>
            <a:schemeClr val="accent1"/>
          </a:solidFill>
        </p:spPr>
        <p:txBody>
          <a:bodyPr wrap="square">
            <a:spAutoFit/>
          </a:bodyPr>
          <a:lstStyle/>
          <a:p>
            <a:pPr algn="ctr" fontAlgn="base"/>
            <a:r>
              <a:rPr lang="en-GB" sz="1400" b="1" dirty="0">
                <a:solidFill>
                  <a:schemeClr val="bg1"/>
                </a:solidFill>
                <a:latin typeface="Verdana" charset="0"/>
              </a:rPr>
              <a:t>Length</a:t>
            </a:r>
          </a:p>
        </p:txBody>
      </p:sp>
      <p:sp>
        <p:nvSpPr>
          <p:cNvPr id="49" name="Rectangle 48"/>
          <p:cNvSpPr/>
          <p:nvPr/>
        </p:nvSpPr>
        <p:spPr>
          <a:xfrm>
            <a:off x="815768" y="3157301"/>
            <a:ext cx="1277644" cy="307777"/>
          </a:xfrm>
          <a:prstGeom prst="rect">
            <a:avLst/>
          </a:prstGeom>
          <a:solidFill>
            <a:schemeClr val="accent1"/>
          </a:solidFill>
        </p:spPr>
        <p:txBody>
          <a:bodyPr wrap="square">
            <a:spAutoFit/>
          </a:bodyPr>
          <a:lstStyle/>
          <a:p>
            <a:pPr algn="ctr" fontAlgn="base"/>
            <a:r>
              <a:rPr lang="en-GB" sz="1400" b="1">
                <a:solidFill>
                  <a:schemeClr val="bg1"/>
                </a:solidFill>
                <a:latin typeface="Verdana" charset="0"/>
              </a:rPr>
              <a:t>Timing</a:t>
            </a:r>
            <a:endParaRPr lang="en-GB" sz="1400" b="1" dirty="0">
              <a:solidFill>
                <a:schemeClr val="bg1"/>
              </a:solidFill>
              <a:latin typeface="Verdana" charset="0"/>
              <a:ea typeface="Verdana" charset="0"/>
              <a:cs typeface="Verdana" charset="0"/>
            </a:endParaRPr>
          </a:p>
        </p:txBody>
      </p:sp>
      <p:sp>
        <p:nvSpPr>
          <p:cNvPr id="50" name="Rectangle 49"/>
          <p:cNvSpPr/>
          <p:nvPr/>
        </p:nvSpPr>
        <p:spPr>
          <a:xfrm>
            <a:off x="806948" y="3869348"/>
            <a:ext cx="1346006" cy="307777"/>
          </a:xfrm>
          <a:prstGeom prst="rect">
            <a:avLst/>
          </a:prstGeom>
          <a:solidFill>
            <a:schemeClr val="accent1"/>
          </a:solidFill>
        </p:spPr>
        <p:txBody>
          <a:bodyPr wrap="square">
            <a:spAutoFit/>
          </a:bodyPr>
          <a:lstStyle/>
          <a:p>
            <a:pPr algn="ctr" fontAlgn="base"/>
            <a:r>
              <a:rPr lang="en-GB" sz="1400" b="1" dirty="0">
                <a:solidFill>
                  <a:schemeClr val="bg1"/>
                </a:solidFill>
                <a:latin typeface="Verdana" charset="0"/>
              </a:rPr>
              <a:t>Cost</a:t>
            </a:r>
          </a:p>
        </p:txBody>
      </p:sp>
      <p:sp>
        <p:nvSpPr>
          <p:cNvPr id="51" name="Rectangle 50"/>
          <p:cNvSpPr/>
          <p:nvPr/>
        </p:nvSpPr>
        <p:spPr>
          <a:xfrm>
            <a:off x="747406" y="4589359"/>
            <a:ext cx="1463382" cy="307777"/>
          </a:xfrm>
          <a:prstGeom prst="rect">
            <a:avLst/>
          </a:prstGeom>
        </p:spPr>
        <p:txBody>
          <a:bodyPr wrap="square">
            <a:spAutoFit/>
          </a:bodyPr>
          <a:lstStyle/>
          <a:p>
            <a:pPr algn="ctr" fontAlgn="base"/>
            <a:r>
              <a:rPr lang="en-GB" sz="1400" b="1" dirty="0">
                <a:solidFill>
                  <a:schemeClr val="bg1"/>
                </a:solidFill>
                <a:latin typeface="Verdana" charset="0"/>
              </a:rPr>
              <a:t>Space needs</a:t>
            </a:r>
          </a:p>
        </p:txBody>
      </p:sp>
      <p:cxnSp>
        <p:nvCxnSpPr>
          <p:cNvPr id="52" name="Straight Connector 51"/>
          <p:cNvCxnSpPr/>
          <p:nvPr/>
        </p:nvCxnSpPr>
        <p:spPr>
          <a:xfrm>
            <a:off x="2072363" y="2955502"/>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2072363" y="3686487"/>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2072363" y="4410446"/>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grpSp>
        <p:nvGrpSpPr>
          <p:cNvPr id="5" name="Group 4"/>
          <p:cNvGrpSpPr>
            <a:grpSpLocks noChangeAspect="1"/>
          </p:cNvGrpSpPr>
          <p:nvPr/>
        </p:nvGrpSpPr>
        <p:grpSpPr bwMode="auto">
          <a:xfrm>
            <a:off x="7504170" y="440834"/>
            <a:ext cx="1187334" cy="1163638"/>
            <a:chOff x="4473" y="204"/>
            <a:chExt cx="952" cy="933"/>
          </a:xfrm>
        </p:grpSpPr>
        <p:sp>
          <p:nvSpPr>
            <p:cNvPr id="6" name="AutoShape 3"/>
            <p:cNvSpPr>
              <a:spLocks noChangeAspect="1" noChangeArrowheads="1" noTextEdit="1"/>
            </p:cNvSpPr>
            <p:nvPr/>
          </p:nvSpPr>
          <p:spPr bwMode="auto">
            <a:xfrm>
              <a:off x="4473" y="204"/>
              <a:ext cx="952" cy="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8" name="Freeform 5"/>
            <p:cNvSpPr>
              <a:spLocks/>
            </p:cNvSpPr>
            <p:nvPr/>
          </p:nvSpPr>
          <p:spPr bwMode="auto">
            <a:xfrm>
              <a:off x="4885" y="934"/>
              <a:ext cx="54" cy="124"/>
            </a:xfrm>
            <a:custGeom>
              <a:avLst/>
              <a:gdLst>
                <a:gd name="T0" fmla="*/ 0 w 54"/>
                <a:gd name="T1" fmla="*/ 124 h 124"/>
                <a:gd name="T2" fmla="*/ 54 w 54"/>
                <a:gd name="T3" fmla="*/ 65 h 124"/>
                <a:gd name="T4" fmla="*/ 54 w 54"/>
                <a:gd name="T5" fmla="*/ 0 h 124"/>
                <a:gd name="T6" fmla="*/ 0 w 54"/>
                <a:gd name="T7" fmla="*/ 60 h 124"/>
                <a:gd name="T8" fmla="*/ 0 w 54"/>
                <a:gd name="T9" fmla="*/ 124 h 124"/>
              </a:gdLst>
              <a:ahLst/>
              <a:cxnLst>
                <a:cxn ang="0">
                  <a:pos x="T0" y="T1"/>
                </a:cxn>
                <a:cxn ang="0">
                  <a:pos x="T2" y="T3"/>
                </a:cxn>
                <a:cxn ang="0">
                  <a:pos x="T4" y="T5"/>
                </a:cxn>
                <a:cxn ang="0">
                  <a:pos x="T6" y="T7"/>
                </a:cxn>
                <a:cxn ang="0">
                  <a:pos x="T8" y="T9"/>
                </a:cxn>
              </a:cxnLst>
              <a:rect l="0" t="0" r="r" b="b"/>
              <a:pathLst>
                <a:path w="54" h="124">
                  <a:moveTo>
                    <a:pt x="0" y="124"/>
                  </a:moveTo>
                  <a:lnTo>
                    <a:pt x="54" y="65"/>
                  </a:lnTo>
                  <a:lnTo>
                    <a:pt x="54" y="0"/>
                  </a:lnTo>
                  <a:lnTo>
                    <a:pt x="0" y="60"/>
                  </a:lnTo>
                  <a:lnTo>
                    <a:pt x="0" y="12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9" name="Freeform 6"/>
            <p:cNvSpPr>
              <a:spLocks/>
            </p:cNvSpPr>
            <p:nvPr/>
          </p:nvSpPr>
          <p:spPr bwMode="auto">
            <a:xfrm>
              <a:off x="4957" y="846"/>
              <a:ext cx="43" cy="245"/>
            </a:xfrm>
            <a:custGeom>
              <a:avLst/>
              <a:gdLst>
                <a:gd name="T0" fmla="*/ 0 w 33"/>
                <a:gd name="T1" fmla="*/ 173 h 189"/>
                <a:gd name="T2" fmla="*/ 16 w 33"/>
                <a:gd name="T3" fmla="*/ 189 h 189"/>
                <a:gd name="T4" fmla="*/ 33 w 33"/>
                <a:gd name="T5" fmla="*/ 173 h 189"/>
                <a:gd name="T6" fmla="*/ 33 w 33"/>
                <a:gd name="T7" fmla="*/ 173 h 189"/>
                <a:gd name="T8" fmla="*/ 33 w 33"/>
                <a:gd name="T9" fmla="*/ 0 h 189"/>
                <a:gd name="T10" fmla="*/ 0 w 33"/>
                <a:gd name="T11" fmla="*/ 0 h 189"/>
                <a:gd name="T12" fmla="*/ 0 w 33"/>
                <a:gd name="T13" fmla="*/ 173 h 189"/>
              </a:gdLst>
              <a:ahLst/>
              <a:cxnLst>
                <a:cxn ang="0">
                  <a:pos x="T0" y="T1"/>
                </a:cxn>
                <a:cxn ang="0">
                  <a:pos x="T2" y="T3"/>
                </a:cxn>
                <a:cxn ang="0">
                  <a:pos x="T4" y="T5"/>
                </a:cxn>
                <a:cxn ang="0">
                  <a:pos x="T6" y="T7"/>
                </a:cxn>
                <a:cxn ang="0">
                  <a:pos x="T8" y="T9"/>
                </a:cxn>
                <a:cxn ang="0">
                  <a:pos x="T10" y="T11"/>
                </a:cxn>
                <a:cxn ang="0">
                  <a:pos x="T12" y="T13"/>
                </a:cxn>
              </a:cxnLst>
              <a:rect l="0" t="0" r="r" b="b"/>
              <a:pathLst>
                <a:path w="33" h="189">
                  <a:moveTo>
                    <a:pt x="0" y="173"/>
                  </a:moveTo>
                  <a:cubicBezTo>
                    <a:pt x="0" y="182"/>
                    <a:pt x="7" y="189"/>
                    <a:pt x="16" y="189"/>
                  </a:cubicBezTo>
                  <a:cubicBezTo>
                    <a:pt x="25" y="189"/>
                    <a:pt x="33" y="182"/>
                    <a:pt x="33" y="173"/>
                  </a:cubicBezTo>
                  <a:cubicBezTo>
                    <a:pt x="33" y="173"/>
                    <a:pt x="33" y="173"/>
                    <a:pt x="33" y="173"/>
                  </a:cubicBezTo>
                  <a:cubicBezTo>
                    <a:pt x="33" y="0"/>
                    <a:pt x="33" y="0"/>
                    <a:pt x="33" y="0"/>
                  </a:cubicBezTo>
                  <a:cubicBezTo>
                    <a:pt x="0" y="0"/>
                    <a:pt x="0" y="0"/>
                    <a:pt x="0" y="0"/>
                  </a:cubicBezTo>
                  <a:lnTo>
                    <a:pt x="0" y="17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10" name="Freeform 7"/>
            <p:cNvSpPr>
              <a:spLocks/>
            </p:cNvSpPr>
            <p:nvPr/>
          </p:nvSpPr>
          <p:spPr bwMode="auto">
            <a:xfrm>
              <a:off x="4525" y="204"/>
              <a:ext cx="900" cy="85"/>
            </a:xfrm>
            <a:custGeom>
              <a:avLst/>
              <a:gdLst>
                <a:gd name="T0" fmla="*/ 684 w 692"/>
                <a:gd name="T1" fmla="*/ 0 h 66"/>
                <a:gd name="T2" fmla="*/ 8 w 692"/>
                <a:gd name="T3" fmla="*/ 0 h 66"/>
                <a:gd name="T4" fmla="*/ 0 w 692"/>
                <a:gd name="T5" fmla="*/ 8 h 66"/>
                <a:gd name="T6" fmla="*/ 0 w 692"/>
                <a:gd name="T7" fmla="*/ 57 h 66"/>
                <a:gd name="T8" fmla="*/ 8 w 692"/>
                <a:gd name="T9" fmla="*/ 66 h 66"/>
                <a:gd name="T10" fmla="*/ 684 w 692"/>
                <a:gd name="T11" fmla="*/ 66 h 66"/>
                <a:gd name="T12" fmla="*/ 692 w 692"/>
                <a:gd name="T13" fmla="*/ 57 h 66"/>
                <a:gd name="T14" fmla="*/ 692 w 692"/>
                <a:gd name="T15" fmla="*/ 8 h 66"/>
                <a:gd name="T16" fmla="*/ 684 w 692"/>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2" h="66">
                  <a:moveTo>
                    <a:pt x="684" y="0"/>
                  </a:moveTo>
                  <a:cubicBezTo>
                    <a:pt x="8" y="0"/>
                    <a:pt x="8" y="0"/>
                    <a:pt x="8" y="0"/>
                  </a:cubicBezTo>
                  <a:cubicBezTo>
                    <a:pt x="4" y="0"/>
                    <a:pt x="0" y="3"/>
                    <a:pt x="0" y="8"/>
                  </a:cubicBezTo>
                  <a:cubicBezTo>
                    <a:pt x="0" y="57"/>
                    <a:pt x="0" y="57"/>
                    <a:pt x="0" y="57"/>
                  </a:cubicBezTo>
                  <a:cubicBezTo>
                    <a:pt x="0" y="62"/>
                    <a:pt x="4" y="66"/>
                    <a:pt x="8" y="66"/>
                  </a:cubicBezTo>
                  <a:cubicBezTo>
                    <a:pt x="684" y="66"/>
                    <a:pt x="684" y="66"/>
                    <a:pt x="684" y="66"/>
                  </a:cubicBezTo>
                  <a:cubicBezTo>
                    <a:pt x="688" y="66"/>
                    <a:pt x="692" y="62"/>
                    <a:pt x="692" y="57"/>
                  </a:cubicBezTo>
                  <a:cubicBezTo>
                    <a:pt x="692" y="8"/>
                    <a:pt x="692" y="8"/>
                    <a:pt x="692" y="8"/>
                  </a:cubicBezTo>
                  <a:cubicBezTo>
                    <a:pt x="692" y="3"/>
                    <a:pt x="688" y="0"/>
                    <a:pt x="68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solidFill>
                  <a:schemeClr val="accent1"/>
                </a:solidFill>
                <a:latin typeface="Verdana" charset="0"/>
                <a:ea typeface="Verdana" charset="0"/>
                <a:cs typeface="Verdana" charset="0"/>
              </a:endParaRPr>
            </a:p>
          </p:txBody>
        </p:sp>
        <p:sp>
          <p:nvSpPr>
            <p:cNvPr id="11" name="Freeform 8"/>
            <p:cNvSpPr>
              <a:spLocks/>
            </p:cNvSpPr>
            <p:nvPr/>
          </p:nvSpPr>
          <p:spPr bwMode="auto">
            <a:xfrm>
              <a:off x="5021" y="937"/>
              <a:ext cx="152" cy="200"/>
            </a:xfrm>
            <a:custGeom>
              <a:avLst/>
              <a:gdLst>
                <a:gd name="T0" fmla="*/ 111 w 117"/>
                <a:gd name="T1" fmla="*/ 126 h 155"/>
                <a:gd name="T2" fmla="*/ 0 w 117"/>
                <a:gd name="T3" fmla="*/ 0 h 155"/>
                <a:gd name="T4" fmla="*/ 0 w 117"/>
                <a:gd name="T5" fmla="*/ 50 h 155"/>
                <a:gd name="T6" fmla="*/ 86 w 117"/>
                <a:gd name="T7" fmla="*/ 148 h 155"/>
                <a:gd name="T8" fmla="*/ 110 w 117"/>
                <a:gd name="T9" fmla="*/ 149 h 155"/>
                <a:gd name="T10" fmla="*/ 111 w 117"/>
                <a:gd name="T11" fmla="*/ 126 h 155"/>
                <a:gd name="T12" fmla="*/ 111 w 117"/>
                <a:gd name="T13" fmla="*/ 126 h 155"/>
              </a:gdLst>
              <a:ahLst/>
              <a:cxnLst>
                <a:cxn ang="0">
                  <a:pos x="T0" y="T1"/>
                </a:cxn>
                <a:cxn ang="0">
                  <a:pos x="T2" y="T3"/>
                </a:cxn>
                <a:cxn ang="0">
                  <a:pos x="T4" y="T5"/>
                </a:cxn>
                <a:cxn ang="0">
                  <a:pos x="T6" y="T7"/>
                </a:cxn>
                <a:cxn ang="0">
                  <a:pos x="T8" y="T9"/>
                </a:cxn>
                <a:cxn ang="0">
                  <a:pos x="T10" y="T11"/>
                </a:cxn>
                <a:cxn ang="0">
                  <a:pos x="T12" y="T13"/>
                </a:cxn>
              </a:cxnLst>
              <a:rect l="0" t="0" r="r" b="b"/>
              <a:pathLst>
                <a:path w="117" h="155">
                  <a:moveTo>
                    <a:pt x="111" y="126"/>
                  </a:moveTo>
                  <a:cubicBezTo>
                    <a:pt x="0" y="0"/>
                    <a:pt x="0" y="0"/>
                    <a:pt x="0" y="0"/>
                  </a:cubicBezTo>
                  <a:cubicBezTo>
                    <a:pt x="0" y="50"/>
                    <a:pt x="0" y="50"/>
                    <a:pt x="0" y="50"/>
                  </a:cubicBezTo>
                  <a:cubicBezTo>
                    <a:pt x="86" y="148"/>
                    <a:pt x="86" y="148"/>
                    <a:pt x="86" y="148"/>
                  </a:cubicBezTo>
                  <a:cubicBezTo>
                    <a:pt x="92" y="155"/>
                    <a:pt x="103" y="155"/>
                    <a:pt x="110" y="149"/>
                  </a:cubicBezTo>
                  <a:cubicBezTo>
                    <a:pt x="116" y="143"/>
                    <a:pt x="117" y="133"/>
                    <a:pt x="111" y="126"/>
                  </a:cubicBezTo>
                  <a:cubicBezTo>
                    <a:pt x="111" y="126"/>
                    <a:pt x="111" y="126"/>
                    <a:pt x="111" y="1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solidFill>
                  <a:schemeClr val="accent1"/>
                </a:solidFill>
                <a:latin typeface="Verdana" charset="0"/>
                <a:ea typeface="Verdana" charset="0"/>
                <a:cs typeface="Verdana" charset="0"/>
              </a:endParaRPr>
            </a:p>
          </p:txBody>
        </p:sp>
        <p:sp>
          <p:nvSpPr>
            <p:cNvPr id="12" name="Freeform 9"/>
            <p:cNvSpPr>
              <a:spLocks/>
            </p:cNvSpPr>
            <p:nvPr/>
          </p:nvSpPr>
          <p:spPr bwMode="auto">
            <a:xfrm>
              <a:off x="4600" y="306"/>
              <a:ext cx="750" cy="521"/>
            </a:xfrm>
            <a:custGeom>
              <a:avLst/>
              <a:gdLst>
                <a:gd name="T0" fmla="*/ 0 w 576"/>
                <a:gd name="T1" fmla="*/ 0 h 403"/>
                <a:gd name="T2" fmla="*/ 0 w 576"/>
                <a:gd name="T3" fmla="*/ 84 h 403"/>
                <a:gd name="T4" fmla="*/ 54 w 576"/>
                <a:gd name="T5" fmla="*/ 72 h 403"/>
                <a:gd name="T6" fmla="*/ 186 w 576"/>
                <a:gd name="T7" fmla="*/ 204 h 403"/>
                <a:gd name="T8" fmla="*/ 108 w 576"/>
                <a:gd name="T9" fmla="*/ 324 h 403"/>
                <a:gd name="T10" fmla="*/ 205 w 576"/>
                <a:gd name="T11" fmla="*/ 403 h 403"/>
                <a:gd name="T12" fmla="*/ 568 w 576"/>
                <a:gd name="T13" fmla="*/ 403 h 403"/>
                <a:gd name="T14" fmla="*/ 576 w 576"/>
                <a:gd name="T15" fmla="*/ 395 h 403"/>
                <a:gd name="T16" fmla="*/ 576 w 576"/>
                <a:gd name="T17" fmla="*/ 0 h 403"/>
                <a:gd name="T18" fmla="*/ 0 w 576"/>
                <a:gd name="T19" fmla="*/ 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6" h="403">
                  <a:moveTo>
                    <a:pt x="0" y="0"/>
                  </a:moveTo>
                  <a:cubicBezTo>
                    <a:pt x="0" y="84"/>
                    <a:pt x="0" y="84"/>
                    <a:pt x="0" y="84"/>
                  </a:cubicBezTo>
                  <a:cubicBezTo>
                    <a:pt x="16" y="76"/>
                    <a:pt x="35" y="72"/>
                    <a:pt x="54" y="72"/>
                  </a:cubicBezTo>
                  <a:cubicBezTo>
                    <a:pt x="127" y="72"/>
                    <a:pt x="186" y="131"/>
                    <a:pt x="186" y="204"/>
                  </a:cubicBezTo>
                  <a:cubicBezTo>
                    <a:pt x="186" y="257"/>
                    <a:pt x="154" y="303"/>
                    <a:pt x="108" y="324"/>
                  </a:cubicBezTo>
                  <a:cubicBezTo>
                    <a:pt x="149" y="337"/>
                    <a:pt x="183" y="366"/>
                    <a:pt x="205" y="403"/>
                  </a:cubicBezTo>
                  <a:cubicBezTo>
                    <a:pt x="568" y="403"/>
                    <a:pt x="568" y="403"/>
                    <a:pt x="568" y="403"/>
                  </a:cubicBezTo>
                  <a:cubicBezTo>
                    <a:pt x="572" y="403"/>
                    <a:pt x="576" y="400"/>
                    <a:pt x="576" y="395"/>
                  </a:cubicBezTo>
                  <a:cubicBezTo>
                    <a:pt x="576" y="0"/>
                    <a:pt x="576" y="0"/>
                    <a:pt x="576" y="0"/>
                  </a:cubicBez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solidFill>
                  <a:schemeClr val="accent1"/>
                </a:solidFill>
                <a:latin typeface="Verdana" charset="0"/>
                <a:ea typeface="Verdana" charset="0"/>
                <a:cs typeface="Verdana" charset="0"/>
              </a:endParaRPr>
            </a:p>
          </p:txBody>
        </p:sp>
        <p:sp>
          <p:nvSpPr>
            <p:cNvPr id="13" name="Freeform 10"/>
            <p:cNvSpPr>
              <a:spLocks/>
            </p:cNvSpPr>
            <p:nvPr/>
          </p:nvSpPr>
          <p:spPr bwMode="auto">
            <a:xfrm>
              <a:off x="4473" y="734"/>
              <a:ext cx="394" cy="403"/>
            </a:xfrm>
            <a:custGeom>
              <a:avLst/>
              <a:gdLst>
                <a:gd name="T0" fmla="*/ 303 w 303"/>
                <a:gd name="T1" fmla="*/ 151 h 312"/>
                <a:gd name="T2" fmla="*/ 151 w 303"/>
                <a:gd name="T3" fmla="*/ 0 h 312"/>
                <a:gd name="T4" fmla="*/ 0 w 303"/>
                <a:gd name="T5" fmla="*/ 151 h 312"/>
                <a:gd name="T6" fmla="*/ 0 w 303"/>
                <a:gd name="T7" fmla="*/ 159 h 312"/>
                <a:gd name="T8" fmla="*/ 0 w 303"/>
                <a:gd name="T9" fmla="*/ 312 h 312"/>
                <a:gd name="T10" fmla="*/ 303 w 303"/>
                <a:gd name="T11" fmla="*/ 312 h 312"/>
                <a:gd name="T12" fmla="*/ 303 w 303"/>
                <a:gd name="T13" fmla="*/ 161 h 312"/>
                <a:gd name="T14" fmla="*/ 303 w 303"/>
                <a:gd name="T15" fmla="*/ 151 h 3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3" h="312">
                  <a:moveTo>
                    <a:pt x="303" y="151"/>
                  </a:moveTo>
                  <a:cubicBezTo>
                    <a:pt x="303" y="67"/>
                    <a:pt x="235" y="0"/>
                    <a:pt x="151" y="0"/>
                  </a:cubicBezTo>
                  <a:cubicBezTo>
                    <a:pt x="68" y="0"/>
                    <a:pt x="0" y="67"/>
                    <a:pt x="0" y="151"/>
                  </a:cubicBezTo>
                  <a:cubicBezTo>
                    <a:pt x="0" y="154"/>
                    <a:pt x="0" y="157"/>
                    <a:pt x="0" y="159"/>
                  </a:cubicBezTo>
                  <a:cubicBezTo>
                    <a:pt x="0" y="312"/>
                    <a:pt x="0" y="312"/>
                    <a:pt x="0" y="312"/>
                  </a:cubicBezTo>
                  <a:cubicBezTo>
                    <a:pt x="303" y="312"/>
                    <a:pt x="303" y="312"/>
                    <a:pt x="303" y="312"/>
                  </a:cubicBezTo>
                  <a:cubicBezTo>
                    <a:pt x="303" y="161"/>
                    <a:pt x="303" y="161"/>
                    <a:pt x="303" y="161"/>
                  </a:cubicBezTo>
                  <a:cubicBezTo>
                    <a:pt x="303" y="158"/>
                    <a:pt x="303" y="154"/>
                    <a:pt x="303" y="15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solidFill>
                  <a:schemeClr val="accent1"/>
                </a:solidFill>
                <a:latin typeface="Verdana" charset="0"/>
                <a:ea typeface="Verdana" charset="0"/>
                <a:cs typeface="Verdana" charset="0"/>
              </a:endParaRPr>
            </a:p>
          </p:txBody>
        </p:sp>
        <p:sp>
          <p:nvSpPr>
            <p:cNvPr id="14" name="Oval 11"/>
            <p:cNvSpPr>
              <a:spLocks noChangeArrowheads="1"/>
            </p:cNvSpPr>
            <p:nvPr/>
          </p:nvSpPr>
          <p:spPr bwMode="auto">
            <a:xfrm>
              <a:off x="4520" y="417"/>
              <a:ext cx="302" cy="3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
        <p:nvSpPr>
          <p:cNvPr id="3" name="Dian numeron paikkamerkki 2"/>
          <p:cNvSpPr>
            <a:spLocks noGrp="1"/>
          </p:cNvSpPr>
          <p:nvPr>
            <p:ph type="sldNum" sz="quarter" idx="12"/>
          </p:nvPr>
        </p:nvSpPr>
        <p:spPr/>
        <p:txBody>
          <a:bodyPr/>
          <a:lstStyle/>
          <a:p>
            <a:fld id="{CD5A474A-57CC-514E-A591-E5597AD79BDB}" type="slidenum">
              <a:rPr lang="fi-FI" smtClean="0"/>
              <a:pPr/>
              <a:t>16</a:t>
            </a:fld>
            <a:endParaRPr lang="en-GB" dirty="0"/>
          </a:p>
        </p:txBody>
      </p:sp>
    </p:spTree>
    <p:extLst>
      <p:ext uri="{BB962C8B-B14F-4D97-AF65-F5344CB8AC3E}">
        <p14:creationId xmlns:p14="http://schemas.microsoft.com/office/powerpoint/2010/main" val="1124529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Arrow: Pentagon 47"/>
          <p:cNvSpPr/>
          <p:nvPr/>
        </p:nvSpPr>
        <p:spPr>
          <a:xfrm>
            <a:off x="728686" y="4434685"/>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sp>
        <p:nvSpPr>
          <p:cNvPr id="47" name="Arrow: Pentagon 46"/>
          <p:cNvSpPr/>
          <p:nvPr/>
        </p:nvSpPr>
        <p:spPr>
          <a:xfrm>
            <a:off x="728686" y="3705732"/>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sp>
        <p:nvSpPr>
          <p:cNvPr id="46" name="Arrow: Pentagon 45"/>
          <p:cNvSpPr/>
          <p:nvPr/>
        </p:nvSpPr>
        <p:spPr>
          <a:xfrm>
            <a:off x="728686" y="2976779"/>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sp>
        <p:nvSpPr>
          <p:cNvPr id="28" name="Rectangle 27"/>
          <p:cNvSpPr/>
          <p:nvPr/>
        </p:nvSpPr>
        <p:spPr>
          <a:xfrm>
            <a:off x="728686" y="2248898"/>
            <a:ext cx="3420365" cy="2872095"/>
          </a:xfrm>
          <a:prstGeom prst="rect">
            <a:avLst/>
          </a:prstGeom>
          <a:noFill/>
          <a:ln w="190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sp>
        <p:nvSpPr>
          <p:cNvPr id="9" name="Arrow: Pentagon 8"/>
          <p:cNvSpPr/>
          <p:nvPr/>
        </p:nvSpPr>
        <p:spPr>
          <a:xfrm>
            <a:off x="728686" y="2248898"/>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p>
        </p:txBody>
      </p:sp>
      <p:sp>
        <p:nvSpPr>
          <p:cNvPr id="2" name="Otsikko 1"/>
          <p:cNvSpPr>
            <a:spLocks noGrp="1"/>
          </p:cNvSpPr>
          <p:nvPr>
            <p:ph type="title"/>
          </p:nvPr>
        </p:nvSpPr>
        <p:spPr>
          <a:xfrm>
            <a:off x="665456" y="421702"/>
            <a:ext cx="6973301" cy="1615277"/>
          </a:xfrm>
        </p:spPr>
        <p:txBody>
          <a:bodyPr>
            <a:normAutofit/>
          </a:bodyPr>
          <a:lstStyle/>
          <a:p>
            <a:r>
              <a:rPr lang="en-GB" sz="3500" dirty="0">
                <a:solidFill>
                  <a:schemeClr val="accent3"/>
                </a:solidFill>
              </a:rPr>
              <a:t>VET students in work placement</a:t>
            </a:r>
          </a:p>
        </p:txBody>
      </p:sp>
      <p:sp>
        <p:nvSpPr>
          <p:cNvPr id="19" name="TextBox 18"/>
          <p:cNvSpPr txBox="1"/>
          <p:nvPr/>
        </p:nvSpPr>
        <p:spPr>
          <a:xfrm>
            <a:off x="2348825" y="3035404"/>
            <a:ext cx="1496665" cy="523220"/>
          </a:xfrm>
          <a:prstGeom prst="rect">
            <a:avLst/>
          </a:prstGeom>
          <a:noFill/>
        </p:spPr>
        <p:txBody>
          <a:bodyPr wrap="square" rtlCol="0">
            <a:spAutoFit/>
          </a:bodyPr>
          <a:lstStyle/>
          <a:p>
            <a:r>
              <a:rPr lang="en-GB" sz="1400" b="1">
                <a:solidFill>
                  <a:schemeClr val="accent1"/>
                </a:solidFill>
                <a:latin typeface="Verdana" charset="0"/>
              </a:rPr>
              <a:t>During semesters</a:t>
            </a:r>
          </a:p>
        </p:txBody>
      </p:sp>
      <p:sp>
        <p:nvSpPr>
          <p:cNvPr id="20" name="TextBox 19"/>
          <p:cNvSpPr txBox="1"/>
          <p:nvPr/>
        </p:nvSpPr>
        <p:spPr>
          <a:xfrm>
            <a:off x="2348825" y="3894997"/>
            <a:ext cx="1800226" cy="307777"/>
          </a:xfrm>
          <a:prstGeom prst="rect">
            <a:avLst/>
          </a:prstGeom>
          <a:noFill/>
        </p:spPr>
        <p:txBody>
          <a:bodyPr wrap="square" rtlCol="0">
            <a:spAutoFit/>
          </a:bodyPr>
          <a:lstStyle/>
          <a:p>
            <a:r>
              <a:rPr lang="en-GB" sz="1400" b="1" dirty="0">
                <a:solidFill>
                  <a:schemeClr val="accent1"/>
                </a:solidFill>
                <a:latin typeface="Verdana" charset="0"/>
              </a:rPr>
              <a:t>No cost</a:t>
            </a:r>
          </a:p>
        </p:txBody>
      </p:sp>
      <p:sp>
        <p:nvSpPr>
          <p:cNvPr id="21" name="TextBox 20"/>
          <p:cNvSpPr txBox="1"/>
          <p:nvPr/>
        </p:nvSpPr>
        <p:spPr>
          <a:xfrm>
            <a:off x="2348825" y="2415405"/>
            <a:ext cx="1800226" cy="307777"/>
          </a:xfrm>
          <a:prstGeom prst="rect">
            <a:avLst/>
          </a:prstGeom>
          <a:noFill/>
        </p:spPr>
        <p:txBody>
          <a:bodyPr wrap="square" rtlCol="0">
            <a:spAutoFit/>
          </a:bodyPr>
          <a:lstStyle/>
          <a:p>
            <a:r>
              <a:rPr lang="en-GB" sz="1400" b="1" dirty="0">
                <a:solidFill>
                  <a:schemeClr val="accent1"/>
                </a:solidFill>
                <a:latin typeface="Verdana" charset="0"/>
              </a:rPr>
              <a:t>1 week – 4 months</a:t>
            </a:r>
          </a:p>
        </p:txBody>
      </p:sp>
      <p:sp>
        <p:nvSpPr>
          <p:cNvPr id="25" name="TextBox 24"/>
          <p:cNvSpPr txBox="1"/>
          <p:nvPr/>
        </p:nvSpPr>
        <p:spPr>
          <a:xfrm>
            <a:off x="2348825" y="4511638"/>
            <a:ext cx="1800226" cy="523220"/>
          </a:xfrm>
          <a:prstGeom prst="rect">
            <a:avLst/>
          </a:prstGeom>
          <a:noFill/>
        </p:spPr>
        <p:txBody>
          <a:bodyPr wrap="square" rtlCol="0">
            <a:spAutoFit/>
          </a:bodyPr>
          <a:lstStyle/>
          <a:p>
            <a:r>
              <a:rPr lang="en-GB" sz="1400" b="1">
                <a:solidFill>
                  <a:schemeClr val="accent1"/>
                </a:solidFill>
                <a:latin typeface="Verdana" charset="0"/>
              </a:rPr>
              <a:t>Company's facilities</a:t>
            </a:r>
            <a:endParaRPr lang="en-GB" sz="1400" b="1" dirty="0">
              <a:solidFill>
                <a:schemeClr val="accent1"/>
              </a:solidFill>
              <a:latin typeface="Verdana" charset="0"/>
              <a:ea typeface="Verdana" charset="0"/>
              <a:cs typeface="Verdana" charset="0"/>
            </a:endParaRPr>
          </a:p>
        </p:txBody>
      </p:sp>
      <p:sp>
        <p:nvSpPr>
          <p:cNvPr id="27" name="TextBox 19"/>
          <p:cNvSpPr txBox="1"/>
          <p:nvPr/>
        </p:nvSpPr>
        <p:spPr>
          <a:xfrm>
            <a:off x="665456" y="5278667"/>
            <a:ext cx="3483595" cy="461665"/>
          </a:xfrm>
          <a:prstGeom prst="rect">
            <a:avLst/>
          </a:prstGeom>
          <a:noFill/>
        </p:spPr>
        <p:txBody>
          <a:bodyPr wrap="square" rtlCol="0">
            <a:spAutoFit/>
          </a:bodyPr>
          <a:lstStyle/>
          <a:p>
            <a:r>
              <a:rPr lang="en-GB" sz="1200" dirty="0">
                <a:solidFill>
                  <a:schemeClr val="accent1"/>
                </a:solidFill>
                <a:latin typeface="Verdana" charset="0"/>
              </a:rPr>
              <a:t>There are some variations between different vocational institutions.</a:t>
            </a:r>
          </a:p>
        </p:txBody>
      </p:sp>
      <p:sp>
        <p:nvSpPr>
          <p:cNvPr id="26" name="Suorakulmio 25"/>
          <p:cNvSpPr/>
          <p:nvPr/>
        </p:nvSpPr>
        <p:spPr>
          <a:xfrm>
            <a:off x="665456" y="335768"/>
            <a:ext cx="5679616" cy="338554"/>
          </a:xfrm>
          <a:prstGeom prst="rect">
            <a:avLst/>
          </a:prstGeom>
        </p:spPr>
        <p:txBody>
          <a:bodyPr wrap="square">
            <a:spAutoFit/>
          </a:bodyPr>
          <a:lstStyle/>
          <a:p>
            <a:r>
              <a:rPr lang="en-GB" sz="1600" dirty="0">
                <a:solidFill>
                  <a:schemeClr val="accent1"/>
                </a:solidFill>
                <a:latin typeface="Verdana" charset="0"/>
              </a:rPr>
              <a:t>Different ways of using international talents:</a:t>
            </a:r>
          </a:p>
        </p:txBody>
      </p:sp>
      <p:sp>
        <p:nvSpPr>
          <p:cNvPr id="31" name="Rectangle 30"/>
          <p:cNvSpPr/>
          <p:nvPr/>
        </p:nvSpPr>
        <p:spPr>
          <a:xfrm>
            <a:off x="987217" y="2433678"/>
            <a:ext cx="983761" cy="307777"/>
          </a:xfrm>
          <a:prstGeom prst="rect">
            <a:avLst/>
          </a:prstGeom>
          <a:solidFill>
            <a:schemeClr val="accent1"/>
          </a:solidFill>
        </p:spPr>
        <p:txBody>
          <a:bodyPr wrap="square">
            <a:spAutoFit/>
          </a:bodyPr>
          <a:lstStyle/>
          <a:p>
            <a:pPr algn="ctr" fontAlgn="base"/>
            <a:r>
              <a:rPr lang="en-GB" sz="1400" b="1" dirty="0">
                <a:solidFill>
                  <a:schemeClr val="bg1"/>
                </a:solidFill>
                <a:latin typeface="Verdana" charset="0"/>
              </a:rPr>
              <a:t>Length</a:t>
            </a:r>
          </a:p>
        </p:txBody>
      </p:sp>
      <p:sp>
        <p:nvSpPr>
          <p:cNvPr id="34" name="Rectangle 33"/>
          <p:cNvSpPr/>
          <p:nvPr/>
        </p:nvSpPr>
        <p:spPr>
          <a:xfrm>
            <a:off x="815768" y="3157301"/>
            <a:ext cx="1277644" cy="307777"/>
          </a:xfrm>
          <a:prstGeom prst="rect">
            <a:avLst/>
          </a:prstGeom>
          <a:solidFill>
            <a:schemeClr val="accent1"/>
          </a:solidFill>
        </p:spPr>
        <p:txBody>
          <a:bodyPr wrap="square">
            <a:spAutoFit/>
          </a:bodyPr>
          <a:lstStyle/>
          <a:p>
            <a:pPr algn="ctr" fontAlgn="base"/>
            <a:r>
              <a:rPr lang="en-GB" sz="1400" b="1">
                <a:solidFill>
                  <a:schemeClr val="bg1"/>
                </a:solidFill>
                <a:latin typeface="Verdana" charset="0"/>
              </a:rPr>
              <a:t>Timing</a:t>
            </a:r>
            <a:endParaRPr lang="en-GB" sz="1400" b="1" dirty="0">
              <a:solidFill>
                <a:schemeClr val="bg1"/>
              </a:solidFill>
              <a:latin typeface="Verdana" charset="0"/>
              <a:ea typeface="Verdana" charset="0"/>
              <a:cs typeface="Verdana" charset="0"/>
            </a:endParaRPr>
          </a:p>
        </p:txBody>
      </p:sp>
      <p:sp>
        <p:nvSpPr>
          <p:cNvPr id="37" name="Rectangle 36"/>
          <p:cNvSpPr/>
          <p:nvPr/>
        </p:nvSpPr>
        <p:spPr>
          <a:xfrm>
            <a:off x="806948" y="3869348"/>
            <a:ext cx="1346006" cy="307777"/>
          </a:xfrm>
          <a:prstGeom prst="rect">
            <a:avLst/>
          </a:prstGeom>
          <a:solidFill>
            <a:schemeClr val="accent1"/>
          </a:solidFill>
        </p:spPr>
        <p:txBody>
          <a:bodyPr wrap="square">
            <a:spAutoFit/>
          </a:bodyPr>
          <a:lstStyle/>
          <a:p>
            <a:pPr algn="ctr" fontAlgn="base"/>
            <a:r>
              <a:rPr lang="en-GB" sz="1400" b="1" dirty="0">
                <a:solidFill>
                  <a:schemeClr val="bg1"/>
                </a:solidFill>
                <a:latin typeface="Verdana" charset="0"/>
              </a:rPr>
              <a:t>Cost</a:t>
            </a:r>
          </a:p>
        </p:txBody>
      </p:sp>
      <p:sp>
        <p:nvSpPr>
          <p:cNvPr id="40" name="Rectangle 39"/>
          <p:cNvSpPr/>
          <p:nvPr/>
        </p:nvSpPr>
        <p:spPr>
          <a:xfrm>
            <a:off x="747406" y="4589359"/>
            <a:ext cx="1463382" cy="307777"/>
          </a:xfrm>
          <a:prstGeom prst="rect">
            <a:avLst/>
          </a:prstGeom>
        </p:spPr>
        <p:txBody>
          <a:bodyPr wrap="square">
            <a:spAutoFit/>
          </a:bodyPr>
          <a:lstStyle/>
          <a:p>
            <a:pPr algn="ctr" fontAlgn="base"/>
            <a:r>
              <a:rPr lang="en-GB" sz="1400" b="1" dirty="0">
                <a:solidFill>
                  <a:schemeClr val="bg1"/>
                </a:solidFill>
                <a:latin typeface="Verdana" charset="0"/>
              </a:rPr>
              <a:t>Space needs</a:t>
            </a:r>
          </a:p>
        </p:txBody>
      </p:sp>
      <p:sp>
        <p:nvSpPr>
          <p:cNvPr id="41" name="Sisällön paikkamerkki 2"/>
          <p:cNvSpPr txBox="1">
            <a:spLocks/>
          </p:cNvSpPr>
          <p:nvPr/>
        </p:nvSpPr>
        <p:spPr>
          <a:xfrm>
            <a:off x="4566273" y="2280101"/>
            <a:ext cx="4219557" cy="3845345"/>
          </a:xfrm>
          <a:prstGeom prst="rect">
            <a:avLst/>
          </a:prstGeom>
        </p:spPr>
        <p:txBody>
          <a:bodyPr vert="horz" lIns="91440" tIns="45720" rIns="91440" bIns="45720" rtlCol="0">
            <a:noAutofit/>
          </a:bodyPr>
          <a:lstStyle>
            <a:lvl1pPr marL="265113" indent="-265113" algn="l" defTabSz="457200" rtl="0" eaLnBrk="1" latinLnBrk="0" hangingPunct="1">
              <a:lnSpc>
                <a:spcPct val="120000"/>
              </a:lnSpc>
              <a:spcBef>
                <a:spcPct val="20000"/>
              </a:spcBef>
              <a:buFont typeface="Arial"/>
              <a:buChar char="•"/>
              <a:defRPr sz="2000" kern="1200" baseline="0">
                <a:solidFill>
                  <a:schemeClr val="tx1"/>
                </a:solidFill>
                <a:latin typeface="Verdana" charset="0"/>
                <a:ea typeface="Verdana" charset="0"/>
                <a:cs typeface="Verdana" charset="0"/>
              </a:defRPr>
            </a:lvl1pPr>
            <a:lvl2pPr marL="539750" indent="-179388" algn="l" defTabSz="457200" rtl="0" eaLnBrk="1" latinLnBrk="0" hangingPunct="1">
              <a:spcBef>
                <a:spcPct val="20000"/>
              </a:spcBef>
              <a:buFont typeface="Arial"/>
              <a:buChar char="•"/>
              <a:defRPr sz="1800" kern="1200">
                <a:solidFill>
                  <a:schemeClr val="tx1"/>
                </a:solidFill>
                <a:latin typeface="Verdana" charset="0"/>
                <a:ea typeface="Verdana" charset="0"/>
                <a:cs typeface="Verdana" charset="0"/>
              </a:defRPr>
            </a:lvl2pPr>
            <a:lvl3pPr marL="0" indent="0" algn="l" defTabSz="457200" rtl="0" eaLnBrk="1" latinLnBrk="0" hangingPunct="1">
              <a:spcBef>
                <a:spcPct val="20000"/>
              </a:spcBef>
              <a:buFont typeface="Arial"/>
              <a:buNone/>
              <a:defRPr sz="1600" b="0" i="0" kern="1200" baseline="0">
                <a:solidFill>
                  <a:srgbClr val="FC4E27"/>
                </a:solidFill>
                <a:latin typeface="Mark Offc Pro Medium"/>
                <a:ea typeface="Verdana" charset="0"/>
                <a:cs typeface="Mark Offc Pro Medium"/>
              </a:defRPr>
            </a:lvl3pPr>
            <a:lvl4pPr marL="720725" indent="0" algn="l" defTabSz="457200" rtl="0" eaLnBrk="1" latinLnBrk="0" hangingPunct="1">
              <a:spcBef>
                <a:spcPct val="20000"/>
              </a:spcBef>
              <a:buFont typeface="Arial"/>
              <a:buNone/>
              <a:defRPr sz="1600" kern="1200">
                <a:solidFill>
                  <a:schemeClr val="tx1"/>
                </a:solidFill>
                <a:latin typeface="Mark Offc Pro"/>
                <a:ea typeface="+mn-ea"/>
                <a:cs typeface="Mark Offc Pro"/>
              </a:defRPr>
            </a:lvl4pPr>
            <a:lvl5pPr marL="2057400" indent="-228600" algn="l" defTabSz="457200" rtl="0" eaLnBrk="1" latinLnBrk="0" hangingPunct="1">
              <a:spcBef>
                <a:spcPct val="20000"/>
              </a:spcBef>
              <a:buFont typeface="Arial"/>
              <a:buChar char="»"/>
              <a:defRPr sz="2000" kern="1200">
                <a:solidFill>
                  <a:schemeClr val="tx1"/>
                </a:solidFill>
                <a:latin typeface="Mark Offc Pro"/>
                <a:ea typeface="+mn-ea"/>
                <a:cs typeface="Mark Offc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base">
              <a:buClr>
                <a:schemeClr val="accent2"/>
              </a:buClr>
            </a:pPr>
            <a:r>
              <a:rPr lang="en-GB" sz="1300" dirty="0"/>
              <a:t>International talents can contribute new perspectives to the company’s practices and, for example, product development.</a:t>
            </a:r>
          </a:p>
          <a:p>
            <a:pPr fontAlgn="base">
              <a:buClr>
                <a:schemeClr val="accent2"/>
              </a:buClr>
            </a:pPr>
            <a:r>
              <a:rPr lang="en-GB" sz="1300" dirty="0"/>
              <a:t>The company gains an extra pair of hands and can benefit from the student’s work input.</a:t>
            </a:r>
          </a:p>
          <a:p>
            <a:pPr fontAlgn="base">
              <a:buClr>
                <a:schemeClr val="accent2"/>
              </a:buClr>
            </a:pPr>
            <a:r>
              <a:rPr lang="en-GB" sz="1300" dirty="0"/>
              <a:t>The personnel’s intercultural and language skills improve.</a:t>
            </a:r>
          </a:p>
          <a:p>
            <a:pPr fontAlgn="base">
              <a:buClr>
                <a:schemeClr val="accent2"/>
              </a:buClr>
            </a:pPr>
            <a:r>
              <a:rPr lang="en-GB" sz="1300" dirty="0"/>
              <a:t>The student may bring knowledge of new working methods, new ideas or viewpoints to product development.</a:t>
            </a:r>
          </a:p>
          <a:p>
            <a:pPr fontAlgn="base">
              <a:buClr>
                <a:schemeClr val="accent2"/>
              </a:buClr>
            </a:pPr>
            <a:r>
              <a:rPr lang="en-GB" sz="1300" dirty="0"/>
              <a:t>An international student may have a positive impact on the company image and be appreciated by the customers.</a:t>
            </a:r>
          </a:p>
          <a:p>
            <a:pPr>
              <a:buClr>
                <a:schemeClr val="accent2"/>
              </a:buClr>
            </a:pPr>
            <a:endParaRPr lang="en-GB" sz="1300" dirty="0"/>
          </a:p>
        </p:txBody>
      </p:sp>
      <p:sp>
        <p:nvSpPr>
          <p:cNvPr id="42" name="Rectangle 41"/>
          <p:cNvSpPr/>
          <p:nvPr/>
        </p:nvSpPr>
        <p:spPr>
          <a:xfrm>
            <a:off x="4538138" y="1905506"/>
            <a:ext cx="1085554" cy="307777"/>
          </a:xfrm>
          <a:prstGeom prst="rect">
            <a:avLst/>
          </a:prstGeom>
        </p:spPr>
        <p:txBody>
          <a:bodyPr wrap="none">
            <a:spAutoFit/>
          </a:bodyPr>
          <a:lstStyle/>
          <a:p>
            <a:pPr fontAlgn="base"/>
            <a:r>
              <a:rPr lang="en-GB" sz="1400" b="1" dirty="0">
                <a:solidFill>
                  <a:schemeClr val="accent1"/>
                </a:solidFill>
                <a:latin typeface="Verdana" charset="0"/>
              </a:rPr>
              <a:t>BENEFITS</a:t>
            </a:r>
            <a:r>
              <a:rPr lang="en-GB" sz="1400" b="1" dirty="0">
                <a:solidFill>
                  <a:schemeClr val="accent2"/>
                </a:solidFill>
                <a:latin typeface="Verdana" charset="0"/>
              </a:rPr>
              <a:t> </a:t>
            </a:r>
          </a:p>
        </p:txBody>
      </p:sp>
      <p:cxnSp>
        <p:nvCxnSpPr>
          <p:cNvPr id="50" name="Straight Connector 49"/>
          <p:cNvCxnSpPr/>
          <p:nvPr/>
        </p:nvCxnSpPr>
        <p:spPr>
          <a:xfrm>
            <a:off x="2072363" y="2955502"/>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2072363" y="3686487"/>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2072363" y="4410446"/>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grpSp>
        <p:nvGrpSpPr>
          <p:cNvPr id="6" name="Group 4"/>
          <p:cNvGrpSpPr>
            <a:grpSpLocks noChangeAspect="1"/>
          </p:cNvGrpSpPr>
          <p:nvPr/>
        </p:nvGrpSpPr>
        <p:grpSpPr bwMode="auto">
          <a:xfrm>
            <a:off x="7667429" y="412169"/>
            <a:ext cx="1117795" cy="1140337"/>
            <a:chOff x="4691" y="221"/>
            <a:chExt cx="843" cy="860"/>
          </a:xfrm>
        </p:grpSpPr>
        <p:sp>
          <p:nvSpPr>
            <p:cNvPr id="7" name="AutoShape 3"/>
            <p:cNvSpPr>
              <a:spLocks noChangeAspect="1" noChangeArrowheads="1" noTextEdit="1"/>
            </p:cNvSpPr>
            <p:nvPr/>
          </p:nvSpPr>
          <p:spPr bwMode="auto">
            <a:xfrm>
              <a:off x="4691" y="221"/>
              <a:ext cx="843" cy="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8" name="Freeform 5"/>
            <p:cNvSpPr>
              <a:spLocks/>
            </p:cNvSpPr>
            <p:nvPr/>
          </p:nvSpPr>
          <p:spPr bwMode="auto">
            <a:xfrm>
              <a:off x="4691" y="600"/>
              <a:ext cx="469" cy="481"/>
            </a:xfrm>
            <a:custGeom>
              <a:avLst/>
              <a:gdLst>
                <a:gd name="T0" fmla="*/ 266 w 383"/>
                <a:gd name="T1" fmla="*/ 190 h 395"/>
                <a:gd name="T2" fmla="*/ 332 w 383"/>
                <a:gd name="T3" fmla="*/ 61 h 395"/>
                <a:gd name="T4" fmla="*/ 192 w 383"/>
                <a:gd name="T5" fmla="*/ 0 h 395"/>
                <a:gd name="T6" fmla="*/ 0 w 383"/>
                <a:gd name="T7" fmla="*/ 191 h 395"/>
                <a:gd name="T8" fmla="*/ 0 w 383"/>
                <a:gd name="T9" fmla="*/ 202 h 395"/>
                <a:gd name="T10" fmla="*/ 0 w 383"/>
                <a:gd name="T11" fmla="*/ 395 h 395"/>
                <a:gd name="T12" fmla="*/ 383 w 383"/>
                <a:gd name="T13" fmla="*/ 395 h 395"/>
                <a:gd name="T14" fmla="*/ 383 w 383"/>
                <a:gd name="T15" fmla="*/ 211 h 395"/>
                <a:gd name="T16" fmla="*/ 266 w 383"/>
                <a:gd name="T17" fmla="*/ 190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3" h="395">
                  <a:moveTo>
                    <a:pt x="266" y="190"/>
                  </a:moveTo>
                  <a:cubicBezTo>
                    <a:pt x="332" y="61"/>
                    <a:pt x="332" y="61"/>
                    <a:pt x="332" y="61"/>
                  </a:cubicBezTo>
                  <a:cubicBezTo>
                    <a:pt x="297" y="24"/>
                    <a:pt x="247" y="0"/>
                    <a:pt x="192" y="0"/>
                  </a:cubicBezTo>
                  <a:cubicBezTo>
                    <a:pt x="86" y="0"/>
                    <a:pt x="0" y="86"/>
                    <a:pt x="0" y="191"/>
                  </a:cubicBezTo>
                  <a:cubicBezTo>
                    <a:pt x="0" y="195"/>
                    <a:pt x="0" y="199"/>
                    <a:pt x="0" y="202"/>
                  </a:cubicBezTo>
                  <a:cubicBezTo>
                    <a:pt x="0" y="395"/>
                    <a:pt x="0" y="395"/>
                    <a:pt x="0" y="395"/>
                  </a:cubicBezTo>
                  <a:cubicBezTo>
                    <a:pt x="383" y="395"/>
                    <a:pt x="383" y="395"/>
                    <a:pt x="383" y="395"/>
                  </a:cubicBezTo>
                  <a:cubicBezTo>
                    <a:pt x="383" y="211"/>
                    <a:pt x="383" y="211"/>
                    <a:pt x="383" y="211"/>
                  </a:cubicBezTo>
                  <a:lnTo>
                    <a:pt x="266" y="19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10" name="Freeform 6"/>
            <p:cNvSpPr>
              <a:spLocks/>
            </p:cNvSpPr>
            <p:nvPr/>
          </p:nvSpPr>
          <p:spPr bwMode="auto">
            <a:xfrm>
              <a:off x="4738" y="326"/>
              <a:ext cx="355" cy="259"/>
            </a:xfrm>
            <a:custGeom>
              <a:avLst/>
              <a:gdLst>
                <a:gd name="T0" fmla="*/ 19 w 290"/>
                <a:gd name="T1" fmla="*/ 0 h 213"/>
                <a:gd name="T2" fmla="*/ 7 w 290"/>
                <a:gd name="T3" fmla="*/ 48 h 213"/>
                <a:gd name="T4" fmla="*/ 140 w 290"/>
                <a:gd name="T5" fmla="*/ 207 h 213"/>
                <a:gd name="T6" fmla="*/ 290 w 290"/>
                <a:gd name="T7" fmla="*/ 112 h 213"/>
                <a:gd name="T8" fmla="*/ 19 w 290"/>
                <a:gd name="T9" fmla="*/ 0 h 213"/>
              </a:gdLst>
              <a:ahLst/>
              <a:cxnLst>
                <a:cxn ang="0">
                  <a:pos x="T0" y="T1"/>
                </a:cxn>
                <a:cxn ang="0">
                  <a:pos x="T2" y="T3"/>
                </a:cxn>
                <a:cxn ang="0">
                  <a:pos x="T4" y="T5"/>
                </a:cxn>
                <a:cxn ang="0">
                  <a:pos x="T6" y="T7"/>
                </a:cxn>
                <a:cxn ang="0">
                  <a:pos x="T8" y="T9"/>
                </a:cxn>
              </a:cxnLst>
              <a:rect l="0" t="0" r="r" b="b"/>
              <a:pathLst>
                <a:path w="290" h="213">
                  <a:moveTo>
                    <a:pt x="19" y="0"/>
                  </a:moveTo>
                  <a:cubicBezTo>
                    <a:pt x="13" y="15"/>
                    <a:pt x="8" y="31"/>
                    <a:pt x="7" y="48"/>
                  </a:cubicBezTo>
                  <a:cubicBezTo>
                    <a:pt x="0" y="128"/>
                    <a:pt x="59" y="199"/>
                    <a:pt x="140" y="207"/>
                  </a:cubicBezTo>
                  <a:cubicBezTo>
                    <a:pt x="207" y="213"/>
                    <a:pt x="268" y="172"/>
                    <a:pt x="290" y="112"/>
                  </a:cubicBezTo>
                  <a:lnTo>
                    <a:pt x="19"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11" name="Freeform 7"/>
            <p:cNvSpPr>
              <a:spLocks/>
            </p:cNvSpPr>
            <p:nvPr/>
          </p:nvSpPr>
          <p:spPr bwMode="auto">
            <a:xfrm>
              <a:off x="4771" y="216"/>
              <a:ext cx="417" cy="252"/>
            </a:xfrm>
            <a:custGeom>
              <a:avLst/>
              <a:gdLst>
                <a:gd name="T0" fmla="*/ 329 w 341"/>
                <a:gd name="T1" fmla="*/ 175 h 207"/>
                <a:gd name="T2" fmla="*/ 281 w 341"/>
                <a:gd name="T3" fmla="*/ 156 h 207"/>
                <a:gd name="T4" fmla="*/ 272 w 341"/>
                <a:gd name="T5" fmla="*/ 139 h 207"/>
                <a:gd name="T6" fmla="*/ 216 w 341"/>
                <a:gd name="T7" fmla="*/ 36 h 207"/>
                <a:gd name="T8" fmla="*/ 228 w 341"/>
                <a:gd name="T9" fmla="*/ 100 h 207"/>
                <a:gd name="T10" fmla="*/ 220 w 341"/>
                <a:gd name="T11" fmla="*/ 107 h 207"/>
                <a:gd name="T12" fmla="*/ 219 w 341"/>
                <a:gd name="T13" fmla="*/ 107 h 207"/>
                <a:gd name="T14" fmla="*/ 212 w 341"/>
                <a:gd name="T15" fmla="*/ 98 h 207"/>
                <a:gd name="T16" fmla="*/ 199 w 341"/>
                <a:gd name="T17" fmla="*/ 38 h 207"/>
                <a:gd name="T18" fmla="*/ 185 w 341"/>
                <a:gd name="T19" fmla="*/ 18 h 207"/>
                <a:gd name="T20" fmla="*/ 183 w 341"/>
                <a:gd name="T21" fmla="*/ 16 h 207"/>
                <a:gd name="T22" fmla="*/ 139 w 341"/>
                <a:gd name="T23" fmla="*/ 5 h 207"/>
                <a:gd name="T24" fmla="*/ 0 w 341"/>
                <a:gd name="T25" fmla="*/ 76 h 207"/>
                <a:gd name="T26" fmla="*/ 224 w 341"/>
                <a:gd name="T27" fmla="*/ 168 h 207"/>
                <a:gd name="T28" fmla="*/ 227 w 341"/>
                <a:gd name="T29" fmla="*/ 169 h 207"/>
                <a:gd name="T30" fmla="*/ 246 w 341"/>
                <a:gd name="T31" fmla="*/ 177 h 207"/>
                <a:gd name="T32" fmla="*/ 268 w 341"/>
                <a:gd name="T33" fmla="*/ 186 h 207"/>
                <a:gd name="T34" fmla="*/ 268 w 341"/>
                <a:gd name="T35" fmla="*/ 186 h 207"/>
                <a:gd name="T36" fmla="*/ 317 w 341"/>
                <a:gd name="T37" fmla="*/ 205 h 207"/>
                <a:gd name="T38" fmla="*/ 321 w 341"/>
                <a:gd name="T39" fmla="*/ 206 h 207"/>
                <a:gd name="T40" fmla="*/ 338 w 341"/>
                <a:gd name="T41" fmla="*/ 196 h 207"/>
                <a:gd name="T42" fmla="*/ 329 w 341"/>
                <a:gd name="T43" fmla="*/ 175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1" h="207">
                  <a:moveTo>
                    <a:pt x="329" y="175"/>
                  </a:moveTo>
                  <a:cubicBezTo>
                    <a:pt x="281" y="156"/>
                    <a:pt x="281" y="156"/>
                    <a:pt x="281" y="156"/>
                  </a:cubicBezTo>
                  <a:cubicBezTo>
                    <a:pt x="281" y="156"/>
                    <a:pt x="271" y="150"/>
                    <a:pt x="272" y="139"/>
                  </a:cubicBezTo>
                  <a:cubicBezTo>
                    <a:pt x="269" y="97"/>
                    <a:pt x="248" y="60"/>
                    <a:pt x="216" y="36"/>
                  </a:cubicBezTo>
                  <a:cubicBezTo>
                    <a:pt x="224" y="51"/>
                    <a:pt x="230" y="72"/>
                    <a:pt x="228" y="100"/>
                  </a:cubicBezTo>
                  <a:cubicBezTo>
                    <a:pt x="228" y="104"/>
                    <a:pt x="224" y="107"/>
                    <a:pt x="220" y="107"/>
                  </a:cubicBezTo>
                  <a:cubicBezTo>
                    <a:pt x="220" y="107"/>
                    <a:pt x="219" y="107"/>
                    <a:pt x="219" y="107"/>
                  </a:cubicBezTo>
                  <a:cubicBezTo>
                    <a:pt x="215" y="107"/>
                    <a:pt x="211" y="103"/>
                    <a:pt x="212" y="98"/>
                  </a:cubicBezTo>
                  <a:cubicBezTo>
                    <a:pt x="213" y="76"/>
                    <a:pt x="209" y="56"/>
                    <a:pt x="199" y="38"/>
                  </a:cubicBezTo>
                  <a:cubicBezTo>
                    <a:pt x="192" y="25"/>
                    <a:pt x="185" y="18"/>
                    <a:pt x="185" y="18"/>
                  </a:cubicBezTo>
                  <a:cubicBezTo>
                    <a:pt x="184" y="17"/>
                    <a:pt x="184" y="17"/>
                    <a:pt x="183" y="16"/>
                  </a:cubicBezTo>
                  <a:cubicBezTo>
                    <a:pt x="169" y="10"/>
                    <a:pt x="155" y="6"/>
                    <a:pt x="139" y="5"/>
                  </a:cubicBezTo>
                  <a:cubicBezTo>
                    <a:pt x="81" y="0"/>
                    <a:pt x="28" y="29"/>
                    <a:pt x="0" y="76"/>
                  </a:cubicBezTo>
                  <a:cubicBezTo>
                    <a:pt x="224" y="168"/>
                    <a:pt x="224" y="168"/>
                    <a:pt x="224" y="168"/>
                  </a:cubicBezTo>
                  <a:cubicBezTo>
                    <a:pt x="225" y="169"/>
                    <a:pt x="226" y="169"/>
                    <a:pt x="227" y="169"/>
                  </a:cubicBezTo>
                  <a:cubicBezTo>
                    <a:pt x="246" y="177"/>
                    <a:pt x="246" y="177"/>
                    <a:pt x="246" y="177"/>
                  </a:cubicBezTo>
                  <a:cubicBezTo>
                    <a:pt x="268" y="186"/>
                    <a:pt x="268" y="186"/>
                    <a:pt x="268" y="186"/>
                  </a:cubicBezTo>
                  <a:cubicBezTo>
                    <a:pt x="268" y="186"/>
                    <a:pt x="268" y="186"/>
                    <a:pt x="268" y="186"/>
                  </a:cubicBezTo>
                  <a:cubicBezTo>
                    <a:pt x="317" y="205"/>
                    <a:pt x="317" y="205"/>
                    <a:pt x="317" y="205"/>
                  </a:cubicBezTo>
                  <a:cubicBezTo>
                    <a:pt x="318" y="206"/>
                    <a:pt x="320" y="206"/>
                    <a:pt x="321" y="206"/>
                  </a:cubicBezTo>
                  <a:cubicBezTo>
                    <a:pt x="328" y="207"/>
                    <a:pt x="335" y="203"/>
                    <a:pt x="338" y="196"/>
                  </a:cubicBezTo>
                  <a:cubicBezTo>
                    <a:pt x="341" y="188"/>
                    <a:pt x="337" y="178"/>
                    <a:pt x="329" y="17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12" name="Freeform 8"/>
            <p:cNvSpPr>
              <a:spLocks noEditPoints="1"/>
            </p:cNvSpPr>
            <p:nvPr/>
          </p:nvSpPr>
          <p:spPr bwMode="auto">
            <a:xfrm>
              <a:off x="5043" y="437"/>
              <a:ext cx="491" cy="435"/>
            </a:xfrm>
            <a:custGeom>
              <a:avLst/>
              <a:gdLst>
                <a:gd name="T0" fmla="*/ 324 w 401"/>
                <a:gd name="T1" fmla="*/ 35 h 357"/>
                <a:gd name="T2" fmla="*/ 328 w 401"/>
                <a:gd name="T3" fmla="*/ 13 h 357"/>
                <a:gd name="T4" fmla="*/ 251 w 401"/>
                <a:gd name="T5" fmla="*/ 0 h 357"/>
                <a:gd name="T6" fmla="*/ 237 w 401"/>
                <a:gd name="T7" fmla="*/ 21 h 357"/>
                <a:gd name="T8" fmla="*/ 157 w 401"/>
                <a:gd name="T9" fmla="*/ 10 h 357"/>
                <a:gd name="T10" fmla="*/ 0 w 401"/>
                <a:gd name="T11" fmla="*/ 311 h 357"/>
                <a:gd name="T12" fmla="*/ 256 w 401"/>
                <a:gd name="T13" fmla="*/ 357 h 357"/>
                <a:gd name="T14" fmla="*/ 401 w 401"/>
                <a:gd name="T15" fmla="*/ 51 h 357"/>
                <a:gd name="T16" fmla="*/ 324 w 401"/>
                <a:gd name="T17" fmla="*/ 35 h 357"/>
                <a:gd name="T18" fmla="*/ 290 w 401"/>
                <a:gd name="T19" fmla="*/ 179 h 357"/>
                <a:gd name="T20" fmla="*/ 282 w 401"/>
                <a:gd name="T21" fmla="*/ 186 h 357"/>
                <a:gd name="T22" fmla="*/ 280 w 401"/>
                <a:gd name="T23" fmla="*/ 185 h 357"/>
                <a:gd name="T24" fmla="*/ 174 w 401"/>
                <a:gd name="T25" fmla="*/ 166 h 357"/>
                <a:gd name="T26" fmla="*/ 167 w 401"/>
                <a:gd name="T27" fmla="*/ 157 h 357"/>
                <a:gd name="T28" fmla="*/ 171 w 401"/>
                <a:gd name="T29" fmla="*/ 152 h 357"/>
                <a:gd name="T30" fmla="*/ 177 w 401"/>
                <a:gd name="T31" fmla="*/ 150 h 357"/>
                <a:gd name="T32" fmla="*/ 283 w 401"/>
                <a:gd name="T33" fmla="*/ 169 h 357"/>
                <a:gd name="T34" fmla="*/ 288 w 401"/>
                <a:gd name="T35" fmla="*/ 173 h 357"/>
                <a:gd name="T36" fmla="*/ 290 w 401"/>
                <a:gd name="T37" fmla="*/ 179 h 357"/>
                <a:gd name="T38" fmla="*/ 317 w 401"/>
                <a:gd name="T39" fmla="*/ 136 h 357"/>
                <a:gd name="T40" fmla="*/ 309 w 401"/>
                <a:gd name="T41" fmla="*/ 142 h 357"/>
                <a:gd name="T42" fmla="*/ 307 w 401"/>
                <a:gd name="T43" fmla="*/ 142 h 357"/>
                <a:gd name="T44" fmla="*/ 157 w 401"/>
                <a:gd name="T45" fmla="*/ 116 h 357"/>
                <a:gd name="T46" fmla="*/ 152 w 401"/>
                <a:gd name="T47" fmla="*/ 113 h 357"/>
                <a:gd name="T48" fmla="*/ 151 w 401"/>
                <a:gd name="T49" fmla="*/ 107 h 357"/>
                <a:gd name="T50" fmla="*/ 160 w 401"/>
                <a:gd name="T51" fmla="*/ 100 h 357"/>
                <a:gd name="T52" fmla="*/ 310 w 401"/>
                <a:gd name="T53" fmla="*/ 126 h 357"/>
                <a:gd name="T54" fmla="*/ 317 w 401"/>
                <a:gd name="T55" fmla="*/ 136 h 357"/>
                <a:gd name="T56" fmla="*/ 329 w 401"/>
                <a:gd name="T57" fmla="*/ 100 h 357"/>
                <a:gd name="T58" fmla="*/ 328 w 401"/>
                <a:gd name="T59" fmla="*/ 100 h 357"/>
                <a:gd name="T60" fmla="*/ 178 w 401"/>
                <a:gd name="T61" fmla="*/ 74 h 357"/>
                <a:gd name="T62" fmla="*/ 172 w 401"/>
                <a:gd name="T63" fmla="*/ 65 h 357"/>
                <a:gd name="T64" fmla="*/ 181 w 401"/>
                <a:gd name="T65" fmla="*/ 58 h 357"/>
                <a:gd name="T66" fmla="*/ 331 w 401"/>
                <a:gd name="T67" fmla="*/ 84 h 357"/>
                <a:gd name="T68" fmla="*/ 337 w 401"/>
                <a:gd name="T69" fmla="*/ 93 h 357"/>
                <a:gd name="T70" fmla="*/ 329 w 401"/>
                <a:gd name="T71" fmla="*/ 100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1" h="357">
                  <a:moveTo>
                    <a:pt x="324" y="35"/>
                  </a:moveTo>
                  <a:cubicBezTo>
                    <a:pt x="328" y="13"/>
                    <a:pt x="328" y="13"/>
                    <a:pt x="328" y="13"/>
                  </a:cubicBezTo>
                  <a:cubicBezTo>
                    <a:pt x="251" y="0"/>
                    <a:pt x="251" y="0"/>
                    <a:pt x="251" y="0"/>
                  </a:cubicBezTo>
                  <a:cubicBezTo>
                    <a:pt x="237" y="21"/>
                    <a:pt x="237" y="21"/>
                    <a:pt x="237" y="21"/>
                  </a:cubicBezTo>
                  <a:cubicBezTo>
                    <a:pt x="157" y="10"/>
                    <a:pt x="157" y="10"/>
                    <a:pt x="157" y="10"/>
                  </a:cubicBezTo>
                  <a:cubicBezTo>
                    <a:pt x="0" y="311"/>
                    <a:pt x="0" y="311"/>
                    <a:pt x="0" y="311"/>
                  </a:cubicBezTo>
                  <a:cubicBezTo>
                    <a:pt x="256" y="357"/>
                    <a:pt x="256" y="357"/>
                    <a:pt x="256" y="357"/>
                  </a:cubicBezTo>
                  <a:cubicBezTo>
                    <a:pt x="401" y="51"/>
                    <a:pt x="401" y="51"/>
                    <a:pt x="401" y="51"/>
                  </a:cubicBezTo>
                  <a:lnTo>
                    <a:pt x="324" y="35"/>
                  </a:lnTo>
                  <a:close/>
                  <a:moveTo>
                    <a:pt x="290" y="179"/>
                  </a:moveTo>
                  <a:cubicBezTo>
                    <a:pt x="289" y="183"/>
                    <a:pt x="286" y="186"/>
                    <a:pt x="282" y="186"/>
                  </a:cubicBezTo>
                  <a:cubicBezTo>
                    <a:pt x="281" y="186"/>
                    <a:pt x="281" y="186"/>
                    <a:pt x="280" y="185"/>
                  </a:cubicBezTo>
                  <a:cubicBezTo>
                    <a:pt x="174" y="166"/>
                    <a:pt x="174" y="166"/>
                    <a:pt x="174" y="166"/>
                  </a:cubicBezTo>
                  <a:cubicBezTo>
                    <a:pt x="169" y="166"/>
                    <a:pt x="166" y="161"/>
                    <a:pt x="167" y="157"/>
                  </a:cubicBezTo>
                  <a:cubicBezTo>
                    <a:pt x="168" y="155"/>
                    <a:pt x="169" y="153"/>
                    <a:pt x="171" y="152"/>
                  </a:cubicBezTo>
                  <a:cubicBezTo>
                    <a:pt x="172" y="151"/>
                    <a:pt x="175" y="150"/>
                    <a:pt x="177" y="150"/>
                  </a:cubicBezTo>
                  <a:cubicBezTo>
                    <a:pt x="283" y="169"/>
                    <a:pt x="283" y="169"/>
                    <a:pt x="283" y="169"/>
                  </a:cubicBezTo>
                  <a:cubicBezTo>
                    <a:pt x="285" y="170"/>
                    <a:pt x="287" y="171"/>
                    <a:pt x="288" y="173"/>
                  </a:cubicBezTo>
                  <a:cubicBezTo>
                    <a:pt x="290" y="175"/>
                    <a:pt x="290" y="177"/>
                    <a:pt x="290" y="179"/>
                  </a:cubicBezTo>
                  <a:close/>
                  <a:moveTo>
                    <a:pt x="317" y="136"/>
                  </a:moveTo>
                  <a:cubicBezTo>
                    <a:pt x="316" y="139"/>
                    <a:pt x="313" y="142"/>
                    <a:pt x="309" y="142"/>
                  </a:cubicBezTo>
                  <a:cubicBezTo>
                    <a:pt x="308" y="142"/>
                    <a:pt x="308" y="142"/>
                    <a:pt x="307" y="142"/>
                  </a:cubicBezTo>
                  <a:cubicBezTo>
                    <a:pt x="157" y="116"/>
                    <a:pt x="157" y="116"/>
                    <a:pt x="157" y="116"/>
                  </a:cubicBezTo>
                  <a:cubicBezTo>
                    <a:pt x="155" y="116"/>
                    <a:pt x="153" y="115"/>
                    <a:pt x="152" y="113"/>
                  </a:cubicBezTo>
                  <a:cubicBezTo>
                    <a:pt x="151" y="111"/>
                    <a:pt x="150" y="109"/>
                    <a:pt x="151" y="107"/>
                  </a:cubicBezTo>
                  <a:cubicBezTo>
                    <a:pt x="152" y="102"/>
                    <a:pt x="156" y="99"/>
                    <a:pt x="160" y="100"/>
                  </a:cubicBezTo>
                  <a:cubicBezTo>
                    <a:pt x="310" y="126"/>
                    <a:pt x="310" y="126"/>
                    <a:pt x="310" y="126"/>
                  </a:cubicBezTo>
                  <a:cubicBezTo>
                    <a:pt x="315" y="127"/>
                    <a:pt x="318" y="131"/>
                    <a:pt x="317" y="136"/>
                  </a:cubicBezTo>
                  <a:close/>
                  <a:moveTo>
                    <a:pt x="329" y="100"/>
                  </a:moveTo>
                  <a:cubicBezTo>
                    <a:pt x="329" y="100"/>
                    <a:pt x="328" y="100"/>
                    <a:pt x="328" y="100"/>
                  </a:cubicBezTo>
                  <a:cubicBezTo>
                    <a:pt x="178" y="74"/>
                    <a:pt x="178" y="74"/>
                    <a:pt x="178" y="74"/>
                  </a:cubicBezTo>
                  <a:cubicBezTo>
                    <a:pt x="174" y="73"/>
                    <a:pt x="171" y="69"/>
                    <a:pt x="172" y="65"/>
                  </a:cubicBezTo>
                  <a:cubicBezTo>
                    <a:pt x="172" y="60"/>
                    <a:pt x="177" y="57"/>
                    <a:pt x="181" y="58"/>
                  </a:cubicBezTo>
                  <a:cubicBezTo>
                    <a:pt x="331" y="84"/>
                    <a:pt x="331" y="84"/>
                    <a:pt x="331" y="84"/>
                  </a:cubicBezTo>
                  <a:cubicBezTo>
                    <a:pt x="335" y="85"/>
                    <a:pt x="338" y="89"/>
                    <a:pt x="337" y="93"/>
                  </a:cubicBezTo>
                  <a:cubicBezTo>
                    <a:pt x="337" y="97"/>
                    <a:pt x="333" y="100"/>
                    <a:pt x="329" y="10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grpSp>
      <p:sp>
        <p:nvSpPr>
          <p:cNvPr id="3" name="Dian numeron paikkamerkki 2"/>
          <p:cNvSpPr>
            <a:spLocks noGrp="1"/>
          </p:cNvSpPr>
          <p:nvPr>
            <p:ph type="sldNum" sz="quarter" idx="12"/>
          </p:nvPr>
        </p:nvSpPr>
        <p:spPr/>
        <p:txBody>
          <a:bodyPr/>
          <a:lstStyle/>
          <a:p>
            <a:fld id="{CD5A474A-57CC-514E-A591-E5597AD79BDB}" type="slidenum">
              <a:rPr lang="fi-FI" smtClean="0"/>
              <a:pPr/>
              <a:t>17</a:t>
            </a:fld>
            <a:endParaRPr lang="en-GB" dirty="0"/>
          </a:p>
        </p:txBody>
      </p:sp>
    </p:spTree>
    <p:extLst>
      <p:ext uri="{BB962C8B-B14F-4D97-AF65-F5344CB8AC3E}">
        <p14:creationId xmlns:p14="http://schemas.microsoft.com/office/powerpoint/2010/main" val="1250885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667266" y="469287"/>
            <a:ext cx="7476608" cy="1447100"/>
          </a:xfrm>
        </p:spPr>
        <p:txBody>
          <a:bodyPr>
            <a:normAutofit/>
          </a:bodyPr>
          <a:lstStyle/>
          <a:p>
            <a:r>
              <a:rPr lang="en-GB" sz="3200" dirty="0">
                <a:solidFill>
                  <a:schemeClr val="accent3"/>
                </a:solidFill>
              </a:rPr>
              <a:t>Recruiting a student or a </a:t>
            </a:r>
            <a:br>
              <a:rPr lang="en-GB" sz="3200" dirty="0">
                <a:solidFill>
                  <a:schemeClr val="accent3"/>
                </a:solidFill>
              </a:rPr>
            </a:br>
            <a:r>
              <a:rPr lang="en-GB" sz="3200" dirty="0">
                <a:solidFill>
                  <a:schemeClr val="accent3"/>
                </a:solidFill>
              </a:rPr>
              <a:t>newly graduated talent</a:t>
            </a:r>
          </a:p>
        </p:txBody>
      </p:sp>
      <p:sp>
        <p:nvSpPr>
          <p:cNvPr id="14" name="TextBox 18"/>
          <p:cNvSpPr txBox="1"/>
          <p:nvPr/>
        </p:nvSpPr>
        <p:spPr>
          <a:xfrm>
            <a:off x="2345625" y="3084269"/>
            <a:ext cx="1496665" cy="523220"/>
          </a:xfrm>
          <a:prstGeom prst="rect">
            <a:avLst/>
          </a:prstGeom>
          <a:noFill/>
        </p:spPr>
        <p:txBody>
          <a:bodyPr wrap="square" rtlCol="0">
            <a:spAutoFit/>
          </a:bodyPr>
          <a:lstStyle/>
          <a:p>
            <a:r>
              <a:rPr lang="en-GB" sz="1400" b="1" dirty="0">
                <a:solidFill>
                  <a:schemeClr val="accent1"/>
                </a:solidFill>
                <a:latin typeface="Verdana" charset="0"/>
              </a:rPr>
              <a:t>Round the year</a:t>
            </a:r>
          </a:p>
        </p:txBody>
      </p:sp>
      <p:sp>
        <p:nvSpPr>
          <p:cNvPr id="15" name="TextBox 19"/>
          <p:cNvSpPr txBox="1"/>
          <p:nvPr/>
        </p:nvSpPr>
        <p:spPr>
          <a:xfrm>
            <a:off x="2389988" y="3907153"/>
            <a:ext cx="1800226" cy="307777"/>
          </a:xfrm>
          <a:prstGeom prst="rect">
            <a:avLst/>
          </a:prstGeom>
          <a:noFill/>
        </p:spPr>
        <p:txBody>
          <a:bodyPr wrap="square" rtlCol="0">
            <a:spAutoFit/>
          </a:bodyPr>
          <a:lstStyle/>
          <a:p>
            <a:r>
              <a:rPr lang="en-GB" sz="1400" b="1" dirty="0">
                <a:solidFill>
                  <a:schemeClr val="accent1"/>
                </a:solidFill>
                <a:latin typeface="Verdana" charset="0"/>
              </a:rPr>
              <a:t>Pay</a:t>
            </a:r>
          </a:p>
        </p:txBody>
      </p:sp>
      <p:sp>
        <p:nvSpPr>
          <p:cNvPr id="16" name="TextBox 20"/>
          <p:cNvSpPr txBox="1"/>
          <p:nvPr/>
        </p:nvSpPr>
        <p:spPr>
          <a:xfrm>
            <a:off x="2348825" y="2360310"/>
            <a:ext cx="1800226" cy="523220"/>
          </a:xfrm>
          <a:prstGeom prst="rect">
            <a:avLst/>
          </a:prstGeom>
          <a:noFill/>
        </p:spPr>
        <p:txBody>
          <a:bodyPr wrap="square" rtlCol="0">
            <a:spAutoFit/>
          </a:bodyPr>
          <a:lstStyle/>
          <a:p>
            <a:r>
              <a:rPr lang="en-GB" sz="1400" b="1" dirty="0">
                <a:solidFill>
                  <a:schemeClr val="accent1"/>
                </a:solidFill>
                <a:latin typeface="Verdana" charset="0"/>
              </a:rPr>
              <a:t>As agreed</a:t>
            </a:r>
          </a:p>
        </p:txBody>
      </p:sp>
      <p:sp>
        <p:nvSpPr>
          <p:cNvPr id="20" name="TextBox 24"/>
          <p:cNvSpPr txBox="1"/>
          <p:nvPr/>
        </p:nvSpPr>
        <p:spPr>
          <a:xfrm>
            <a:off x="2348825" y="4527104"/>
            <a:ext cx="1800226" cy="523220"/>
          </a:xfrm>
          <a:prstGeom prst="rect">
            <a:avLst/>
          </a:prstGeom>
          <a:noFill/>
        </p:spPr>
        <p:txBody>
          <a:bodyPr wrap="square" rtlCol="0">
            <a:spAutoFit/>
          </a:bodyPr>
          <a:lstStyle/>
          <a:p>
            <a:r>
              <a:rPr lang="en-GB" sz="1400" b="1" dirty="0">
                <a:solidFill>
                  <a:schemeClr val="accent1"/>
                </a:solidFill>
                <a:latin typeface="Verdana" charset="0"/>
              </a:rPr>
              <a:t>As agreed</a:t>
            </a:r>
          </a:p>
        </p:txBody>
      </p:sp>
      <p:sp>
        <p:nvSpPr>
          <p:cNvPr id="26" name="Suorakulmio 25"/>
          <p:cNvSpPr/>
          <p:nvPr/>
        </p:nvSpPr>
        <p:spPr>
          <a:xfrm>
            <a:off x="665456" y="323068"/>
            <a:ext cx="5679616" cy="338554"/>
          </a:xfrm>
          <a:prstGeom prst="rect">
            <a:avLst/>
          </a:prstGeom>
        </p:spPr>
        <p:txBody>
          <a:bodyPr wrap="square">
            <a:spAutoFit/>
          </a:bodyPr>
          <a:lstStyle/>
          <a:p>
            <a:r>
              <a:rPr lang="en-GB" sz="1600" dirty="0">
                <a:solidFill>
                  <a:schemeClr val="accent1"/>
                </a:solidFill>
                <a:latin typeface="Verdana" charset="0"/>
              </a:rPr>
              <a:t>Different ways of using international talents:</a:t>
            </a:r>
          </a:p>
        </p:txBody>
      </p:sp>
      <p:sp>
        <p:nvSpPr>
          <p:cNvPr id="52" name="Sisällön paikkamerkki 2"/>
          <p:cNvSpPr txBox="1">
            <a:spLocks/>
          </p:cNvSpPr>
          <p:nvPr/>
        </p:nvSpPr>
        <p:spPr>
          <a:xfrm>
            <a:off x="4566273" y="2883530"/>
            <a:ext cx="4219557" cy="3845345"/>
          </a:xfrm>
          <a:prstGeom prst="rect">
            <a:avLst/>
          </a:prstGeom>
        </p:spPr>
        <p:txBody>
          <a:bodyPr vert="horz" lIns="91440" tIns="45720" rIns="91440" bIns="45720" rtlCol="0">
            <a:noAutofit/>
          </a:bodyPr>
          <a:lstStyle>
            <a:lvl1pPr marL="265113" indent="-265113" algn="l" defTabSz="457200" rtl="0" eaLnBrk="1" latinLnBrk="0" hangingPunct="1">
              <a:lnSpc>
                <a:spcPct val="120000"/>
              </a:lnSpc>
              <a:spcBef>
                <a:spcPct val="20000"/>
              </a:spcBef>
              <a:buFont typeface="Arial"/>
              <a:buChar char="•"/>
              <a:defRPr sz="2000" kern="1200" baseline="0">
                <a:solidFill>
                  <a:schemeClr val="tx1"/>
                </a:solidFill>
                <a:latin typeface="Verdana" charset="0"/>
                <a:ea typeface="Verdana" charset="0"/>
                <a:cs typeface="Verdana" charset="0"/>
              </a:defRPr>
            </a:lvl1pPr>
            <a:lvl2pPr marL="539750" indent="-179388" algn="l" defTabSz="457200" rtl="0" eaLnBrk="1" latinLnBrk="0" hangingPunct="1">
              <a:spcBef>
                <a:spcPct val="20000"/>
              </a:spcBef>
              <a:buFont typeface="Arial"/>
              <a:buChar char="•"/>
              <a:defRPr sz="1800" kern="1200">
                <a:solidFill>
                  <a:schemeClr val="tx1"/>
                </a:solidFill>
                <a:latin typeface="Verdana" charset="0"/>
                <a:ea typeface="Verdana" charset="0"/>
                <a:cs typeface="Verdana" charset="0"/>
              </a:defRPr>
            </a:lvl2pPr>
            <a:lvl3pPr marL="0" indent="0" algn="l" defTabSz="457200" rtl="0" eaLnBrk="1" latinLnBrk="0" hangingPunct="1">
              <a:spcBef>
                <a:spcPct val="20000"/>
              </a:spcBef>
              <a:buFont typeface="Arial"/>
              <a:buNone/>
              <a:defRPr sz="1600" b="0" i="0" kern="1200" baseline="0">
                <a:solidFill>
                  <a:srgbClr val="FC4E27"/>
                </a:solidFill>
                <a:latin typeface="Mark Offc Pro Medium"/>
                <a:ea typeface="Verdana" charset="0"/>
                <a:cs typeface="Mark Offc Pro Medium"/>
              </a:defRPr>
            </a:lvl3pPr>
            <a:lvl4pPr marL="720725" indent="0" algn="l" defTabSz="457200" rtl="0" eaLnBrk="1" latinLnBrk="0" hangingPunct="1">
              <a:spcBef>
                <a:spcPct val="20000"/>
              </a:spcBef>
              <a:buFont typeface="Arial"/>
              <a:buNone/>
              <a:defRPr sz="1600" kern="1200">
                <a:solidFill>
                  <a:schemeClr val="tx1"/>
                </a:solidFill>
                <a:latin typeface="Mark Offc Pro"/>
                <a:ea typeface="+mn-ea"/>
                <a:cs typeface="Mark Offc Pro"/>
              </a:defRPr>
            </a:lvl4pPr>
            <a:lvl5pPr marL="2057400" indent="-228600" algn="l" defTabSz="457200" rtl="0" eaLnBrk="1" latinLnBrk="0" hangingPunct="1">
              <a:spcBef>
                <a:spcPct val="20000"/>
              </a:spcBef>
              <a:buFont typeface="Arial"/>
              <a:buChar char="»"/>
              <a:defRPr sz="2000" kern="1200">
                <a:solidFill>
                  <a:schemeClr val="tx1"/>
                </a:solidFill>
                <a:latin typeface="Mark Offc Pro"/>
                <a:ea typeface="+mn-ea"/>
                <a:cs typeface="Mark Offc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base">
              <a:buClr>
                <a:schemeClr val="accent2"/>
              </a:buClr>
            </a:pPr>
            <a:r>
              <a:rPr lang="en-GB" sz="1300" dirty="0"/>
              <a:t>All of the benefits listed above are possible!</a:t>
            </a:r>
          </a:p>
          <a:p>
            <a:pPr fontAlgn="base">
              <a:buClr>
                <a:schemeClr val="accent2"/>
              </a:buClr>
            </a:pPr>
            <a:r>
              <a:rPr lang="en-GB" sz="1300" dirty="0"/>
              <a:t>The student is highly motivated and does not expect a permanent job straight away.</a:t>
            </a:r>
          </a:p>
          <a:p>
            <a:pPr fontAlgn="base">
              <a:buClr>
                <a:schemeClr val="accent2"/>
              </a:buClr>
            </a:pPr>
            <a:r>
              <a:rPr lang="en-GB" sz="1300" dirty="0"/>
              <a:t>Degree students studying in Finland already have the necessary permits: a student who has a residence permit does not need a work permit for working part time or during the holidays. A graduate may apply for a work permit if he or she has a job. </a:t>
            </a:r>
          </a:p>
          <a:p>
            <a:pPr>
              <a:buClr>
                <a:schemeClr val="accent2"/>
              </a:buClr>
            </a:pPr>
            <a:endParaRPr lang="en-GB" sz="1300" dirty="0"/>
          </a:p>
        </p:txBody>
      </p:sp>
      <p:sp>
        <p:nvSpPr>
          <p:cNvPr id="53" name="Rectangle 52"/>
          <p:cNvSpPr/>
          <p:nvPr/>
        </p:nvSpPr>
        <p:spPr>
          <a:xfrm>
            <a:off x="4538138" y="2510613"/>
            <a:ext cx="1085554" cy="307777"/>
          </a:xfrm>
          <a:prstGeom prst="rect">
            <a:avLst/>
          </a:prstGeom>
        </p:spPr>
        <p:txBody>
          <a:bodyPr wrap="none">
            <a:spAutoFit/>
          </a:bodyPr>
          <a:lstStyle/>
          <a:p>
            <a:pPr fontAlgn="base"/>
            <a:r>
              <a:rPr lang="en-GB" sz="1400" b="1" dirty="0">
                <a:solidFill>
                  <a:schemeClr val="accent1"/>
                </a:solidFill>
                <a:latin typeface="Verdana" charset="0"/>
              </a:rPr>
              <a:t>BENEFITS </a:t>
            </a:r>
          </a:p>
        </p:txBody>
      </p:sp>
      <p:sp>
        <p:nvSpPr>
          <p:cNvPr id="55" name="Arrow: Pentagon 54"/>
          <p:cNvSpPr/>
          <p:nvPr/>
        </p:nvSpPr>
        <p:spPr>
          <a:xfrm>
            <a:off x="728686" y="4439908"/>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56" name="Arrow: Pentagon 55"/>
          <p:cNvSpPr/>
          <p:nvPr/>
        </p:nvSpPr>
        <p:spPr>
          <a:xfrm>
            <a:off x="728686" y="3710955"/>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57" name="Arrow: Pentagon 56"/>
          <p:cNvSpPr/>
          <p:nvPr/>
        </p:nvSpPr>
        <p:spPr>
          <a:xfrm>
            <a:off x="728686" y="2982002"/>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58" name="Rectangle 57"/>
          <p:cNvSpPr/>
          <p:nvPr/>
        </p:nvSpPr>
        <p:spPr>
          <a:xfrm>
            <a:off x="728686" y="2254121"/>
            <a:ext cx="3420365" cy="2872095"/>
          </a:xfrm>
          <a:prstGeom prst="rect">
            <a:avLst/>
          </a:prstGeom>
          <a:noFill/>
          <a:ln w="190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59" name="Arrow: Pentagon 58"/>
          <p:cNvSpPr/>
          <p:nvPr/>
        </p:nvSpPr>
        <p:spPr>
          <a:xfrm>
            <a:off x="728686" y="2254121"/>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latin typeface="Verdana" charset="0"/>
              <a:ea typeface="Verdana" charset="0"/>
              <a:cs typeface="Verdana" charset="0"/>
            </a:endParaRPr>
          </a:p>
        </p:txBody>
      </p:sp>
      <p:sp>
        <p:nvSpPr>
          <p:cNvPr id="60" name="Rectangle 59"/>
          <p:cNvSpPr/>
          <p:nvPr/>
        </p:nvSpPr>
        <p:spPr>
          <a:xfrm>
            <a:off x="987217" y="2438901"/>
            <a:ext cx="983761" cy="307777"/>
          </a:xfrm>
          <a:prstGeom prst="rect">
            <a:avLst/>
          </a:prstGeom>
          <a:solidFill>
            <a:schemeClr val="accent1"/>
          </a:solidFill>
        </p:spPr>
        <p:txBody>
          <a:bodyPr wrap="square">
            <a:spAutoFit/>
          </a:bodyPr>
          <a:lstStyle/>
          <a:p>
            <a:pPr algn="ctr" fontAlgn="base"/>
            <a:r>
              <a:rPr lang="en-GB" sz="1400" b="1" dirty="0">
                <a:solidFill>
                  <a:schemeClr val="bg1"/>
                </a:solidFill>
                <a:latin typeface="Verdana" charset="0"/>
              </a:rPr>
              <a:t>Length</a:t>
            </a:r>
          </a:p>
        </p:txBody>
      </p:sp>
      <p:sp>
        <p:nvSpPr>
          <p:cNvPr id="61" name="Rectangle 60"/>
          <p:cNvSpPr/>
          <p:nvPr/>
        </p:nvSpPr>
        <p:spPr>
          <a:xfrm>
            <a:off x="815768" y="3162524"/>
            <a:ext cx="1277644" cy="307777"/>
          </a:xfrm>
          <a:prstGeom prst="rect">
            <a:avLst/>
          </a:prstGeom>
          <a:solidFill>
            <a:schemeClr val="accent1"/>
          </a:solidFill>
        </p:spPr>
        <p:txBody>
          <a:bodyPr wrap="square">
            <a:spAutoFit/>
          </a:bodyPr>
          <a:lstStyle/>
          <a:p>
            <a:pPr algn="ctr" fontAlgn="base"/>
            <a:r>
              <a:rPr lang="en-GB" sz="1400" b="1">
                <a:solidFill>
                  <a:schemeClr val="bg1"/>
                </a:solidFill>
                <a:latin typeface="Verdana" charset="0"/>
              </a:rPr>
              <a:t>Timing</a:t>
            </a:r>
            <a:endParaRPr lang="en-GB" sz="1400" b="1" dirty="0">
              <a:solidFill>
                <a:schemeClr val="bg1"/>
              </a:solidFill>
              <a:latin typeface="Verdana" charset="0"/>
              <a:ea typeface="Verdana" charset="0"/>
              <a:cs typeface="Verdana" charset="0"/>
            </a:endParaRPr>
          </a:p>
        </p:txBody>
      </p:sp>
      <p:sp>
        <p:nvSpPr>
          <p:cNvPr id="62" name="Rectangle 61"/>
          <p:cNvSpPr/>
          <p:nvPr/>
        </p:nvSpPr>
        <p:spPr>
          <a:xfrm>
            <a:off x="806948" y="3874571"/>
            <a:ext cx="1346006" cy="307777"/>
          </a:xfrm>
          <a:prstGeom prst="rect">
            <a:avLst/>
          </a:prstGeom>
          <a:solidFill>
            <a:schemeClr val="accent1"/>
          </a:solidFill>
        </p:spPr>
        <p:txBody>
          <a:bodyPr wrap="square">
            <a:spAutoFit/>
          </a:bodyPr>
          <a:lstStyle/>
          <a:p>
            <a:pPr algn="ctr" fontAlgn="base"/>
            <a:r>
              <a:rPr lang="en-GB" sz="1400" b="1" dirty="0">
                <a:solidFill>
                  <a:schemeClr val="bg1"/>
                </a:solidFill>
                <a:latin typeface="Verdana" charset="0"/>
              </a:rPr>
              <a:t>Cost</a:t>
            </a:r>
          </a:p>
        </p:txBody>
      </p:sp>
      <p:sp>
        <p:nvSpPr>
          <p:cNvPr id="63" name="Rectangle 62"/>
          <p:cNvSpPr/>
          <p:nvPr/>
        </p:nvSpPr>
        <p:spPr>
          <a:xfrm>
            <a:off x="747406" y="4594582"/>
            <a:ext cx="1463382" cy="307777"/>
          </a:xfrm>
          <a:prstGeom prst="rect">
            <a:avLst/>
          </a:prstGeom>
        </p:spPr>
        <p:txBody>
          <a:bodyPr wrap="square">
            <a:spAutoFit/>
          </a:bodyPr>
          <a:lstStyle/>
          <a:p>
            <a:pPr algn="ctr" fontAlgn="base"/>
            <a:r>
              <a:rPr lang="en-GB" sz="1400" b="1" dirty="0">
                <a:solidFill>
                  <a:schemeClr val="bg1"/>
                </a:solidFill>
                <a:latin typeface="Verdana" charset="0"/>
              </a:rPr>
              <a:t>Space needs</a:t>
            </a:r>
          </a:p>
        </p:txBody>
      </p:sp>
      <p:cxnSp>
        <p:nvCxnSpPr>
          <p:cNvPr id="64" name="Straight Connector 63"/>
          <p:cNvCxnSpPr/>
          <p:nvPr/>
        </p:nvCxnSpPr>
        <p:spPr>
          <a:xfrm>
            <a:off x="2072363" y="2960725"/>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2072363" y="3691710"/>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2072363" y="4415669"/>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grpSp>
        <p:nvGrpSpPr>
          <p:cNvPr id="27" name="Group 26"/>
          <p:cNvGrpSpPr>
            <a:grpSpLocks noChangeAspect="1"/>
          </p:cNvGrpSpPr>
          <p:nvPr/>
        </p:nvGrpSpPr>
        <p:grpSpPr bwMode="auto">
          <a:xfrm>
            <a:off x="7693478" y="358802"/>
            <a:ext cx="874018" cy="1193704"/>
            <a:chOff x="4905" y="204"/>
            <a:chExt cx="555" cy="758"/>
          </a:xfrm>
        </p:grpSpPr>
        <p:sp>
          <p:nvSpPr>
            <p:cNvPr id="28" name="AutoShape 3"/>
            <p:cNvSpPr>
              <a:spLocks noChangeAspect="1" noChangeArrowheads="1" noTextEdit="1"/>
            </p:cNvSpPr>
            <p:nvPr/>
          </p:nvSpPr>
          <p:spPr bwMode="auto">
            <a:xfrm>
              <a:off x="4905" y="204"/>
              <a:ext cx="555" cy="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9" name="Oval 5"/>
            <p:cNvSpPr>
              <a:spLocks noChangeArrowheads="1"/>
            </p:cNvSpPr>
            <p:nvPr/>
          </p:nvSpPr>
          <p:spPr bwMode="auto">
            <a:xfrm>
              <a:off x="4952" y="204"/>
              <a:ext cx="301" cy="29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30" name="Freeform 6"/>
            <p:cNvSpPr>
              <a:spLocks noEditPoints="1"/>
            </p:cNvSpPr>
            <p:nvPr/>
          </p:nvSpPr>
          <p:spPr bwMode="auto">
            <a:xfrm>
              <a:off x="5243" y="665"/>
              <a:ext cx="217" cy="297"/>
            </a:xfrm>
            <a:custGeom>
              <a:avLst/>
              <a:gdLst>
                <a:gd name="T0" fmla="*/ 157 w 218"/>
                <a:gd name="T1" fmla="*/ 0 h 300"/>
                <a:gd name="T2" fmla="*/ 157 w 218"/>
                <a:gd name="T3" fmla="*/ 62 h 300"/>
                <a:gd name="T4" fmla="*/ 218 w 218"/>
                <a:gd name="T5" fmla="*/ 62 h 300"/>
                <a:gd name="T6" fmla="*/ 218 w 218"/>
                <a:gd name="T7" fmla="*/ 62 h 300"/>
                <a:gd name="T8" fmla="*/ 157 w 218"/>
                <a:gd name="T9" fmla="*/ 0 h 300"/>
                <a:gd name="T10" fmla="*/ 140 w 218"/>
                <a:gd name="T11" fmla="*/ 71 h 300"/>
                <a:gd name="T12" fmla="*/ 140 w 218"/>
                <a:gd name="T13" fmla="*/ 0 h 300"/>
                <a:gd name="T14" fmla="*/ 9 w 218"/>
                <a:gd name="T15" fmla="*/ 0 h 300"/>
                <a:gd name="T16" fmla="*/ 0 w 218"/>
                <a:gd name="T17" fmla="*/ 8 h 300"/>
                <a:gd name="T18" fmla="*/ 0 w 218"/>
                <a:gd name="T19" fmla="*/ 291 h 300"/>
                <a:gd name="T20" fmla="*/ 9 w 218"/>
                <a:gd name="T21" fmla="*/ 300 h 300"/>
                <a:gd name="T22" fmla="*/ 210 w 218"/>
                <a:gd name="T23" fmla="*/ 300 h 300"/>
                <a:gd name="T24" fmla="*/ 218 w 218"/>
                <a:gd name="T25" fmla="*/ 291 h 300"/>
                <a:gd name="T26" fmla="*/ 218 w 218"/>
                <a:gd name="T27" fmla="*/ 79 h 300"/>
                <a:gd name="T28" fmla="*/ 149 w 218"/>
                <a:gd name="T29" fmla="*/ 79 h 300"/>
                <a:gd name="T30" fmla="*/ 140 w 218"/>
                <a:gd name="T31" fmla="*/ 71 h 300"/>
                <a:gd name="T32" fmla="*/ 134 w 218"/>
                <a:gd name="T33" fmla="*/ 263 h 300"/>
                <a:gd name="T34" fmla="*/ 40 w 218"/>
                <a:gd name="T35" fmla="*/ 263 h 300"/>
                <a:gd name="T36" fmla="*/ 40 w 218"/>
                <a:gd name="T37" fmla="*/ 246 h 300"/>
                <a:gd name="T38" fmla="*/ 134 w 218"/>
                <a:gd name="T39" fmla="*/ 246 h 300"/>
                <a:gd name="T40" fmla="*/ 134 w 218"/>
                <a:gd name="T41" fmla="*/ 263 h 300"/>
                <a:gd name="T42" fmla="*/ 179 w 218"/>
                <a:gd name="T43" fmla="*/ 234 h 300"/>
                <a:gd name="T44" fmla="*/ 40 w 218"/>
                <a:gd name="T45" fmla="*/ 234 h 300"/>
                <a:gd name="T46" fmla="*/ 40 w 218"/>
                <a:gd name="T47" fmla="*/ 218 h 300"/>
                <a:gd name="T48" fmla="*/ 179 w 218"/>
                <a:gd name="T49" fmla="*/ 218 h 300"/>
                <a:gd name="T50" fmla="*/ 179 w 218"/>
                <a:gd name="T51" fmla="*/ 234 h 300"/>
                <a:gd name="T52" fmla="*/ 179 w 218"/>
                <a:gd name="T53" fmla="*/ 206 h 300"/>
                <a:gd name="T54" fmla="*/ 40 w 218"/>
                <a:gd name="T55" fmla="*/ 206 h 300"/>
                <a:gd name="T56" fmla="*/ 40 w 218"/>
                <a:gd name="T57" fmla="*/ 189 h 300"/>
                <a:gd name="T58" fmla="*/ 179 w 218"/>
                <a:gd name="T59" fmla="*/ 189 h 300"/>
                <a:gd name="T60" fmla="*/ 179 w 218"/>
                <a:gd name="T61" fmla="*/ 206 h 300"/>
                <a:gd name="T62" fmla="*/ 179 w 218"/>
                <a:gd name="T63" fmla="*/ 177 h 300"/>
                <a:gd name="T64" fmla="*/ 40 w 218"/>
                <a:gd name="T65" fmla="*/ 177 h 300"/>
                <a:gd name="T66" fmla="*/ 40 w 218"/>
                <a:gd name="T67" fmla="*/ 161 h 300"/>
                <a:gd name="T68" fmla="*/ 179 w 218"/>
                <a:gd name="T69" fmla="*/ 161 h 300"/>
                <a:gd name="T70" fmla="*/ 179 w 218"/>
                <a:gd name="T71" fmla="*/ 177 h 300"/>
                <a:gd name="T72" fmla="*/ 179 w 218"/>
                <a:gd name="T73" fmla="*/ 149 h 300"/>
                <a:gd name="T74" fmla="*/ 40 w 218"/>
                <a:gd name="T75" fmla="*/ 149 h 300"/>
                <a:gd name="T76" fmla="*/ 40 w 218"/>
                <a:gd name="T77" fmla="*/ 132 h 300"/>
                <a:gd name="T78" fmla="*/ 179 w 218"/>
                <a:gd name="T79" fmla="*/ 132 h 300"/>
                <a:gd name="T80" fmla="*/ 179 w 218"/>
                <a:gd name="T81" fmla="*/ 149 h 300"/>
                <a:gd name="T82" fmla="*/ 179 w 218"/>
                <a:gd name="T83" fmla="*/ 120 h 300"/>
                <a:gd name="T84" fmla="*/ 40 w 218"/>
                <a:gd name="T85" fmla="*/ 120 h 300"/>
                <a:gd name="T86" fmla="*/ 40 w 218"/>
                <a:gd name="T87" fmla="*/ 104 h 300"/>
                <a:gd name="T88" fmla="*/ 179 w 218"/>
                <a:gd name="T89" fmla="*/ 104 h 300"/>
                <a:gd name="T90" fmla="*/ 179 w 218"/>
                <a:gd name="T91" fmla="*/ 12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300">
                  <a:moveTo>
                    <a:pt x="157" y="0"/>
                  </a:moveTo>
                  <a:cubicBezTo>
                    <a:pt x="157" y="62"/>
                    <a:pt x="157" y="62"/>
                    <a:pt x="157" y="62"/>
                  </a:cubicBezTo>
                  <a:cubicBezTo>
                    <a:pt x="218" y="62"/>
                    <a:pt x="218" y="62"/>
                    <a:pt x="218" y="62"/>
                  </a:cubicBezTo>
                  <a:cubicBezTo>
                    <a:pt x="218" y="62"/>
                    <a:pt x="218" y="62"/>
                    <a:pt x="218" y="62"/>
                  </a:cubicBezTo>
                  <a:lnTo>
                    <a:pt x="157" y="0"/>
                  </a:lnTo>
                  <a:close/>
                  <a:moveTo>
                    <a:pt x="140" y="71"/>
                  </a:moveTo>
                  <a:cubicBezTo>
                    <a:pt x="140" y="0"/>
                    <a:pt x="140" y="0"/>
                    <a:pt x="140" y="0"/>
                  </a:cubicBezTo>
                  <a:cubicBezTo>
                    <a:pt x="9" y="0"/>
                    <a:pt x="9" y="0"/>
                    <a:pt x="9" y="0"/>
                  </a:cubicBezTo>
                  <a:cubicBezTo>
                    <a:pt x="4" y="0"/>
                    <a:pt x="0" y="4"/>
                    <a:pt x="0" y="8"/>
                  </a:cubicBezTo>
                  <a:cubicBezTo>
                    <a:pt x="0" y="291"/>
                    <a:pt x="0" y="291"/>
                    <a:pt x="0" y="291"/>
                  </a:cubicBezTo>
                  <a:cubicBezTo>
                    <a:pt x="0" y="296"/>
                    <a:pt x="4" y="300"/>
                    <a:pt x="9" y="300"/>
                  </a:cubicBezTo>
                  <a:cubicBezTo>
                    <a:pt x="210" y="300"/>
                    <a:pt x="210" y="300"/>
                    <a:pt x="210" y="300"/>
                  </a:cubicBezTo>
                  <a:cubicBezTo>
                    <a:pt x="215" y="300"/>
                    <a:pt x="218" y="296"/>
                    <a:pt x="218" y="291"/>
                  </a:cubicBezTo>
                  <a:cubicBezTo>
                    <a:pt x="218" y="79"/>
                    <a:pt x="218" y="79"/>
                    <a:pt x="218" y="79"/>
                  </a:cubicBezTo>
                  <a:cubicBezTo>
                    <a:pt x="149" y="79"/>
                    <a:pt x="149" y="79"/>
                    <a:pt x="149" y="79"/>
                  </a:cubicBezTo>
                  <a:cubicBezTo>
                    <a:pt x="144" y="79"/>
                    <a:pt x="140" y="75"/>
                    <a:pt x="140" y="71"/>
                  </a:cubicBezTo>
                  <a:close/>
                  <a:moveTo>
                    <a:pt x="134" y="263"/>
                  </a:moveTo>
                  <a:cubicBezTo>
                    <a:pt x="40" y="263"/>
                    <a:pt x="40" y="263"/>
                    <a:pt x="40" y="263"/>
                  </a:cubicBezTo>
                  <a:cubicBezTo>
                    <a:pt x="40" y="246"/>
                    <a:pt x="40" y="246"/>
                    <a:pt x="40" y="246"/>
                  </a:cubicBezTo>
                  <a:cubicBezTo>
                    <a:pt x="134" y="246"/>
                    <a:pt x="134" y="246"/>
                    <a:pt x="134" y="246"/>
                  </a:cubicBezTo>
                  <a:cubicBezTo>
                    <a:pt x="134" y="263"/>
                    <a:pt x="134" y="263"/>
                    <a:pt x="134" y="263"/>
                  </a:cubicBezTo>
                  <a:close/>
                  <a:moveTo>
                    <a:pt x="179" y="234"/>
                  </a:moveTo>
                  <a:cubicBezTo>
                    <a:pt x="40" y="234"/>
                    <a:pt x="40" y="234"/>
                    <a:pt x="40" y="234"/>
                  </a:cubicBezTo>
                  <a:cubicBezTo>
                    <a:pt x="40" y="218"/>
                    <a:pt x="40" y="218"/>
                    <a:pt x="40" y="218"/>
                  </a:cubicBezTo>
                  <a:cubicBezTo>
                    <a:pt x="179" y="218"/>
                    <a:pt x="179" y="218"/>
                    <a:pt x="179" y="218"/>
                  </a:cubicBezTo>
                  <a:lnTo>
                    <a:pt x="179" y="234"/>
                  </a:lnTo>
                  <a:close/>
                  <a:moveTo>
                    <a:pt x="179" y="206"/>
                  </a:moveTo>
                  <a:cubicBezTo>
                    <a:pt x="40" y="206"/>
                    <a:pt x="40" y="206"/>
                    <a:pt x="40" y="206"/>
                  </a:cubicBezTo>
                  <a:cubicBezTo>
                    <a:pt x="40" y="189"/>
                    <a:pt x="40" y="189"/>
                    <a:pt x="40" y="189"/>
                  </a:cubicBezTo>
                  <a:cubicBezTo>
                    <a:pt x="179" y="189"/>
                    <a:pt x="179" y="189"/>
                    <a:pt x="179" y="189"/>
                  </a:cubicBezTo>
                  <a:lnTo>
                    <a:pt x="179" y="206"/>
                  </a:lnTo>
                  <a:close/>
                  <a:moveTo>
                    <a:pt x="179" y="177"/>
                  </a:moveTo>
                  <a:cubicBezTo>
                    <a:pt x="40" y="177"/>
                    <a:pt x="40" y="177"/>
                    <a:pt x="40" y="177"/>
                  </a:cubicBezTo>
                  <a:cubicBezTo>
                    <a:pt x="40" y="161"/>
                    <a:pt x="40" y="161"/>
                    <a:pt x="40" y="161"/>
                  </a:cubicBezTo>
                  <a:cubicBezTo>
                    <a:pt x="179" y="161"/>
                    <a:pt x="179" y="161"/>
                    <a:pt x="179" y="161"/>
                  </a:cubicBezTo>
                  <a:lnTo>
                    <a:pt x="179" y="177"/>
                  </a:lnTo>
                  <a:close/>
                  <a:moveTo>
                    <a:pt x="179" y="149"/>
                  </a:moveTo>
                  <a:cubicBezTo>
                    <a:pt x="40" y="149"/>
                    <a:pt x="40" y="149"/>
                    <a:pt x="40" y="149"/>
                  </a:cubicBezTo>
                  <a:cubicBezTo>
                    <a:pt x="40" y="132"/>
                    <a:pt x="40" y="132"/>
                    <a:pt x="40" y="132"/>
                  </a:cubicBezTo>
                  <a:cubicBezTo>
                    <a:pt x="179" y="132"/>
                    <a:pt x="179" y="132"/>
                    <a:pt x="179" y="132"/>
                  </a:cubicBezTo>
                  <a:lnTo>
                    <a:pt x="179" y="149"/>
                  </a:lnTo>
                  <a:close/>
                  <a:moveTo>
                    <a:pt x="179" y="120"/>
                  </a:moveTo>
                  <a:cubicBezTo>
                    <a:pt x="40" y="120"/>
                    <a:pt x="40" y="120"/>
                    <a:pt x="40" y="120"/>
                  </a:cubicBezTo>
                  <a:cubicBezTo>
                    <a:pt x="40" y="104"/>
                    <a:pt x="40" y="104"/>
                    <a:pt x="40" y="104"/>
                  </a:cubicBezTo>
                  <a:cubicBezTo>
                    <a:pt x="179" y="104"/>
                    <a:pt x="179" y="104"/>
                    <a:pt x="179" y="104"/>
                  </a:cubicBezTo>
                  <a:lnTo>
                    <a:pt x="179" y="12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31" name="Freeform 7"/>
            <p:cNvSpPr>
              <a:spLocks/>
            </p:cNvSpPr>
            <p:nvPr/>
          </p:nvSpPr>
          <p:spPr bwMode="auto">
            <a:xfrm>
              <a:off x="4905" y="523"/>
              <a:ext cx="384" cy="438"/>
            </a:xfrm>
            <a:custGeom>
              <a:avLst/>
              <a:gdLst>
                <a:gd name="T0" fmla="*/ 325 w 385"/>
                <a:gd name="T1" fmla="*/ 434 h 443"/>
                <a:gd name="T2" fmla="*/ 325 w 385"/>
                <a:gd name="T3" fmla="*/ 140 h 443"/>
                <a:gd name="T4" fmla="*/ 334 w 385"/>
                <a:gd name="T5" fmla="*/ 131 h 443"/>
                <a:gd name="T6" fmla="*/ 385 w 385"/>
                <a:gd name="T7" fmla="*/ 131 h 443"/>
                <a:gd name="T8" fmla="*/ 198 w 385"/>
                <a:gd name="T9" fmla="*/ 0 h 443"/>
                <a:gd name="T10" fmla="*/ 0 w 385"/>
                <a:gd name="T11" fmla="*/ 198 h 443"/>
                <a:gd name="T12" fmla="*/ 0 w 385"/>
                <a:gd name="T13" fmla="*/ 443 h 443"/>
                <a:gd name="T14" fmla="*/ 325 w 385"/>
                <a:gd name="T15" fmla="*/ 443 h 443"/>
                <a:gd name="T16" fmla="*/ 325 w 385"/>
                <a:gd name="T17" fmla="*/ 434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5" h="443">
                  <a:moveTo>
                    <a:pt x="325" y="434"/>
                  </a:moveTo>
                  <a:cubicBezTo>
                    <a:pt x="325" y="140"/>
                    <a:pt x="325" y="140"/>
                    <a:pt x="325" y="140"/>
                  </a:cubicBezTo>
                  <a:cubicBezTo>
                    <a:pt x="325" y="135"/>
                    <a:pt x="329" y="131"/>
                    <a:pt x="334" y="131"/>
                  </a:cubicBezTo>
                  <a:cubicBezTo>
                    <a:pt x="385" y="131"/>
                    <a:pt x="385" y="131"/>
                    <a:pt x="385" y="131"/>
                  </a:cubicBezTo>
                  <a:cubicBezTo>
                    <a:pt x="357" y="55"/>
                    <a:pt x="284" y="0"/>
                    <a:pt x="198" y="0"/>
                  </a:cubicBezTo>
                  <a:cubicBezTo>
                    <a:pt x="89" y="0"/>
                    <a:pt x="0" y="89"/>
                    <a:pt x="0" y="198"/>
                  </a:cubicBezTo>
                  <a:cubicBezTo>
                    <a:pt x="0" y="443"/>
                    <a:pt x="0" y="443"/>
                    <a:pt x="0" y="443"/>
                  </a:cubicBezTo>
                  <a:cubicBezTo>
                    <a:pt x="325" y="443"/>
                    <a:pt x="325" y="443"/>
                    <a:pt x="325" y="443"/>
                  </a:cubicBezTo>
                  <a:cubicBezTo>
                    <a:pt x="325" y="443"/>
                    <a:pt x="325" y="439"/>
                    <a:pt x="325" y="434"/>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
        <p:nvSpPr>
          <p:cNvPr id="3" name="Dian numeron paikkamerkki 2"/>
          <p:cNvSpPr>
            <a:spLocks noGrp="1"/>
          </p:cNvSpPr>
          <p:nvPr>
            <p:ph type="sldNum" sz="quarter" idx="12"/>
          </p:nvPr>
        </p:nvSpPr>
        <p:spPr/>
        <p:txBody>
          <a:bodyPr/>
          <a:lstStyle/>
          <a:p>
            <a:fld id="{CD5A474A-57CC-514E-A591-E5597AD79BDB}" type="slidenum">
              <a:rPr lang="fi-FI" smtClean="0"/>
              <a:pPr/>
              <a:t>18</a:t>
            </a:fld>
            <a:endParaRPr lang="en-GB" dirty="0"/>
          </a:p>
        </p:txBody>
      </p:sp>
    </p:spTree>
    <p:extLst>
      <p:ext uri="{BB962C8B-B14F-4D97-AF65-F5344CB8AC3E}">
        <p14:creationId xmlns:p14="http://schemas.microsoft.com/office/powerpoint/2010/main" val="2015781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orakulmio 3"/>
          <p:cNvSpPr/>
          <p:nvPr/>
        </p:nvSpPr>
        <p:spPr>
          <a:xfrm>
            <a:off x="625328" y="2380733"/>
            <a:ext cx="5067413" cy="1015663"/>
          </a:xfrm>
          <a:prstGeom prst="rect">
            <a:avLst/>
          </a:prstGeom>
        </p:spPr>
        <p:txBody>
          <a:bodyPr wrap="none">
            <a:spAutoFit/>
          </a:bodyPr>
          <a:lstStyle/>
          <a:p>
            <a:r>
              <a:rPr lang="en-GB" sz="6000" b="1" dirty="0">
                <a:solidFill>
                  <a:schemeClr val="accent1"/>
                </a:solidFill>
                <a:latin typeface="Verdana" charset="0"/>
              </a:rPr>
              <a:t>Next steps</a:t>
            </a:r>
            <a:r>
              <a:rPr lang="en-GB" sz="6000" b="1" dirty="0">
                <a:solidFill>
                  <a:schemeClr val="accent3"/>
                </a:solidFill>
                <a:latin typeface="Verdana" charset="0"/>
              </a:rPr>
              <a:t>.</a:t>
            </a:r>
          </a:p>
        </p:txBody>
      </p:sp>
      <p:sp>
        <p:nvSpPr>
          <p:cNvPr id="2" name="Dian numeron paikkamerkki 1"/>
          <p:cNvSpPr>
            <a:spLocks noGrp="1"/>
          </p:cNvSpPr>
          <p:nvPr>
            <p:ph type="sldNum" sz="quarter" idx="12"/>
          </p:nvPr>
        </p:nvSpPr>
        <p:spPr/>
        <p:txBody>
          <a:bodyPr/>
          <a:lstStyle/>
          <a:p>
            <a:fld id="{CD5A474A-57CC-514E-A591-E5597AD79BDB}" type="slidenum">
              <a:rPr lang="fi-FI" smtClean="0"/>
              <a:pPr/>
              <a:t>19</a:t>
            </a:fld>
            <a:endParaRPr lang="en-GB" dirty="0"/>
          </a:p>
        </p:txBody>
      </p:sp>
    </p:spTree>
    <p:extLst>
      <p:ext uri="{BB962C8B-B14F-4D97-AF65-F5344CB8AC3E}">
        <p14:creationId xmlns:p14="http://schemas.microsoft.com/office/powerpoint/2010/main" val="4441578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667266" y="141666"/>
            <a:ext cx="7877175" cy="1143000"/>
          </a:xfrm>
        </p:spPr>
        <p:txBody>
          <a:bodyPr/>
          <a:lstStyle/>
          <a:p>
            <a:r>
              <a:rPr lang="en-GB" dirty="0">
                <a:solidFill>
                  <a:schemeClr val="accent1"/>
                </a:solidFill>
              </a:rPr>
              <a:t>Challenges and solutions</a:t>
            </a:r>
          </a:p>
        </p:txBody>
      </p:sp>
      <p:sp>
        <p:nvSpPr>
          <p:cNvPr id="10" name="Rectangle 9"/>
          <p:cNvSpPr/>
          <p:nvPr/>
        </p:nvSpPr>
        <p:spPr>
          <a:xfrm>
            <a:off x="711911" y="1322763"/>
            <a:ext cx="1359848" cy="338554"/>
          </a:xfrm>
          <a:prstGeom prst="rect">
            <a:avLst/>
          </a:prstGeom>
        </p:spPr>
        <p:txBody>
          <a:bodyPr wrap="square">
            <a:spAutoFit/>
          </a:bodyPr>
          <a:lstStyle/>
          <a:p>
            <a:pPr fontAlgn="base"/>
            <a:r>
              <a:rPr lang="en-GB" sz="1600" b="1" dirty="0">
                <a:solidFill>
                  <a:schemeClr val="accent1"/>
                </a:solidFill>
                <a:latin typeface="Verdana" charset="0"/>
              </a:rPr>
              <a:t>Challenge </a:t>
            </a:r>
          </a:p>
        </p:txBody>
      </p:sp>
      <p:sp>
        <p:nvSpPr>
          <p:cNvPr id="11" name="Rectangle 10"/>
          <p:cNvSpPr/>
          <p:nvPr/>
        </p:nvSpPr>
        <p:spPr>
          <a:xfrm>
            <a:off x="2781493" y="1325626"/>
            <a:ext cx="1353256" cy="338554"/>
          </a:xfrm>
          <a:prstGeom prst="rect">
            <a:avLst/>
          </a:prstGeom>
        </p:spPr>
        <p:txBody>
          <a:bodyPr wrap="none">
            <a:spAutoFit/>
          </a:bodyPr>
          <a:lstStyle/>
          <a:p>
            <a:pPr fontAlgn="base"/>
            <a:r>
              <a:rPr lang="en-GB" sz="1600" b="1" dirty="0">
                <a:solidFill>
                  <a:schemeClr val="accent1"/>
                </a:solidFill>
                <a:latin typeface="Verdana" charset="0"/>
              </a:rPr>
              <a:t>Solutions </a:t>
            </a:r>
          </a:p>
        </p:txBody>
      </p:sp>
      <p:sp>
        <p:nvSpPr>
          <p:cNvPr id="16" name="Arrow: Pentagon 15"/>
          <p:cNvSpPr/>
          <p:nvPr/>
        </p:nvSpPr>
        <p:spPr>
          <a:xfrm>
            <a:off x="722160" y="3554981"/>
            <a:ext cx="2067109" cy="809714"/>
          </a:xfrm>
          <a:prstGeom prst="homePlate">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7" name="Arrow: Pentagon 16"/>
          <p:cNvSpPr/>
          <p:nvPr/>
        </p:nvSpPr>
        <p:spPr>
          <a:xfrm>
            <a:off x="722160" y="2698885"/>
            <a:ext cx="2067109" cy="809714"/>
          </a:xfrm>
          <a:prstGeom prst="homePlate">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8" name="Arrow: Pentagon 17"/>
          <p:cNvSpPr/>
          <p:nvPr/>
        </p:nvSpPr>
        <p:spPr>
          <a:xfrm>
            <a:off x="722160" y="1840669"/>
            <a:ext cx="2067109" cy="809714"/>
          </a:xfrm>
          <a:prstGeom prst="homePlate">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9" name="Rectangle 18"/>
          <p:cNvSpPr/>
          <p:nvPr/>
        </p:nvSpPr>
        <p:spPr>
          <a:xfrm>
            <a:off x="722160" y="1840002"/>
            <a:ext cx="7915439" cy="4252423"/>
          </a:xfrm>
          <a:prstGeom prst="rect">
            <a:avLst/>
          </a:prstGeom>
          <a:noFill/>
          <a:ln w="1905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22" name="Rectangle 21"/>
          <p:cNvSpPr/>
          <p:nvPr/>
        </p:nvSpPr>
        <p:spPr>
          <a:xfrm>
            <a:off x="726131" y="1923003"/>
            <a:ext cx="2063138" cy="892552"/>
          </a:xfrm>
          <a:prstGeom prst="rect">
            <a:avLst/>
          </a:prstGeom>
          <a:noFill/>
        </p:spPr>
        <p:txBody>
          <a:bodyPr wrap="square">
            <a:spAutoFit/>
          </a:bodyPr>
          <a:lstStyle/>
          <a:p>
            <a:pPr fontAlgn="base"/>
            <a:r>
              <a:rPr lang="en-GB" sz="1300" b="1" dirty="0">
                <a:solidFill>
                  <a:schemeClr val="bg1"/>
                </a:solidFill>
                <a:latin typeface="Verdana" charset="0"/>
              </a:rPr>
              <a:t>Inadequate language skills/no common language</a:t>
            </a:r>
          </a:p>
          <a:p>
            <a:pPr fontAlgn="base"/>
            <a:endParaRPr lang="en-GB" sz="1300" b="1" dirty="0">
              <a:solidFill>
                <a:schemeClr val="bg1"/>
              </a:solidFill>
              <a:latin typeface="Verdana" charset="0"/>
              <a:ea typeface="Verdana" charset="0"/>
              <a:cs typeface="Verdana" charset="0"/>
            </a:endParaRPr>
          </a:p>
        </p:txBody>
      </p:sp>
      <p:cxnSp>
        <p:nvCxnSpPr>
          <p:cNvPr id="25" name="Straight Connector 24"/>
          <p:cNvCxnSpPr/>
          <p:nvPr/>
        </p:nvCxnSpPr>
        <p:spPr>
          <a:xfrm>
            <a:off x="2461864" y="5247828"/>
            <a:ext cx="6132670" cy="0"/>
          </a:xfrm>
          <a:prstGeom prst="line">
            <a:avLst/>
          </a:prstGeom>
          <a:ln w="19050">
            <a:solidFill>
              <a:schemeClr val="accent3"/>
            </a:solidFill>
          </a:ln>
          <a:effectLst/>
        </p:spPr>
        <p:style>
          <a:lnRef idx="2">
            <a:schemeClr val="accent1"/>
          </a:lnRef>
          <a:fillRef idx="0">
            <a:schemeClr val="accent1"/>
          </a:fillRef>
          <a:effectRef idx="1">
            <a:schemeClr val="accent1"/>
          </a:effectRef>
          <a:fontRef idx="minor">
            <a:schemeClr val="tx1"/>
          </a:fontRef>
        </p:style>
      </p:cxnSp>
      <p:sp>
        <p:nvSpPr>
          <p:cNvPr id="29" name="Arrow: Pentagon 28"/>
          <p:cNvSpPr/>
          <p:nvPr/>
        </p:nvSpPr>
        <p:spPr>
          <a:xfrm>
            <a:off x="726131" y="4417454"/>
            <a:ext cx="2067109" cy="809714"/>
          </a:xfrm>
          <a:prstGeom prst="homePlate">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34" name="Rectangle 33"/>
          <p:cNvSpPr/>
          <p:nvPr/>
        </p:nvSpPr>
        <p:spPr>
          <a:xfrm>
            <a:off x="2864762" y="1840002"/>
            <a:ext cx="5481209" cy="830997"/>
          </a:xfrm>
          <a:prstGeom prst="rect">
            <a:avLst/>
          </a:prstGeom>
        </p:spPr>
        <p:txBody>
          <a:bodyPr wrap="square">
            <a:spAutoFit/>
          </a:bodyPr>
          <a:lstStyle/>
          <a:p>
            <a:pPr marL="0" lvl="1">
              <a:defRPr/>
            </a:pPr>
            <a:r>
              <a:rPr lang="en-GB" sz="1200" dirty="0">
                <a:latin typeface="Verdana" charset="0"/>
              </a:rPr>
              <a:t>In what tasks could the student's language skills be an advantage? In what tasks are the national languages not needed? Reflect. The most common benefit for companies has been improved language skills: hosting a student is a natural way of practising a language.</a:t>
            </a:r>
          </a:p>
        </p:txBody>
      </p:sp>
      <p:sp>
        <p:nvSpPr>
          <p:cNvPr id="36" name="Rectangle 35"/>
          <p:cNvSpPr/>
          <p:nvPr/>
        </p:nvSpPr>
        <p:spPr>
          <a:xfrm>
            <a:off x="747775" y="2871098"/>
            <a:ext cx="1857626" cy="692497"/>
          </a:xfrm>
          <a:prstGeom prst="rect">
            <a:avLst/>
          </a:prstGeom>
          <a:noFill/>
        </p:spPr>
        <p:txBody>
          <a:bodyPr wrap="square">
            <a:spAutoFit/>
          </a:bodyPr>
          <a:lstStyle/>
          <a:p>
            <a:pPr fontAlgn="base"/>
            <a:r>
              <a:rPr lang="en-GB" sz="1300" b="1" dirty="0">
                <a:solidFill>
                  <a:schemeClr val="bg1"/>
                </a:solidFill>
                <a:latin typeface="Verdana" charset="0"/>
              </a:rPr>
              <a:t>Guidance takes up time and resources</a:t>
            </a:r>
          </a:p>
          <a:p>
            <a:pPr fontAlgn="base"/>
            <a:endParaRPr lang="en-GB" sz="1300" b="1" dirty="0">
              <a:solidFill>
                <a:schemeClr val="bg1"/>
              </a:solidFill>
              <a:latin typeface="Verdana" charset="0"/>
              <a:ea typeface="Verdana" charset="0"/>
              <a:cs typeface="Verdana" charset="0"/>
            </a:endParaRPr>
          </a:p>
        </p:txBody>
      </p:sp>
      <p:sp>
        <p:nvSpPr>
          <p:cNvPr id="37" name="Rectangle 36"/>
          <p:cNvSpPr/>
          <p:nvPr/>
        </p:nvSpPr>
        <p:spPr>
          <a:xfrm>
            <a:off x="2834537" y="2708479"/>
            <a:ext cx="5803061" cy="830997"/>
          </a:xfrm>
          <a:prstGeom prst="rect">
            <a:avLst/>
          </a:prstGeom>
        </p:spPr>
        <p:txBody>
          <a:bodyPr wrap="square">
            <a:spAutoFit/>
          </a:bodyPr>
          <a:lstStyle/>
          <a:p>
            <a:r>
              <a:rPr lang="en-GB" sz="1200" dirty="0">
                <a:latin typeface="Verdana" charset="0"/>
              </a:rPr>
              <a:t>True, but the time spent on supervision is not necessary lost from business; it may open up new possibilities. Specify the job description and provide clear instructions – an excellent opportunity to improve the company's induction training and management practices. </a:t>
            </a:r>
          </a:p>
        </p:txBody>
      </p:sp>
      <p:sp>
        <p:nvSpPr>
          <p:cNvPr id="42" name="Rectangle 41"/>
          <p:cNvSpPr/>
          <p:nvPr/>
        </p:nvSpPr>
        <p:spPr>
          <a:xfrm>
            <a:off x="807542" y="4686228"/>
            <a:ext cx="1857626" cy="292388"/>
          </a:xfrm>
          <a:prstGeom prst="rect">
            <a:avLst/>
          </a:prstGeom>
          <a:noFill/>
        </p:spPr>
        <p:txBody>
          <a:bodyPr wrap="square">
            <a:spAutoFit/>
          </a:bodyPr>
          <a:lstStyle/>
          <a:p>
            <a:pPr fontAlgn="base"/>
            <a:r>
              <a:rPr lang="en-GB" sz="1300" b="1" dirty="0">
                <a:solidFill>
                  <a:schemeClr val="bg1"/>
                </a:solidFill>
                <a:latin typeface="Verdana" charset="0"/>
              </a:rPr>
              <a:t>Bureaucracy</a:t>
            </a:r>
          </a:p>
        </p:txBody>
      </p:sp>
      <p:sp>
        <p:nvSpPr>
          <p:cNvPr id="43" name="Rectangle 42"/>
          <p:cNvSpPr/>
          <p:nvPr/>
        </p:nvSpPr>
        <p:spPr>
          <a:xfrm>
            <a:off x="807542" y="3787763"/>
            <a:ext cx="1857626" cy="492443"/>
          </a:xfrm>
          <a:prstGeom prst="rect">
            <a:avLst/>
          </a:prstGeom>
          <a:noFill/>
        </p:spPr>
        <p:txBody>
          <a:bodyPr wrap="square">
            <a:spAutoFit/>
          </a:bodyPr>
          <a:lstStyle/>
          <a:p>
            <a:pPr fontAlgn="base"/>
            <a:r>
              <a:rPr lang="en-GB" sz="1300" b="1" dirty="0">
                <a:solidFill>
                  <a:schemeClr val="bg1"/>
                </a:solidFill>
                <a:latin typeface="Verdana" charset="0"/>
              </a:rPr>
              <a:t>Cultural differences</a:t>
            </a:r>
          </a:p>
          <a:p>
            <a:pPr fontAlgn="base"/>
            <a:endParaRPr lang="en-GB" sz="1300" b="1" dirty="0">
              <a:solidFill>
                <a:schemeClr val="bg1"/>
              </a:solidFill>
              <a:latin typeface="Verdana" charset="0"/>
              <a:ea typeface="Verdana" charset="0"/>
              <a:cs typeface="Verdana" charset="0"/>
            </a:endParaRPr>
          </a:p>
        </p:txBody>
      </p:sp>
      <p:sp>
        <p:nvSpPr>
          <p:cNvPr id="45" name="Rectangle 44"/>
          <p:cNvSpPr/>
          <p:nvPr/>
        </p:nvSpPr>
        <p:spPr>
          <a:xfrm>
            <a:off x="2874651" y="3693955"/>
            <a:ext cx="5471320" cy="461665"/>
          </a:xfrm>
          <a:prstGeom prst="rect">
            <a:avLst/>
          </a:prstGeom>
        </p:spPr>
        <p:txBody>
          <a:bodyPr wrap="square">
            <a:spAutoFit/>
          </a:bodyPr>
          <a:lstStyle/>
          <a:p>
            <a:pPr>
              <a:defRPr/>
            </a:pPr>
            <a:r>
              <a:rPr lang="en-GB" sz="1200" dirty="0">
                <a:latin typeface="Verdana" charset="0"/>
              </a:rPr>
              <a:t>Make sure that the student is provided with clear guidance and induction concerning the workplace rules. Competence is not bound by cultural boundaries.</a:t>
            </a:r>
          </a:p>
        </p:txBody>
      </p:sp>
      <p:cxnSp>
        <p:nvCxnSpPr>
          <p:cNvPr id="51" name="Straight Connector 50"/>
          <p:cNvCxnSpPr/>
          <p:nvPr/>
        </p:nvCxnSpPr>
        <p:spPr>
          <a:xfrm>
            <a:off x="2451231" y="2684251"/>
            <a:ext cx="6132670" cy="0"/>
          </a:xfrm>
          <a:prstGeom prst="line">
            <a:avLst/>
          </a:prstGeom>
          <a:ln w="19050">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2461864" y="3539055"/>
            <a:ext cx="6132670" cy="0"/>
          </a:xfrm>
          <a:prstGeom prst="line">
            <a:avLst/>
          </a:prstGeom>
          <a:ln w="19050">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2461864" y="4410828"/>
            <a:ext cx="6132670" cy="0"/>
          </a:xfrm>
          <a:prstGeom prst="line">
            <a:avLst/>
          </a:prstGeom>
          <a:ln w="19050">
            <a:solidFill>
              <a:schemeClr val="accent3"/>
            </a:solidFill>
          </a:ln>
          <a:effectLst/>
        </p:spPr>
        <p:style>
          <a:lnRef idx="2">
            <a:schemeClr val="accent1"/>
          </a:lnRef>
          <a:fillRef idx="0">
            <a:schemeClr val="accent1"/>
          </a:fillRef>
          <a:effectRef idx="1">
            <a:schemeClr val="accent1"/>
          </a:effectRef>
          <a:fontRef idx="minor">
            <a:schemeClr val="tx1"/>
          </a:fontRef>
        </p:style>
      </p:cxnSp>
      <p:sp>
        <p:nvSpPr>
          <p:cNvPr id="54" name="Rectangle 53"/>
          <p:cNvSpPr/>
          <p:nvPr/>
        </p:nvSpPr>
        <p:spPr>
          <a:xfrm>
            <a:off x="2874651" y="4485046"/>
            <a:ext cx="5271152" cy="646331"/>
          </a:xfrm>
          <a:prstGeom prst="rect">
            <a:avLst/>
          </a:prstGeom>
        </p:spPr>
        <p:txBody>
          <a:bodyPr wrap="square">
            <a:spAutoFit/>
          </a:bodyPr>
          <a:lstStyle/>
          <a:p>
            <a:r>
              <a:rPr lang="en-GB" sz="1200" dirty="0">
                <a:latin typeface="Verdana" charset="0"/>
              </a:rPr>
              <a:t>Not as bad in reality as companies often fear. The educational institution or HEI may offer support during a student’s studies. Help with recruitment is available from the authorities.</a:t>
            </a:r>
          </a:p>
        </p:txBody>
      </p:sp>
      <p:sp>
        <p:nvSpPr>
          <p:cNvPr id="31" name="TextBox 13"/>
          <p:cNvSpPr txBox="1"/>
          <p:nvPr/>
        </p:nvSpPr>
        <p:spPr>
          <a:xfrm>
            <a:off x="2864762" y="5352360"/>
            <a:ext cx="5679679" cy="461665"/>
          </a:xfrm>
          <a:prstGeom prst="rect">
            <a:avLst/>
          </a:prstGeom>
          <a:noFill/>
        </p:spPr>
        <p:txBody>
          <a:bodyPr wrap="square" rtlCol="0">
            <a:spAutoFit/>
          </a:bodyPr>
          <a:lstStyle/>
          <a:p>
            <a:pPr marL="0" lvl="1">
              <a:defRPr/>
            </a:pPr>
            <a:r>
              <a:rPr lang="en-GB" sz="1200" dirty="0">
                <a:latin typeface="Verdana" charset="0"/>
              </a:rPr>
              <a:t>Contact e.g. a local educational institution or use the regional or national student recruitment platforms </a:t>
            </a:r>
            <a:endParaRPr lang="en-GB" sz="1200" dirty="0">
              <a:solidFill>
                <a:srgbClr val="FF0000"/>
              </a:solidFill>
              <a:latin typeface="Verdana" charset="0"/>
            </a:endParaRPr>
          </a:p>
        </p:txBody>
      </p:sp>
      <p:sp>
        <p:nvSpPr>
          <p:cNvPr id="32" name="Arrow: Pentagon 19"/>
          <p:cNvSpPr/>
          <p:nvPr/>
        </p:nvSpPr>
        <p:spPr>
          <a:xfrm>
            <a:off x="722160" y="5272428"/>
            <a:ext cx="2067109" cy="809714"/>
          </a:xfrm>
          <a:prstGeom prst="homePlate">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latin typeface="Verdana" charset="0"/>
              <a:ea typeface="Verdana" charset="0"/>
              <a:cs typeface="Verdana" charset="0"/>
            </a:endParaRPr>
          </a:p>
        </p:txBody>
      </p:sp>
      <p:sp>
        <p:nvSpPr>
          <p:cNvPr id="33" name="Rectangle 20"/>
          <p:cNvSpPr/>
          <p:nvPr/>
        </p:nvSpPr>
        <p:spPr>
          <a:xfrm>
            <a:off x="759598" y="5438997"/>
            <a:ext cx="1845803" cy="492443"/>
          </a:xfrm>
          <a:prstGeom prst="rect">
            <a:avLst/>
          </a:prstGeom>
          <a:noFill/>
        </p:spPr>
        <p:txBody>
          <a:bodyPr wrap="square">
            <a:spAutoFit/>
          </a:bodyPr>
          <a:lstStyle/>
          <a:p>
            <a:r>
              <a:rPr lang="en-GB" sz="1300" b="1" dirty="0">
                <a:solidFill>
                  <a:schemeClr val="bg1"/>
                </a:solidFill>
                <a:latin typeface="Verdana" charset="0"/>
              </a:rPr>
              <a:t>How to get started?</a:t>
            </a:r>
          </a:p>
        </p:txBody>
      </p:sp>
      <p:sp>
        <p:nvSpPr>
          <p:cNvPr id="3" name="Dian numeron paikkamerkki 2"/>
          <p:cNvSpPr>
            <a:spLocks noGrp="1"/>
          </p:cNvSpPr>
          <p:nvPr>
            <p:ph type="sldNum" sz="quarter" idx="12"/>
          </p:nvPr>
        </p:nvSpPr>
        <p:spPr/>
        <p:txBody>
          <a:bodyPr/>
          <a:lstStyle/>
          <a:p>
            <a:fld id="{CD5A474A-57CC-514E-A591-E5597AD79BDB}" type="slidenum">
              <a:rPr lang="fi-FI" smtClean="0"/>
              <a:pPr/>
              <a:t>20</a:t>
            </a:fld>
            <a:endParaRPr lang="en-GB" dirty="0"/>
          </a:p>
        </p:txBody>
      </p:sp>
    </p:spTree>
    <p:extLst>
      <p:ext uri="{BB962C8B-B14F-4D97-AF65-F5344CB8AC3E}">
        <p14:creationId xmlns:p14="http://schemas.microsoft.com/office/powerpoint/2010/main" val="555750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Arrow: Pentagon 36"/>
          <p:cNvSpPr/>
          <p:nvPr/>
        </p:nvSpPr>
        <p:spPr>
          <a:xfrm>
            <a:off x="5996260" y="2006409"/>
            <a:ext cx="2728210" cy="1236281"/>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36" name="Arrow: Pentagon 35"/>
          <p:cNvSpPr/>
          <p:nvPr/>
        </p:nvSpPr>
        <p:spPr>
          <a:xfrm>
            <a:off x="4499515" y="2006410"/>
            <a:ext cx="2728210" cy="1236280"/>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35" name="Arrow: Pentagon 34"/>
          <p:cNvSpPr/>
          <p:nvPr/>
        </p:nvSpPr>
        <p:spPr>
          <a:xfrm>
            <a:off x="2971295" y="2006410"/>
            <a:ext cx="2728210" cy="1236280"/>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27" name="Rectangle 26"/>
          <p:cNvSpPr/>
          <p:nvPr/>
        </p:nvSpPr>
        <p:spPr>
          <a:xfrm>
            <a:off x="4002928" y="2057751"/>
            <a:ext cx="1625348" cy="984885"/>
          </a:xfrm>
          <a:prstGeom prst="rect">
            <a:avLst/>
          </a:prstGeom>
          <a:noFill/>
        </p:spPr>
        <p:txBody>
          <a:bodyPr wrap="square">
            <a:spAutoFit/>
          </a:bodyPr>
          <a:lstStyle/>
          <a:p>
            <a:pPr algn="ctr"/>
            <a:r>
              <a:rPr lang="en-GB" sz="3200" b="1" dirty="0">
                <a:solidFill>
                  <a:schemeClr val="bg1"/>
                </a:solidFill>
                <a:latin typeface="Verdana" charset="0"/>
              </a:rPr>
              <a:t>3. </a:t>
            </a:r>
          </a:p>
          <a:p>
            <a:pPr algn="ctr"/>
            <a:r>
              <a:rPr lang="en-GB" sz="1300" b="1" dirty="0">
                <a:solidFill>
                  <a:schemeClr val="bg1"/>
                </a:solidFill>
                <a:latin typeface="Verdana" charset="0"/>
              </a:rPr>
              <a:t>Provide adequate guidance</a:t>
            </a:r>
          </a:p>
        </p:txBody>
      </p:sp>
      <p:sp>
        <p:nvSpPr>
          <p:cNvPr id="30" name="Arrow: Pentagon 29"/>
          <p:cNvSpPr/>
          <p:nvPr/>
        </p:nvSpPr>
        <p:spPr>
          <a:xfrm>
            <a:off x="1380845" y="2006410"/>
            <a:ext cx="2728210" cy="1236280"/>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26" name="Rectangle 25"/>
          <p:cNvSpPr/>
          <p:nvPr/>
        </p:nvSpPr>
        <p:spPr>
          <a:xfrm>
            <a:off x="2383767" y="2057751"/>
            <a:ext cx="1625348" cy="984885"/>
          </a:xfrm>
          <a:prstGeom prst="rect">
            <a:avLst/>
          </a:prstGeom>
          <a:noFill/>
        </p:spPr>
        <p:txBody>
          <a:bodyPr wrap="square">
            <a:spAutoFit/>
          </a:bodyPr>
          <a:lstStyle/>
          <a:p>
            <a:pPr algn="ctr"/>
            <a:r>
              <a:rPr lang="en-GB" sz="3200" b="1" dirty="0">
                <a:solidFill>
                  <a:schemeClr val="bg1"/>
                </a:solidFill>
                <a:latin typeface="Verdana" charset="0"/>
              </a:rPr>
              <a:t>2. </a:t>
            </a:r>
          </a:p>
          <a:p>
            <a:pPr algn="ctr"/>
            <a:r>
              <a:rPr lang="en-GB" sz="1300" b="1" dirty="0">
                <a:solidFill>
                  <a:schemeClr val="bg1"/>
                </a:solidFill>
                <a:latin typeface="Verdana" charset="0"/>
              </a:rPr>
              <a:t>Initiate the recruitment</a:t>
            </a:r>
          </a:p>
        </p:txBody>
      </p:sp>
      <p:sp>
        <p:nvSpPr>
          <p:cNvPr id="32" name="Arrow: Pentagon 31"/>
          <p:cNvSpPr/>
          <p:nvPr/>
        </p:nvSpPr>
        <p:spPr>
          <a:xfrm>
            <a:off x="629587" y="2006410"/>
            <a:ext cx="1878657" cy="1236280"/>
          </a:xfrm>
          <a:prstGeom prst="homePlate">
            <a:avLst>
              <a:gd name="adj" fmla="val 31541"/>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latin typeface="Verdana" charset="0"/>
              <a:ea typeface="Verdana" charset="0"/>
              <a:cs typeface="Verdana" charset="0"/>
            </a:endParaRPr>
          </a:p>
        </p:txBody>
      </p:sp>
      <p:sp>
        <p:nvSpPr>
          <p:cNvPr id="4" name="Otsikko 3"/>
          <p:cNvSpPr>
            <a:spLocks noGrp="1"/>
          </p:cNvSpPr>
          <p:nvPr>
            <p:ph type="title"/>
          </p:nvPr>
        </p:nvSpPr>
        <p:spPr/>
        <p:txBody>
          <a:bodyPr>
            <a:normAutofit/>
          </a:bodyPr>
          <a:lstStyle/>
          <a:p>
            <a:r>
              <a:rPr lang="en-GB" sz="3000" dirty="0">
                <a:solidFill>
                  <a:schemeClr val="accent1"/>
                </a:solidFill>
              </a:rPr>
              <a:t>Employer - follow these steps!</a:t>
            </a:r>
          </a:p>
        </p:txBody>
      </p:sp>
      <p:sp>
        <p:nvSpPr>
          <p:cNvPr id="28" name="Rectangle 27"/>
          <p:cNvSpPr/>
          <p:nvPr/>
        </p:nvSpPr>
        <p:spPr>
          <a:xfrm>
            <a:off x="5506778" y="2057751"/>
            <a:ext cx="1625348" cy="1184940"/>
          </a:xfrm>
          <a:prstGeom prst="rect">
            <a:avLst/>
          </a:prstGeom>
          <a:noFill/>
        </p:spPr>
        <p:txBody>
          <a:bodyPr wrap="square">
            <a:spAutoFit/>
          </a:bodyPr>
          <a:lstStyle/>
          <a:p>
            <a:pPr algn="ctr"/>
            <a:r>
              <a:rPr lang="en-GB" sz="3200" b="1" dirty="0">
                <a:solidFill>
                  <a:schemeClr val="bg1"/>
                </a:solidFill>
                <a:latin typeface="Verdana" charset="0"/>
              </a:rPr>
              <a:t>4. </a:t>
            </a:r>
          </a:p>
          <a:p>
            <a:pPr algn="ctr"/>
            <a:r>
              <a:rPr lang="en-GB" sz="1300" b="1" dirty="0">
                <a:solidFill>
                  <a:schemeClr val="bg1"/>
                </a:solidFill>
                <a:latin typeface="Verdana" charset="0"/>
              </a:rPr>
              <a:t>Receive the international talent openly</a:t>
            </a:r>
          </a:p>
        </p:txBody>
      </p:sp>
      <p:sp>
        <p:nvSpPr>
          <p:cNvPr id="29" name="Rectangle 28"/>
          <p:cNvSpPr/>
          <p:nvPr/>
        </p:nvSpPr>
        <p:spPr>
          <a:xfrm>
            <a:off x="7085267" y="2057751"/>
            <a:ext cx="1625348" cy="984885"/>
          </a:xfrm>
          <a:prstGeom prst="rect">
            <a:avLst/>
          </a:prstGeom>
          <a:noFill/>
        </p:spPr>
        <p:txBody>
          <a:bodyPr wrap="square">
            <a:spAutoFit/>
          </a:bodyPr>
          <a:lstStyle/>
          <a:p>
            <a:pPr algn="ctr"/>
            <a:r>
              <a:rPr lang="en-GB" sz="3200" b="1" dirty="0">
                <a:solidFill>
                  <a:schemeClr val="bg1"/>
                </a:solidFill>
                <a:latin typeface="Verdana" charset="0"/>
              </a:rPr>
              <a:t>5. </a:t>
            </a:r>
          </a:p>
          <a:p>
            <a:pPr algn="ctr"/>
            <a:r>
              <a:rPr lang="en-GB" sz="1300" b="1" dirty="0">
                <a:solidFill>
                  <a:schemeClr val="bg1"/>
                </a:solidFill>
                <a:latin typeface="Verdana" charset="0"/>
              </a:rPr>
              <a:t> Monitor and assess</a:t>
            </a:r>
          </a:p>
        </p:txBody>
      </p:sp>
      <p:sp>
        <p:nvSpPr>
          <p:cNvPr id="33" name="Rectangle 32"/>
          <p:cNvSpPr/>
          <p:nvPr/>
        </p:nvSpPr>
        <p:spPr>
          <a:xfrm>
            <a:off x="2026732" y="3474193"/>
            <a:ext cx="5200993" cy="2477601"/>
          </a:xfrm>
          <a:prstGeom prst="rect">
            <a:avLst/>
          </a:prstGeom>
        </p:spPr>
        <p:txBody>
          <a:bodyPr wrap="square">
            <a:spAutoFit/>
          </a:bodyPr>
          <a:lstStyle/>
          <a:p>
            <a:pPr marL="285750" indent="-285750">
              <a:spcBef>
                <a:spcPts val="200"/>
              </a:spcBef>
              <a:spcAft>
                <a:spcPts val="400"/>
              </a:spcAft>
              <a:buClr>
                <a:schemeClr val="accent1"/>
              </a:buClr>
              <a:buFont typeface="Arial" charset="0"/>
              <a:buChar char="•"/>
            </a:pPr>
            <a:r>
              <a:rPr lang="en-GB" sz="1400" dirty="0">
                <a:latin typeface="Verdana" charset="0"/>
              </a:rPr>
              <a:t>What sets of tasks does the company have that could be assigned to the student?</a:t>
            </a:r>
            <a:endParaRPr lang="en-GB" sz="1400" dirty="0">
              <a:latin typeface="Verdana" charset="0"/>
              <a:ea typeface="Verdana" charset="0"/>
              <a:cs typeface="Verdana" charset="0"/>
            </a:endParaRPr>
          </a:p>
          <a:p>
            <a:pPr marL="285750" indent="-285750">
              <a:spcBef>
                <a:spcPts val="200"/>
              </a:spcBef>
              <a:spcAft>
                <a:spcPts val="400"/>
              </a:spcAft>
              <a:buClr>
                <a:schemeClr val="accent1"/>
              </a:buClr>
              <a:buFont typeface="Arial" charset="0"/>
              <a:buChar char="•"/>
            </a:pPr>
            <a:r>
              <a:rPr lang="en-GB" sz="1400" dirty="0">
                <a:latin typeface="Verdana" charset="0"/>
              </a:rPr>
              <a:t>Could the tasks also be completed in English, or could the student's language skills even be an advantage?</a:t>
            </a:r>
            <a:endParaRPr lang="en-GB" sz="1400" dirty="0">
              <a:latin typeface="Verdana" charset="0"/>
              <a:ea typeface="Verdana" charset="0"/>
              <a:cs typeface="Verdana" charset="0"/>
            </a:endParaRPr>
          </a:p>
          <a:p>
            <a:pPr marL="285750" indent="-285750">
              <a:spcBef>
                <a:spcPts val="200"/>
              </a:spcBef>
              <a:spcAft>
                <a:spcPts val="400"/>
              </a:spcAft>
              <a:buClr>
                <a:schemeClr val="accent1"/>
              </a:buClr>
              <a:buFont typeface="Arial" charset="0"/>
              <a:buChar char="•"/>
            </a:pPr>
            <a:r>
              <a:rPr lang="en-GB" sz="1400" dirty="0">
                <a:latin typeface="Verdana" charset="0"/>
              </a:rPr>
              <a:t>Does the company need particular cultural knowledge or new perspectives to performing a task?</a:t>
            </a:r>
            <a:endParaRPr lang="en-GB" sz="1400" dirty="0">
              <a:latin typeface="Verdana" charset="0"/>
              <a:ea typeface="Verdana" charset="0"/>
              <a:cs typeface="Verdana" charset="0"/>
            </a:endParaRPr>
          </a:p>
          <a:p>
            <a:pPr marL="285750" indent="-285750">
              <a:spcBef>
                <a:spcPts val="200"/>
              </a:spcBef>
              <a:spcAft>
                <a:spcPts val="400"/>
              </a:spcAft>
              <a:buClr>
                <a:schemeClr val="accent1"/>
              </a:buClr>
              <a:buFont typeface="Arial" charset="0"/>
              <a:buChar char="•"/>
            </a:pPr>
            <a:r>
              <a:rPr lang="en-GB" sz="1400" dirty="0">
                <a:latin typeface="Verdana" charset="0"/>
              </a:rPr>
              <a:t>Educational institutions and HEIs can also support you in formulating a project.</a:t>
            </a:r>
          </a:p>
        </p:txBody>
      </p:sp>
      <p:sp>
        <p:nvSpPr>
          <p:cNvPr id="34" name="Rectangle 33"/>
          <p:cNvSpPr/>
          <p:nvPr/>
        </p:nvSpPr>
        <p:spPr>
          <a:xfrm>
            <a:off x="666293" y="2057751"/>
            <a:ext cx="1625348" cy="984885"/>
          </a:xfrm>
          <a:prstGeom prst="rect">
            <a:avLst/>
          </a:prstGeom>
          <a:noFill/>
        </p:spPr>
        <p:txBody>
          <a:bodyPr wrap="square">
            <a:spAutoFit/>
          </a:bodyPr>
          <a:lstStyle/>
          <a:p>
            <a:pPr algn="ctr"/>
            <a:r>
              <a:rPr lang="en-GB" sz="3200" b="1" dirty="0">
                <a:solidFill>
                  <a:schemeClr val="bg1"/>
                </a:solidFill>
                <a:latin typeface="Verdana" charset="0"/>
              </a:rPr>
              <a:t>1.</a:t>
            </a:r>
            <a:br/>
            <a:r>
              <a:rPr lang="en-GB" sz="1300" b="1" dirty="0">
                <a:solidFill>
                  <a:schemeClr val="bg1"/>
                </a:solidFill>
                <a:latin typeface="Verdana" charset="0"/>
              </a:rPr>
              <a:t>Determine the need clearly</a:t>
            </a:r>
          </a:p>
        </p:txBody>
      </p:sp>
      <p:sp>
        <p:nvSpPr>
          <p:cNvPr id="2" name="Dian numeron paikkamerkki 1"/>
          <p:cNvSpPr>
            <a:spLocks noGrp="1"/>
          </p:cNvSpPr>
          <p:nvPr>
            <p:ph type="sldNum" sz="quarter" idx="12"/>
          </p:nvPr>
        </p:nvSpPr>
        <p:spPr/>
        <p:txBody>
          <a:bodyPr/>
          <a:lstStyle/>
          <a:p>
            <a:fld id="{97681785-2FA5-4CDE-A927-889B4ACA8082}" type="slidenum">
              <a:rPr lang="en-JM" smtClean="0"/>
              <a:pPr/>
              <a:t>21</a:t>
            </a:fld>
            <a:endParaRPr lang="en-GB"/>
          </a:p>
        </p:txBody>
      </p:sp>
    </p:spTree>
    <p:extLst>
      <p:ext uri="{BB962C8B-B14F-4D97-AF65-F5344CB8AC3E}">
        <p14:creationId xmlns:p14="http://schemas.microsoft.com/office/powerpoint/2010/main" val="1897782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p:txBody>
          <a:bodyPr>
            <a:normAutofit/>
          </a:bodyPr>
          <a:lstStyle/>
          <a:p>
            <a:r>
              <a:rPr lang="en-GB" sz="3000" dirty="0">
                <a:solidFill>
                  <a:schemeClr val="accent1"/>
                </a:solidFill>
              </a:rPr>
              <a:t>Employer - follow these steps!</a:t>
            </a:r>
          </a:p>
        </p:txBody>
      </p:sp>
      <p:sp>
        <p:nvSpPr>
          <p:cNvPr id="33" name="Rectangle 32"/>
          <p:cNvSpPr/>
          <p:nvPr/>
        </p:nvSpPr>
        <p:spPr>
          <a:xfrm>
            <a:off x="2026732" y="3626602"/>
            <a:ext cx="5242382" cy="954107"/>
          </a:xfrm>
          <a:prstGeom prst="rect">
            <a:avLst/>
          </a:prstGeom>
        </p:spPr>
        <p:txBody>
          <a:bodyPr wrap="square">
            <a:spAutoFit/>
          </a:bodyPr>
          <a:lstStyle/>
          <a:p>
            <a:pPr marL="285750" indent="-285750">
              <a:buClr>
                <a:schemeClr val="accent1"/>
              </a:buClr>
              <a:buFont typeface="Arial" charset="0"/>
              <a:buChar char="•"/>
            </a:pPr>
            <a:r>
              <a:rPr lang="en-GB" sz="1400" dirty="0">
                <a:latin typeface="Verdana" charset="0"/>
              </a:rPr>
              <a:t>Contact a local educational institution or HEI or use the national student recruitment platforms. </a:t>
            </a:r>
            <a:endParaRPr lang="en-GB" dirty="0">
              <a:solidFill>
                <a:srgbClr val="FF0000"/>
              </a:solidFill>
            </a:endParaRPr>
          </a:p>
          <a:p>
            <a:pPr marL="285750" indent="-285750">
              <a:buClr>
                <a:schemeClr val="accent1"/>
              </a:buClr>
              <a:buFont typeface="Arial" charset="0"/>
              <a:buChar char="•"/>
            </a:pPr>
            <a:endParaRPr lang="en-GB" sz="1400" dirty="0">
              <a:latin typeface="Verdana" charset="0"/>
              <a:ea typeface="Verdana" charset="0"/>
              <a:cs typeface="Verdana" charset="0"/>
            </a:endParaRPr>
          </a:p>
          <a:p>
            <a:pPr marL="285750" indent="-285750">
              <a:buClr>
                <a:schemeClr val="accent1"/>
              </a:buClr>
              <a:buFont typeface="Arial" charset="0"/>
              <a:buChar char="•"/>
            </a:pPr>
            <a:r>
              <a:rPr lang="en-GB" sz="1400" dirty="0">
                <a:latin typeface="Verdana" charset="0"/>
              </a:rPr>
              <a:t>Also note the language used in the recruitment ad.</a:t>
            </a:r>
          </a:p>
        </p:txBody>
      </p:sp>
      <p:sp>
        <p:nvSpPr>
          <p:cNvPr id="15" name="Arrow: Pentagon 14"/>
          <p:cNvSpPr/>
          <p:nvPr/>
        </p:nvSpPr>
        <p:spPr>
          <a:xfrm>
            <a:off x="5996260" y="2006410"/>
            <a:ext cx="2728210" cy="1236280"/>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6" name="Arrow: Pentagon 15"/>
          <p:cNvSpPr/>
          <p:nvPr/>
        </p:nvSpPr>
        <p:spPr>
          <a:xfrm>
            <a:off x="4499515" y="2006410"/>
            <a:ext cx="2728210" cy="1236280"/>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7" name="Arrow: Pentagon 16"/>
          <p:cNvSpPr/>
          <p:nvPr/>
        </p:nvSpPr>
        <p:spPr>
          <a:xfrm>
            <a:off x="2971295" y="2006409"/>
            <a:ext cx="2728210" cy="1236281"/>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8" name="Rectangle 17"/>
          <p:cNvSpPr/>
          <p:nvPr/>
        </p:nvSpPr>
        <p:spPr>
          <a:xfrm>
            <a:off x="4002928" y="2057751"/>
            <a:ext cx="1625348" cy="984885"/>
          </a:xfrm>
          <a:prstGeom prst="rect">
            <a:avLst/>
          </a:prstGeom>
          <a:noFill/>
        </p:spPr>
        <p:txBody>
          <a:bodyPr wrap="square">
            <a:spAutoFit/>
          </a:bodyPr>
          <a:lstStyle/>
          <a:p>
            <a:pPr algn="ctr"/>
            <a:r>
              <a:rPr lang="en-GB" sz="3200" b="1" dirty="0">
                <a:solidFill>
                  <a:schemeClr val="bg1"/>
                </a:solidFill>
                <a:latin typeface="Verdana" charset="0"/>
              </a:rPr>
              <a:t>3. </a:t>
            </a:r>
          </a:p>
          <a:p>
            <a:pPr algn="ctr"/>
            <a:r>
              <a:rPr lang="en-GB" sz="1300" b="1" dirty="0">
                <a:solidFill>
                  <a:schemeClr val="bg1"/>
                </a:solidFill>
                <a:latin typeface="Verdana" charset="0"/>
              </a:rPr>
              <a:t>Provide adequate guidance</a:t>
            </a:r>
          </a:p>
        </p:txBody>
      </p:sp>
      <p:sp>
        <p:nvSpPr>
          <p:cNvPr id="19" name="Arrow: Pentagon 18"/>
          <p:cNvSpPr/>
          <p:nvPr/>
        </p:nvSpPr>
        <p:spPr>
          <a:xfrm>
            <a:off x="1380845" y="2006410"/>
            <a:ext cx="2728210" cy="1236280"/>
          </a:xfrm>
          <a:prstGeom prst="homePlate">
            <a:avLst>
              <a:gd name="adj" fmla="val 30682"/>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20" name="Rectangle 19"/>
          <p:cNvSpPr/>
          <p:nvPr/>
        </p:nvSpPr>
        <p:spPr>
          <a:xfrm>
            <a:off x="2383767" y="2057751"/>
            <a:ext cx="1625348" cy="984885"/>
          </a:xfrm>
          <a:prstGeom prst="rect">
            <a:avLst/>
          </a:prstGeom>
          <a:noFill/>
        </p:spPr>
        <p:txBody>
          <a:bodyPr wrap="square">
            <a:spAutoFit/>
          </a:bodyPr>
          <a:lstStyle/>
          <a:p>
            <a:pPr algn="ctr"/>
            <a:r>
              <a:rPr lang="en-GB" sz="3200" b="1" dirty="0">
                <a:solidFill>
                  <a:schemeClr val="bg1"/>
                </a:solidFill>
                <a:latin typeface="Verdana" charset="0"/>
              </a:rPr>
              <a:t>2. </a:t>
            </a:r>
          </a:p>
          <a:p>
            <a:pPr algn="ctr"/>
            <a:r>
              <a:rPr lang="en-GB" sz="1300" b="1" dirty="0">
                <a:solidFill>
                  <a:schemeClr val="bg1"/>
                </a:solidFill>
                <a:latin typeface="Verdana" charset="0"/>
              </a:rPr>
              <a:t>Initiate the recruitment</a:t>
            </a:r>
          </a:p>
        </p:txBody>
      </p:sp>
      <p:sp>
        <p:nvSpPr>
          <p:cNvPr id="21" name="Arrow: Pentagon 20"/>
          <p:cNvSpPr/>
          <p:nvPr/>
        </p:nvSpPr>
        <p:spPr>
          <a:xfrm>
            <a:off x="629587" y="2006410"/>
            <a:ext cx="1878657" cy="1236280"/>
          </a:xfrm>
          <a:prstGeom prst="homePlate">
            <a:avLst>
              <a:gd name="adj" fmla="val 31541"/>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latin typeface="Verdana" charset="0"/>
              <a:ea typeface="Verdana" charset="0"/>
              <a:cs typeface="Verdana" charset="0"/>
            </a:endParaRPr>
          </a:p>
        </p:txBody>
      </p:sp>
      <p:sp>
        <p:nvSpPr>
          <p:cNvPr id="22" name="Rectangle 21"/>
          <p:cNvSpPr/>
          <p:nvPr/>
        </p:nvSpPr>
        <p:spPr>
          <a:xfrm>
            <a:off x="5492924" y="2057751"/>
            <a:ext cx="1625348" cy="1184940"/>
          </a:xfrm>
          <a:prstGeom prst="rect">
            <a:avLst/>
          </a:prstGeom>
          <a:noFill/>
        </p:spPr>
        <p:txBody>
          <a:bodyPr wrap="square">
            <a:spAutoFit/>
          </a:bodyPr>
          <a:lstStyle/>
          <a:p>
            <a:pPr algn="ctr"/>
            <a:r>
              <a:rPr lang="en-GB" sz="3200" b="1" dirty="0">
                <a:solidFill>
                  <a:schemeClr val="bg1"/>
                </a:solidFill>
                <a:latin typeface="Verdana" charset="0"/>
              </a:rPr>
              <a:t>4. </a:t>
            </a:r>
          </a:p>
          <a:p>
            <a:pPr algn="ctr"/>
            <a:r>
              <a:rPr lang="en-GB" sz="1300" b="1" dirty="0">
                <a:solidFill>
                  <a:schemeClr val="bg1"/>
                </a:solidFill>
                <a:latin typeface="Verdana" charset="0"/>
              </a:rPr>
              <a:t>Receive the international talent openly</a:t>
            </a:r>
          </a:p>
        </p:txBody>
      </p:sp>
      <p:sp>
        <p:nvSpPr>
          <p:cNvPr id="23" name="Rectangle 22"/>
          <p:cNvSpPr/>
          <p:nvPr/>
        </p:nvSpPr>
        <p:spPr>
          <a:xfrm>
            <a:off x="7085267" y="2057751"/>
            <a:ext cx="1625348" cy="984885"/>
          </a:xfrm>
          <a:prstGeom prst="rect">
            <a:avLst/>
          </a:prstGeom>
          <a:noFill/>
        </p:spPr>
        <p:txBody>
          <a:bodyPr wrap="square">
            <a:spAutoFit/>
          </a:bodyPr>
          <a:lstStyle/>
          <a:p>
            <a:pPr algn="ctr"/>
            <a:r>
              <a:rPr lang="en-GB" sz="3200" b="1" dirty="0">
                <a:solidFill>
                  <a:schemeClr val="bg1"/>
                </a:solidFill>
                <a:latin typeface="Verdana" charset="0"/>
              </a:rPr>
              <a:t>5. </a:t>
            </a:r>
          </a:p>
          <a:p>
            <a:pPr algn="ctr"/>
            <a:r>
              <a:rPr lang="en-GB" sz="1300" b="1" dirty="0">
                <a:solidFill>
                  <a:schemeClr val="bg1"/>
                </a:solidFill>
                <a:latin typeface="Verdana" charset="0"/>
              </a:rPr>
              <a:t>Monitor and assess</a:t>
            </a:r>
          </a:p>
        </p:txBody>
      </p:sp>
      <p:sp>
        <p:nvSpPr>
          <p:cNvPr id="24" name="Rectangle 23"/>
          <p:cNvSpPr/>
          <p:nvPr/>
        </p:nvSpPr>
        <p:spPr>
          <a:xfrm>
            <a:off x="666293" y="2057751"/>
            <a:ext cx="1625348" cy="984885"/>
          </a:xfrm>
          <a:prstGeom prst="rect">
            <a:avLst/>
          </a:prstGeom>
          <a:noFill/>
        </p:spPr>
        <p:txBody>
          <a:bodyPr wrap="square">
            <a:spAutoFit/>
          </a:bodyPr>
          <a:lstStyle/>
          <a:p>
            <a:pPr algn="ctr"/>
            <a:r>
              <a:rPr lang="en-GB" sz="3200" b="1" dirty="0">
                <a:solidFill>
                  <a:schemeClr val="bg1"/>
                </a:solidFill>
                <a:latin typeface="Verdana" charset="0"/>
              </a:rPr>
              <a:t>1.</a:t>
            </a:r>
            <a:br/>
            <a:r>
              <a:rPr lang="en-GB" sz="1300" b="1" dirty="0">
                <a:solidFill>
                  <a:schemeClr val="bg1"/>
                </a:solidFill>
                <a:latin typeface="Verdana" charset="0"/>
              </a:rPr>
              <a:t>Determine the need clearly</a:t>
            </a:r>
          </a:p>
        </p:txBody>
      </p:sp>
      <p:sp>
        <p:nvSpPr>
          <p:cNvPr id="2" name="Dian numeron paikkamerkki 1"/>
          <p:cNvSpPr>
            <a:spLocks noGrp="1"/>
          </p:cNvSpPr>
          <p:nvPr>
            <p:ph type="sldNum" sz="quarter" idx="12"/>
          </p:nvPr>
        </p:nvSpPr>
        <p:spPr/>
        <p:txBody>
          <a:bodyPr/>
          <a:lstStyle/>
          <a:p>
            <a:fld id="{97681785-2FA5-4CDE-A927-889B4ACA8082}" type="slidenum">
              <a:rPr lang="en-JM" smtClean="0"/>
              <a:pPr/>
              <a:t>22</a:t>
            </a:fld>
            <a:endParaRPr lang="en-GB"/>
          </a:p>
        </p:txBody>
      </p:sp>
    </p:spTree>
    <p:extLst>
      <p:ext uri="{BB962C8B-B14F-4D97-AF65-F5344CB8AC3E}">
        <p14:creationId xmlns:p14="http://schemas.microsoft.com/office/powerpoint/2010/main" val="39205239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p:txBody>
          <a:bodyPr>
            <a:normAutofit/>
          </a:bodyPr>
          <a:lstStyle/>
          <a:p>
            <a:r>
              <a:rPr lang="en-GB" sz="3000" dirty="0">
                <a:solidFill>
                  <a:schemeClr val="accent1"/>
                </a:solidFill>
              </a:rPr>
              <a:t>Employer - follow these steps!</a:t>
            </a:r>
          </a:p>
        </p:txBody>
      </p:sp>
      <p:sp>
        <p:nvSpPr>
          <p:cNvPr id="15" name="Arrow: Pentagon 14"/>
          <p:cNvSpPr/>
          <p:nvPr/>
        </p:nvSpPr>
        <p:spPr>
          <a:xfrm>
            <a:off x="5996260" y="2006409"/>
            <a:ext cx="2728210" cy="1236281"/>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6" name="Arrow: Pentagon 15"/>
          <p:cNvSpPr/>
          <p:nvPr/>
        </p:nvSpPr>
        <p:spPr>
          <a:xfrm>
            <a:off x="4499515" y="2006410"/>
            <a:ext cx="2728210" cy="1236280"/>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7" name="Arrow: Pentagon 16"/>
          <p:cNvSpPr/>
          <p:nvPr/>
        </p:nvSpPr>
        <p:spPr>
          <a:xfrm>
            <a:off x="2971295" y="2006410"/>
            <a:ext cx="2728210" cy="1236280"/>
          </a:xfrm>
          <a:prstGeom prst="homePlate">
            <a:avLst>
              <a:gd name="adj" fmla="val 30682"/>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8" name="Rectangle 17"/>
          <p:cNvSpPr/>
          <p:nvPr/>
        </p:nvSpPr>
        <p:spPr>
          <a:xfrm>
            <a:off x="3919798" y="2057751"/>
            <a:ext cx="1625348" cy="984885"/>
          </a:xfrm>
          <a:prstGeom prst="rect">
            <a:avLst/>
          </a:prstGeom>
          <a:noFill/>
        </p:spPr>
        <p:txBody>
          <a:bodyPr wrap="square">
            <a:spAutoFit/>
          </a:bodyPr>
          <a:lstStyle/>
          <a:p>
            <a:pPr algn="ctr"/>
            <a:r>
              <a:rPr lang="en-GB" sz="3200" b="1" dirty="0">
                <a:solidFill>
                  <a:schemeClr val="bg1"/>
                </a:solidFill>
                <a:latin typeface="Verdana" charset="0"/>
              </a:rPr>
              <a:t>3. </a:t>
            </a:r>
          </a:p>
          <a:p>
            <a:pPr algn="ctr"/>
            <a:r>
              <a:rPr lang="en-GB" sz="1300" b="1" dirty="0">
                <a:solidFill>
                  <a:schemeClr val="bg1"/>
                </a:solidFill>
                <a:latin typeface="Verdana" charset="0"/>
              </a:rPr>
              <a:t>Provide adequate guidance</a:t>
            </a:r>
          </a:p>
        </p:txBody>
      </p:sp>
      <p:sp>
        <p:nvSpPr>
          <p:cNvPr id="19" name="Arrow: Pentagon 18"/>
          <p:cNvSpPr/>
          <p:nvPr/>
        </p:nvSpPr>
        <p:spPr>
          <a:xfrm>
            <a:off x="1380845" y="2006410"/>
            <a:ext cx="2728210" cy="1236280"/>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20" name="Rectangle 19"/>
          <p:cNvSpPr/>
          <p:nvPr/>
        </p:nvSpPr>
        <p:spPr>
          <a:xfrm>
            <a:off x="2383767" y="2057751"/>
            <a:ext cx="1625348" cy="984885"/>
          </a:xfrm>
          <a:prstGeom prst="rect">
            <a:avLst/>
          </a:prstGeom>
          <a:noFill/>
        </p:spPr>
        <p:txBody>
          <a:bodyPr wrap="square">
            <a:spAutoFit/>
          </a:bodyPr>
          <a:lstStyle/>
          <a:p>
            <a:pPr algn="ctr"/>
            <a:r>
              <a:rPr lang="en-GB" sz="3200" b="1" dirty="0">
                <a:solidFill>
                  <a:schemeClr val="bg1"/>
                </a:solidFill>
                <a:latin typeface="Verdana" charset="0"/>
              </a:rPr>
              <a:t>2. </a:t>
            </a:r>
          </a:p>
          <a:p>
            <a:pPr algn="ctr"/>
            <a:r>
              <a:rPr lang="en-GB" sz="1300" b="1" dirty="0">
                <a:solidFill>
                  <a:schemeClr val="bg1"/>
                </a:solidFill>
                <a:latin typeface="Verdana" charset="0"/>
              </a:rPr>
              <a:t>Initiate the recruitment</a:t>
            </a:r>
          </a:p>
        </p:txBody>
      </p:sp>
      <p:sp>
        <p:nvSpPr>
          <p:cNvPr id="21" name="Arrow: Pentagon 20"/>
          <p:cNvSpPr/>
          <p:nvPr/>
        </p:nvSpPr>
        <p:spPr>
          <a:xfrm>
            <a:off x="629587" y="2006410"/>
            <a:ext cx="1878657" cy="1236280"/>
          </a:xfrm>
          <a:prstGeom prst="homePlate">
            <a:avLst>
              <a:gd name="adj" fmla="val 31541"/>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latin typeface="Verdana" charset="0"/>
              <a:ea typeface="Verdana" charset="0"/>
              <a:cs typeface="Verdana" charset="0"/>
            </a:endParaRPr>
          </a:p>
        </p:txBody>
      </p:sp>
      <p:sp>
        <p:nvSpPr>
          <p:cNvPr id="22" name="Rectangle 21"/>
          <p:cNvSpPr/>
          <p:nvPr/>
        </p:nvSpPr>
        <p:spPr>
          <a:xfrm>
            <a:off x="5465214" y="2057751"/>
            <a:ext cx="1625348" cy="1184940"/>
          </a:xfrm>
          <a:prstGeom prst="rect">
            <a:avLst/>
          </a:prstGeom>
          <a:noFill/>
        </p:spPr>
        <p:txBody>
          <a:bodyPr wrap="square">
            <a:spAutoFit/>
          </a:bodyPr>
          <a:lstStyle/>
          <a:p>
            <a:pPr algn="ctr"/>
            <a:r>
              <a:rPr lang="en-GB" sz="3200" b="1" dirty="0">
                <a:solidFill>
                  <a:schemeClr val="bg1"/>
                </a:solidFill>
                <a:latin typeface="Verdana" charset="0"/>
              </a:rPr>
              <a:t>4. </a:t>
            </a:r>
          </a:p>
          <a:p>
            <a:pPr algn="ctr"/>
            <a:r>
              <a:rPr lang="en-GB" sz="1300" b="1" dirty="0">
                <a:solidFill>
                  <a:schemeClr val="bg1"/>
                </a:solidFill>
                <a:latin typeface="Verdana" charset="0"/>
              </a:rPr>
              <a:t>Receive the international talent openly</a:t>
            </a:r>
          </a:p>
        </p:txBody>
      </p:sp>
      <p:sp>
        <p:nvSpPr>
          <p:cNvPr id="23" name="Rectangle 22"/>
          <p:cNvSpPr/>
          <p:nvPr/>
        </p:nvSpPr>
        <p:spPr>
          <a:xfrm>
            <a:off x="7085267" y="2057751"/>
            <a:ext cx="1625348" cy="984885"/>
          </a:xfrm>
          <a:prstGeom prst="rect">
            <a:avLst/>
          </a:prstGeom>
          <a:noFill/>
        </p:spPr>
        <p:txBody>
          <a:bodyPr wrap="square">
            <a:spAutoFit/>
          </a:bodyPr>
          <a:lstStyle/>
          <a:p>
            <a:pPr algn="ctr"/>
            <a:r>
              <a:rPr lang="en-GB" sz="3200" b="1" dirty="0">
                <a:solidFill>
                  <a:schemeClr val="bg1"/>
                </a:solidFill>
                <a:latin typeface="Verdana" charset="0"/>
              </a:rPr>
              <a:t>5. </a:t>
            </a:r>
          </a:p>
          <a:p>
            <a:pPr algn="ctr"/>
            <a:r>
              <a:rPr lang="en-GB" sz="1300" b="1" dirty="0">
                <a:solidFill>
                  <a:schemeClr val="bg1"/>
                </a:solidFill>
                <a:latin typeface="Verdana" charset="0"/>
              </a:rPr>
              <a:t>Monitor and assess</a:t>
            </a:r>
          </a:p>
        </p:txBody>
      </p:sp>
      <p:sp>
        <p:nvSpPr>
          <p:cNvPr id="24" name="Rectangle 23"/>
          <p:cNvSpPr/>
          <p:nvPr/>
        </p:nvSpPr>
        <p:spPr>
          <a:xfrm>
            <a:off x="666293" y="2057751"/>
            <a:ext cx="1625348" cy="984885"/>
          </a:xfrm>
          <a:prstGeom prst="rect">
            <a:avLst/>
          </a:prstGeom>
          <a:noFill/>
        </p:spPr>
        <p:txBody>
          <a:bodyPr wrap="square">
            <a:spAutoFit/>
          </a:bodyPr>
          <a:lstStyle/>
          <a:p>
            <a:pPr algn="ctr"/>
            <a:r>
              <a:rPr lang="en-GB" sz="3200" b="1" dirty="0">
                <a:solidFill>
                  <a:schemeClr val="bg1"/>
                </a:solidFill>
                <a:latin typeface="Verdana" charset="0"/>
              </a:rPr>
              <a:t>1.</a:t>
            </a:r>
            <a:br/>
            <a:r>
              <a:rPr lang="en-GB" sz="1300" b="1" dirty="0">
                <a:solidFill>
                  <a:schemeClr val="bg1"/>
                </a:solidFill>
                <a:latin typeface="Verdana" charset="0"/>
              </a:rPr>
              <a:t>Determine the need clearly</a:t>
            </a:r>
          </a:p>
        </p:txBody>
      </p:sp>
      <p:sp>
        <p:nvSpPr>
          <p:cNvPr id="14" name="Rectangle 13"/>
          <p:cNvSpPr/>
          <p:nvPr/>
        </p:nvSpPr>
        <p:spPr>
          <a:xfrm>
            <a:off x="2026732" y="3626598"/>
            <a:ext cx="4667275" cy="738664"/>
          </a:xfrm>
          <a:prstGeom prst="rect">
            <a:avLst/>
          </a:prstGeom>
        </p:spPr>
        <p:txBody>
          <a:bodyPr wrap="square">
            <a:spAutoFit/>
          </a:bodyPr>
          <a:lstStyle/>
          <a:p>
            <a:pPr marL="285750" indent="-285750">
              <a:buClr>
                <a:schemeClr val="accent1"/>
              </a:buClr>
              <a:buFont typeface="Arial" charset="0"/>
              <a:buChar char="•"/>
            </a:pPr>
            <a:r>
              <a:rPr lang="en-GB" sz="1400" dirty="0">
                <a:latin typeface="Verdana" charset="0"/>
              </a:rPr>
              <a:t>Responsibility for guiding the student must be assigned clearly, and the tasks must be specified accurately enough.</a:t>
            </a:r>
          </a:p>
        </p:txBody>
      </p:sp>
      <p:sp>
        <p:nvSpPr>
          <p:cNvPr id="2" name="Dian numeron paikkamerkki 1"/>
          <p:cNvSpPr>
            <a:spLocks noGrp="1"/>
          </p:cNvSpPr>
          <p:nvPr>
            <p:ph type="sldNum" sz="quarter" idx="12"/>
          </p:nvPr>
        </p:nvSpPr>
        <p:spPr/>
        <p:txBody>
          <a:bodyPr/>
          <a:lstStyle/>
          <a:p>
            <a:fld id="{97681785-2FA5-4CDE-A927-889B4ACA8082}" type="slidenum">
              <a:rPr lang="en-JM" smtClean="0"/>
              <a:pPr/>
              <a:t>23</a:t>
            </a:fld>
            <a:endParaRPr lang="en-GB"/>
          </a:p>
        </p:txBody>
      </p:sp>
    </p:spTree>
    <p:extLst>
      <p:ext uri="{BB962C8B-B14F-4D97-AF65-F5344CB8AC3E}">
        <p14:creationId xmlns:p14="http://schemas.microsoft.com/office/powerpoint/2010/main" val="2117802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p:txBody>
          <a:bodyPr>
            <a:normAutofit/>
          </a:bodyPr>
          <a:lstStyle/>
          <a:p>
            <a:r>
              <a:rPr lang="en-GB" sz="3000" dirty="0">
                <a:solidFill>
                  <a:schemeClr val="accent1"/>
                </a:solidFill>
              </a:rPr>
              <a:t>Employer - follow these steps!</a:t>
            </a:r>
          </a:p>
        </p:txBody>
      </p:sp>
      <p:sp>
        <p:nvSpPr>
          <p:cNvPr id="15" name="Arrow: Pentagon 14"/>
          <p:cNvSpPr/>
          <p:nvPr/>
        </p:nvSpPr>
        <p:spPr>
          <a:xfrm>
            <a:off x="5996260" y="2006409"/>
            <a:ext cx="2728210" cy="1258793"/>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6" name="Arrow: Pentagon 15"/>
          <p:cNvSpPr/>
          <p:nvPr/>
        </p:nvSpPr>
        <p:spPr>
          <a:xfrm>
            <a:off x="4499515" y="2006410"/>
            <a:ext cx="2728210" cy="1258792"/>
          </a:xfrm>
          <a:prstGeom prst="homePlate">
            <a:avLst>
              <a:gd name="adj" fmla="val 30682"/>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7" name="Arrow: Pentagon 16"/>
          <p:cNvSpPr/>
          <p:nvPr/>
        </p:nvSpPr>
        <p:spPr>
          <a:xfrm>
            <a:off x="2971295" y="2006409"/>
            <a:ext cx="2728210" cy="1258793"/>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8" name="Rectangle 17"/>
          <p:cNvSpPr/>
          <p:nvPr/>
        </p:nvSpPr>
        <p:spPr>
          <a:xfrm>
            <a:off x="4002928" y="2057751"/>
            <a:ext cx="1625348" cy="984885"/>
          </a:xfrm>
          <a:prstGeom prst="rect">
            <a:avLst/>
          </a:prstGeom>
          <a:noFill/>
        </p:spPr>
        <p:txBody>
          <a:bodyPr wrap="square">
            <a:spAutoFit/>
          </a:bodyPr>
          <a:lstStyle/>
          <a:p>
            <a:pPr algn="ctr"/>
            <a:r>
              <a:rPr lang="en-GB" sz="3200" b="1" dirty="0">
                <a:solidFill>
                  <a:schemeClr val="bg1"/>
                </a:solidFill>
                <a:latin typeface="Verdana" charset="0"/>
              </a:rPr>
              <a:t>3. </a:t>
            </a:r>
          </a:p>
          <a:p>
            <a:pPr algn="ctr"/>
            <a:r>
              <a:rPr lang="en-GB" sz="1300" b="1" dirty="0">
                <a:solidFill>
                  <a:schemeClr val="bg1"/>
                </a:solidFill>
                <a:latin typeface="Verdana" charset="0"/>
              </a:rPr>
              <a:t>Provide adequate guidance</a:t>
            </a:r>
          </a:p>
        </p:txBody>
      </p:sp>
      <p:sp>
        <p:nvSpPr>
          <p:cNvPr id="19" name="Arrow: Pentagon 18"/>
          <p:cNvSpPr/>
          <p:nvPr/>
        </p:nvSpPr>
        <p:spPr>
          <a:xfrm>
            <a:off x="1380845" y="2006410"/>
            <a:ext cx="2728210" cy="1258792"/>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20" name="Rectangle 19"/>
          <p:cNvSpPr/>
          <p:nvPr/>
        </p:nvSpPr>
        <p:spPr>
          <a:xfrm>
            <a:off x="2383767" y="2057751"/>
            <a:ext cx="1625348" cy="984885"/>
          </a:xfrm>
          <a:prstGeom prst="rect">
            <a:avLst/>
          </a:prstGeom>
          <a:noFill/>
        </p:spPr>
        <p:txBody>
          <a:bodyPr wrap="square">
            <a:spAutoFit/>
          </a:bodyPr>
          <a:lstStyle/>
          <a:p>
            <a:pPr algn="ctr"/>
            <a:r>
              <a:rPr lang="en-GB" sz="3200" b="1" dirty="0">
                <a:solidFill>
                  <a:schemeClr val="bg1"/>
                </a:solidFill>
                <a:latin typeface="Verdana" charset="0"/>
              </a:rPr>
              <a:t>2. </a:t>
            </a:r>
          </a:p>
          <a:p>
            <a:pPr algn="ctr"/>
            <a:r>
              <a:rPr lang="en-GB" sz="1300" b="1" dirty="0">
                <a:solidFill>
                  <a:schemeClr val="bg1"/>
                </a:solidFill>
                <a:latin typeface="Verdana" charset="0"/>
              </a:rPr>
              <a:t>Initiate the recruitment</a:t>
            </a:r>
          </a:p>
        </p:txBody>
      </p:sp>
      <p:sp>
        <p:nvSpPr>
          <p:cNvPr id="21" name="Arrow: Pentagon 20"/>
          <p:cNvSpPr/>
          <p:nvPr/>
        </p:nvSpPr>
        <p:spPr>
          <a:xfrm>
            <a:off x="629587" y="2006409"/>
            <a:ext cx="1878657" cy="1236281"/>
          </a:xfrm>
          <a:prstGeom prst="homePlate">
            <a:avLst>
              <a:gd name="adj" fmla="val 31541"/>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latin typeface="Verdana" charset="0"/>
              <a:ea typeface="Verdana" charset="0"/>
              <a:cs typeface="Verdana" charset="0"/>
            </a:endParaRPr>
          </a:p>
        </p:txBody>
      </p:sp>
      <p:sp>
        <p:nvSpPr>
          <p:cNvPr id="22" name="Rectangle 21"/>
          <p:cNvSpPr/>
          <p:nvPr/>
        </p:nvSpPr>
        <p:spPr>
          <a:xfrm>
            <a:off x="5479068" y="2030041"/>
            <a:ext cx="1625348" cy="1184940"/>
          </a:xfrm>
          <a:prstGeom prst="rect">
            <a:avLst/>
          </a:prstGeom>
          <a:noFill/>
        </p:spPr>
        <p:txBody>
          <a:bodyPr wrap="square">
            <a:spAutoFit/>
          </a:bodyPr>
          <a:lstStyle/>
          <a:p>
            <a:pPr algn="ctr"/>
            <a:r>
              <a:rPr lang="en-GB" sz="3200" b="1" dirty="0">
                <a:solidFill>
                  <a:schemeClr val="bg1"/>
                </a:solidFill>
                <a:latin typeface="Verdana" charset="0"/>
              </a:rPr>
              <a:t>4. </a:t>
            </a:r>
          </a:p>
          <a:p>
            <a:pPr algn="ctr"/>
            <a:r>
              <a:rPr lang="en-GB" sz="1300" b="1" dirty="0">
                <a:solidFill>
                  <a:schemeClr val="bg1"/>
                </a:solidFill>
                <a:latin typeface="Verdana" charset="0"/>
              </a:rPr>
              <a:t>Receive the international talent openly</a:t>
            </a:r>
          </a:p>
        </p:txBody>
      </p:sp>
      <p:sp>
        <p:nvSpPr>
          <p:cNvPr id="23" name="Rectangle 22"/>
          <p:cNvSpPr/>
          <p:nvPr/>
        </p:nvSpPr>
        <p:spPr>
          <a:xfrm>
            <a:off x="7085267" y="2057751"/>
            <a:ext cx="1625348" cy="984885"/>
          </a:xfrm>
          <a:prstGeom prst="rect">
            <a:avLst/>
          </a:prstGeom>
          <a:noFill/>
        </p:spPr>
        <p:txBody>
          <a:bodyPr wrap="square">
            <a:spAutoFit/>
          </a:bodyPr>
          <a:lstStyle/>
          <a:p>
            <a:pPr algn="ctr"/>
            <a:r>
              <a:rPr lang="en-GB" sz="3200" b="1" dirty="0">
                <a:solidFill>
                  <a:schemeClr val="bg1"/>
                </a:solidFill>
                <a:latin typeface="Verdana" charset="0"/>
              </a:rPr>
              <a:t>5. </a:t>
            </a:r>
          </a:p>
          <a:p>
            <a:pPr algn="ctr"/>
            <a:r>
              <a:rPr lang="en-GB" sz="1300" b="1" dirty="0">
                <a:solidFill>
                  <a:schemeClr val="bg1"/>
                </a:solidFill>
                <a:latin typeface="Verdana" charset="0"/>
              </a:rPr>
              <a:t>Monitor and assess</a:t>
            </a:r>
          </a:p>
        </p:txBody>
      </p:sp>
      <p:sp>
        <p:nvSpPr>
          <p:cNvPr id="24" name="Rectangle 23"/>
          <p:cNvSpPr/>
          <p:nvPr/>
        </p:nvSpPr>
        <p:spPr>
          <a:xfrm>
            <a:off x="666293" y="2057751"/>
            <a:ext cx="1625348" cy="984885"/>
          </a:xfrm>
          <a:prstGeom prst="rect">
            <a:avLst/>
          </a:prstGeom>
          <a:noFill/>
        </p:spPr>
        <p:txBody>
          <a:bodyPr wrap="square">
            <a:spAutoFit/>
          </a:bodyPr>
          <a:lstStyle/>
          <a:p>
            <a:pPr algn="ctr"/>
            <a:r>
              <a:rPr lang="en-GB" sz="3200" b="1" dirty="0">
                <a:solidFill>
                  <a:schemeClr val="bg1"/>
                </a:solidFill>
                <a:latin typeface="Verdana" charset="0"/>
              </a:rPr>
              <a:t>1.</a:t>
            </a:r>
            <a:br>
              <a:rPr dirty="0"/>
            </a:br>
            <a:r>
              <a:rPr lang="en-GB" sz="1300" b="1" dirty="0">
                <a:solidFill>
                  <a:schemeClr val="bg1"/>
                </a:solidFill>
                <a:latin typeface="Verdana" charset="0"/>
              </a:rPr>
              <a:t>Determine the need clearly</a:t>
            </a:r>
          </a:p>
        </p:txBody>
      </p:sp>
      <p:sp>
        <p:nvSpPr>
          <p:cNvPr id="14" name="Rectangle 13"/>
          <p:cNvSpPr/>
          <p:nvPr/>
        </p:nvSpPr>
        <p:spPr>
          <a:xfrm>
            <a:off x="2026732" y="3626598"/>
            <a:ext cx="5652655" cy="738664"/>
          </a:xfrm>
          <a:prstGeom prst="rect">
            <a:avLst/>
          </a:prstGeom>
        </p:spPr>
        <p:txBody>
          <a:bodyPr wrap="square">
            <a:spAutoFit/>
          </a:bodyPr>
          <a:lstStyle/>
          <a:p>
            <a:pPr marL="285750" indent="-285750">
              <a:buClr>
                <a:schemeClr val="accent1"/>
              </a:buClr>
              <a:buFont typeface="Arial" charset="0"/>
              <a:buChar char="•"/>
            </a:pPr>
            <a:r>
              <a:rPr lang="en-GB" sz="1400" dirty="0">
                <a:latin typeface="Verdana" charset="0"/>
              </a:rPr>
              <a:t>Make sure that the student can feel part of the work community. Ensure that adequate induction training and introduction to the work community are provided.</a:t>
            </a:r>
          </a:p>
        </p:txBody>
      </p:sp>
      <p:sp>
        <p:nvSpPr>
          <p:cNvPr id="2" name="Dian numeron paikkamerkki 1"/>
          <p:cNvSpPr>
            <a:spLocks noGrp="1"/>
          </p:cNvSpPr>
          <p:nvPr>
            <p:ph type="sldNum" sz="quarter" idx="12"/>
          </p:nvPr>
        </p:nvSpPr>
        <p:spPr/>
        <p:txBody>
          <a:bodyPr/>
          <a:lstStyle/>
          <a:p>
            <a:fld id="{97681785-2FA5-4CDE-A927-889B4ACA8082}" type="slidenum">
              <a:rPr lang="en-JM" smtClean="0"/>
              <a:pPr/>
              <a:t>24</a:t>
            </a:fld>
            <a:endParaRPr lang="en-GB"/>
          </a:p>
        </p:txBody>
      </p:sp>
    </p:spTree>
    <p:extLst>
      <p:ext uri="{BB962C8B-B14F-4D97-AF65-F5344CB8AC3E}">
        <p14:creationId xmlns:p14="http://schemas.microsoft.com/office/powerpoint/2010/main" val="24869086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p:txBody>
          <a:bodyPr>
            <a:normAutofit/>
          </a:bodyPr>
          <a:lstStyle/>
          <a:p>
            <a:r>
              <a:rPr lang="en-GB" sz="3000" dirty="0">
                <a:solidFill>
                  <a:schemeClr val="accent1"/>
                </a:solidFill>
              </a:rPr>
              <a:t>Employer - follow these steps!</a:t>
            </a:r>
          </a:p>
        </p:txBody>
      </p:sp>
      <p:sp>
        <p:nvSpPr>
          <p:cNvPr id="15" name="Arrow: Pentagon 14"/>
          <p:cNvSpPr/>
          <p:nvPr/>
        </p:nvSpPr>
        <p:spPr>
          <a:xfrm>
            <a:off x="5996260" y="2006409"/>
            <a:ext cx="2728210" cy="1236281"/>
          </a:xfrm>
          <a:prstGeom prst="homePlate">
            <a:avLst>
              <a:gd name="adj" fmla="val 30682"/>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6" name="Arrow: Pentagon 15"/>
          <p:cNvSpPr/>
          <p:nvPr/>
        </p:nvSpPr>
        <p:spPr>
          <a:xfrm>
            <a:off x="4499515" y="2006410"/>
            <a:ext cx="2728210" cy="1236280"/>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7" name="Arrow: Pentagon 16"/>
          <p:cNvSpPr/>
          <p:nvPr/>
        </p:nvSpPr>
        <p:spPr>
          <a:xfrm>
            <a:off x="2971295" y="2006410"/>
            <a:ext cx="2728210" cy="1236280"/>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8" name="Rectangle 17"/>
          <p:cNvSpPr/>
          <p:nvPr/>
        </p:nvSpPr>
        <p:spPr>
          <a:xfrm>
            <a:off x="3864379" y="2057751"/>
            <a:ext cx="1625348" cy="984885"/>
          </a:xfrm>
          <a:prstGeom prst="rect">
            <a:avLst/>
          </a:prstGeom>
          <a:noFill/>
        </p:spPr>
        <p:txBody>
          <a:bodyPr wrap="square">
            <a:spAutoFit/>
          </a:bodyPr>
          <a:lstStyle/>
          <a:p>
            <a:pPr algn="ctr"/>
            <a:r>
              <a:rPr lang="en-GB" sz="3200" b="1" dirty="0">
                <a:solidFill>
                  <a:schemeClr val="bg1"/>
                </a:solidFill>
                <a:latin typeface="Verdana" charset="0"/>
              </a:rPr>
              <a:t>3. </a:t>
            </a:r>
          </a:p>
          <a:p>
            <a:pPr algn="ctr"/>
            <a:r>
              <a:rPr lang="en-GB" sz="1300" b="1" dirty="0">
                <a:solidFill>
                  <a:schemeClr val="bg1"/>
                </a:solidFill>
                <a:latin typeface="Verdana" charset="0"/>
              </a:rPr>
              <a:t>Provide adequate guidance</a:t>
            </a:r>
          </a:p>
        </p:txBody>
      </p:sp>
      <p:sp>
        <p:nvSpPr>
          <p:cNvPr id="19" name="Arrow: Pentagon 18"/>
          <p:cNvSpPr/>
          <p:nvPr/>
        </p:nvSpPr>
        <p:spPr>
          <a:xfrm>
            <a:off x="1380845" y="2006410"/>
            <a:ext cx="2728210" cy="1236280"/>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20" name="Rectangle 19"/>
          <p:cNvSpPr/>
          <p:nvPr/>
        </p:nvSpPr>
        <p:spPr>
          <a:xfrm>
            <a:off x="2383767" y="2057751"/>
            <a:ext cx="1625348" cy="984885"/>
          </a:xfrm>
          <a:prstGeom prst="rect">
            <a:avLst/>
          </a:prstGeom>
          <a:noFill/>
        </p:spPr>
        <p:txBody>
          <a:bodyPr wrap="square">
            <a:spAutoFit/>
          </a:bodyPr>
          <a:lstStyle/>
          <a:p>
            <a:pPr algn="ctr"/>
            <a:r>
              <a:rPr lang="en-GB" sz="3200" b="1" dirty="0">
                <a:solidFill>
                  <a:schemeClr val="bg1"/>
                </a:solidFill>
                <a:latin typeface="Verdana" charset="0"/>
              </a:rPr>
              <a:t>2. </a:t>
            </a:r>
          </a:p>
          <a:p>
            <a:pPr algn="ctr"/>
            <a:r>
              <a:rPr lang="en-GB" sz="1300" b="1" dirty="0">
                <a:solidFill>
                  <a:schemeClr val="bg1"/>
                </a:solidFill>
                <a:latin typeface="Verdana" charset="0"/>
              </a:rPr>
              <a:t>Initiate the recruitment</a:t>
            </a:r>
          </a:p>
        </p:txBody>
      </p:sp>
      <p:sp>
        <p:nvSpPr>
          <p:cNvPr id="21" name="Arrow: Pentagon 20"/>
          <p:cNvSpPr/>
          <p:nvPr/>
        </p:nvSpPr>
        <p:spPr>
          <a:xfrm>
            <a:off x="629587" y="2006410"/>
            <a:ext cx="1878657" cy="1236280"/>
          </a:xfrm>
          <a:prstGeom prst="homePlate">
            <a:avLst>
              <a:gd name="adj" fmla="val 31541"/>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latin typeface="Verdana" charset="0"/>
              <a:ea typeface="Verdana" charset="0"/>
              <a:cs typeface="Verdana" charset="0"/>
            </a:endParaRPr>
          </a:p>
        </p:txBody>
      </p:sp>
      <p:sp>
        <p:nvSpPr>
          <p:cNvPr id="22" name="Rectangle 21"/>
          <p:cNvSpPr/>
          <p:nvPr/>
        </p:nvSpPr>
        <p:spPr>
          <a:xfrm>
            <a:off x="5465215" y="2057751"/>
            <a:ext cx="1625348" cy="1184940"/>
          </a:xfrm>
          <a:prstGeom prst="rect">
            <a:avLst/>
          </a:prstGeom>
          <a:noFill/>
        </p:spPr>
        <p:txBody>
          <a:bodyPr wrap="square">
            <a:spAutoFit/>
          </a:bodyPr>
          <a:lstStyle/>
          <a:p>
            <a:pPr algn="ctr"/>
            <a:r>
              <a:rPr lang="en-GB" sz="3200" b="1" dirty="0">
                <a:solidFill>
                  <a:schemeClr val="bg1"/>
                </a:solidFill>
                <a:latin typeface="Verdana" charset="0"/>
              </a:rPr>
              <a:t>4. </a:t>
            </a:r>
          </a:p>
          <a:p>
            <a:pPr algn="ctr"/>
            <a:r>
              <a:rPr lang="en-GB" sz="1300" b="1" dirty="0">
                <a:solidFill>
                  <a:schemeClr val="bg1"/>
                </a:solidFill>
                <a:latin typeface="Verdana" charset="0"/>
              </a:rPr>
              <a:t>Receive the international talent openly</a:t>
            </a:r>
          </a:p>
        </p:txBody>
      </p:sp>
      <p:sp>
        <p:nvSpPr>
          <p:cNvPr id="23" name="Rectangle 22"/>
          <p:cNvSpPr/>
          <p:nvPr/>
        </p:nvSpPr>
        <p:spPr>
          <a:xfrm>
            <a:off x="7085267" y="2057751"/>
            <a:ext cx="1625348" cy="984885"/>
          </a:xfrm>
          <a:prstGeom prst="rect">
            <a:avLst/>
          </a:prstGeom>
          <a:noFill/>
        </p:spPr>
        <p:txBody>
          <a:bodyPr wrap="square">
            <a:spAutoFit/>
          </a:bodyPr>
          <a:lstStyle/>
          <a:p>
            <a:pPr algn="ctr"/>
            <a:r>
              <a:rPr lang="en-GB" sz="3200" b="1" dirty="0">
                <a:solidFill>
                  <a:schemeClr val="bg1"/>
                </a:solidFill>
                <a:latin typeface="Verdana" charset="0"/>
              </a:rPr>
              <a:t>5. </a:t>
            </a:r>
          </a:p>
          <a:p>
            <a:pPr algn="ctr"/>
            <a:r>
              <a:rPr lang="en-GB" sz="1300" b="1" dirty="0">
                <a:solidFill>
                  <a:schemeClr val="bg1"/>
                </a:solidFill>
                <a:latin typeface="Verdana" charset="0"/>
              </a:rPr>
              <a:t>Monitor and assess</a:t>
            </a:r>
          </a:p>
        </p:txBody>
      </p:sp>
      <p:sp>
        <p:nvSpPr>
          <p:cNvPr id="24" name="Rectangle 23"/>
          <p:cNvSpPr/>
          <p:nvPr/>
        </p:nvSpPr>
        <p:spPr>
          <a:xfrm>
            <a:off x="666293" y="2057751"/>
            <a:ext cx="1625348" cy="984885"/>
          </a:xfrm>
          <a:prstGeom prst="rect">
            <a:avLst/>
          </a:prstGeom>
          <a:noFill/>
        </p:spPr>
        <p:txBody>
          <a:bodyPr wrap="square">
            <a:spAutoFit/>
          </a:bodyPr>
          <a:lstStyle/>
          <a:p>
            <a:pPr algn="ctr"/>
            <a:r>
              <a:rPr lang="en-GB" sz="3200" b="1" dirty="0">
                <a:solidFill>
                  <a:schemeClr val="bg1"/>
                </a:solidFill>
                <a:latin typeface="Verdana" charset="0"/>
              </a:rPr>
              <a:t>1.</a:t>
            </a:r>
            <a:br/>
            <a:r>
              <a:rPr lang="en-GB" sz="1300" b="1" dirty="0">
                <a:solidFill>
                  <a:schemeClr val="bg1"/>
                </a:solidFill>
                <a:latin typeface="Verdana" charset="0"/>
              </a:rPr>
              <a:t>Determine the need clearly</a:t>
            </a:r>
          </a:p>
        </p:txBody>
      </p:sp>
      <p:sp>
        <p:nvSpPr>
          <p:cNvPr id="14" name="Rectangle 13"/>
          <p:cNvSpPr/>
          <p:nvPr/>
        </p:nvSpPr>
        <p:spPr>
          <a:xfrm>
            <a:off x="2026732" y="3626598"/>
            <a:ext cx="5058536" cy="1169551"/>
          </a:xfrm>
          <a:prstGeom prst="rect">
            <a:avLst/>
          </a:prstGeom>
        </p:spPr>
        <p:txBody>
          <a:bodyPr wrap="square">
            <a:spAutoFit/>
          </a:bodyPr>
          <a:lstStyle/>
          <a:p>
            <a:pPr marL="285750" indent="-285750">
              <a:buClr>
                <a:schemeClr val="accent1"/>
              </a:buClr>
              <a:buFont typeface="Arial" charset="0"/>
              <a:buChar char="•"/>
            </a:pPr>
            <a:r>
              <a:rPr lang="en-GB" sz="1400" dirty="0">
                <a:latin typeface="Verdana" charset="0"/>
              </a:rPr>
              <a:t>Both a student and a hired employee need feedback on how their manage their tasks and on their progress. At the same time, you can make sure that no problems arising from possible differences in work cultures will emerge.</a:t>
            </a:r>
          </a:p>
        </p:txBody>
      </p:sp>
      <p:sp>
        <p:nvSpPr>
          <p:cNvPr id="2" name="Dian numeron paikkamerkki 1"/>
          <p:cNvSpPr>
            <a:spLocks noGrp="1"/>
          </p:cNvSpPr>
          <p:nvPr>
            <p:ph type="sldNum" sz="quarter" idx="12"/>
          </p:nvPr>
        </p:nvSpPr>
        <p:spPr/>
        <p:txBody>
          <a:bodyPr/>
          <a:lstStyle/>
          <a:p>
            <a:fld id="{97681785-2FA5-4CDE-A927-889B4ACA8082}" type="slidenum">
              <a:rPr lang="en-JM" smtClean="0"/>
              <a:pPr/>
              <a:t>25</a:t>
            </a:fld>
            <a:endParaRPr lang="en-GB"/>
          </a:p>
        </p:txBody>
      </p:sp>
    </p:spTree>
    <p:extLst>
      <p:ext uri="{BB962C8B-B14F-4D97-AF65-F5344CB8AC3E}">
        <p14:creationId xmlns:p14="http://schemas.microsoft.com/office/powerpoint/2010/main" val="173285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p:txBody>
          <a:bodyPr/>
          <a:lstStyle/>
          <a:p>
            <a:r>
              <a:rPr lang="fi-FI" dirty="0"/>
              <a:t>Kunhan </a:t>
            </a:r>
            <a:r>
              <a:rPr lang="fi-FI" dirty="0" err="1"/>
              <a:t>enkkuvideot</a:t>
            </a:r>
            <a:r>
              <a:rPr lang="fi-FI" dirty="0"/>
              <a:t> on valmiit…</a:t>
            </a:r>
          </a:p>
        </p:txBody>
      </p:sp>
      <p:sp>
        <p:nvSpPr>
          <p:cNvPr id="3" name="Dian numeron paikkamerkki 2"/>
          <p:cNvSpPr>
            <a:spLocks noGrp="1"/>
          </p:cNvSpPr>
          <p:nvPr>
            <p:ph type="sldNum" sz="quarter" idx="12"/>
          </p:nvPr>
        </p:nvSpPr>
        <p:spPr/>
        <p:txBody>
          <a:bodyPr/>
          <a:lstStyle/>
          <a:p>
            <a:fld id="{97681785-2FA5-4CDE-A927-889B4ACA8082}" type="slidenum">
              <a:rPr lang="en-JM" smtClean="0"/>
              <a:pPr/>
              <a:t>26</a:t>
            </a:fld>
            <a:endParaRPr lang="en-JM" dirty="0"/>
          </a:p>
        </p:txBody>
      </p:sp>
      <p:sp>
        <p:nvSpPr>
          <p:cNvPr id="4" name="Otsikko 3"/>
          <p:cNvSpPr>
            <a:spLocks noGrp="1"/>
          </p:cNvSpPr>
          <p:nvPr>
            <p:ph type="title"/>
          </p:nvPr>
        </p:nvSpPr>
        <p:spPr/>
        <p:txBody>
          <a:bodyPr/>
          <a:lstStyle/>
          <a:p>
            <a:r>
              <a:rPr lang="fi-FI" dirty="0"/>
              <a:t>TÄHÄN VIDEOLINKIT!!</a:t>
            </a:r>
          </a:p>
        </p:txBody>
      </p:sp>
    </p:spTree>
    <p:extLst>
      <p:ext uri="{BB962C8B-B14F-4D97-AF65-F5344CB8AC3E}">
        <p14:creationId xmlns:p14="http://schemas.microsoft.com/office/powerpoint/2010/main" val="3145828525"/>
      </p:ext>
    </p:extLst>
  </p:cSld>
  <p:clrMapOvr>
    <a:masterClrMapping/>
  </p:clrMapOvr>
</p:sld>
</file>

<file path=ppt/theme/theme1.xml><?xml version="1.0" encoding="utf-8"?>
<a:theme xmlns:a="http://schemas.openxmlformats.org/drawingml/2006/main" name="Oletusteema">
  <a:themeElements>
    <a:clrScheme name="Mukautettu 2">
      <a:dk1>
        <a:srgbClr val="1C1C1C"/>
      </a:dk1>
      <a:lt1>
        <a:srgbClr val="FFFFFF"/>
      </a:lt1>
      <a:dk2>
        <a:srgbClr val="535353"/>
      </a:dk2>
      <a:lt2>
        <a:srgbClr val="C1C1C1"/>
      </a:lt2>
      <a:accent1>
        <a:srgbClr val="0140DC"/>
      </a:accent1>
      <a:accent2>
        <a:srgbClr val="F49F4B"/>
      </a:accent2>
      <a:accent3>
        <a:srgbClr val="69CA14"/>
      </a:accent3>
      <a:accent4>
        <a:srgbClr val="A9CB72"/>
      </a:accent4>
      <a:accent5>
        <a:srgbClr val="FEC328"/>
      </a:accent5>
      <a:accent6>
        <a:srgbClr val="1086C1"/>
      </a:accent6>
      <a:hlink>
        <a:srgbClr val="0000FF"/>
      </a:hlink>
      <a:folHlink>
        <a:srgbClr val="EB6333"/>
      </a:folHlink>
    </a:clrScheme>
    <a:fontScheme name="Perception">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46E96739D6138468EF6CE46B0786425" ma:contentTypeVersion="0" ma:contentTypeDescription="Create a new document." ma:contentTypeScope="" ma:versionID="2f2dc4384f10f30f7b4cb0a811c61ecf">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EC49A9B-4C2D-4B64-B3A7-32E02C9F93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E7C20865-49E3-4F56-AB35-A5D1E83760A4}">
  <ds:schemaRefs>
    <ds:schemaRef ds:uri="http://purl.org/dc/term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45401376-1C0A-409D-B949-D55317C7616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Oletusteema.thmx</Template>
  <TotalTime>217224</TotalTime>
  <Words>2310</Words>
  <Application>Microsoft Office PowerPoint</Application>
  <PresentationFormat>Näytössä katseltava diaesitys (4:3)</PresentationFormat>
  <Paragraphs>365</Paragraphs>
  <Slides>26</Slides>
  <Notes>13</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26</vt:i4>
      </vt:variant>
    </vt:vector>
  </HeadingPairs>
  <TitlesOfParts>
    <vt:vector size="33" baseType="lpstr">
      <vt:lpstr>Arial</vt:lpstr>
      <vt:lpstr>Calibri</vt:lpstr>
      <vt:lpstr>Century Gothic</vt:lpstr>
      <vt:lpstr>Mark Offc Pro</vt:lpstr>
      <vt:lpstr>Mark Offc Pro Medium</vt:lpstr>
      <vt:lpstr>Verdana</vt:lpstr>
      <vt:lpstr>Oletusteema</vt:lpstr>
      <vt:lpstr>PowerPoint-esitys</vt:lpstr>
      <vt:lpstr>Contents</vt:lpstr>
      <vt:lpstr>PowerPoint-esitys</vt:lpstr>
      <vt:lpstr>Talents for different needs</vt:lpstr>
      <vt:lpstr>Companies aiming abroad. </vt:lpstr>
      <vt:lpstr>Experiences of companies  aiming abroad </vt:lpstr>
      <vt:lpstr>Talent hunters.</vt:lpstr>
      <vt:lpstr>Experiences of talent hunters</vt:lpstr>
      <vt:lpstr>Companies aiming for internationalisation at home.</vt:lpstr>
      <vt:lpstr>Experiences of companies  aiming for internationalisation  at home</vt:lpstr>
      <vt:lpstr>Companies with a high sense  of corporate social  responsibility.</vt:lpstr>
      <vt:lpstr>Experiences of companies  with a high sense of corporate  social responsibility</vt:lpstr>
      <vt:lpstr>PowerPoint-esitys</vt:lpstr>
      <vt:lpstr>Higher education trainee</vt:lpstr>
      <vt:lpstr>Thesis</vt:lpstr>
      <vt:lpstr>Student project</vt:lpstr>
      <vt:lpstr>VET students in work placement</vt:lpstr>
      <vt:lpstr>Recruiting a student or a  newly graduated talent</vt:lpstr>
      <vt:lpstr>PowerPoint-esitys</vt:lpstr>
      <vt:lpstr>Challenges and solutions</vt:lpstr>
      <vt:lpstr>Employer - follow these steps!</vt:lpstr>
      <vt:lpstr>Employer - follow these steps!</vt:lpstr>
      <vt:lpstr>Employer - follow these steps!</vt:lpstr>
      <vt:lpstr>Employer - follow these steps!</vt:lpstr>
      <vt:lpstr>Employer - follow these steps!</vt:lpstr>
      <vt:lpstr>TÄHÄN VIDEOLINKIT!!</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OWALGROUP</dc:title>
  <dc:creator>Laura Jauhola</dc:creator>
  <cp:lastModifiedBy>Turunen-Zwinger Sari</cp:lastModifiedBy>
  <cp:revision>2378</cp:revision>
  <cp:lastPrinted>2017-01-09T07:26:17Z</cp:lastPrinted>
  <dcterms:created xsi:type="dcterms:W3CDTF">2014-11-17T16:41:39Z</dcterms:created>
  <dcterms:modified xsi:type="dcterms:W3CDTF">2017-03-17T13:14:11Z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0x010100946E96739D6138468EF6CE46B0786425</vt:lpwstr>
  </property>
</Properties>
</file>