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3"/>
  </p:notesMasterIdLst>
  <p:handoutMasterIdLst>
    <p:handoutMasterId r:id="rId24"/>
  </p:handoutMasterIdLst>
  <p:sldIdLst>
    <p:sldId id="900" r:id="rId5"/>
    <p:sldId id="885" r:id="rId6"/>
    <p:sldId id="854" r:id="rId7"/>
    <p:sldId id="831" r:id="rId8"/>
    <p:sldId id="905" r:id="rId9"/>
    <p:sldId id="844" r:id="rId10"/>
    <p:sldId id="862" r:id="rId11"/>
    <p:sldId id="871" r:id="rId12"/>
    <p:sldId id="870" r:id="rId13"/>
    <p:sldId id="866" r:id="rId14"/>
    <p:sldId id="882" r:id="rId15"/>
    <p:sldId id="904" r:id="rId16"/>
    <p:sldId id="896" r:id="rId17"/>
    <p:sldId id="889" r:id="rId18"/>
    <p:sldId id="890" r:id="rId19"/>
    <p:sldId id="891" r:id="rId20"/>
    <p:sldId id="892" r:id="rId21"/>
    <p:sldId id="893" r:id="rId22"/>
  </p:sldIdLst>
  <p:sldSz cx="9144000" cy="6858000" type="screen4x3"/>
  <p:notesSz cx="6799263" cy="9929813"/>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505">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i Turunen-Zwinger" initials="ST" lastIdx="1" clrIdx="0">
    <p:extLst/>
  </p:cmAuthor>
  <p:cmAuthor id="2" name="Tiina Lehmusvaara" initials="TL" lastIdx="14" clrIdx="1">
    <p:extLst/>
  </p:cmAuthor>
  <p:cmAuthor id="3" name="Owal Group" initials="MW" lastIdx="3" clrIdx="2">
    <p:extLst/>
  </p:cmAuthor>
  <p:cmAuthor id="4" name="Owal Group" initials="MW [2]" lastIdx="1" clrIdx="3">
    <p:extLst/>
  </p:cmAuthor>
  <p:cmAuthor id="5" name="Owal Group" initials="MW [3]" lastIdx="1" clrIdx="4">
    <p:extLst/>
  </p:cmAuthor>
  <p:cmAuthor id="6" name="Owal Group" initials="MW [4]" lastIdx="1" clrIdx="5">
    <p:extLst/>
  </p:cmAuthor>
  <p:cmAuthor id="7" name="Owal Group" initials="MW [5]" lastIdx="1" clrIdx="6">
    <p:extLst/>
  </p:cmAuthor>
  <p:cmAuthor id="8" name="Owal Group" initials="MW [6]" lastIdx="1" clrIdx="7">
    <p:extLst/>
  </p:cmAuthor>
  <p:cmAuthor id="9" name="Owal Group" initials="MW [7]" lastIdx="1" clrIdx="8">
    <p:extLst/>
  </p:cmAuthor>
  <p:cmAuthor id="10" name="Owal Group" initials="MW [8]" lastIdx="1" clrIdx="9">
    <p:extLst/>
  </p:cmAuthor>
  <p:cmAuthor id="11" name="Owal Group" initials="MW [9]" lastIdx="1" clrIdx="10">
    <p:extLst/>
  </p:cmAuthor>
  <p:cmAuthor id="12" name="Owal Group" initials="MW [9] [2]" lastIdx="1" clrIdx="11">
    <p:extLst/>
  </p:cmAuthor>
  <p:cmAuthor id="13" name="Owal Group" initials="MW [9] [3]" lastIdx="1" clrIdx="12">
    <p:extLst/>
  </p:cmAuthor>
  <p:cmAuthor id="14" name="Owal Group" initials="MW [10]" lastIdx="1" clrIdx="13">
    <p:extLst/>
  </p:cmAuthor>
  <p:cmAuthor id="15" name="Turunen-Zwinger Sari" initials="T" lastIdx="11" clrIdx="14">
    <p:extLst/>
  </p:cmAuthor>
  <p:cmAuthor id="16" name="Kallio Anni" initials="K" lastIdx="7" clrIdx="1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0DD"/>
    <a:srgbClr val="58742B"/>
    <a:srgbClr val="69CA14"/>
    <a:srgbClr val="FD8608"/>
    <a:srgbClr val="2F7591"/>
    <a:srgbClr val="F39F4B"/>
    <a:srgbClr val="EB8F3A"/>
    <a:srgbClr val="8F2648"/>
    <a:srgbClr val="793F62"/>
    <a:srgbClr val="EB763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eematyyli 1 - Korostu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Vaalea tyyli 2 - Korostu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1" autoAdjust="0"/>
    <p:restoredTop sz="93956" autoAdjust="0"/>
  </p:normalViewPr>
  <p:slideViewPr>
    <p:cSldViewPr snapToGrid="0" snapToObjects="1" showGuides="1">
      <p:cViewPr varScale="1">
        <p:scale>
          <a:sx n="68" d="100"/>
          <a:sy n="68" d="100"/>
        </p:scale>
        <p:origin x="1524" y="66"/>
      </p:cViewPr>
      <p:guideLst>
        <p:guide orient="horz" pos="2102"/>
        <p:guide pos="505"/>
      </p:guideLst>
    </p:cSldViewPr>
  </p:slideViewPr>
  <p:outlineViewPr>
    <p:cViewPr>
      <p:scale>
        <a:sx n="33" d="100"/>
        <a:sy n="33" d="100"/>
      </p:scale>
      <p:origin x="0" y="-10840"/>
    </p:cViewPr>
  </p:outlineViewPr>
  <p:notesTextViewPr>
    <p:cViewPr>
      <p:scale>
        <a:sx n="90" d="100"/>
        <a:sy n="90" d="100"/>
      </p:scale>
      <p:origin x="0" y="0"/>
    </p:cViewPr>
  </p:notesTextViewPr>
  <p:notesViewPr>
    <p:cSldViewPr snapToGrid="0" snapToObjects="1">
      <p:cViewPr varScale="1">
        <p:scale>
          <a:sx n="90" d="100"/>
          <a:sy n="90" d="100"/>
        </p:scale>
        <p:origin x="-2664" y="-120"/>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BB391B5C-2973-1A45-9598-4817306E6734}" type="datetimeFigureOut">
              <a:rPr lang="fi-FI" smtClean="0"/>
              <a:t>17.3.2017</a:t>
            </a:fld>
            <a:endParaRPr lang="en-GB"/>
          </a:p>
        </p:txBody>
      </p:sp>
      <p:sp>
        <p:nvSpPr>
          <p:cNvPr id="4" name="Alatunnisteen paikkamerkki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2204A79E-4B2E-8945-913E-23B79852810B}" type="slidenum">
              <a:rPr lang="fi-FI" smtClean="0"/>
              <a:t>‹#›</a:t>
            </a:fld>
            <a:endParaRPr lang="en-GB"/>
          </a:p>
        </p:txBody>
      </p:sp>
    </p:spTree>
    <p:extLst>
      <p:ext uri="{BB962C8B-B14F-4D97-AF65-F5344CB8AC3E}">
        <p14:creationId xmlns:p14="http://schemas.microsoft.com/office/powerpoint/2010/main" val="15657816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7072DDCC-FE70-A348-B95C-8C51F05938B2}" type="datetimeFigureOut">
              <a:rPr lang="fi-FI" smtClean="0"/>
              <a:t>17.3.2017</a:t>
            </a:fld>
            <a:endParaRPr lang="en-GB"/>
          </a:p>
        </p:txBody>
      </p:sp>
      <p:sp>
        <p:nvSpPr>
          <p:cNvPr id="4" name="Dian kuvan paikkamerkki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B826C684-04A1-614C-A584-C96B9A01E2F5}" type="slidenum">
              <a:rPr lang="fi-FI" smtClean="0"/>
              <a:t>‹#›</a:t>
            </a:fld>
            <a:endParaRPr lang="en-GB"/>
          </a:p>
        </p:txBody>
      </p:sp>
    </p:spTree>
    <p:extLst>
      <p:ext uri="{BB962C8B-B14F-4D97-AF65-F5344CB8AC3E}">
        <p14:creationId xmlns:p14="http://schemas.microsoft.com/office/powerpoint/2010/main" val="116957533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a:t>
            </a:fld>
            <a:endParaRPr lang="en-GB"/>
          </a:p>
        </p:txBody>
      </p:sp>
    </p:spTree>
    <p:extLst>
      <p:ext uri="{BB962C8B-B14F-4D97-AF65-F5344CB8AC3E}">
        <p14:creationId xmlns:p14="http://schemas.microsoft.com/office/powerpoint/2010/main" val="569461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dirty="0"/>
              <a:t>NB. The CIMO (the Centre for International Mobility CIMO) became the Finnish National Agency for Education as a result of a merger from the beginning of 2017.</a:t>
            </a:r>
          </a:p>
          <a:p>
            <a:endParaRPr lang="en-GB" baseline="0" dirty="0"/>
          </a:p>
          <a:p>
            <a:r>
              <a:rPr lang="en-GB" dirty="0"/>
              <a:t>The main implementer of the New competence for SMEs project was </a:t>
            </a:r>
            <a:r>
              <a:rPr lang="en-GB" dirty="0" err="1"/>
              <a:t>Owal</a:t>
            </a:r>
            <a:r>
              <a:rPr lang="en-GB" dirty="0"/>
              <a:t> Group Oy. </a:t>
            </a:r>
            <a:r>
              <a:rPr lang="en-GB" sz="1200" kern="1200" dirty="0">
                <a:solidFill>
                  <a:schemeClr val="tx1"/>
                </a:solidFill>
                <a:effectLst/>
                <a:latin typeface="+mn-lt"/>
              </a:rPr>
              <a:t>The project's steering group consisted of CIMO representatives and Owal Group members from the Federation of Finnish </a:t>
            </a:r>
            <a:r>
              <a:rPr lang="en-GB" sz="1200" kern="1200" dirty="0" err="1">
                <a:solidFill>
                  <a:schemeClr val="tx1"/>
                </a:solidFill>
                <a:effectLst/>
                <a:latin typeface="+mn-lt"/>
              </a:rPr>
              <a:t>Entreprises</a:t>
            </a:r>
            <a:r>
              <a:rPr lang="en-GB" sz="1200" kern="1200" dirty="0">
                <a:solidFill>
                  <a:schemeClr val="tx1"/>
                </a:solidFill>
                <a:effectLst/>
                <a:latin typeface="+mn-lt"/>
              </a:rPr>
              <a:t>, Helsinki Region Chamber of Commerce, Laurea University of Applied Sciences, </a:t>
            </a:r>
            <a:r>
              <a:rPr lang="en-GB" sz="1200" kern="1200" dirty="0" err="1">
                <a:solidFill>
                  <a:schemeClr val="tx1"/>
                </a:solidFill>
                <a:effectLst/>
                <a:latin typeface="+mn-lt"/>
              </a:rPr>
              <a:t>Hanken</a:t>
            </a:r>
            <a:r>
              <a:rPr lang="en-GB" dirty="0"/>
              <a:t> School of Economics </a:t>
            </a:r>
            <a:r>
              <a:rPr lang="en-GB" sz="1200" kern="1200" dirty="0">
                <a:solidFill>
                  <a:schemeClr val="tx1"/>
                </a:solidFill>
                <a:effectLst/>
                <a:latin typeface="+mn-lt"/>
              </a:rPr>
              <a:t>and </a:t>
            </a:r>
            <a:r>
              <a:rPr lang="en-IE" dirty="0"/>
              <a:t>Omnia Joint Authority of Education in the Espoo Region</a:t>
            </a:r>
            <a:r>
              <a:rPr lang="en-GB" sz="1200" kern="1200" dirty="0">
                <a:solidFill>
                  <a:schemeClr val="tx1"/>
                </a:solidFill>
                <a:effectLst/>
                <a:latin typeface="+mn-lt"/>
              </a:rPr>
              <a:t>.</a:t>
            </a:r>
            <a:r>
              <a:rPr lang="en-GB" dirty="0"/>
              <a:t> </a:t>
            </a:r>
            <a:endParaRPr lang="en-GB" dirty="0">
              <a:effectLst/>
            </a:endParaRPr>
          </a:p>
          <a:p>
            <a:endParaRPr lang="en-GB" dirty="0"/>
          </a:p>
          <a:p>
            <a:endParaRPr lang="en-GB" baseline="0" dirty="0"/>
          </a:p>
        </p:txBody>
      </p:sp>
      <p:sp>
        <p:nvSpPr>
          <p:cNvPr id="4" name="Dian numeron paikkamerkki 3"/>
          <p:cNvSpPr>
            <a:spLocks noGrp="1"/>
          </p:cNvSpPr>
          <p:nvPr>
            <p:ph type="sldNum" sz="quarter" idx="10"/>
          </p:nvPr>
        </p:nvSpPr>
        <p:spPr/>
        <p:txBody>
          <a:bodyPr/>
          <a:lstStyle/>
          <a:p>
            <a:fld id="{B826C684-04A1-614C-A584-C96B9A01E2F5}" type="slidenum">
              <a:rPr lang="fi-FI" smtClean="0"/>
              <a:t>3</a:t>
            </a:fld>
            <a:endParaRPr lang="en-GB"/>
          </a:p>
        </p:txBody>
      </p:sp>
    </p:spTree>
    <p:extLst>
      <p:ext uri="{BB962C8B-B14F-4D97-AF65-F5344CB8AC3E}">
        <p14:creationId xmlns:p14="http://schemas.microsoft.com/office/powerpoint/2010/main" val="861306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dirty="0"/>
              <a:t>NB. Foreign VET students on work placement in Finland usually spent a very short time in the company (1 week- 1 month).  </a:t>
            </a:r>
          </a:p>
        </p:txBody>
      </p:sp>
      <p:sp>
        <p:nvSpPr>
          <p:cNvPr id="4" name="Dian numeron paikkamerkki 3"/>
          <p:cNvSpPr>
            <a:spLocks noGrp="1"/>
          </p:cNvSpPr>
          <p:nvPr>
            <p:ph type="sldNum" sz="quarter" idx="10"/>
          </p:nvPr>
        </p:nvSpPr>
        <p:spPr/>
        <p:txBody>
          <a:bodyPr/>
          <a:lstStyle/>
          <a:p>
            <a:fld id="{B826C684-04A1-614C-A584-C96B9A01E2F5}" type="slidenum">
              <a:rPr lang="fi-FI" smtClean="0"/>
              <a:t>4</a:t>
            </a:fld>
            <a:endParaRPr lang="en-GB"/>
          </a:p>
        </p:txBody>
      </p:sp>
    </p:spTree>
    <p:extLst>
      <p:ext uri="{BB962C8B-B14F-4D97-AF65-F5344CB8AC3E}">
        <p14:creationId xmlns:p14="http://schemas.microsoft.com/office/powerpoint/2010/main" val="1241629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dirty="0"/>
              <a:t>The same company could select several answers.</a:t>
            </a:r>
          </a:p>
          <a:p>
            <a:endParaRPr lang="en-GB" sz="1200" dirty="0"/>
          </a:p>
          <a:p>
            <a:r>
              <a:rPr lang="en-GB" sz="1200" dirty="0"/>
              <a:t>Other networks and parties were frequently cited. These included different cooperation relationships, AIESEC, fairs, recruitment firms, a Chamber of Commerce, the TE Office, and CIMO.</a:t>
            </a:r>
          </a:p>
          <a:p>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7</a:t>
            </a:fld>
            <a:endParaRPr lang="en-GB"/>
          </a:p>
        </p:txBody>
      </p:sp>
    </p:spTree>
    <p:extLst>
      <p:ext uri="{BB962C8B-B14F-4D97-AF65-F5344CB8AC3E}">
        <p14:creationId xmlns:p14="http://schemas.microsoft.com/office/powerpoint/2010/main" val="547692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8</a:t>
            </a:fld>
            <a:endParaRPr lang="en-GB"/>
          </a:p>
        </p:txBody>
      </p:sp>
    </p:spTree>
    <p:extLst>
      <p:ext uri="{BB962C8B-B14F-4D97-AF65-F5344CB8AC3E}">
        <p14:creationId xmlns:p14="http://schemas.microsoft.com/office/powerpoint/2010/main" val="67014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9</a:t>
            </a:fld>
            <a:endParaRPr lang="en-GB"/>
          </a:p>
        </p:txBody>
      </p:sp>
    </p:spTree>
    <p:extLst>
      <p:ext uri="{BB962C8B-B14F-4D97-AF65-F5344CB8AC3E}">
        <p14:creationId xmlns:p14="http://schemas.microsoft.com/office/powerpoint/2010/main" val="1432496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kern="1200" dirty="0">
                <a:solidFill>
                  <a:schemeClr val="tx1"/>
                </a:solidFill>
                <a:effectLst/>
                <a:latin typeface="+mn-lt"/>
              </a:rPr>
              <a:t>The modelling is indicative. The classification was done based on the material after data collection, and the background variables used are not unambiguous: the respondents were not asked about the company's primary motive for taking on an international expert. Thus the answers of ”companies aiming for internationalisation at home” and ”talent</a:t>
            </a:r>
            <a:r>
              <a:rPr lang="en-GB"/>
              <a:t> </a:t>
            </a:r>
            <a:r>
              <a:rPr lang="en-GB" sz="1200" kern="1200" dirty="0">
                <a:solidFill>
                  <a:schemeClr val="tx1"/>
                </a:solidFill>
                <a:effectLst/>
                <a:latin typeface="+mn-lt"/>
              </a:rPr>
              <a:t>hunters” are somewhat overlapping with other profiles. Different choices could also have been made regarding the principle of forming the relevant variables, but results obtained with different choices were similar to the results presented here.</a:t>
            </a:r>
            <a:r>
              <a:rPr lang="en-GB"/>
              <a:t> </a:t>
            </a:r>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10</a:t>
            </a:fld>
            <a:endParaRPr lang="en-GB"/>
          </a:p>
        </p:txBody>
      </p:sp>
    </p:spTree>
    <p:extLst>
      <p:ext uri="{BB962C8B-B14F-4D97-AF65-F5344CB8AC3E}">
        <p14:creationId xmlns:p14="http://schemas.microsoft.com/office/powerpoint/2010/main" val="1373997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12</a:t>
            </a:fld>
            <a:endParaRPr lang="en-GB"/>
          </a:p>
        </p:txBody>
      </p:sp>
    </p:spTree>
    <p:extLst>
      <p:ext uri="{BB962C8B-B14F-4D97-AF65-F5344CB8AC3E}">
        <p14:creationId xmlns:p14="http://schemas.microsoft.com/office/powerpoint/2010/main" val="1580809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dirty="0"/>
              <a:t>In particular, companies would like more information from educational institutions about the possibilities of using international experts. </a:t>
            </a:r>
          </a:p>
          <a:p>
            <a:r>
              <a:rPr lang="en-GB" sz="1200" dirty="0"/>
              <a:t>Fears should also be dispelled, and the support that is available and the perspective of benefits should be made more visible to lower the threshold for taking on students.</a:t>
            </a:r>
          </a:p>
          <a:p>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13</a:t>
            </a:fld>
            <a:endParaRPr lang="en-GB"/>
          </a:p>
        </p:txBody>
      </p:sp>
    </p:spTree>
    <p:extLst>
      <p:ext uri="{BB962C8B-B14F-4D97-AF65-F5344CB8AC3E}">
        <p14:creationId xmlns:p14="http://schemas.microsoft.com/office/powerpoint/2010/main" val="677321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b="0" kern="1200" dirty="0">
                <a:solidFill>
                  <a:schemeClr val="tx1"/>
                </a:solidFill>
                <a:effectLst/>
                <a:latin typeface="+mn-lt"/>
              </a:rPr>
              <a:t>Development proposals from companies to educational institutions:</a:t>
            </a:r>
            <a:r>
              <a:rPr lang="en-GB" dirty="0"/>
              <a:t> </a:t>
            </a:r>
            <a:r>
              <a:rPr lang="en-GB" sz="1200" kern="1200" dirty="0">
                <a:solidFill>
                  <a:schemeClr val="tx1"/>
                </a:solidFill>
                <a:effectLst/>
                <a:latin typeface="+mn-lt"/>
              </a:rPr>
              <a:t>The study brought up the following </a:t>
            </a:r>
            <a:r>
              <a:rPr lang="en-GB" dirty="0"/>
              <a:t> </a:t>
            </a:r>
            <a:r>
              <a:rPr lang="en-GB" sz="1200" kern="1200" dirty="0">
                <a:solidFill>
                  <a:schemeClr val="tx1"/>
                </a:solidFill>
                <a:effectLst/>
                <a:latin typeface="+mn-lt"/>
              </a:rPr>
              <a:t>development proposals for improving cooperation between educational institutions and companies. The messages are related to producing sufficient information and targeting it, developing business life, improving the match in recruitments as well as developing teaching and guidance.</a:t>
            </a:r>
          </a:p>
        </p:txBody>
      </p:sp>
      <p:sp>
        <p:nvSpPr>
          <p:cNvPr id="4" name="Dian numeron paikkamerkki 3"/>
          <p:cNvSpPr>
            <a:spLocks noGrp="1"/>
          </p:cNvSpPr>
          <p:nvPr>
            <p:ph type="sldNum" sz="quarter" idx="10"/>
          </p:nvPr>
        </p:nvSpPr>
        <p:spPr/>
        <p:txBody>
          <a:bodyPr/>
          <a:lstStyle/>
          <a:p>
            <a:fld id="{B826C684-04A1-614C-A584-C96B9A01E2F5}" type="slidenum">
              <a:rPr lang="fi-FI" smtClean="0"/>
              <a:t>14</a:t>
            </a:fld>
            <a:endParaRPr lang="en-GB"/>
          </a:p>
        </p:txBody>
      </p:sp>
    </p:spTree>
    <p:extLst>
      <p:ext uri="{BB962C8B-B14F-4D97-AF65-F5344CB8AC3E}">
        <p14:creationId xmlns:p14="http://schemas.microsoft.com/office/powerpoint/2010/main" val="1343500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15</a:t>
            </a:fld>
            <a:endParaRPr lang="en-GB"/>
          </a:p>
        </p:txBody>
      </p:sp>
    </p:spTree>
    <p:extLst>
      <p:ext uri="{BB962C8B-B14F-4D97-AF65-F5344CB8AC3E}">
        <p14:creationId xmlns:p14="http://schemas.microsoft.com/office/powerpoint/2010/main" val="1146017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GB" sz="1200" dirty="0"/>
              <a:t>RDI =</a:t>
            </a:r>
            <a:r>
              <a:rPr lang="en-GB" dirty="0"/>
              <a:t> </a:t>
            </a:r>
            <a:r>
              <a:rPr lang="en-GB" sz="1200" dirty="0"/>
              <a:t>research, development and innovation activities</a:t>
            </a:r>
          </a:p>
          <a:p>
            <a:r>
              <a:rPr lang="en-GB" sz="1200" dirty="0"/>
              <a:t>regional development plans include regional strategic programmes, innovation programmes and business programmes</a:t>
            </a:r>
            <a:endParaRPr lang="en-GB" dirty="0"/>
          </a:p>
        </p:txBody>
      </p:sp>
      <p:sp>
        <p:nvSpPr>
          <p:cNvPr id="4" name="Dian numeron paikkamerkki 3"/>
          <p:cNvSpPr>
            <a:spLocks noGrp="1"/>
          </p:cNvSpPr>
          <p:nvPr>
            <p:ph type="sldNum" sz="quarter" idx="10"/>
          </p:nvPr>
        </p:nvSpPr>
        <p:spPr/>
        <p:txBody>
          <a:bodyPr/>
          <a:lstStyle/>
          <a:p>
            <a:fld id="{B826C684-04A1-614C-A584-C96B9A01E2F5}" type="slidenum">
              <a:rPr lang="fi-FI" smtClean="0"/>
              <a:t>16</a:t>
            </a:fld>
            <a:endParaRPr lang="en-GB"/>
          </a:p>
        </p:txBody>
      </p:sp>
    </p:spTree>
    <p:extLst>
      <p:ext uri="{BB962C8B-B14F-4D97-AF65-F5344CB8AC3E}">
        <p14:creationId xmlns:p14="http://schemas.microsoft.com/office/powerpoint/2010/main" val="1389452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lvl="0"/>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17</a:t>
            </a:fld>
            <a:endParaRPr lang="en-GB"/>
          </a:p>
        </p:txBody>
      </p:sp>
    </p:spTree>
    <p:extLst>
      <p:ext uri="{BB962C8B-B14F-4D97-AF65-F5344CB8AC3E}">
        <p14:creationId xmlns:p14="http://schemas.microsoft.com/office/powerpoint/2010/main" val="1177609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B826C684-04A1-614C-A584-C96B9A01E2F5}" type="slidenum">
              <a:rPr lang="fi-FI" smtClean="0"/>
              <a:t>18</a:t>
            </a:fld>
            <a:endParaRPr lang="en-GB"/>
          </a:p>
        </p:txBody>
      </p:sp>
    </p:spTree>
    <p:extLst>
      <p:ext uri="{BB962C8B-B14F-4D97-AF65-F5344CB8AC3E}">
        <p14:creationId xmlns:p14="http://schemas.microsoft.com/office/powerpoint/2010/main" val="1271811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6" name="Suorakulmio 3"/>
          <p:cNvSpPr/>
          <p:nvPr userDrawn="1"/>
        </p:nvSpPr>
        <p:spPr>
          <a:xfrm>
            <a:off x="755956" y="1640505"/>
            <a:ext cx="6502101" cy="3139321"/>
          </a:xfrm>
          <a:prstGeom prst="rect">
            <a:avLst/>
          </a:prstGeom>
        </p:spPr>
        <p:txBody>
          <a:bodyPr wrap="none">
            <a:spAutoFit/>
          </a:bodyPr>
          <a:lstStyle/>
          <a:p>
            <a:r>
              <a:rPr lang="en-GB" sz="6600" b="1" dirty="0">
                <a:solidFill>
                  <a:schemeClr val="accent1"/>
                </a:solidFill>
                <a:latin typeface="Verdana" charset="0"/>
              </a:rPr>
              <a:t>New </a:t>
            </a:r>
          </a:p>
          <a:p>
            <a:r>
              <a:rPr lang="en-GB" sz="6600" b="1" dirty="0">
                <a:solidFill>
                  <a:schemeClr val="accent1"/>
                </a:solidFill>
                <a:latin typeface="Verdana" charset="0"/>
              </a:rPr>
              <a:t>competence</a:t>
            </a:r>
          </a:p>
          <a:p>
            <a:r>
              <a:rPr lang="en-GB" sz="6600" b="1" dirty="0">
                <a:solidFill>
                  <a:schemeClr val="accent1"/>
                </a:solidFill>
                <a:latin typeface="Verdana" charset="0"/>
              </a:rPr>
              <a:t>for SMEs</a:t>
            </a:r>
            <a:r>
              <a:rPr lang="en-GB" sz="6600" b="1" dirty="0">
                <a:solidFill>
                  <a:schemeClr val="accent3"/>
                </a:solidFill>
                <a:latin typeface="Verdana" charset="0"/>
              </a:rPr>
              <a:t>.</a:t>
            </a:r>
          </a:p>
        </p:txBody>
      </p:sp>
    </p:spTree>
    <p:extLst>
      <p:ext uri="{BB962C8B-B14F-4D97-AF65-F5344CB8AC3E}">
        <p14:creationId xmlns:p14="http://schemas.microsoft.com/office/powerpoint/2010/main" val="769154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8"/>
            <a:ext cx="7877175" cy="1152609"/>
          </a:xfrm>
        </p:spPr>
        <p:txBody>
          <a:bodyPr>
            <a:noAutofit/>
          </a:bodyPr>
          <a:lstStyle>
            <a:lvl1pPr algn="l">
              <a:defRPr sz="4000" b="1" i="0" baseline="0">
                <a:solidFill>
                  <a:schemeClr val="accent1"/>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524000"/>
            <a:ext cx="7896226" cy="4602163"/>
          </a:xfrm>
        </p:spPr>
        <p:txBody>
          <a:bodyPr/>
          <a:lstStyle>
            <a:lvl1pPr>
              <a:lnSpc>
                <a:spcPct val="120000"/>
              </a:lnSpc>
              <a:defRPr baseline="0"/>
            </a:lvl1pPr>
            <a:lvl3pPr marL="720725" indent="0">
              <a:buNone/>
              <a:defRPr/>
            </a:lvl3pPr>
          </a:lstStyle>
          <a:p>
            <a:pPr lvl="0"/>
            <a:r>
              <a:rPr lang="fi-FI" dirty="0" err="1"/>
              <a:t>Bullet</a:t>
            </a:r>
            <a:r>
              <a:rPr lang="fi-FI" dirty="0"/>
              <a:t> 1</a:t>
            </a:r>
          </a:p>
          <a:p>
            <a:pPr lvl="0"/>
            <a:r>
              <a:rPr lang="fi-FI" dirty="0" err="1"/>
              <a:t>Bullet</a:t>
            </a:r>
            <a:r>
              <a:rPr lang="fi-FI" dirty="0"/>
              <a:t> 2</a:t>
            </a:r>
          </a:p>
          <a:p>
            <a:pPr lvl="0"/>
            <a:r>
              <a:rPr lang="fi-FI" dirty="0" err="1"/>
              <a:t>Bullet</a:t>
            </a:r>
            <a:r>
              <a:rPr lang="fi-FI" dirty="0"/>
              <a:t> 3</a:t>
            </a:r>
          </a:p>
          <a:p>
            <a:pPr lvl="0"/>
            <a:r>
              <a:rPr lang="fi-FI" dirty="0" err="1"/>
              <a:t>Bullet</a:t>
            </a:r>
            <a:r>
              <a:rPr lang="fi-FI" dirty="0"/>
              <a:t> 4</a:t>
            </a:r>
          </a:p>
          <a:p>
            <a:pPr lvl="2"/>
            <a:endParaRPr lang="fi-FI" dirty="0"/>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chemeClr val="accent1"/>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359092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Otsikko ja sisältö">
    <p:spTree>
      <p:nvGrpSpPr>
        <p:cNvPr id="1" name=""/>
        <p:cNvGrpSpPr/>
        <p:nvPr/>
      </p:nvGrpSpPr>
      <p:grpSpPr>
        <a:xfrm>
          <a:off x="0" y="0"/>
          <a:ext cx="0" cy="0"/>
          <a:chOff x="0" y="0"/>
          <a:chExt cx="0" cy="0"/>
        </a:xfrm>
      </p:grpSpPr>
      <p:sp>
        <p:nvSpPr>
          <p:cNvPr id="2" name="Otsikko 1"/>
          <p:cNvSpPr>
            <a:spLocks noGrp="1"/>
          </p:cNvSpPr>
          <p:nvPr>
            <p:ph type="title" hasCustomPrompt="1"/>
          </p:nvPr>
        </p:nvSpPr>
        <p:spPr>
          <a:xfrm>
            <a:off x="667266" y="351819"/>
            <a:ext cx="7877175" cy="1143000"/>
          </a:xfrm>
        </p:spPr>
        <p:txBody>
          <a:bodyPr>
            <a:normAutofit/>
          </a:bodyPr>
          <a:lstStyle>
            <a:lvl1pPr algn="l">
              <a:defRPr sz="3600" b="1" i="0" baseline="0">
                <a:solidFill>
                  <a:schemeClr val="accent1"/>
                </a:solidFill>
                <a:latin typeface="Verdana" charset="0"/>
                <a:ea typeface="Verdana" charset="0"/>
                <a:cs typeface="Verdana" charset="0"/>
              </a:defRPr>
            </a:lvl1pPr>
          </a:lstStyle>
          <a:p>
            <a:r>
              <a:rPr lang="fi-FI" dirty="0"/>
              <a:t>PÄÄTASON OTSIKKO</a:t>
            </a:r>
          </a:p>
        </p:txBody>
      </p:sp>
      <p:sp>
        <p:nvSpPr>
          <p:cNvPr id="3" name="Sisällön paikkamerkki 2"/>
          <p:cNvSpPr>
            <a:spLocks noGrp="1"/>
          </p:cNvSpPr>
          <p:nvPr>
            <p:ph idx="1" hasCustomPrompt="1"/>
          </p:nvPr>
        </p:nvSpPr>
        <p:spPr>
          <a:xfrm>
            <a:off x="667266" y="1600200"/>
            <a:ext cx="7896226" cy="4525963"/>
          </a:xfrm>
        </p:spPr>
        <p:txBody>
          <a:bodyPr/>
          <a:lstStyle>
            <a:lvl1pPr>
              <a:lnSpc>
                <a:spcPct val="120000"/>
              </a:lnSpc>
              <a:defRPr baseline="0"/>
            </a:lvl1pPr>
            <a:lvl3pPr marL="0" indent="0">
              <a:buNone/>
              <a:defRPr b="0" i="0" baseline="0">
                <a:solidFill>
                  <a:srgbClr val="FC4E27"/>
                </a:solidFill>
                <a:latin typeface="Verdana" charset="0"/>
                <a:ea typeface="Verdana" charset="0"/>
                <a:cs typeface="Verdana" charset="0"/>
              </a:defRPr>
            </a:lvl3pPr>
          </a:lstStyle>
          <a:p>
            <a:pPr lvl="2"/>
            <a:r>
              <a:rPr lang="fi-FI" dirty="0"/>
              <a:t>Alaotsikko </a:t>
            </a:r>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chemeClr val="accent1"/>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277944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Otsikko ja sisältö">
    <p:spTree>
      <p:nvGrpSpPr>
        <p:cNvPr id="1" name=""/>
        <p:cNvGrpSpPr/>
        <p:nvPr/>
      </p:nvGrpSpPr>
      <p:grpSpPr>
        <a:xfrm>
          <a:off x="0" y="0"/>
          <a:ext cx="0" cy="0"/>
          <a:chOff x="0" y="0"/>
          <a:chExt cx="0" cy="0"/>
        </a:xfrm>
      </p:grpSpPr>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lvl1pPr>
              <a:defRPr>
                <a:solidFill>
                  <a:schemeClr val="accent1"/>
                </a:solidFill>
              </a:defRPr>
            </a:lvl1pPr>
          </a:lstStyle>
          <a:p>
            <a:fld id="{CD5A474A-57CC-514E-A591-E5597AD79BDB}" type="slidenum">
              <a:rPr lang="fi-FI" smtClean="0"/>
              <a:pPr/>
              <a:t>‹#›</a:t>
            </a:fld>
            <a:endParaRPr lang="fi-FI" dirty="0"/>
          </a:p>
        </p:txBody>
      </p:sp>
    </p:spTree>
    <p:extLst>
      <p:ext uri="{BB962C8B-B14F-4D97-AF65-F5344CB8AC3E}">
        <p14:creationId xmlns:p14="http://schemas.microsoft.com/office/powerpoint/2010/main" val="120536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5" name="Slide Number Placeholder 4"/>
          <p:cNvSpPr>
            <a:spLocks noGrp="1"/>
          </p:cNvSpPr>
          <p:nvPr>
            <p:ph type="sldNum" sz="quarter" idx="12"/>
          </p:nvPr>
        </p:nvSpPr>
        <p:spPr>
          <a:xfrm>
            <a:off x="6781800" y="6274860"/>
            <a:ext cx="2133600" cy="365125"/>
          </a:xfrm>
        </p:spPr>
        <p:txBody>
          <a:bodyPr/>
          <a:lstStyle>
            <a:lvl1pPr>
              <a:defRPr>
                <a:solidFill>
                  <a:schemeClr val="accent1"/>
                </a:solidFill>
              </a:defRPr>
            </a:lvl1pPr>
          </a:lstStyle>
          <a:p>
            <a:fld id="{97681785-2FA5-4CDE-A927-889B4ACA8082}" type="slidenum">
              <a:rPr lang="en-JM" smtClean="0"/>
              <a:pPr/>
              <a:t>‹#›</a:t>
            </a:fld>
            <a:endParaRPr lang="en-JM" dirty="0"/>
          </a:p>
        </p:txBody>
      </p:sp>
      <p:sp>
        <p:nvSpPr>
          <p:cNvPr id="6" name="Alatunnisteen paikkamerkki 5"/>
          <p:cNvSpPr>
            <a:spLocks noGrp="1"/>
          </p:cNvSpPr>
          <p:nvPr>
            <p:ph type="ftr" sz="quarter" idx="13"/>
          </p:nvPr>
        </p:nvSpPr>
        <p:spPr/>
        <p:txBody>
          <a:bodyPr/>
          <a:lstStyle/>
          <a:p>
            <a:endParaRPr lang="fi-FI" dirty="0"/>
          </a:p>
        </p:txBody>
      </p:sp>
      <p:sp>
        <p:nvSpPr>
          <p:cNvPr id="7" name="Otsikko 6"/>
          <p:cNvSpPr>
            <a:spLocks noGrp="1"/>
          </p:cNvSpPr>
          <p:nvPr>
            <p:ph type="title"/>
          </p:nvPr>
        </p:nvSpPr>
        <p:spPr/>
        <p:txBody>
          <a:bodyPr/>
          <a:lstStyle/>
          <a:p>
            <a:r>
              <a:rPr lang="fi-FI" dirty="0"/>
              <a:t>Muokkaa perustyylejä naps.</a:t>
            </a:r>
          </a:p>
        </p:txBody>
      </p:sp>
    </p:spTree>
    <p:extLst>
      <p:ext uri="{BB962C8B-B14F-4D97-AF65-F5344CB8AC3E}">
        <p14:creationId xmlns:p14="http://schemas.microsoft.com/office/powerpoint/2010/main" val="215356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58748" y="274638"/>
            <a:ext cx="7657806" cy="1143000"/>
          </a:xfrm>
          <a:prstGeom prst="rect">
            <a:avLst/>
          </a:prstGeom>
        </p:spPr>
        <p:txBody>
          <a:bodyPr vert="horz" lIns="91440" tIns="45720" rIns="91440" bIns="45720" rtlCol="0" anchor="ctr">
            <a:normAutofit/>
          </a:bodyPr>
          <a:lstStyle/>
          <a:p>
            <a:r>
              <a:rPr lang="fi-FI" dirty="0"/>
              <a:t>Muokkaa perustyylejä naps.</a:t>
            </a:r>
          </a:p>
        </p:txBody>
      </p:sp>
      <p:sp>
        <p:nvSpPr>
          <p:cNvPr id="3" name="Tekstin paikkamerkki 2"/>
          <p:cNvSpPr>
            <a:spLocks noGrp="1"/>
          </p:cNvSpPr>
          <p:nvPr>
            <p:ph type="body" idx="1"/>
          </p:nvPr>
        </p:nvSpPr>
        <p:spPr>
          <a:xfrm>
            <a:off x="758748" y="1600200"/>
            <a:ext cx="7804744" cy="452596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p:txBody>
      </p:sp>
      <p:sp>
        <p:nvSpPr>
          <p:cNvPr id="5" name="Alatunnisteen paikkamerkki 4"/>
          <p:cNvSpPr>
            <a:spLocks noGrp="1"/>
          </p:cNvSpPr>
          <p:nvPr>
            <p:ph type="ftr" sz="quarter" idx="3"/>
          </p:nvPr>
        </p:nvSpPr>
        <p:spPr>
          <a:xfrm>
            <a:off x="3200024" y="6376303"/>
            <a:ext cx="2895600" cy="365125"/>
          </a:xfrm>
          <a:prstGeom prst="rect">
            <a:avLst/>
          </a:prstGeom>
        </p:spPr>
        <p:txBody>
          <a:bodyPr vert="horz" lIns="91440" tIns="45720" rIns="91440" bIns="45720" rtlCol="0" anchor="ctr"/>
          <a:lstStyle>
            <a:lvl1pPr algn="ctr">
              <a:defRPr sz="1200" b="0" i="0">
                <a:solidFill>
                  <a:schemeClr val="tx1">
                    <a:tint val="75000"/>
                  </a:schemeClr>
                </a:solidFill>
                <a:latin typeface="Verdana" charset="0"/>
                <a:ea typeface="Verdana" charset="0"/>
                <a:cs typeface="Verdana" charset="0"/>
              </a:defRPr>
            </a:lvl1pPr>
          </a:lstStyle>
          <a:p>
            <a:endParaRPr lang="fi-FI" dirty="0"/>
          </a:p>
        </p:txBody>
      </p:sp>
      <p:sp>
        <p:nvSpPr>
          <p:cNvPr id="6" name="Dian numeron paikkamerkki 5"/>
          <p:cNvSpPr>
            <a:spLocks noGrp="1"/>
          </p:cNvSpPr>
          <p:nvPr>
            <p:ph type="sldNum" sz="quarter" idx="4"/>
          </p:nvPr>
        </p:nvSpPr>
        <p:spPr>
          <a:xfrm>
            <a:off x="6774606" y="6398515"/>
            <a:ext cx="2133600" cy="365125"/>
          </a:xfrm>
          <a:prstGeom prst="rect">
            <a:avLst/>
          </a:prstGeom>
        </p:spPr>
        <p:txBody>
          <a:bodyPr vert="horz" lIns="91440" tIns="45720" rIns="91440" bIns="45720" rtlCol="0" anchor="ctr"/>
          <a:lstStyle>
            <a:lvl1pPr algn="r">
              <a:defRPr sz="1400" b="1" i="0">
                <a:solidFill>
                  <a:schemeClr val="accent1"/>
                </a:solidFill>
                <a:latin typeface="Verdana" charset="0"/>
                <a:ea typeface="Verdana" charset="0"/>
                <a:cs typeface="Verdana" charset="0"/>
              </a:defRPr>
            </a:lvl1pPr>
          </a:lstStyle>
          <a:p>
            <a:fld id="{CD5A474A-57CC-514E-A591-E5597AD79BDB}" type="slidenum">
              <a:rPr lang="fi-FI" smtClean="0"/>
              <a:pPr/>
              <a:t>‹#›</a:t>
            </a:fld>
            <a:endParaRPr lang="fi-FI" dirty="0"/>
          </a:p>
        </p:txBody>
      </p:sp>
      <p:pic>
        <p:nvPicPr>
          <p:cNvPr id="8" name="Kuva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062915" y="6268634"/>
            <a:ext cx="1106570" cy="312443"/>
          </a:xfrm>
          <a:prstGeom prst="rect">
            <a:avLst/>
          </a:prstGeom>
        </p:spPr>
      </p:pic>
      <p:pic>
        <p:nvPicPr>
          <p:cNvPr id="7" name="Kuva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827825" y="6122321"/>
            <a:ext cx="2006446" cy="575181"/>
          </a:xfrm>
          <a:prstGeom prst="rect">
            <a:avLst/>
          </a:prstGeom>
        </p:spPr>
      </p:pic>
      <p:pic>
        <p:nvPicPr>
          <p:cNvPr id="14" name="Kuva 13"/>
          <p:cNvPicPr>
            <a:picLocks noChangeAspect="1"/>
          </p:cNvPicPr>
          <p:nvPr userDrawn="1"/>
        </p:nvPicPr>
        <p:blipFill>
          <a:blip r:embed="rId9"/>
          <a:stretch>
            <a:fillRect/>
          </a:stretch>
        </p:blipFill>
        <p:spPr>
          <a:xfrm>
            <a:off x="564447" y="5975756"/>
            <a:ext cx="3014776" cy="876520"/>
          </a:xfrm>
          <a:prstGeom prst="rect">
            <a:avLst/>
          </a:prstGeom>
        </p:spPr>
      </p:pic>
    </p:spTree>
    <p:extLst>
      <p:ext uri="{BB962C8B-B14F-4D97-AF65-F5344CB8AC3E}">
        <p14:creationId xmlns:p14="http://schemas.microsoft.com/office/powerpoint/2010/main" val="283840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Lst>
  <p:hf hdr="0" ftr="0" dt="0"/>
  <p:txStyles>
    <p:title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p:titleStyle>
    <p:bodyStyle>
      <a:lvl1pPr marL="265113" indent="-265113" algn="l" defTabSz="457200" rtl="0" eaLnBrk="1" latinLnBrk="0" hangingPunct="1">
        <a:spcBef>
          <a:spcPct val="20000"/>
        </a:spcBef>
        <a:buFont typeface="Arial"/>
        <a:buChar char="•"/>
        <a:defRPr sz="2000" kern="120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900113" indent="-179388" algn="l" defTabSz="457200" rtl="0" eaLnBrk="1" latinLnBrk="0" hangingPunct="1">
        <a:spcBef>
          <a:spcPct val="20000"/>
        </a:spcBef>
        <a:buFont typeface="Arial"/>
        <a:buChar char="•"/>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686317" y="2182761"/>
            <a:ext cx="7877175" cy="1946879"/>
          </a:xfrm>
        </p:spPr>
        <p:txBody>
          <a:bodyPr/>
          <a:lstStyle/>
          <a:p>
            <a:r>
              <a:rPr lang="en-GB" sz="6000" dirty="0"/>
              <a:t>New </a:t>
            </a:r>
            <a:r>
              <a:rPr lang="en-GB" sz="6000" dirty="0">
                <a:solidFill>
                  <a:srgbClr val="0140DD"/>
                </a:solidFill>
              </a:rPr>
              <a:t>C</a:t>
            </a:r>
            <a:r>
              <a:rPr lang="en-GB" sz="6000" dirty="0"/>
              <a:t>ompetence for SMEs</a:t>
            </a:r>
            <a:r>
              <a:rPr lang="en-GB" sz="6000" dirty="0">
                <a:solidFill>
                  <a:schemeClr val="accent3"/>
                </a:solidFill>
              </a:rPr>
              <a:t>.</a:t>
            </a:r>
          </a:p>
        </p:txBody>
      </p:sp>
      <p:sp>
        <p:nvSpPr>
          <p:cNvPr id="3" name="Sisällön paikkamerkki 2"/>
          <p:cNvSpPr>
            <a:spLocks noGrp="1"/>
          </p:cNvSpPr>
          <p:nvPr>
            <p:ph idx="1"/>
          </p:nvPr>
        </p:nvSpPr>
        <p:spPr>
          <a:xfrm>
            <a:off x="686317" y="4243647"/>
            <a:ext cx="7896226" cy="1406679"/>
          </a:xfrm>
        </p:spPr>
        <p:txBody>
          <a:bodyPr/>
          <a:lstStyle/>
          <a:p>
            <a:pPr marL="0" indent="0">
              <a:buNone/>
            </a:pPr>
            <a:r>
              <a:rPr lang="en-GB" dirty="0"/>
              <a:t>Do SMEs know how to benefit from foreign students?</a:t>
            </a:r>
          </a:p>
          <a:p>
            <a:pPr marL="0" indent="0">
              <a:buNone/>
            </a:pPr>
            <a:endParaRPr lang="en-GB" dirty="0"/>
          </a:p>
        </p:txBody>
      </p:sp>
      <p:sp>
        <p:nvSpPr>
          <p:cNvPr id="5" name="Sisällön paikkamerkki 2"/>
          <p:cNvSpPr txBox="1">
            <a:spLocks/>
          </p:cNvSpPr>
          <p:nvPr/>
        </p:nvSpPr>
        <p:spPr>
          <a:xfrm>
            <a:off x="686317" y="1486227"/>
            <a:ext cx="7896226" cy="592478"/>
          </a:xfrm>
          <a:prstGeom prst="rect">
            <a:avLst/>
          </a:prstGeom>
        </p:spPr>
        <p:txBody>
          <a:bodyPr vert="horz" lIns="91440" tIns="45720" rIns="91440" bIns="45720" rtlCol="0">
            <a:norm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720725" indent="0" algn="l" defTabSz="457200" rtl="0" eaLnBrk="1" latinLnBrk="0" hangingPunct="1">
              <a:spcBef>
                <a:spcPct val="20000"/>
              </a:spcBef>
              <a:buFont typeface="Arial"/>
              <a:buNone/>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GB" dirty="0"/>
              <a:t>Summary of study results</a:t>
            </a:r>
          </a:p>
          <a:p>
            <a:pPr marL="0" indent="0">
              <a:buFont typeface="Arial"/>
              <a:buNone/>
            </a:pPr>
            <a:endParaRPr lang="en-GB" dirty="0"/>
          </a:p>
        </p:txBody>
      </p:sp>
    </p:spTree>
    <p:extLst>
      <p:ext uri="{BB962C8B-B14F-4D97-AF65-F5344CB8AC3E}">
        <p14:creationId xmlns:p14="http://schemas.microsoft.com/office/powerpoint/2010/main" val="792954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
          <p:cNvGrpSpPr>
            <a:grpSpLocks noChangeAspect="1"/>
          </p:cNvGrpSpPr>
          <p:nvPr/>
        </p:nvGrpSpPr>
        <p:grpSpPr bwMode="auto">
          <a:xfrm>
            <a:off x="753331" y="2398554"/>
            <a:ext cx="598488" cy="595313"/>
            <a:chOff x="464" y="934"/>
            <a:chExt cx="377" cy="375"/>
          </a:xfrm>
        </p:grpSpPr>
        <p:sp>
          <p:nvSpPr>
            <p:cNvPr id="44" name="AutoShape 3"/>
            <p:cNvSpPr>
              <a:spLocks noChangeAspect="1" noChangeArrowheads="1" noTextEdit="1"/>
            </p:cNvSpPr>
            <p:nvPr/>
          </p:nvSpPr>
          <p:spPr bwMode="auto">
            <a:xfrm>
              <a:off x="464" y="934"/>
              <a:ext cx="377"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5" name="Freeform 5"/>
            <p:cNvSpPr>
              <a:spLocks noEditPoints="1"/>
            </p:cNvSpPr>
            <p:nvPr/>
          </p:nvSpPr>
          <p:spPr bwMode="auto">
            <a:xfrm>
              <a:off x="464" y="934"/>
              <a:ext cx="377" cy="375"/>
            </a:xfrm>
            <a:custGeom>
              <a:avLst/>
              <a:gdLst>
                <a:gd name="T0" fmla="*/ 385 w 769"/>
                <a:gd name="T1" fmla="*/ 0 h 770"/>
                <a:gd name="T2" fmla="*/ 0 w 769"/>
                <a:gd name="T3" fmla="*/ 385 h 770"/>
                <a:gd name="T4" fmla="*/ 385 w 769"/>
                <a:gd name="T5" fmla="*/ 770 h 770"/>
                <a:gd name="T6" fmla="*/ 769 w 769"/>
                <a:gd name="T7" fmla="*/ 385 h 770"/>
                <a:gd name="T8" fmla="*/ 385 w 769"/>
                <a:gd name="T9" fmla="*/ 0 h 770"/>
                <a:gd name="T10" fmla="*/ 386 w 769"/>
                <a:gd name="T11" fmla="*/ 113 h 770"/>
                <a:gd name="T12" fmla="*/ 449 w 769"/>
                <a:gd name="T13" fmla="*/ 176 h 770"/>
                <a:gd name="T14" fmla="*/ 386 w 769"/>
                <a:gd name="T15" fmla="*/ 240 h 770"/>
                <a:gd name="T16" fmla="*/ 322 w 769"/>
                <a:gd name="T17" fmla="*/ 176 h 770"/>
                <a:gd name="T18" fmla="*/ 386 w 769"/>
                <a:gd name="T19" fmla="*/ 113 h 770"/>
                <a:gd name="T20" fmla="*/ 480 w 769"/>
                <a:gd name="T21" fmla="*/ 657 h 770"/>
                <a:gd name="T22" fmla="*/ 438 w 769"/>
                <a:gd name="T23" fmla="*/ 657 h 770"/>
                <a:gd name="T24" fmla="*/ 334 w 769"/>
                <a:gd name="T25" fmla="*/ 657 h 770"/>
                <a:gd name="T26" fmla="*/ 290 w 769"/>
                <a:gd name="T27" fmla="*/ 657 h 770"/>
                <a:gd name="T28" fmla="*/ 290 w 769"/>
                <a:gd name="T29" fmla="*/ 608 h 770"/>
                <a:gd name="T30" fmla="*/ 334 w 769"/>
                <a:gd name="T31" fmla="*/ 608 h 770"/>
                <a:gd name="T32" fmla="*/ 334 w 769"/>
                <a:gd name="T33" fmla="*/ 327 h 770"/>
                <a:gd name="T34" fmla="*/ 290 w 769"/>
                <a:gd name="T35" fmla="*/ 327 h 770"/>
                <a:gd name="T36" fmla="*/ 290 w 769"/>
                <a:gd name="T37" fmla="*/ 277 h 770"/>
                <a:gd name="T38" fmla="*/ 334 w 769"/>
                <a:gd name="T39" fmla="*/ 277 h 770"/>
                <a:gd name="T40" fmla="*/ 438 w 769"/>
                <a:gd name="T41" fmla="*/ 277 h 770"/>
                <a:gd name="T42" fmla="*/ 438 w 769"/>
                <a:gd name="T43" fmla="*/ 327 h 770"/>
                <a:gd name="T44" fmla="*/ 438 w 769"/>
                <a:gd name="T45" fmla="*/ 608 h 770"/>
                <a:gd name="T46" fmla="*/ 480 w 769"/>
                <a:gd name="T47" fmla="*/ 608 h 770"/>
                <a:gd name="T48" fmla="*/ 480 w 769"/>
                <a:gd name="T49" fmla="*/ 657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9" h="770">
                  <a:moveTo>
                    <a:pt x="385" y="0"/>
                  </a:moveTo>
                  <a:cubicBezTo>
                    <a:pt x="172" y="0"/>
                    <a:pt x="0" y="173"/>
                    <a:pt x="0" y="385"/>
                  </a:cubicBezTo>
                  <a:cubicBezTo>
                    <a:pt x="0" y="597"/>
                    <a:pt x="172" y="770"/>
                    <a:pt x="385" y="770"/>
                  </a:cubicBezTo>
                  <a:cubicBezTo>
                    <a:pt x="597" y="770"/>
                    <a:pt x="769" y="597"/>
                    <a:pt x="769" y="385"/>
                  </a:cubicBezTo>
                  <a:cubicBezTo>
                    <a:pt x="769" y="173"/>
                    <a:pt x="597" y="0"/>
                    <a:pt x="385" y="0"/>
                  </a:cubicBezTo>
                  <a:close/>
                  <a:moveTo>
                    <a:pt x="386" y="113"/>
                  </a:moveTo>
                  <a:cubicBezTo>
                    <a:pt x="421" y="113"/>
                    <a:pt x="449" y="141"/>
                    <a:pt x="449" y="176"/>
                  </a:cubicBezTo>
                  <a:cubicBezTo>
                    <a:pt x="449" y="212"/>
                    <a:pt x="421" y="240"/>
                    <a:pt x="386" y="240"/>
                  </a:cubicBezTo>
                  <a:cubicBezTo>
                    <a:pt x="351" y="240"/>
                    <a:pt x="322" y="212"/>
                    <a:pt x="322" y="176"/>
                  </a:cubicBezTo>
                  <a:cubicBezTo>
                    <a:pt x="322" y="141"/>
                    <a:pt x="351" y="113"/>
                    <a:pt x="386" y="113"/>
                  </a:cubicBezTo>
                  <a:close/>
                  <a:moveTo>
                    <a:pt x="480" y="657"/>
                  </a:moveTo>
                  <a:cubicBezTo>
                    <a:pt x="438" y="657"/>
                    <a:pt x="438" y="657"/>
                    <a:pt x="438" y="657"/>
                  </a:cubicBezTo>
                  <a:cubicBezTo>
                    <a:pt x="334" y="657"/>
                    <a:pt x="334" y="657"/>
                    <a:pt x="334" y="657"/>
                  </a:cubicBezTo>
                  <a:cubicBezTo>
                    <a:pt x="290" y="657"/>
                    <a:pt x="290" y="657"/>
                    <a:pt x="290" y="657"/>
                  </a:cubicBezTo>
                  <a:cubicBezTo>
                    <a:pt x="290" y="608"/>
                    <a:pt x="290" y="608"/>
                    <a:pt x="290" y="608"/>
                  </a:cubicBezTo>
                  <a:cubicBezTo>
                    <a:pt x="334" y="608"/>
                    <a:pt x="334" y="608"/>
                    <a:pt x="334" y="608"/>
                  </a:cubicBezTo>
                  <a:cubicBezTo>
                    <a:pt x="334" y="327"/>
                    <a:pt x="334" y="327"/>
                    <a:pt x="334" y="327"/>
                  </a:cubicBezTo>
                  <a:cubicBezTo>
                    <a:pt x="290" y="327"/>
                    <a:pt x="290" y="327"/>
                    <a:pt x="290" y="327"/>
                  </a:cubicBezTo>
                  <a:cubicBezTo>
                    <a:pt x="290" y="277"/>
                    <a:pt x="290" y="277"/>
                    <a:pt x="290" y="277"/>
                  </a:cubicBezTo>
                  <a:cubicBezTo>
                    <a:pt x="334" y="277"/>
                    <a:pt x="334" y="277"/>
                    <a:pt x="334" y="277"/>
                  </a:cubicBezTo>
                  <a:cubicBezTo>
                    <a:pt x="438" y="277"/>
                    <a:pt x="438" y="277"/>
                    <a:pt x="438" y="277"/>
                  </a:cubicBezTo>
                  <a:cubicBezTo>
                    <a:pt x="438" y="327"/>
                    <a:pt x="438" y="327"/>
                    <a:pt x="438" y="327"/>
                  </a:cubicBezTo>
                  <a:cubicBezTo>
                    <a:pt x="438" y="608"/>
                    <a:pt x="438" y="608"/>
                    <a:pt x="438" y="608"/>
                  </a:cubicBezTo>
                  <a:cubicBezTo>
                    <a:pt x="480" y="608"/>
                    <a:pt x="480" y="608"/>
                    <a:pt x="480" y="608"/>
                  </a:cubicBezTo>
                  <a:lnTo>
                    <a:pt x="480" y="65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grpSp>
        <p:nvGrpSpPr>
          <p:cNvPr id="5" name="Gruppo 141"/>
          <p:cNvGrpSpPr/>
          <p:nvPr/>
        </p:nvGrpSpPr>
        <p:grpSpPr>
          <a:xfrm>
            <a:off x="1220777" y="2070160"/>
            <a:ext cx="2224632" cy="390307"/>
            <a:chOff x="900441" y="1322941"/>
            <a:chExt cx="2053506" cy="390307"/>
          </a:xfrm>
        </p:grpSpPr>
        <p:sp>
          <p:nvSpPr>
            <p:cNvPr id="7" name="CasellaDiTesto 39"/>
            <p:cNvSpPr txBox="1"/>
            <p:nvPr/>
          </p:nvSpPr>
          <p:spPr>
            <a:xfrm>
              <a:off x="907398" y="1322941"/>
              <a:ext cx="1879971" cy="215444"/>
            </a:xfrm>
            <a:prstGeom prst="rect">
              <a:avLst/>
            </a:prstGeom>
            <a:noFill/>
          </p:spPr>
          <p:txBody>
            <a:bodyPr wrap="square" lIns="0" tIns="0" rIns="0" bIns="0" rtlCol="0">
              <a:spAutoFit/>
            </a:bodyPr>
            <a:lstStyle/>
            <a:p>
              <a:r>
                <a:rPr lang="en-GB" sz="1400" b="1" dirty="0">
                  <a:solidFill>
                    <a:schemeClr val="accent1"/>
                  </a:solidFill>
                  <a:latin typeface="Verdana" charset="0"/>
                </a:rPr>
                <a:t>Introduction</a:t>
              </a:r>
              <a:endParaRPr lang="en-GB" b="1" dirty="0">
                <a:solidFill>
                  <a:schemeClr val="accent1"/>
                </a:solidFill>
                <a:latin typeface="Verdana" charset="0"/>
                <a:ea typeface="Verdana" charset="0"/>
                <a:cs typeface="Verdana" charset="0"/>
              </a:endParaRPr>
            </a:p>
          </p:txBody>
        </p:sp>
        <p:sp>
          <p:nvSpPr>
            <p:cNvPr id="8" name="CasellaDiTesto 45"/>
            <p:cNvSpPr txBox="1"/>
            <p:nvPr/>
          </p:nvSpPr>
          <p:spPr>
            <a:xfrm>
              <a:off x="900441" y="1574749"/>
              <a:ext cx="2053506" cy="138499"/>
            </a:xfrm>
            <a:prstGeom prst="rect">
              <a:avLst/>
            </a:prstGeom>
            <a:noFill/>
          </p:spPr>
          <p:txBody>
            <a:bodyPr wrap="square" lIns="0" tIns="0" rIns="0" bIns="0" rtlCol="0">
              <a:spAutoFit/>
            </a:bodyPr>
            <a:lstStyle/>
            <a:p>
              <a:endParaRPr lang="fi-FI" sz="900" dirty="0">
                <a:latin typeface="Verdana" charset="0"/>
                <a:ea typeface="Verdana" charset="0"/>
                <a:cs typeface="Verdana" charset="0"/>
              </a:endParaRPr>
            </a:p>
          </p:txBody>
        </p:sp>
      </p:grpSp>
      <p:grpSp>
        <p:nvGrpSpPr>
          <p:cNvPr id="11" name="Gruppo 113"/>
          <p:cNvGrpSpPr/>
          <p:nvPr/>
        </p:nvGrpSpPr>
        <p:grpSpPr>
          <a:xfrm>
            <a:off x="1113560" y="3907705"/>
            <a:ext cx="7598971" cy="1301914"/>
            <a:chOff x="713076" y="2917942"/>
            <a:chExt cx="5602161" cy="1301914"/>
          </a:xfrm>
        </p:grpSpPr>
        <p:sp>
          <p:nvSpPr>
            <p:cNvPr id="13" name="CasellaDiTesto 40"/>
            <p:cNvSpPr txBox="1"/>
            <p:nvPr/>
          </p:nvSpPr>
          <p:spPr>
            <a:xfrm>
              <a:off x="3720825" y="2946802"/>
              <a:ext cx="2594412" cy="215444"/>
            </a:xfrm>
            <a:prstGeom prst="rect">
              <a:avLst/>
            </a:prstGeom>
            <a:noFill/>
          </p:spPr>
          <p:txBody>
            <a:bodyPr wrap="square" lIns="0" tIns="0" rIns="0" bIns="0" rtlCol="0">
              <a:spAutoFit/>
            </a:bodyPr>
            <a:lstStyle/>
            <a:p>
              <a:r>
                <a:rPr lang="en-GB" sz="1400" b="1" dirty="0">
                  <a:solidFill>
                    <a:schemeClr val="accent1"/>
                  </a:solidFill>
                  <a:latin typeface="Verdana" charset="0"/>
                </a:rPr>
                <a:t>Messages to institutions</a:t>
              </a:r>
              <a:endParaRPr lang="en-GB" b="1" dirty="0">
                <a:solidFill>
                  <a:schemeClr val="accent1"/>
                </a:solidFill>
                <a:latin typeface="Verdana" charset="0"/>
                <a:ea typeface="Verdana" charset="0"/>
                <a:cs typeface="Verdana" charset="0"/>
              </a:endParaRPr>
            </a:p>
          </p:txBody>
        </p:sp>
        <p:sp>
          <p:nvSpPr>
            <p:cNvPr id="15" name="CasellaDiTesto 57"/>
            <p:cNvSpPr txBox="1"/>
            <p:nvPr/>
          </p:nvSpPr>
          <p:spPr>
            <a:xfrm>
              <a:off x="900440" y="3276016"/>
              <a:ext cx="2053506" cy="139334"/>
            </a:xfrm>
            <a:prstGeom prst="rect">
              <a:avLst/>
            </a:prstGeom>
            <a:noFill/>
          </p:spPr>
          <p:txBody>
            <a:bodyPr wrap="square" lIns="0" tIns="0" rIns="0" bIns="0" rtlCol="0">
              <a:spAutoFit/>
            </a:bodyPr>
            <a:lstStyle/>
            <a:p>
              <a:pPr>
                <a:lnSpc>
                  <a:spcPts val="1200"/>
                </a:lnSpc>
              </a:pPr>
              <a:endParaRPr lang="fi-FI" sz="900" dirty="0">
                <a:latin typeface="Verdana" charset="0"/>
                <a:ea typeface="Verdana" charset="0"/>
                <a:cs typeface="Verdana" charset="0"/>
              </a:endParaRPr>
            </a:p>
          </p:txBody>
        </p:sp>
        <p:cxnSp>
          <p:nvCxnSpPr>
            <p:cNvPr id="16" name="Connettore 1 58"/>
            <p:cNvCxnSpPr/>
            <p:nvPr/>
          </p:nvCxnSpPr>
          <p:spPr>
            <a:xfrm flipV="1">
              <a:off x="713076" y="2917942"/>
              <a:ext cx="6682" cy="130191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CasellaDiTesto 42"/>
          <p:cNvSpPr txBox="1"/>
          <p:nvPr/>
        </p:nvSpPr>
        <p:spPr>
          <a:xfrm>
            <a:off x="5114760" y="2069289"/>
            <a:ext cx="3362265" cy="307777"/>
          </a:xfrm>
          <a:prstGeom prst="rect">
            <a:avLst/>
          </a:prstGeom>
          <a:noFill/>
        </p:spPr>
        <p:txBody>
          <a:bodyPr wrap="square" rtlCol="0">
            <a:spAutoFit/>
          </a:bodyPr>
          <a:lstStyle/>
          <a:p>
            <a:r>
              <a:rPr lang="en-GB" sz="1400" b="1" dirty="0">
                <a:solidFill>
                  <a:srgbClr val="0140DD"/>
                </a:solidFill>
                <a:latin typeface="Verdana" charset="0"/>
              </a:rPr>
              <a:t>International talents in </a:t>
            </a:r>
            <a:r>
              <a:rPr lang="en-GB" sz="1400" b="1" dirty="0">
                <a:solidFill>
                  <a:schemeClr val="accent1"/>
                </a:solidFill>
                <a:latin typeface="Verdana" charset="0"/>
              </a:rPr>
              <a:t>SMEs</a:t>
            </a:r>
          </a:p>
        </p:txBody>
      </p:sp>
      <p:grpSp>
        <p:nvGrpSpPr>
          <p:cNvPr id="23" name="Gruppo 115"/>
          <p:cNvGrpSpPr/>
          <p:nvPr/>
        </p:nvGrpSpPr>
        <p:grpSpPr>
          <a:xfrm>
            <a:off x="5129996" y="3947322"/>
            <a:ext cx="5037909" cy="1252674"/>
            <a:chOff x="855021" y="2443452"/>
            <a:chExt cx="5043361" cy="1252674"/>
          </a:xfrm>
        </p:grpSpPr>
        <p:sp>
          <p:nvSpPr>
            <p:cNvPr id="26" name="CasellaDiTesto 68"/>
            <p:cNvSpPr txBox="1"/>
            <p:nvPr/>
          </p:nvSpPr>
          <p:spPr>
            <a:xfrm>
              <a:off x="3844876" y="3095377"/>
              <a:ext cx="2053506" cy="138499"/>
            </a:xfrm>
            <a:prstGeom prst="rect">
              <a:avLst/>
            </a:prstGeom>
            <a:noFill/>
          </p:spPr>
          <p:txBody>
            <a:bodyPr wrap="square" lIns="0" tIns="0" rIns="0" bIns="0" rtlCol="0">
              <a:spAutoFit/>
            </a:bodyPr>
            <a:lstStyle/>
            <a:p>
              <a:endParaRPr lang="fi-FI" sz="900" dirty="0">
                <a:latin typeface="Verdana" charset="0"/>
                <a:ea typeface="Verdana" charset="0"/>
                <a:cs typeface="Verdana" charset="0"/>
              </a:endParaRPr>
            </a:p>
          </p:txBody>
        </p:sp>
        <p:cxnSp>
          <p:nvCxnSpPr>
            <p:cNvPr id="28" name="Connettore 1 70"/>
            <p:cNvCxnSpPr/>
            <p:nvPr/>
          </p:nvCxnSpPr>
          <p:spPr>
            <a:xfrm flipH="1" flipV="1">
              <a:off x="855021" y="2443452"/>
              <a:ext cx="8563" cy="12526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uppo 111"/>
          <p:cNvGrpSpPr/>
          <p:nvPr/>
        </p:nvGrpSpPr>
        <p:grpSpPr>
          <a:xfrm>
            <a:off x="1116970" y="2310250"/>
            <a:ext cx="7741855" cy="1813954"/>
            <a:chOff x="246242" y="1574749"/>
            <a:chExt cx="8550517" cy="1905944"/>
          </a:xfrm>
        </p:grpSpPr>
        <p:sp>
          <p:nvSpPr>
            <p:cNvPr id="31" name="CasellaDiTesto 43"/>
            <p:cNvSpPr txBox="1"/>
            <p:nvPr/>
          </p:nvSpPr>
          <p:spPr>
            <a:xfrm>
              <a:off x="246242" y="3157308"/>
              <a:ext cx="1879971" cy="323385"/>
            </a:xfrm>
            <a:prstGeom prst="rect">
              <a:avLst/>
            </a:prstGeom>
            <a:noFill/>
          </p:spPr>
          <p:txBody>
            <a:bodyPr wrap="square" rtlCol="0">
              <a:spAutoFit/>
            </a:bodyPr>
            <a:lstStyle/>
            <a:p>
              <a:r>
                <a:rPr lang="en-GB" sz="1400" b="1" dirty="0">
                  <a:solidFill>
                    <a:schemeClr val="accent1"/>
                  </a:solidFill>
                  <a:latin typeface="Verdana" charset="0"/>
                </a:rPr>
                <a:t>Results</a:t>
              </a:r>
              <a:endParaRPr lang="en-GB" b="1" dirty="0">
                <a:solidFill>
                  <a:schemeClr val="accent1"/>
                </a:solidFill>
                <a:latin typeface="Verdana" charset="0"/>
                <a:ea typeface="Verdana" charset="0"/>
                <a:cs typeface="Verdana" charset="0"/>
              </a:endParaRPr>
            </a:p>
          </p:txBody>
        </p:sp>
        <p:sp>
          <p:nvSpPr>
            <p:cNvPr id="32" name="CasellaDiTesto 74"/>
            <p:cNvSpPr txBox="1"/>
            <p:nvPr/>
          </p:nvSpPr>
          <p:spPr>
            <a:xfrm>
              <a:off x="6743253" y="1574749"/>
              <a:ext cx="2053506" cy="138499"/>
            </a:xfrm>
            <a:prstGeom prst="rect">
              <a:avLst/>
            </a:prstGeom>
            <a:noFill/>
          </p:spPr>
          <p:txBody>
            <a:bodyPr wrap="square" lIns="0" tIns="0" rIns="0" bIns="0" rtlCol="0">
              <a:spAutoFit/>
            </a:bodyPr>
            <a:lstStyle/>
            <a:p>
              <a:endParaRPr lang="fi-FI" sz="900" dirty="0">
                <a:latin typeface="Verdana" charset="0"/>
                <a:ea typeface="Verdana" charset="0"/>
                <a:cs typeface="Verdana" charset="0"/>
              </a:endParaRPr>
            </a:p>
          </p:txBody>
        </p:sp>
      </p:grpSp>
      <p:grpSp>
        <p:nvGrpSpPr>
          <p:cNvPr id="35" name="Gruppo 117"/>
          <p:cNvGrpSpPr/>
          <p:nvPr/>
        </p:nvGrpSpPr>
        <p:grpSpPr>
          <a:xfrm>
            <a:off x="5246745" y="4184392"/>
            <a:ext cx="3909128" cy="1200270"/>
            <a:chOff x="4975760" y="3095377"/>
            <a:chExt cx="3820999" cy="1200270"/>
          </a:xfrm>
        </p:grpSpPr>
        <p:sp>
          <p:nvSpPr>
            <p:cNvPr id="38" name="CasellaDiTesto 80"/>
            <p:cNvSpPr txBox="1"/>
            <p:nvPr/>
          </p:nvSpPr>
          <p:spPr>
            <a:xfrm>
              <a:off x="6743253" y="3095377"/>
              <a:ext cx="2053506" cy="138499"/>
            </a:xfrm>
            <a:prstGeom prst="rect">
              <a:avLst/>
            </a:prstGeom>
            <a:noFill/>
          </p:spPr>
          <p:txBody>
            <a:bodyPr wrap="square" lIns="0" tIns="0" rIns="0" bIns="0" rtlCol="0">
              <a:spAutoFit/>
            </a:bodyPr>
            <a:lstStyle/>
            <a:p>
              <a:endParaRPr lang="fi-FI" sz="900" dirty="0">
                <a:latin typeface="Verdana" charset="0"/>
                <a:ea typeface="Verdana" charset="0"/>
                <a:cs typeface="Verdana" charset="0"/>
              </a:endParaRPr>
            </a:p>
          </p:txBody>
        </p:sp>
        <p:sp>
          <p:nvSpPr>
            <p:cNvPr id="39" name="CasellaDiTesto 81"/>
            <p:cNvSpPr txBox="1"/>
            <p:nvPr/>
          </p:nvSpPr>
          <p:spPr>
            <a:xfrm>
              <a:off x="4975760" y="3187651"/>
              <a:ext cx="2053506" cy="1107996"/>
            </a:xfrm>
            <a:prstGeom prst="rect">
              <a:avLst/>
            </a:prstGeom>
            <a:noFill/>
          </p:spPr>
          <p:txBody>
            <a:bodyPr wrap="square" lIns="0" tIns="0" rIns="0" bIns="0" rtlCol="0">
              <a:spAutoFit/>
            </a:bodyPr>
            <a:lstStyle/>
            <a:p>
              <a:r>
                <a:rPr lang="en-GB" sz="1400" dirty="0">
                  <a:latin typeface="Verdana" charset="0"/>
                </a:rPr>
                <a:t>Development proposals from companies to educational institutions</a:t>
              </a:r>
            </a:p>
            <a:p>
              <a:pPr>
                <a:lnSpc>
                  <a:spcPts val="1200"/>
                </a:lnSpc>
              </a:pPr>
              <a:endParaRPr lang="en-GB" sz="1400" dirty="0">
                <a:latin typeface="Verdana" charset="0"/>
                <a:ea typeface="Verdana" charset="0"/>
                <a:cs typeface="Verdana" charset="0"/>
              </a:endParaRPr>
            </a:p>
            <a:p>
              <a:pPr>
                <a:lnSpc>
                  <a:spcPts val="1200"/>
                </a:lnSpc>
              </a:pPr>
              <a:endParaRPr lang="en-GB" sz="1400" dirty="0">
                <a:latin typeface="Verdana" charset="0"/>
                <a:ea typeface="Verdana" charset="0"/>
                <a:cs typeface="Verdana" charset="0"/>
              </a:endParaRPr>
            </a:p>
            <a:p>
              <a:pPr>
                <a:lnSpc>
                  <a:spcPts val="1200"/>
                </a:lnSpc>
              </a:pPr>
              <a:r>
                <a:rPr lang="en-GB" sz="1400" b="1" dirty="0">
                  <a:latin typeface="Verdana" charset="0"/>
                </a:rPr>
                <a:t>Slides </a:t>
              </a:r>
              <a:r>
                <a:rPr lang="en-GB" sz="1400" dirty="0">
                  <a:latin typeface="Verdana" charset="0"/>
                </a:rPr>
                <a:t>14-18 </a:t>
              </a:r>
              <a:endParaRPr lang="en-GB" sz="900" dirty="0">
                <a:latin typeface="Verdana" charset="0"/>
                <a:ea typeface="Verdana" charset="0"/>
                <a:cs typeface="Verdana" charset="0"/>
              </a:endParaRPr>
            </a:p>
          </p:txBody>
        </p:sp>
      </p:grpSp>
      <p:sp>
        <p:nvSpPr>
          <p:cNvPr id="41" name="Otsikko 62"/>
          <p:cNvSpPr>
            <a:spLocks noGrp="1"/>
          </p:cNvSpPr>
          <p:nvPr>
            <p:ph type="title"/>
          </p:nvPr>
        </p:nvSpPr>
        <p:spPr>
          <a:xfrm>
            <a:off x="1016954" y="689345"/>
            <a:ext cx="8915400" cy="790941"/>
          </a:xfrm>
        </p:spPr>
        <p:txBody>
          <a:bodyPr/>
          <a:lstStyle/>
          <a:p>
            <a:r>
              <a:rPr lang="en-GB" sz="3200" dirty="0"/>
              <a:t>Contents</a:t>
            </a:r>
            <a:endParaRPr lang="en-GB" sz="4000" dirty="0"/>
          </a:p>
        </p:txBody>
      </p:sp>
      <p:sp>
        <p:nvSpPr>
          <p:cNvPr id="47" name="Suorakulmio 46"/>
          <p:cNvSpPr/>
          <p:nvPr/>
        </p:nvSpPr>
        <p:spPr>
          <a:xfrm>
            <a:off x="1113559" y="2340521"/>
            <a:ext cx="3235374" cy="8291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8" name="CasellaDiTesto 37"/>
          <p:cNvSpPr txBox="1"/>
          <p:nvPr/>
        </p:nvSpPr>
        <p:spPr>
          <a:xfrm>
            <a:off x="1243322" y="2445831"/>
            <a:ext cx="2224633" cy="615553"/>
          </a:xfrm>
          <a:prstGeom prst="rect">
            <a:avLst/>
          </a:prstGeom>
          <a:noFill/>
        </p:spPr>
        <p:txBody>
          <a:bodyPr wrap="square" lIns="0" tIns="0" rIns="0" bIns="0" rtlCol="0">
            <a:spAutoFit/>
          </a:bodyPr>
          <a:lstStyle/>
          <a:p>
            <a:pPr>
              <a:lnSpc>
                <a:spcPts val="1200"/>
              </a:lnSpc>
            </a:pPr>
            <a:r>
              <a:rPr lang="en-GB" sz="1400" dirty="0">
                <a:latin typeface="Verdana" charset="0"/>
              </a:rPr>
              <a:t>The report in a nutshell.</a:t>
            </a:r>
          </a:p>
          <a:p>
            <a:pPr>
              <a:lnSpc>
                <a:spcPts val="1200"/>
              </a:lnSpc>
            </a:pPr>
            <a:endParaRPr lang="en-GB" sz="1400" b="1" dirty="0">
              <a:latin typeface="Verdana" charset="0"/>
              <a:ea typeface="Verdana" charset="0"/>
              <a:cs typeface="Verdana" charset="0"/>
            </a:endParaRPr>
          </a:p>
          <a:p>
            <a:pPr>
              <a:lnSpc>
                <a:spcPts val="1200"/>
              </a:lnSpc>
            </a:pPr>
            <a:r>
              <a:rPr lang="en-GB" sz="1400" b="1" dirty="0">
                <a:latin typeface="Verdana" charset="0"/>
              </a:rPr>
              <a:t>Slide </a:t>
            </a:r>
            <a:r>
              <a:rPr lang="en-GB" sz="1400" dirty="0">
                <a:latin typeface="Verdana" charset="0"/>
              </a:rPr>
              <a:t>3</a:t>
            </a:r>
          </a:p>
        </p:txBody>
      </p:sp>
      <p:cxnSp>
        <p:nvCxnSpPr>
          <p:cNvPr id="49" name="Connettore 1 47"/>
          <p:cNvCxnSpPr/>
          <p:nvPr/>
        </p:nvCxnSpPr>
        <p:spPr>
          <a:xfrm flipH="1" flipV="1">
            <a:off x="1113561" y="2144534"/>
            <a:ext cx="4531" cy="12530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 name="Group 8"/>
          <p:cNvGrpSpPr>
            <a:grpSpLocks noChangeAspect="1"/>
          </p:cNvGrpSpPr>
          <p:nvPr/>
        </p:nvGrpSpPr>
        <p:grpSpPr bwMode="auto">
          <a:xfrm>
            <a:off x="753331" y="4144158"/>
            <a:ext cx="649287" cy="646593"/>
            <a:chOff x="3317" y="840"/>
            <a:chExt cx="482" cy="480"/>
          </a:xfrm>
        </p:grpSpPr>
        <p:sp>
          <p:nvSpPr>
            <p:cNvPr id="51" name="AutoShape 7"/>
            <p:cNvSpPr>
              <a:spLocks noChangeAspect="1" noChangeArrowheads="1" noTextEdit="1"/>
            </p:cNvSpPr>
            <p:nvPr/>
          </p:nvSpPr>
          <p:spPr bwMode="auto">
            <a:xfrm>
              <a:off x="3317" y="840"/>
              <a:ext cx="48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52" name="Freeform 9"/>
            <p:cNvSpPr>
              <a:spLocks noEditPoints="1"/>
            </p:cNvSpPr>
            <p:nvPr/>
          </p:nvSpPr>
          <p:spPr bwMode="auto">
            <a:xfrm>
              <a:off x="3317" y="840"/>
              <a:ext cx="482" cy="480"/>
            </a:xfrm>
            <a:custGeom>
              <a:avLst/>
              <a:gdLst>
                <a:gd name="T0" fmla="*/ 378 w 755"/>
                <a:gd name="T1" fmla="*/ 441 h 756"/>
                <a:gd name="T2" fmla="*/ 440 w 755"/>
                <a:gd name="T3" fmla="*/ 378 h 756"/>
                <a:gd name="T4" fmla="*/ 378 w 755"/>
                <a:gd name="T5" fmla="*/ 315 h 756"/>
                <a:gd name="T6" fmla="*/ 315 w 755"/>
                <a:gd name="T7" fmla="*/ 378 h 756"/>
                <a:gd name="T8" fmla="*/ 378 w 755"/>
                <a:gd name="T9" fmla="*/ 441 h 756"/>
                <a:gd name="T10" fmla="*/ 378 w 755"/>
                <a:gd name="T11" fmla="*/ 520 h 756"/>
                <a:gd name="T12" fmla="*/ 236 w 755"/>
                <a:gd name="T13" fmla="*/ 378 h 756"/>
                <a:gd name="T14" fmla="*/ 378 w 755"/>
                <a:gd name="T15" fmla="*/ 236 h 756"/>
                <a:gd name="T16" fmla="*/ 520 w 755"/>
                <a:gd name="T17" fmla="*/ 378 h 756"/>
                <a:gd name="T18" fmla="*/ 378 w 755"/>
                <a:gd name="T19" fmla="*/ 520 h 756"/>
                <a:gd name="T20" fmla="*/ 378 w 755"/>
                <a:gd name="T21" fmla="*/ 599 h 756"/>
                <a:gd name="T22" fmla="*/ 598 w 755"/>
                <a:gd name="T23" fmla="*/ 378 h 756"/>
                <a:gd name="T24" fmla="*/ 378 w 755"/>
                <a:gd name="T25" fmla="*/ 157 h 756"/>
                <a:gd name="T26" fmla="*/ 157 w 755"/>
                <a:gd name="T27" fmla="*/ 378 h 756"/>
                <a:gd name="T28" fmla="*/ 378 w 755"/>
                <a:gd name="T29" fmla="*/ 599 h 756"/>
                <a:gd name="T30" fmla="*/ 378 w 755"/>
                <a:gd name="T31" fmla="*/ 677 h 756"/>
                <a:gd name="T32" fmla="*/ 79 w 755"/>
                <a:gd name="T33" fmla="*/ 378 h 756"/>
                <a:gd name="T34" fmla="*/ 378 w 755"/>
                <a:gd name="T35" fmla="*/ 79 h 756"/>
                <a:gd name="T36" fmla="*/ 677 w 755"/>
                <a:gd name="T37" fmla="*/ 378 h 756"/>
                <a:gd name="T38" fmla="*/ 378 w 755"/>
                <a:gd name="T39" fmla="*/ 677 h 756"/>
                <a:gd name="T40" fmla="*/ 378 w 755"/>
                <a:gd name="T41" fmla="*/ 756 h 756"/>
                <a:gd name="T42" fmla="*/ 755 w 755"/>
                <a:gd name="T43" fmla="*/ 378 h 756"/>
                <a:gd name="T44" fmla="*/ 378 w 755"/>
                <a:gd name="T45" fmla="*/ 0 h 756"/>
                <a:gd name="T46" fmla="*/ 0 w 755"/>
                <a:gd name="T47" fmla="*/ 378 h 756"/>
                <a:gd name="T48" fmla="*/ 378 w 755"/>
                <a:gd name="T49"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5" h="756">
                  <a:moveTo>
                    <a:pt x="378" y="441"/>
                  </a:moveTo>
                  <a:cubicBezTo>
                    <a:pt x="412" y="441"/>
                    <a:pt x="440" y="412"/>
                    <a:pt x="440" y="378"/>
                  </a:cubicBezTo>
                  <a:cubicBezTo>
                    <a:pt x="440" y="344"/>
                    <a:pt x="412" y="315"/>
                    <a:pt x="378" y="315"/>
                  </a:cubicBezTo>
                  <a:cubicBezTo>
                    <a:pt x="344" y="315"/>
                    <a:pt x="315" y="344"/>
                    <a:pt x="315" y="378"/>
                  </a:cubicBezTo>
                  <a:cubicBezTo>
                    <a:pt x="315" y="412"/>
                    <a:pt x="343" y="441"/>
                    <a:pt x="378" y="441"/>
                  </a:cubicBezTo>
                  <a:close/>
                  <a:moveTo>
                    <a:pt x="378" y="520"/>
                  </a:moveTo>
                  <a:cubicBezTo>
                    <a:pt x="300" y="520"/>
                    <a:pt x="236" y="457"/>
                    <a:pt x="236" y="378"/>
                  </a:cubicBezTo>
                  <a:cubicBezTo>
                    <a:pt x="236" y="299"/>
                    <a:pt x="299" y="236"/>
                    <a:pt x="378" y="236"/>
                  </a:cubicBezTo>
                  <a:cubicBezTo>
                    <a:pt x="456" y="236"/>
                    <a:pt x="520" y="299"/>
                    <a:pt x="520" y="378"/>
                  </a:cubicBezTo>
                  <a:cubicBezTo>
                    <a:pt x="520" y="457"/>
                    <a:pt x="455" y="520"/>
                    <a:pt x="378" y="520"/>
                  </a:cubicBezTo>
                  <a:close/>
                  <a:moveTo>
                    <a:pt x="378" y="599"/>
                  </a:moveTo>
                  <a:cubicBezTo>
                    <a:pt x="499" y="599"/>
                    <a:pt x="598" y="500"/>
                    <a:pt x="598" y="378"/>
                  </a:cubicBezTo>
                  <a:cubicBezTo>
                    <a:pt x="598" y="256"/>
                    <a:pt x="499" y="157"/>
                    <a:pt x="378" y="157"/>
                  </a:cubicBezTo>
                  <a:cubicBezTo>
                    <a:pt x="256" y="157"/>
                    <a:pt x="157" y="256"/>
                    <a:pt x="157" y="378"/>
                  </a:cubicBezTo>
                  <a:cubicBezTo>
                    <a:pt x="157" y="500"/>
                    <a:pt x="256" y="599"/>
                    <a:pt x="378" y="599"/>
                  </a:cubicBezTo>
                  <a:close/>
                  <a:moveTo>
                    <a:pt x="378" y="677"/>
                  </a:moveTo>
                  <a:cubicBezTo>
                    <a:pt x="213" y="677"/>
                    <a:pt x="79" y="543"/>
                    <a:pt x="79" y="378"/>
                  </a:cubicBezTo>
                  <a:cubicBezTo>
                    <a:pt x="79" y="213"/>
                    <a:pt x="213" y="79"/>
                    <a:pt x="378" y="79"/>
                  </a:cubicBezTo>
                  <a:cubicBezTo>
                    <a:pt x="542" y="79"/>
                    <a:pt x="677" y="213"/>
                    <a:pt x="677" y="378"/>
                  </a:cubicBezTo>
                  <a:cubicBezTo>
                    <a:pt x="677" y="543"/>
                    <a:pt x="542" y="677"/>
                    <a:pt x="378" y="677"/>
                  </a:cubicBezTo>
                  <a:close/>
                  <a:moveTo>
                    <a:pt x="378" y="756"/>
                  </a:moveTo>
                  <a:cubicBezTo>
                    <a:pt x="586" y="756"/>
                    <a:pt x="755" y="586"/>
                    <a:pt x="755" y="378"/>
                  </a:cubicBezTo>
                  <a:cubicBezTo>
                    <a:pt x="755" y="170"/>
                    <a:pt x="586" y="0"/>
                    <a:pt x="378" y="0"/>
                  </a:cubicBezTo>
                  <a:cubicBezTo>
                    <a:pt x="169" y="0"/>
                    <a:pt x="0" y="170"/>
                    <a:pt x="0" y="378"/>
                  </a:cubicBezTo>
                  <a:cubicBezTo>
                    <a:pt x="0" y="586"/>
                    <a:pt x="169" y="756"/>
                    <a:pt x="378" y="75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53" name="Suorakulmio 52"/>
          <p:cNvSpPr/>
          <p:nvPr/>
        </p:nvSpPr>
        <p:spPr>
          <a:xfrm>
            <a:off x="1133050" y="4123841"/>
            <a:ext cx="3235374" cy="8291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4" name="CasellaDiTesto 75"/>
          <p:cNvSpPr txBox="1"/>
          <p:nvPr/>
        </p:nvSpPr>
        <p:spPr>
          <a:xfrm>
            <a:off x="1243322" y="4184393"/>
            <a:ext cx="2470149" cy="1107996"/>
          </a:xfrm>
          <a:prstGeom prst="rect">
            <a:avLst/>
          </a:prstGeom>
          <a:noFill/>
        </p:spPr>
        <p:txBody>
          <a:bodyPr wrap="square" lIns="0" tIns="0" rIns="0" bIns="0" rtlCol="0">
            <a:spAutoFit/>
          </a:bodyPr>
          <a:lstStyle/>
          <a:p>
            <a:r>
              <a:rPr lang="en-GB" sz="1400" dirty="0">
                <a:latin typeface="Verdana" charset="0"/>
              </a:rPr>
              <a:t>Answers to the questions of why, how, what benefits, and what challenges? </a:t>
            </a:r>
          </a:p>
          <a:p>
            <a:pPr>
              <a:lnSpc>
                <a:spcPts val="1200"/>
              </a:lnSpc>
            </a:pPr>
            <a:endParaRPr lang="en-GB" sz="1400" dirty="0">
              <a:latin typeface="Verdana" charset="0"/>
              <a:ea typeface="Verdana" charset="0"/>
              <a:cs typeface="Verdana" charset="0"/>
            </a:endParaRPr>
          </a:p>
          <a:p>
            <a:pPr>
              <a:lnSpc>
                <a:spcPts val="1200"/>
              </a:lnSpc>
            </a:pPr>
            <a:endParaRPr lang="en-GB" sz="1400" dirty="0">
              <a:latin typeface="Verdana" charset="0"/>
              <a:ea typeface="Verdana" charset="0"/>
              <a:cs typeface="Verdana" charset="0"/>
            </a:endParaRPr>
          </a:p>
          <a:p>
            <a:pPr>
              <a:lnSpc>
                <a:spcPts val="1200"/>
              </a:lnSpc>
            </a:pPr>
            <a:r>
              <a:rPr lang="en-GB" sz="1400" b="1" dirty="0">
                <a:latin typeface="Verdana" charset="0"/>
              </a:rPr>
              <a:t>Slides </a:t>
            </a:r>
            <a:r>
              <a:rPr lang="en-GB" sz="1400" dirty="0">
                <a:latin typeface="Verdana" charset="0"/>
              </a:rPr>
              <a:t>7-13</a:t>
            </a:r>
          </a:p>
        </p:txBody>
      </p:sp>
      <p:grpSp>
        <p:nvGrpSpPr>
          <p:cNvPr id="56" name="Group 26"/>
          <p:cNvGrpSpPr>
            <a:grpSpLocks noChangeAspect="1"/>
          </p:cNvGrpSpPr>
          <p:nvPr/>
        </p:nvGrpSpPr>
        <p:grpSpPr bwMode="auto">
          <a:xfrm>
            <a:off x="4879875" y="2380897"/>
            <a:ext cx="563462" cy="769558"/>
            <a:chOff x="4905" y="204"/>
            <a:chExt cx="555" cy="758"/>
          </a:xfrm>
        </p:grpSpPr>
        <p:sp>
          <p:nvSpPr>
            <p:cNvPr id="57" name="AutoShape 3"/>
            <p:cNvSpPr>
              <a:spLocks noChangeAspect="1" noChangeArrowheads="1" noTextEdit="1"/>
            </p:cNvSpPr>
            <p:nvPr/>
          </p:nvSpPr>
          <p:spPr bwMode="auto">
            <a:xfrm>
              <a:off x="4905" y="204"/>
              <a:ext cx="555"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58" name="Oval 5"/>
            <p:cNvSpPr>
              <a:spLocks noChangeArrowheads="1"/>
            </p:cNvSpPr>
            <p:nvPr/>
          </p:nvSpPr>
          <p:spPr bwMode="auto">
            <a:xfrm>
              <a:off x="4952" y="204"/>
              <a:ext cx="301" cy="29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60" name="Freeform 7"/>
            <p:cNvSpPr>
              <a:spLocks/>
            </p:cNvSpPr>
            <p:nvPr/>
          </p:nvSpPr>
          <p:spPr bwMode="auto">
            <a:xfrm>
              <a:off x="4905" y="523"/>
              <a:ext cx="384" cy="438"/>
            </a:xfrm>
            <a:custGeom>
              <a:avLst/>
              <a:gdLst>
                <a:gd name="T0" fmla="*/ 325 w 385"/>
                <a:gd name="T1" fmla="*/ 434 h 443"/>
                <a:gd name="T2" fmla="*/ 325 w 385"/>
                <a:gd name="T3" fmla="*/ 140 h 443"/>
                <a:gd name="T4" fmla="*/ 334 w 385"/>
                <a:gd name="T5" fmla="*/ 131 h 443"/>
                <a:gd name="T6" fmla="*/ 385 w 385"/>
                <a:gd name="T7" fmla="*/ 131 h 443"/>
                <a:gd name="T8" fmla="*/ 198 w 385"/>
                <a:gd name="T9" fmla="*/ 0 h 443"/>
                <a:gd name="T10" fmla="*/ 0 w 385"/>
                <a:gd name="T11" fmla="*/ 198 h 443"/>
                <a:gd name="T12" fmla="*/ 0 w 385"/>
                <a:gd name="T13" fmla="*/ 443 h 443"/>
                <a:gd name="T14" fmla="*/ 325 w 385"/>
                <a:gd name="T15" fmla="*/ 443 h 443"/>
                <a:gd name="T16" fmla="*/ 325 w 385"/>
                <a:gd name="T17" fmla="*/ 434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5" h="443">
                  <a:moveTo>
                    <a:pt x="325" y="434"/>
                  </a:moveTo>
                  <a:cubicBezTo>
                    <a:pt x="325" y="140"/>
                    <a:pt x="325" y="140"/>
                    <a:pt x="325" y="140"/>
                  </a:cubicBezTo>
                  <a:cubicBezTo>
                    <a:pt x="325" y="135"/>
                    <a:pt x="329" y="131"/>
                    <a:pt x="334" y="131"/>
                  </a:cubicBezTo>
                  <a:cubicBezTo>
                    <a:pt x="385" y="131"/>
                    <a:pt x="385" y="131"/>
                    <a:pt x="385" y="131"/>
                  </a:cubicBezTo>
                  <a:cubicBezTo>
                    <a:pt x="357" y="55"/>
                    <a:pt x="284" y="0"/>
                    <a:pt x="198" y="0"/>
                  </a:cubicBezTo>
                  <a:cubicBezTo>
                    <a:pt x="89" y="0"/>
                    <a:pt x="0" y="89"/>
                    <a:pt x="0" y="198"/>
                  </a:cubicBezTo>
                  <a:cubicBezTo>
                    <a:pt x="0" y="443"/>
                    <a:pt x="0" y="443"/>
                    <a:pt x="0" y="443"/>
                  </a:cubicBezTo>
                  <a:cubicBezTo>
                    <a:pt x="325" y="443"/>
                    <a:pt x="325" y="443"/>
                    <a:pt x="325" y="443"/>
                  </a:cubicBezTo>
                  <a:cubicBezTo>
                    <a:pt x="325" y="443"/>
                    <a:pt x="325" y="439"/>
                    <a:pt x="325" y="43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61" name="Suorakulmio 60"/>
          <p:cNvSpPr/>
          <p:nvPr/>
        </p:nvSpPr>
        <p:spPr>
          <a:xfrm>
            <a:off x="5106070" y="2377031"/>
            <a:ext cx="3235374" cy="92828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62" name="CasellaDiTesto 63"/>
          <p:cNvSpPr txBox="1"/>
          <p:nvPr/>
        </p:nvSpPr>
        <p:spPr>
          <a:xfrm>
            <a:off x="5208091" y="2498724"/>
            <a:ext cx="2908527" cy="738664"/>
          </a:xfrm>
          <a:prstGeom prst="rect">
            <a:avLst/>
          </a:prstGeom>
          <a:noFill/>
        </p:spPr>
        <p:txBody>
          <a:bodyPr wrap="square" lIns="0" tIns="0" rIns="0" bIns="0" rtlCol="0">
            <a:spAutoFit/>
          </a:bodyPr>
          <a:lstStyle/>
          <a:p>
            <a:r>
              <a:rPr lang="en-GB" sz="1400" dirty="0">
                <a:latin typeface="Verdana" charset="0"/>
              </a:rPr>
              <a:t>Background data on participating SMEs.</a:t>
            </a:r>
          </a:p>
          <a:p>
            <a:pPr>
              <a:lnSpc>
                <a:spcPts val="1200"/>
              </a:lnSpc>
            </a:pPr>
            <a:endParaRPr lang="en-GB" sz="1400" b="1" dirty="0">
              <a:latin typeface="Verdana" charset="0"/>
              <a:ea typeface="Verdana" charset="0"/>
              <a:cs typeface="Verdana" charset="0"/>
            </a:endParaRPr>
          </a:p>
          <a:p>
            <a:pPr>
              <a:lnSpc>
                <a:spcPts val="1200"/>
              </a:lnSpc>
            </a:pPr>
            <a:r>
              <a:rPr lang="en-GB" sz="1400" b="1" dirty="0">
                <a:latin typeface="Verdana" charset="0"/>
              </a:rPr>
              <a:t>Slides </a:t>
            </a:r>
            <a:r>
              <a:rPr lang="en-GB" sz="1400" dirty="0">
                <a:latin typeface="Verdana" charset="0"/>
              </a:rPr>
              <a:t>4-5</a:t>
            </a:r>
            <a:endParaRPr lang="en-GB" sz="1050" dirty="0">
              <a:latin typeface="Verdana" charset="0"/>
              <a:ea typeface="Verdana" charset="0"/>
              <a:cs typeface="Verdana" charset="0"/>
            </a:endParaRPr>
          </a:p>
        </p:txBody>
      </p:sp>
      <p:cxnSp>
        <p:nvCxnSpPr>
          <p:cNvPr id="63" name="Connettore 1 64"/>
          <p:cNvCxnSpPr/>
          <p:nvPr/>
        </p:nvCxnSpPr>
        <p:spPr>
          <a:xfrm flipV="1">
            <a:off x="5101723" y="2185815"/>
            <a:ext cx="6747" cy="12782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4" name="Group 8"/>
          <p:cNvGrpSpPr>
            <a:grpSpLocks noChangeAspect="1"/>
          </p:cNvGrpSpPr>
          <p:nvPr/>
        </p:nvGrpSpPr>
        <p:grpSpPr bwMode="auto">
          <a:xfrm>
            <a:off x="4750497" y="4184392"/>
            <a:ext cx="388053" cy="624640"/>
            <a:chOff x="466" y="2055"/>
            <a:chExt cx="310" cy="499"/>
          </a:xfrm>
        </p:grpSpPr>
        <p:sp>
          <p:nvSpPr>
            <p:cNvPr id="65" name="AutoShape 7"/>
            <p:cNvSpPr>
              <a:spLocks noChangeAspect="1" noChangeArrowheads="1" noTextEdit="1"/>
            </p:cNvSpPr>
            <p:nvPr/>
          </p:nvSpPr>
          <p:spPr bwMode="auto">
            <a:xfrm>
              <a:off x="466" y="2055"/>
              <a:ext cx="310"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66" name="Freeform 9"/>
            <p:cNvSpPr>
              <a:spLocks noEditPoints="1"/>
            </p:cNvSpPr>
            <p:nvPr/>
          </p:nvSpPr>
          <p:spPr bwMode="auto">
            <a:xfrm>
              <a:off x="466" y="2055"/>
              <a:ext cx="315" cy="365"/>
            </a:xfrm>
            <a:custGeom>
              <a:avLst/>
              <a:gdLst>
                <a:gd name="T0" fmla="*/ 266 w 457"/>
                <a:gd name="T1" fmla="*/ 3 h 532"/>
                <a:gd name="T2" fmla="*/ 225 w 457"/>
                <a:gd name="T3" fmla="*/ 0 h 532"/>
                <a:gd name="T4" fmla="*/ 76 w 457"/>
                <a:gd name="T5" fmla="*/ 54 h 532"/>
                <a:gd name="T6" fmla="*/ 0 w 457"/>
                <a:gd name="T7" fmla="*/ 216 h 532"/>
                <a:gd name="T8" fmla="*/ 34 w 457"/>
                <a:gd name="T9" fmla="*/ 331 h 532"/>
                <a:gd name="T10" fmla="*/ 116 w 457"/>
                <a:gd name="T11" fmla="*/ 518 h 532"/>
                <a:gd name="T12" fmla="*/ 133 w 457"/>
                <a:gd name="T13" fmla="*/ 532 h 532"/>
                <a:gd name="T14" fmla="*/ 314 w 457"/>
                <a:gd name="T15" fmla="*/ 532 h 532"/>
                <a:gd name="T16" fmla="*/ 330 w 457"/>
                <a:gd name="T17" fmla="*/ 518 h 532"/>
                <a:gd name="T18" fmla="*/ 411 w 457"/>
                <a:gd name="T19" fmla="*/ 338 h 532"/>
                <a:gd name="T20" fmla="*/ 447 w 457"/>
                <a:gd name="T21" fmla="*/ 180 h 532"/>
                <a:gd name="T22" fmla="*/ 266 w 457"/>
                <a:gd name="T23" fmla="*/ 3 h 532"/>
                <a:gd name="T24" fmla="*/ 119 w 457"/>
                <a:gd name="T25" fmla="*/ 185 h 532"/>
                <a:gd name="T26" fmla="*/ 85 w 457"/>
                <a:gd name="T27" fmla="*/ 151 h 532"/>
                <a:gd name="T28" fmla="*/ 119 w 457"/>
                <a:gd name="T29" fmla="*/ 117 h 532"/>
                <a:gd name="T30" fmla="*/ 153 w 457"/>
                <a:gd name="T31" fmla="*/ 151 h 532"/>
                <a:gd name="T32" fmla="*/ 119 w 457"/>
                <a:gd name="T33" fmla="*/ 18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7" h="532">
                  <a:moveTo>
                    <a:pt x="266" y="3"/>
                  </a:moveTo>
                  <a:cubicBezTo>
                    <a:pt x="253" y="1"/>
                    <a:pt x="239" y="0"/>
                    <a:pt x="225" y="0"/>
                  </a:cubicBezTo>
                  <a:cubicBezTo>
                    <a:pt x="170" y="0"/>
                    <a:pt x="118" y="19"/>
                    <a:pt x="76" y="54"/>
                  </a:cubicBezTo>
                  <a:cubicBezTo>
                    <a:pt x="27" y="95"/>
                    <a:pt x="0" y="154"/>
                    <a:pt x="0" y="216"/>
                  </a:cubicBezTo>
                  <a:cubicBezTo>
                    <a:pt x="0" y="257"/>
                    <a:pt x="12" y="297"/>
                    <a:pt x="34" y="331"/>
                  </a:cubicBezTo>
                  <a:cubicBezTo>
                    <a:pt x="76" y="394"/>
                    <a:pt x="103" y="456"/>
                    <a:pt x="116" y="518"/>
                  </a:cubicBezTo>
                  <a:cubicBezTo>
                    <a:pt x="118" y="526"/>
                    <a:pt x="125" y="532"/>
                    <a:pt x="133" y="532"/>
                  </a:cubicBezTo>
                  <a:cubicBezTo>
                    <a:pt x="314" y="532"/>
                    <a:pt x="314" y="532"/>
                    <a:pt x="314" y="532"/>
                  </a:cubicBezTo>
                  <a:cubicBezTo>
                    <a:pt x="322" y="532"/>
                    <a:pt x="329" y="526"/>
                    <a:pt x="330" y="518"/>
                  </a:cubicBezTo>
                  <a:cubicBezTo>
                    <a:pt x="341" y="458"/>
                    <a:pt x="368" y="397"/>
                    <a:pt x="411" y="338"/>
                  </a:cubicBezTo>
                  <a:cubicBezTo>
                    <a:pt x="444" y="292"/>
                    <a:pt x="457" y="236"/>
                    <a:pt x="447" y="180"/>
                  </a:cubicBezTo>
                  <a:cubicBezTo>
                    <a:pt x="432" y="90"/>
                    <a:pt x="359" y="19"/>
                    <a:pt x="266" y="3"/>
                  </a:cubicBezTo>
                  <a:close/>
                  <a:moveTo>
                    <a:pt x="119" y="185"/>
                  </a:moveTo>
                  <a:cubicBezTo>
                    <a:pt x="100" y="185"/>
                    <a:pt x="85" y="170"/>
                    <a:pt x="85" y="151"/>
                  </a:cubicBezTo>
                  <a:cubicBezTo>
                    <a:pt x="85" y="132"/>
                    <a:pt x="100" y="117"/>
                    <a:pt x="119" y="117"/>
                  </a:cubicBezTo>
                  <a:cubicBezTo>
                    <a:pt x="138" y="117"/>
                    <a:pt x="153" y="132"/>
                    <a:pt x="153" y="151"/>
                  </a:cubicBezTo>
                  <a:cubicBezTo>
                    <a:pt x="153" y="170"/>
                    <a:pt x="138" y="185"/>
                    <a:pt x="119" y="18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67" name="Freeform 10"/>
            <p:cNvSpPr>
              <a:spLocks/>
            </p:cNvSpPr>
            <p:nvPr/>
          </p:nvSpPr>
          <p:spPr bwMode="auto">
            <a:xfrm>
              <a:off x="549" y="2437"/>
              <a:ext cx="142" cy="33"/>
            </a:xfrm>
            <a:custGeom>
              <a:avLst/>
              <a:gdLst>
                <a:gd name="T0" fmla="*/ 24 w 207"/>
                <a:gd name="T1" fmla="*/ 47 h 47"/>
                <a:gd name="T2" fmla="*/ 183 w 207"/>
                <a:gd name="T3" fmla="*/ 47 h 47"/>
                <a:gd name="T4" fmla="*/ 207 w 207"/>
                <a:gd name="T5" fmla="*/ 23 h 47"/>
                <a:gd name="T6" fmla="*/ 183 w 207"/>
                <a:gd name="T7" fmla="*/ 0 h 47"/>
                <a:gd name="T8" fmla="*/ 24 w 207"/>
                <a:gd name="T9" fmla="*/ 0 h 47"/>
                <a:gd name="T10" fmla="*/ 0 w 207"/>
                <a:gd name="T11" fmla="*/ 23 h 47"/>
                <a:gd name="T12" fmla="*/ 24 w 207"/>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24" y="47"/>
                  </a:moveTo>
                  <a:cubicBezTo>
                    <a:pt x="183" y="47"/>
                    <a:pt x="183" y="47"/>
                    <a:pt x="183" y="47"/>
                  </a:cubicBezTo>
                  <a:cubicBezTo>
                    <a:pt x="196" y="47"/>
                    <a:pt x="207" y="36"/>
                    <a:pt x="207" y="23"/>
                  </a:cubicBezTo>
                  <a:cubicBezTo>
                    <a:pt x="207" y="10"/>
                    <a:pt x="196" y="0"/>
                    <a:pt x="183" y="0"/>
                  </a:cubicBezTo>
                  <a:cubicBezTo>
                    <a:pt x="24" y="0"/>
                    <a:pt x="24" y="0"/>
                    <a:pt x="24" y="0"/>
                  </a:cubicBezTo>
                  <a:cubicBezTo>
                    <a:pt x="11" y="0"/>
                    <a:pt x="0" y="10"/>
                    <a:pt x="0" y="23"/>
                  </a:cubicBezTo>
                  <a:cubicBezTo>
                    <a:pt x="0" y="36"/>
                    <a:pt x="11" y="47"/>
                    <a:pt x="24" y="4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68" name="Freeform 11"/>
            <p:cNvSpPr>
              <a:spLocks/>
            </p:cNvSpPr>
            <p:nvPr/>
          </p:nvSpPr>
          <p:spPr bwMode="auto">
            <a:xfrm>
              <a:off x="550" y="2481"/>
              <a:ext cx="143" cy="32"/>
            </a:xfrm>
            <a:custGeom>
              <a:avLst/>
              <a:gdLst>
                <a:gd name="T0" fmla="*/ 183 w 207"/>
                <a:gd name="T1" fmla="*/ 0 h 47"/>
                <a:gd name="T2" fmla="*/ 24 w 207"/>
                <a:gd name="T3" fmla="*/ 0 h 47"/>
                <a:gd name="T4" fmla="*/ 0 w 207"/>
                <a:gd name="T5" fmla="*/ 24 h 47"/>
                <a:gd name="T6" fmla="*/ 24 w 207"/>
                <a:gd name="T7" fmla="*/ 47 h 47"/>
                <a:gd name="T8" fmla="*/ 183 w 207"/>
                <a:gd name="T9" fmla="*/ 47 h 47"/>
                <a:gd name="T10" fmla="*/ 207 w 207"/>
                <a:gd name="T11" fmla="*/ 24 h 47"/>
                <a:gd name="T12" fmla="*/ 183 w 20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207" h="47">
                  <a:moveTo>
                    <a:pt x="183" y="0"/>
                  </a:moveTo>
                  <a:cubicBezTo>
                    <a:pt x="24" y="0"/>
                    <a:pt x="24" y="0"/>
                    <a:pt x="24" y="0"/>
                  </a:cubicBezTo>
                  <a:cubicBezTo>
                    <a:pt x="11" y="0"/>
                    <a:pt x="0" y="11"/>
                    <a:pt x="0" y="24"/>
                  </a:cubicBezTo>
                  <a:cubicBezTo>
                    <a:pt x="0" y="37"/>
                    <a:pt x="11" y="47"/>
                    <a:pt x="24" y="47"/>
                  </a:cubicBezTo>
                  <a:cubicBezTo>
                    <a:pt x="183" y="47"/>
                    <a:pt x="183" y="47"/>
                    <a:pt x="183" y="47"/>
                  </a:cubicBezTo>
                  <a:cubicBezTo>
                    <a:pt x="196" y="47"/>
                    <a:pt x="207" y="37"/>
                    <a:pt x="207" y="24"/>
                  </a:cubicBezTo>
                  <a:cubicBezTo>
                    <a:pt x="207" y="11"/>
                    <a:pt x="196" y="0"/>
                    <a:pt x="183"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69" name="Freeform 12"/>
            <p:cNvSpPr>
              <a:spLocks/>
            </p:cNvSpPr>
            <p:nvPr/>
          </p:nvSpPr>
          <p:spPr bwMode="auto">
            <a:xfrm>
              <a:off x="580" y="2527"/>
              <a:ext cx="78" cy="27"/>
            </a:xfrm>
            <a:custGeom>
              <a:avLst/>
              <a:gdLst>
                <a:gd name="T0" fmla="*/ 94 w 114"/>
                <a:gd name="T1" fmla="*/ 0 h 40"/>
                <a:gd name="T2" fmla="*/ 20 w 114"/>
                <a:gd name="T3" fmla="*/ 0 h 40"/>
                <a:gd name="T4" fmla="*/ 0 w 114"/>
                <a:gd name="T5" fmla="*/ 20 h 40"/>
                <a:gd name="T6" fmla="*/ 20 w 114"/>
                <a:gd name="T7" fmla="*/ 40 h 40"/>
                <a:gd name="T8" fmla="*/ 94 w 114"/>
                <a:gd name="T9" fmla="*/ 40 h 40"/>
                <a:gd name="T10" fmla="*/ 114 w 114"/>
                <a:gd name="T11" fmla="*/ 20 h 40"/>
                <a:gd name="T12" fmla="*/ 94 w 11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4" h="40">
                  <a:moveTo>
                    <a:pt x="94" y="0"/>
                  </a:moveTo>
                  <a:cubicBezTo>
                    <a:pt x="20" y="0"/>
                    <a:pt x="20" y="0"/>
                    <a:pt x="20" y="0"/>
                  </a:cubicBezTo>
                  <a:cubicBezTo>
                    <a:pt x="9" y="0"/>
                    <a:pt x="0" y="9"/>
                    <a:pt x="0" y="20"/>
                  </a:cubicBezTo>
                  <a:cubicBezTo>
                    <a:pt x="0" y="31"/>
                    <a:pt x="9" y="40"/>
                    <a:pt x="20" y="40"/>
                  </a:cubicBezTo>
                  <a:cubicBezTo>
                    <a:pt x="94" y="40"/>
                    <a:pt x="94" y="40"/>
                    <a:pt x="94" y="40"/>
                  </a:cubicBezTo>
                  <a:cubicBezTo>
                    <a:pt x="105" y="40"/>
                    <a:pt x="114" y="31"/>
                    <a:pt x="114" y="20"/>
                  </a:cubicBezTo>
                  <a:cubicBezTo>
                    <a:pt x="114" y="9"/>
                    <a:pt x="105" y="0"/>
                    <a:pt x="94"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680911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r>
              <a:rPr lang="en-GB" sz="3200" dirty="0"/>
              <a:t>Introduction</a:t>
            </a:r>
            <a:endParaRPr lang="en-GB" dirty="0"/>
          </a:p>
        </p:txBody>
      </p:sp>
      <p:sp>
        <p:nvSpPr>
          <p:cNvPr id="3" name="Sisällön paikkamerkki 2"/>
          <p:cNvSpPr>
            <a:spLocks noGrp="1"/>
          </p:cNvSpPr>
          <p:nvPr>
            <p:ph idx="1"/>
          </p:nvPr>
        </p:nvSpPr>
        <p:spPr/>
        <p:txBody>
          <a:bodyPr>
            <a:normAutofit fontScale="77500" lnSpcReduction="20000"/>
          </a:bodyPr>
          <a:lstStyle/>
          <a:p>
            <a:pPr>
              <a:spcBef>
                <a:spcPts val="400"/>
              </a:spcBef>
              <a:spcAft>
                <a:spcPts val="400"/>
              </a:spcAft>
            </a:pPr>
            <a:r>
              <a:rPr lang="en-GB" b="1" dirty="0">
                <a:solidFill>
                  <a:schemeClr val="accent1"/>
                </a:solidFill>
              </a:rPr>
              <a:t>Why the New </a:t>
            </a:r>
            <a:r>
              <a:rPr lang="en-GB" b="1" dirty="0">
                <a:solidFill>
                  <a:srgbClr val="0140DD"/>
                </a:solidFill>
              </a:rPr>
              <a:t>Competence -project</a:t>
            </a:r>
            <a:r>
              <a:rPr lang="en-GB" b="1" dirty="0">
                <a:solidFill>
                  <a:schemeClr val="accent1"/>
                </a:solidFill>
              </a:rPr>
              <a:t>?</a:t>
            </a:r>
            <a:endParaRPr lang="en-GB" dirty="0">
              <a:solidFill>
                <a:schemeClr val="accent1"/>
              </a:solidFill>
            </a:endParaRPr>
          </a:p>
          <a:p>
            <a:pPr marL="560387" lvl="1" indent="-285750">
              <a:spcBef>
                <a:spcPts val="400"/>
              </a:spcBef>
              <a:spcAft>
                <a:spcPts val="400"/>
              </a:spcAft>
              <a:buFont typeface="Arial" charset="0"/>
              <a:buChar char="•"/>
            </a:pPr>
            <a:r>
              <a:rPr lang="en-GB" dirty="0"/>
              <a:t>CIMO wished to investigate </a:t>
            </a:r>
          </a:p>
          <a:p>
            <a:pPr marL="741362" lvl="2" indent="-285750">
              <a:spcBef>
                <a:spcPts val="400"/>
              </a:spcBef>
              <a:spcAft>
                <a:spcPts val="400"/>
              </a:spcAft>
              <a:buFont typeface="Arial" charset="0"/>
              <a:buChar char="•"/>
            </a:pPr>
            <a:r>
              <a:rPr lang="en-GB" dirty="0">
                <a:solidFill>
                  <a:srgbClr val="1A1A1A"/>
                </a:solidFill>
              </a:rPr>
              <a:t>if </a:t>
            </a:r>
            <a:r>
              <a:rPr lang="en-GB" sz="1500" dirty="0">
                <a:solidFill>
                  <a:srgbClr val="1A1A1A"/>
                </a:solidFill>
              </a:rPr>
              <a:t>SMEs utilise the competence of foreign HE and VET trainees as well as foreign students graduating from Finnish </a:t>
            </a:r>
            <a:r>
              <a:rPr lang="en-GB" dirty="0">
                <a:solidFill>
                  <a:srgbClr val="1A1A1A"/>
                </a:solidFill>
              </a:rPr>
              <a:t>higher education institutions?</a:t>
            </a:r>
          </a:p>
          <a:p>
            <a:pPr marL="741362" lvl="2" indent="-285750">
              <a:spcBef>
                <a:spcPts val="400"/>
              </a:spcBef>
              <a:spcAft>
                <a:spcPts val="400"/>
              </a:spcAft>
              <a:buFont typeface="Arial" charset="0"/>
              <a:buChar char="•"/>
            </a:pPr>
            <a:r>
              <a:rPr lang="en-GB" dirty="0"/>
              <a:t>the benefits and challenges encountered by companies and solutions found to the challenges.</a:t>
            </a:r>
            <a:endParaRPr lang="en-GB" b="1" dirty="0">
              <a:solidFill>
                <a:srgbClr val="8F2648"/>
              </a:solidFill>
            </a:endParaRPr>
          </a:p>
          <a:p>
            <a:pPr marL="560387" lvl="1" indent="-285750">
              <a:spcBef>
                <a:spcPts val="400"/>
              </a:spcBef>
              <a:spcAft>
                <a:spcPts val="400"/>
              </a:spcAft>
              <a:buFont typeface="Arial" charset="0"/>
              <a:buChar char="•"/>
            </a:pPr>
            <a:r>
              <a:rPr lang="en-GB" dirty="0"/>
              <a:t>SMEs create jobs, and internationalisation is a key pathway to growth. The project was underpinned by the assumption that international talents are an underused resource.</a:t>
            </a:r>
          </a:p>
          <a:p>
            <a:pPr marL="560387" lvl="1" indent="-285750">
              <a:spcBef>
                <a:spcPts val="400"/>
              </a:spcBef>
              <a:spcAft>
                <a:spcPts val="400"/>
              </a:spcAft>
              <a:buFont typeface="Arial" charset="0"/>
              <a:buChar char="•"/>
            </a:pPr>
            <a:r>
              <a:rPr lang="en-GB" dirty="0"/>
              <a:t>The objective is to lower the threshold for SMEs to host international talents.</a:t>
            </a:r>
          </a:p>
          <a:p>
            <a:pPr>
              <a:spcBef>
                <a:spcPts val="400"/>
              </a:spcBef>
              <a:spcAft>
                <a:spcPts val="400"/>
              </a:spcAft>
            </a:pPr>
            <a:r>
              <a:rPr lang="en-GB" b="1" dirty="0">
                <a:solidFill>
                  <a:schemeClr val="accent1"/>
                </a:solidFill>
              </a:rPr>
              <a:t>Data collection in spring and autumn 2016:</a:t>
            </a:r>
          </a:p>
          <a:p>
            <a:pPr marL="560387" lvl="1" indent="-285750">
              <a:spcBef>
                <a:spcPts val="400"/>
              </a:spcBef>
              <a:spcAft>
                <a:spcPts val="400"/>
              </a:spcAft>
              <a:buFont typeface="Arial" charset="0"/>
              <a:buChar char="•"/>
            </a:pPr>
            <a:r>
              <a:rPr lang="en-GB" dirty="0"/>
              <a:t>An electronic survey among SMEs and company interviews were used as key material. A literature review of previous studies and reports was also carried out. </a:t>
            </a:r>
          </a:p>
          <a:p>
            <a:pPr>
              <a:spcBef>
                <a:spcPts val="400"/>
              </a:spcBef>
              <a:spcAft>
                <a:spcPts val="400"/>
              </a:spcAft>
            </a:pPr>
            <a:r>
              <a:rPr lang="en-GB" b="1" dirty="0">
                <a:solidFill>
                  <a:schemeClr val="accent1"/>
                </a:solidFill>
              </a:rPr>
              <a:t>Other data and materials</a:t>
            </a:r>
          </a:p>
          <a:p>
            <a:pPr lvl="1">
              <a:spcBef>
                <a:spcPts val="400"/>
              </a:spcBef>
              <a:spcAft>
                <a:spcPts val="400"/>
              </a:spcAft>
            </a:pPr>
            <a:r>
              <a:rPr lang="en-GB" dirty="0"/>
              <a:t>The website </a:t>
            </a:r>
            <a:r>
              <a:rPr lang="en-GB" b="1" dirty="0">
                <a:solidFill>
                  <a:schemeClr val="accent1"/>
                </a:solidFill>
              </a:rPr>
              <a:t>www.uuttaosaamista.fi</a:t>
            </a:r>
            <a:r>
              <a:rPr lang="en-GB" dirty="0"/>
              <a:t> contains a more extensive version of the publication (in Finnish), videos describing companies’ experiences as well as a set of slides for educational institutions, stakeholders and companies on the possibilities of benefitting from international talents (in Finnish and in English).</a:t>
            </a:r>
          </a:p>
        </p:txBody>
      </p:sp>
      <p:sp>
        <p:nvSpPr>
          <p:cNvPr id="4" name="Dian numeron paikkamerkki 3"/>
          <p:cNvSpPr>
            <a:spLocks noGrp="1"/>
          </p:cNvSpPr>
          <p:nvPr>
            <p:ph type="sldNum" sz="quarter" idx="12"/>
          </p:nvPr>
        </p:nvSpPr>
        <p:spPr/>
        <p:txBody>
          <a:bodyPr/>
          <a:lstStyle/>
          <a:p>
            <a:fld id="{CD5A474A-57CC-514E-A591-E5597AD79BDB}" type="slidenum">
              <a:rPr lang="fi-FI" smtClean="0"/>
              <a:pPr/>
              <a:t>3</a:t>
            </a:fld>
            <a:endParaRPr lang="en-GB" dirty="0"/>
          </a:p>
        </p:txBody>
      </p:sp>
    </p:spTree>
    <p:extLst>
      <p:ext uri="{BB962C8B-B14F-4D97-AF65-F5344CB8AC3E}">
        <p14:creationId xmlns:p14="http://schemas.microsoft.com/office/powerpoint/2010/main" val="77631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a:xfrm>
            <a:off x="6774606" y="6356950"/>
            <a:ext cx="2133600" cy="365125"/>
          </a:xfrm>
        </p:spPr>
        <p:txBody>
          <a:bodyPr/>
          <a:lstStyle/>
          <a:p>
            <a:fld id="{CD5A474A-57CC-514E-A591-E5597AD79BDB}" type="slidenum">
              <a:rPr lang="fi-FI" smtClean="0"/>
              <a:pPr/>
              <a:t>4</a:t>
            </a:fld>
            <a:endParaRPr lang="en-GB" dirty="0"/>
          </a:p>
        </p:txBody>
      </p:sp>
      <p:sp>
        <p:nvSpPr>
          <p:cNvPr id="34" name="Dian numeron paikkamerkki 3"/>
          <p:cNvSpPr txBox="1">
            <a:spLocks/>
          </p:cNvSpPr>
          <p:nvPr/>
        </p:nvSpPr>
        <p:spPr>
          <a:xfrm>
            <a:off x="6779712" y="6228362"/>
            <a:ext cx="2133600" cy="365125"/>
          </a:xfrm>
          <a:prstGeom prst="rect">
            <a:avLst/>
          </a:prstGeom>
        </p:spPr>
        <p:txBody>
          <a:bodyPr vert="horz" lIns="91440" tIns="45720" rIns="91440" bIns="45720" rtlCol="0" anchor="ctr"/>
          <a:lstStyle>
            <a:defPPr>
              <a:defRPr lang="fi-FI"/>
            </a:defPPr>
            <a:lvl1pPr marL="0" algn="r" defTabSz="457200" rtl="0" eaLnBrk="1" latinLnBrk="0" hangingPunct="1">
              <a:defRPr sz="1400" b="1" i="0" kern="1200">
                <a:solidFill>
                  <a:srgbClr val="793F62"/>
                </a:solidFill>
                <a:latin typeface="Verdana" charset="0"/>
                <a:ea typeface="Verdana" charset="0"/>
                <a:cs typeface="Verdana"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D5A474A-57CC-514E-A591-E5597AD79BDB}" type="slidenum">
              <a:rPr lang="fi-FI" smtClean="0">
                <a:solidFill>
                  <a:schemeClr val="bg1"/>
                </a:solidFill>
              </a:rPr>
              <a:pPr/>
              <a:t>4</a:t>
            </a:fld>
            <a:endParaRPr lang="en-GB" dirty="0">
              <a:solidFill>
                <a:schemeClr val="bg1"/>
              </a:solidFill>
            </a:endParaRPr>
          </a:p>
        </p:txBody>
      </p:sp>
      <p:sp>
        <p:nvSpPr>
          <p:cNvPr id="3" name="Tekstiruutu 2"/>
          <p:cNvSpPr txBox="1"/>
          <p:nvPr/>
        </p:nvSpPr>
        <p:spPr>
          <a:xfrm>
            <a:off x="462056" y="1480049"/>
            <a:ext cx="3970244" cy="4247317"/>
          </a:xfrm>
          <a:prstGeom prst="rect">
            <a:avLst/>
          </a:prstGeom>
          <a:noFill/>
        </p:spPr>
        <p:txBody>
          <a:bodyPr wrap="square" rtlCol="0">
            <a:spAutoFit/>
          </a:bodyPr>
          <a:lstStyle/>
          <a:p>
            <a:pPr marL="285750" indent="-285750">
              <a:spcBef>
                <a:spcPts val="300"/>
              </a:spcBef>
              <a:spcAft>
                <a:spcPts val="900"/>
              </a:spcAft>
              <a:buFont typeface="Arial" charset="0"/>
              <a:buChar char="•"/>
            </a:pPr>
            <a:r>
              <a:rPr lang="en-GB" sz="1600" dirty="0">
                <a:latin typeface="Verdana" charset="0"/>
              </a:rPr>
              <a:t>A total of 386 SMEs responded to the survey conducted as part of the study.</a:t>
            </a:r>
          </a:p>
          <a:p>
            <a:pPr marL="285750" indent="-285750">
              <a:spcBef>
                <a:spcPts val="300"/>
              </a:spcBef>
              <a:spcAft>
                <a:spcPts val="900"/>
              </a:spcAft>
              <a:buFont typeface="Arial" charset="0"/>
              <a:buChar char="•"/>
            </a:pPr>
            <a:r>
              <a:rPr lang="en-GB" sz="1600" dirty="0">
                <a:latin typeface="Verdana" charset="0"/>
              </a:rPr>
              <a:t>32% of the respondents had hosted international talents: 64% had hosted foreign higher education students, 43% foreign VET students, and 7% both.</a:t>
            </a:r>
          </a:p>
          <a:p>
            <a:pPr marL="285750" indent="-285750">
              <a:spcBef>
                <a:spcPts val="300"/>
              </a:spcBef>
              <a:spcAft>
                <a:spcPts val="900"/>
              </a:spcAft>
              <a:buFont typeface="Arial" charset="0"/>
              <a:buChar char="•"/>
            </a:pPr>
            <a:r>
              <a:rPr lang="en-GB" sz="1600" dirty="0">
                <a:latin typeface="Verdana" charset="0"/>
              </a:rPr>
              <a:t>In most cases, the companies had hosted two students. Two larger companies had received up to 200 students.</a:t>
            </a:r>
          </a:p>
          <a:p>
            <a:pPr marL="285750" indent="-285750">
              <a:spcBef>
                <a:spcPts val="300"/>
              </a:spcBef>
              <a:spcAft>
                <a:spcPts val="900"/>
              </a:spcAft>
              <a:buFont typeface="Arial" charset="0"/>
              <a:buChar char="•"/>
            </a:pPr>
            <a:r>
              <a:rPr lang="en-GB" sz="1600" dirty="0">
                <a:latin typeface="Verdana" charset="0"/>
              </a:rPr>
              <a:t>The most common period in which companies had hosted students was  2014-2016 (77%).</a:t>
            </a:r>
          </a:p>
        </p:txBody>
      </p:sp>
      <p:sp>
        <p:nvSpPr>
          <p:cNvPr id="9" name="Tekstiruutu 8"/>
          <p:cNvSpPr txBox="1"/>
          <p:nvPr/>
        </p:nvSpPr>
        <p:spPr>
          <a:xfrm>
            <a:off x="473909" y="371911"/>
            <a:ext cx="3709901" cy="954107"/>
          </a:xfrm>
          <a:prstGeom prst="rect">
            <a:avLst/>
          </a:prstGeom>
          <a:noFill/>
        </p:spPr>
        <p:txBody>
          <a:bodyPr wrap="square" rtlCol="0">
            <a:spAutoFit/>
          </a:bodyPr>
          <a:lstStyle/>
          <a:p>
            <a:r>
              <a:rPr lang="en-GB" sz="2800" b="1" dirty="0">
                <a:solidFill>
                  <a:schemeClr val="accent1"/>
                </a:solidFill>
                <a:latin typeface="Verdana" charset="0"/>
              </a:rPr>
              <a:t>International </a:t>
            </a:r>
            <a:r>
              <a:rPr lang="en-GB" sz="2800" b="1" dirty="0">
                <a:solidFill>
                  <a:srgbClr val="0140DD"/>
                </a:solidFill>
                <a:latin typeface="Verdana" charset="0"/>
              </a:rPr>
              <a:t>talents</a:t>
            </a:r>
            <a:r>
              <a:rPr lang="en-GB" sz="2800" b="1" dirty="0">
                <a:solidFill>
                  <a:schemeClr val="accent1"/>
                </a:solidFill>
                <a:latin typeface="Verdana" charset="0"/>
              </a:rPr>
              <a:t> in SMEs?</a:t>
            </a:r>
            <a:endParaRPr lang="en-GB" sz="1600" b="1" dirty="0">
              <a:solidFill>
                <a:schemeClr val="accent1"/>
              </a:solidFill>
              <a:latin typeface="Verdana" charset="0"/>
              <a:ea typeface="Verdana" charset="0"/>
              <a:cs typeface="Verdana" charset="0"/>
            </a:endParaRPr>
          </a:p>
        </p:txBody>
      </p:sp>
      <p:pic>
        <p:nvPicPr>
          <p:cNvPr id="4" name="Kuva 3"/>
          <p:cNvPicPr>
            <a:picLocks noChangeAspect="1"/>
          </p:cNvPicPr>
          <p:nvPr/>
        </p:nvPicPr>
        <p:blipFill>
          <a:blip r:embed="rId3"/>
          <a:stretch>
            <a:fillRect/>
          </a:stretch>
        </p:blipFill>
        <p:spPr>
          <a:xfrm>
            <a:off x="4456856" y="371911"/>
            <a:ext cx="4635500" cy="6134100"/>
          </a:xfrm>
          <a:prstGeom prst="rect">
            <a:avLst/>
          </a:prstGeom>
        </p:spPr>
      </p:pic>
    </p:spTree>
    <p:extLst>
      <p:ext uri="{BB962C8B-B14F-4D97-AF65-F5344CB8AC3E}">
        <p14:creationId xmlns:p14="http://schemas.microsoft.com/office/powerpoint/2010/main" val="1414011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5</a:t>
            </a:fld>
            <a:endParaRPr lang="en-GB" dirty="0"/>
          </a:p>
        </p:txBody>
      </p:sp>
      <p:sp>
        <p:nvSpPr>
          <p:cNvPr id="5" name="Tekstiruutu 4"/>
          <p:cNvSpPr txBox="1"/>
          <p:nvPr/>
        </p:nvSpPr>
        <p:spPr>
          <a:xfrm>
            <a:off x="505222" y="478800"/>
            <a:ext cx="4117661" cy="1800493"/>
          </a:xfrm>
          <a:prstGeom prst="rect">
            <a:avLst/>
          </a:prstGeom>
          <a:noFill/>
        </p:spPr>
        <p:txBody>
          <a:bodyPr wrap="square" rtlCol="0">
            <a:spAutoFit/>
          </a:bodyPr>
          <a:lstStyle/>
          <a:p>
            <a:pPr>
              <a:spcBef>
                <a:spcPts val="300"/>
              </a:spcBef>
              <a:spcAft>
                <a:spcPts val="300"/>
              </a:spcAft>
            </a:pPr>
            <a:r>
              <a:rPr lang="en-GB" sz="1600" b="1" dirty="0">
                <a:solidFill>
                  <a:schemeClr val="accent1"/>
                </a:solidFill>
                <a:latin typeface="Verdana" charset="0"/>
              </a:rPr>
              <a:t>Compared </a:t>
            </a:r>
            <a:r>
              <a:rPr lang="en-GB" sz="1600" b="1" dirty="0">
                <a:solidFill>
                  <a:srgbClr val="0140DD"/>
                </a:solidFill>
                <a:latin typeface="Verdana" charset="0"/>
              </a:rPr>
              <a:t>to SMEs that had not hosted international talents, SMEs that had hosted them</a:t>
            </a:r>
            <a:r>
              <a:rPr lang="en-GB" sz="1600" b="1" dirty="0">
                <a:solidFill>
                  <a:schemeClr val="accent1"/>
                </a:solidFill>
                <a:latin typeface="Verdana" charset="0"/>
              </a:rPr>
              <a:t>: </a:t>
            </a:r>
          </a:p>
          <a:p>
            <a:pPr>
              <a:spcBef>
                <a:spcPts val="300"/>
              </a:spcBef>
              <a:spcAft>
                <a:spcPts val="300"/>
              </a:spcAft>
            </a:pPr>
            <a:endParaRPr lang="en-GB" sz="1600" b="1" dirty="0">
              <a:solidFill>
                <a:schemeClr val="accent1"/>
              </a:solidFill>
              <a:latin typeface="Verdana" charset="0"/>
              <a:ea typeface="Verdana" charset="0"/>
              <a:cs typeface="Verdana" charset="0"/>
            </a:endParaRPr>
          </a:p>
          <a:p>
            <a:pPr>
              <a:spcBef>
                <a:spcPts val="300"/>
              </a:spcBef>
              <a:spcAft>
                <a:spcPts val="300"/>
              </a:spcAft>
            </a:pPr>
            <a:endParaRPr lang="en-GB" sz="1600" b="1" dirty="0">
              <a:solidFill>
                <a:schemeClr val="accent1"/>
              </a:solidFill>
              <a:latin typeface="Verdana" charset="0"/>
              <a:ea typeface="Verdana" charset="0"/>
              <a:cs typeface="Verdana" charset="0"/>
            </a:endParaRPr>
          </a:p>
          <a:p>
            <a:pPr>
              <a:spcBef>
                <a:spcPts val="300"/>
              </a:spcBef>
              <a:spcAft>
                <a:spcPts val="300"/>
              </a:spcAft>
            </a:pPr>
            <a:endParaRPr lang="en-GB" sz="1600" b="1" dirty="0">
              <a:solidFill>
                <a:schemeClr val="accent1"/>
              </a:solidFill>
              <a:latin typeface="Verdana" charset="0"/>
              <a:ea typeface="Verdana" charset="0"/>
              <a:cs typeface="Verdana" charset="0"/>
            </a:endParaRPr>
          </a:p>
        </p:txBody>
      </p:sp>
      <p:sp>
        <p:nvSpPr>
          <p:cNvPr id="6" name="Suorakulmio 5"/>
          <p:cNvSpPr/>
          <p:nvPr/>
        </p:nvSpPr>
        <p:spPr>
          <a:xfrm>
            <a:off x="500117" y="1250875"/>
            <a:ext cx="3945763" cy="5093702"/>
          </a:xfrm>
          <a:prstGeom prst="rect">
            <a:avLst/>
          </a:prstGeom>
        </p:spPr>
        <p:txBody>
          <a:bodyPr wrap="square">
            <a:spAutoFit/>
          </a:bodyPr>
          <a:lstStyle/>
          <a:p>
            <a:pPr marL="285750" indent="-285750">
              <a:spcBef>
                <a:spcPts val="300"/>
              </a:spcBef>
              <a:spcAft>
                <a:spcPts val="300"/>
              </a:spcAft>
              <a:buFont typeface="Arial" charset="0"/>
              <a:buChar char="•"/>
            </a:pPr>
            <a:r>
              <a:rPr lang="en-GB" sz="1500" dirty="0">
                <a:latin typeface="Verdana" charset="0"/>
              </a:rPr>
              <a:t>Contain a higher share of growth-oriented and international companies.</a:t>
            </a:r>
          </a:p>
          <a:p>
            <a:pPr marL="285750" indent="-285750">
              <a:spcBef>
                <a:spcPts val="300"/>
              </a:spcBef>
              <a:spcAft>
                <a:spcPts val="300"/>
              </a:spcAft>
              <a:buFont typeface="Arial" charset="0"/>
              <a:buChar char="•"/>
            </a:pPr>
            <a:r>
              <a:rPr lang="en-GB" sz="1500" dirty="0">
                <a:latin typeface="Verdana" charset="0"/>
              </a:rPr>
              <a:t>In almost all of the companies, English is one of the working languages.</a:t>
            </a:r>
          </a:p>
          <a:p>
            <a:pPr marL="285750" indent="-285750">
              <a:spcBef>
                <a:spcPts val="300"/>
              </a:spcBef>
              <a:spcAft>
                <a:spcPts val="300"/>
              </a:spcAft>
              <a:buFont typeface="Arial" charset="0"/>
              <a:buChar char="•"/>
            </a:pPr>
            <a:r>
              <a:rPr lang="en-GB" sz="1500" dirty="0">
                <a:latin typeface="Verdana" charset="0"/>
              </a:rPr>
              <a:t>Also include a slightly higher share of older companies. </a:t>
            </a:r>
          </a:p>
          <a:p>
            <a:pPr marL="285750" indent="-285750">
              <a:spcBef>
                <a:spcPts val="300"/>
              </a:spcBef>
              <a:spcAft>
                <a:spcPts val="300"/>
              </a:spcAft>
              <a:buFont typeface="Arial" charset="0"/>
              <a:buChar char="•"/>
            </a:pPr>
            <a:r>
              <a:rPr lang="en-GB" sz="1500" dirty="0">
                <a:latin typeface="Verdana" charset="0"/>
              </a:rPr>
              <a:t>Companies of all sizes have hosted students. The greatest numbers of students had been working in companies with 5-49 employees.</a:t>
            </a:r>
          </a:p>
          <a:p>
            <a:pPr marL="285750" indent="-285750">
              <a:spcBef>
                <a:spcPts val="300"/>
              </a:spcBef>
              <a:spcAft>
                <a:spcPts val="300"/>
              </a:spcAft>
              <a:buFont typeface="Arial" charset="0"/>
              <a:buChar char="•"/>
            </a:pPr>
            <a:r>
              <a:rPr lang="en-GB" sz="1500" dirty="0">
                <a:latin typeface="Verdana" charset="0"/>
              </a:rPr>
              <a:t>Almost all sectors were represented. Mostly, the students had been working in the service, industrial, information and communication, and hotel and catering sector as well as in wholesale and retail companies.</a:t>
            </a:r>
          </a:p>
          <a:p>
            <a:pPr marL="285750" indent="-285750">
              <a:spcBef>
                <a:spcPts val="300"/>
              </a:spcBef>
              <a:spcAft>
                <a:spcPts val="300"/>
              </a:spcAft>
              <a:buFont typeface="Arial" charset="0"/>
              <a:buChar char="•"/>
            </a:pPr>
            <a:endParaRPr lang="en-GB" sz="1500" dirty="0">
              <a:latin typeface="Verdana" charset="0"/>
              <a:ea typeface="Verdana" charset="0"/>
              <a:cs typeface="Verdana" charset="0"/>
            </a:endParaRPr>
          </a:p>
        </p:txBody>
      </p:sp>
      <p:pic>
        <p:nvPicPr>
          <p:cNvPr id="3" name="Kuva 2"/>
          <p:cNvPicPr>
            <a:picLocks noChangeAspect="1"/>
          </p:cNvPicPr>
          <p:nvPr/>
        </p:nvPicPr>
        <p:blipFill>
          <a:blip r:embed="rId2"/>
          <a:stretch>
            <a:fillRect/>
          </a:stretch>
        </p:blipFill>
        <p:spPr>
          <a:xfrm>
            <a:off x="4920406" y="478800"/>
            <a:ext cx="3987800" cy="5549900"/>
          </a:xfrm>
          <a:prstGeom prst="rect">
            <a:avLst/>
          </a:prstGeom>
        </p:spPr>
      </p:pic>
    </p:spTree>
    <p:extLst>
      <p:ext uri="{BB962C8B-B14F-4D97-AF65-F5344CB8AC3E}">
        <p14:creationId xmlns:p14="http://schemas.microsoft.com/office/powerpoint/2010/main" val="632193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2"/>
          </p:nvPr>
        </p:nvSpPr>
        <p:spPr/>
        <p:txBody>
          <a:bodyPr/>
          <a:lstStyle/>
          <a:p>
            <a:fld id="{97681785-2FA5-4CDE-A927-889B4ACA8082}" type="slidenum">
              <a:rPr lang="en-JM" smtClean="0"/>
              <a:pPr/>
              <a:t>6</a:t>
            </a:fld>
            <a:endParaRPr lang="en-GB"/>
          </a:p>
        </p:txBody>
      </p:sp>
      <p:sp>
        <p:nvSpPr>
          <p:cNvPr id="7" name="Tekstiruutu 6"/>
          <p:cNvSpPr txBox="1"/>
          <p:nvPr/>
        </p:nvSpPr>
        <p:spPr>
          <a:xfrm>
            <a:off x="5342907" y="173857"/>
            <a:ext cx="8033657"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sp>
        <p:nvSpPr>
          <p:cNvPr id="16" name="Otsikko 62"/>
          <p:cNvSpPr txBox="1">
            <a:spLocks/>
          </p:cNvSpPr>
          <p:nvPr/>
        </p:nvSpPr>
        <p:spPr>
          <a:xfrm>
            <a:off x="444336" y="481634"/>
            <a:ext cx="8471064" cy="790941"/>
          </a:xfrm>
          <a:prstGeom prst="rect">
            <a:avLst/>
          </a:prstGeom>
        </p:spPr>
        <p:txBody>
          <a:bodyPr vert="horz" lIns="91440" tIns="45720" rIns="91440" bIns="45720" rtlCol="0" anchor="ctr">
            <a:normAutofit fontScale="77500" lnSpcReduction="20000"/>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3200" dirty="0"/>
              <a:t>Results: </a:t>
            </a:r>
            <a:r>
              <a:rPr lang="en-GB" sz="3400" b="0" dirty="0">
                <a:solidFill>
                  <a:schemeClr val="accent3"/>
                </a:solidFill>
              </a:rPr>
              <a:t>Why had the company hosted international talents?</a:t>
            </a:r>
            <a:endParaRPr lang="en-GB" sz="4000" b="0" dirty="0">
              <a:solidFill>
                <a:schemeClr val="accent3"/>
              </a:solidFill>
            </a:endParaRPr>
          </a:p>
        </p:txBody>
      </p:sp>
      <p:pic>
        <p:nvPicPr>
          <p:cNvPr id="4" name="Kuva 3"/>
          <p:cNvPicPr>
            <a:picLocks noChangeAspect="1"/>
          </p:cNvPicPr>
          <p:nvPr/>
        </p:nvPicPr>
        <p:blipFill>
          <a:blip r:embed="rId2"/>
          <a:stretch>
            <a:fillRect/>
          </a:stretch>
        </p:blipFill>
        <p:spPr>
          <a:xfrm>
            <a:off x="350520" y="1271553"/>
            <a:ext cx="8077200" cy="4775200"/>
          </a:xfrm>
          <a:prstGeom prst="rect">
            <a:avLst/>
          </a:prstGeom>
        </p:spPr>
      </p:pic>
    </p:spTree>
    <p:extLst>
      <p:ext uri="{BB962C8B-B14F-4D97-AF65-F5344CB8AC3E}">
        <p14:creationId xmlns:p14="http://schemas.microsoft.com/office/powerpoint/2010/main" val="95775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p:cNvSpPr>
            <a:spLocks noGrp="1"/>
          </p:cNvSpPr>
          <p:nvPr>
            <p:ph type="sldNum" sz="quarter" idx="12"/>
          </p:nvPr>
        </p:nvSpPr>
        <p:spPr/>
        <p:txBody>
          <a:bodyPr/>
          <a:lstStyle/>
          <a:p>
            <a:fld id="{97681785-2FA5-4CDE-A927-889B4ACA8082}" type="slidenum">
              <a:rPr lang="en-JM" smtClean="0"/>
              <a:pPr/>
              <a:t>7</a:t>
            </a:fld>
            <a:endParaRPr lang="en-GB"/>
          </a:p>
        </p:txBody>
      </p:sp>
      <p:sp>
        <p:nvSpPr>
          <p:cNvPr id="6" name="Tekstiruutu 5"/>
          <p:cNvSpPr txBox="1"/>
          <p:nvPr/>
        </p:nvSpPr>
        <p:spPr>
          <a:xfrm>
            <a:off x="5586185" y="129381"/>
            <a:ext cx="8033657"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sp>
        <p:nvSpPr>
          <p:cNvPr id="8" name="Otsikko 62"/>
          <p:cNvSpPr txBox="1">
            <a:spLocks/>
          </p:cNvSpPr>
          <p:nvPr/>
        </p:nvSpPr>
        <p:spPr>
          <a:xfrm>
            <a:off x="444336" y="481634"/>
            <a:ext cx="8471064" cy="790941"/>
          </a:xfrm>
          <a:prstGeom prst="rect">
            <a:avLst/>
          </a:prstGeom>
        </p:spPr>
        <p:txBody>
          <a:bodyPr vert="horz" lIns="91440" tIns="45720" rIns="91440" bIns="45720" rtlCol="0" anchor="ctr">
            <a:normAutofit fontScale="70000" lnSpcReduction="20000"/>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3200" dirty="0"/>
              <a:t>Results: </a:t>
            </a:r>
          </a:p>
          <a:p>
            <a:r>
              <a:rPr lang="en-GB" sz="3400" b="0" dirty="0">
                <a:solidFill>
                  <a:schemeClr val="accent3"/>
                </a:solidFill>
              </a:rPr>
              <a:t>How did the company find the international talent? </a:t>
            </a:r>
            <a:endParaRPr lang="en-GB" sz="4000" b="0" dirty="0">
              <a:solidFill>
                <a:schemeClr val="accent3"/>
              </a:solidFill>
            </a:endParaRPr>
          </a:p>
        </p:txBody>
      </p:sp>
      <p:pic>
        <p:nvPicPr>
          <p:cNvPr id="2" name="Kuva 1"/>
          <p:cNvPicPr>
            <a:picLocks noChangeAspect="1"/>
          </p:cNvPicPr>
          <p:nvPr/>
        </p:nvPicPr>
        <p:blipFill>
          <a:blip r:embed="rId3"/>
          <a:stretch>
            <a:fillRect/>
          </a:stretch>
        </p:blipFill>
        <p:spPr>
          <a:xfrm>
            <a:off x="828338" y="1197269"/>
            <a:ext cx="7600801" cy="4917470"/>
          </a:xfrm>
          <a:prstGeom prst="rect">
            <a:avLst/>
          </a:prstGeom>
        </p:spPr>
      </p:pic>
    </p:spTree>
    <p:extLst>
      <p:ext uri="{BB962C8B-B14F-4D97-AF65-F5344CB8AC3E}">
        <p14:creationId xmlns:p14="http://schemas.microsoft.com/office/powerpoint/2010/main" val="1740635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D5A474A-57CC-514E-A591-E5597AD79BDB}" type="slidenum">
              <a:rPr lang="fi-FI" smtClean="0"/>
              <a:pPr/>
              <a:t>8</a:t>
            </a:fld>
            <a:endParaRPr lang="en-GB" dirty="0"/>
          </a:p>
        </p:txBody>
      </p:sp>
      <p:sp>
        <p:nvSpPr>
          <p:cNvPr id="48" name="Otsikko 62"/>
          <p:cNvSpPr txBox="1">
            <a:spLocks/>
          </p:cNvSpPr>
          <p:nvPr/>
        </p:nvSpPr>
        <p:spPr>
          <a:xfrm>
            <a:off x="444336" y="481634"/>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sp>
        <p:nvSpPr>
          <p:cNvPr id="50" name="Suorakulmio 49"/>
          <p:cNvSpPr/>
          <p:nvPr/>
        </p:nvSpPr>
        <p:spPr>
          <a:xfrm>
            <a:off x="2227007" y="626244"/>
            <a:ext cx="4547600" cy="1015663"/>
          </a:xfrm>
          <a:prstGeom prst="rect">
            <a:avLst/>
          </a:prstGeom>
        </p:spPr>
        <p:txBody>
          <a:bodyPr wrap="square">
            <a:spAutoFit/>
          </a:bodyPr>
          <a:lstStyle/>
          <a:p>
            <a:pPr algn="ctr"/>
            <a:r>
              <a:rPr lang="en-GB" sz="2000" dirty="0">
                <a:solidFill>
                  <a:schemeClr val="accent3"/>
                </a:solidFill>
                <a:latin typeface="Verdana" charset="0"/>
              </a:rPr>
              <a:t>Benefits brought to companies by international talents by level of education</a:t>
            </a:r>
          </a:p>
        </p:txBody>
      </p:sp>
      <p:sp>
        <p:nvSpPr>
          <p:cNvPr id="6" name="Tekstiruutu 5"/>
          <p:cNvSpPr txBox="1"/>
          <p:nvPr/>
        </p:nvSpPr>
        <p:spPr>
          <a:xfrm>
            <a:off x="5586185" y="129381"/>
            <a:ext cx="3557815"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pic>
        <p:nvPicPr>
          <p:cNvPr id="3" name="Kuva 2"/>
          <p:cNvPicPr>
            <a:picLocks noChangeAspect="1"/>
          </p:cNvPicPr>
          <p:nvPr/>
        </p:nvPicPr>
        <p:blipFill>
          <a:blip r:embed="rId3"/>
          <a:stretch>
            <a:fillRect/>
          </a:stretch>
        </p:blipFill>
        <p:spPr>
          <a:xfrm>
            <a:off x="688489" y="1102553"/>
            <a:ext cx="8004564" cy="5106934"/>
          </a:xfrm>
          <a:prstGeom prst="rect">
            <a:avLst/>
          </a:prstGeom>
        </p:spPr>
      </p:pic>
    </p:spTree>
    <p:extLst>
      <p:ext uri="{BB962C8B-B14F-4D97-AF65-F5344CB8AC3E}">
        <p14:creationId xmlns:p14="http://schemas.microsoft.com/office/powerpoint/2010/main" val="172505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D5A474A-57CC-514E-A591-E5597AD79BDB}" type="slidenum">
              <a:rPr lang="fi-FI" smtClean="0"/>
              <a:pPr/>
              <a:t>9</a:t>
            </a:fld>
            <a:endParaRPr lang="en-GB" dirty="0"/>
          </a:p>
        </p:txBody>
      </p:sp>
      <p:sp>
        <p:nvSpPr>
          <p:cNvPr id="28" name="Suorakulmio 27"/>
          <p:cNvSpPr/>
          <p:nvPr/>
        </p:nvSpPr>
        <p:spPr>
          <a:xfrm>
            <a:off x="444336" y="1662758"/>
            <a:ext cx="4747096" cy="4325800"/>
          </a:xfrm>
          <a:prstGeom prst="rect">
            <a:avLst/>
          </a:prstGeom>
        </p:spPr>
        <p:txBody>
          <a:bodyPr wrap="square">
            <a:spAutoFit/>
          </a:bodyPr>
          <a:lstStyle/>
          <a:p>
            <a:pPr>
              <a:lnSpc>
                <a:spcPct val="115000"/>
              </a:lnSpc>
            </a:pPr>
            <a:r>
              <a:rPr lang="en-IE" sz="1400" dirty="0">
                <a:solidFill>
                  <a:srgbClr val="1A1A1A"/>
                </a:solidFill>
                <a:latin typeface="Verdana" charset="0"/>
              </a:rPr>
              <a:t>On the basis of data on the companies’ </a:t>
            </a:r>
            <a:r>
              <a:rPr lang="en-IE" sz="1400" dirty="0">
                <a:latin typeface="Verdana" charset="0"/>
              </a:rPr>
              <a:t>motives for hosting international talents, different profiles were modelled.</a:t>
            </a:r>
            <a:r>
              <a:rPr lang="en-GB" sz="1400" dirty="0">
                <a:latin typeface="Verdana" charset="0"/>
              </a:rPr>
              <a:t> These motives partly overlap. </a:t>
            </a:r>
            <a:br>
              <a:rPr lang="en-GB" sz="1400" dirty="0">
                <a:latin typeface="Verdana" charset="0"/>
              </a:rPr>
            </a:br>
            <a:endParaRPr lang="en-GB" sz="1400" dirty="0">
              <a:latin typeface="Verdana" charset="0"/>
            </a:endParaRPr>
          </a:p>
          <a:p>
            <a:pPr marL="285750" indent="-285750">
              <a:lnSpc>
                <a:spcPct val="115000"/>
              </a:lnSpc>
              <a:spcBef>
                <a:spcPts val="300"/>
              </a:spcBef>
              <a:spcAft>
                <a:spcPts val="300"/>
              </a:spcAft>
              <a:buFont typeface="Arial" charset="0"/>
              <a:buChar char="•"/>
            </a:pPr>
            <a:r>
              <a:rPr lang="en-GB" sz="1200" dirty="0">
                <a:latin typeface="Verdana" charset="0"/>
              </a:rPr>
              <a:t>”</a:t>
            </a:r>
            <a:r>
              <a:rPr lang="en-GB" sz="1200" b="1" dirty="0">
                <a:latin typeface="Verdana" charset="0"/>
              </a:rPr>
              <a:t>Aiming abroad</a:t>
            </a:r>
            <a:r>
              <a:rPr lang="en-GB" sz="1200" dirty="0">
                <a:latin typeface="Verdana" charset="0"/>
              </a:rPr>
              <a:t>” companies wanted to draw on the students’ skills to support their internationalisation. </a:t>
            </a:r>
          </a:p>
          <a:p>
            <a:pPr marL="285750" indent="-285750">
              <a:lnSpc>
                <a:spcPct val="115000"/>
              </a:lnSpc>
              <a:spcBef>
                <a:spcPts val="300"/>
              </a:spcBef>
              <a:spcAft>
                <a:spcPts val="300"/>
              </a:spcAft>
              <a:buFont typeface="Arial" charset="0"/>
              <a:buChar char="•"/>
            </a:pPr>
            <a:r>
              <a:rPr lang="en-GB" sz="1200" dirty="0">
                <a:latin typeface="Verdana" charset="0"/>
              </a:rPr>
              <a:t>”</a:t>
            </a:r>
            <a:r>
              <a:rPr lang="en-GB" sz="1200" b="1" dirty="0">
                <a:latin typeface="Verdana" charset="0"/>
              </a:rPr>
              <a:t>Talent</a:t>
            </a:r>
            <a:r>
              <a:rPr lang="en-GB" sz="1200" dirty="0"/>
              <a:t> </a:t>
            </a:r>
            <a:r>
              <a:rPr lang="en-GB" sz="1200" b="1" dirty="0">
                <a:latin typeface="Verdana" charset="0"/>
              </a:rPr>
              <a:t>hunters</a:t>
            </a:r>
            <a:r>
              <a:rPr lang="en-GB" sz="1200" dirty="0">
                <a:latin typeface="Verdana" charset="0"/>
              </a:rPr>
              <a:t>” often already are international companies, and the talent's background thus makes no difference. What matters is their competence and potential. </a:t>
            </a:r>
          </a:p>
          <a:p>
            <a:pPr marL="285750" indent="-285750">
              <a:lnSpc>
                <a:spcPct val="115000"/>
              </a:lnSpc>
              <a:spcBef>
                <a:spcPts val="300"/>
              </a:spcBef>
              <a:spcAft>
                <a:spcPts val="300"/>
              </a:spcAft>
              <a:buFont typeface="Arial" charset="0"/>
              <a:buChar char="•"/>
            </a:pPr>
            <a:r>
              <a:rPr lang="en-GB" sz="1200" dirty="0">
                <a:latin typeface="Verdana" charset="0"/>
              </a:rPr>
              <a:t>”</a:t>
            </a:r>
            <a:r>
              <a:rPr lang="en-GB" sz="1200" b="1" dirty="0">
                <a:latin typeface="Verdana" charset="0"/>
              </a:rPr>
              <a:t>Internationalisation at home</a:t>
            </a:r>
            <a:r>
              <a:rPr lang="en-GB" sz="1200" dirty="0">
                <a:latin typeface="Verdana" charset="0"/>
              </a:rPr>
              <a:t>” companies had hosted an international talent as an extra pair of hands, or maybe to strengthen their competence in serving foreign customers. </a:t>
            </a:r>
          </a:p>
          <a:p>
            <a:pPr marL="285750" indent="-285750">
              <a:lnSpc>
                <a:spcPct val="115000"/>
              </a:lnSpc>
              <a:spcBef>
                <a:spcPts val="300"/>
              </a:spcBef>
              <a:spcAft>
                <a:spcPts val="300"/>
              </a:spcAft>
              <a:buFont typeface="Arial" charset="0"/>
              <a:buChar char="•"/>
            </a:pPr>
            <a:r>
              <a:rPr lang="en-GB" sz="1200" dirty="0">
                <a:latin typeface="Verdana" charset="0"/>
              </a:rPr>
              <a:t>”</a:t>
            </a:r>
            <a:r>
              <a:rPr lang="en-GB" sz="1200" b="1" dirty="0">
                <a:latin typeface="Verdana" charset="0"/>
              </a:rPr>
              <a:t>Corporate social responsibility</a:t>
            </a:r>
            <a:r>
              <a:rPr lang="en-GB" sz="1200" dirty="0">
                <a:latin typeface="Verdana" charset="0"/>
              </a:rPr>
              <a:t>” companies hosted international talents when requested to do so as an additional resource or to improve the employees’ linguistic and cultural skills.</a:t>
            </a:r>
          </a:p>
        </p:txBody>
      </p:sp>
      <p:sp>
        <p:nvSpPr>
          <p:cNvPr id="32" name="Otsikko 62"/>
          <p:cNvSpPr txBox="1">
            <a:spLocks/>
          </p:cNvSpPr>
          <p:nvPr/>
        </p:nvSpPr>
        <p:spPr>
          <a:xfrm>
            <a:off x="444336" y="481634"/>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sp>
        <p:nvSpPr>
          <p:cNvPr id="33" name="Suorakulmio 32"/>
          <p:cNvSpPr/>
          <p:nvPr/>
        </p:nvSpPr>
        <p:spPr>
          <a:xfrm>
            <a:off x="2234356" y="623378"/>
            <a:ext cx="6673850" cy="830997"/>
          </a:xfrm>
          <a:prstGeom prst="rect">
            <a:avLst/>
          </a:prstGeom>
        </p:spPr>
        <p:txBody>
          <a:bodyPr wrap="square">
            <a:spAutoFit/>
          </a:bodyPr>
          <a:lstStyle/>
          <a:p>
            <a:r>
              <a:rPr lang="en-GB" sz="2400" dirty="0">
                <a:solidFill>
                  <a:schemeClr val="accent3"/>
                </a:solidFill>
                <a:latin typeface="Verdana" charset="0"/>
              </a:rPr>
              <a:t>Companies’ motives for hosting international talents:</a:t>
            </a:r>
            <a:endParaRPr lang="en-GB" sz="2400" dirty="0">
              <a:solidFill>
                <a:schemeClr val="accent3"/>
              </a:solidFill>
              <a:latin typeface="Verdana" charset="0"/>
              <a:ea typeface="Verdana" charset="0"/>
              <a:cs typeface="Verdana" charset="0"/>
            </a:endParaRPr>
          </a:p>
        </p:txBody>
      </p:sp>
      <p:sp>
        <p:nvSpPr>
          <p:cNvPr id="7" name="Tekstiruutu 6"/>
          <p:cNvSpPr txBox="1"/>
          <p:nvPr/>
        </p:nvSpPr>
        <p:spPr>
          <a:xfrm>
            <a:off x="5586185" y="129381"/>
            <a:ext cx="3557815"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pic>
        <p:nvPicPr>
          <p:cNvPr id="3" name="Kuva 2"/>
          <p:cNvPicPr>
            <a:picLocks noChangeAspect="1"/>
          </p:cNvPicPr>
          <p:nvPr/>
        </p:nvPicPr>
        <p:blipFill>
          <a:blip r:embed="rId3"/>
          <a:stretch>
            <a:fillRect/>
          </a:stretch>
        </p:blipFill>
        <p:spPr>
          <a:xfrm>
            <a:off x="5191431" y="1844558"/>
            <a:ext cx="3612557" cy="3645399"/>
          </a:xfrm>
          <a:prstGeom prst="rect">
            <a:avLst/>
          </a:prstGeom>
        </p:spPr>
      </p:pic>
    </p:spTree>
    <p:extLst>
      <p:ext uri="{BB962C8B-B14F-4D97-AF65-F5344CB8AC3E}">
        <p14:creationId xmlns:p14="http://schemas.microsoft.com/office/powerpoint/2010/main" val="612363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D5A474A-57CC-514E-A591-E5597AD79BDB}" type="slidenum">
              <a:rPr lang="fi-FI" smtClean="0"/>
              <a:pPr/>
              <a:t>10</a:t>
            </a:fld>
            <a:endParaRPr lang="en-GB" dirty="0"/>
          </a:p>
        </p:txBody>
      </p:sp>
      <p:sp>
        <p:nvSpPr>
          <p:cNvPr id="4" name="Tekstiruutu 3"/>
          <p:cNvSpPr txBox="1"/>
          <p:nvPr/>
        </p:nvSpPr>
        <p:spPr>
          <a:xfrm>
            <a:off x="2128839" y="618341"/>
            <a:ext cx="4786312" cy="923330"/>
          </a:xfrm>
          <a:prstGeom prst="rect">
            <a:avLst/>
          </a:prstGeom>
          <a:noFill/>
        </p:spPr>
        <p:txBody>
          <a:bodyPr wrap="square" rtlCol="0">
            <a:spAutoFit/>
          </a:bodyPr>
          <a:lstStyle/>
          <a:p>
            <a:pPr algn="ctr"/>
            <a:r>
              <a:rPr lang="en-GB" dirty="0">
                <a:solidFill>
                  <a:schemeClr val="accent3"/>
                </a:solidFill>
                <a:latin typeface="Verdana" charset="0"/>
              </a:rPr>
              <a:t>Benefits brought by international talents to companies examined by </a:t>
            </a:r>
            <a:br>
              <a:rPr lang="en-GB" dirty="0">
                <a:solidFill>
                  <a:schemeClr val="accent3"/>
                </a:solidFill>
                <a:latin typeface="Verdana" charset="0"/>
              </a:rPr>
            </a:br>
            <a:r>
              <a:rPr lang="en-GB" dirty="0">
                <a:solidFill>
                  <a:schemeClr val="accent3"/>
                </a:solidFill>
                <a:latin typeface="Verdana" charset="0"/>
              </a:rPr>
              <a:t>the company's motive:</a:t>
            </a:r>
          </a:p>
        </p:txBody>
      </p:sp>
      <p:sp>
        <p:nvSpPr>
          <p:cNvPr id="5" name="Otsikko 62"/>
          <p:cNvSpPr txBox="1">
            <a:spLocks/>
          </p:cNvSpPr>
          <p:nvPr/>
        </p:nvSpPr>
        <p:spPr>
          <a:xfrm>
            <a:off x="444336" y="381618"/>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sp>
        <p:nvSpPr>
          <p:cNvPr id="6" name="Tekstiruutu 5"/>
          <p:cNvSpPr txBox="1"/>
          <p:nvPr/>
        </p:nvSpPr>
        <p:spPr>
          <a:xfrm>
            <a:off x="6529389" y="1753698"/>
            <a:ext cx="979523" cy="400110"/>
          </a:xfrm>
          <a:prstGeom prst="rect">
            <a:avLst/>
          </a:prstGeom>
          <a:solidFill>
            <a:schemeClr val="bg1"/>
          </a:solidFill>
        </p:spPr>
        <p:txBody>
          <a:bodyPr wrap="square" rtlCol="0">
            <a:spAutoFit/>
          </a:bodyPr>
          <a:lstStyle/>
          <a:p>
            <a:pPr algn="ctr"/>
            <a:endParaRPr lang="fi-FI" sz="1000">
              <a:latin typeface="Verdana" charset="0"/>
              <a:ea typeface="Verdana" charset="0"/>
              <a:cs typeface="Verdana" charset="0"/>
            </a:endParaRPr>
          </a:p>
          <a:p>
            <a:pPr algn="ctr"/>
            <a:endParaRPr lang="fi-FI" sz="1000" dirty="0">
              <a:latin typeface="Verdana" charset="0"/>
              <a:ea typeface="Verdana" charset="0"/>
              <a:cs typeface="Verdana" charset="0"/>
            </a:endParaRPr>
          </a:p>
        </p:txBody>
      </p:sp>
      <p:sp>
        <p:nvSpPr>
          <p:cNvPr id="8" name="Tekstiruutu 7"/>
          <p:cNvSpPr txBox="1"/>
          <p:nvPr/>
        </p:nvSpPr>
        <p:spPr>
          <a:xfrm>
            <a:off x="5586185" y="129381"/>
            <a:ext cx="3557815"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pic>
        <p:nvPicPr>
          <p:cNvPr id="3" name="Kuva 2"/>
          <p:cNvPicPr>
            <a:picLocks noChangeAspect="1"/>
          </p:cNvPicPr>
          <p:nvPr/>
        </p:nvPicPr>
        <p:blipFill>
          <a:blip r:embed="rId3"/>
          <a:stretch>
            <a:fillRect/>
          </a:stretch>
        </p:blipFill>
        <p:spPr>
          <a:xfrm>
            <a:off x="623944" y="927760"/>
            <a:ext cx="7852781" cy="5146032"/>
          </a:xfrm>
          <a:prstGeom prst="rect">
            <a:avLst/>
          </a:prstGeom>
        </p:spPr>
      </p:pic>
    </p:spTree>
    <p:extLst>
      <p:ext uri="{BB962C8B-B14F-4D97-AF65-F5344CB8AC3E}">
        <p14:creationId xmlns:p14="http://schemas.microsoft.com/office/powerpoint/2010/main" val="160180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260907" y="721278"/>
            <a:ext cx="5516872" cy="309363"/>
          </a:xfrm>
        </p:spPr>
        <p:txBody>
          <a:bodyPr>
            <a:noAutofit/>
          </a:bodyPr>
          <a:lstStyle/>
          <a:p>
            <a:r>
              <a:rPr lang="en-GB" sz="2000" b="0" dirty="0">
                <a:solidFill>
                  <a:schemeClr val="accent3"/>
                </a:solidFill>
              </a:rPr>
              <a:t>Challenges experienced by companies</a:t>
            </a:r>
          </a:p>
        </p:txBody>
      </p:sp>
      <p:sp>
        <p:nvSpPr>
          <p:cNvPr id="4" name="Dian numeron paikkamerkki 3"/>
          <p:cNvSpPr>
            <a:spLocks noGrp="1"/>
          </p:cNvSpPr>
          <p:nvPr>
            <p:ph type="sldNum" sz="quarter" idx="12"/>
          </p:nvPr>
        </p:nvSpPr>
        <p:spPr/>
        <p:txBody>
          <a:bodyPr/>
          <a:lstStyle/>
          <a:p>
            <a:fld id="{CD5A474A-57CC-514E-A591-E5597AD79BDB}" type="slidenum">
              <a:rPr lang="fi-FI" smtClean="0"/>
              <a:pPr/>
              <a:t>11</a:t>
            </a:fld>
            <a:endParaRPr lang="en-GB" dirty="0"/>
          </a:p>
        </p:txBody>
      </p:sp>
      <p:sp>
        <p:nvSpPr>
          <p:cNvPr id="5" name="Tekstiruutu 4"/>
          <p:cNvSpPr txBox="1"/>
          <p:nvPr/>
        </p:nvSpPr>
        <p:spPr>
          <a:xfrm>
            <a:off x="4870270" y="1116396"/>
            <a:ext cx="4188542" cy="307777"/>
          </a:xfrm>
          <a:prstGeom prst="rect">
            <a:avLst/>
          </a:prstGeom>
          <a:noFill/>
        </p:spPr>
        <p:txBody>
          <a:bodyPr wrap="square" rtlCol="0">
            <a:spAutoFit/>
          </a:bodyPr>
          <a:lstStyle/>
          <a:p>
            <a:r>
              <a:rPr lang="en-GB" sz="1400" b="1" dirty="0">
                <a:latin typeface="Verdana" charset="0"/>
              </a:rPr>
              <a:t>Average 1 </a:t>
            </a:r>
            <a:r>
              <a:rPr lang="en-GB" sz="1400" dirty="0">
                <a:latin typeface="Verdana" charset="0"/>
              </a:rPr>
              <a:t>(none) </a:t>
            </a:r>
            <a:r>
              <a:rPr lang="en-GB" sz="1400" b="1" dirty="0">
                <a:latin typeface="Verdana" charset="0"/>
              </a:rPr>
              <a:t>– 4 </a:t>
            </a:r>
            <a:r>
              <a:rPr lang="en-GB" sz="1400" dirty="0">
                <a:latin typeface="Verdana" charset="0"/>
              </a:rPr>
              <a:t>(very many)</a:t>
            </a:r>
          </a:p>
        </p:txBody>
      </p:sp>
      <p:sp>
        <p:nvSpPr>
          <p:cNvPr id="7" name="Sisällön paikkamerkki 1"/>
          <p:cNvSpPr txBox="1">
            <a:spLocks/>
          </p:cNvSpPr>
          <p:nvPr/>
        </p:nvSpPr>
        <p:spPr>
          <a:xfrm>
            <a:off x="467666" y="1361355"/>
            <a:ext cx="3039328" cy="1167176"/>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720725" indent="0" algn="l" defTabSz="457200" rtl="0" eaLnBrk="1" latinLnBrk="0" hangingPunct="1">
              <a:spcBef>
                <a:spcPct val="20000"/>
              </a:spcBef>
              <a:buFont typeface="Arial"/>
              <a:buNone/>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500"/>
              </a:spcBef>
              <a:spcAft>
                <a:spcPts val="400"/>
              </a:spcAft>
            </a:pPr>
            <a:r>
              <a:rPr lang="en-GB" sz="1400" dirty="0"/>
              <a:t>The most common challenges encountered by companies that hosted foreign VET students for work placement were inadequate resources for guiding the student and the lack of a common language.</a:t>
            </a:r>
          </a:p>
          <a:p>
            <a:pPr>
              <a:spcBef>
                <a:spcPts val="500"/>
              </a:spcBef>
              <a:spcAft>
                <a:spcPts val="400"/>
              </a:spcAft>
            </a:pPr>
            <a:r>
              <a:rPr lang="en-GB" sz="1400" dirty="0"/>
              <a:t>For companies that hosted higher education students, inadequate resources for guiding the student and challenges arising from differences in working cultures were somewhat more common. </a:t>
            </a:r>
          </a:p>
        </p:txBody>
      </p:sp>
      <p:sp>
        <p:nvSpPr>
          <p:cNvPr id="12" name="Tekstiruutu 11"/>
          <p:cNvSpPr txBox="1"/>
          <p:nvPr/>
        </p:nvSpPr>
        <p:spPr>
          <a:xfrm>
            <a:off x="5586185" y="129381"/>
            <a:ext cx="8033657"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international talents:</a:t>
            </a:r>
          </a:p>
        </p:txBody>
      </p:sp>
      <p:sp>
        <p:nvSpPr>
          <p:cNvPr id="13" name="Otsikko 62"/>
          <p:cNvSpPr txBox="1">
            <a:spLocks/>
          </p:cNvSpPr>
          <p:nvPr/>
        </p:nvSpPr>
        <p:spPr>
          <a:xfrm>
            <a:off x="444336" y="481634"/>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pic>
        <p:nvPicPr>
          <p:cNvPr id="3" name="Kuva 2"/>
          <p:cNvPicPr>
            <a:picLocks noChangeAspect="1"/>
          </p:cNvPicPr>
          <p:nvPr/>
        </p:nvPicPr>
        <p:blipFill>
          <a:blip r:embed="rId2"/>
          <a:stretch>
            <a:fillRect/>
          </a:stretch>
        </p:blipFill>
        <p:spPr>
          <a:xfrm>
            <a:off x="3650406" y="1598083"/>
            <a:ext cx="5257800" cy="4406900"/>
          </a:xfrm>
          <a:prstGeom prst="rect">
            <a:avLst/>
          </a:prstGeom>
        </p:spPr>
      </p:pic>
    </p:spTree>
    <p:extLst>
      <p:ext uri="{BB962C8B-B14F-4D97-AF65-F5344CB8AC3E}">
        <p14:creationId xmlns:p14="http://schemas.microsoft.com/office/powerpoint/2010/main" val="353930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p:cNvSpPr>
            <a:spLocks noGrp="1"/>
          </p:cNvSpPr>
          <p:nvPr>
            <p:ph type="sldNum" sz="quarter" idx="12"/>
          </p:nvPr>
        </p:nvSpPr>
        <p:spPr/>
        <p:txBody>
          <a:bodyPr/>
          <a:lstStyle/>
          <a:p>
            <a:fld id="{CD5A474A-57CC-514E-A591-E5597AD79BDB}" type="slidenum">
              <a:rPr lang="fi-FI" smtClean="0"/>
              <a:pPr/>
              <a:t>12</a:t>
            </a:fld>
            <a:endParaRPr lang="en-GB" dirty="0"/>
          </a:p>
        </p:txBody>
      </p:sp>
      <p:sp>
        <p:nvSpPr>
          <p:cNvPr id="34" name="Dian numeron paikkamerkki 3"/>
          <p:cNvSpPr txBox="1">
            <a:spLocks/>
          </p:cNvSpPr>
          <p:nvPr/>
        </p:nvSpPr>
        <p:spPr>
          <a:xfrm>
            <a:off x="6779712" y="6269927"/>
            <a:ext cx="2133600" cy="365125"/>
          </a:xfrm>
          <a:prstGeom prst="rect">
            <a:avLst/>
          </a:prstGeom>
        </p:spPr>
        <p:txBody>
          <a:bodyPr vert="horz" lIns="91440" tIns="45720" rIns="91440" bIns="45720" rtlCol="0" anchor="ctr"/>
          <a:lstStyle>
            <a:defPPr>
              <a:defRPr lang="fi-FI"/>
            </a:defPPr>
            <a:lvl1pPr marL="0" algn="r" defTabSz="457200" rtl="0" eaLnBrk="1" latinLnBrk="0" hangingPunct="1">
              <a:defRPr sz="1400" b="1" i="0" kern="1200">
                <a:solidFill>
                  <a:srgbClr val="793F62"/>
                </a:solidFill>
                <a:latin typeface="Verdana" charset="0"/>
                <a:ea typeface="Verdana" charset="0"/>
                <a:cs typeface="Verdana"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D5A474A-57CC-514E-A591-E5597AD79BDB}" type="slidenum">
              <a:rPr lang="fi-FI" smtClean="0">
                <a:solidFill>
                  <a:schemeClr val="bg1"/>
                </a:solidFill>
              </a:rPr>
              <a:pPr/>
              <a:t>12</a:t>
            </a:fld>
            <a:endParaRPr lang="en-GB" dirty="0">
              <a:solidFill>
                <a:schemeClr val="bg1"/>
              </a:solidFill>
            </a:endParaRPr>
          </a:p>
        </p:txBody>
      </p:sp>
      <p:sp>
        <p:nvSpPr>
          <p:cNvPr id="23" name="Tekstiruutu 22"/>
          <p:cNvSpPr txBox="1"/>
          <p:nvPr/>
        </p:nvSpPr>
        <p:spPr>
          <a:xfrm>
            <a:off x="5089585" y="129381"/>
            <a:ext cx="8530257" cy="307777"/>
          </a:xfrm>
          <a:prstGeom prst="rect">
            <a:avLst/>
          </a:prstGeom>
          <a:noFill/>
        </p:spPr>
        <p:txBody>
          <a:bodyPr wrap="square" rtlCol="0">
            <a:spAutoFit/>
          </a:bodyPr>
          <a:lstStyle/>
          <a:p>
            <a:r>
              <a:rPr lang="en-GB" sz="1400" dirty="0">
                <a:solidFill>
                  <a:schemeClr val="bg1">
                    <a:lumMod val="50000"/>
                  </a:schemeClr>
                </a:solidFill>
                <a:latin typeface="Verdana" charset="0"/>
              </a:rPr>
              <a:t>Companies with no international talents</a:t>
            </a:r>
          </a:p>
        </p:txBody>
      </p:sp>
      <p:sp>
        <p:nvSpPr>
          <p:cNvPr id="24" name="Otsikko 62"/>
          <p:cNvSpPr txBox="1">
            <a:spLocks/>
          </p:cNvSpPr>
          <p:nvPr/>
        </p:nvSpPr>
        <p:spPr>
          <a:xfrm>
            <a:off x="444336" y="481634"/>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sp>
        <p:nvSpPr>
          <p:cNvPr id="25" name="Otsikko 1"/>
          <p:cNvSpPr txBox="1">
            <a:spLocks/>
          </p:cNvSpPr>
          <p:nvPr/>
        </p:nvSpPr>
        <p:spPr>
          <a:xfrm>
            <a:off x="2260905" y="662286"/>
            <a:ext cx="6647301" cy="550232"/>
          </a:xfrm>
          <a:prstGeom prst="rect">
            <a:avLst/>
          </a:prstGeom>
        </p:spPr>
        <p:txBody>
          <a:bodyPr>
            <a:no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000" b="0" dirty="0">
                <a:solidFill>
                  <a:schemeClr val="accent3"/>
                </a:solidFill>
              </a:rPr>
              <a:t>Companies with no international talents</a:t>
            </a:r>
          </a:p>
        </p:txBody>
      </p:sp>
      <p:sp>
        <p:nvSpPr>
          <p:cNvPr id="26" name="Sisällön paikkamerkki 1"/>
          <p:cNvSpPr txBox="1">
            <a:spLocks/>
          </p:cNvSpPr>
          <p:nvPr/>
        </p:nvSpPr>
        <p:spPr>
          <a:xfrm>
            <a:off x="444336" y="3627473"/>
            <a:ext cx="3689943" cy="1167176"/>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720725" indent="0" algn="l" defTabSz="457200" rtl="0" eaLnBrk="1" latinLnBrk="0" hangingPunct="1">
              <a:spcBef>
                <a:spcPct val="20000"/>
              </a:spcBef>
              <a:buFont typeface="Arial"/>
              <a:buNone/>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400"/>
              </a:spcAft>
            </a:pPr>
            <a:r>
              <a:rPr lang="en-GB" sz="1400" dirty="0"/>
              <a:t>The most common reason for the companies not hosting international talents was that the companies and the students had failed to meet, or the company had no need for trainees in general.</a:t>
            </a:r>
          </a:p>
        </p:txBody>
      </p:sp>
      <p:sp>
        <p:nvSpPr>
          <p:cNvPr id="27" name="Sisällön paikkamerkki 1"/>
          <p:cNvSpPr txBox="1">
            <a:spLocks/>
          </p:cNvSpPr>
          <p:nvPr/>
        </p:nvSpPr>
        <p:spPr>
          <a:xfrm>
            <a:off x="4834880" y="1581658"/>
            <a:ext cx="3937645" cy="1167176"/>
          </a:xfrm>
          <a:prstGeom prst="rect">
            <a:avLst/>
          </a:prstGeom>
        </p:spPr>
        <p:txBody>
          <a:bodyPr vert="horz" lIns="91440" tIns="45720" rIns="91440" bIns="45720" rtlCol="0">
            <a:noAutofit/>
          </a:bodyPr>
          <a:lstStyle>
            <a:lvl1pPr marL="265113" indent="-265113" algn="l" defTabSz="457200" rtl="0" eaLnBrk="1" latinLnBrk="0" hangingPunct="1">
              <a:lnSpc>
                <a:spcPct val="120000"/>
              </a:lnSpc>
              <a:spcBef>
                <a:spcPct val="20000"/>
              </a:spcBef>
              <a:buFont typeface="Arial"/>
              <a:buChar char="•"/>
              <a:defRPr sz="2000" kern="1200" baseline="0">
                <a:solidFill>
                  <a:schemeClr val="tx1"/>
                </a:solidFill>
                <a:latin typeface="Verdana" charset="0"/>
                <a:ea typeface="Verdana" charset="0"/>
                <a:cs typeface="Verdana" charset="0"/>
              </a:defRPr>
            </a:lvl1pPr>
            <a:lvl2pPr marL="539750" indent="-179388" algn="l" defTabSz="457200" rtl="0" eaLnBrk="1" latinLnBrk="0" hangingPunct="1">
              <a:spcBef>
                <a:spcPct val="20000"/>
              </a:spcBef>
              <a:buFont typeface="Arial"/>
              <a:buChar char="•"/>
              <a:defRPr sz="1800" kern="1200">
                <a:solidFill>
                  <a:schemeClr val="tx1"/>
                </a:solidFill>
                <a:latin typeface="Verdana" charset="0"/>
                <a:ea typeface="Verdana" charset="0"/>
                <a:cs typeface="Verdana" charset="0"/>
              </a:defRPr>
            </a:lvl2pPr>
            <a:lvl3pPr marL="720725" indent="0" algn="l" defTabSz="457200" rtl="0" eaLnBrk="1" latinLnBrk="0" hangingPunct="1">
              <a:spcBef>
                <a:spcPct val="20000"/>
              </a:spcBef>
              <a:buFont typeface="Arial"/>
              <a:buNone/>
              <a:defRPr sz="1600" kern="1200">
                <a:solidFill>
                  <a:schemeClr val="tx1"/>
                </a:solidFill>
                <a:latin typeface="Verdana" charset="0"/>
                <a:ea typeface="Verdana" charset="0"/>
                <a:cs typeface="Verdana" charset="0"/>
              </a:defRPr>
            </a:lvl3pPr>
            <a:lvl4pPr marL="720725" indent="0" algn="l" defTabSz="457200" rtl="0" eaLnBrk="1" latinLnBrk="0" hangingPunct="1">
              <a:spcBef>
                <a:spcPct val="20000"/>
              </a:spcBef>
              <a:buFont typeface="Arial"/>
              <a:buNone/>
              <a:defRPr sz="1600" kern="1200">
                <a:solidFill>
                  <a:schemeClr val="tx1"/>
                </a:solidFill>
                <a:latin typeface="Mark Offc Pro"/>
                <a:ea typeface="+mn-ea"/>
                <a:cs typeface="Mark Offc Pro"/>
              </a:defRPr>
            </a:lvl4pPr>
            <a:lvl5pPr marL="2057400" indent="-228600" algn="l" defTabSz="457200" rtl="0" eaLnBrk="1" latinLnBrk="0" hangingPunct="1">
              <a:spcBef>
                <a:spcPct val="20000"/>
              </a:spcBef>
              <a:buFont typeface="Arial"/>
              <a:buChar char="»"/>
              <a:defRPr sz="2000" kern="1200">
                <a:solidFill>
                  <a:schemeClr val="tx1"/>
                </a:solidFill>
                <a:latin typeface="Mark Offc Pro"/>
                <a:ea typeface="+mn-ea"/>
                <a:cs typeface="Mark Offc Pro"/>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400"/>
              </a:spcAft>
            </a:pPr>
            <a:r>
              <a:rPr lang="en-GB" sz="1400" dirty="0"/>
              <a:t>Companies could need the additional resources and special competence brought by an international talent in the future.  About one out of four believed that they could use international talents to support their internationalisation.</a:t>
            </a:r>
          </a:p>
        </p:txBody>
      </p:sp>
      <p:pic>
        <p:nvPicPr>
          <p:cNvPr id="3" name="Kuva 2"/>
          <p:cNvPicPr>
            <a:picLocks noChangeAspect="1"/>
          </p:cNvPicPr>
          <p:nvPr/>
        </p:nvPicPr>
        <p:blipFill>
          <a:blip r:embed="rId3"/>
          <a:stretch>
            <a:fillRect/>
          </a:stretch>
        </p:blipFill>
        <p:spPr>
          <a:xfrm>
            <a:off x="571500" y="1317051"/>
            <a:ext cx="3900886" cy="2148991"/>
          </a:xfrm>
          <a:prstGeom prst="rect">
            <a:avLst/>
          </a:prstGeom>
        </p:spPr>
      </p:pic>
      <p:pic>
        <p:nvPicPr>
          <p:cNvPr id="5" name="Kuva 4"/>
          <p:cNvPicPr>
            <a:picLocks noChangeAspect="1"/>
          </p:cNvPicPr>
          <p:nvPr/>
        </p:nvPicPr>
        <p:blipFill>
          <a:blip r:embed="rId4"/>
          <a:stretch>
            <a:fillRect/>
          </a:stretch>
        </p:blipFill>
        <p:spPr>
          <a:xfrm>
            <a:off x="5105739" y="3454087"/>
            <a:ext cx="3666786" cy="2755783"/>
          </a:xfrm>
          <a:prstGeom prst="rect">
            <a:avLst/>
          </a:prstGeom>
        </p:spPr>
      </p:pic>
    </p:spTree>
    <p:extLst>
      <p:ext uri="{BB962C8B-B14F-4D97-AF65-F5344CB8AC3E}">
        <p14:creationId xmlns:p14="http://schemas.microsoft.com/office/powerpoint/2010/main" val="151484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p:cNvSpPr>
            <a:spLocks noGrp="1"/>
          </p:cNvSpPr>
          <p:nvPr>
            <p:ph type="sldNum" sz="quarter" idx="12"/>
          </p:nvPr>
        </p:nvSpPr>
        <p:spPr/>
        <p:txBody>
          <a:bodyPr/>
          <a:lstStyle/>
          <a:p>
            <a:fld id="{CD5A474A-57CC-514E-A591-E5597AD79BDB}" type="slidenum">
              <a:rPr lang="fi-FI" smtClean="0"/>
              <a:pPr/>
              <a:t>13</a:t>
            </a:fld>
            <a:endParaRPr lang="en-GB" dirty="0"/>
          </a:p>
        </p:txBody>
      </p:sp>
      <p:sp>
        <p:nvSpPr>
          <p:cNvPr id="61" name="Otsikko 62"/>
          <p:cNvSpPr txBox="1">
            <a:spLocks/>
          </p:cNvSpPr>
          <p:nvPr/>
        </p:nvSpPr>
        <p:spPr>
          <a:xfrm>
            <a:off x="444336" y="481634"/>
            <a:ext cx="8471064" cy="790941"/>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500" dirty="0"/>
              <a:t>Results:</a:t>
            </a:r>
            <a:endParaRPr lang="en-GB" sz="2500" b="0" dirty="0">
              <a:solidFill>
                <a:schemeClr val="accent3"/>
              </a:solidFill>
            </a:endParaRPr>
          </a:p>
        </p:txBody>
      </p:sp>
      <p:sp>
        <p:nvSpPr>
          <p:cNvPr id="62" name="Otsikko 1"/>
          <p:cNvSpPr txBox="1">
            <a:spLocks/>
          </p:cNvSpPr>
          <p:nvPr/>
        </p:nvSpPr>
        <p:spPr>
          <a:xfrm>
            <a:off x="2260905" y="662286"/>
            <a:ext cx="6647301" cy="550232"/>
          </a:xfrm>
          <a:prstGeom prst="rect">
            <a:avLst/>
          </a:prstGeom>
        </p:spPr>
        <p:txBody>
          <a:bodyPr>
            <a:noAutofit/>
          </a:bodyPr>
          <a:lstStyle>
            <a:lvl1pPr algn="l" defTabSz="457200" rtl="0" eaLnBrk="1" latinLnBrk="0" hangingPunct="1">
              <a:spcBef>
                <a:spcPct val="0"/>
              </a:spcBef>
              <a:buNone/>
              <a:defRPr sz="3600" b="1" kern="1200">
                <a:solidFill>
                  <a:schemeClr val="accent1"/>
                </a:solidFill>
                <a:latin typeface="Verdana" charset="0"/>
                <a:ea typeface="Verdana" charset="0"/>
                <a:cs typeface="Verdana" charset="0"/>
              </a:defRPr>
            </a:lvl1pPr>
          </a:lstStyle>
          <a:p>
            <a:r>
              <a:rPr lang="en-GB" sz="2000" b="0" dirty="0">
                <a:solidFill>
                  <a:schemeClr val="accent3"/>
                </a:solidFill>
              </a:rPr>
              <a:t>What type of support is required from educational institutions?</a:t>
            </a:r>
          </a:p>
        </p:txBody>
      </p:sp>
      <p:sp>
        <p:nvSpPr>
          <p:cNvPr id="63" name="Tekstiruutu 62"/>
          <p:cNvSpPr txBox="1"/>
          <p:nvPr/>
        </p:nvSpPr>
        <p:spPr>
          <a:xfrm>
            <a:off x="7153835" y="176488"/>
            <a:ext cx="1839558" cy="307777"/>
          </a:xfrm>
          <a:prstGeom prst="rect">
            <a:avLst/>
          </a:prstGeom>
          <a:noFill/>
        </p:spPr>
        <p:txBody>
          <a:bodyPr wrap="square" rtlCol="0">
            <a:spAutoFit/>
          </a:bodyPr>
          <a:lstStyle/>
          <a:p>
            <a:r>
              <a:rPr lang="en-GB" sz="1400" dirty="0">
                <a:solidFill>
                  <a:schemeClr val="bg1">
                    <a:lumMod val="50000"/>
                  </a:schemeClr>
                </a:solidFill>
                <a:latin typeface="Verdana" charset="0"/>
              </a:rPr>
              <a:t>All companies</a:t>
            </a:r>
          </a:p>
        </p:txBody>
      </p:sp>
      <p:sp>
        <p:nvSpPr>
          <p:cNvPr id="64" name="Suorakulmio 63"/>
          <p:cNvSpPr/>
          <p:nvPr/>
        </p:nvSpPr>
        <p:spPr>
          <a:xfrm>
            <a:off x="444336" y="1615173"/>
            <a:ext cx="2532970" cy="4124206"/>
          </a:xfrm>
          <a:prstGeom prst="rect">
            <a:avLst/>
          </a:prstGeom>
        </p:spPr>
        <p:txBody>
          <a:bodyPr wrap="square">
            <a:spAutoFit/>
          </a:bodyPr>
          <a:lstStyle/>
          <a:p>
            <a:pPr marL="285750" indent="-285750">
              <a:spcBef>
                <a:spcPts val="600"/>
              </a:spcBef>
              <a:spcAft>
                <a:spcPts val="300"/>
              </a:spcAft>
              <a:buFont typeface="Arial" charset="0"/>
              <a:buChar char="•"/>
            </a:pPr>
            <a:r>
              <a:rPr lang="en-GB" sz="1300" dirty="0">
                <a:latin typeface="Verdana" charset="0"/>
              </a:rPr>
              <a:t>Companies would like more information about the possibilities of hosting and benefitting from international talents</a:t>
            </a:r>
          </a:p>
          <a:p>
            <a:pPr marL="285750" indent="-285750">
              <a:spcBef>
                <a:spcPts val="600"/>
              </a:spcBef>
              <a:spcAft>
                <a:spcPts val="300"/>
              </a:spcAft>
              <a:buFont typeface="Arial" charset="0"/>
              <a:buChar char="•"/>
            </a:pPr>
            <a:r>
              <a:rPr lang="en-GB" sz="1300" dirty="0">
                <a:latin typeface="Verdana" charset="0"/>
              </a:rPr>
              <a:t>Among companies that have hosted international talents, the ones that had hosted higher education students, in particular, appeared to have less need for support. </a:t>
            </a:r>
          </a:p>
          <a:p>
            <a:pPr marL="285750" indent="-285750">
              <a:spcBef>
                <a:spcPts val="600"/>
              </a:spcBef>
              <a:spcAft>
                <a:spcPts val="300"/>
              </a:spcAft>
              <a:buFont typeface="Arial" charset="0"/>
              <a:buChar char="•"/>
            </a:pPr>
            <a:r>
              <a:rPr lang="en-GB" sz="1300" dirty="0">
                <a:latin typeface="Verdana" charset="0"/>
              </a:rPr>
              <a:t>Companies that have hosted foreign VET students have received more support from educational institutions.</a:t>
            </a:r>
          </a:p>
        </p:txBody>
      </p:sp>
      <p:pic>
        <p:nvPicPr>
          <p:cNvPr id="3" name="Kuva 2"/>
          <p:cNvPicPr>
            <a:picLocks noChangeAspect="1"/>
          </p:cNvPicPr>
          <p:nvPr/>
        </p:nvPicPr>
        <p:blipFill>
          <a:blip r:embed="rId3"/>
          <a:stretch>
            <a:fillRect/>
          </a:stretch>
        </p:blipFill>
        <p:spPr>
          <a:xfrm>
            <a:off x="2977306" y="1620753"/>
            <a:ext cx="6454053" cy="3736557"/>
          </a:xfrm>
          <a:prstGeom prst="rect">
            <a:avLst/>
          </a:prstGeom>
        </p:spPr>
      </p:pic>
    </p:spTree>
    <p:extLst>
      <p:ext uri="{BB962C8B-B14F-4D97-AF65-F5344CB8AC3E}">
        <p14:creationId xmlns:p14="http://schemas.microsoft.com/office/powerpoint/2010/main" val="1899225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1"/>
          <p:cNvSpPr>
            <a:spLocks noGrp="1"/>
          </p:cNvSpPr>
          <p:nvPr>
            <p:ph type="title"/>
          </p:nvPr>
        </p:nvSpPr>
        <p:spPr>
          <a:xfrm>
            <a:off x="636259" y="237371"/>
            <a:ext cx="7877175" cy="1143000"/>
          </a:xfrm>
        </p:spPr>
        <p:txBody>
          <a:bodyPr/>
          <a:lstStyle/>
          <a:p>
            <a:r>
              <a:rPr lang="en-GB" sz="3200" dirty="0"/>
              <a:t>Key messages to educational institutions</a:t>
            </a:r>
          </a:p>
        </p:txBody>
      </p:sp>
      <p:sp>
        <p:nvSpPr>
          <p:cNvPr id="12" name="Rectangle 11"/>
          <p:cNvSpPr/>
          <p:nvPr/>
        </p:nvSpPr>
        <p:spPr>
          <a:xfrm>
            <a:off x="736272" y="4479685"/>
            <a:ext cx="3733737" cy="1015663"/>
          </a:xfrm>
          <a:prstGeom prst="rect">
            <a:avLst/>
          </a:prstGeom>
        </p:spPr>
        <p:txBody>
          <a:bodyPr wrap="square">
            <a:spAutoFit/>
          </a:bodyPr>
          <a:lstStyle/>
          <a:p>
            <a:pPr>
              <a:buClr>
                <a:schemeClr val="accent1"/>
              </a:buClr>
            </a:pPr>
            <a:r>
              <a:rPr lang="en-GB" sz="1600" b="1" dirty="0">
                <a:solidFill>
                  <a:schemeClr val="accent1"/>
                </a:solidFill>
                <a:latin typeface="Verdana" charset="0"/>
              </a:rPr>
              <a:t>Better matches in recruitment</a:t>
            </a:r>
          </a:p>
          <a:p>
            <a:pPr>
              <a:buClr>
                <a:schemeClr val="accent1"/>
              </a:buClr>
            </a:pPr>
            <a:endParaRPr lang="en-GB" sz="800" b="1" dirty="0">
              <a:latin typeface="Verdana" charset="0"/>
              <a:ea typeface="Verdana" charset="0"/>
              <a:cs typeface="Verdana" charset="0"/>
            </a:endParaRPr>
          </a:p>
          <a:p>
            <a:pPr marL="285750" lvl="0" indent="-285750">
              <a:buClr>
                <a:schemeClr val="accent1"/>
              </a:buClr>
              <a:buFont typeface="Arial" panose="020B0604020202020204" pitchFamily="34" charset="0"/>
              <a:buChar char="•"/>
            </a:pPr>
            <a:r>
              <a:rPr lang="en-GB" sz="1200" dirty="0">
                <a:latin typeface="Verdana" charset="0"/>
              </a:rPr>
              <a:t>Matching international talents with companies is based on knowing the persons. How can you facilitate this? </a:t>
            </a:r>
          </a:p>
        </p:txBody>
      </p:sp>
      <p:sp>
        <p:nvSpPr>
          <p:cNvPr id="13" name="Rectangle 12"/>
          <p:cNvSpPr/>
          <p:nvPr/>
        </p:nvSpPr>
        <p:spPr>
          <a:xfrm>
            <a:off x="736273" y="2058616"/>
            <a:ext cx="4066042" cy="1015663"/>
          </a:xfrm>
          <a:prstGeom prst="rect">
            <a:avLst/>
          </a:prstGeom>
        </p:spPr>
        <p:txBody>
          <a:bodyPr wrap="square">
            <a:spAutoFit/>
          </a:bodyPr>
          <a:lstStyle/>
          <a:p>
            <a:pPr>
              <a:buClr>
                <a:schemeClr val="accent1"/>
              </a:buClr>
            </a:pPr>
            <a:r>
              <a:rPr lang="en-GB" sz="1600" b="1" dirty="0">
                <a:solidFill>
                  <a:schemeClr val="accent1"/>
                </a:solidFill>
                <a:latin typeface="Verdana" charset="0"/>
              </a:rPr>
              <a:t>Information about possibilities</a:t>
            </a:r>
          </a:p>
          <a:p>
            <a:pPr>
              <a:buClr>
                <a:schemeClr val="accent1"/>
              </a:buClr>
            </a:pPr>
            <a:endParaRPr lang="en-GB" sz="800" b="1" dirty="0">
              <a:latin typeface="Verdana" charset="0"/>
              <a:ea typeface="Verdana" charset="0"/>
              <a:cs typeface="Verdana" charset="0"/>
            </a:endParaRPr>
          </a:p>
          <a:p>
            <a:pPr marL="285750" lvl="0" indent="-285750">
              <a:buClr>
                <a:schemeClr val="accent1"/>
              </a:buClr>
              <a:buFont typeface="Arial" panose="020B0604020202020204" pitchFamily="34" charset="0"/>
              <a:buChar char="•"/>
            </a:pPr>
            <a:r>
              <a:rPr lang="en-GB" sz="1200" dirty="0">
                <a:latin typeface="Verdana" charset="0"/>
              </a:rPr>
              <a:t>Communicate about how international talents’ competence can be utilised.</a:t>
            </a:r>
          </a:p>
          <a:p>
            <a:pPr marL="285750" lvl="0" indent="-285750">
              <a:buClr>
                <a:schemeClr val="accent1"/>
              </a:buClr>
              <a:buFont typeface="Arial" panose="020B0604020202020204" pitchFamily="34" charset="0"/>
              <a:buChar char="•"/>
            </a:pPr>
            <a:r>
              <a:rPr lang="en-GB" sz="1200" dirty="0">
                <a:latin typeface="Verdana" charset="0"/>
              </a:rPr>
              <a:t>Market the benefits and make them visible.</a:t>
            </a:r>
          </a:p>
        </p:txBody>
      </p:sp>
      <p:sp>
        <p:nvSpPr>
          <p:cNvPr id="14" name="Rectangle 13"/>
          <p:cNvSpPr/>
          <p:nvPr/>
        </p:nvSpPr>
        <p:spPr>
          <a:xfrm>
            <a:off x="5174469" y="4479685"/>
            <a:ext cx="3733737" cy="1815882"/>
          </a:xfrm>
          <a:prstGeom prst="rect">
            <a:avLst/>
          </a:prstGeom>
        </p:spPr>
        <p:txBody>
          <a:bodyPr wrap="square">
            <a:spAutoFit/>
          </a:bodyPr>
          <a:lstStyle/>
          <a:p>
            <a:pPr>
              <a:buClr>
                <a:schemeClr val="accent1"/>
              </a:buClr>
            </a:pPr>
            <a:r>
              <a:rPr lang="en-GB" sz="1600" b="1" dirty="0">
                <a:solidFill>
                  <a:schemeClr val="accent1"/>
                </a:solidFill>
                <a:latin typeface="Verdana" charset="0"/>
              </a:rPr>
              <a:t>Developing guidance and instruction</a:t>
            </a:r>
          </a:p>
          <a:p>
            <a:pPr>
              <a:buClr>
                <a:schemeClr val="accent1"/>
              </a:buClr>
            </a:pPr>
            <a:endParaRPr lang="en-GB" sz="800" b="1" dirty="0">
              <a:latin typeface="Verdana" charset="0"/>
              <a:ea typeface="Verdana" charset="0"/>
              <a:cs typeface="Verdana" charset="0"/>
            </a:endParaRPr>
          </a:p>
          <a:p>
            <a:pPr marL="285750" lvl="0" indent="-285750">
              <a:buClr>
                <a:schemeClr val="accent1"/>
              </a:buClr>
              <a:buFont typeface="Arial" panose="020B0604020202020204" pitchFamily="34" charset="0"/>
              <a:buChar char="•"/>
            </a:pPr>
            <a:r>
              <a:rPr lang="en-GB" sz="1200" dirty="0">
                <a:latin typeface="Verdana" charset="0"/>
              </a:rPr>
              <a:t>Career guidance and linguistic studies should have closer links with everyday life. </a:t>
            </a:r>
          </a:p>
          <a:p>
            <a:pPr marL="285750" lvl="0" indent="-285750">
              <a:buClr>
                <a:schemeClr val="accent1"/>
              </a:buClr>
              <a:buFont typeface="Arial" panose="020B0604020202020204" pitchFamily="34" charset="0"/>
              <a:buChar char="•"/>
            </a:pPr>
            <a:r>
              <a:rPr lang="en-GB" sz="1200" dirty="0">
                <a:latin typeface="Verdana" charset="0"/>
              </a:rPr>
              <a:t>The students should have more capabilities for making their competence visible.</a:t>
            </a:r>
          </a:p>
        </p:txBody>
      </p:sp>
      <p:sp>
        <p:nvSpPr>
          <p:cNvPr id="15" name="Rectangle 14"/>
          <p:cNvSpPr/>
          <p:nvPr/>
        </p:nvSpPr>
        <p:spPr>
          <a:xfrm>
            <a:off x="5031814" y="2090888"/>
            <a:ext cx="3733737" cy="1600438"/>
          </a:xfrm>
          <a:prstGeom prst="rect">
            <a:avLst/>
          </a:prstGeom>
        </p:spPr>
        <p:txBody>
          <a:bodyPr wrap="square">
            <a:spAutoFit/>
          </a:bodyPr>
          <a:lstStyle/>
          <a:p>
            <a:pPr>
              <a:buClr>
                <a:schemeClr val="accent1"/>
              </a:buClr>
            </a:pPr>
            <a:r>
              <a:rPr lang="en-GB" sz="1600" b="1" dirty="0">
                <a:solidFill>
                  <a:schemeClr val="accent1"/>
                </a:solidFill>
                <a:latin typeface="Verdana" charset="0"/>
              </a:rPr>
              <a:t>Business cooperation</a:t>
            </a:r>
            <a:endParaRPr lang="en-GB" sz="1400" b="1" dirty="0">
              <a:solidFill>
                <a:schemeClr val="accent1"/>
              </a:solidFill>
              <a:latin typeface="Verdana" charset="0"/>
              <a:ea typeface="Verdana" charset="0"/>
              <a:cs typeface="Verdana" charset="0"/>
            </a:endParaRPr>
          </a:p>
          <a:p>
            <a:pPr>
              <a:buClr>
                <a:schemeClr val="accent1"/>
              </a:buClr>
            </a:pPr>
            <a:endParaRPr lang="en-GB" sz="800" b="1" dirty="0">
              <a:latin typeface="Verdana" charset="0"/>
              <a:ea typeface="Verdana" charset="0"/>
              <a:cs typeface="Verdana" charset="0"/>
            </a:endParaRPr>
          </a:p>
          <a:p>
            <a:pPr marL="285750" lvl="0" indent="-285750">
              <a:buClr>
                <a:schemeClr val="accent1"/>
              </a:buClr>
              <a:buFont typeface="Arial" panose="020B0604020202020204" pitchFamily="34" charset="0"/>
              <a:buChar char="•"/>
            </a:pPr>
            <a:r>
              <a:rPr lang="en-GB" sz="1200" dirty="0">
                <a:latin typeface="Verdana" charset="0"/>
              </a:rPr>
              <a:t>Operate as bridge-builders, listening to the companies: company visits, invitations, fairs, recruitment meetings - there are many ways of doing this. Companies are different, which should be taken into account in the cooperation.</a:t>
            </a:r>
          </a:p>
        </p:txBody>
      </p:sp>
      <p:grpSp>
        <p:nvGrpSpPr>
          <p:cNvPr id="36" name="Group 17"/>
          <p:cNvGrpSpPr>
            <a:grpSpLocks noChangeAspect="1"/>
          </p:cNvGrpSpPr>
          <p:nvPr/>
        </p:nvGrpSpPr>
        <p:grpSpPr bwMode="auto">
          <a:xfrm>
            <a:off x="5174469" y="1446778"/>
            <a:ext cx="969963" cy="576262"/>
            <a:chOff x="536" y="2453"/>
            <a:chExt cx="611" cy="363"/>
          </a:xfrm>
        </p:grpSpPr>
        <p:sp>
          <p:nvSpPr>
            <p:cNvPr id="37" name="AutoShape 16"/>
            <p:cNvSpPr>
              <a:spLocks noChangeAspect="1" noChangeArrowheads="1" noTextEdit="1"/>
            </p:cNvSpPr>
            <p:nvPr/>
          </p:nvSpPr>
          <p:spPr bwMode="auto">
            <a:xfrm>
              <a:off x="536" y="2453"/>
              <a:ext cx="611" cy="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8" name="Freeform 18"/>
            <p:cNvSpPr>
              <a:spLocks/>
            </p:cNvSpPr>
            <p:nvPr/>
          </p:nvSpPr>
          <p:spPr bwMode="auto">
            <a:xfrm>
              <a:off x="1000" y="2451"/>
              <a:ext cx="149" cy="183"/>
            </a:xfrm>
            <a:custGeom>
              <a:avLst/>
              <a:gdLst>
                <a:gd name="T0" fmla="*/ 170 w 175"/>
                <a:gd name="T1" fmla="*/ 159 h 215"/>
                <a:gd name="T2" fmla="*/ 77 w 175"/>
                <a:gd name="T3" fmla="*/ 11 h 215"/>
                <a:gd name="T4" fmla="*/ 52 w 175"/>
                <a:gd name="T5" fmla="*/ 5 h 215"/>
                <a:gd name="T6" fmla="*/ 11 w 175"/>
                <a:gd name="T7" fmla="*/ 32 h 215"/>
                <a:gd name="T8" fmla="*/ 5 w 175"/>
                <a:gd name="T9" fmla="*/ 56 h 215"/>
                <a:gd name="T10" fmla="*/ 99 w 175"/>
                <a:gd name="T11" fmla="*/ 204 h 215"/>
                <a:gd name="T12" fmla="*/ 124 w 175"/>
                <a:gd name="T13" fmla="*/ 210 h 215"/>
                <a:gd name="T14" fmla="*/ 165 w 175"/>
                <a:gd name="T15" fmla="*/ 183 h 215"/>
                <a:gd name="T16" fmla="*/ 170 w 175"/>
                <a:gd name="T17" fmla="*/ 15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15">
                  <a:moveTo>
                    <a:pt x="170" y="159"/>
                  </a:moveTo>
                  <a:cubicBezTo>
                    <a:pt x="77" y="11"/>
                    <a:pt x="77" y="11"/>
                    <a:pt x="77" y="11"/>
                  </a:cubicBezTo>
                  <a:cubicBezTo>
                    <a:pt x="71" y="2"/>
                    <a:pt x="60" y="0"/>
                    <a:pt x="52" y="5"/>
                  </a:cubicBezTo>
                  <a:cubicBezTo>
                    <a:pt x="11" y="32"/>
                    <a:pt x="11" y="32"/>
                    <a:pt x="11" y="32"/>
                  </a:cubicBezTo>
                  <a:cubicBezTo>
                    <a:pt x="3" y="37"/>
                    <a:pt x="0" y="48"/>
                    <a:pt x="5" y="56"/>
                  </a:cubicBezTo>
                  <a:cubicBezTo>
                    <a:pt x="99" y="204"/>
                    <a:pt x="99" y="204"/>
                    <a:pt x="99" y="204"/>
                  </a:cubicBezTo>
                  <a:cubicBezTo>
                    <a:pt x="104" y="213"/>
                    <a:pt x="115" y="215"/>
                    <a:pt x="124" y="210"/>
                  </a:cubicBezTo>
                  <a:cubicBezTo>
                    <a:pt x="165" y="183"/>
                    <a:pt x="165" y="183"/>
                    <a:pt x="165" y="183"/>
                  </a:cubicBezTo>
                  <a:cubicBezTo>
                    <a:pt x="173" y="178"/>
                    <a:pt x="175" y="167"/>
                    <a:pt x="170" y="15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9" name="Freeform 19"/>
            <p:cNvSpPr>
              <a:spLocks/>
            </p:cNvSpPr>
            <p:nvPr/>
          </p:nvSpPr>
          <p:spPr bwMode="auto">
            <a:xfrm>
              <a:off x="673" y="2685"/>
              <a:ext cx="80" cy="98"/>
            </a:xfrm>
            <a:custGeom>
              <a:avLst/>
              <a:gdLst>
                <a:gd name="T0" fmla="*/ 83 w 94"/>
                <a:gd name="T1" fmla="*/ 41 h 115"/>
                <a:gd name="T2" fmla="*/ 90 w 94"/>
                <a:gd name="T3" fmla="*/ 31 h 115"/>
                <a:gd name="T4" fmla="*/ 93 w 94"/>
                <a:gd name="T5" fmla="*/ 16 h 115"/>
                <a:gd name="T6" fmla="*/ 85 w 94"/>
                <a:gd name="T7" fmla="*/ 3 h 115"/>
                <a:gd name="T8" fmla="*/ 74 w 94"/>
                <a:gd name="T9" fmla="*/ 0 h 115"/>
                <a:gd name="T10" fmla="*/ 57 w 94"/>
                <a:gd name="T11" fmla="*/ 9 h 115"/>
                <a:gd name="T12" fmla="*/ 37 w 94"/>
                <a:gd name="T13" fmla="*/ 38 h 115"/>
                <a:gd name="T14" fmla="*/ 36 w 94"/>
                <a:gd name="T15" fmla="*/ 39 h 115"/>
                <a:gd name="T16" fmla="*/ 12 w 94"/>
                <a:gd name="T17" fmla="*/ 74 h 115"/>
                <a:gd name="T18" fmla="*/ 11 w 94"/>
                <a:gd name="T19" fmla="*/ 76 h 115"/>
                <a:gd name="T20" fmla="*/ 6 w 94"/>
                <a:gd name="T21" fmla="*/ 83 h 115"/>
                <a:gd name="T22" fmla="*/ 11 w 94"/>
                <a:gd name="T23" fmla="*/ 111 h 115"/>
                <a:gd name="T24" fmla="*/ 26 w 94"/>
                <a:gd name="T25" fmla="*/ 114 h 115"/>
                <a:gd name="T26" fmla="*/ 39 w 94"/>
                <a:gd name="T27" fmla="*/ 106 h 115"/>
                <a:gd name="T28" fmla="*/ 43 w 94"/>
                <a:gd name="T29" fmla="*/ 101 h 115"/>
                <a:gd name="T30" fmla="*/ 45 w 94"/>
                <a:gd name="T31" fmla="*/ 98 h 115"/>
                <a:gd name="T32" fmla="*/ 83 w 94"/>
                <a:gd name="T33" fmla="*/ 42 h 115"/>
                <a:gd name="T34" fmla="*/ 83 w 94"/>
                <a:gd name="T35" fmla="*/ 4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115">
                  <a:moveTo>
                    <a:pt x="83" y="41"/>
                  </a:moveTo>
                  <a:cubicBezTo>
                    <a:pt x="90" y="31"/>
                    <a:pt x="90" y="31"/>
                    <a:pt x="90" y="31"/>
                  </a:cubicBezTo>
                  <a:cubicBezTo>
                    <a:pt x="93" y="27"/>
                    <a:pt x="94" y="21"/>
                    <a:pt x="93" y="16"/>
                  </a:cubicBezTo>
                  <a:cubicBezTo>
                    <a:pt x="92" y="11"/>
                    <a:pt x="89" y="6"/>
                    <a:pt x="85" y="3"/>
                  </a:cubicBezTo>
                  <a:cubicBezTo>
                    <a:pt x="81" y="1"/>
                    <a:pt x="77" y="0"/>
                    <a:pt x="74" y="0"/>
                  </a:cubicBezTo>
                  <a:cubicBezTo>
                    <a:pt x="67" y="0"/>
                    <a:pt x="61" y="3"/>
                    <a:pt x="57" y="9"/>
                  </a:cubicBezTo>
                  <a:cubicBezTo>
                    <a:pt x="37" y="38"/>
                    <a:pt x="37" y="38"/>
                    <a:pt x="37" y="38"/>
                  </a:cubicBezTo>
                  <a:cubicBezTo>
                    <a:pt x="37" y="39"/>
                    <a:pt x="36" y="39"/>
                    <a:pt x="36" y="39"/>
                  </a:cubicBezTo>
                  <a:cubicBezTo>
                    <a:pt x="29" y="50"/>
                    <a:pt x="20" y="63"/>
                    <a:pt x="12" y="74"/>
                  </a:cubicBezTo>
                  <a:cubicBezTo>
                    <a:pt x="12" y="75"/>
                    <a:pt x="12" y="75"/>
                    <a:pt x="11" y="76"/>
                  </a:cubicBezTo>
                  <a:cubicBezTo>
                    <a:pt x="6" y="83"/>
                    <a:pt x="6" y="83"/>
                    <a:pt x="6" y="83"/>
                  </a:cubicBezTo>
                  <a:cubicBezTo>
                    <a:pt x="0" y="92"/>
                    <a:pt x="2" y="105"/>
                    <a:pt x="11" y="111"/>
                  </a:cubicBezTo>
                  <a:cubicBezTo>
                    <a:pt x="16" y="114"/>
                    <a:pt x="21" y="115"/>
                    <a:pt x="26" y="114"/>
                  </a:cubicBezTo>
                  <a:cubicBezTo>
                    <a:pt x="32" y="113"/>
                    <a:pt x="36" y="110"/>
                    <a:pt x="39" y="106"/>
                  </a:cubicBezTo>
                  <a:cubicBezTo>
                    <a:pt x="43" y="101"/>
                    <a:pt x="43" y="101"/>
                    <a:pt x="43" y="101"/>
                  </a:cubicBezTo>
                  <a:cubicBezTo>
                    <a:pt x="43" y="100"/>
                    <a:pt x="44" y="99"/>
                    <a:pt x="45" y="98"/>
                  </a:cubicBezTo>
                  <a:cubicBezTo>
                    <a:pt x="83" y="42"/>
                    <a:pt x="83" y="42"/>
                    <a:pt x="83" y="42"/>
                  </a:cubicBezTo>
                  <a:cubicBezTo>
                    <a:pt x="83" y="42"/>
                    <a:pt x="83" y="42"/>
                    <a:pt x="83"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0" name="Freeform 20"/>
            <p:cNvSpPr>
              <a:spLocks/>
            </p:cNvSpPr>
            <p:nvPr/>
          </p:nvSpPr>
          <p:spPr bwMode="auto">
            <a:xfrm>
              <a:off x="728" y="2508"/>
              <a:ext cx="342" cy="169"/>
            </a:xfrm>
            <a:custGeom>
              <a:avLst/>
              <a:gdLst>
                <a:gd name="T0" fmla="*/ 321 w 402"/>
                <a:gd name="T1" fmla="*/ 15 h 199"/>
                <a:gd name="T2" fmla="*/ 306 w 402"/>
                <a:gd name="T3" fmla="*/ 10 h 199"/>
                <a:gd name="T4" fmla="*/ 290 w 402"/>
                <a:gd name="T5" fmla="*/ 16 h 199"/>
                <a:gd name="T6" fmla="*/ 272 w 402"/>
                <a:gd name="T7" fmla="*/ 18 h 199"/>
                <a:gd name="T8" fmla="*/ 218 w 402"/>
                <a:gd name="T9" fmla="*/ 7 h 199"/>
                <a:gd name="T10" fmla="*/ 131 w 402"/>
                <a:gd name="T11" fmla="*/ 6 h 199"/>
                <a:gd name="T12" fmla="*/ 80 w 402"/>
                <a:gd name="T13" fmla="*/ 15 h 199"/>
                <a:gd name="T14" fmla="*/ 47 w 402"/>
                <a:gd name="T15" fmla="*/ 35 h 199"/>
                <a:gd name="T16" fmla="*/ 4 w 402"/>
                <a:gd name="T17" fmla="*/ 92 h 199"/>
                <a:gd name="T18" fmla="*/ 1 w 402"/>
                <a:gd name="T19" fmla="*/ 102 h 199"/>
                <a:gd name="T20" fmla="*/ 6 w 402"/>
                <a:gd name="T21" fmla="*/ 111 h 199"/>
                <a:gd name="T22" fmla="*/ 21 w 402"/>
                <a:gd name="T23" fmla="*/ 112 h 199"/>
                <a:gd name="T24" fmla="*/ 113 w 402"/>
                <a:gd name="T25" fmla="*/ 64 h 199"/>
                <a:gd name="T26" fmla="*/ 144 w 402"/>
                <a:gd name="T27" fmla="*/ 65 h 199"/>
                <a:gd name="T28" fmla="*/ 344 w 402"/>
                <a:gd name="T29" fmla="*/ 195 h 199"/>
                <a:gd name="T30" fmla="*/ 350 w 402"/>
                <a:gd name="T31" fmla="*/ 199 h 199"/>
                <a:gd name="T32" fmla="*/ 397 w 402"/>
                <a:gd name="T33" fmla="*/ 154 h 199"/>
                <a:gd name="T34" fmla="*/ 399 w 402"/>
                <a:gd name="T35" fmla="*/ 139 h 199"/>
                <a:gd name="T36" fmla="*/ 321 w 402"/>
                <a:gd name="T37" fmla="*/ 1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2" h="199">
                  <a:moveTo>
                    <a:pt x="321" y="15"/>
                  </a:moveTo>
                  <a:cubicBezTo>
                    <a:pt x="318" y="10"/>
                    <a:pt x="311" y="8"/>
                    <a:pt x="306" y="10"/>
                  </a:cubicBezTo>
                  <a:cubicBezTo>
                    <a:pt x="290" y="16"/>
                    <a:pt x="290" y="16"/>
                    <a:pt x="290" y="16"/>
                  </a:cubicBezTo>
                  <a:cubicBezTo>
                    <a:pt x="284" y="19"/>
                    <a:pt x="278" y="19"/>
                    <a:pt x="272" y="18"/>
                  </a:cubicBezTo>
                  <a:cubicBezTo>
                    <a:pt x="218" y="7"/>
                    <a:pt x="218" y="7"/>
                    <a:pt x="218" y="7"/>
                  </a:cubicBezTo>
                  <a:cubicBezTo>
                    <a:pt x="189" y="1"/>
                    <a:pt x="160" y="0"/>
                    <a:pt x="131" y="6"/>
                  </a:cubicBezTo>
                  <a:cubicBezTo>
                    <a:pt x="80" y="15"/>
                    <a:pt x="80" y="15"/>
                    <a:pt x="80" y="15"/>
                  </a:cubicBezTo>
                  <a:cubicBezTo>
                    <a:pt x="67" y="18"/>
                    <a:pt x="55" y="25"/>
                    <a:pt x="47" y="35"/>
                  </a:cubicBezTo>
                  <a:cubicBezTo>
                    <a:pt x="4" y="92"/>
                    <a:pt x="4" y="92"/>
                    <a:pt x="4" y="92"/>
                  </a:cubicBezTo>
                  <a:cubicBezTo>
                    <a:pt x="1" y="95"/>
                    <a:pt x="0" y="98"/>
                    <a:pt x="1" y="102"/>
                  </a:cubicBezTo>
                  <a:cubicBezTo>
                    <a:pt x="1" y="106"/>
                    <a:pt x="3" y="109"/>
                    <a:pt x="6" y="111"/>
                  </a:cubicBezTo>
                  <a:cubicBezTo>
                    <a:pt x="10" y="114"/>
                    <a:pt x="16" y="115"/>
                    <a:pt x="21" y="112"/>
                  </a:cubicBezTo>
                  <a:cubicBezTo>
                    <a:pt x="113" y="64"/>
                    <a:pt x="113" y="64"/>
                    <a:pt x="113" y="64"/>
                  </a:cubicBezTo>
                  <a:cubicBezTo>
                    <a:pt x="123" y="59"/>
                    <a:pt x="135" y="59"/>
                    <a:pt x="144" y="65"/>
                  </a:cubicBezTo>
                  <a:cubicBezTo>
                    <a:pt x="344" y="195"/>
                    <a:pt x="344" y="195"/>
                    <a:pt x="344" y="195"/>
                  </a:cubicBezTo>
                  <a:cubicBezTo>
                    <a:pt x="346" y="196"/>
                    <a:pt x="348" y="198"/>
                    <a:pt x="350" y="199"/>
                  </a:cubicBezTo>
                  <a:cubicBezTo>
                    <a:pt x="397" y="154"/>
                    <a:pt x="397" y="154"/>
                    <a:pt x="397" y="154"/>
                  </a:cubicBezTo>
                  <a:cubicBezTo>
                    <a:pt x="402" y="151"/>
                    <a:pt x="402" y="144"/>
                    <a:pt x="399" y="139"/>
                  </a:cubicBezTo>
                  <a:lnTo>
                    <a:pt x="321" y="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1" name="Freeform 21"/>
            <p:cNvSpPr>
              <a:spLocks/>
            </p:cNvSpPr>
            <p:nvPr/>
          </p:nvSpPr>
          <p:spPr bwMode="auto">
            <a:xfrm>
              <a:off x="766" y="2766"/>
              <a:ext cx="46" cy="52"/>
            </a:xfrm>
            <a:custGeom>
              <a:avLst/>
              <a:gdLst>
                <a:gd name="T0" fmla="*/ 36 w 54"/>
                <a:gd name="T1" fmla="*/ 0 h 61"/>
                <a:gd name="T2" fmla="*/ 33 w 54"/>
                <a:gd name="T3" fmla="*/ 0 h 61"/>
                <a:gd name="T4" fmla="*/ 23 w 54"/>
                <a:gd name="T5" fmla="*/ 6 h 61"/>
                <a:gd name="T6" fmla="*/ 2 w 54"/>
                <a:gd name="T7" fmla="*/ 36 h 61"/>
                <a:gd name="T8" fmla="*/ 1 w 54"/>
                <a:gd name="T9" fmla="*/ 47 h 61"/>
                <a:gd name="T10" fmla="*/ 11 w 54"/>
                <a:gd name="T11" fmla="*/ 58 h 61"/>
                <a:gd name="T12" fmla="*/ 30 w 54"/>
                <a:gd name="T13" fmla="*/ 52 h 61"/>
                <a:gd name="T14" fmla="*/ 49 w 54"/>
                <a:gd name="T15" fmla="*/ 25 h 61"/>
                <a:gd name="T16" fmla="*/ 46 w 54"/>
                <a:gd name="T17" fmla="*/ 4 h 61"/>
                <a:gd name="T18" fmla="*/ 36 w 54"/>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61">
                  <a:moveTo>
                    <a:pt x="36" y="0"/>
                  </a:moveTo>
                  <a:cubicBezTo>
                    <a:pt x="35" y="0"/>
                    <a:pt x="34" y="0"/>
                    <a:pt x="33" y="0"/>
                  </a:cubicBezTo>
                  <a:cubicBezTo>
                    <a:pt x="29" y="1"/>
                    <a:pt x="26" y="3"/>
                    <a:pt x="23" y="6"/>
                  </a:cubicBezTo>
                  <a:cubicBezTo>
                    <a:pt x="2" y="36"/>
                    <a:pt x="2" y="36"/>
                    <a:pt x="2" y="36"/>
                  </a:cubicBezTo>
                  <a:cubicBezTo>
                    <a:pt x="1" y="40"/>
                    <a:pt x="0" y="44"/>
                    <a:pt x="1" y="47"/>
                  </a:cubicBezTo>
                  <a:cubicBezTo>
                    <a:pt x="3" y="52"/>
                    <a:pt x="6" y="56"/>
                    <a:pt x="11" y="58"/>
                  </a:cubicBezTo>
                  <a:cubicBezTo>
                    <a:pt x="18" y="61"/>
                    <a:pt x="26" y="59"/>
                    <a:pt x="30" y="52"/>
                  </a:cubicBezTo>
                  <a:cubicBezTo>
                    <a:pt x="49" y="25"/>
                    <a:pt x="49" y="25"/>
                    <a:pt x="49" y="25"/>
                  </a:cubicBezTo>
                  <a:cubicBezTo>
                    <a:pt x="54" y="19"/>
                    <a:pt x="53" y="9"/>
                    <a:pt x="46" y="4"/>
                  </a:cubicBezTo>
                  <a:cubicBezTo>
                    <a:pt x="43" y="1"/>
                    <a:pt x="39" y="0"/>
                    <a:pt x="3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2" name="Freeform 22"/>
            <p:cNvSpPr>
              <a:spLocks/>
            </p:cNvSpPr>
            <p:nvPr/>
          </p:nvSpPr>
          <p:spPr bwMode="auto">
            <a:xfrm>
              <a:off x="719" y="2722"/>
              <a:ext cx="70" cy="83"/>
            </a:xfrm>
            <a:custGeom>
              <a:avLst/>
              <a:gdLst>
                <a:gd name="T0" fmla="*/ 64 w 82"/>
                <a:gd name="T1" fmla="*/ 48 h 98"/>
                <a:gd name="T2" fmla="*/ 76 w 82"/>
                <a:gd name="T3" fmla="*/ 31 h 98"/>
                <a:gd name="T4" fmla="*/ 72 w 82"/>
                <a:gd name="T5" fmla="*/ 4 h 98"/>
                <a:gd name="T6" fmla="*/ 59 w 82"/>
                <a:gd name="T7" fmla="*/ 0 h 98"/>
                <a:gd name="T8" fmla="*/ 56 w 82"/>
                <a:gd name="T9" fmla="*/ 0 h 98"/>
                <a:gd name="T10" fmla="*/ 43 w 82"/>
                <a:gd name="T11" fmla="*/ 8 h 98"/>
                <a:gd name="T12" fmla="*/ 3 w 82"/>
                <a:gd name="T13" fmla="*/ 67 h 98"/>
                <a:gd name="T14" fmla="*/ 1 w 82"/>
                <a:gd name="T15" fmla="*/ 80 h 98"/>
                <a:gd name="T16" fmla="*/ 11 w 82"/>
                <a:gd name="T17" fmla="*/ 93 h 98"/>
                <a:gd name="T18" fmla="*/ 38 w 82"/>
                <a:gd name="T19" fmla="*/ 87 h 98"/>
                <a:gd name="T20" fmla="*/ 43 w 82"/>
                <a:gd name="T21" fmla="*/ 79 h 98"/>
                <a:gd name="T22" fmla="*/ 45 w 82"/>
                <a:gd name="T23" fmla="*/ 76 h 98"/>
                <a:gd name="T24" fmla="*/ 63 w 82"/>
                <a:gd name="T25" fmla="*/ 49 h 98"/>
                <a:gd name="T26" fmla="*/ 64 w 82"/>
                <a:gd name="T27" fmla="*/ 4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8">
                  <a:moveTo>
                    <a:pt x="64" y="48"/>
                  </a:moveTo>
                  <a:cubicBezTo>
                    <a:pt x="76" y="31"/>
                    <a:pt x="76" y="31"/>
                    <a:pt x="76" y="31"/>
                  </a:cubicBezTo>
                  <a:cubicBezTo>
                    <a:pt x="82" y="23"/>
                    <a:pt x="80" y="11"/>
                    <a:pt x="72" y="4"/>
                  </a:cubicBezTo>
                  <a:cubicBezTo>
                    <a:pt x="68" y="2"/>
                    <a:pt x="64" y="0"/>
                    <a:pt x="59" y="0"/>
                  </a:cubicBezTo>
                  <a:cubicBezTo>
                    <a:pt x="58" y="0"/>
                    <a:pt x="57" y="0"/>
                    <a:pt x="56" y="0"/>
                  </a:cubicBezTo>
                  <a:cubicBezTo>
                    <a:pt x="51" y="1"/>
                    <a:pt x="46" y="4"/>
                    <a:pt x="43" y="8"/>
                  </a:cubicBezTo>
                  <a:cubicBezTo>
                    <a:pt x="3" y="67"/>
                    <a:pt x="3" y="67"/>
                    <a:pt x="3" y="67"/>
                  </a:cubicBezTo>
                  <a:cubicBezTo>
                    <a:pt x="1" y="71"/>
                    <a:pt x="0" y="76"/>
                    <a:pt x="1" y="80"/>
                  </a:cubicBezTo>
                  <a:cubicBezTo>
                    <a:pt x="3" y="86"/>
                    <a:pt x="6" y="90"/>
                    <a:pt x="11" y="93"/>
                  </a:cubicBezTo>
                  <a:cubicBezTo>
                    <a:pt x="21" y="98"/>
                    <a:pt x="32" y="95"/>
                    <a:pt x="38" y="87"/>
                  </a:cubicBezTo>
                  <a:cubicBezTo>
                    <a:pt x="43" y="79"/>
                    <a:pt x="43" y="79"/>
                    <a:pt x="43" y="79"/>
                  </a:cubicBezTo>
                  <a:cubicBezTo>
                    <a:pt x="44" y="78"/>
                    <a:pt x="44" y="77"/>
                    <a:pt x="45" y="76"/>
                  </a:cubicBezTo>
                  <a:cubicBezTo>
                    <a:pt x="63" y="49"/>
                    <a:pt x="63" y="49"/>
                    <a:pt x="63" y="49"/>
                  </a:cubicBezTo>
                  <a:cubicBezTo>
                    <a:pt x="64" y="49"/>
                    <a:pt x="64" y="48"/>
                    <a:pt x="6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3" name="Freeform 23"/>
            <p:cNvSpPr>
              <a:spLocks/>
            </p:cNvSpPr>
            <p:nvPr/>
          </p:nvSpPr>
          <p:spPr bwMode="auto">
            <a:xfrm>
              <a:off x="618" y="2519"/>
              <a:ext cx="405" cy="295"/>
            </a:xfrm>
            <a:custGeom>
              <a:avLst/>
              <a:gdLst>
                <a:gd name="T0" fmla="*/ 465 w 476"/>
                <a:gd name="T1" fmla="*/ 196 h 347"/>
                <a:gd name="T2" fmla="*/ 265 w 476"/>
                <a:gd name="T3" fmla="*/ 66 h 347"/>
                <a:gd name="T4" fmla="*/ 251 w 476"/>
                <a:gd name="T5" fmla="*/ 66 h 347"/>
                <a:gd name="T6" fmla="*/ 160 w 476"/>
                <a:gd name="T7" fmla="*/ 113 h 347"/>
                <a:gd name="T8" fmla="*/ 128 w 476"/>
                <a:gd name="T9" fmla="*/ 113 h 347"/>
                <a:gd name="T10" fmla="*/ 114 w 476"/>
                <a:gd name="T11" fmla="*/ 85 h 347"/>
                <a:gd name="T12" fmla="*/ 121 w 476"/>
                <a:gd name="T13" fmla="*/ 68 h 347"/>
                <a:gd name="T14" fmla="*/ 158 w 476"/>
                <a:gd name="T15" fmla="*/ 20 h 347"/>
                <a:gd name="T16" fmla="*/ 118 w 476"/>
                <a:gd name="T17" fmla="*/ 13 h 347"/>
                <a:gd name="T18" fmla="*/ 109 w 476"/>
                <a:gd name="T19" fmla="*/ 10 h 347"/>
                <a:gd name="T20" fmla="*/ 100 w 476"/>
                <a:gd name="T21" fmla="*/ 6 h 347"/>
                <a:gd name="T22" fmla="*/ 70 w 476"/>
                <a:gd name="T23" fmla="*/ 14 h 347"/>
                <a:gd name="T24" fmla="*/ 5 w 476"/>
                <a:gd name="T25" fmla="*/ 118 h 347"/>
                <a:gd name="T26" fmla="*/ 6 w 476"/>
                <a:gd name="T27" fmla="*/ 144 h 347"/>
                <a:gd name="T28" fmla="*/ 40 w 476"/>
                <a:gd name="T29" fmla="*/ 190 h 347"/>
                <a:gd name="T30" fmla="*/ 44 w 476"/>
                <a:gd name="T31" fmla="*/ 190 h 347"/>
                <a:gd name="T32" fmla="*/ 90 w 476"/>
                <a:gd name="T33" fmla="*/ 183 h 347"/>
                <a:gd name="T34" fmla="*/ 102 w 476"/>
                <a:gd name="T35" fmla="*/ 196 h 347"/>
                <a:gd name="T36" fmla="*/ 107 w 476"/>
                <a:gd name="T37" fmla="*/ 197 h 347"/>
                <a:gd name="T38" fmla="*/ 107 w 476"/>
                <a:gd name="T39" fmla="*/ 196 h 347"/>
                <a:gd name="T40" fmla="*/ 155 w 476"/>
                <a:gd name="T41" fmla="*/ 183 h 347"/>
                <a:gd name="T42" fmla="*/ 175 w 476"/>
                <a:gd name="T43" fmla="*/ 209 h 347"/>
                <a:gd name="T44" fmla="*/ 175 w 476"/>
                <a:gd name="T45" fmla="*/ 219 h 347"/>
                <a:gd name="T46" fmla="*/ 178 w 476"/>
                <a:gd name="T47" fmla="*/ 222 h 347"/>
                <a:gd name="T48" fmla="*/ 201 w 476"/>
                <a:gd name="T49" fmla="*/ 230 h 347"/>
                <a:gd name="T50" fmla="*/ 213 w 476"/>
                <a:gd name="T51" fmla="*/ 271 h 347"/>
                <a:gd name="T52" fmla="*/ 215 w 476"/>
                <a:gd name="T53" fmla="*/ 274 h 347"/>
                <a:gd name="T54" fmla="*/ 241 w 476"/>
                <a:gd name="T55" fmla="*/ 297 h 347"/>
                <a:gd name="T56" fmla="*/ 236 w 476"/>
                <a:gd name="T57" fmla="*/ 327 h 347"/>
                <a:gd name="T58" fmla="*/ 232 w 476"/>
                <a:gd name="T59" fmla="*/ 333 h 347"/>
                <a:gd name="T60" fmla="*/ 234 w 476"/>
                <a:gd name="T61" fmla="*/ 337 h 347"/>
                <a:gd name="T62" fmla="*/ 285 w 476"/>
                <a:gd name="T63" fmla="*/ 345 h 347"/>
                <a:gd name="T64" fmla="*/ 318 w 476"/>
                <a:gd name="T65" fmla="*/ 341 h 347"/>
                <a:gd name="T66" fmla="*/ 318 w 476"/>
                <a:gd name="T67" fmla="*/ 326 h 347"/>
                <a:gd name="T68" fmla="*/ 271 w 476"/>
                <a:gd name="T69" fmla="*/ 302 h 347"/>
                <a:gd name="T70" fmla="*/ 268 w 476"/>
                <a:gd name="T71" fmla="*/ 291 h 347"/>
                <a:gd name="T72" fmla="*/ 279 w 476"/>
                <a:gd name="T73" fmla="*/ 287 h 347"/>
                <a:gd name="T74" fmla="*/ 344 w 476"/>
                <a:gd name="T75" fmla="*/ 320 h 347"/>
                <a:gd name="T76" fmla="*/ 377 w 476"/>
                <a:gd name="T77" fmla="*/ 311 h 347"/>
                <a:gd name="T78" fmla="*/ 380 w 476"/>
                <a:gd name="T79" fmla="*/ 298 h 347"/>
                <a:gd name="T80" fmla="*/ 373 w 476"/>
                <a:gd name="T81" fmla="*/ 288 h 347"/>
                <a:gd name="T82" fmla="*/ 358 w 476"/>
                <a:gd name="T83" fmla="*/ 279 h 347"/>
                <a:gd name="T84" fmla="*/ 297 w 476"/>
                <a:gd name="T85" fmla="*/ 245 h 347"/>
                <a:gd name="T86" fmla="*/ 293 w 476"/>
                <a:gd name="T87" fmla="*/ 234 h 347"/>
                <a:gd name="T88" fmla="*/ 305 w 476"/>
                <a:gd name="T89" fmla="*/ 230 h 347"/>
                <a:gd name="T90" fmla="*/ 389 w 476"/>
                <a:gd name="T91" fmla="*/ 276 h 347"/>
                <a:gd name="T92" fmla="*/ 425 w 476"/>
                <a:gd name="T93" fmla="*/ 267 h 347"/>
                <a:gd name="T94" fmla="*/ 427 w 476"/>
                <a:gd name="T95" fmla="*/ 255 h 347"/>
                <a:gd name="T96" fmla="*/ 420 w 476"/>
                <a:gd name="T97" fmla="*/ 244 h 347"/>
                <a:gd name="T98" fmla="*/ 413 w 476"/>
                <a:gd name="T99" fmla="*/ 240 h 347"/>
                <a:gd name="T100" fmla="*/ 323 w 476"/>
                <a:gd name="T101" fmla="*/ 186 h 347"/>
                <a:gd name="T102" fmla="*/ 320 w 476"/>
                <a:gd name="T103" fmla="*/ 174 h 347"/>
                <a:gd name="T104" fmla="*/ 331 w 476"/>
                <a:gd name="T105" fmla="*/ 172 h 347"/>
                <a:gd name="T106" fmla="*/ 418 w 476"/>
                <a:gd name="T107" fmla="*/ 223 h 347"/>
                <a:gd name="T108" fmla="*/ 418 w 476"/>
                <a:gd name="T109" fmla="*/ 223 h 347"/>
                <a:gd name="T110" fmla="*/ 422 w 476"/>
                <a:gd name="T111" fmla="*/ 226 h 347"/>
                <a:gd name="T112" fmla="*/ 438 w 476"/>
                <a:gd name="T113" fmla="*/ 235 h 347"/>
                <a:gd name="T114" fmla="*/ 472 w 476"/>
                <a:gd name="T115" fmla="*/ 228 h 347"/>
                <a:gd name="T116" fmla="*/ 475 w 476"/>
                <a:gd name="T117" fmla="*/ 211 h 347"/>
                <a:gd name="T118" fmla="*/ 465 w 476"/>
                <a:gd name="T119" fmla="*/ 19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6" h="347">
                  <a:moveTo>
                    <a:pt x="465" y="196"/>
                  </a:moveTo>
                  <a:cubicBezTo>
                    <a:pt x="265" y="66"/>
                    <a:pt x="265" y="66"/>
                    <a:pt x="265" y="66"/>
                  </a:cubicBezTo>
                  <a:cubicBezTo>
                    <a:pt x="261" y="64"/>
                    <a:pt x="256" y="63"/>
                    <a:pt x="251" y="66"/>
                  </a:cubicBezTo>
                  <a:cubicBezTo>
                    <a:pt x="160" y="113"/>
                    <a:pt x="160" y="113"/>
                    <a:pt x="160" y="113"/>
                  </a:cubicBezTo>
                  <a:cubicBezTo>
                    <a:pt x="150" y="119"/>
                    <a:pt x="137" y="119"/>
                    <a:pt x="128" y="113"/>
                  </a:cubicBezTo>
                  <a:cubicBezTo>
                    <a:pt x="118" y="107"/>
                    <a:pt x="113" y="96"/>
                    <a:pt x="114" y="85"/>
                  </a:cubicBezTo>
                  <a:cubicBezTo>
                    <a:pt x="114" y="79"/>
                    <a:pt x="117" y="73"/>
                    <a:pt x="121" y="68"/>
                  </a:cubicBezTo>
                  <a:cubicBezTo>
                    <a:pt x="158" y="20"/>
                    <a:pt x="158" y="20"/>
                    <a:pt x="158" y="20"/>
                  </a:cubicBezTo>
                  <a:cubicBezTo>
                    <a:pt x="118" y="13"/>
                    <a:pt x="118" y="13"/>
                    <a:pt x="118" y="13"/>
                  </a:cubicBezTo>
                  <a:cubicBezTo>
                    <a:pt x="115" y="13"/>
                    <a:pt x="112" y="12"/>
                    <a:pt x="109" y="10"/>
                  </a:cubicBezTo>
                  <a:cubicBezTo>
                    <a:pt x="100" y="6"/>
                    <a:pt x="100" y="6"/>
                    <a:pt x="100" y="6"/>
                  </a:cubicBezTo>
                  <a:cubicBezTo>
                    <a:pt x="90" y="0"/>
                    <a:pt x="77" y="4"/>
                    <a:pt x="70" y="14"/>
                  </a:cubicBezTo>
                  <a:cubicBezTo>
                    <a:pt x="5" y="118"/>
                    <a:pt x="5" y="118"/>
                    <a:pt x="5" y="118"/>
                  </a:cubicBezTo>
                  <a:cubicBezTo>
                    <a:pt x="0" y="126"/>
                    <a:pt x="0" y="136"/>
                    <a:pt x="6" y="144"/>
                  </a:cubicBezTo>
                  <a:cubicBezTo>
                    <a:pt x="40" y="190"/>
                    <a:pt x="40" y="190"/>
                    <a:pt x="40" y="190"/>
                  </a:cubicBezTo>
                  <a:cubicBezTo>
                    <a:pt x="41" y="191"/>
                    <a:pt x="43" y="191"/>
                    <a:pt x="44" y="190"/>
                  </a:cubicBezTo>
                  <a:cubicBezTo>
                    <a:pt x="56" y="177"/>
                    <a:pt x="75" y="174"/>
                    <a:pt x="90" y="183"/>
                  </a:cubicBezTo>
                  <a:cubicBezTo>
                    <a:pt x="95" y="187"/>
                    <a:pt x="100" y="191"/>
                    <a:pt x="102" y="196"/>
                  </a:cubicBezTo>
                  <a:cubicBezTo>
                    <a:pt x="104" y="198"/>
                    <a:pt x="106" y="198"/>
                    <a:pt x="107" y="197"/>
                  </a:cubicBezTo>
                  <a:cubicBezTo>
                    <a:pt x="107" y="196"/>
                    <a:pt x="107" y="196"/>
                    <a:pt x="107" y="196"/>
                  </a:cubicBezTo>
                  <a:cubicBezTo>
                    <a:pt x="118" y="181"/>
                    <a:pt x="139" y="174"/>
                    <a:pt x="155" y="183"/>
                  </a:cubicBezTo>
                  <a:cubicBezTo>
                    <a:pt x="166" y="188"/>
                    <a:pt x="173" y="198"/>
                    <a:pt x="175" y="209"/>
                  </a:cubicBezTo>
                  <a:cubicBezTo>
                    <a:pt x="176" y="212"/>
                    <a:pt x="176" y="216"/>
                    <a:pt x="175" y="219"/>
                  </a:cubicBezTo>
                  <a:cubicBezTo>
                    <a:pt x="175" y="221"/>
                    <a:pt x="176" y="222"/>
                    <a:pt x="178" y="222"/>
                  </a:cubicBezTo>
                  <a:cubicBezTo>
                    <a:pt x="187" y="222"/>
                    <a:pt x="195" y="225"/>
                    <a:pt x="201" y="230"/>
                  </a:cubicBezTo>
                  <a:cubicBezTo>
                    <a:pt x="214" y="240"/>
                    <a:pt x="218" y="257"/>
                    <a:pt x="213" y="271"/>
                  </a:cubicBezTo>
                  <a:cubicBezTo>
                    <a:pt x="213" y="273"/>
                    <a:pt x="214" y="274"/>
                    <a:pt x="215" y="274"/>
                  </a:cubicBezTo>
                  <a:cubicBezTo>
                    <a:pt x="227" y="276"/>
                    <a:pt x="237" y="285"/>
                    <a:pt x="241" y="297"/>
                  </a:cubicBezTo>
                  <a:cubicBezTo>
                    <a:pt x="245" y="307"/>
                    <a:pt x="242" y="318"/>
                    <a:pt x="236" y="327"/>
                  </a:cubicBezTo>
                  <a:cubicBezTo>
                    <a:pt x="232" y="333"/>
                    <a:pt x="232" y="333"/>
                    <a:pt x="232" y="333"/>
                  </a:cubicBezTo>
                  <a:cubicBezTo>
                    <a:pt x="231" y="335"/>
                    <a:pt x="232" y="337"/>
                    <a:pt x="234" y="337"/>
                  </a:cubicBezTo>
                  <a:cubicBezTo>
                    <a:pt x="285" y="345"/>
                    <a:pt x="285" y="345"/>
                    <a:pt x="285" y="345"/>
                  </a:cubicBezTo>
                  <a:cubicBezTo>
                    <a:pt x="297" y="347"/>
                    <a:pt x="308" y="345"/>
                    <a:pt x="318" y="341"/>
                  </a:cubicBezTo>
                  <a:cubicBezTo>
                    <a:pt x="325" y="338"/>
                    <a:pt x="325" y="329"/>
                    <a:pt x="318" y="326"/>
                  </a:cubicBezTo>
                  <a:cubicBezTo>
                    <a:pt x="271" y="302"/>
                    <a:pt x="271" y="302"/>
                    <a:pt x="271" y="302"/>
                  </a:cubicBezTo>
                  <a:cubicBezTo>
                    <a:pt x="267" y="300"/>
                    <a:pt x="266" y="295"/>
                    <a:pt x="268" y="291"/>
                  </a:cubicBezTo>
                  <a:cubicBezTo>
                    <a:pt x="270" y="286"/>
                    <a:pt x="275" y="285"/>
                    <a:pt x="279" y="287"/>
                  </a:cubicBezTo>
                  <a:cubicBezTo>
                    <a:pt x="344" y="320"/>
                    <a:pt x="344" y="320"/>
                    <a:pt x="344" y="320"/>
                  </a:cubicBezTo>
                  <a:cubicBezTo>
                    <a:pt x="356" y="326"/>
                    <a:pt x="370" y="322"/>
                    <a:pt x="377" y="311"/>
                  </a:cubicBezTo>
                  <a:cubicBezTo>
                    <a:pt x="380" y="307"/>
                    <a:pt x="381" y="303"/>
                    <a:pt x="380" y="298"/>
                  </a:cubicBezTo>
                  <a:cubicBezTo>
                    <a:pt x="379" y="294"/>
                    <a:pt x="377" y="290"/>
                    <a:pt x="373" y="288"/>
                  </a:cubicBezTo>
                  <a:cubicBezTo>
                    <a:pt x="358" y="279"/>
                    <a:pt x="358" y="279"/>
                    <a:pt x="358" y="279"/>
                  </a:cubicBezTo>
                  <a:cubicBezTo>
                    <a:pt x="297" y="245"/>
                    <a:pt x="297" y="245"/>
                    <a:pt x="297" y="245"/>
                  </a:cubicBezTo>
                  <a:cubicBezTo>
                    <a:pt x="292" y="243"/>
                    <a:pt x="291" y="238"/>
                    <a:pt x="293" y="234"/>
                  </a:cubicBezTo>
                  <a:cubicBezTo>
                    <a:pt x="295" y="230"/>
                    <a:pt x="301" y="228"/>
                    <a:pt x="305" y="230"/>
                  </a:cubicBezTo>
                  <a:cubicBezTo>
                    <a:pt x="389" y="276"/>
                    <a:pt x="389" y="276"/>
                    <a:pt x="389" y="276"/>
                  </a:cubicBezTo>
                  <a:cubicBezTo>
                    <a:pt x="401" y="283"/>
                    <a:pt x="417" y="279"/>
                    <a:pt x="425" y="267"/>
                  </a:cubicBezTo>
                  <a:cubicBezTo>
                    <a:pt x="427" y="264"/>
                    <a:pt x="428" y="259"/>
                    <a:pt x="427" y="255"/>
                  </a:cubicBezTo>
                  <a:cubicBezTo>
                    <a:pt x="426" y="250"/>
                    <a:pt x="423" y="246"/>
                    <a:pt x="420" y="244"/>
                  </a:cubicBezTo>
                  <a:cubicBezTo>
                    <a:pt x="413" y="240"/>
                    <a:pt x="413" y="240"/>
                    <a:pt x="413" y="240"/>
                  </a:cubicBezTo>
                  <a:cubicBezTo>
                    <a:pt x="323" y="186"/>
                    <a:pt x="323" y="186"/>
                    <a:pt x="323" y="186"/>
                  </a:cubicBezTo>
                  <a:cubicBezTo>
                    <a:pt x="319" y="184"/>
                    <a:pt x="317" y="178"/>
                    <a:pt x="320" y="174"/>
                  </a:cubicBezTo>
                  <a:cubicBezTo>
                    <a:pt x="322" y="170"/>
                    <a:pt x="327" y="169"/>
                    <a:pt x="331" y="172"/>
                  </a:cubicBezTo>
                  <a:cubicBezTo>
                    <a:pt x="418" y="223"/>
                    <a:pt x="418" y="223"/>
                    <a:pt x="418" y="223"/>
                  </a:cubicBezTo>
                  <a:cubicBezTo>
                    <a:pt x="418" y="223"/>
                    <a:pt x="418" y="223"/>
                    <a:pt x="418" y="223"/>
                  </a:cubicBezTo>
                  <a:cubicBezTo>
                    <a:pt x="422" y="226"/>
                    <a:pt x="422" y="226"/>
                    <a:pt x="422" y="226"/>
                  </a:cubicBezTo>
                  <a:cubicBezTo>
                    <a:pt x="438" y="235"/>
                    <a:pt x="438" y="235"/>
                    <a:pt x="438" y="235"/>
                  </a:cubicBezTo>
                  <a:cubicBezTo>
                    <a:pt x="449" y="242"/>
                    <a:pt x="465" y="239"/>
                    <a:pt x="472" y="228"/>
                  </a:cubicBezTo>
                  <a:cubicBezTo>
                    <a:pt x="475" y="223"/>
                    <a:pt x="476" y="217"/>
                    <a:pt x="475" y="211"/>
                  </a:cubicBezTo>
                  <a:cubicBezTo>
                    <a:pt x="474" y="205"/>
                    <a:pt x="470" y="199"/>
                    <a:pt x="465" y="19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4" name="Freeform 24"/>
            <p:cNvSpPr>
              <a:spLocks/>
            </p:cNvSpPr>
            <p:nvPr/>
          </p:nvSpPr>
          <p:spPr bwMode="auto">
            <a:xfrm>
              <a:off x="638" y="2685"/>
              <a:ext cx="57" cy="63"/>
            </a:xfrm>
            <a:custGeom>
              <a:avLst/>
              <a:gdLst>
                <a:gd name="T0" fmla="*/ 66 w 67"/>
                <a:gd name="T1" fmla="*/ 16 h 75"/>
                <a:gd name="T2" fmla="*/ 57 w 67"/>
                <a:gd name="T3" fmla="*/ 3 h 75"/>
                <a:gd name="T4" fmla="*/ 47 w 67"/>
                <a:gd name="T5" fmla="*/ 0 h 75"/>
                <a:gd name="T6" fmla="*/ 31 w 67"/>
                <a:gd name="T7" fmla="*/ 8 h 75"/>
                <a:gd name="T8" fmla="*/ 6 w 67"/>
                <a:gd name="T9" fmla="*/ 43 h 75"/>
                <a:gd name="T10" fmla="*/ 11 w 67"/>
                <a:gd name="T11" fmla="*/ 70 h 75"/>
                <a:gd name="T12" fmla="*/ 12 w 67"/>
                <a:gd name="T13" fmla="*/ 71 h 75"/>
                <a:gd name="T14" fmla="*/ 27 w 67"/>
                <a:gd name="T15" fmla="*/ 74 h 75"/>
                <a:gd name="T16" fmla="*/ 38 w 67"/>
                <a:gd name="T17" fmla="*/ 67 h 75"/>
                <a:gd name="T18" fmla="*/ 64 w 67"/>
                <a:gd name="T19" fmla="*/ 30 h 75"/>
                <a:gd name="T20" fmla="*/ 66 w 67"/>
                <a:gd name="T21"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5">
                  <a:moveTo>
                    <a:pt x="66" y="16"/>
                  </a:moveTo>
                  <a:cubicBezTo>
                    <a:pt x="65" y="10"/>
                    <a:pt x="62" y="6"/>
                    <a:pt x="57" y="3"/>
                  </a:cubicBezTo>
                  <a:cubicBezTo>
                    <a:pt x="54" y="1"/>
                    <a:pt x="50" y="0"/>
                    <a:pt x="47" y="0"/>
                  </a:cubicBezTo>
                  <a:cubicBezTo>
                    <a:pt x="40" y="0"/>
                    <a:pt x="34" y="3"/>
                    <a:pt x="31" y="8"/>
                  </a:cubicBezTo>
                  <a:cubicBezTo>
                    <a:pt x="6" y="43"/>
                    <a:pt x="6" y="43"/>
                    <a:pt x="6" y="43"/>
                  </a:cubicBezTo>
                  <a:cubicBezTo>
                    <a:pt x="0" y="52"/>
                    <a:pt x="2" y="64"/>
                    <a:pt x="11" y="70"/>
                  </a:cubicBezTo>
                  <a:cubicBezTo>
                    <a:pt x="12" y="71"/>
                    <a:pt x="12" y="71"/>
                    <a:pt x="12" y="71"/>
                  </a:cubicBezTo>
                  <a:cubicBezTo>
                    <a:pt x="16" y="74"/>
                    <a:pt x="21" y="75"/>
                    <a:pt x="27" y="74"/>
                  </a:cubicBezTo>
                  <a:cubicBezTo>
                    <a:pt x="31" y="73"/>
                    <a:pt x="35" y="71"/>
                    <a:pt x="38" y="67"/>
                  </a:cubicBezTo>
                  <a:cubicBezTo>
                    <a:pt x="64" y="30"/>
                    <a:pt x="64" y="30"/>
                    <a:pt x="64" y="30"/>
                  </a:cubicBezTo>
                  <a:cubicBezTo>
                    <a:pt x="66" y="26"/>
                    <a:pt x="67" y="21"/>
                    <a:pt x="66" y="1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5" name="Freeform 25"/>
            <p:cNvSpPr>
              <a:spLocks/>
            </p:cNvSpPr>
            <p:nvPr/>
          </p:nvSpPr>
          <p:spPr bwMode="auto">
            <a:xfrm>
              <a:off x="534" y="2456"/>
              <a:ext cx="148" cy="183"/>
            </a:xfrm>
            <a:custGeom>
              <a:avLst/>
              <a:gdLst>
                <a:gd name="T0" fmla="*/ 163 w 174"/>
                <a:gd name="T1" fmla="*/ 31 h 215"/>
                <a:gd name="T2" fmla="*/ 123 w 174"/>
                <a:gd name="T3" fmla="*/ 5 h 215"/>
                <a:gd name="T4" fmla="*/ 98 w 174"/>
                <a:gd name="T5" fmla="*/ 11 h 215"/>
                <a:gd name="T6" fmla="*/ 5 w 174"/>
                <a:gd name="T7" fmla="*/ 159 h 215"/>
                <a:gd name="T8" fmla="*/ 10 w 174"/>
                <a:gd name="T9" fmla="*/ 184 h 215"/>
                <a:gd name="T10" fmla="*/ 51 w 174"/>
                <a:gd name="T11" fmla="*/ 209 h 215"/>
                <a:gd name="T12" fmla="*/ 75 w 174"/>
                <a:gd name="T13" fmla="*/ 204 h 215"/>
                <a:gd name="T14" fmla="*/ 169 w 174"/>
                <a:gd name="T15" fmla="*/ 55 h 215"/>
                <a:gd name="T16" fmla="*/ 163 w 174"/>
                <a:gd name="T17"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215">
                  <a:moveTo>
                    <a:pt x="163" y="31"/>
                  </a:moveTo>
                  <a:cubicBezTo>
                    <a:pt x="123" y="5"/>
                    <a:pt x="123" y="5"/>
                    <a:pt x="123" y="5"/>
                  </a:cubicBezTo>
                  <a:cubicBezTo>
                    <a:pt x="115" y="0"/>
                    <a:pt x="104" y="3"/>
                    <a:pt x="98" y="11"/>
                  </a:cubicBezTo>
                  <a:cubicBezTo>
                    <a:pt x="5" y="159"/>
                    <a:pt x="5" y="159"/>
                    <a:pt x="5" y="159"/>
                  </a:cubicBezTo>
                  <a:cubicBezTo>
                    <a:pt x="0" y="168"/>
                    <a:pt x="2" y="179"/>
                    <a:pt x="10" y="184"/>
                  </a:cubicBezTo>
                  <a:cubicBezTo>
                    <a:pt x="51" y="209"/>
                    <a:pt x="51" y="209"/>
                    <a:pt x="51" y="209"/>
                  </a:cubicBezTo>
                  <a:cubicBezTo>
                    <a:pt x="59" y="215"/>
                    <a:pt x="70" y="212"/>
                    <a:pt x="75" y="204"/>
                  </a:cubicBezTo>
                  <a:cubicBezTo>
                    <a:pt x="169" y="55"/>
                    <a:pt x="169" y="55"/>
                    <a:pt x="169" y="55"/>
                  </a:cubicBezTo>
                  <a:cubicBezTo>
                    <a:pt x="174" y="47"/>
                    <a:pt x="172" y="36"/>
                    <a:pt x="163" y="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grpSp>
        <p:nvGrpSpPr>
          <p:cNvPr id="46" name="Group 4"/>
          <p:cNvGrpSpPr>
            <a:grpSpLocks noChangeAspect="1"/>
          </p:cNvGrpSpPr>
          <p:nvPr/>
        </p:nvGrpSpPr>
        <p:grpSpPr bwMode="auto">
          <a:xfrm>
            <a:off x="736600" y="1414506"/>
            <a:ext cx="651136" cy="595313"/>
            <a:chOff x="464" y="934"/>
            <a:chExt cx="377" cy="375"/>
          </a:xfrm>
        </p:grpSpPr>
        <p:sp>
          <p:nvSpPr>
            <p:cNvPr id="47" name="AutoShape 3"/>
            <p:cNvSpPr>
              <a:spLocks noChangeAspect="1" noChangeArrowheads="1" noTextEdit="1"/>
            </p:cNvSpPr>
            <p:nvPr/>
          </p:nvSpPr>
          <p:spPr bwMode="auto">
            <a:xfrm>
              <a:off x="464" y="934"/>
              <a:ext cx="377"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48" name="Freeform 5"/>
            <p:cNvSpPr>
              <a:spLocks noEditPoints="1"/>
            </p:cNvSpPr>
            <p:nvPr/>
          </p:nvSpPr>
          <p:spPr bwMode="auto">
            <a:xfrm>
              <a:off x="464" y="934"/>
              <a:ext cx="377" cy="375"/>
            </a:xfrm>
            <a:custGeom>
              <a:avLst/>
              <a:gdLst>
                <a:gd name="T0" fmla="*/ 385 w 769"/>
                <a:gd name="T1" fmla="*/ 0 h 770"/>
                <a:gd name="T2" fmla="*/ 0 w 769"/>
                <a:gd name="T3" fmla="*/ 385 h 770"/>
                <a:gd name="T4" fmla="*/ 385 w 769"/>
                <a:gd name="T5" fmla="*/ 770 h 770"/>
                <a:gd name="T6" fmla="*/ 769 w 769"/>
                <a:gd name="T7" fmla="*/ 385 h 770"/>
                <a:gd name="T8" fmla="*/ 385 w 769"/>
                <a:gd name="T9" fmla="*/ 0 h 770"/>
                <a:gd name="T10" fmla="*/ 386 w 769"/>
                <a:gd name="T11" fmla="*/ 113 h 770"/>
                <a:gd name="T12" fmla="*/ 449 w 769"/>
                <a:gd name="T13" fmla="*/ 176 h 770"/>
                <a:gd name="T14" fmla="*/ 386 w 769"/>
                <a:gd name="T15" fmla="*/ 240 h 770"/>
                <a:gd name="T16" fmla="*/ 322 w 769"/>
                <a:gd name="T17" fmla="*/ 176 h 770"/>
                <a:gd name="T18" fmla="*/ 386 w 769"/>
                <a:gd name="T19" fmla="*/ 113 h 770"/>
                <a:gd name="T20" fmla="*/ 480 w 769"/>
                <a:gd name="T21" fmla="*/ 657 h 770"/>
                <a:gd name="T22" fmla="*/ 438 w 769"/>
                <a:gd name="T23" fmla="*/ 657 h 770"/>
                <a:gd name="T24" fmla="*/ 334 w 769"/>
                <a:gd name="T25" fmla="*/ 657 h 770"/>
                <a:gd name="T26" fmla="*/ 290 w 769"/>
                <a:gd name="T27" fmla="*/ 657 h 770"/>
                <a:gd name="T28" fmla="*/ 290 w 769"/>
                <a:gd name="T29" fmla="*/ 608 h 770"/>
                <a:gd name="T30" fmla="*/ 334 w 769"/>
                <a:gd name="T31" fmla="*/ 608 h 770"/>
                <a:gd name="T32" fmla="*/ 334 w 769"/>
                <a:gd name="T33" fmla="*/ 327 h 770"/>
                <a:gd name="T34" fmla="*/ 290 w 769"/>
                <a:gd name="T35" fmla="*/ 327 h 770"/>
                <a:gd name="T36" fmla="*/ 290 w 769"/>
                <a:gd name="T37" fmla="*/ 277 h 770"/>
                <a:gd name="T38" fmla="*/ 334 w 769"/>
                <a:gd name="T39" fmla="*/ 277 h 770"/>
                <a:gd name="T40" fmla="*/ 438 w 769"/>
                <a:gd name="T41" fmla="*/ 277 h 770"/>
                <a:gd name="T42" fmla="*/ 438 w 769"/>
                <a:gd name="T43" fmla="*/ 327 h 770"/>
                <a:gd name="T44" fmla="*/ 438 w 769"/>
                <a:gd name="T45" fmla="*/ 608 h 770"/>
                <a:gd name="T46" fmla="*/ 480 w 769"/>
                <a:gd name="T47" fmla="*/ 608 h 770"/>
                <a:gd name="T48" fmla="*/ 480 w 769"/>
                <a:gd name="T49" fmla="*/ 657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9" h="770">
                  <a:moveTo>
                    <a:pt x="385" y="0"/>
                  </a:moveTo>
                  <a:cubicBezTo>
                    <a:pt x="172" y="0"/>
                    <a:pt x="0" y="173"/>
                    <a:pt x="0" y="385"/>
                  </a:cubicBezTo>
                  <a:cubicBezTo>
                    <a:pt x="0" y="597"/>
                    <a:pt x="172" y="770"/>
                    <a:pt x="385" y="770"/>
                  </a:cubicBezTo>
                  <a:cubicBezTo>
                    <a:pt x="597" y="770"/>
                    <a:pt x="769" y="597"/>
                    <a:pt x="769" y="385"/>
                  </a:cubicBezTo>
                  <a:cubicBezTo>
                    <a:pt x="769" y="173"/>
                    <a:pt x="597" y="0"/>
                    <a:pt x="385" y="0"/>
                  </a:cubicBezTo>
                  <a:close/>
                  <a:moveTo>
                    <a:pt x="386" y="113"/>
                  </a:moveTo>
                  <a:cubicBezTo>
                    <a:pt x="421" y="113"/>
                    <a:pt x="449" y="141"/>
                    <a:pt x="449" y="176"/>
                  </a:cubicBezTo>
                  <a:cubicBezTo>
                    <a:pt x="449" y="212"/>
                    <a:pt x="421" y="240"/>
                    <a:pt x="386" y="240"/>
                  </a:cubicBezTo>
                  <a:cubicBezTo>
                    <a:pt x="351" y="240"/>
                    <a:pt x="322" y="212"/>
                    <a:pt x="322" y="176"/>
                  </a:cubicBezTo>
                  <a:cubicBezTo>
                    <a:pt x="322" y="141"/>
                    <a:pt x="351" y="113"/>
                    <a:pt x="386" y="113"/>
                  </a:cubicBezTo>
                  <a:close/>
                  <a:moveTo>
                    <a:pt x="480" y="657"/>
                  </a:moveTo>
                  <a:cubicBezTo>
                    <a:pt x="438" y="657"/>
                    <a:pt x="438" y="657"/>
                    <a:pt x="438" y="657"/>
                  </a:cubicBezTo>
                  <a:cubicBezTo>
                    <a:pt x="334" y="657"/>
                    <a:pt x="334" y="657"/>
                    <a:pt x="334" y="657"/>
                  </a:cubicBezTo>
                  <a:cubicBezTo>
                    <a:pt x="290" y="657"/>
                    <a:pt x="290" y="657"/>
                    <a:pt x="290" y="657"/>
                  </a:cubicBezTo>
                  <a:cubicBezTo>
                    <a:pt x="290" y="608"/>
                    <a:pt x="290" y="608"/>
                    <a:pt x="290" y="608"/>
                  </a:cubicBezTo>
                  <a:cubicBezTo>
                    <a:pt x="334" y="608"/>
                    <a:pt x="334" y="608"/>
                    <a:pt x="334" y="608"/>
                  </a:cubicBezTo>
                  <a:cubicBezTo>
                    <a:pt x="334" y="327"/>
                    <a:pt x="334" y="327"/>
                    <a:pt x="334" y="327"/>
                  </a:cubicBezTo>
                  <a:cubicBezTo>
                    <a:pt x="290" y="327"/>
                    <a:pt x="290" y="327"/>
                    <a:pt x="290" y="327"/>
                  </a:cubicBezTo>
                  <a:cubicBezTo>
                    <a:pt x="290" y="277"/>
                    <a:pt x="290" y="277"/>
                    <a:pt x="290" y="277"/>
                  </a:cubicBezTo>
                  <a:cubicBezTo>
                    <a:pt x="334" y="277"/>
                    <a:pt x="334" y="277"/>
                    <a:pt x="334" y="277"/>
                  </a:cubicBezTo>
                  <a:cubicBezTo>
                    <a:pt x="438" y="277"/>
                    <a:pt x="438" y="277"/>
                    <a:pt x="438" y="277"/>
                  </a:cubicBezTo>
                  <a:cubicBezTo>
                    <a:pt x="438" y="327"/>
                    <a:pt x="438" y="327"/>
                    <a:pt x="438" y="327"/>
                  </a:cubicBezTo>
                  <a:cubicBezTo>
                    <a:pt x="438" y="608"/>
                    <a:pt x="438" y="608"/>
                    <a:pt x="438" y="608"/>
                  </a:cubicBezTo>
                  <a:cubicBezTo>
                    <a:pt x="480" y="608"/>
                    <a:pt x="480" y="608"/>
                    <a:pt x="480" y="608"/>
                  </a:cubicBezTo>
                  <a:lnTo>
                    <a:pt x="480" y="65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grpSp>
        <p:nvGrpSpPr>
          <p:cNvPr id="49" name="Group 8"/>
          <p:cNvGrpSpPr>
            <a:grpSpLocks noChangeAspect="1"/>
          </p:cNvGrpSpPr>
          <p:nvPr/>
        </p:nvGrpSpPr>
        <p:grpSpPr bwMode="auto">
          <a:xfrm>
            <a:off x="827541" y="3794469"/>
            <a:ext cx="649287" cy="646593"/>
            <a:chOff x="3317" y="840"/>
            <a:chExt cx="482" cy="480"/>
          </a:xfrm>
        </p:grpSpPr>
        <p:sp>
          <p:nvSpPr>
            <p:cNvPr id="50" name="AutoShape 7"/>
            <p:cNvSpPr>
              <a:spLocks noChangeAspect="1" noChangeArrowheads="1" noTextEdit="1"/>
            </p:cNvSpPr>
            <p:nvPr/>
          </p:nvSpPr>
          <p:spPr bwMode="auto">
            <a:xfrm>
              <a:off x="3317" y="840"/>
              <a:ext cx="48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51" name="Freeform 9"/>
            <p:cNvSpPr>
              <a:spLocks noEditPoints="1"/>
            </p:cNvSpPr>
            <p:nvPr/>
          </p:nvSpPr>
          <p:spPr bwMode="auto">
            <a:xfrm>
              <a:off x="3317" y="840"/>
              <a:ext cx="482" cy="480"/>
            </a:xfrm>
            <a:custGeom>
              <a:avLst/>
              <a:gdLst>
                <a:gd name="T0" fmla="*/ 378 w 755"/>
                <a:gd name="T1" fmla="*/ 441 h 756"/>
                <a:gd name="T2" fmla="*/ 440 w 755"/>
                <a:gd name="T3" fmla="*/ 378 h 756"/>
                <a:gd name="T4" fmla="*/ 378 w 755"/>
                <a:gd name="T5" fmla="*/ 315 h 756"/>
                <a:gd name="T6" fmla="*/ 315 w 755"/>
                <a:gd name="T7" fmla="*/ 378 h 756"/>
                <a:gd name="T8" fmla="*/ 378 w 755"/>
                <a:gd name="T9" fmla="*/ 441 h 756"/>
                <a:gd name="T10" fmla="*/ 378 w 755"/>
                <a:gd name="T11" fmla="*/ 520 h 756"/>
                <a:gd name="T12" fmla="*/ 236 w 755"/>
                <a:gd name="T13" fmla="*/ 378 h 756"/>
                <a:gd name="T14" fmla="*/ 378 w 755"/>
                <a:gd name="T15" fmla="*/ 236 h 756"/>
                <a:gd name="T16" fmla="*/ 520 w 755"/>
                <a:gd name="T17" fmla="*/ 378 h 756"/>
                <a:gd name="T18" fmla="*/ 378 w 755"/>
                <a:gd name="T19" fmla="*/ 520 h 756"/>
                <a:gd name="T20" fmla="*/ 378 w 755"/>
                <a:gd name="T21" fmla="*/ 599 h 756"/>
                <a:gd name="T22" fmla="*/ 598 w 755"/>
                <a:gd name="T23" fmla="*/ 378 h 756"/>
                <a:gd name="T24" fmla="*/ 378 w 755"/>
                <a:gd name="T25" fmla="*/ 157 h 756"/>
                <a:gd name="T26" fmla="*/ 157 w 755"/>
                <a:gd name="T27" fmla="*/ 378 h 756"/>
                <a:gd name="T28" fmla="*/ 378 w 755"/>
                <a:gd name="T29" fmla="*/ 599 h 756"/>
                <a:gd name="T30" fmla="*/ 378 w 755"/>
                <a:gd name="T31" fmla="*/ 677 h 756"/>
                <a:gd name="T32" fmla="*/ 79 w 755"/>
                <a:gd name="T33" fmla="*/ 378 h 756"/>
                <a:gd name="T34" fmla="*/ 378 w 755"/>
                <a:gd name="T35" fmla="*/ 79 h 756"/>
                <a:gd name="T36" fmla="*/ 677 w 755"/>
                <a:gd name="T37" fmla="*/ 378 h 756"/>
                <a:gd name="T38" fmla="*/ 378 w 755"/>
                <a:gd name="T39" fmla="*/ 677 h 756"/>
                <a:gd name="T40" fmla="*/ 378 w 755"/>
                <a:gd name="T41" fmla="*/ 756 h 756"/>
                <a:gd name="T42" fmla="*/ 755 w 755"/>
                <a:gd name="T43" fmla="*/ 378 h 756"/>
                <a:gd name="T44" fmla="*/ 378 w 755"/>
                <a:gd name="T45" fmla="*/ 0 h 756"/>
                <a:gd name="T46" fmla="*/ 0 w 755"/>
                <a:gd name="T47" fmla="*/ 378 h 756"/>
                <a:gd name="T48" fmla="*/ 378 w 755"/>
                <a:gd name="T49"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5" h="756">
                  <a:moveTo>
                    <a:pt x="378" y="441"/>
                  </a:moveTo>
                  <a:cubicBezTo>
                    <a:pt x="412" y="441"/>
                    <a:pt x="440" y="412"/>
                    <a:pt x="440" y="378"/>
                  </a:cubicBezTo>
                  <a:cubicBezTo>
                    <a:pt x="440" y="344"/>
                    <a:pt x="412" y="315"/>
                    <a:pt x="378" y="315"/>
                  </a:cubicBezTo>
                  <a:cubicBezTo>
                    <a:pt x="344" y="315"/>
                    <a:pt x="315" y="344"/>
                    <a:pt x="315" y="378"/>
                  </a:cubicBezTo>
                  <a:cubicBezTo>
                    <a:pt x="315" y="412"/>
                    <a:pt x="343" y="441"/>
                    <a:pt x="378" y="441"/>
                  </a:cubicBezTo>
                  <a:close/>
                  <a:moveTo>
                    <a:pt x="378" y="520"/>
                  </a:moveTo>
                  <a:cubicBezTo>
                    <a:pt x="300" y="520"/>
                    <a:pt x="236" y="457"/>
                    <a:pt x="236" y="378"/>
                  </a:cubicBezTo>
                  <a:cubicBezTo>
                    <a:pt x="236" y="299"/>
                    <a:pt x="299" y="236"/>
                    <a:pt x="378" y="236"/>
                  </a:cubicBezTo>
                  <a:cubicBezTo>
                    <a:pt x="456" y="236"/>
                    <a:pt x="520" y="299"/>
                    <a:pt x="520" y="378"/>
                  </a:cubicBezTo>
                  <a:cubicBezTo>
                    <a:pt x="520" y="457"/>
                    <a:pt x="455" y="520"/>
                    <a:pt x="378" y="520"/>
                  </a:cubicBezTo>
                  <a:close/>
                  <a:moveTo>
                    <a:pt x="378" y="599"/>
                  </a:moveTo>
                  <a:cubicBezTo>
                    <a:pt x="499" y="599"/>
                    <a:pt x="598" y="500"/>
                    <a:pt x="598" y="378"/>
                  </a:cubicBezTo>
                  <a:cubicBezTo>
                    <a:pt x="598" y="256"/>
                    <a:pt x="499" y="157"/>
                    <a:pt x="378" y="157"/>
                  </a:cubicBezTo>
                  <a:cubicBezTo>
                    <a:pt x="256" y="157"/>
                    <a:pt x="157" y="256"/>
                    <a:pt x="157" y="378"/>
                  </a:cubicBezTo>
                  <a:cubicBezTo>
                    <a:pt x="157" y="500"/>
                    <a:pt x="256" y="599"/>
                    <a:pt x="378" y="599"/>
                  </a:cubicBezTo>
                  <a:close/>
                  <a:moveTo>
                    <a:pt x="378" y="677"/>
                  </a:moveTo>
                  <a:cubicBezTo>
                    <a:pt x="213" y="677"/>
                    <a:pt x="79" y="543"/>
                    <a:pt x="79" y="378"/>
                  </a:cubicBezTo>
                  <a:cubicBezTo>
                    <a:pt x="79" y="213"/>
                    <a:pt x="213" y="79"/>
                    <a:pt x="378" y="79"/>
                  </a:cubicBezTo>
                  <a:cubicBezTo>
                    <a:pt x="542" y="79"/>
                    <a:pt x="677" y="213"/>
                    <a:pt x="677" y="378"/>
                  </a:cubicBezTo>
                  <a:cubicBezTo>
                    <a:pt x="677" y="543"/>
                    <a:pt x="542" y="677"/>
                    <a:pt x="378" y="677"/>
                  </a:cubicBezTo>
                  <a:close/>
                  <a:moveTo>
                    <a:pt x="378" y="756"/>
                  </a:moveTo>
                  <a:cubicBezTo>
                    <a:pt x="586" y="756"/>
                    <a:pt x="755" y="586"/>
                    <a:pt x="755" y="378"/>
                  </a:cubicBezTo>
                  <a:cubicBezTo>
                    <a:pt x="755" y="170"/>
                    <a:pt x="586" y="0"/>
                    <a:pt x="378" y="0"/>
                  </a:cubicBezTo>
                  <a:cubicBezTo>
                    <a:pt x="169" y="0"/>
                    <a:pt x="0" y="170"/>
                    <a:pt x="0" y="378"/>
                  </a:cubicBezTo>
                  <a:cubicBezTo>
                    <a:pt x="0" y="586"/>
                    <a:pt x="169" y="756"/>
                    <a:pt x="378" y="75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grpSp>
        <p:nvGrpSpPr>
          <p:cNvPr id="52" name="Group 12"/>
          <p:cNvGrpSpPr>
            <a:grpSpLocks noChangeAspect="1"/>
          </p:cNvGrpSpPr>
          <p:nvPr/>
        </p:nvGrpSpPr>
        <p:grpSpPr bwMode="auto">
          <a:xfrm>
            <a:off x="5243513" y="3813550"/>
            <a:ext cx="671512" cy="585787"/>
            <a:chOff x="3303" y="2453"/>
            <a:chExt cx="423" cy="369"/>
          </a:xfrm>
        </p:grpSpPr>
        <p:sp>
          <p:nvSpPr>
            <p:cNvPr id="53" name="AutoShape 11"/>
            <p:cNvSpPr>
              <a:spLocks noChangeAspect="1" noChangeArrowheads="1" noTextEdit="1"/>
            </p:cNvSpPr>
            <p:nvPr/>
          </p:nvSpPr>
          <p:spPr bwMode="auto">
            <a:xfrm>
              <a:off x="3303" y="2453"/>
              <a:ext cx="423"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54" name="Freeform 13"/>
            <p:cNvSpPr>
              <a:spLocks noEditPoints="1"/>
            </p:cNvSpPr>
            <p:nvPr/>
          </p:nvSpPr>
          <p:spPr bwMode="auto">
            <a:xfrm>
              <a:off x="3299" y="2453"/>
              <a:ext cx="431" cy="313"/>
            </a:xfrm>
            <a:custGeom>
              <a:avLst/>
              <a:gdLst>
                <a:gd name="T0" fmla="*/ 695 w 775"/>
                <a:gd name="T1" fmla="*/ 33 h 564"/>
                <a:gd name="T2" fmla="*/ 616 w 775"/>
                <a:gd name="T3" fmla="*/ 41 h 564"/>
                <a:gd name="T4" fmla="*/ 616 w 775"/>
                <a:gd name="T5" fmla="*/ 0 h 564"/>
                <a:gd name="T6" fmla="*/ 388 w 775"/>
                <a:gd name="T7" fmla="*/ 0 h 564"/>
                <a:gd name="T8" fmla="*/ 160 w 775"/>
                <a:gd name="T9" fmla="*/ 0 h 564"/>
                <a:gd name="T10" fmla="*/ 159 w 775"/>
                <a:gd name="T11" fmla="*/ 41 h 564"/>
                <a:gd name="T12" fmla="*/ 80 w 775"/>
                <a:gd name="T13" fmla="*/ 33 h 564"/>
                <a:gd name="T14" fmla="*/ 11 w 775"/>
                <a:gd name="T15" fmla="*/ 103 h 564"/>
                <a:gd name="T16" fmla="*/ 79 w 775"/>
                <a:gd name="T17" fmla="*/ 260 h 564"/>
                <a:gd name="T18" fmla="*/ 242 w 775"/>
                <a:gd name="T19" fmla="*/ 357 h 564"/>
                <a:gd name="T20" fmla="*/ 341 w 775"/>
                <a:gd name="T21" fmla="*/ 439 h 564"/>
                <a:gd name="T22" fmla="*/ 263 w 775"/>
                <a:gd name="T23" fmla="*/ 564 h 564"/>
                <a:gd name="T24" fmla="*/ 388 w 775"/>
                <a:gd name="T25" fmla="*/ 564 h 564"/>
                <a:gd name="T26" fmla="*/ 512 w 775"/>
                <a:gd name="T27" fmla="*/ 564 h 564"/>
                <a:gd name="T28" fmla="*/ 434 w 775"/>
                <a:gd name="T29" fmla="*/ 439 h 564"/>
                <a:gd name="T30" fmla="*/ 533 w 775"/>
                <a:gd name="T31" fmla="*/ 357 h 564"/>
                <a:gd name="T32" fmla="*/ 696 w 775"/>
                <a:gd name="T33" fmla="*/ 260 h 564"/>
                <a:gd name="T34" fmla="*/ 764 w 775"/>
                <a:gd name="T35" fmla="*/ 103 h 564"/>
                <a:gd name="T36" fmla="*/ 695 w 775"/>
                <a:gd name="T37" fmla="*/ 33 h 564"/>
                <a:gd name="T38" fmla="*/ 116 w 775"/>
                <a:gd name="T39" fmla="*/ 221 h 564"/>
                <a:gd name="T40" fmla="*/ 63 w 775"/>
                <a:gd name="T41" fmla="*/ 115 h 564"/>
                <a:gd name="T42" fmla="*/ 91 w 775"/>
                <a:gd name="T43" fmla="*/ 85 h 564"/>
                <a:gd name="T44" fmla="*/ 162 w 775"/>
                <a:gd name="T45" fmla="*/ 101 h 564"/>
                <a:gd name="T46" fmla="*/ 202 w 775"/>
                <a:gd name="T47" fmla="*/ 282 h 564"/>
                <a:gd name="T48" fmla="*/ 116 w 775"/>
                <a:gd name="T49" fmla="*/ 221 h 564"/>
                <a:gd name="T50" fmla="*/ 660 w 775"/>
                <a:gd name="T51" fmla="*/ 221 h 564"/>
                <a:gd name="T52" fmla="*/ 573 w 775"/>
                <a:gd name="T53" fmla="*/ 282 h 564"/>
                <a:gd name="T54" fmla="*/ 613 w 775"/>
                <a:gd name="T55" fmla="*/ 101 h 564"/>
                <a:gd name="T56" fmla="*/ 684 w 775"/>
                <a:gd name="T57" fmla="*/ 85 h 564"/>
                <a:gd name="T58" fmla="*/ 713 w 775"/>
                <a:gd name="T59" fmla="*/ 115 h 564"/>
                <a:gd name="T60" fmla="*/ 660 w 775"/>
                <a:gd name="T61" fmla="*/ 22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5" h="564">
                  <a:moveTo>
                    <a:pt x="695" y="33"/>
                  </a:moveTo>
                  <a:cubicBezTo>
                    <a:pt x="671" y="28"/>
                    <a:pt x="643" y="31"/>
                    <a:pt x="616" y="41"/>
                  </a:cubicBezTo>
                  <a:cubicBezTo>
                    <a:pt x="616" y="27"/>
                    <a:pt x="616" y="13"/>
                    <a:pt x="616" y="0"/>
                  </a:cubicBezTo>
                  <a:cubicBezTo>
                    <a:pt x="388" y="0"/>
                    <a:pt x="388" y="0"/>
                    <a:pt x="388" y="0"/>
                  </a:cubicBezTo>
                  <a:cubicBezTo>
                    <a:pt x="160" y="0"/>
                    <a:pt x="160" y="0"/>
                    <a:pt x="160" y="0"/>
                  </a:cubicBezTo>
                  <a:cubicBezTo>
                    <a:pt x="159" y="13"/>
                    <a:pt x="159" y="27"/>
                    <a:pt x="159" y="41"/>
                  </a:cubicBezTo>
                  <a:cubicBezTo>
                    <a:pt x="133" y="31"/>
                    <a:pt x="105" y="28"/>
                    <a:pt x="80" y="33"/>
                  </a:cubicBezTo>
                  <a:cubicBezTo>
                    <a:pt x="44" y="41"/>
                    <a:pt x="19" y="66"/>
                    <a:pt x="11" y="103"/>
                  </a:cubicBezTo>
                  <a:cubicBezTo>
                    <a:pt x="0" y="152"/>
                    <a:pt x="24" y="207"/>
                    <a:pt x="79" y="260"/>
                  </a:cubicBezTo>
                  <a:cubicBezTo>
                    <a:pt x="122" y="301"/>
                    <a:pt x="180" y="336"/>
                    <a:pt x="242" y="357"/>
                  </a:cubicBezTo>
                  <a:cubicBezTo>
                    <a:pt x="267" y="393"/>
                    <a:pt x="300" y="422"/>
                    <a:pt x="341" y="439"/>
                  </a:cubicBezTo>
                  <a:cubicBezTo>
                    <a:pt x="335" y="461"/>
                    <a:pt x="314" y="525"/>
                    <a:pt x="263" y="564"/>
                  </a:cubicBezTo>
                  <a:cubicBezTo>
                    <a:pt x="388" y="564"/>
                    <a:pt x="388" y="564"/>
                    <a:pt x="388" y="564"/>
                  </a:cubicBezTo>
                  <a:cubicBezTo>
                    <a:pt x="512" y="564"/>
                    <a:pt x="512" y="564"/>
                    <a:pt x="512" y="564"/>
                  </a:cubicBezTo>
                  <a:cubicBezTo>
                    <a:pt x="461" y="525"/>
                    <a:pt x="440" y="461"/>
                    <a:pt x="434" y="439"/>
                  </a:cubicBezTo>
                  <a:cubicBezTo>
                    <a:pt x="475" y="422"/>
                    <a:pt x="508" y="393"/>
                    <a:pt x="533" y="357"/>
                  </a:cubicBezTo>
                  <a:cubicBezTo>
                    <a:pt x="595" y="336"/>
                    <a:pt x="653" y="301"/>
                    <a:pt x="696" y="260"/>
                  </a:cubicBezTo>
                  <a:cubicBezTo>
                    <a:pt x="751" y="207"/>
                    <a:pt x="775" y="152"/>
                    <a:pt x="764" y="103"/>
                  </a:cubicBezTo>
                  <a:cubicBezTo>
                    <a:pt x="756" y="66"/>
                    <a:pt x="731" y="41"/>
                    <a:pt x="695" y="33"/>
                  </a:cubicBezTo>
                  <a:close/>
                  <a:moveTo>
                    <a:pt x="116" y="221"/>
                  </a:moveTo>
                  <a:cubicBezTo>
                    <a:pt x="76" y="184"/>
                    <a:pt x="56" y="144"/>
                    <a:pt x="63" y="115"/>
                  </a:cubicBezTo>
                  <a:cubicBezTo>
                    <a:pt x="66" y="98"/>
                    <a:pt x="76" y="89"/>
                    <a:pt x="91" y="85"/>
                  </a:cubicBezTo>
                  <a:cubicBezTo>
                    <a:pt x="112" y="80"/>
                    <a:pt x="140" y="87"/>
                    <a:pt x="162" y="101"/>
                  </a:cubicBezTo>
                  <a:cubicBezTo>
                    <a:pt x="167" y="162"/>
                    <a:pt x="179" y="226"/>
                    <a:pt x="202" y="282"/>
                  </a:cubicBezTo>
                  <a:cubicBezTo>
                    <a:pt x="170" y="265"/>
                    <a:pt x="140" y="245"/>
                    <a:pt x="116" y="221"/>
                  </a:cubicBezTo>
                  <a:close/>
                  <a:moveTo>
                    <a:pt x="660" y="221"/>
                  </a:moveTo>
                  <a:cubicBezTo>
                    <a:pt x="635" y="245"/>
                    <a:pt x="606" y="265"/>
                    <a:pt x="573" y="282"/>
                  </a:cubicBezTo>
                  <a:cubicBezTo>
                    <a:pt x="596" y="226"/>
                    <a:pt x="608" y="162"/>
                    <a:pt x="613" y="101"/>
                  </a:cubicBezTo>
                  <a:cubicBezTo>
                    <a:pt x="636" y="87"/>
                    <a:pt x="663" y="80"/>
                    <a:pt x="684" y="85"/>
                  </a:cubicBezTo>
                  <a:cubicBezTo>
                    <a:pt x="700" y="89"/>
                    <a:pt x="709" y="98"/>
                    <a:pt x="713" y="115"/>
                  </a:cubicBezTo>
                  <a:cubicBezTo>
                    <a:pt x="719" y="144"/>
                    <a:pt x="699" y="184"/>
                    <a:pt x="660" y="2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55" name="Rectangle 14"/>
            <p:cNvSpPr>
              <a:spLocks noChangeArrowheads="1"/>
            </p:cNvSpPr>
            <p:nvPr/>
          </p:nvSpPr>
          <p:spPr bwMode="auto">
            <a:xfrm>
              <a:off x="3425" y="2784"/>
              <a:ext cx="179" cy="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17653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657327" y="1402953"/>
            <a:ext cx="7896226" cy="4525963"/>
          </a:xfrm>
        </p:spPr>
        <p:txBody>
          <a:bodyPr>
            <a:noAutofit/>
          </a:bodyPr>
          <a:lstStyle/>
          <a:p>
            <a:r>
              <a:rPr lang="en-GB" sz="1600" dirty="0"/>
              <a:t>A relatively large share of companies do not know enough about the possibilities of hosting and benefitting from international talents. Some of the SMEs that have hosted students also find that the cooperation is sporadic. Clear communication about foreign students and the possibilities is needed. While entrepreneurs appreciate being contacted directly by the students, awareness of recruiting international talents should be raised among both entrepreneurs and students. Questions to consider:</a:t>
            </a:r>
          </a:p>
          <a:p>
            <a:pPr lvl="1">
              <a:spcAft>
                <a:spcPts val="400"/>
              </a:spcAft>
            </a:pPr>
            <a:r>
              <a:rPr lang="en-GB" sz="1300" dirty="0"/>
              <a:t>In what forums and on what media do you communicate about utilising foreign students for the companies’ needs? How accessible is this information?</a:t>
            </a:r>
          </a:p>
          <a:p>
            <a:pPr lvl="1">
              <a:spcAft>
                <a:spcPts val="400"/>
              </a:spcAft>
            </a:pPr>
            <a:r>
              <a:rPr lang="en-GB" sz="1300" dirty="0"/>
              <a:t>Companies need different talents for different needs: do you target your information and offer services responding to those different needs? Do you work together with other education providers in the area, for example in the sphere of information activities? </a:t>
            </a:r>
          </a:p>
          <a:p>
            <a:pPr lvl="1">
              <a:spcAft>
                <a:spcPts val="400"/>
              </a:spcAft>
            </a:pPr>
            <a:r>
              <a:rPr lang="en-GB" sz="1300" dirty="0"/>
              <a:t>Do you utilise regional partners and networks? Do you work together with regional entrepreneurs’ organisations, business companies or the Chamber of Commerce? Do you cooperate with other education providers in the area, for example when approaching stakeholders? </a:t>
            </a:r>
          </a:p>
        </p:txBody>
      </p:sp>
      <p:sp>
        <p:nvSpPr>
          <p:cNvPr id="10" name="Title 9"/>
          <p:cNvSpPr>
            <a:spLocks noGrp="1"/>
          </p:cNvSpPr>
          <p:nvPr>
            <p:ph type="title"/>
          </p:nvPr>
        </p:nvSpPr>
        <p:spPr/>
        <p:txBody>
          <a:bodyPr/>
          <a:lstStyle/>
          <a:p>
            <a:r>
              <a:rPr lang="en-GB" sz="2800" dirty="0"/>
              <a:t>Information about possibilities</a:t>
            </a:r>
          </a:p>
        </p:txBody>
      </p:sp>
      <p:grpSp>
        <p:nvGrpSpPr>
          <p:cNvPr id="11" name="Group 4"/>
          <p:cNvGrpSpPr>
            <a:grpSpLocks noChangeAspect="1"/>
          </p:cNvGrpSpPr>
          <p:nvPr/>
        </p:nvGrpSpPr>
        <p:grpSpPr bwMode="auto">
          <a:xfrm>
            <a:off x="7732485" y="453624"/>
            <a:ext cx="944400" cy="939390"/>
            <a:chOff x="464" y="934"/>
            <a:chExt cx="377" cy="375"/>
          </a:xfrm>
        </p:grpSpPr>
        <p:sp>
          <p:nvSpPr>
            <p:cNvPr id="12" name="AutoShape 3"/>
            <p:cNvSpPr>
              <a:spLocks noChangeAspect="1" noChangeArrowheads="1" noTextEdit="1"/>
            </p:cNvSpPr>
            <p:nvPr/>
          </p:nvSpPr>
          <p:spPr bwMode="auto">
            <a:xfrm>
              <a:off x="464" y="934"/>
              <a:ext cx="377" cy="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3" name="Freeform 5"/>
            <p:cNvSpPr>
              <a:spLocks noEditPoints="1"/>
            </p:cNvSpPr>
            <p:nvPr/>
          </p:nvSpPr>
          <p:spPr bwMode="auto">
            <a:xfrm>
              <a:off x="464" y="934"/>
              <a:ext cx="377" cy="375"/>
            </a:xfrm>
            <a:custGeom>
              <a:avLst/>
              <a:gdLst>
                <a:gd name="T0" fmla="*/ 385 w 769"/>
                <a:gd name="T1" fmla="*/ 0 h 770"/>
                <a:gd name="T2" fmla="*/ 0 w 769"/>
                <a:gd name="T3" fmla="*/ 385 h 770"/>
                <a:gd name="T4" fmla="*/ 385 w 769"/>
                <a:gd name="T5" fmla="*/ 770 h 770"/>
                <a:gd name="T6" fmla="*/ 769 w 769"/>
                <a:gd name="T7" fmla="*/ 385 h 770"/>
                <a:gd name="T8" fmla="*/ 385 w 769"/>
                <a:gd name="T9" fmla="*/ 0 h 770"/>
                <a:gd name="T10" fmla="*/ 386 w 769"/>
                <a:gd name="T11" fmla="*/ 113 h 770"/>
                <a:gd name="T12" fmla="*/ 449 w 769"/>
                <a:gd name="T13" fmla="*/ 176 h 770"/>
                <a:gd name="T14" fmla="*/ 386 w 769"/>
                <a:gd name="T15" fmla="*/ 240 h 770"/>
                <a:gd name="T16" fmla="*/ 322 w 769"/>
                <a:gd name="T17" fmla="*/ 176 h 770"/>
                <a:gd name="T18" fmla="*/ 386 w 769"/>
                <a:gd name="T19" fmla="*/ 113 h 770"/>
                <a:gd name="T20" fmla="*/ 480 w 769"/>
                <a:gd name="T21" fmla="*/ 657 h 770"/>
                <a:gd name="T22" fmla="*/ 438 w 769"/>
                <a:gd name="T23" fmla="*/ 657 h 770"/>
                <a:gd name="T24" fmla="*/ 334 w 769"/>
                <a:gd name="T25" fmla="*/ 657 h 770"/>
                <a:gd name="T26" fmla="*/ 290 w 769"/>
                <a:gd name="T27" fmla="*/ 657 h 770"/>
                <a:gd name="T28" fmla="*/ 290 w 769"/>
                <a:gd name="T29" fmla="*/ 608 h 770"/>
                <a:gd name="T30" fmla="*/ 334 w 769"/>
                <a:gd name="T31" fmla="*/ 608 h 770"/>
                <a:gd name="T32" fmla="*/ 334 w 769"/>
                <a:gd name="T33" fmla="*/ 327 h 770"/>
                <a:gd name="T34" fmla="*/ 290 w 769"/>
                <a:gd name="T35" fmla="*/ 327 h 770"/>
                <a:gd name="T36" fmla="*/ 290 w 769"/>
                <a:gd name="T37" fmla="*/ 277 h 770"/>
                <a:gd name="T38" fmla="*/ 334 w 769"/>
                <a:gd name="T39" fmla="*/ 277 h 770"/>
                <a:gd name="T40" fmla="*/ 438 w 769"/>
                <a:gd name="T41" fmla="*/ 277 h 770"/>
                <a:gd name="T42" fmla="*/ 438 w 769"/>
                <a:gd name="T43" fmla="*/ 327 h 770"/>
                <a:gd name="T44" fmla="*/ 438 w 769"/>
                <a:gd name="T45" fmla="*/ 608 h 770"/>
                <a:gd name="T46" fmla="*/ 480 w 769"/>
                <a:gd name="T47" fmla="*/ 608 h 770"/>
                <a:gd name="T48" fmla="*/ 480 w 769"/>
                <a:gd name="T49" fmla="*/ 657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9" h="770">
                  <a:moveTo>
                    <a:pt x="385" y="0"/>
                  </a:moveTo>
                  <a:cubicBezTo>
                    <a:pt x="172" y="0"/>
                    <a:pt x="0" y="173"/>
                    <a:pt x="0" y="385"/>
                  </a:cubicBezTo>
                  <a:cubicBezTo>
                    <a:pt x="0" y="597"/>
                    <a:pt x="172" y="770"/>
                    <a:pt x="385" y="770"/>
                  </a:cubicBezTo>
                  <a:cubicBezTo>
                    <a:pt x="597" y="770"/>
                    <a:pt x="769" y="597"/>
                    <a:pt x="769" y="385"/>
                  </a:cubicBezTo>
                  <a:cubicBezTo>
                    <a:pt x="769" y="173"/>
                    <a:pt x="597" y="0"/>
                    <a:pt x="385" y="0"/>
                  </a:cubicBezTo>
                  <a:close/>
                  <a:moveTo>
                    <a:pt x="386" y="113"/>
                  </a:moveTo>
                  <a:cubicBezTo>
                    <a:pt x="421" y="113"/>
                    <a:pt x="449" y="141"/>
                    <a:pt x="449" y="176"/>
                  </a:cubicBezTo>
                  <a:cubicBezTo>
                    <a:pt x="449" y="212"/>
                    <a:pt x="421" y="240"/>
                    <a:pt x="386" y="240"/>
                  </a:cubicBezTo>
                  <a:cubicBezTo>
                    <a:pt x="351" y="240"/>
                    <a:pt x="322" y="212"/>
                    <a:pt x="322" y="176"/>
                  </a:cubicBezTo>
                  <a:cubicBezTo>
                    <a:pt x="322" y="141"/>
                    <a:pt x="351" y="113"/>
                    <a:pt x="386" y="113"/>
                  </a:cubicBezTo>
                  <a:close/>
                  <a:moveTo>
                    <a:pt x="480" y="657"/>
                  </a:moveTo>
                  <a:cubicBezTo>
                    <a:pt x="438" y="657"/>
                    <a:pt x="438" y="657"/>
                    <a:pt x="438" y="657"/>
                  </a:cubicBezTo>
                  <a:cubicBezTo>
                    <a:pt x="334" y="657"/>
                    <a:pt x="334" y="657"/>
                    <a:pt x="334" y="657"/>
                  </a:cubicBezTo>
                  <a:cubicBezTo>
                    <a:pt x="290" y="657"/>
                    <a:pt x="290" y="657"/>
                    <a:pt x="290" y="657"/>
                  </a:cubicBezTo>
                  <a:cubicBezTo>
                    <a:pt x="290" y="608"/>
                    <a:pt x="290" y="608"/>
                    <a:pt x="290" y="608"/>
                  </a:cubicBezTo>
                  <a:cubicBezTo>
                    <a:pt x="334" y="608"/>
                    <a:pt x="334" y="608"/>
                    <a:pt x="334" y="608"/>
                  </a:cubicBezTo>
                  <a:cubicBezTo>
                    <a:pt x="334" y="327"/>
                    <a:pt x="334" y="327"/>
                    <a:pt x="334" y="327"/>
                  </a:cubicBezTo>
                  <a:cubicBezTo>
                    <a:pt x="290" y="327"/>
                    <a:pt x="290" y="327"/>
                    <a:pt x="290" y="327"/>
                  </a:cubicBezTo>
                  <a:cubicBezTo>
                    <a:pt x="290" y="277"/>
                    <a:pt x="290" y="277"/>
                    <a:pt x="290" y="277"/>
                  </a:cubicBezTo>
                  <a:cubicBezTo>
                    <a:pt x="334" y="277"/>
                    <a:pt x="334" y="277"/>
                    <a:pt x="334" y="277"/>
                  </a:cubicBezTo>
                  <a:cubicBezTo>
                    <a:pt x="438" y="277"/>
                    <a:pt x="438" y="277"/>
                    <a:pt x="438" y="277"/>
                  </a:cubicBezTo>
                  <a:cubicBezTo>
                    <a:pt x="438" y="327"/>
                    <a:pt x="438" y="327"/>
                    <a:pt x="438" y="327"/>
                  </a:cubicBezTo>
                  <a:cubicBezTo>
                    <a:pt x="438" y="608"/>
                    <a:pt x="438" y="608"/>
                    <a:pt x="438" y="608"/>
                  </a:cubicBezTo>
                  <a:cubicBezTo>
                    <a:pt x="480" y="608"/>
                    <a:pt x="480" y="608"/>
                    <a:pt x="480" y="608"/>
                  </a:cubicBezTo>
                  <a:lnTo>
                    <a:pt x="480" y="65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1572763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15129" y="282919"/>
            <a:ext cx="6900365" cy="1710306"/>
          </a:xfrm>
        </p:spPr>
        <p:txBody>
          <a:bodyPr>
            <a:noAutofit/>
          </a:bodyPr>
          <a:lstStyle/>
          <a:p>
            <a:r>
              <a:rPr lang="en-GB" sz="2800" dirty="0"/>
              <a:t>Business cooperation and business life development</a:t>
            </a:r>
          </a:p>
        </p:txBody>
      </p:sp>
      <p:sp>
        <p:nvSpPr>
          <p:cNvPr id="3" name="Sisällön paikkamerkki 2"/>
          <p:cNvSpPr>
            <a:spLocks noGrp="1"/>
          </p:cNvSpPr>
          <p:nvPr>
            <p:ph idx="1"/>
          </p:nvPr>
        </p:nvSpPr>
        <p:spPr>
          <a:xfrm>
            <a:off x="715129" y="1747112"/>
            <a:ext cx="8026548" cy="4525963"/>
          </a:xfrm>
        </p:spPr>
        <p:txBody>
          <a:bodyPr>
            <a:normAutofit/>
          </a:bodyPr>
          <a:lstStyle/>
          <a:p>
            <a:pPr>
              <a:spcAft>
                <a:spcPts val="300"/>
              </a:spcAft>
            </a:pPr>
            <a:r>
              <a:rPr lang="en-GB" sz="1600" dirty="0"/>
              <a:t>In business cooperation and RDI, internationalisation should be a competitive advantage that can be supported by matching international talents with companies. Practices of working life cooperation should be harmonised and designed to respond to company needs. There are plenty of methods for business cooperation, and companies should thus be listened to when using them. Questions to consider:</a:t>
            </a:r>
          </a:p>
          <a:p>
            <a:pPr lvl="1">
              <a:spcAft>
                <a:spcPts val="300"/>
              </a:spcAft>
            </a:pPr>
            <a:r>
              <a:rPr lang="en-GB" sz="1300" dirty="0"/>
              <a:t>Are your practices of working life cooperation harmonised and clear? Are they also implemented at the level of teachers? Have they been communicated to companies and stakeholders?</a:t>
            </a:r>
          </a:p>
          <a:p>
            <a:pPr lvl="1">
              <a:spcAft>
                <a:spcPts val="300"/>
              </a:spcAft>
            </a:pPr>
            <a:r>
              <a:rPr lang="en-GB" sz="1300" dirty="0"/>
              <a:t>Do clear practical opportunities and forms exist for the working life cooperation? </a:t>
            </a:r>
          </a:p>
          <a:p>
            <a:pPr lvl="1">
              <a:spcAft>
                <a:spcPts val="300"/>
              </a:spcAft>
            </a:pPr>
            <a:r>
              <a:rPr lang="en-GB" sz="1300" dirty="0"/>
              <a:t>Are alumni used in business and stakeholder cooperation?</a:t>
            </a:r>
          </a:p>
          <a:p>
            <a:pPr lvl="1">
              <a:spcAft>
                <a:spcPts val="300"/>
              </a:spcAft>
            </a:pPr>
            <a:r>
              <a:rPr lang="en-GB" sz="1300" dirty="0"/>
              <a:t>Have the needs and possibilities of hosting foreign students been identified in regional development plans? Have they links to regional business development? How is this seen in practice?</a:t>
            </a:r>
          </a:p>
          <a:p>
            <a:pPr lvl="1">
              <a:spcAft>
                <a:spcPts val="300"/>
              </a:spcAft>
            </a:pPr>
            <a:r>
              <a:rPr lang="en-GB" sz="1300" dirty="0"/>
              <a:t>Does the training of workplace supervisors in VET include the guidance of foreign students in work placement? </a:t>
            </a:r>
          </a:p>
        </p:txBody>
      </p:sp>
      <p:grpSp>
        <p:nvGrpSpPr>
          <p:cNvPr id="27" name="Group 17"/>
          <p:cNvGrpSpPr>
            <a:grpSpLocks noChangeAspect="1"/>
          </p:cNvGrpSpPr>
          <p:nvPr/>
        </p:nvGrpSpPr>
        <p:grpSpPr bwMode="auto">
          <a:xfrm>
            <a:off x="7340398" y="534946"/>
            <a:ext cx="1405379" cy="834946"/>
            <a:chOff x="536" y="2453"/>
            <a:chExt cx="611" cy="363"/>
          </a:xfrm>
        </p:grpSpPr>
        <p:sp>
          <p:nvSpPr>
            <p:cNvPr id="28" name="AutoShape 16"/>
            <p:cNvSpPr>
              <a:spLocks noChangeAspect="1" noChangeArrowheads="1" noTextEdit="1"/>
            </p:cNvSpPr>
            <p:nvPr/>
          </p:nvSpPr>
          <p:spPr bwMode="auto">
            <a:xfrm>
              <a:off x="536" y="2453"/>
              <a:ext cx="611" cy="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29" name="Freeform 18"/>
            <p:cNvSpPr>
              <a:spLocks/>
            </p:cNvSpPr>
            <p:nvPr/>
          </p:nvSpPr>
          <p:spPr bwMode="auto">
            <a:xfrm>
              <a:off x="1000" y="2451"/>
              <a:ext cx="149" cy="183"/>
            </a:xfrm>
            <a:custGeom>
              <a:avLst/>
              <a:gdLst>
                <a:gd name="T0" fmla="*/ 170 w 175"/>
                <a:gd name="T1" fmla="*/ 159 h 215"/>
                <a:gd name="T2" fmla="*/ 77 w 175"/>
                <a:gd name="T3" fmla="*/ 11 h 215"/>
                <a:gd name="T4" fmla="*/ 52 w 175"/>
                <a:gd name="T5" fmla="*/ 5 h 215"/>
                <a:gd name="T6" fmla="*/ 11 w 175"/>
                <a:gd name="T7" fmla="*/ 32 h 215"/>
                <a:gd name="T8" fmla="*/ 5 w 175"/>
                <a:gd name="T9" fmla="*/ 56 h 215"/>
                <a:gd name="T10" fmla="*/ 99 w 175"/>
                <a:gd name="T11" fmla="*/ 204 h 215"/>
                <a:gd name="T12" fmla="*/ 124 w 175"/>
                <a:gd name="T13" fmla="*/ 210 h 215"/>
                <a:gd name="T14" fmla="*/ 165 w 175"/>
                <a:gd name="T15" fmla="*/ 183 h 215"/>
                <a:gd name="T16" fmla="*/ 170 w 175"/>
                <a:gd name="T17" fmla="*/ 15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15">
                  <a:moveTo>
                    <a:pt x="170" y="159"/>
                  </a:moveTo>
                  <a:cubicBezTo>
                    <a:pt x="77" y="11"/>
                    <a:pt x="77" y="11"/>
                    <a:pt x="77" y="11"/>
                  </a:cubicBezTo>
                  <a:cubicBezTo>
                    <a:pt x="71" y="2"/>
                    <a:pt x="60" y="0"/>
                    <a:pt x="52" y="5"/>
                  </a:cubicBezTo>
                  <a:cubicBezTo>
                    <a:pt x="11" y="32"/>
                    <a:pt x="11" y="32"/>
                    <a:pt x="11" y="32"/>
                  </a:cubicBezTo>
                  <a:cubicBezTo>
                    <a:pt x="3" y="37"/>
                    <a:pt x="0" y="48"/>
                    <a:pt x="5" y="56"/>
                  </a:cubicBezTo>
                  <a:cubicBezTo>
                    <a:pt x="99" y="204"/>
                    <a:pt x="99" y="204"/>
                    <a:pt x="99" y="204"/>
                  </a:cubicBezTo>
                  <a:cubicBezTo>
                    <a:pt x="104" y="213"/>
                    <a:pt x="115" y="215"/>
                    <a:pt x="124" y="210"/>
                  </a:cubicBezTo>
                  <a:cubicBezTo>
                    <a:pt x="165" y="183"/>
                    <a:pt x="165" y="183"/>
                    <a:pt x="165" y="183"/>
                  </a:cubicBezTo>
                  <a:cubicBezTo>
                    <a:pt x="173" y="178"/>
                    <a:pt x="175" y="167"/>
                    <a:pt x="170" y="15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0" name="Freeform 19"/>
            <p:cNvSpPr>
              <a:spLocks/>
            </p:cNvSpPr>
            <p:nvPr/>
          </p:nvSpPr>
          <p:spPr bwMode="auto">
            <a:xfrm>
              <a:off x="673" y="2685"/>
              <a:ext cx="80" cy="98"/>
            </a:xfrm>
            <a:custGeom>
              <a:avLst/>
              <a:gdLst>
                <a:gd name="T0" fmla="*/ 83 w 94"/>
                <a:gd name="T1" fmla="*/ 41 h 115"/>
                <a:gd name="T2" fmla="*/ 90 w 94"/>
                <a:gd name="T3" fmla="*/ 31 h 115"/>
                <a:gd name="T4" fmla="*/ 93 w 94"/>
                <a:gd name="T5" fmla="*/ 16 h 115"/>
                <a:gd name="T6" fmla="*/ 85 w 94"/>
                <a:gd name="T7" fmla="*/ 3 h 115"/>
                <a:gd name="T8" fmla="*/ 74 w 94"/>
                <a:gd name="T9" fmla="*/ 0 h 115"/>
                <a:gd name="T10" fmla="*/ 57 w 94"/>
                <a:gd name="T11" fmla="*/ 9 h 115"/>
                <a:gd name="T12" fmla="*/ 37 w 94"/>
                <a:gd name="T13" fmla="*/ 38 h 115"/>
                <a:gd name="T14" fmla="*/ 36 w 94"/>
                <a:gd name="T15" fmla="*/ 39 h 115"/>
                <a:gd name="T16" fmla="*/ 12 w 94"/>
                <a:gd name="T17" fmla="*/ 74 h 115"/>
                <a:gd name="T18" fmla="*/ 11 w 94"/>
                <a:gd name="T19" fmla="*/ 76 h 115"/>
                <a:gd name="T20" fmla="*/ 6 w 94"/>
                <a:gd name="T21" fmla="*/ 83 h 115"/>
                <a:gd name="T22" fmla="*/ 11 w 94"/>
                <a:gd name="T23" fmla="*/ 111 h 115"/>
                <a:gd name="T24" fmla="*/ 26 w 94"/>
                <a:gd name="T25" fmla="*/ 114 h 115"/>
                <a:gd name="T26" fmla="*/ 39 w 94"/>
                <a:gd name="T27" fmla="*/ 106 h 115"/>
                <a:gd name="T28" fmla="*/ 43 w 94"/>
                <a:gd name="T29" fmla="*/ 101 h 115"/>
                <a:gd name="T30" fmla="*/ 45 w 94"/>
                <a:gd name="T31" fmla="*/ 98 h 115"/>
                <a:gd name="T32" fmla="*/ 83 w 94"/>
                <a:gd name="T33" fmla="*/ 42 h 115"/>
                <a:gd name="T34" fmla="*/ 83 w 94"/>
                <a:gd name="T35" fmla="*/ 4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115">
                  <a:moveTo>
                    <a:pt x="83" y="41"/>
                  </a:moveTo>
                  <a:cubicBezTo>
                    <a:pt x="90" y="31"/>
                    <a:pt x="90" y="31"/>
                    <a:pt x="90" y="31"/>
                  </a:cubicBezTo>
                  <a:cubicBezTo>
                    <a:pt x="93" y="27"/>
                    <a:pt x="94" y="21"/>
                    <a:pt x="93" y="16"/>
                  </a:cubicBezTo>
                  <a:cubicBezTo>
                    <a:pt x="92" y="11"/>
                    <a:pt x="89" y="6"/>
                    <a:pt x="85" y="3"/>
                  </a:cubicBezTo>
                  <a:cubicBezTo>
                    <a:pt x="81" y="1"/>
                    <a:pt x="77" y="0"/>
                    <a:pt x="74" y="0"/>
                  </a:cubicBezTo>
                  <a:cubicBezTo>
                    <a:pt x="67" y="0"/>
                    <a:pt x="61" y="3"/>
                    <a:pt x="57" y="9"/>
                  </a:cubicBezTo>
                  <a:cubicBezTo>
                    <a:pt x="37" y="38"/>
                    <a:pt x="37" y="38"/>
                    <a:pt x="37" y="38"/>
                  </a:cubicBezTo>
                  <a:cubicBezTo>
                    <a:pt x="37" y="39"/>
                    <a:pt x="36" y="39"/>
                    <a:pt x="36" y="39"/>
                  </a:cubicBezTo>
                  <a:cubicBezTo>
                    <a:pt x="29" y="50"/>
                    <a:pt x="20" y="63"/>
                    <a:pt x="12" y="74"/>
                  </a:cubicBezTo>
                  <a:cubicBezTo>
                    <a:pt x="12" y="75"/>
                    <a:pt x="12" y="75"/>
                    <a:pt x="11" y="76"/>
                  </a:cubicBezTo>
                  <a:cubicBezTo>
                    <a:pt x="6" y="83"/>
                    <a:pt x="6" y="83"/>
                    <a:pt x="6" y="83"/>
                  </a:cubicBezTo>
                  <a:cubicBezTo>
                    <a:pt x="0" y="92"/>
                    <a:pt x="2" y="105"/>
                    <a:pt x="11" y="111"/>
                  </a:cubicBezTo>
                  <a:cubicBezTo>
                    <a:pt x="16" y="114"/>
                    <a:pt x="21" y="115"/>
                    <a:pt x="26" y="114"/>
                  </a:cubicBezTo>
                  <a:cubicBezTo>
                    <a:pt x="32" y="113"/>
                    <a:pt x="36" y="110"/>
                    <a:pt x="39" y="106"/>
                  </a:cubicBezTo>
                  <a:cubicBezTo>
                    <a:pt x="43" y="101"/>
                    <a:pt x="43" y="101"/>
                    <a:pt x="43" y="101"/>
                  </a:cubicBezTo>
                  <a:cubicBezTo>
                    <a:pt x="43" y="100"/>
                    <a:pt x="44" y="99"/>
                    <a:pt x="45" y="98"/>
                  </a:cubicBezTo>
                  <a:cubicBezTo>
                    <a:pt x="83" y="42"/>
                    <a:pt x="83" y="42"/>
                    <a:pt x="83" y="42"/>
                  </a:cubicBezTo>
                  <a:cubicBezTo>
                    <a:pt x="83" y="42"/>
                    <a:pt x="83" y="42"/>
                    <a:pt x="83"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1" name="Freeform 20"/>
            <p:cNvSpPr>
              <a:spLocks/>
            </p:cNvSpPr>
            <p:nvPr/>
          </p:nvSpPr>
          <p:spPr bwMode="auto">
            <a:xfrm>
              <a:off x="728" y="2508"/>
              <a:ext cx="342" cy="169"/>
            </a:xfrm>
            <a:custGeom>
              <a:avLst/>
              <a:gdLst>
                <a:gd name="T0" fmla="*/ 321 w 402"/>
                <a:gd name="T1" fmla="*/ 15 h 199"/>
                <a:gd name="T2" fmla="*/ 306 w 402"/>
                <a:gd name="T3" fmla="*/ 10 h 199"/>
                <a:gd name="T4" fmla="*/ 290 w 402"/>
                <a:gd name="T5" fmla="*/ 16 h 199"/>
                <a:gd name="T6" fmla="*/ 272 w 402"/>
                <a:gd name="T7" fmla="*/ 18 h 199"/>
                <a:gd name="T8" fmla="*/ 218 w 402"/>
                <a:gd name="T9" fmla="*/ 7 h 199"/>
                <a:gd name="T10" fmla="*/ 131 w 402"/>
                <a:gd name="T11" fmla="*/ 6 h 199"/>
                <a:gd name="T12" fmla="*/ 80 w 402"/>
                <a:gd name="T13" fmla="*/ 15 h 199"/>
                <a:gd name="T14" fmla="*/ 47 w 402"/>
                <a:gd name="T15" fmla="*/ 35 h 199"/>
                <a:gd name="T16" fmla="*/ 4 w 402"/>
                <a:gd name="T17" fmla="*/ 92 h 199"/>
                <a:gd name="T18" fmla="*/ 1 w 402"/>
                <a:gd name="T19" fmla="*/ 102 h 199"/>
                <a:gd name="T20" fmla="*/ 6 w 402"/>
                <a:gd name="T21" fmla="*/ 111 h 199"/>
                <a:gd name="T22" fmla="*/ 21 w 402"/>
                <a:gd name="T23" fmla="*/ 112 h 199"/>
                <a:gd name="T24" fmla="*/ 113 w 402"/>
                <a:gd name="T25" fmla="*/ 64 h 199"/>
                <a:gd name="T26" fmla="*/ 144 w 402"/>
                <a:gd name="T27" fmla="*/ 65 h 199"/>
                <a:gd name="T28" fmla="*/ 344 w 402"/>
                <a:gd name="T29" fmla="*/ 195 h 199"/>
                <a:gd name="T30" fmla="*/ 350 w 402"/>
                <a:gd name="T31" fmla="*/ 199 h 199"/>
                <a:gd name="T32" fmla="*/ 397 w 402"/>
                <a:gd name="T33" fmla="*/ 154 h 199"/>
                <a:gd name="T34" fmla="*/ 399 w 402"/>
                <a:gd name="T35" fmla="*/ 139 h 199"/>
                <a:gd name="T36" fmla="*/ 321 w 402"/>
                <a:gd name="T37" fmla="*/ 1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2" h="199">
                  <a:moveTo>
                    <a:pt x="321" y="15"/>
                  </a:moveTo>
                  <a:cubicBezTo>
                    <a:pt x="318" y="10"/>
                    <a:pt x="311" y="8"/>
                    <a:pt x="306" y="10"/>
                  </a:cubicBezTo>
                  <a:cubicBezTo>
                    <a:pt x="290" y="16"/>
                    <a:pt x="290" y="16"/>
                    <a:pt x="290" y="16"/>
                  </a:cubicBezTo>
                  <a:cubicBezTo>
                    <a:pt x="284" y="19"/>
                    <a:pt x="278" y="19"/>
                    <a:pt x="272" y="18"/>
                  </a:cubicBezTo>
                  <a:cubicBezTo>
                    <a:pt x="218" y="7"/>
                    <a:pt x="218" y="7"/>
                    <a:pt x="218" y="7"/>
                  </a:cubicBezTo>
                  <a:cubicBezTo>
                    <a:pt x="189" y="1"/>
                    <a:pt x="160" y="0"/>
                    <a:pt x="131" y="6"/>
                  </a:cubicBezTo>
                  <a:cubicBezTo>
                    <a:pt x="80" y="15"/>
                    <a:pt x="80" y="15"/>
                    <a:pt x="80" y="15"/>
                  </a:cubicBezTo>
                  <a:cubicBezTo>
                    <a:pt x="67" y="18"/>
                    <a:pt x="55" y="25"/>
                    <a:pt x="47" y="35"/>
                  </a:cubicBezTo>
                  <a:cubicBezTo>
                    <a:pt x="4" y="92"/>
                    <a:pt x="4" y="92"/>
                    <a:pt x="4" y="92"/>
                  </a:cubicBezTo>
                  <a:cubicBezTo>
                    <a:pt x="1" y="95"/>
                    <a:pt x="0" y="98"/>
                    <a:pt x="1" y="102"/>
                  </a:cubicBezTo>
                  <a:cubicBezTo>
                    <a:pt x="1" y="106"/>
                    <a:pt x="3" y="109"/>
                    <a:pt x="6" y="111"/>
                  </a:cubicBezTo>
                  <a:cubicBezTo>
                    <a:pt x="10" y="114"/>
                    <a:pt x="16" y="115"/>
                    <a:pt x="21" y="112"/>
                  </a:cubicBezTo>
                  <a:cubicBezTo>
                    <a:pt x="113" y="64"/>
                    <a:pt x="113" y="64"/>
                    <a:pt x="113" y="64"/>
                  </a:cubicBezTo>
                  <a:cubicBezTo>
                    <a:pt x="123" y="59"/>
                    <a:pt x="135" y="59"/>
                    <a:pt x="144" y="65"/>
                  </a:cubicBezTo>
                  <a:cubicBezTo>
                    <a:pt x="344" y="195"/>
                    <a:pt x="344" y="195"/>
                    <a:pt x="344" y="195"/>
                  </a:cubicBezTo>
                  <a:cubicBezTo>
                    <a:pt x="346" y="196"/>
                    <a:pt x="348" y="198"/>
                    <a:pt x="350" y="199"/>
                  </a:cubicBezTo>
                  <a:cubicBezTo>
                    <a:pt x="397" y="154"/>
                    <a:pt x="397" y="154"/>
                    <a:pt x="397" y="154"/>
                  </a:cubicBezTo>
                  <a:cubicBezTo>
                    <a:pt x="402" y="151"/>
                    <a:pt x="402" y="144"/>
                    <a:pt x="399" y="139"/>
                  </a:cubicBezTo>
                  <a:lnTo>
                    <a:pt x="321" y="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2" name="Freeform 21"/>
            <p:cNvSpPr>
              <a:spLocks/>
            </p:cNvSpPr>
            <p:nvPr/>
          </p:nvSpPr>
          <p:spPr bwMode="auto">
            <a:xfrm>
              <a:off x="766" y="2766"/>
              <a:ext cx="46" cy="52"/>
            </a:xfrm>
            <a:custGeom>
              <a:avLst/>
              <a:gdLst>
                <a:gd name="T0" fmla="*/ 36 w 54"/>
                <a:gd name="T1" fmla="*/ 0 h 61"/>
                <a:gd name="T2" fmla="*/ 33 w 54"/>
                <a:gd name="T3" fmla="*/ 0 h 61"/>
                <a:gd name="T4" fmla="*/ 23 w 54"/>
                <a:gd name="T5" fmla="*/ 6 h 61"/>
                <a:gd name="T6" fmla="*/ 2 w 54"/>
                <a:gd name="T7" fmla="*/ 36 h 61"/>
                <a:gd name="T8" fmla="*/ 1 w 54"/>
                <a:gd name="T9" fmla="*/ 47 h 61"/>
                <a:gd name="T10" fmla="*/ 11 w 54"/>
                <a:gd name="T11" fmla="*/ 58 h 61"/>
                <a:gd name="T12" fmla="*/ 30 w 54"/>
                <a:gd name="T13" fmla="*/ 52 h 61"/>
                <a:gd name="T14" fmla="*/ 49 w 54"/>
                <a:gd name="T15" fmla="*/ 25 h 61"/>
                <a:gd name="T16" fmla="*/ 46 w 54"/>
                <a:gd name="T17" fmla="*/ 4 h 61"/>
                <a:gd name="T18" fmla="*/ 36 w 54"/>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61">
                  <a:moveTo>
                    <a:pt x="36" y="0"/>
                  </a:moveTo>
                  <a:cubicBezTo>
                    <a:pt x="35" y="0"/>
                    <a:pt x="34" y="0"/>
                    <a:pt x="33" y="0"/>
                  </a:cubicBezTo>
                  <a:cubicBezTo>
                    <a:pt x="29" y="1"/>
                    <a:pt x="26" y="3"/>
                    <a:pt x="23" y="6"/>
                  </a:cubicBezTo>
                  <a:cubicBezTo>
                    <a:pt x="2" y="36"/>
                    <a:pt x="2" y="36"/>
                    <a:pt x="2" y="36"/>
                  </a:cubicBezTo>
                  <a:cubicBezTo>
                    <a:pt x="1" y="40"/>
                    <a:pt x="0" y="44"/>
                    <a:pt x="1" y="47"/>
                  </a:cubicBezTo>
                  <a:cubicBezTo>
                    <a:pt x="3" y="52"/>
                    <a:pt x="6" y="56"/>
                    <a:pt x="11" y="58"/>
                  </a:cubicBezTo>
                  <a:cubicBezTo>
                    <a:pt x="18" y="61"/>
                    <a:pt x="26" y="59"/>
                    <a:pt x="30" y="52"/>
                  </a:cubicBezTo>
                  <a:cubicBezTo>
                    <a:pt x="49" y="25"/>
                    <a:pt x="49" y="25"/>
                    <a:pt x="49" y="25"/>
                  </a:cubicBezTo>
                  <a:cubicBezTo>
                    <a:pt x="54" y="19"/>
                    <a:pt x="53" y="9"/>
                    <a:pt x="46" y="4"/>
                  </a:cubicBezTo>
                  <a:cubicBezTo>
                    <a:pt x="43" y="1"/>
                    <a:pt x="39" y="0"/>
                    <a:pt x="3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3" name="Freeform 22"/>
            <p:cNvSpPr>
              <a:spLocks/>
            </p:cNvSpPr>
            <p:nvPr/>
          </p:nvSpPr>
          <p:spPr bwMode="auto">
            <a:xfrm>
              <a:off x="719" y="2722"/>
              <a:ext cx="70" cy="83"/>
            </a:xfrm>
            <a:custGeom>
              <a:avLst/>
              <a:gdLst>
                <a:gd name="T0" fmla="*/ 64 w 82"/>
                <a:gd name="T1" fmla="*/ 48 h 98"/>
                <a:gd name="T2" fmla="*/ 76 w 82"/>
                <a:gd name="T3" fmla="*/ 31 h 98"/>
                <a:gd name="T4" fmla="*/ 72 w 82"/>
                <a:gd name="T5" fmla="*/ 4 h 98"/>
                <a:gd name="T6" fmla="*/ 59 w 82"/>
                <a:gd name="T7" fmla="*/ 0 h 98"/>
                <a:gd name="T8" fmla="*/ 56 w 82"/>
                <a:gd name="T9" fmla="*/ 0 h 98"/>
                <a:gd name="T10" fmla="*/ 43 w 82"/>
                <a:gd name="T11" fmla="*/ 8 h 98"/>
                <a:gd name="T12" fmla="*/ 3 w 82"/>
                <a:gd name="T13" fmla="*/ 67 h 98"/>
                <a:gd name="T14" fmla="*/ 1 w 82"/>
                <a:gd name="T15" fmla="*/ 80 h 98"/>
                <a:gd name="T16" fmla="*/ 11 w 82"/>
                <a:gd name="T17" fmla="*/ 93 h 98"/>
                <a:gd name="T18" fmla="*/ 38 w 82"/>
                <a:gd name="T19" fmla="*/ 87 h 98"/>
                <a:gd name="T20" fmla="*/ 43 w 82"/>
                <a:gd name="T21" fmla="*/ 79 h 98"/>
                <a:gd name="T22" fmla="*/ 45 w 82"/>
                <a:gd name="T23" fmla="*/ 76 h 98"/>
                <a:gd name="T24" fmla="*/ 63 w 82"/>
                <a:gd name="T25" fmla="*/ 49 h 98"/>
                <a:gd name="T26" fmla="*/ 64 w 82"/>
                <a:gd name="T27" fmla="*/ 4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8">
                  <a:moveTo>
                    <a:pt x="64" y="48"/>
                  </a:moveTo>
                  <a:cubicBezTo>
                    <a:pt x="76" y="31"/>
                    <a:pt x="76" y="31"/>
                    <a:pt x="76" y="31"/>
                  </a:cubicBezTo>
                  <a:cubicBezTo>
                    <a:pt x="82" y="23"/>
                    <a:pt x="80" y="11"/>
                    <a:pt x="72" y="4"/>
                  </a:cubicBezTo>
                  <a:cubicBezTo>
                    <a:pt x="68" y="2"/>
                    <a:pt x="64" y="0"/>
                    <a:pt x="59" y="0"/>
                  </a:cubicBezTo>
                  <a:cubicBezTo>
                    <a:pt x="58" y="0"/>
                    <a:pt x="57" y="0"/>
                    <a:pt x="56" y="0"/>
                  </a:cubicBezTo>
                  <a:cubicBezTo>
                    <a:pt x="51" y="1"/>
                    <a:pt x="46" y="4"/>
                    <a:pt x="43" y="8"/>
                  </a:cubicBezTo>
                  <a:cubicBezTo>
                    <a:pt x="3" y="67"/>
                    <a:pt x="3" y="67"/>
                    <a:pt x="3" y="67"/>
                  </a:cubicBezTo>
                  <a:cubicBezTo>
                    <a:pt x="1" y="71"/>
                    <a:pt x="0" y="76"/>
                    <a:pt x="1" y="80"/>
                  </a:cubicBezTo>
                  <a:cubicBezTo>
                    <a:pt x="3" y="86"/>
                    <a:pt x="6" y="90"/>
                    <a:pt x="11" y="93"/>
                  </a:cubicBezTo>
                  <a:cubicBezTo>
                    <a:pt x="21" y="98"/>
                    <a:pt x="32" y="95"/>
                    <a:pt x="38" y="87"/>
                  </a:cubicBezTo>
                  <a:cubicBezTo>
                    <a:pt x="43" y="79"/>
                    <a:pt x="43" y="79"/>
                    <a:pt x="43" y="79"/>
                  </a:cubicBezTo>
                  <a:cubicBezTo>
                    <a:pt x="44" y="78"/>
                    <a:pt x="44" y="77"/>
                    <a:pt x="45" y="76"/>
                  </a:cubicBezTo>
                  <a:cubicBezTo>
                    <a:pt x="63" y="49"/>
                    <a:pt x="63" y="49"/>
                    <a:pt x="63" y="49"/>
                  </a:cubicBezTo>
                  <a:cubicBezTo>
                    <a:pt x="64" y="49"/>
                    <a:pt x="64" y="48"/>
                    <a:pt x="64"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4" name="Freeform 23"/>
            <p:cNvSpPr>
              <a:spLocks/>
            </p:cNvSpPr>
            <p:nvPr/>
          </p:nvSpPr>
          <p:spPr bwMode="auto">
            <a:xfrm>
              <a:off x="618" y="2519"/>
              <a:ext cx="405" cy="295"/>
            </a:xfrm>
            <a:custGeom>
              <a:avLst/>
              <a:gdLst>
                <a:gd name="T0" fmla="*/ 465 w 476"/>
                <a:gd name="T1" fmla="*/ 196 h 347"/>
                <a:gd name="T2" fmla="*/ 265 w 476"/>
                <a:gd name="T3" fmla="*/ 66 h 347"/>
                <a:gd name="T4" fmla="*/ 251 w 476"/>
                <a:gd name="T5" fmla="*/ 66 h 347"/>
                <a:gd name="T6" fmla="*/ 160 w 476"/>
                <a:gd name="T7" fmla="*/ 113 h 347"/>
                <a:gd name="T8" fmla="*/ 128 w 476"/>
                <a:gd name="T9" fmla="*/ 113 h 347"/>
                <a:gd name="T10" fmla="*/ 114 w 476"/>
                <a:gd name="T11" fmla="*/ 85 h 347"/>
                <a:gd name="T12" fmla="*/ 121 w 476"/>
                <a:gd name="T13" fmla="*/ 68 h 347"/>
                <a:gd name="T14" fmla="*/ 158 w 476"/>
                <a:gd name="T15" fmla="*/ 20 h 347"/>
                <a:gd name="T16" fmla="*/ 118 w 476"/>
                <a:gd name="T17" fmla="*/ 13 h 347"/>
                <a:gd name="T18" fmla="*/ 109 w 476"/>
                <a:gd name="T19" fmla="*/ 10 h 347"/>
                <a:gd name="T20" fmla="*/ 100 w 476"/>
                <a:gd name="T21" fmla="*/ 6 h 347"/>
                <a:gd name="T22" fmla="*/ 70 w 476"/>
                <a:gd name="T23" fmla="*/ 14 h 347"/>
                <a:gd name="T24" fmla="*/ 5 w 476"/>
                <a:gd name="T25" fmla="*/ 118 h 347"/>
                <a:gd name="T26" fmla="*/ 6 w 476"/>
                <a:gd name="T27" fmla="*/ 144 h 347"/>
                <a:gd name="T28" fmla="*/ 40 w 476"/>
                <a:gd name="T29" fmla="*/ 190 h 347"/>
                <a:gd name="T30" fmla="*/ 44 w 476"/>
                <a:gd name="T31" fmla="*/ 190 h 347"/>
                <a:gd name="T32" fmla="*/ 90 w 476"/>
                <a:gd name="T33" fmla="*/ 183 h 347"/>
                <a:gd name="T34" fmla="*/ 102 w 476"/>
                <a:gd name="T35" fmla="*/ 196 h 347"/>
                <a:gd name="T36" fmla="*/ 107 w 476"/>
                <a:gd name="T37" fmla="*/ 197 h 347"/>
                <a:gd name="T38" fmla="*/ 107 w 476"/>
                <a:gd name="T39" fmla="*/ 196 h 347"/>
                <a:gd name="T40" fmla="*/ 155 w 476"/>
                <a:gd name="T41" fmla="*/ 183 h 347"/>
                <a:gd name="T42" fmla="*/ 175 w 476"/>
                <a:gd name="T43" fmla="*/ 209 h 347"/>
                <a:gd name="T44" fmla="*/ 175 w 476"/>
                <a:gd name="T45" fmla="*/ 219 h 347"/>
                <a:gd name="T46" fmla="*/ 178 w 476"/>
                <a:gd name="T47" fmla="*/ 222 h 347"/>
                <a:gd name="T48" fmla="*/ 201 w 476"/>
                <a:gd name="T49" fmla="*/ 230 h 347"/>
                <a:gd name="T50" fmla="*/ 213 w 476"/>
                <a:gd name="T51" fmla="*/ 271 h 347"/>
                <a:gd name="T52" fmla="*/ 215 w 476"/>
                <a:gd name="T53" fmla="*/ 274 h 347"/>
                <a:gd name="T54" fmla="*/ 241 w 476"/>
                <a:gd name="T55" fmla="*/ 297 h 347"/>
                <a:gd name="T56" fmla="*/ 236 w 476"/>
                <a:gd name="T57" fmla="*/ 327 h 347"/>
                <a:gd name="T58" fmla="*/ 232 w 476"/>
                <a:gd name="T59" fmla="*/ 333 h 347"/>
                <a:gd name="T60" fmla="*/ 234 w 476"/>
                <a:gd name="T61" fmla="*/ 337 h 347"/>
                <a:gd name="T62" fmla="*/ 285 w 476"/>
                <a:gd name="T63" fmla="*/ 345 h 347"/>
                <a:gd name="T64" fmla="*/ 318 w 476"/>
                <a:gd name="T65" fmla="*/ 341 h 347"/>
                <a:gd name="T66" fmla="*/ 318 w 476"/>
                <a:gd name="T67" fmla="*/ 326 h 347"/>
                <a:gd name="T68" fmla="*/ 271 w 476"/>
                <a:gd name="T69" fmla="*/ 302 h 347"/>
                <a:gd name="T70" fmla="*/ 268 w 476"/>
                <a:gd name="T71" fmla="*/ 291 h 347"/>
                <a:gd name="T72" fmla="*/ 279 w 476"/>
                <a:gd name="T73" fmla="*/ 287 h 347"/>
                <a:gd name="T74" fmla="*/ 344 w 476"/>
                <a:gd name="T75" fmla="*/ 320 h 347"/>
                <a:gd name="T76" fmla="*/ 377 w 476"/>
                <a:gd name="T77" fmla="*/ 311 h 347"/>
                <a:gd name="T78" fmla="*/ 380 w 476"/>
                <a:gd name="T79" fmla="*/ 298 h 347"/>
                <a:gd name="T80" fmla="*/ 373 w 476"/>
                <a:gd name="T81" fmla="*/ 288 h 347"/>
                <a:gd name="T82" fmla="*/ 358 w 476"/>
                <a:gd name="T83" fmla="*/ 279 h 347"/>
                <a:gd name="T84" fmla="*/ 297 w 476"/>
                <a:gd name="T85" fmla="*/ 245 h 347"/>
                <a:gd name="T86" fmla="*/ 293 w 476"/>
                <a:gd name="T87" fmla="*/ 234 h 347"/>
                <a:gd name="T88" fmla="*/ 305 w 476"/>
                <a:gd name="T89" fmla="*/ 230 h 347"/>
                <a:gd name="T90" fmla="*/ 389 w 476"/>
                <a:gd name="T91" fmla="*/ 276 h 347"/>
                <a:gd name="T92" fmla="*/ 425 w 476"/>
                <a:gd name="T93" fmla="*/ 267 h 347"/>
                <a:gd name="T94" fmla="*/ 427 w 476"/>
                <a:gd name="T95" fmla="*/ 255 h 347"/>
                <a:gd name="T96" fmla="*/ 420 w 476"/>
                <a:gd name="T97" fmla="*/ 244 h 347"/>
                <a:gd name="T98" fmla="*/ 413 w 476"/>
                <a:gd name="T99" fmla="*/ 240 h 347"/>
                <a:gd name="T100" fmla="*/ 323 w 476"/>
                <a:gd name="T101" fmla="*/ 186 h 347"/>
                <a:gd name="T102" fmla="*/ 320 w 476"/>
                <a:gd name="T103" fmla="*/ 174 h 347"/>
                <a:gd name="T104" fmla="*/ 331 w 476"/>
                <a:gd name="T105" fmla="*/ 172 h 347"/>
                <a:gd name="T106" fmla="*/ 418 w 476"/>
                <a:gd name="T107" fmla="*/ 223 h 347"/>
                <a:gd name="T108" fmla="*/ 418 w 476"/>
                <a:gd name="T109" fmla="*/ 223 h 347"/>
                <a:gd name="T110" fmla="*/ 422 w 476"/>
                <a:gd name="T111" fmla="*/ 226 h 347"/>
                <a:gd name="T112" fmla="*/ 438 w 476"/>
                <a:gd name="T113" fmla="*/ 235 h 347"/>
                <a:gd name="T114" fmla="*/ 472 w 476"/>
                <a:gd name="T115" fmla="*/ 228 h 347"/>
                <a:gd name="T116" fmla="*/ 475 w 476"/>
                <a:gd name="T117" fmla="*/ 211 h 347"/>
                <a:gd name="T118" fmla="*/ 465 w 476"/>
                <a:gd name="T119" fmla="*/ 196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6" h="347">
                  <a:moveTo>
                    <a:pt x="465" y="196"/>
                  </a:moveTo>
                  <a:cubicBezTo>
                    <a:pt x="265" y="66"/>
                    <a:pt x="265" y="66"/>
                    <a:pt x="265" y="66"/>
                  </a:cubicBezTo>
                  <a:cubicBezTo>
                    <a:pt x="261" y="64"/>
                    <a:pt x="256" y="63"/>
                    <a:pt x="251" y="66"/>
                  </a:cubicBezTo>
                  <a:cubicBezTo>
                    <a:pt x="160" y="113"/>
                    <a:pt x="160" y="113"/>
                    <a:pt x="160" y="113"/>
                  </a:cubicBezTo>
                  <a:cubicBezTo>
                    <a:pt x="150" y="119"/>
                    <a:pt x="137" y="119"/>
                    <a:pt x="128" y="113"/>
                  </a:cubicBezTo>
                  <a:cubicBezTo>
                    <a:pt x="118" y="107"/>
                    <a:pt x="113" y="96"/>
                    <a:pt x="114" y="85"/>
                  </a:cubicBezTo>
                  <a:cubicBezTo>
                    <a:pt x="114" y="79"/>
                    <a:pt x="117" y="73"/>
                    <a:pt x="121" y="68"/>
                  </a:cubicBezTo>
                  <a:cubicBezTo>
                    <a:pt x="158" y="20"/>
                    <a:pt x="158" y="20"/>
                    <a:pt x="158" y="20"/>
                  </a:cubicBezTo>
                  <a:cubicBezTo>
                    <a:pt x="118" y="13"/>
                    <a:pt x="118" y="13"/>
                    <a:pt x="118" y="13"/>
                  </a:cubicBezTo>
                  <a:cubicBezTo>
                    <a:pt x="115" y="13"/>
                    <a:pt x="112" y="12"/>
                    <a:pt x="109" y="10"/>
                  </a:cubicBezTo>
                  <a:cubicBezTo>
                    <a:pt x="100" y="6"/>
                    <a:pt x="100" y="6"/>
                    <a:pt x="100" y="6"/>
                  </a:cubicBezTo>
                  <a:cubicBezTo>
                    <a:pt x="90" y="0"/>
                    <a:pt x="77" y="4"/>
                    <a:pt x="70" y="14"/>
                  </a:cubicBezTo>
                  <a:cubicBezTo>
                    <a:pt x="5" y="118"/>
                    <a:pt x="5" y="118"/>
                    <a:pt x="5" y="118"/>
                  </a:cubicBezTo>
                  <a:cubicBezTo>
                    <a:pt x="0" y="126"/>
                    <a:pt x="0" y="136"/>
                    <a:pt x="6" y="144"/>
                  </a:cubicBezTo>
                  <a:cubicBezTo>
                    <a:pt x="40" y="190"/>
                    <a:pt x="40" y="190"/>
                    <a:pt x="40" y="190"/>
                  </a:cubicBezTo>
                  <a:cubicBezTo>
                    <a:pt x="41" y="191"/>
                    <a:pt x="43" y="191"/>
                    <a:pt x="44" y="190"/>
                  </a:cubicBezTo>
                  <a:cubicBezTo>
                    <a:pt x="56" y="177"/>
                    <a:pt x="75" y="174"/>
                    <a:pt x="90" y="183"/>
                  </a:cubicBezTo>
                  <a:cubicBezTo>
                    <a:pt x="95" y="187"/>
                    <a:pt x="100" y="191"/>
                    <a:pt x="102" y="196"/>
                  </a:cubicBezTo>
                  <a:cubicBezTo>
                    <a:pt x="104" y="198"/>
                    <a:pt x="106" y="198"/>
                    <a:pt x="107" y="197"/>
                  </a:cubicBezTo>
                  <a:cubicBezTo>
                    <a:pt x="107" y="196"/>
                    <a:pt x="107" y="196"/>
                    <a:pt x="107" y="196"/>
                  </a:cubicBezTo>
                  <a:cubicBezTo>
                    <a:pt x="118" y="181"/>
                    <a:pt x="139" y="174"/>
                    <a:pt x="155" y="183"/>
                  </a:cubicBezTo>
                  <a:cubicBezTo>
                    <a:pt x="166" y="188"/>
                    <a:pt x="173" y="198"/>
                    <a:pt x="175" y="209"/>
                  </a:cubicBezTo>
                  <a:cubicBezTo>
                    <a:pt x="176" y="212"/>
                    <a:pt x="176" y="216"/>
                    <a:pt x="175" y="219"/>
                  </a:cubicBezTo>
                  <a:cubicBezTo>
                    <a:pt x="175" y="221"/>
                    <a:pt x="176" y="222"/>
                    <a:pt x="178" y="222"/>
                  </a:cubicBezTo>
                  <a:cubicBezTo>
                    <a:pt x="187" y="222"/>
                    <a:pt x="195" y="225"/>
                    <a:pt x="201" y="230"/>
                  </a:cubicBezTo>
                  <a:cubicBezTo>
                    <a:pt x="214" y="240"/>
                    <a:pt x="218" y="257"/>
                    <a:pt x="213" y="271"/>
                  </a:cubicBezTo>
                  <a:cubicBezTo>
                    <a:pt x="213" y="273"/>
                    <a:pt x="214" y="274"/>
                    <a:pt x="215" y="274"/>
                  </a:cubicBezTo>
                  <a:cubicBezTo>
                    <a:pt x="227" y="276"/>
                    <a:pt x="237" y="285"/>
                    <a:pt x="241" y="297"/>
                  </a:cubicBezTo>
                  <a:cubicBezTo>
                    <a:pt x="245" y="307"/>
                    <a:pt x="242" y="318"/>
                    <a:pt x="236" y="327"/>
                  </a:cubicBezTo>
                  <a:cubicBezTo>
                    <a:pt x="232" y="333"/>
                    <a:pt x="232" y="333"/>
                    <a:pt x="232" y="333"/>
                  </a:cubicBezTo>
                  <a:cubicBezTo>
                    <a:pt x="231" y="335"/>
                    <a:pt x="232" y="337"/>
                    <a:pt x="234" y="337"/>
                  </a:cubicBezTo>
                  <a:cubicBezTo>
                    <a:pt x="285" y="345"/>
                    <a:pt x="285" y="345"/>
                    <a:pt x="285" y="345"/>
                  </a:cubicBezTo>
                  <a:cubicBezTo>
                    <a:pt x="297" y="347"/>
                    <a:pt x="308" y="345"/>
                    <a:pt x="318" y="341"/>
                  </a:cubicBezTo>
                  <a:cubicBezTo>
                    <a:pt x="325" y="338"/>
                    <a:pt x="325" y="329"/>
                    <a:pt x="318" y="326"/>
                  </a:cubicBezTo>
                  <a:cubicBezTo>
                    <a:pt x="271" y="302"/>
                    <a:pt x="271" y="302"/>
                    <a:pt x="271" y="302"/>
                  </a:cubicBezTo>
                  <a:cubicBezTo>
                    <a:pt x="267" y="300"/>
                    <a:pt x="266" y="295"/>
                    <a:pt x="268" y="291"/>
                  </a:cubicBezTo>
                  <a:cubicBezTo>
                    <a:pt x="270" y="286"/>
                    <a:pt x="275" y="285"/>
                    <a:pt x="279" y="287"/>
                  </a:cubicBezTo>
                  <a:cubicBezTo>
                    <a:pt x="344" y="320"/>
                    <a:pt x="344" y="320"/>
                    <a:pt x="344" y="320"/>
                  </a:cubicBezTo>
                  <a:cubicBezTo>
                    <a:pt x="356" y="326"/>
                    <a:pt x="370" y="322"/>
                    <a:pt x="377" y="311"/>
                  </a:cubicBezTo>
                  <a:cubicBezTo>
                    <a:pt x="380" y="307"/>
                    <a:pt x="381" y="303"/>
                    <a:pt x="380" y="298"/>
                  </a:cubicBezTo>
                  <a:cubicBezTo>
                    <a:pt x="379" y="294"/>
                    <a:pt x="377" y="290"/>
                    <a:pt x="373" y="288"/>
                  </a:cubicBezTo>
                  <a:cubicBezTo>
                    <a:pt x="358" y="279"/>
                    <a:pt x="358" y="279"/>
                    <a:pt x="358" y="279"/>
                  </a:cubicBezTo>
                  <a:cubicBezTo>
                    <a:pt x="297" y="245"/>
                    <a:pt x="297" y="245"/>
                    <a:pt x="297" y="245"/>
                  </a:cubicBezTo>
                  <a:cubicBezTo>
                    <a:pt x="292" y="243"/>
                    <a:pt x="291" y="238"/>
                    <a:pt x="293" y="234"/>
                  </a:cubicBezTo>
                  <a:cubicBezTo>
                    <a:pt x="295" y="230"/>
                    <a:pt x="301" y="228"/>
                    <a:pt x="305" y="230"/>
                  </a:cubicBezTo>
                  <a:cubicBezTo>
                    <a:pt x="389" y="276"/>
                    <a:pt x="389" y="276"/>
                    <a:pt x="389" y="276"/>
                  </a:cubicBezTo>
                  <a:cubicBezTo>
                    <a:pt x="401" y="283"/>
                    <a:pt x="417" y="279"/>
                    <a:pt x="425" y="267"/>
                  </a:cubicBezTo>
                  <a:cubicBezTo>
                    <a:pt x="427" y="264"/>
                    <a:pt x="428" y="259"/>
                    <a:pt x="427" y="255"/>
                  </a:cubicBezTo>
                  <a:cubicBezTo>
                    <a:pt x="426" y="250"/>
                    <a:pt x="423" y="246"/>
                    <a:pt x="420" y="244"/>
                  </a:cubicBezTo>
                  <a:cubicBezTo>
                    <a:pt x="413" y="240"/>
                    <a:pt x="413" y="240"/>
                    <a:pt x="413" y="240"/>
                  </a:cubicBezTo>
                  <a:cubicBezTo>
                    <a:pt x="323" y="186"/>
                    <a:pt x="323" y="186"/>
                    <a:pt x="323" y="186"/>
                  </a:cubicBezTo>
                  <a:cubicBezTo>
                    <a:pt x="319" y="184"/>
                    <a:pt x="317" y="178"/>
                    <a:pt x="320" y="174"/>
                  </a:cubicBezTo>
                  <a:cubicBezTo>
                    <a:pt x="322" y="170"/>
                    <a:pt x="327" y="169"/>
                    <a:pt x="331" y="172"/>
                  </a:cubicBezTo>
                  <a:cubicBezTo>
                    <a:pt x="418" y="223"/>
                    <a:pt x="418" y="223"/>
                    <a:pt x="418" y="223"/>
                  </a:cubicBezTo>
                  <a:cubicBezTo>
                    <a:pt x="418" y="223"/>
                    <a:pt x="418" y="223"/>
                    <a:pt x="418" y="223"/>
                  </a:cubicBezTo>
                  <a:cubicBezTo>
                    <a:pt x="422" y="226"/>
                    <a:pt x="422" y="226"/>
                    <a:pt x="422" y="226"/>
                  </a:cubicBezTo>
                  <a:cubicBezTo>
                    <a:pt x="438" y="235"/>
                    <a:pt x="438" y="235"/>
                    <a:pt x="438" y="235"/>
                  </a:cubicBezTo>
                  <a:cubicBezTo>
                    <a:pt x="449" y="242"/>
                    <a:pt x="465" y="239"/>
                    <a:pt x="472" y="228"/>
                  </a:cubicBezTo>
                  <a:cubicBezTo>
                    <a:pt x="475" y="223"/>
                    <a:pt x="476" y="217"/>
                    <a:pt x="475" y="211"/>
                  </a:cubicBezTo>
                  <a:cubicBezTo>
                    <a:pt x="474" y="205"/>
                    <a:pt x="470" y="199"/>
                    <a:pt x="465" y="19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5" name="Freeform 24"/>
            <p:cNvSpPr>
              <a:spLocks/>
            </p:cNvSpPr>
            <p:nvPr/>
          </p:nvSpPr>
          <p:spPr bwMode="auto">
            <a:xfrm>
              <a:off x="638" y="2685"/>
              <a:ext cx="57" cy="63"/>
            </a:xfrm>
            <a:custGeom>
              <a:avLst/>
              <a:gdLst>
                <a:gd name="T0" fmla="*/ 66 w 67"/>
                <a:gd name="T1" fmla="*/ 16 h 75"/>
                <a:gd name="T2" fmla="*/ 57 w 67"/>
                <a:gd name="T3" fmla="*/ 3 h 75"/>
                <a:gd name="T4" fmla="*/ 47 w 67"/>
                <a:gd name="T5" fmla="*/ 0 h 75"/>
                <a:gd name="T6" fmla="*/ 31 w 67"/>
                <a:gd name="T7" fmla="*/ 8 h 75"/>
                <a:gd name="T8" fmla="*/ 6 w 67"/>
                <a:gd name="T9" fmla="*/ 43 h 75"/>
                <a:gd name="T10" fmla="*/ 11 w 67"/>
                <a:gd name="T11" fmla="*/ 70 h 75"/>
                <a:gd name="T12" fmla="*/ 12 w 67"/>
                <a:gd name="T13" fmla="*/ 71 h 75"/>
                <a:gd name="T14" fmla="*/ 27 w 67"/>
                <a:gd name="T15" fmla="*/ 74 h 75"/>
                <a:gd name="T16" fmla="*/ 38 w 67"/>
                <a:gd name="T17" fmla="*/ 67 h 75"/>
                <a:gd name="T18" fmla="*/ 64 w 67"/>
                <a:gd name="T19" fmla="*/ 30 h 75"/>
                <a:gd name="T20" fmla="*/ 66 w 67"/>
                <a:gd name="T21"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5">
                  <a:moveTo>
                    <a:pt x="66" y="16"/>
                  </a:moveTo>
                  <a:cubicBezTo>
                    <a:pt x="65" y="10"/>
                    <a:pt x="62" y="6"/>
                    <a:pt x="57" y="3"/>
                  </a:cubicBezTo>
                  <a:cubicBezTo>
                    <a:pt x="54" y="1"/>
                    <a:pt x="50" y="0"/>
                    <a:pt x="47" y="0"/>
                  </a:cubicBezTo>
                  <a:cubicBezTo>
                    <a:pt x="40" y="0"/>
                    <a:pt x="34" y="3"/>
                    <a:pt x="31" y="8"/>
                  </a:cubicBezTo>
                  <a:cubicBezTo>
                    <a:pt x="6" y="43"/>
                    <a:pt x="6" y="43"/>
                    <a:pt x="6" y="43"/>
                  </a:cubicBezTo>
                  <a:cubicBezTo>
                    <a:pt x="0" y="52"/>
                    <a:pt x="2" y="64"/>
                    <a:pt x="11" y="70"/>
                  </a:cubicBezTo>
                  <a:cubicBezTo>
                    <a:pt x="12" y="71"/>
                    <a:pt x="12" y="71"/>
                    <a:pt x="12" y="71"/>
                  </a:cubicBezTo>
                  <a:cubicBezTo>
                    <a:pt x="16" y="74"/>
                    <a:pt x="21" y="75"/>
                    <a:pt x="27" y="74"/>
                  </a:cubicBezTo>
                  <a:cubicBezTo>
                    <a:pt x="31" y="73"/>
                    <a:pt x="35" y="71"/>
                    <a:pt x="38" y="67"/>
                  </a:cubicBezTo>
                  <a:cubicBezTo>
                    <a:pt x="64" y="30"/>
                    <a:pt x="64" y="30"/>
                    <a:pt x="64" y="30"/>
                  </a:cubicBezTo>
                  <a:cubicBezTo>
                    <a:pt x="66" y="26"/>
                    <a:pt x="67" y="21"/>
                    <a:pt x="66" y="1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36" name="Freeform 25"/>
            <p:cNvSpPr>
              <a:spLocks/>
            </p:cNvSpPr>
            <p:nvPr/>
          </p:nvSpPr>
          <p:spPr bwMode="auto">
            <a:xfrm>
              <a:off x="534" y="2456"/>
              <a:ext cx="148" cy="183"/>
            </a:xfrm>
            <a:custGeom>
              <a:avLst/>
              <a:gdLst>
                <a:gd name="T0" fmla="*/ 163 w 174"/>
                <a:gd name="T1" fmla="*/ 31 h 215"/>
                <a:gd name="T2" fmla="*/ 123 w 174"/>
                <a:gd name="T3" fmla="*/ 5 h 215"/>
                <a:gd name="T4" fmla="*/ 98 w 174"/>
                <a:gd name="T5" fmla="*/ 11 h 215"/>
                <a:gd name="T6" fmla="*/ 5 w 174"/>
                <a:gd name="T7" fmla="*/ 159 h 215"/>
                <a:gd name="T8" fmla="*/ 10 w 174"/>
                <a:gd name="T9" fmla="*/ 184 h 215"/>
                <a:gd name="T10" fmla="*/ 51 w 174"/>
                <a:gd name="T11" fmla="*/ 209 h 215"/>
                <a:gd name="T12" fmla="*/ 75 w 174"/>
                <a:gd name="T13" fmla="*/ 204 h 215"/>
                <a:gd name="T14" fmla="*/ 169 w 174"/>
                <a:gd name="T15" fmla="*/ 55 h 215"/>
                <a:gd name="T16" fmla="*/ 163 w 174"/>
                <a:gd name="T17" fmla="*/ 3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215">
                  <a:moveTo>
                    <a:pt x="163" y="31"/>
                  </a:moveTo>
                  <a:cubicBezTo>
                    <a:pt x="123" y="5"/>
                    <a:pt x="123" y="5"/>
                    <a:pt x="123" y="5"/>
                  </a:cubicBezTo>
                  <a:cubicBezTo>
                    <a:pt x="115" y="0"/>
                    <a:pt x="104" y="3"/>
                    <a:pt x="98" y="11"/>
                  </a:cubicBezTo>
                  <a:cubicBezTo>
                    <a:pt x="5" y="159"/>
                    <a:pt x="5" y="159"/>
                    <a:pt x="5" y="159"/>
                  </a:cubicBezTo>
                  <a:cubicBezTo>
                    <a:pt x="0" y="168"/>
                    <a:pt x="2" y="179"/>
                    <a:pt x="10" y="184"/>
                  </a:cubicBezTo>
                  <a:cubicBezTo>
                    <a:pt x="51" y="209"/>
                    <a:pt x="51" y="209"/>
                    <a:pt x="51" y="209"/>
                  </a:cubicBezTo>
                  <a:cubicBezTo>
                    <a:pt x="59" y="215"/>
                    <a:pt x="70" y="212"/>
                    <a:pt x="75" y="204"/>
                  </a:cubicBezTo>
                  <a:cubicBezTo>
                    <a:pt x="169" y="55"/>
                    <a:pt x="169" y="55"/>
                    <a:pt x="169" y="55"/>
                  </a:cubicBezTo>
                  <a:cubicBezTo>
                    <a:pt x="174" y="47"/>
                    <a:pt x="172" y="36"/>
                    <a:pt x="163" y="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57580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597599" y="350095"/>
            <a:ext cx="7877175" cy="1143000"/>
          </a:xfrm>
        </p:spPr>
        <p:txBody>
          <a:bodyPr/>
          <a:lstStyle/>
          <a:p>
            <a:r>
              <a:rPr lang="en-GB" sz="2800" dirty="0"/>
              <a:t>Better matches in recruitment</a:t>
            </a:r>
          </a:p>
        </p:txBody>
      </p:sp>
      <p:sp>
        <p:nvSpPr>
          <p:cNvPr id="3" name="Sisällön paikkamerkki 2"/>
          <p:cNvSpPr>
            <a:spLocks noGrp="1"/>
          </p:cNvSpPr>
          <p:nvPr>
            <p:ph idx="1"/>
          </p:nvPr>
        </p:nvSpPr>
        <p:spPr>
          <a:xfrm>
            <a:off x="537973" y="1565710"/>
            <a:ext cx="7996425" cy="4525963"/>
          </a:xfrm>
        </p:spPr>
        <p:txBody>
          <a:bodyPr>
            <a:normAutofit/>
          </a:bodyPr>
          <a:lstStyle/>
          <a:p>
            <a:r>
              <a:rPr lang="en-GB" sz="1600" dirty="0"/>
              <a:t>Companies would like students and employers to be brought together; this should also be taken into consideration in recruitment services and working life cooperation. If necessary, vocational institutions and HEIs should analyse the tasks together with the employer and provide support for the company. Questions to consider:</a:t>
            </a:r>
          </a:p>
          <a:p>
            <a:pPr lvl="1">
              <a:spcAft>
                <a:spcPts val="600"/>
              </a:spcAft>
            </a:pPr>
            <a:r>
              <a:rPr lang="en-GB" sz="1300" dirty="0"/>
              <a:t>How do your practices of recruitment and working life cooperation help to bring international talents and companies together? Do you have systematic methods and opportunities for company visits, fairs, projects, recruitment meetings or other practices of communicating information from companies to students and vice versa? Has information about these been disseminated. Have they been productised?</a:t>
            </a:r>
          </a:p>
          <a:p>
            <a:pPr lvl="1">
              <a:spcAft>
                <a:spcPts val="600"/>
              </a:spcAft>
            </a:pPr>
            <a:r>
              <a:rPr lang="en-GB" sz="1300" dirty="0"/>
              <a:t>How is information about the talents communicated between international coordinators, working life cooperation and RDI actors as well as teachers?</a:t>
            </a:r>
          </a:p>
          <a:p>
            <a:pPr lvl="1">
              <a:spcAft>
                <a:spcPts val="600"/>
              </a:spcAft>
            </a:pPr>
            <a:r>
              <a:rPr lang="en-GB" sz="1300" dirty="0"/>
              <a:t>Is the information communicated about the student and his or her competence sufficient? Is the student able to identify the special competence he or she has to offer for the company (and the competence he or she will gain through the work experience)?</a:t>
            </a:r>
          </a:p>
          <a:p>
            <a:pPr lvl="1">
              <a:spcAft>
                <a:spcPts val="600"/>
              </a:spcAft>
            </a:pPr>
            <a:r>
              <a:rPr lang="en-GB" sz="1300" dirty="0"/>
              <a:t>Are companies provided with sufficient support? Have the rules and responsibilities been specified together? </a:t>
            </a:r>
          </a:p>
        </p:txBody>
      </p:sp>
      <p:grpSp>
        <p:nvGrpSpPr>
          <p:cNvPr id="7" name="Group 8"/>
          <p:cNvGrpSpPr>
            <a:grpSpLocks noChangeAspect="1"/>
          </p:cNvGrpSpPr>
          <p:nvPr/>
        </p:nvGrpSpPr>
        <p:grpSpPr bwMode="auto">
          <a:xfrm>
            <a:off x="7704138" y="411687"/>
            <a:ext cx="1024065" cy="1019816"/>
            <a:chOff x="3317" y="840"/>
            <a:chExt cx="482" cy="480"/>
          </a:xfrm>
        </p:grpSpPr>
        <p:sp>
          <p:nvSpPr>
            <p:cNvPr id="8" name="AutoShape 7"/>
            <p:cNvSpPr>
              <a:spLocks noChangeAspect="1" noChangeArrowheads="1" noTextEdit="1"/>
            </p:cNvSpPr>
            <p:nvPr/>
          </p:nvSpPr>
          <p:spPr bwMode="auto">
            <a:xfrm>
              <a:off x="3317" y="840"/>
              <a:ext cx="482"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2" name="Freeform 9"/>
            <p:cNvSpPr>
              <a:spLocks noEditPoints="1"/>
            </p:cNvSpPr>
            <p:nvPr/>
          </p:nvSpPr>
          <p:spPr bwMode="auto">
            <a:xfrm>
              <a:off x="3317" y="840"/>
              <a:ext cx="482" cy="480"/>
            </a:xfrm>
            <a:custGeom>
              <a:avLst/>
              <a:gdLst>
                <a:gd name="T0" fmla="*/ 378 w 755"/>
                <a:gd name="T1" fmla="*/ 441 h 756"/>
                <a:gd name="T2" fmla="*/ 440 w 755"/>
                <a:gd name="T3" fmla="*/ 378 h 756"/>
                <a:gd name="T4" fmla="*/ 378 w 755"/>
                <a:gd name="T5" fmla="*/ 315 h 756"/>
                <a:gd name="T6" fmla="*/ 315 w 755"/>
                <a:gd name="T7" fmla="*/ 378 h 756"/>
                <a:gd name="T8" fmla="*/ 378 w 755"/>
                <a:gd name="T9" fmla="*/ 441 h 756"/>
                <a:gd name="T10" fmla="*/ 378 w 755"/>
                <a:gd name="T11" fmla="*/ 520 h 756"/>
                <a:gd name="T12" fmla="*/ 236 w 755"/>
                <a:gd name="T13" fmla="*/ 378 h 756"/>
                <a:gd name="T14" fmla="*/ 378 w 755"/>
                <a:gd name="T15" fmla="*/ 236 h 756"/>
                <a:gd name="T16" fmla="*/ 520 w 755"/>
                <a:gd name="T17" fmla="*/ 378 h 756"/>
                <a:gd name="T18" fmla="*/ 378 w 755"/>
                <a:gd name="T19" fmla="*/ 520 h 756"/>
                <a:gd name="T20" fmla="*/ 378 w 755"/>
                <a:gd name="T21" fmla="*/ 599 h 756"/>
                <a:gd name="T22" fmla="*/ 598 w 755"/>
                <a:gd name="T23" fmla="*/ 378 h 756"/>
                <a:gd name="T24" fmla="*/ 378 w 755"/>
                <a:gd name="T25" fmla="*/ 157 h 756"/>
                <a:gd name="T26" fmla="*/ 157 w 755"/>
                <a:gd name="T27" fmla="*/ 378 h 756"/>
                <a:gd name="T28" fmla="*/ 378 w 755"/>
                <a:gd name="T29" fmla="*/ 599 h 756"/>
                <a:gd name="T30" fmla="*/ 378 w 755"/>
                <a:gd name="T31" fmla="*/ 677 h 756"/>
                <a:gd name="T32" fmla="*/ 79 w 755"/>
                <a:gd name="T33" fmla="*/ 378 h 756"/>
                <a:gd name="T34" fmla="*/ 378 w 755"/>
                <a:gd name="T35" fmla="*/ 79 h 756"/>
                <a:gd name="T36" fmla="*/ 677 w 755"/>
                <a:gd name="T37" fmla="*/ 378 h 756"/>
                <a:gd name="T38" fmla="*/ 378 w 755"/>
                <a:gd name="T39" fmla="*/ 677 h 756"/>
                <a:gd name="T40" fmla="*/ 378 w 755"/>
                <a:gd name="T41" fmla="*/ 756 h 756"/>
                <a:gd name="T42" fmla="*/ 755 w 755"/>
                <a:gd name="T43" fmla="*/ 378 h 756"/>
                <a:gd name="T44" fmla="*/ 378 w 755"/>
                <a:gd name="T45" fmla="*/ 0 h 756"/>
                <a:gd name="T46" fmla="*/ 0 w 755"/>
                <a:gd name="T47" fmla="*/ 378 h 756"/>
                <a:gd name="T48" fmla="*/ 378 w 755"/>
                <a:gd name="T49"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5" h="756">
                  <a:moveTo>
                    <a:pt x="378" y="441"/>
                  </a:moveTo>
                  <a:cubicBezTo>
                    <a:pt x="412" y="441"/>
                    <a:pt x="440" y="412"/>
                    <a:pt x="440" y="378"/>
                  </a:cubicBezTo>
                  <a:cubicBezTo>
                    <a:pt x="440" y="344"/>
                    <a:pt x="412" y="315"/>
                    <a:pt x="378" y="315"/>
                  </a:cubicBezTo>
                  <a:cubicBezTo>
                    <a:pt x="344" y="315"/>
                    <a:pt x="315" y="344"/>
                    <a:pt x="315" y="378"/>
                  </a:cubicBezTo>
                  <a:cubicBezTo>
                    <a:pt x="315" y="412"/>
                    <a:pt x="343" y="441"/>
                    <a:pt x="378" y="441"/>
                  </a:cubicBezTo>
                  <a:close/>
                  <a:moveTo>
                    <a:pt x="378" y="520"/>
                  </a:moveTo>
                  <a:cubicBezTo>
                    <a:pt x="300" y="520"/>
                    <a:pt x="236" y="457"/>
                    <a:pt x="236" y="378"/>
                  </a:cubicBezTo>
                  <a:cubicBezTo>
                    <a:pt x="236" y="299"/>
                    <a:pt x="299" y="236"/>
                    <a:pt x="378" y="236"/>
                  </a:cubicBezTo>
                  <a:cubicBezTo>
                    <a:pt x="456" y="236"/>
                    <a:pt x="520" y="299"/>
                    <a:pt x="520" y="378"/>
                  </a:cubicBezTo>
                  <a:cubicBezTo>
                    <a:pt x="520" y="457"/>
                    <a:pt x="455" y="520"/>
                    <a:pt x="378" y="520"/>
                  </a:cubicBezTo>
                  <a:close/>
                  <a:moveTo>
                    <a:pt x="378" y="599"/>
                  </a:moveTo>
                  <a:cubicBezTo>
                    <a:pt x="499" y="599"/>
                    <a:pt x="598" y="500"/>
                    <a:pt x="598" y="378"/>
                  </a:cubicBezTo>
                  <a:cubicBezTo>
                    <a:pt x="598" y="256"/>
                    <a:pt x="499" y="157"/>
                    <a:pt x="378" y="157"/>
                  </a:cubicBezTo>
                  <a:cubicBezTo>
                    <a:pt x="256" y="157"/>
                    <a:pt x="157" y="256"/>
                    <a:pt x="157" y="378"/>
                  </a:cubicBezTo>
                  <a:cubicBezTo>
                    <a:pt x="157" y="500"/>
                    <a:pt x="256" y="599"/>
                    <a:pt x="378" y="599"/>
                  </a:cubicBezTo>
                  <a:close/>
                  <a:moveTo>
                    <a:pt x="378" y="677"/>
                  </a:moveTo>
                  <a:cubicBezTo>
                    <a:pt x="213" y="677"/>
                    <a:pt x="79" y="543"/>
                    <a:pt x="79" y="378"/>
                  </a:cubicBezTo>
                  <a:cubicBezTo>
                    <a:pt x="79" y="213"/>
                    <a:pt x="213" y="79"/>
                    <a:pt x="378" y="79"/>
                  </a:cubicBezTo>
                  <a:cubicBezTo>
                    <a:pt x="542" y="79"/>
                    <a:pt x="677" y="213"/>
                    <a:pt x="677" y="378"/>
                  </a:cubicBezTo>
                  <a:cubicBezTo>
                    <a:pt x="677" y="543"/>
                    <a:pt x="542" y="677"/>
                    <a:pt x="378" y="677"/>
                  </a:cubicBezTo>
                  <a:close/>
                  <a:moveTo>
                    <a:pt x="378" y="756"/>
                  </a:moveTo>
                  <a:cubicBezTo>
                    <a:pt x="586" y="756"/>
                    <a:pt x="755" y="586"/>
                    <a:pt x="755" y="378"/>
                  </a:cubicBezTo>
                  <a:cubicBezTo>
                    <a:pt x="755" y="170"/>
                    <a:pt x="586" y="0"/>
                    <a:pt x="378" y="0"/>
                  </a:cubicBezTo>
                  <a:cubicBezTo>
                    <a:pt x="169" y="0"/>
                    <a:pt x="0" y="170"/>
                    <a:pt x="0" y="378"/>
                  </a:cubicBezTo>
                  <a:cubicBezTo>
                    <a:pt x="0" y="586"/>
                    <a:pt x="169" y="756"/>
                    <a:pt x="378" y="75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793158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667266" y="1861471"/>
            <a:ext cx="7896226" cy="4525963"/>
          </a:xfrm>
        </p:spPr>
        <p:txBody>
          <a:bodyPr>
            <a:normAutofit/>
          </a:bodyPr>
          <a:lstStyle/>
          <a:p>
            <a:r>
              <a:rPr lang="en-GB" sz="1600" dirty="0"/>
              <a:t>Mastery of the working life language and professional vocabulary is appreciated, and it should be highlighted, especially in language studies for degree students. This would also require additional focus on supervising traineeships on the part of the higher education institution. Providing students with working life skills and capabilities is also important when aiming for the Finnish labour market. </a:t>
            </a:r>
            <a:br>
              <a:rPr dirty="0"/>
            </a:br>
            <a:r>
              <a:rPr lang="en-GB" sz="1600" dirty="0"/>
              <a:t>Questions to consider:</a:t>
            </a:r>
          </a:p>
          <a:p>
            <a:pPr lvl="1">
              <a:spcAft>
                <a:spcPts val="600"/>
              </a:spcAft>
            </a:pPr>
            <a:r>
              <a:rPr lang="en-GB" sz="1300" dirty="0"/>
              <a:t>Does your educational offering contain sufficient instruction in the Finnish language for foreigners? Has its content been examined from the perspective of working life needs?  Have learning the language and Finnish working life practices been included in the objectives of the student’s traineeship?</a:t>
            </a:r>
          </a:p>
          <a:p>
            <a:pPr lvl="1">
              <a:spcAft>
                <a:spcPts val="600"/>
              </a:spcAft>
            </a:pPr>
            <a:r>
              <a:rPr lang="en-GB" sz="1300" dirty="0"/>
              <a:t>Do the studies prepare the student sufficiently for the Finnish working life and work culture? E.g. plain speaking and bringing up issues are appreciated by companies.</a:t>
            </a:r>
          </a:p>
          <a:p>
            <a:pPr lvl="1">
              <a:spcAft>
                <a:spcPts val="600"/>
              </a:spcAft>
            </a:pPr>
            <a:r>
              <a:rPr lang="en-GB" sz="1300" dirty="0"/>
              <a:t>How can the student build capabilities for marketing his or her competence? How is this supported?</a:t>
            </a:r>
          </a:p>
        </p:txBody>
      </p:sp>
      <p:sp>
        <p:nvSpPr>
          <p:cNvPr id="11" name="Title 10"/>
          <p:cNvSpPr>
            <a:spLocks noGrp="1"/>
          </p:cNvSpPr>
          <p:nvPr>
            <p:ph type="title"/>
          </p:nvPr>
        </p:nvSpPr>
        <p:spPr>
          <a:xfrm>
            <a:off x="667266" y="134104"/>
            <a:ext cx="6822105" cy="1694695"/>
          </a:xfrm>
        </p:spPr>
        <p:txBody>
          <a:bodyPr>
            <a:normAutofit/>
          </a:bodyPr>
          <a:lstStyle/>
          <a:p>
            <a:r>
              <a:rPr lang="en-GB" sz="2800" dirty="0"/>
              <a:t>Developing guidance and instruction</a:t>
            </a:r>
          </a:p>
        </p:txBody>
      </p:sp>
      <p:grpSp>
        <p:nvGrpSpPr>
          <p:cNvPr id="12" name="Group 12"/>
          <p:cNvGrpSpPr>
            <a:grpSpLocks noChangeAspect="1"/>
          </p:cNvGrpSpPr>
          <p:nvPr/>
        </p:nvGrpSpPr>
        <p:grpSpPr bwMode="auto">
          <a:xfrm>
            <a:off x="7629992" y="480071"/>
            <a:ext cx="1059569" cy="924305"/>
            <a:chOff x="3303" y="2453"/>
            <a:chExt cx="423" cy="369"/>
          </a:xfrm>
        </p:grpSpPr>
        <p:sp>
          <p:nvSpPr>
            <p:cNvPr id="13" name="AutoShape 11"/>
            <p:cNvSpPr>
              <a:spLocks noChangeAspect="1" noChangeArrowheads="1" noTextEdit="1"/>
            </p:cNvSpPr>
            <p:nvPr/>
          </p:nvSpPr>
          <p:spPr bwMode="auto">
            <a:xfrm>
              <a:off x="3303" y="2453"/>
              <a:ext cx="423"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4" name="Freeform 13"/>
            <p:cNvSpPr>
              <a:spLocks noEditPoints="1"/>
            </p:cNvSpPr>
            <p:nvPr/>
          </p:nvSpPr>
          <p:spPr bwMode="auto">
            <a:xfrm>
              <a:off x="3299" y="2453"/>
              <a:ext cx="431" cy="313"/>
            </a:xfrm>
            <a:custGeom>
              <a:avLst/>
              <a:gdLst>
                <a:gd name="T0" fmla="*/ 695 w 775"/>
                <a:gd name="T1" fmla="*/ 33 h 564"/>
                <a:gd name="T2" fmla="*/ 616 w 775"/>
                <a:gd name="T3" fmla="*/ 41 h 564"/>
                <a:gd name="T4" fmla="*/ 616 w 775"/>
                <a:gd name="T5" fmla="*/ 0 h 564"/>
                <a:gd name="T6" fmla="*/ 388 w 775"/>
                <a:gd name="T7" fmla="*/ 0 h 564"/>
                <a:gd name="T8" fmla="*/ 160 w 775"/>
                <a:gd name="T9" fmla="*/ 0 h 564"/>
                <a:gd name="T10" fmla="*/ 159 w 775"/>
                <a:gd name="T11" fmla="*/ 41 h 564"/>
                <a:gd name="T12" fmla="*/ 80 w 775"/>
                <a:gd name="T13" fmla="*/ 33 h 564"/>
                <a:gd name="T14" fmla="*/ 11 w 775"/>
                <a:gd name="T15" fmla="*/ 103 h 564"/>
                <a:gd name="T16" fmla="*/ 79 w 775"/>
                <a:gd name="T17" fmla="*/ 260 h 564"/>
                <a:gd name="T18" fmla="*/ 242 w 775"/>
                <a:gd name="T19" fmla="*/ 357 h 564"/>
                <a:gd name="T20" fmla="*/ 341 w 775"/>
                <a:gd name="T21" fmla="*/ 439 h 564"/>
                <a:gd name="T22" fmla="*/ 263 w 775"/>
                <a:gd name="T23" fmla="*/ 564 h 564"/>
                <a:gd name="T24" fmla="*/ 388 w 775"/>
                <a:gd name="T25" fmla="*/ 564 h 564"/>
                <a:gd name="T26" fmla="*/ 512 w 775"/>
                <a:gd name="T27" fmla="*/ 564 h 564"/>
                <a:gd name="T28" fmla="*/ 434 w 775"/>
                <a:gd name="T29" fmla="*/ 439 h 564"/>
                <a:gd name="T30" fmla="*/ 533 w 775"/>
                <a:gd name="T31" fmla="*/ 357 h 564"/>
                <a:gd name="T32" fmla="*/ 696 w 775"/>
                <a:gd name="T33" fmla="*/ 260 h 564"/>
                <a:gd name="T34" fmla="*/ 764 w 775"/>
                <a:gd name="T35" fmla="*/ 103 h 564"/>
                <a:gd name="T36" fmla="*/ 695 w 775"/>
                <a:gd name="T37" fmla="*/ 33 h 564"/>
                <a:gd name="T38" fmla="*/ 116 w 775"/>
                <a:gd name="T39" fmla="*/ 221 h 564"/>
                <a:gd name="T40" fmla="*/ 63 w 775"/>
                <a:gd name="T41" fmla="*/ 115 h 564"/>
                <a:gd name="T42" fmla="*/ 91 w 775"/>
                <a:gd name="T43" fmla="*/ 85 h 564"/>
                <a:gd name="T44" fmla="*/ 162 w 775"/>
                <a:gd name="T45" fmla="*/ 101 h 564"/>
                <a:gd name="T46" fmla="*/ 202 w 775"/>
                <a:gd name="T47" fmla="*/ 282 h 564"/>
                <a:gd name="T48" fmla="*/ 116 w 775"/>
                <a:gd name="T49" fmla="*/ 221 h 564"/>
                <a:gd name="T50" fmla="*/ 660 w 775"/>
                <a:gd name="T51" fmla="*/ 221 h 564"/>
                <a:gd name="T52" fmla="*/ 573 w 775"/>
                <a:gd name="T53" fmla="*/ 282 h 564"/>
                <a:gd name="T54" fmla="*/ 613 w 775"/>
                <a:gd name="T55" fmla="*/ 101 h 564"/>
                <a:gd name="T56" fmla="*/ 684 w 775"/>
                <a:gd name="T57" fmla="*/ 85 h 564"/>
                <a:gd name="T58" fmla="*/ 713 w 775"/>
                <a:gd name="T59" fmla="*/ 115 h 564"/>
                <a:gd name="T60" fmla="*/ 660 w 775"/>
                <a:gd name="T61" fmla="*/ 22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5" h="564">
                  <a:moveTo>
                    <a:pt x="695" y="33"/>
                  </a:moveTo>
                  <a:cubicBezTo>
                    <a:pt x="671" y="28"/>
                    <a:pt x="643" y="31"/>
                    <a:pt x="616" y="41"/>
                  </a:cubicBezTo>
                  <a:cubicBezTo>
                    <a:pt x="616" y="27"/>
                    <a:pt x="616" y="13"/>
                    <a:pt x="616" y="0"/>
                  </a:cubicBezTo>
                  <a:cubicBezTo>
                    <a:pt x="388" y="0"/>
                    <a:pt x="388" y="0"/>
                    <a:pt x="388" y="0"/>
                  </a:cubicBezTo>
                  <a:cubicBezTo>
                    <a:pt x="160" y="0"/>
                    <a:pt x="160" y="0"/>
                    <a:pt x="160" y="0"/>
                  </a:cubicBezTo>
                  <a:cubicBezTo>
                    <a:pt x="159" y="13"/>
                    <a:pt x="159" y="27"/>
                    <a:pt x="159" y="41"/>
                  </a:cubicBezTo>
                  <a:cubicBezTo>
                    <a:pt x="133" y="31"/>
                    <a:pt x="105" y="28"/>
                    <a:pt x="80" y="33"/>
                  </a:cubicBezTo>
                  <a:cubicBezTo>
                    <a:pt x="44" y="41"/>
                    <a:pt x="19" y="66"/>
                    <a:pt x="11" y="103"/>
                  </a:cubicBezTo>
                  <a:cubicBezTo>
                    <a:pt x="0" y="152"/>
                    <a:pt x="24" y="207"/>
                    <a:pt x="79" y="260"/>
                  </a:cubicBezTo>
                  <a:cubicBezTo>
                    <a:pt x="122" y="301"/>
                    <a:pt x="180" y="336"/>
                    <a:pt x="242" y="357"/>
                  </a:cubicBezTo>
                  <a:cubicBezTo>
                    <a:pt x="267" y="393"/>
                    <a:pt x="300" y="422"/>
                    <a:pt x="341" y="439"/>
                  </a:cubicBezTo>
                  <a:cubicBezTo>
                    <a:pt x="335" y="461"/>
                    <a:pt x="314" y="525"/>
                    <a:pt x="263" y="564"/>
                  </a:cubicBezTo>
                  <a:cubicBezTo>
                    <a:pt x="388" y="564"/>
                    <a:pt x="388" y="564"/>
                    <a:pt x="388" y="564"/>
                  </a:cubicBezTo>
                  <a:cubicBezTo>
                    <a:pt x="512" y="564"/>
                    <a:pt x="512" y="564"/>
                    <a:pt x="512" y="564"/>
                  </a:cubicBezTo>
                  <a:cubicBezTo>
                    <a:pt x="461" y="525"/>
                    <a:pt x="440" y="461"/>
                    <a:pt x="434" y="439"/>
                  </a:cubicBezTo>
                  <a:cubicBezTo>
                    <a:pt x="475" y="422"/>
                    <a:pt x="508" y="393"/>
                    <a:pt x="533" y="357"/>
                  </a:cubicBezTo>
                  <a:cubicBezTo>
                    <a:pt x="595" y="336"/>
                    <a:pt x="653" y="301"/>
                    <a:pt x="696" y="260"/>
                  </a:cubicBezTo>
                  <a:cubicBezTo>
                    <a:pt x="751" y="207"/>
                    <a:pt x="775" y="152"/>
                    <a:pt x="764" y="103"/>
                  </a:cubicBezTo>
                  <a:cubicBezTo>
                    <a:pt x="756" y="66"/>
                    <a:pt x="731" y="41"/>
                    <a:pt x="695" y="33"/>
                  </a:cubicBezTo>
                  <a:close/>
                  <a:moveTo>
                    <a:pt x="116" y="221"/>
                  </a:moveTo>
                  <a:cubicBezTo>
                    <a:pt x="76" y="184"/>
                    <a:pt x="56" y="144"/>
                    <a:pt x="63" y="115"/>
                  </a:cubicBezTo>
                  <a:cubicBezTo>
                    <a:pt x="66" y="98"/>
                    <a:pt x="76" y="89"/>
                    <a:pt x="91" y="85"/>
                  </a:cubicBezTo>
                  <a:cubicBezTo>
                    <a:pt x="112" y="80"/>
                    <a:pt x="140" y="87"/>
                    <a:pt x="162" y="101"/>
                  </a:cubicBezTo>
                  <a:cubicBezTo>
                    <a:pt x="167" y="162"/>
                    <a:pt x="179" y="226"/>
                    <a:pt x="202" y="282"/>
                  </a:cubicBezTo>
                  <a:cubicBezTo>
                    <a:pt x="170" y="265"/>
                    <a:pt x="140" y="245"/>
                    <a:pt x="116" y="221"/>
                  </a:cubicBezTo>
                  <a:close/>
                  <a:moveTo>
                    <a:pt x="660" y="221"/>
                  </a:moveTo>
                  <a:cubicBezTo>
                    <a:pt x="635" y="245"/>
                    <a:pt x="606" y="265"/>
                    <a:pt x="573" y="282"/>
                  </a:cubicBezTo>
                  <a:cubicBezTo>
                    <a:pt x="596" y="226"/>
                    <a:pt x="608" y="162"/>
                    <a:pt x="613" y="101"/>
                  </a:cubicBezTo>
                  <a:cubicBezTo>
                    <a:pt x="636" y="87"/>
                    <a:pt x="663" y="80"/>
                    <a:pt x="684" y="85"/>
                  </a:cubicBezTo>
                  <a:cubicBezTo>
                    <a:pt x="700" y="89"/>
                    <a:pt x="709" y="98"/>
                    <a:pt x="713" y="115"/>
                  </a:cubicBezTo>
                  <a:cubicBezTo>
                    <a:pt x="719" y="144"/>
                    <a:pt x="699" y="184"/>
                    <a:pt x="660" y="2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5" name="Rectangle 14"/>
            <p:cNvSpPr>
              <a:spLocks noChangeArrowheads="1"/>
            </p:cNvSpPr>
            <p:nvPr/>
          </p:nvSpPr>
          <p:spPr bwMode="auto">
            <a:xfrm>
              <a:off x="3425" y="2784"/>
              <a:ext cx="179" cy="3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Tree>
    <p:extLst>
      <p:ext uri="{BB962C8B-B14F-4D97-AF65-F5344CB8AC3E}">
        <p14:creationId xmlns:p14="http://schemas.microsoft.com/office/powerpoint/2010/main" val="881071670"/>
      </p:ext>
    </p:extLst>
  </p:cSld>
  <p:clrMapOvr>
    <a:masterClrMapping/>
  </p:clrMapOvr>
</p:sld>
</file>

<file path=ppt/theme/theme1.xml><?xml version="1.0" encoding="utf-8"?>
<a:theme xmlns:a="http://schemas.openxmlformats.org/drawingml/2006/main" name="Oletusteema">
  <a:themeElements>
    <a:clrScheme name="Mukautettu 2">
      <a:dk1>
        <a:srgbClr val="1C1C1C"/>
      </a:dk1>
      <a:lt1>
        <a:srgbClr val="FFFFFF"/>
      </a:lt1>
      <a:dk2>
        <a:srgbClr val="535353"/>
      </a:dk2>
      <a:lt2>
        <a:srgbClr val="C1C1C1"/>
      </a:lt2>
      <a:accent1>
        <a:srgbClr val="0140DC"/>
      </a:accent1>
      <a:accent2>
        <a:srgbClr val="F49F4B"/>
      </a:accent2>
      <a:accent3>
        <a:srgbClr val="69CA14"/>
      </a:accent3>
      <a:accent4>
        <a:srgbClr val="A9CB72"/>
      </a:accent4>
      <a:accent5>
        <a:srgbClr val="FEC328"/>
      </a:accent5>
      <a:accent6>
        <a:srgbClr val="1086C1"/>
      </a:accent6>
      <a:hlink>
        <a:srgbClr val="0000FF"/>
      </a:hlink>
      <a:folHlink>
        <a:srgbClr val="EB6333"/>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E96739D6138468EF6CE46B0786425" ma:contentTypeVersion="0" ma:contentTypeDescription="Create a new document." ma:contentTypeScope="" ma:versionID="2f2dc4384f10f30f7b4cb0a811c61ecf">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492DC7-8F26-42E1-94A4-73D1AA4F3F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BC22A505-4220-426F-BA05-7A95B7DE4FA5}">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591CA28-D263-4E07-BC74-C54BDD1256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Oletusteema.thmx</Template>
  <TotalTime>228100</TotalTime>
  <Words>1943</Words>
  <Application>Microsoft Office PowerPoint</Application>
  <PresentationFormat>Näytössä katseltava diaesitys (4:3)</PresentationFormat>
  <Paragraphs>159</Paragraphs>
  <Slides>18</Slides>
  <Notes>14</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Arial</vt:lpstr>
      <vt:lpstr>Calibri</vt:lpstr>
      <vt:lpstr>Century Gothic</vt:lpstr>
      <vt:lpstr>Mark Offc Pro</vt:lpstr>
      <vt:lpstr>Verdana</vt:lpstr>
      <vt:lpstr>Oletusteema</vt:lpstr>
      <vt:lpstr>New Competence for SMEs.</vt:lpstr>
      <vt:lpstr>Contents</vt:lpstr>
      <vt:lpstr>Introduction</vt:lpstr>
      <vt:lpstr>PowerPoint-esitys</vt:lpstr>
      <vt:lpstr>PowerPoint-esitys</vt:lpstr>
      <vt:lpstr>PowerPoint-esitys</vt:lpstr>
      <vt:lpstr>PowerPoint-esitys</vt:lpstr>
      <vt:lpstr>PowerPoint-esitys</vt:lpstr>
      <vt:lpstr>PowerPoint-esitys</vt:lpstr>
      <vt:lpstr>PowerPoint-esitys</vt:lpstr>
      <vt:lpstr>Challenges experienced by companies</vt:lpstr>
      <vt:lpstr>PowerPoint-esitys</vt:lpstr>
      <vt:lpstr>PowerPoint-esitys</vt:lpstr>
      <vt:lpstr>Key messages to educational institutions</vt:lpstr>
      <vt:lpstr>Information about possibilities</vt:lpstr>
      <vt:lpstr>Business cooperation and business life development</vt:lpstr>
      <vt:lpstr>Better matches in recruitment</vt:lpstr>
      <vt:lpstr>Developing guidance and instruction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OWALGROUP</dc:title>
  <dc:subject/>
  <dc:creator>Laura Jauhola</dc:creator>
  <cp:keywords/>
  <dc:description/>
  <cp:lastModifiedBy>Turunen-Zwinger Sari</cp:lastModifiedBy>
  <cp:revision>2660</cp:revision>
  <cp:lastPrinted>2016-11-28T11:09:25Z</cp:lastPrinted>
  <dcterms:created xsi:type="dcterms:W3CDTF">2014-11-17T16:41:39Z</dcterms:created>
  <dcterms:modified xsi:type="dcterms:W3CDTF">2017-03-17T13:13:34Z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0x010100946E96739D6138468EF6CE46B0786425</vt:lpwstr>
  </property>
</Properties>
</file>