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9" r:id="rId2"/>
    <p:sldId id="260" r:id="rId3"/>
    <p:sldId id="257" r:id="rId4"/>
    <p:sldId id="261" r:id="rId5"/>
    <p:sldId id="262" r:id="rId6"/>
    <p:sldId id="258" r:id="rId7"/>
    <p:sldId id="259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04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075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1754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144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292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2491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8143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681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4770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823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87802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8829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9207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836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783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9598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75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05FCE4-0384-4E3B-9551-6F3F5C5EFE8B}" type="datetimeFigureOut">
              <a:rPr lang="fi-FI" smtClean="0"/>
              <a:t>24.9.2020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1E6B469F-FD3C-4DAF-B21D-ECD1A482C7FD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84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5">
            <a:extLst>
              <a:ext uri="{FF2B5EF4-FFF2-40B4-BE49-F238E27FC236}">
                <a16:creationId xmlns:a16="http://schemas.microsoft.com/office/drawing/2014/main" id="{DAC57B59-4B7C-485C-B7B2-2055C95AA928}"/>
              </a:ext>
            </a:extLst>
          </p:cNvPr>
          <p:cNvSpPr txBox="1">
            <a:spLocks/>
          </p:cNvSpPr>
          <p:nvPr/>
        </p:nvSpPr>
        <p:spPr>
          <a:xfrm>
            <a:off x="522781" y="429910"/>
            <a:ext cx="9675066" cy="85530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4000" b="0">
                <a:latin typeface="DINOT-Bold" panose="020B0804020101010102" pitchFamily="34" charset="0"/>
              </a:rPr>
              <a:t>Tietovisa Suomen romaneista</a:t>
            </a:r>
            <a:endParaRPr lang="fi-FI" sz="4000" b="0" dirty="0">
              <a:latin typeface="DINOT-Bold" panose="020B0804020101010102" pitchFamily="34" charset="0"/>
            </a:endParaRPr>
          </a:p>
        </p:txBody>
      </p:sp>
      <p:sp>
        <p:nvSpPr>
          <p:cNvPr id="4" name="Tekstin paikkamerkki 6">
            <a:extLst>
              <a:ext uri="{FF2B5EF4-FFF2-40B4-BE49-F238E27FC236}">
                <a16:creationId xmlns:a16="http://schemas.microsoft.com/office/drawing/2014/main" id="{4DDEAAE3-6211-4EEC-942F-A7E10EE18D2F}"/>
              </a:ext>
            </a:extLst>
          </p:cNvPr>
          <p:cNvSpPr txBox="1">
            <a:spLocks/>
          </p:cNvSpPr>
          <p:nvPr/>
        </p:nvSpPr>
        <p:spPr>
          <a:xfrm>
            <a:off x="522781" y="5862258"/>
            <a:ext cx="7140071" cy="56583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60363" indent="-360363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700" dirty="0" err="1"/>
              <a:t>Hortto</a:t>
            </a:r>
            <a:r>
              <a:rPr lang="fi-FI" sz="1700" dirty="0"/>
              <a:t> </a:t>
            </a:r>
            <a:r>
              <a:rPr lang="fi-FI" sz="1700" dirty="0" err="1"/>
              <a:t>Kaalo</a:t>
            </a:r>
            <a:r>
              <a:rPr lang="fi-FI" sz="1700" dirty="0"/>
              <a:t>-yhtye vuonna 1972. Lähde: Wikimedia </a:t>
            </a:r>
            <a:r>
              <a:rPr lang="fi-FI" sz="1700" dirty="0" err="1"/>
              <a:t>Commons</a:t>
            </a:r>
            <a:r>
              <a:rPr lang="fi-FI" sz="1700" dirty="0"/>
              <a:t>, Simo </a:t>
            </a:r>
            <a:r>
              <a:rPr lang="fi-FI" sz="1700" dirty="0" err="1"/>
              <a:t>Rista</a:t>
            </a:r>
            <a:r>
              <a:rPr lang="fi-FI" sz="1700" dirty="0"/>
              <a:t>/Helsingin kaupunginmuseo (CC BY 4.0.)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104C325-2B71-4387-967C-AB70476BE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81" y="1371179"/>
            <a:ext cx="7140071" cy="449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64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1. Suomen romanit ovat kansallinen vähemmistö. Heidän arvioidaan olevan alun perin kotoisin…</a:t>
            </a:r>
          </a:p>
        </p:txBody>
      </p:sp>
      <p:sp>
        <p:nvSpPr>
          <p:cNvPr id="2" name="Sisällön paikkamerkki 1"/>
          <p:cNvSpPr>
            <a:spLocks noGrp="1"/>
          </p:cNvSpPr>
          <p:nvPr>
            <p:ph sz="half" idx="2"/>
          </p:nvPr>
        </p:nvSpPr>
        <p:spPr>
          <a:xfrm>
            <a:off x="521438" y="6277028"/>
            <a:ext cx="6181192" cy="5284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1600" dirty="0"/>
              <a:t>R.W Ekman: </a:t>
            </a:r>
            <a:r>
              <a:rPr lang="fi-FI" sz="1600" i="1" dirty="0"/>
              <a:t>Mustalaisseurue</a:t>
            </a:r>
            <a:r>
              <a:rPr lang="fi-FI" sz="1600" dirty="0"/>
              <a:t> (1849). Lähde: Wikimedia </a:t>
            </a:r>
            <a:r>
              <a:rPr lang="fi-FI" sz="1600" dirty="0" err="1"/>
              <a:t>Commons</a:t>
            </a:r>
            <a:r>
              <a:rPr lang="fi-FI" sz="1600" dirty="0"/>
              <a:t> (CC0)</a:t>
            </a:r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06" y="1679551"/>
            <a:ext cx="5653158" cy="4405028"/>
          </a:xfrm>
          <a:prstGeom prst="rect">
            <a:avLst/>
          </a:prstGeom>
        </p:spPr>
      </p:pic>
      <p:sp>
        <p:nvSpPr>
          <p:cNvPr id="7" name="Sisällön paikkamerkki 4">
            <a:extLst>
              <a:ext uri="{FF2B5EF4-FFF2-40B4-BE49-F238E27FC236}">
                <a16:creationId xmlns:a16="http://schemas.microsoft.com/office/drawing/2014/main" id="{EA055D34-EB8A-4647-B900-62B59237DEA3}"/>
              </a:ext>
            </a:extLst>
          </p:cNvPr>
          <p:cNvSpPr txBox="1">
            <a:spLocks/>
          </p:cNvSpPr>
          <p:nvPr/>
        </p:nvSpPr>
        <p:spPr>
          <a:xfrm>
            <a:off x="7161739" y="2228156"/>
            <a:ext cx="3787470" cy="315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363" indent="-360363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3987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/>
              <a:t>Pohjois-Intiasta</a:t>
            </a:r>
          </a:p>
          <a:p>
            <a:pPr marL="513987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/>
              <a:t>Romaniasta</a:t>
            </a:r>
          </a:p>
          <a:p>
            <a:pPr marL="513987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/>
              <a:t>Egyptistä</a:t>
            </a: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1491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59" y="261319"/>
            <a:ext cx="3740495" cy="745360"/>
          </a:xfrm>
        </p:spPr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1. Oikea vastaus: 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sz="half" idx="1"/>
          </p:nvPr>
        </p:nvSpPr>
        <p:spPr>
          <a:xfrm>
            <a:off x="940158" y="1738265"/>
            <a:ext cx="4853539" cy="43637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800" dirty="0"/>
              <a:t>Romanien alkuperä on paikannettu </a:t>
            </a:r>
            <a:r>
              <a:rPr lang="fi-FI" sz="2800" dirty="0" err="1"/>
              <a:t>Pohjois</a:t>
            </a:r>
            <a:r>
              <a:rPr lang="fi-FI" sz="2800" dirty="0"/>
              <a:t>-Intiaan kielitieteellisen tutkimuksen perusteella. Romanikieli kuuluu indoarjalaisiin kieliin.</a:t>
            </a:r>
          </a:p>
          <a:p>
            <a:pPr marL="0" indent="0">
              <a:buNone/>
            </a:pPr>
            <a:r>
              <a:rPr lang="fi-FI" sz="2800" dirty="0"/>
              <a:t>Alkuperästä ei kuitenkaan ole vielä täyttä varmuutta.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360" y="261319"/>
            <a:ext cx="4551184" cy="5670294"/>
          </a:xfrm>
          <a:prstGeom prst="rect">
            <a:avLst/>
          </a:prstGeom>
        </p:spPr>
      </p:pic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90447E16-F26D-4BC5-91C0-983DB28A1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54664" y="6032742"/>
            <a:ext cx="4853540" cy="7717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i-FI" sz="1700" dirty="0"/>
              <a:t>Siitä asti kun romaneja on tavattu Euroopassa, on heihin liitetty paljon myyttejä ja taikauskoisia legendoja. </a:t>
            </a:r>
            <a:r>
              <a:rPr lang="fi-FI" sz="1700" i="1" dirty="0" err="1"/>
              <a:t>Esméralda</a:t>
            </a:r>
            <a:r>
              <a:rPr lang="fi-FI" sz="1700" i="1" dirty="0"/>
              <a:t>, </a:t>
            </a:r>
            <a:r>
              <a:rPr lang="fi-FI" sz="1700" dirty="0"/>
              <a:t>1882. Tekijä tuntematon. Lähde: Wikimedia </a:t>
            </a:r>
            <a:r>
              <a:rPr lang="fi-FI" sz="1700" dirty="0" err="1"/>
              <a:t>Commons</a:t>
            </a:r>
            <a:r>
              <a:rPr lang="fi-FI" sz="1700" dirty="0"/>
              <a:t> (CC0)</a:t>
            </a:r>
            <a:endParaRPr lang="fi-FI" sz="1700" i="1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0AEBF7B8-8F80-4D45-B15E-2D84B8A19240}"/>
              </a:ext>
            </a:extLst>
          </p:cNvPr>
          <p:cNvSpPr/>
          <p:nvPr/>
        </p:nvSpPr>
        <p:spPr>
          <a:xfrm>
            <a:off x="862022" y="1090882"/>
            <a:ext cx="3433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400" b="1" dirty="0">
                <a:solidFill>
                  <a:schemeClr val="tx2"/>
                </a:solidFill>
              </a:rPr>
              <a:t>A. Pohjois-Intiasta</a:t>
            </a:r>
          </a:p>
        </p:txBody>
      </p:sp>
    </p:spTree>
    <p:extLst>
      <p:ext uri="{BB962C8B-B14F-4D97-AF65-F5344CB8AC3E}">
        <p14:creationId xmlns:p14="http://schemas.microsoft.com/office/powerpoint/2010/main" val="114255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789560" y="261320"/>
            <a:ext cx="10515600" cy="695026"/>
          </a:xfrm>
        </p:spPr>
        <p:txBody>
          <a:bodyPr/>
          <a:lstStyle/>
          <a:p>
            <a:r>
              <a:rPr lang="fi-FI" sz="4000" dirty="0">
                <a:latin typeface="DINOT-Bold" panose="020B0804020101010102" pitchFamily="34" charset="0"/>
              </a:rPr>
              <a:t>2. Suomen romaneja asuu Suomessa…</a:t>
            </a:r>
          </a:p>
        </p:txBody>
      </p:sp>
      <p:sp>
        <p:nvSpPr>
          <p:cNvPr id="2" name="Sisällön paikkamerkki 1"/>
          <p:cNvSpPr>
            <a:spLocks noGrp="1"/>
          </p:cNvSpPr>
          <p:nvPr>
            <p:ph sz="half" idx="2"/>
          </p:nvPr>
        </p:nvSpPr>
        <p:spPr>
          <a:xfrm>
            <a:off x="377816" y="5936000"/>
            <a:ext cx="6026645" cy="7332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sz="1600" dirty="0"/>
              <a:t>Liikemies Allan Hagertin ja kirjailija Tuula Saarron häät Helsingin tuomiokirkossa 1959 olivat suuri yleisö- ja mediatapahtuma. Lähde: Wikimedia </a:t>
            </a:r>
            <a:r>
              <a:rPr lang="fi-FI" sz="1600" dirty="0" err="1"/>
              <a:t>Commons</a:t>
            </a:r>
            <a:r>
              <a:rPr lang="fi-FI" sz="1600" dirty="0"/>
              <a:t> (CC0)</a:t>
            </a:r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16" y="1458267"/>
            <a:ext cx="6298458" cy="4180602"/>
          </a:xfrm>
          <a:prstGeom prst="rect">
            <a:avLst/>
          </a:prstGeom>
        </p:spPr>
      </p:pic>
      <p:sp>
        <p:nvSpPr>
          <p:cNvPr id="7" name="Sisällön paikkamerkki 4">
            <a:extLst>
              <a:ext uri="{FF2B5EF4-FFF2-40B4-BE49-F238E27FC236}">
                <a16:creationId xmlns:a16="http://schemas.microsoft.com/office/drawing/2014/main" id="{D256E876-8877-40EB-B331-F967A88652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1430" y="1871999"/>
            <a:ext cx="4755711" cy="206243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 dirty="0"/>
              <a:t>noin 120 000 henkeä</a:t>
            </a:r>
          </a:p>
          <a:p>
            <a:pPr marL="514350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 dirty="0"/>
              <a:t>noin 10 000 henkeä</a:t>
            </a:r>
          </a:p>
          <a:p>
            <a:pPr marL="514350" indent="-514350">
              <a:spcAft>
                <a:spcPts val="3600"/>
              </a:spcAft>
              <a:buFont typeface="+mj-lt"/>
              <a:buAutoNum type="alphaUcPeriod"/>
            </a:pPr>
            <a:r>
              <a:rPr lang="fi-FI" sz="2800" dirty="0"/>
              <a:t>noin 4 000 henkeä</a:t>
            </a:r>
          </a:p>
        </p:txBody>
      </p:sp>
    </p:spTree>
    <p:extLst>
      <p:ext uri="{BB962C8B-B14F-4D97-AF65-F5344CB8AC3E}">
        <p14:creationId xmlns:p14="http://schemas.microsoft.com/office/powerpoint/2010/main" val="3646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695025"/>
          </a:xfrm>
        </p:spPr>
        <p:txBody>
          <a:bodyPr/>
          <a:lstStyle/>
          <a:p>
            <a:r>
              <a:rPr lang="fi-FI" sz="4000" dirty="0">
                <a:latin typeface="DINOT-Bold" panose="020B0804020101010102" pitchFamily="34" charset="0"/>
              </a:rPr>
              <a:t>2. Oikea vastaus:</a:t>
            </a:r>
            <a:endParaRPr lang="fi-FI" sz="4400" dirty="0">
              <a:latin typeface="DINOT-Bold" panose="020B0804020101010102" pitchFamily="34" charset="0"/>
            </a:endParaRPr>
          </a:p>
        </p:txBody>
      </p:sp>
      <p:sp>
        <p:nvSpPr>
          <p:cNvPr id="3" name="Tekstin paikkamerkki 2"/>
          <p:cNvSpPr>
            <a:spLocks noGrp="1"/>
          </p:cNvSpPr>
          <p:nvPr>
            <p:ph sz="half" idx="1"/>
          </p:nvPr>
        </p:nvSpPr>
        <p:spPr>
          <a:xfrm>
            <a:off x="444134" y="1896780"/>
            <a:ext cx="4984497" cy="35517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800" dirty="0"/>
              <a:t>Suomen romaneja on arvioitu asuvan ympäri Suomea noin 10 000. </a:t>
            </a:r>
          </a:p>
          <a:p>
            <a:pPr marL="0" indent="0">
              <a:buNone/>
            </a:pPr>
            <a:r>
              <a:rPr lang="fi-FI" sz="2800" dirty="0"/>
              <a:t>Tarkkaa lukua ei tiedetä, sillä henkilötietojen tilastointi etnisen taustan mukaan on Suomessa kielletty.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2625754" y="5772871"/>
            <a:ext cx="8388636" cy="1009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1500" dirty="0"/>
              <a:t>Romanien arvioitu suhteellinen lukumäärä Euroopan maissa. Tummanvihreä pohja: väestöstä yli 10% romaneja, vaalean vihreä: väestöstä yli 5% romaneja.</a:t>
            </a:r>
          </a:p>
          <a:p>
            <a:pPr marL="0" indent="0">
              <a:buNone/>
            </a:pPr>
            <a:r>
              <a:rPr lang="fi-FI" sz="1500" dirty="0"/>
              <a:t>Lähde: Wikimedia </a:t>
            </a:r>
            <a:r>
              <a:rPr lang="fi-FI" sz="1500" dirty="0" err="1"/>
              <a:t>Commons</a:t>
            </a:r>
            <a:r>
              <a:rPr lang="fi-FI" sz="1500" dirty="0"/>
              <a:t>, Euroopan neuvosto (CC BY-SA 3.0)</a:t>
            </a: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651" y="719076"/>
            <a:ext cx="6554974" cy="4957823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0CB4C856-956C-4305-99C1-1B343144326B}"/>
              </a:ext>
            </a:extLst>
          </p:cNvPr>
          <p:cNvSpPr txBox="1">
            <a:spLocks/>
          </p:cNvSpPr>
          <p:nvPr/>
        </p:nvSpPr>
        <p:spPr>
          <a:xfrm>
            <a:off x="768381" y="1054765"/>
            <a:ext cx="10515600" cy="6136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400" dirty="0"/>
              <a:t>C. Noin 10 000 henkeä</a:t>
            </a:r>
          </a:p>
        </p:txBody>
      </p:sp>
    </p:spTree>
    <p:extLst>
      <p:ext uri="{BB962C8B-B14F-4D97-AF65-F5344CB8AC3E}">
        <p14:creationId xmlns:p14="http://schemas.microsoft.com/office/powerpoint/2010/main" val="428438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50000"/>
            <a:lumOff val="50000"/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396860" y="329150"/>
            <a:ext cx="9404723" cy="974287"/>
          </a:xfrm>
        </p:spPr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3. Mikä näistä on romanien virallinen lippu?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half" idx="1"/>
          </p:nvPr>
        </p:nvSpPr>
        <p:spPr>
          <a:xfrm>
            <a:off x="180675" y="1729681"/>
            <a:ext cx="1035729" cy="728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dirty="0"/>
              <a:t>A:</a:t>
            </a: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50" y="4146414"/>
            <a:ext cx="3489030" cy="2325439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714" y="1507524"/>
            <a:ext cx="3411243" cy="2206791"/>
          </a:xfrm>
          <a:prstGeom prst="rect">
            <a:avLst/>
          </a:prstGeom>
        </p:spPr>
      </p:pic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50" y="1729680"/>
            <a:ext cx="3456648" cy="2146744"/>
          </a:xfrm>
          <a:prstGeom prst="rect">
            <a:avLst/>
          </a:prstGeom>
        </p:spPr>
      </p:pic>
      <p:pic>
        <p:nvPicPr>
          <p:cNvPr id="13" name="Kuva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714" y="4146413"/>
            <a:ext cx="3510098" cy="232544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FA8D1E-7085-4734-8F6B-95603361D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681606" cy="434972"/>
          </a:xfrm>
        </p:spPr>
        <p:txBody>
          <a:bodyPr/>
          <a:lstStyle/>
          <a:p>
            <a:pPr marL="0" indent="0">
              <a:buNone/>
            </a:pPr>
            <a:r>
              <a:rPr lang="fi-FI" sz="2800" dirty="0"/>
              <a:t>C:</a:t>
            </a:r>
          </a:p>
        </p:txBody>
      </p:sp>
      <p:sp>
        <p:nvSpPr>
          <p:cNvPr id="14" name="Sisällön paikkamerkki 5">
            <a:extLst>
              <a:ext uri="{FF2B5EF4-FFF2-40B4-BE49-F238E27FC236}">
                <a16:creationId xmlns:a16="http://schemas.microsoft.com/office/drawing/2014/main" id="{022ACE73-60CF-4FB8-A13E-B7B1A7A8E444}"/>
              </a:ext>
            </a:extLst>
          </p:cNvPr>
          <p:cNvSpPr txBox="1">
            <a:spLocks/>
          </p:cNvSpPr>
          <p:nvPr/>
        </p:nvSpPr>
        <p:spPr>
          <a:xfrm>
            <a:off x="180674" y="4147668"/>
            <a:ext cx="1035729" cy="728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363" indent="-360363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2800" dirty="0"/>
              <a:t>B:</a:t>
            </a:r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888BE94B-62CC-4AE8-B268-B4AE285B5CD8}"/>
              </a:ext>
            </a:extLst>
          </p:cNvPr>
          <p:cNvSpPr txBox="1">
            <a:spLocks/>
          </p:cNvSpPr>
          <p:nvPr/>
        </p:nvSpPr>
        <p:spPr>
          <a:xfrm>
            <a:off x="6180589" y="4170711"/>
            <a:ext cx="681606" cy="434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363" indent="-360363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5350" indent="-447675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9863" indent="-4572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1800" indent="-261938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4850" indent="-273050" algn="l" defTabSz="914400" rtl="0" eaLnBrk="1" latinLnBrk="0" hangingPunct="1">
              <a:lnSpc>
                <a:spcPct val="105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2800" dirty="0"/>
              <a:t>D:</a:t>
            </a:r>
          </a:p>
        </p:txBody>
      </p:sp>
    </p:spTree>
    <p:extLst>
      <p:ext uri="{BB962C8B-B14F-4D97-AF65-F5344CB8AC3E}">
        <p14:creationId xmlns:p14="http://schemas.microsoft.com/office/powerpoint/2010/main" val="1231424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50000"/>
            <a:lumOff val="50000"/>
            <a:alpha val="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4107" y="261319"/>
            <a:ext cx="10201901" cy="554227"/>
          </a:xfrm>
        </p:spPr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3. Oikea vastaus: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4107" y="900866"/>
            <a:ext cx="6196955" cy="3148620"/>
          </a:xfrm>
        </p:spPr>
        <p:txBody>
          <a:bodyPr/>
          <a:lstStyle/>
          <a:p>
            <a:pPr marL="0" indent="0">
              <a:buNone/>
            </a:pPr>
            <a:r>
              <a:rPr lang="fi-FI" sz="2000" b="1" dirty="0">
                <a:solidFill>
                  <a:schemeClr val="tx2"/>
                </a:solidFill>
              </a:rPr>
              <a:t>B: Vuonna 1971 käyttöön otettu romanilippu kuvastaa kansaa, ei valtiota.</a:t>
            </a:r>
          </a:p>
          <a:p>
            <a:r>
              <a:rPr lang="fi-FI" sz="1600" dirty="0"/>
              <a:t>Sininen väri: symboloi taivasta ja vapautta</a:t>
            </a:r>
          </a:p>
          <a:p>
            <a:r>
              <a:rPr lang="fi-FI" sz="1600" dirty="0"/>
              <a:t>Vihreä väri: symboloi maata ja luontoa</a:t>
            </a:r>
          </a:p>
          <a:p>
            <a:r>
              <a:rPr lang="fi-FI" sz="1600" dirty="0"/>
              <a:t>Punainen ”</a:t>
            </a:r>
            <a:r>
              <a:rPr lang="fi-FI" sz="1600" dirty="0" err="1"/>
              <a:t>chakra</a:t>
            </a:r>
            <a:r>
              <a:rPr lang="fi-FI" sz="1600" dirty="0"/>
              <a:t>”: symboloi intialaista alkuperää, hevosvankkureiden pyörää sekä matkustamista ja kehittymistä</a:t>
            </a:r>
          </a:p>
          <a:p>
            <a:pPr marL="0" indent="0">
              <a:buNone/>
            </a:pPr>
            <a:r>
              <a:rPr lang="fi-FI" sz="20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661062" y="815546"/>
            <a:ext cx="3243606" cy="5906530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Nämä sen sijaan ovat..</a:t>
            </a:r>
          </a:p>
          <a:p>
            <a:pPr marL="0" indent="0">
              <a:buNone/>
            </a:pPr>
            <a:r>
              <a:rPr lang="fi-FI" dirty="0"/>
              <a:t>A. Tanskan itsehallintoalue Färsaarten lippu</a:t>
            </a:r>
          </a:p>
          <a:p>
            <a:pPr>
              <a:buAutoNum type="alphaLcPeriod"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C. Saamelaisten lippu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D. Espanjan itsehallintoalue Baskimaan lippu</a:t>
            </a:r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26" y="3507747"/>
            <a:ext cx="4741380" cy="2971283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668" y="1261983"/>
            <a:ext cx="1823234" cy="1131884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074" y="3194303"/>
            <a:ext cx="1963461" cy="1269237"/>
          </a:xfrm>
          <a:prstGeom prst="rect">
            <a:avLst/>
          </a:prstGeom>
        </p:spPr>
      </p:pic>
      <p:pic>
        <p:nvPicPr>
          <p:cNvPr id="10" name="Kuva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6213" y="5263977"/>
            <a:ext cx="2032744" cy="134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5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573832"/>
            <a:ext cx="10515600" cy="517850"/>
          </a:xfrm>
        </p:spPr>
        <p:txBody>
          <a:bodyPr/>
          <a:lstStyle/>
          <a:p>
            <a:r>
              <a:rPr lang="fi-FI" sz="3200" dirty="0">
                <a:latin typeface="DINOT-Bold" panose="020B0804020101010102" pitchFamily="34" charset="0"/>
              </a:rPr>
              <a:t>4. Ensimmäiset romanit saapuivat Ruotsista Suomeen…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09651" y="2231688"/>
            <a:ext cx="4964782" cy="3838831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3600"/>
              </a:spcAft>
              <a:buFont typeface="+mj-lt"/>
              <a:buAutoNum type="alphaUcPeriod"/>
            </a:pPr>
            <a:r>
              <a:rPr lang="fi-FI" sz="2400" dirty="0"/>
              <a:t>Noin 2000 vuotta sitten</a:t>
            </a:r>
          </a:p>
          <a:p>
            <a:pPr marL="457200" indent="-457200">
              <a:spcAft>
                <a:spcPts val="3600"/>
              </a:spcAft>
              <a:buFont typeface="+mj-lt"/>
              <a:buAutoNum type="alphaUcPeriod"/>
            </a:pPr>
            <a:r>
              <a:rPr lang="fi-FI" sz="2400" dirty="0"/>
              <a:t>Noin 500 vuotta sitten</a:t>
            </a:r>
          </a:p>
          <a:p>
            <a:pPr marL="457200" indent="-457200">
              <a:spcAft>
                <a:spcPts val="3600"/>
              </a:spcAft>
              <a:buFont typeface="+mj-lt"/>
              <a:buAutoNum type="alphaUcPeriod"/>
            </a:pPr>
            <a:r>
              <a:rPr lang="fi-FI" sz="2400" dirty="0"/>
              <a:t>Noin 100 vuotta sitten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177439" y="6070519"/>
            <a:ext cx="5151549" cy="642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400" dirty="0"/>
              <a:t>Vanha ruotsalainen karttakuva Pohjolasta. Lähde: Wikimedia </a:t>
            </a:r>
            <a:r>
              <a:rPr lang="fi-FI" sz="1400" dirty="0" err="1"/>
              <a:t>Commons</a:t>
            </a:r>
            <a:r>
              <a:rPr lang="fi-FI" sz="1400" dirty="0"/>
              <a:t> (CC0)</a:t>
            </a: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489" y="1216592"/>
            <a:ext cx="4764789" cy="485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96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261320"/>
            <a:ext cx="10515600" cy="659520"/>
          </a:xfrm>
        </p:spPr>
        <p:txBody>
          <a:bodyPr/>
          <a:lstStyle/>
          <a:p>
            <a:r>
              <a:rPr lang="fi-FI" sz="4400" dirty="0">
                <a:latin typeface="DINOT-Bold" panose="020B0804020101010102" pitchFamily="34" charset="0"/>
              </a:rPr>
              <a:t>4. Oikea vastaus: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61758" y="1849339"/>
            <a:ext cx="6758905" cy="4481848"/>
          </a:xfrm>
        </p:spPr>
        <p:txBody>
          <a:bodyPr>
            <a:noAutofit/>
          </a:bodyPr>
          <a:lstStyle/>
          <a:p>
            <a:r>
              <a:rPr lang="fi-FI" sz="2000" dirty="0"/>
              <a:t>Ensimmäiset romanit saapuivat Ruotsista Suomeen noin 500 vuotta sitten, kun Suomi oli vielä osa Ruotsia. Romanit asettuivat syrjäseuduille paetakseen viranomaisten vainoja.</a:t>
            </a:r>
          </a:p>
          <a:p>
            <a:r>
              <a:rPr lang="fi-FI" sz="2000" dirty="0"/>
              <a:t>Myöhemmin romaneja on saapunut Suomeen myös Baltiasta ja Venäjältä.</a:t>
            </a:r>
          </a:p>
          <a:p>
            <a:r>
              <a:rPr lang="fi-FI" sz="2000" dirty="0"/>
              <a:t>Suomen romaneilla on vahva kaksoisidentiteetti suomalaisina ja romaneina. Heidän tapansa ja kielensä poikkeavat osin muiden maiden romaneista.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7420663" y="5882533"/>
            <a:ext cx="4767941" cy="951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500" dirty="0"/>
              <a:t>Suomalaisia romaninaisia kuvattuna Helsingin Pasilassa 1905. Lähde: Wikimedia </a:t>
            </a:r>
            <a:r>
              <a:rPr lang="fi-FI" sz="1500" dirty="0" err="1"/>
              <a:t>Commons</a:t>
            </a:r>
            <a:r>
              <a:rPr lang="fi-FI" sz="1500" dirty="0"/>
              <a:t>, Helsingin kaupunginmuseo (CC BY 4.0.)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265" y="175772"/>
            <a:ext cx="4108738" cy="5665190"/>
          </a:xfrm>
          <a:prstGeom prst="rect">
            <a:avLst/>
          </a:prstGeom>
        </p:spPr>
      </p:pic>
      <p:sp>
        <p:nvSpPr>
          <p:cNvPr id="6" name="Otsikko 1">
            <a:extLst>
              <a:ext uri="{FF2B5EF4-FFF2-40B4-BE49-F238E27FC236}">
                <a16:creationId xmlns:a16="http://schemas.microsoft.com/office/drawing/2014/main" id="{EA0008AA-695D-4C8E-8336-B0BC95E99096}"/>
              </a:ext>
            </a:extLst>
          </p:cNvPr>
          <p:cNvSpPr txBox="1">
            <a:spLocks/>
          </p:cNvSpPr>
          <p:nvPr/>
        </p:nvSpPr>
        <p:spPr>
          <a:xfrm>
            <a:off x="886840" y="920840"/>
            <a:ext cx="4584873" cy="5381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105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400" dirty="0"/>
              <a:t>B. Noin 500 vuotta sitten</a:t>
            </a:r>
          </a:p>
        </p:txBody>
      </p:sp>
    </p:spTree>
    <p:extLst>
      <p:ext uri="{BB962C8B-B14F-4D97-AF65-F5344CB8AC3E}">
        <p14:creationId xmlns:p14="http://schemas.microsoft.com/office/powerpoint/2010/main" val="344482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690403"/>
          </a:xfrm>
        </p:spPr>
        <p:txBody>
          <a:bodyPr/>
          <a:lstStyle/>
          <a:p>
            <a:r>
              <a:rPr lang="fi-FI" sz="3200" dirty="0">
                <a:latin typeface="DINOT-Bold" panose="020B0804020101010102" pitchFamily="34" charset="0"/>
              </a:rPr>
              <a:t>5. Alla olevista väitteistä kolme pitää paikkansa. Mitkä?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296214" y="1724673"/>
            <a:ext cx="5203437" cy="419576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lphaUcPeriod"/>
            </a:pPr>
            <a:r>
              <a:rPr lang="fi-FI" sz="2400" dirty="0"/>
              <a:t>Romaneilla on oma valtio</a:t>
            </a:r>
          </a:p>
          <a:p>
            <a:pPr marL="457200" indent="-457200">
              <a:buFont typeface="+mj-lt"/>
              <a:buAutoNum type="alphaUcPeriod"/>
            </a:pPr>
            <a:r>
              <a:rPr lang="fi-FI" sz="2400" dirty="0"/>
              <a:t>Romaneilla on oma kieli</a:t>
            </a:r>
          </a:p>
          <a:p>
            <a:pPr marL="457200" indent="-457200">
              <a:buFont typeface="+mj-lt"/>
              <a:buAutoNum type="alphaUcPeriod"/>
            </a:pPr>
            <a:r>
              <a:rPr lang="fi-FI" sz="2400" dirty="0"/>
              <a:t>Romaneilla on oma uskonto</a:t>
            </a:r>
          </a:p>
          <a:p>
            <a:pPr marL="457200" indent="-457200">
              <a:buFont typeface="+mj-lt"/>
              <a:buAutoNum type="alphaUcPeriod"/>
            </a:pPr>
            <a:r>
              <a:rPr lang="fi-FI" sz="2400" dirty="0"/>
              <a:t>Romanit ovat Euroopan syrjityin kansa</a:t>
            </a:r>
          </a:p>
          <a:p>
            <a:pPr marL="457200" indent="-457200">
              <a:buFont typeface="+mj-lt"/>
              <a:buAutoNum type="alphaUcPeriod"/>
            </a:pPr>
            <a:r>
              <a:rPr lang="fi-FI" sz="2400" dirty="0"/>
              <a:t>Romaneita asuu Euroopassa yli 10 miljoonaa</a:t>
            </a:r>
          </a:p>
          <a:p>
            <a:pPr marL="457200" indent="-457200">
              <a:buFont typeface="+mj-lt"/>
              <a:buAutoNum type="alphaUcPeriod"/>
            </a:pPr>
            <a:r>
              <a:rPr lang="fi-FI" sz="2400" dirty="0"/>
              <a:t>Kaikkien Suomen aikuisten romanien on pakko pitää perinteistä romaniasua</a:t>
            </a:r>
          </a:p>
          <a:p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half" idx="2"/>
          </p:nvPr>
        </p:nvSpPr>
        <p:spPr>
          <a:xfrm>
            <a:off x="5762678" y="5398942"/>
            <a:ext cx="5511490" cy="3825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sz="1200" dirty="0"/>
              <a:t>Romaneja Englannin </a:t>
            </a:r>
            <a:r>
              <a:rPr lang="fi-FI" sz="1200" dirty="0" err="1"/>
              <a:t>Essexissä</a:t>
            </a:r>
            <a:r>
              <a:rPr lang="fi-FI" sz="1200" dirty="0"/>
              <a:t> 1800-luvun lopulla. Lähde: Wikimedia </a:t>
            </a:r>
            <a:r>
              <a:rPr lang="fi-FI" sz="1200" dirty="0" err="1"/>
              <a:t>Commons</a:t>
            </a:r>
            <a:r>
              <a:rPr lang="fi-FI" sz="1200" dirty="0"/>
              <a:t> (CC0)</a:t>
            </a:r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78" y="1076503"/>
            <a:ext cx="6133108" cy="432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3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0487" y="261319"/>
            <a:ext cx="10515600" cy="830363"/>
          </a:xfrm>
        </p:spPr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5. Oikeat vastaukset: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20487" y="1091682"/>
            <a:ext cx="11302927" cy="4530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3200" b="1" dirty="0">
                <a:solidFill>
                  <a:schemeClr val="tx2"/>
                </a:solidFill>
              </a:rPr>
              <a:t>Väite oikein:</a:t>
            </a:r>
          </a:p>
          <a:p>
            <a:pPr marL="0" indent="0">
              <a:buNone/>
            </a:pPr>
            <a:r>
              <a:rPr lang="fi-FI" b="1" dirty="0"/>
              <a:t>B. Romaneilla on oma kieli</a:t>
            </a:r>
          </a:p>
          <a:p>
            <a:pPr marL="0" indent="0">
              <a:buNone/>
            </a:pPr>
            <a:r>
              <a:rPr lang="fi-FI" dirty="0"/>
              <a:t>Totta. Romaneilla on oma romanikieli, jonka piirteet vaihtelevat eri alueilla. Esimerkiksi Suomen ja Romanian romanit eivät juuri ymmärrä toistensa puhetta, sillä kielet ovat eriytyneet niin pitkälle aikojen saatossa.</a:t>
            </a:r>
            <a:br>
              <a:rPr lang="fi-FI" dirty="0"/>
            </a:br>
            <a:endParaRPr lang="fi-FI" dirty="0"/>
          </a:p>
          <a:p>
            <a:pPr marL="0" indent="0">
              <a:buNone/>
            </a:pPr>
            <a:r>
              <a:rPr lang="fi-FI" b="1" dirty="0"/>
              <a:t>D. Romanit ovat Euroopan syrjityin kansa</a:t>
            </a:r>
          </a:p>
          <a:p>
            <a:pPr marL="0" indent="0">
              <a:buNone/>
            </a:pPr>
            <a:r>
              <a:rPr lang="fi-FI" dirty="0"/>
              <a:t>Totta. Romanit ovat pääväestöä heikommassa asemassa joka puolella Eurooppaa. Erityisen huono tilanne on Itä-Euroopan maissa.</a:t>
            </a:r>
            <a:br>
              <a:rPr lang="fi-FI" dirty="0"/>
            </a:br>
            <a:endParaRPr lang="fi-FI" dirty="0"/>
          </a:p>
          <a:p>
            <a:pPr marL="0" indent="0">
              <a:buNone/>
            </a:pPr>
            <a:r>
              <a:rPr lang="fi-FI" b="1" dirty="0"/>
              <a:t>E. Romaneita asuu Euroopassa yli 10 miljoonaa</a:t>
            </a:r>
          </a:p>
          <a:p>
            <a:pPr marL="0" indent="0">
              <a:buNone/>
            </a:pPr>
            <a:r>
              <a:rPr lang="fi-FI" dirty="0"/>
              <a:t>Totta. Näiden reilun 10 miljoonan lisäksi Euroopassa on oletettavasti suuri määrä paperittomia romaneja, joiden tietoja ei löydy mistään.</a:t>
            </a:r>
          </a:p>
        </p:txBody>
      </p:sp>
    </p:spTree>
    <p:extLst>
      <p:ext uri="{BB962C8B-B14F-4D97-AF65-F5344CB8AC3E}">
        <p14:creationId xmlns:p14="http://schemas.microsoft.com/office/powerpoint/2010/main" val="218685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0487" y="261319"/>
            <a:ext cx="10515600" cy="830363"/>
          </a:xfrm>
        </p:spPr>
        <p:txBody>
          <a:bodyPr/>
          <a:lstStyle/>
          <a:p>
            <a:r>
              <a:rPr lang="fi-FI" sz="3600" dirty="0">
                <a:latin typeface="DINOT-Bold" panose="020B0804020101010102" pitchFamily="34" charset="0"/>
              </a:rPr>
              <a:t>5. Oikeat vastaukset:</a:t>
            </a: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CA655717-A996-49F5-A5D1-C52B931FB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487" y="1106002"/>
            <a:ext cx="10732560" cy="482843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4600" b="1" dirty="0">
                <a:solidFill>
                  <a:schemeClr val="tx2"/>
                </a:solidFill>
              </a:rPr>
              <a:t>Väite väärin:</a:t>
            </a:r>
          </a:p>
          <a:p>
            <a:pPr marL="0" indent="0">
              <a:buNone/>
            </a:pPr>
            <a:r>
              <a:rPr lang="fi-FI" sz="2900" b="1" dirty="0"/>
              <a:t>A. Romaneilla on oma valtio</a:t>
            </a:r>
          </a:p>
          <a:p>
            <a:pPr marL="0" indent="0">
              <a:buNone/>
            </a:pPr>
            <a:r>
              <a:rPr lang="fi-FI" sz="2900" dirty="0"/>
              <a:t>Väärin. Romaneita asuu ympäri maailmaa, eikä heillä ole asuinpaikkansa lisäksi muuta kotimaata.</a:t>
            </a:r>
            <a:br>
              <a:rPr lang="fi-FI" sz="2900" dirty="0"/>
            </a:br>
            <a:endParaRPr lang="fi-FI" sz="2900" dirty="0"/>
          </a:p>
          <a:p>
            <a:pPr marL="0" indent="0">
              <a:buNone/>
            </a:pPr>
            <a:r>
              <a:rPr lang="fi-FI" sz="2900" b="1" dirty="0"/>
              <a:t>C. Romaneilla on oma uskonto</a:t>
            </a:r>
          </a:p>
          <a:p>
            <a:pPr marL="0" indent="0">
              <a:buNone/>
            </a:pPr>
            <a:r>
              <a:rPr lang="fi-FI" sz="2900" dirty="0"/>
              <a:t>Väärin. Romanit kuuluvat usein samaan uskontokuntaan kuin paikallinen pääväestö. Suomessa valtaosa romaneista on kristittyjä.</a:t>
            </a:r>
            <a:br>
              <a:rPr lang="fi-FI" sz="2900" dirty="0"/>
            </a:br>
            <a:endParaRPr lang="fi-FI" sz="2900" dirty="0"/>
          </a:p>
          <a:p>
            <a:pPr marL="0" indent="0">
              <a:buNone/>
            </a:pPr>
            <a:r>
              <a:rPr lang="fi-FI" sz="2900" b="1" dirty="0"/>
              <a:t>F. Kaikkien Suomen aikuisten romanien on pakko pitää perinteistä romaniasua</a:t>
            </a:r>
          </a:p>
          <a:p>
            <a:pPr marL="0" indent="0">
              <a:buNone/>
            </a:pPr>
            <a:r>
              <a:rPr lang="fi-FI" sz="2900" dirty="0"/>
              <a:t>Väärin. Jokainen nuori päättää itse, ottaako käyttöön perinteisen romaniasun vai pukeutuuko muulla tavoin. </a:t>
            </a:r>
          </a:p>
        </p:txBody>
      </p:sp>
    </p:spTree>
    <p:extLst>
      <p:ext uri="{BB962C8B-B14F-4D97-AF65-F5344CB8AC3E}">
        <p14:creationId xmlns:p14="http://schemas.microsoft.com/office/powerpoint/2010/main" val="173031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PH ppt-teema 2020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 ppt-teema 2020" id="{491F63CD-A6A0-4841-A16B-1B74AAFC7760}" vid="{BCD0B4DA-2436-4937-8E69-4CB591D375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OPH ppt-teema 2020</Template>
  <TotalTime>437</TotalTime>
  <Words>675</Words>
  <Application>Microsoft Office PowerPoint</Application>
  <PresentationFormat>Laajakuva</PresentationFormat>
  <Paragraphs>83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Arial</vt:lpstr>
      <vt:lpstr>DINOT-Bold</vt:lpstr>
      <vt:lpstr>Verdana</vt:lpstr>
      <vt:lpstr>OPH ppt-teema 2020</vt:lpstr>
      <vt:lpstr>PowerPoint-esitys</vt:lpstr>
      <vt:lpstr>1. Suomen romanit ovat kansallinen vähemmistö. Heidän arvioidaan olevan alun perin kotoisin…</vt:lpstr>
      <vt:lpstr>1. Oikea vastaus: </vt:lpstr>
      <vt:lpstr>2. Suomen romaneja asuu Suomessa…</vt:lpstr>
      <vt:lpstr>2. Oikea vastaus:</vt:lpstr>
      <vt:lpstr>3. Mikä näistä on romanien virallinen lippu?</vt:lpstr>
      <vt:lpstr>3. Oikea vastaus:</vt:lpstr>
      <vt:lpstr>4. Ensimmäiset romanit saapuivat Ruotsista Suomeen…</vt:lpstr>
      <vt:lpstr>4. Oikea vastaus:</vt:lpstr>
      <vt:lpstr>5. Alla olevista väitteistä kolme pitää paikkansa. Mitkä?</vt:lpstr>
      <vt:lpstr>5. Oikeat vastaukset:</vt:lpstr>
      <vt:lpstr>5. Oikeat vastaukset:</vt:lpstr>
    </vt:vector>
  </TitlesOfParts>
  <Company>Diakonia-ammattikorkeakoulu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TIETOVISA SUOMEN ROMANEISTA</dc:title>
  <dc:creator>Katri Perho</dc:creator>
  <cp:lastModifiedBy>Kauppila Olli</cp:lastModifiedBy>
  <cp:revision>35</cp:revision>
  <dcterms:created xsi:type="dcterms:W3CDTF">2018-03-16T12:38:03Z</dcterms:created>
  <dcterms:modified xsi:type="dcterms:W3CDTF">2020-09-24T10:35:09Z</dcterms:modified>
</cp:coreProperties>
</file>