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2.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1.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Masters/slideMaster1.xml" ContentType="application/vnd.openxmlformats-officedocument.presentationml.slideMaster+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01" r:id="rId1"/>
  </p:sldMasterIdLst>
  <p:notesMasterIdLst>
    <p:notesMasterId r:id="rId15"/>
  </p:notesMasterIdLst>
  <p:sldIdLst>
    <p:sldId id="256" r:id="rId2"/>
    <p:sldId id="273" r:id="rId3"/>
    <p:sldId id="274" r:id="rId4"/>
    <p:sldId id="275" r:id="rId5"/>
    <p:sldId id="276" r:id="rId6"/>
    <p:sldId id="277" r:id="rId7"/>
    <p:sldId id="278" r:id="rId8"/>
    <p:sldId id="279" r:id="rId9"/>
    <p:sldId id="280" r:id="rId10"/>
    <p:sldId id="281" r:id="rId11"/>
    <p:sldId id="282" r:id="rId12"/>
    <p:sldId id="283" r:id="rId13"/>
    <p:sldId id="257"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5" autoAdjust="0"/>
    <p:restoredTop sz="94660"/>
  </p:normalViewPr>
  <p:slideViewPr>
    <p:cSldViewPr snapToGrid="0">
      <p:cViewPr varScale="1">
        <p:scale>
          <a:sx n="73" d="100"/>
          <a:sy n="73" d="100"/>
        </p:scale>
        <p:origin x="53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0268C7-7CEC-46D0-B268-C8B540A18F54}" type="datetimeFigureOut">
              <a:rPr lang="fi-FI" smtClean="0"/>
              <a:t>8.10.2018</a:t>
            </a:fld>
            <a:endParaRPr lang="fi-FI"/>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FI"/>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CD6481-B9F8-4696-A00D-2E535A573F9C}" type="slidenum">
              <a:rPr lang="fi-FI" smtClean="0"/>
              <a:t>‹#›</a:t>
            </a:fld>
            <a:endParaRPr lang="fi-FI"/>
          </a:p>
        </p:txBody>
      </p:sp>
    </p:spTree>
    <p:extLst>
      <p:ext uri="{BB962C8B-B14F-4D97-AF65-F5344CB8AC3E}">
        <p14:creationId xmlns:p14="http://schemas.microsoft.com/office/powerpoint/2010/main" val="2782282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B7848A7-5E26-4052-B1EA-77F793D159A6}" type="datetime1">
              <a:rPr lang="fi-FI" smtClean="0"/>
              <a:t>8.10.2018</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909DC8B3-CB09-415D-B5AA-5580798B5FFE}" type="slidenum">
              <a:rPr lang="fi-FI" smtClean="0"/>
              <a:t>‹#›</a:t>
            </a:fld>
            <a:endParaRPr lang="fi-FI"/>
          </a:p>
        </p:txBody>
      </p:sp>
    </p:spTree>
    <p:extLst>
      <p:ext uri="{BB962C8B-B14F-4D97-AF65-F5344CB8AC3E}">
        <p14:creationId xmlns:p14="http://schemas.microsoft.com/office/powerpoint/2010/main" val="727151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F1DD545-5E80-49C0-9C53-10BE790BD8F5}" type="datetime1">
              <a:rPr lang="fi-FI" smtClean="0"/>
              <a:t>8.10.2018</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909DC8B3-CB09-415D-B5AA-5580798B5FFE}" type="slidenum">
              <a:rPr lang="fi-FI" smtClean="0"/>
              <a:t>‹#›</a:t>
            </a:fld>
            <a:endParaRPr lang="fi-FI"/>
          </a:p>
        </p:txBody>
      </p:sp>
    </p:spTree>
    <p:extLst>
      <p:ext uri="{BB962C8B-B14F-4D97-AF65-F5344CB8AC3E}">
        <p14:creationId xmlns:p14="http://schemas.microsoft.com/office/powerpoint/2010/main" val="24248519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C012536-5BE7-4C5B-9638-5633AD4A25AD}" type="datetime1">
              <a:rPr lang="fi-FI" smtClean="0"/>
              <a:t>8.10.2018</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909DC8B3-CB09-415D-B5AA-5580798B5FFE}" type="slidenum">
              <a:rPr lang="fi-FI" smtClean="0"/>
              <a:t>‹#›</a:t>
            </a:fld>
            <a:endParaRPr lang="fi-FI"/>
          </a:p>
        </p:txBody>
      </p:sp>
    </p:spTree>
    <p:extLst>
      <p:ext uri="{BB962C8B-B14F-4D97-AF65-F5344CB8AC3E}">
        <p14:creationId xmlns:p14="http://schemas.microsoft.com/office/powerpoint/2010/main" val="37270263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5484956-7680-4A5E-97BF-E3642ADBF737}" type="datetime1">
              <a:rPr lang="fi-FI" smtClean="0"/>
              <a:t>8.10.2018</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909DC8B3-CB09-415D-B5AA-5580798B5FFE}" type="slidenum">
              <a:rPr lang="fi-FI" smtClean="0"/>
              <a:t>‹#›</a:t>
            </a:fld>
            <a:endParaRPr lang="fi-FI"/>
          </a:p>
        </p:txBody>
      </p:sp>
    </p:spTree>
    <p:extLst>
      <p:ext uri="{BB962C8B-B14F-4D97-AF65-F5344CB8AC3E}">
        <p14:creationId xmlns:p14="http://schemas.microsoft.com/office/powerpoint/2010/main" val="2875230833"/>
      </p:ext>
    </p:extLst>
  </p:cSld>
  <p:clrMapOvr>
    <a:masterClrMapping/>
  </p:clrMapOvr>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B159DAC-6CAE-4249-AB06-3B32299C4A80}" type="datetime1">
              <a:rPr lang="fi-FI" smtClean="0"/>
              <a:t>8.10.2018</a:t>
            </a:fld>
            <a:endParaRPr lang="fi-FI"/>
          </a:p>
        </p:txBody>
      </p:sp>
      <p:sp>
        <p:nvSpPr>
          <p:cNvPr id="8" name="Footer Placeholder 7"/>
          <p:cNvSpPr>
            <a:spLocks noGrp="1"/>
          </p:cNvSpPr>
          <p:nvPr>
            <p:ph type="ftr" sz="quarter" idx="11"/>
          </p:nvPr>
        </p:nvSpPr>
        <p:spPr/>
        <p:txBody>
          <a:bodyPr/>
          <a:lstStyle/>
          <a:p>
            <a:endParaRPr lang="fi-FI"/>
          </a:p>
        </p:txBody>
      </p:sp>
      <p:sp>
        <p:nvSpPr>
          <p:cNvPr id="9" name="Slide Number Placeholder 8"/>
          <p:cNvSpPr>
            <a:spLocks noGrp="1"/>
          </p:cNvSpPr>
          <p:nvPr>
            <p:ph type="sldNum" sz="quarter" idx="12"/>
          </p:nvPr>
        </p:nvSpPr>
        <p:spPr/>
        <p:txBody>
          <a:bodyPr/>
          <a:lstStyle/>
          <a:p>
            <a:fld id="{909DC8B3-CB09-415D-B5AA-5580798B5FFE}" type="slidenum">
              <a:rPr lang="fi-FI" smtClean="0"/>
              <a:t>‹#›</a:t>
            </a:fld>
            <a:endParaRPr lang="fi-FI"/>
          </a:p>
        </p:txBody>
      </p:sp>
    </p:spTree>
    <p:extLst>
      <p:ext uri="{BB962C8B-B14F-4D97-AF65-F5344CB8AC3E}">
        <p14:creationId xmlns:p14="http://schemas.microsoft.com/office/powerpoint/2010/main" val="1578068029"/>
      </p:ext>
    </p:extLst>
  </p:cSld>
  <p:clrMapOvr>
    <a:masterClrMapping/>
  </p:clrMapOvr>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A5248C7-1299-4589-9400-7515D778BB1E}" type="datetime1">
              <a:rPr lang="fi-FI" smtClean="0"/>
              <a:t>8.10.2018</a:t>
            </a:fld>
            <a:endParaRPr lang="fi-FI"/>
          </a:p>
        </p:txBody>
      </p:sp>
      <p:sp>
        <p:nvSpPr>
          <p:cNvPr id="4" name="Footer Placeholder 3"/>
          <p:cNvSpPr>
            <a:spLocks noGrp="1"/>
          </p:cNvSpPr>
          <p:nvPr>
            <p:ph type="ftr" sz="quarter" idx="11"/>
          </p:nvPr>
        </p:nvSpPr>
        <p:spPr/>
        <p:txBody>
          <a:bodyPr/>
          <a:lstStyle/>
          <a:p>
            <a:endParaRPr lang="fi-FI"/>
          </a:p>
        </p:txBody>
      </p:sp>
      <p:sp>
        <p:nvSpPr>
          <p:cNvPr id="5" name="Slide Number Placeholder 4"/>
          <p:cNvSpPr>
            <a:spLocks noGrp="1"/>
          </p:cNvSpPr>
          <p:nvPr>
            <p:ph type="sldNum" sz="quarter" idx="12"/>
          </p:nvPr>
        </p:nvSpPr>
        <p:spPr/>
        <p:txBody>
          <a:bodyPr/>
          <a:lstStyle/>
          <a:p>
            <a:fld id="{909DC8B3-CB09-415D-B5AA-5580798B5FFE}" type="slidenum">
              <a:rPr lang="fi-FI" smtClean="0"/>
              <a:t>‹#›</a:t>
            </a:fld>
            <a:endParaRPr lang="fi-FI"/>
          </a:p>
        </p:txBody>
      </p:sp>
    </p:spTree>
    <p:extLst>
      <p:ext uri="{BB962C8B-B14F-4D97-AF65-F5344CB8AC3E}">
        <p14:creationId xmlns:p14="http://schemas.microsoft.com/office/powerpoint/2010/main" val="2093270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AAA37C-35F1-4889-BADC-D74E313E7F92}" type="datetime1">
              <a:rPr lang="fi-FI" smtClean="0"/>
              <a:t>8.10.2018</a:t>
            </a:fld>
            <a:endParaRPr lang="fi-FI"/>
          </a:p>
        </p:txBody>
      </p:sp>
      <p:sp>
        <p:nvSpPr>
          <p:cNvPr id="3" name="Footer Placeholder 2"/>
          <p:cNvSpPr>
            <a:spLocks noGrp="1"/>
          </p:cNvSpPr>
          <p:nvPr>
            <p:ph type="ftr" sz="quarter" idx="11"/>
          </p:nvPr>
        </p:nvSpPr>
        <p:spPr/>
        <p:txBody>
          <a:bodyPr/>
          <a:lstStyle/>
          <a:p>
            <a:endParaRPr lang="fi-FI"/>
          </a:p>
        </p:txBody>
      </p:sp>
      <p:sp>
        <p:nvSpPr>
          <p:cNvPr id="4" name="Slide Number Placeholder 3"/>
          <p:cNvSpPr>
            <a:spLocks noGrp="1"/>
          </p:cNvSpPr>
          <p:nvPr>
            <p:ph type="sldNum" sz="quarter" idx="12"/>
          </p:nvPr>
        </p:nvSpPr>
        <p:spPr/>
        <p:txBody>
          <a:bodyPr/>
          <a:lstStyle/>
          <a:p>
            <a:fld id="{909DC8B3-CB09-415D-B5AA-5580798B5FFE}" type="slidenum">
              <a:rPr lang="fi-FI" smtClean="0"/>
              <a:t>‹#›</a:t>
            </a:fld>
            <a:endParaRPr lang="fi-FI"/>
          </a:p>
        </p:txBody>
      </p:sp>
    </p:spTree>
    <p:extLst>
      <p:ext uri="{BB962C8B-B14F-4D97-AF65-F5344CB8AC3E}">
        <p14:creationId xmlns:p14="http://schemas.microsoft.com/office/powerpoint/2010/main" val="20507725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0A664B5-B204-49B3-8090-EBF60FC1A575}" type="datetime1">
              <a:rPr lang="fi-FI" smtClean="0"/>
              <a:t>8.10.2018</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909DC8B3-CB09-415D-B5AA-5580798B5FFE}" type="slidenum">
              <a:rPr lang="fi-FI" smtClean="0"/>
              <a:t>‹#›</a:t>
            </a:fld>
            <a:endParaRPr lang="fi-FI"/>
          </a:p>
        </p:txBody>
      </p:sp>
    </p:spTree>
    <p:extLst>
      <p:ext uri="{BB962C8B-B14F-4D97-AF65-F5344CB8AC3E}">
        <p14:creationId xmlns:p14="http://schemas.microsoft.com/office/powerpoint/2010/main" val="1293114566"/>
      </p:ext>
    </p:extLst>
  </p:cSld>
  <p:clrMapOvr>
    <a:masterClrMapping/>
  </p:clrMapOvr>
  <p:extLst mod="1">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0AB17332-F71D-4712-8FE5-6E18E2CDF503}" type="datetime1">
              <a:rPr lang="fi-FI" smtClean="0"/>
              <a:t>8.10.2018</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909DC8B3-CB09-415D-B5AA-5580798B5FFE}" type="slidenum">
              <a:rPr lang="fi-FI" smtClean="0"/>
              <a:t>‹#›</a:t>
            </a:fld>
            <a:endParaRPr lang="fi-FI"/>
          </a:p>
        </p:txBody>
      </p:sp>
    </p:spTree>
    <p:extLst>
      <p:ext uri="{BB962C8B-B14F-4D97-AF65-F5344CB8AC3E}">
        <p14:creationId xmlns:p14="http://schemas.microsoft.com/office/powerpoint/2010/main" val="2586096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F7D3AEA-249E-4A41-9153-8EA498839D69}" type="datetime1">
              <a:rPr lang="fi-FI" smtClean="0"/>
              <a:t>8.10.2018</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909DC8B3-CB09-415D-B5AA-5580798B5FFE}" type="slidenum">
              <a:rPr lang="fi-FI" smtClean="0"/>
              <a:t>‹#›</a:t>
            </a:fld>
            <a:endParaRPr lang="fi-FI"/>
          </a:p>
        </p:txBody>
      </p:sp>
    </p:spTree>
    <p:extLst>
      <p:ext uri="{BB962C8B-B14F-4D97-AF65-F5344CB8AC3E}">
        <p14:creationId xmlns:p14="http://schemas.microsoft.com/office/powerpoint/2010/main" val="29676112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23B03D6-9237-4AF8-B5A8-13F5896611C3}" type="datetime1">
              <a:rPr lang="fi-FI" smtClean="0"/>
              <a:t>8.10.2018</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909DC8B3-CB09-415D-B5AA-5580798B5FFE}" type="slidenum">
              <a:rPr lang="fi-FI" smtClean="0"/>
              <a:t>‹#›</a:t>
            </a:fld>
            <a:endParaRPr lang="fi-FI"/>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0220315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8380324-A18C-4FB6-BC8C-7AEDD1D925C4}" type="datetime1">
              <a:rPr lang="fi-FI" smtClean="0"/>
              <a:t>8.10.2018</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909DC8B3-CB09-415D-B5AA-5580798B5FFE}" type="slidenum">
              <a:rPr lang="fi-FI" smtClean="0"/>
              <a:t>‹#›</a:t>
            </a:fld>
            <a:endParaRPr lang="fi-FI"/>
          </a:p>
        </p:txBody>
      </p:sp>
    </p:spTree>
    <p:extLst>
      <p:ext uri="{BB962C8B-B14F-4D97-AF65-F5344CB8AC3E}">
        <p14:creationId xmlns:p14="http://schemas.microsoft.com/office/powerpoint/2010/main" val="40238908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CAE83A2-FDCA-47A0-8F3E-97933B0C69A7}" type="datetime1">
              <a:rPr lang="fi-FI" smtClean="0"/>
              <a:t>8.10.2018</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909DC8B3-CB09-415D-B5AA-5580798B5FFE}" type="slidenum">
              <a:rPr lang="fi-FI" smtClean="0"/>
              <a:t>‹#›</a:t>
            </a:fld>
            <a:endParaRPr lang="fi-FI"/>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9283550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E5EEF15-DD87-485B-AA80-4DD9295A0BB1}" type="datetime1">
              <a:rPr lang="fi-FI" smtClean="0"/>
              <a:t>8.10.2018</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909DC8B3-CB09-415D-B5AA-5580798B5FFE}" type="slidenum">
              <a:rPr lang="fi-FI" smtClean="0"/>
              <a:t>‹#›</a:t>
            </a:fld>
            <a:endParaRPr lang="fi-FI"/>
          </a:p>
        </p:txBody>
      </p:sp>
    </p:spTree>
    <p:extLst>
      <p:ext uri="{BB962C8B-B14F-4D97-AF65-F5344CB8AC3E}">
        <p14:creationId xmlns:p14="http://schemas.microsoft.com/office/powerpoint/2010/main" val="26518558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93EF018-53F5-4637-AACC-7DAF697B0D05}" type="datetime1">
              <a:rPr lang="fi-FI" smtClean="0"/>
              <a:t>8.10.2018</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909DC8B3-CB09-415D-B5AA-5580798B5FFE}" type="slidenum">
              <a:rPr lang="fi-FI" smtClean="0"/>
              <a:t>‹#›</a:t>
            </a:fld>
            <a:endParaRPr lang="fi-FI"/>
          </a:p>
        </p:txBody>
      </p:sp>
    </p:spTree>
    <p:extLst>
      <p:ext uri="{BB962C8B-B14F-4D97-AF65-F5344CB8AC3E}">
        <p14:creationId xmlns:p14="http://schemas.microsoft.com/office/powerpoint/2010/main" val="27700938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A23A493-410D-4AFF-AD8C-AEDD8928DEB7}" type="datetime1">
              <a:rPr lang="fi-FI" smtClean="0"/>
              <a:t>8.10.2018</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909DC8B3-CB09-415D-B5AA-5580798B5FFE}" type="slidenum">
              <a:rPr lang="fi-FI" smtClean="0"/>
              <a:t>‹#›</a:t>
            </a:fld>
            <a:endParaRPr lang="fi-FI"/>
          </a:p>
        </p:txBody>
      </p:sp>
    </p:spTree>
    <p:extLst>
      <p:ext uri="{BB962C8B-B14F-4D97-AF65-F5344CB8AC3E}">
        <p14:creationId xmlns:p14="http://schemas.microsoft.com/office/powerpoint/2010/main" val="23741174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6538D79-50DB-49F3-9703-BDFE434943FB}" type="datetime1">
              <a:rPr lang="fi-FI" smtClean="0"/>
              <a:t>8.10.2018</a:t>
            </a:fld>
            <a:endParaRPr lang="fi-FI"/>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i-FI"/>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909DC8B3-CB09-415D-B5AA-5580798B5FFE}" type="slidenum">
              <a:rPr lang="fi-FI" smtClean="0"/>
              <a:t>‹#›</a:t>
            </a:fld>
            <a:endParaRPr lang="fi-FI"/>
          </a:p>
        </p:txBody>
      </p:sp>
    </p:spTree>
    <p:extLst>
      <p:ext uri="{BB962C8B-B14F-4D97-AF65-F5344CB8AC3E}">
        <p14:creationId xmlns:p14="http://schemas.microsoft.com/office/powerpoint/2010/main" val="3017881939"/>
      </p:ext>
    </p:extLst>
  </p:cSld>
  <p:clrMap bg1="lt1" tx1="dk1" bg2="lt2" tx2="dk2" accent1="accent1" accent2="accent2" accent3="accent3" accent4="accent4" accent5="accent5" accent6="accent6" hlink="hlink" folHlink="folHlink"/>
  <p:sldLayoutIdLst>
    <p:sldLayoutId id="2147483802" r:id="rId1"/>
    <p:sldLayoutId id="2147483803" r:id="rId2"/>
    <p:sldLayoutId id="2147483804" r:id="rId3"/>
    <p:sldLayoutId id="2147483805" r:id="rId4"/>
    <p:sldLayoutId id="2147483806" r:id="rId5"/>
    <p:sldLayoutId id="2147483807" r:id="rId6"/>
    <p:sldLayoutId id="2147483808" r:id="rId7"/>
    <p:sldLayoutId id="2147483809" r:id="rId8"/>
    <p:sldLayoutId id="2147483810" r:id="rId9"/>
    <p:sldLayoutId id="2147483811" r:id="rId10"/>
    <p:sldLayoutId id="2147483812" r:id="rId11"/>
    <p:sldLayoutId id="2147483813" r:id="rId12"/>
    <p:sldLayoutId id="2147483814" r:id="rId13"/>
    <p:sldLayoutId id="2147483815" r:id="rId14"/>
    <p:sldLayoutId id="2147483816" r:id="rId15"/>
    <p:sldLayoutId id="2147483817" r:id="rId16"/>
  </p:sldLayoutIdLst>
  <p:hf sldNum="0" hdr="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um.fi/sairastuminen-tai-kuolema-ulkomailla"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um.fi/sairastuminen-tai-kuolema-ulkomailla" TargetMode="External"/><Relationship Id="rId2" Type="http://schemas.openxmlformats.org/officeDocument/2006/relationships/hyperlink" Target="http://formin.finland.fi/" TargetMode="Externa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png"/><Relationship Id="rId4" Type="http://schemas.openxmlformats.org/officeDocument/2006/relationships/hyperlink" Target="https://www.tukinainen.fi/e_kirja_1/#/1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1493185"/>
            <a:ext cx="7766936" cy="2557651"/>
          </a:xfrm>
        </p:spPr>
        <p:txBody>
          <a:bodyPr/>
          <a:lstStyle/>
          <a:p>
            <a:pPr algn="l"/>
            <a:r>
              <a:rPr lang="fi-FI" b="1" dirty="0" smtClean="0"/>
              <a:t>Vinkkejä kriisisuunnitelman laatimiseen</a:t>
            </a:r>
            <a:endParaRPr lang="fi-FI" b="1" dirty="0"/>
          </a:p>
        </p:txBody>
      </p:sp>
      <p:sp>
        <p:nvSpPr>
          <p:cNvPr id="3" name="Subtitle 2"/>
          <p:cNvSpPr>
            <a:spLocks noGrp="1"/>
          </p:cNvSpPr>
          <p:nvPr>
            <p:ph type="subTitle" idx="1"/>
          </p:nvPr>
        </p:nvSpPr>
        <p:spPr>
          <a:xfrm>
            <a:off x="1507067" y="3939768"/>
            <a:ext cx="7766936" cy="1096899"/>
          </a:xfrm>
        </p:spPr>
        <p:txBody>
          <a:bodyPr>
            <a:normAutofit/>
          </a:bodyPr>
          <a:lstStyle/>
          <a:p>
            <a:r>
              <a:rPr lang="fi-FI" dirty="0" smtClean="0"/>
              <a:t>Turvallisuuspankki FINVET.fi</a:t>
            </a:r>
          </a:p>
          <a:p>
            <a:endParaRPr lang="fi-FI" dirty="0"/>
          </a:p>
        </p:txBody>
      </p:sp>
      <p:sp>
        <p:nvSpPr>
          <p:cNvPr id="4" name="TextBox 3"/>
          <p:cNvSpPr txBox="1"/>
          <p:nvPr/>
        </p:nvSpPr>
        <p:spPr>
          <a:xfrm>
            <a:off x="6117337" y="2999233"/>
            <a:ext cx="45719" cy="369332"/>
          </a:xfrm>
          <a:prstGeom prst="rect">
            <a:avLst/>
          </a:prstGeom>
          <a:noFill/>
        </p:spPr>
        <p:txBody>
          <a:bodyPr wrap="square" rtlCol="0">
            <a:spAutoFit/>
          </a:bodyPr>
          <a:lstStyle/>
          <a:p>
            <a:endParaRPr lang="fi-FI" dirty="0"/>
          </a:p>
        </p:txBody>
      </p:sp>
      <p:pic>
        <p:nvPicPr>
          <p:cNvPr id="1026" name="Picture 2" descr="http://www.oph.fi/download/181404_OPH_rahoittaa_rg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67950" y="361031"/>
            <a:ext cx="1171194" cy="113215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79076" y="5919868"/>
            <a:ext cx="1806360" cy="570385"/>
          </a:xfrm>
          <a:prstGeom prst="rect">
            <a:avLst/>
          </a:prstGeom>
          <a:noFill/>
          <a:ln>
            <a:noFill/>
          </a:ln>
        </p:spPr>
      </p:pic>
      <p:sp>
        <p:nvSpPr>
          <p:cNvPr id="11" name="TextBox 10"/>
          <p:cNvSpPr txBox="1"/>
          <p:nvPr/>
        </p:nvSpPr>
        <p:spPr>
          <a:xfrm>
            <a:off x="2322576" y="6089904"/>
            <a:ext cx="1444752" cy="566928"/>
          </a:xfrm>
          <a:prstGeom prst="rect">
            <a:avLst/>
          </a:prstGeom>
          <a:noFill/>
        </p:spPr>
        <p:txBody>
          <a:bodyPr wrap="square" rtlCol="0">
            <a:spAutoFit/>
          </a:bodyPr>
          <a:lstStyle/>
          <a:p>
            <a:endParaRPr lang="fi-FI" dirty="0"/>
          </a:p>
        </p:txBody>
      </p:sp>
      <p:sp>
        <p:nvSpPr>
          <p:cNvPr id="13" name="AutoShape 4" descr="JyvÃ¤skylÃ¤n koulutuskuntayhtymÃ¤ Gradi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i-FI"/>
          </a:p>
        </p:txBody>
      </p:sp>
      <p:sp>
        <p:nvSpPr>
          <p:cNvPr id="14" name="AutoShape 6" descr="JyvÃ¤skylÃ¤n koulutuskuntayhtymÃ¤ Gradia"/>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i-FI"/>
          </a:p>
        </p:txBody>
      </p:sp>
      <p:sp>
        <p:nvSpPr>
          <p:cNvPr id="16" name="AutoShape 10" descr="Kuvahaun tulos haulle gradia logo"/>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i-FI"/>
          </a:p>
        </p:txBody>
      </p:sp>
      <p:sp>
        <p:nvSpPr>
          <p:cNvPr id="20" name="TextBox 19"/>
          <p:cNvSpPr txBox="1"/>
          <p:nvPr/>
        </p:nvSpPr>
        <p:spPr>
          <a:xfrm>
            <a:off x="4197096" y="6112405"/>
            <a:ext cx="896112" cy="444033"/>
          </a:xfrm>
          <a:prstGeom prst="rect">
            <a:avLst/>
          </a:prstGeom>
          <a:noFill/>
        </p:spPr>
        <p:txBody>
          <a:bodyPr wrap="square" rtlCol="0">
            <a:spAutoFit/>
          </a:bodyPr>
          <a:lstStyle/>
          <a:p>
            <a:endParaRPr lang="fi-FI" dirty="0"/>
          </a:p>
        </p:txBody>
      </p:sp>
      <p:pic>
        <p:nvPicPr>
          <p:cNvPr id="21" name="Picture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62579" y="5921175"/>
            <a:ext cx="1343152" cy="456165"/>
          </a:xfrm>
          <a:prstGeom prst="rect">
            <a:avLst/>
          </a:prstGeom>
        </p:spPr>
      </p:pic>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20668" y="5921175"/>
            <a:ext cx="1333245" cy="448950"/>
          </a:xfrm>
          <a:prstGeom prst="rect">
            <a:avLst/>
          </a:prstGeom>
        </p:spPr>
      </p:pic>
      <p:pic>
        <p:nvPicPr>
          <p:cNvPr id="25" name="Picture 2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48284" y="6014003"/>
            <a:ext cx="1285875" cy="476250"/>
          </a:xfrm>
          <a:prstGeom prst="rect">
            <a:avLst/>
          </a:prstGeom>
        </p:spPr>
      </p:pic>
      <p:pic>
        <p:nvPicPr>
          <p:cNvPr id="22" name="Picture 2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07290" y="5966218"/>
            <a:ext cx="1685415" cy="421532"/>
          </a:xfrm>
          <a:prstGeom prst="rect">
            <a:avLst/>
          </a:prstGeom>
        </p:spPr>
      </p:pic>
    </p:spTree>
    <p:extLst>
      <p:ext uri="{BB962C8B-B14F-4D97-AF65-F5344CB8AC3E}">
        <p14:creationId xmlns:p14="http://schemas.microsoft.com/office/powerpoint/2010/main" val="40751184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Yleistä kriisisuunnitelmasta</a:t>
            </a:r>
            <a:endParaRPr lang="fi-FI" dirty="0"/>
          </a:p>
        </p:txBody>
      </p:sp>
      <p:sp>
        <p:nvSpPr>
          <p:cNvPr id="3" name="Sisällön paikkamerkki 2"/>
          <p:cNvSpPr>
            <a:spLocks noGrp="1"/>
          </p:cNvSpPr>
          <p:nvPr>
            <p:ph idx="1"/>
          </p:nvPr>
        </p:nvSpPr>
        <p:spPr/>
        <p:txBody>
          <a:bodyPr>
            <a:normAutofit fontScale="92500" lnSpcReduction="10000"/>
          </a:bodyPr>
          <a:lstStyle/>
          <a:p>
            <a:r>
              <a:rPr lang="fi-FI" dirty="0" smtClean="0"/>
              <a:t>Mitä paremmin organisaatio on varautunut kriiseihin suunnitelman avulla, sitä tehokkaammin ja asianmukaisemmin se pystyy toimimaan kriisin keskellä (</a:t>
            </a:r>
            <a:r>
              <a:rPr lang="fi-FI" dirty="0" err="1" smtClean="0"/>
              <a:t>Vos</a:t>
            </a:r>
            <a:r>
              <a:rPr lang="fi-FI" dirty="0" smtClean="0"/>
              <a:t> </a:t>
            </a:r>
            <a:r>
              <a:rPr lang="fi-FI" dirty="0" err="1" smtClean="0"/>
              <a:t>ym</a:t>
            </a:r>
            <a:r>
              <a:rPr lang="fi-FI" dirty="0" smtClean="0"/>
              <a:t> 2011)</a:t>
            </a:r>
          </a:p>
          <a:p>
            <a:r>
              <a:rPr lang="fi-FI" dirty="0" smtClean="0"/>
              <a:t>Tärkeä osa kriisisuunnitelmien toimivuudesta, </a:t>
            </a:r>
            <a:r>
              <a:rPr lang="fi-FI" b="1" dirty="0" smtClean="0"/>
              <a:t>on suunnitelman testaaminen käytännössä, esim simulaation keinoin.</a:t>
            </a:r>
          </a:p>
          <a:p>
            <a:r>
              <a:rPr lang="fi-FI" dirty="0" smtClean="0"/>
              <a:t>Kriisisuunnitelmasta tulee viestiä organisaation sisällä, jotta sen olemassaolo ja sisältö on yleisesti tiedossa kriisin kohdatessa</a:t>
            </a:r>
          </a:p>
          <a:p>
            <a:r>
              <a:rPr lang="fi-FI" dirty="0" smtClean="0"/>
              <a:t>Kriisisuunnitelma tulisi rakentaa juuri oman organisaation tarpeisiin ja hyödyksi</a:t>
            </a:r>
          </a:p>
          <a:p>
            <a:r>
              <a:rPr lang="fi-FI" dirty="0"/>
              <a:t>Kriisisuunnitelma ei saa olla liian teoreettinen</a:t>
            </a:r>
          </a:p>
          <a:p>
            <a:r>
              <a:rPr lang="fi-FI" dirty="0" smtClean="0"/>
              <a:t>Konkreettisia ohjeita, esim: </a:t>
            </a:r>
            <a:r>
              <a:rPr lang="fi-FI" dirty="0"/>
              <a:t>Miten kohtaat järkyttyneen </a:t>
            </a:r>
            <a:r>
              <a:rPr lang="fi-FI" dirty="0" smtClean="0"/>
              <a:t>henkilön tai Ohje </a:t>
            </a:r>
            <a:r>
              <a:rPr lang="fi-FI" dirty="0"/>
              <a:t>väki-valta ja uhkatilanteiden ennaltaehkäisy</a:t>
            </a:r>
          </a:p>
          <a:p>
            <a:r>
              <a:rPr lang="fi-FI" dirty="0"/>
              <a:t>Haasteen suunnitelman luomiseen luo kv-toimijoiden kulttuuriset erot</a:t>
            </a:r>
          </a:p>
          <a:p>
            <a:endParaRPr lang="fi-FI" dirty="0"/>
          </a:p>
          <a:p>
            <a:endParaRPr lang="fi-FI" dirty="0"/>
          </a:p>
          <a:p>
            <a:endParaRPr lang="fi-FI" dirty="0"/>
          </a:p>
        </p:txBody>
      </p:sp>
    </p:spTree>
    <p:extLst>
      <p:ext uri="{BB962C8B-B14F-4D97-AF65-F5344CB8AC3E}">
        <p14:creationId xmlns:p14="http://schemas.microsoft.com/office/powerpoint/2010/main" val="36612780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Kriisien ennaltaehkäisy</a:t>
            </a:r>
            <a:endParaRPr lang="fi-FI" dirty="0"/>
          </a:p>
        </p:txBody>
      </p:sp>
      <p:sp>
        <p:nvSpPr>
          <p:cNvPr id="3" name="Sisällön paikkamerkki 2"/>
          <p:cNvSpPr>
            <a:spLocks noGrp="1"/>
          </p:cNvSpPr>
          <p:nvPr>
            <p:ph idx="1"/>
          </p:nvPr>
        </p:nvSpPr>
        <p:spPr/>
        <p:txBody>
          <a:bodyPr/>
          <a:lstStyle/>
          <a:p>
            <a:r>
              <a:rPr lang="fi-FI" dirty="0" smtClean="0"/>
              <a:t>Olennaisin osa kriisityötä on niiden </a:t>
            </a:r>
            <a:r>
              <a:rPr lang="fi-FI" b="1" dirty="0" smtClean="0"/>
              <a:t>ennaltaehkäisy!! </a:t>
            </a:r>
          </a:p>
          <a:p>
            <a:r>
              <a:rPr lang="fi-FI" dirty="0" smtClean="0"/>
              <a:t>Ennen matkaa- matkan aikana ja matkan jälkeen käytettävät </a:t>
            </a:r>
            <a:r>
              <a:rPr lang="fi-FI" dirty="0" err="1" smtClean="0"/>
              <a:t>check</a:t>
            </a:r>
            <a:r>
              <a:rPr lang="fi-FI" dirty="0" smtClean="0"/>
              <a:t> listat ovat hyödyllisiä. </a:t>
            </a:r>
          </a:p>
          <a:p>
            <a:r>
              <a:rPr lang="fi-FI" dirty="0"/>
              <a:t>R</a:t>
            </a:r>
            <a:r>
              <a:rPr lang="fi-FI" dirty="0" smtClean="0"/>
              <a:t>aportointi, että opiskelija/henkilökunta on toiminut ohjeiden mukaisesti, on tärkeää. </a:t>
            </a:r>
            <a:endParaRPr lang="fi-FI" dirty="0"/>
          </a:p>
          <a:p>
            <a:pPr marL="0" indent="0">
              <a:buNone/>
            </a:pPr>
            <a:endParaRPr lang="fi-FI" dirty="0" smtClean="0"/>
          </a:p>
          <a:p>
            <a:endParaRPr lang="fi-FI" dirty="0"/>
          </a:p>
        </p:txBody>
      </p:sp>
    </p:spTree>
    <p:extLst>
      <p:ext uri="{BB962C8B-B14F-4D97-AF65-F5344CB8AC3E}">
        <p14:creationId xmlns:p14="http://schemas.microsoft.com/office/powerpoint/2010/main" val="24560173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1. </a:t>
            </a:r>
            <a:r>
              <a:rPr lang="fi-FI" b="1" dirty="0" smtClean="0"/>
              <a:t>Terveyteen liittyvät kriisit</a:t>
            </a:r>
            <a:endParaRPr lang="fi-FI" b="1" dirty="0"/>
          </a:p>
        </p:txBody>
      </p:sp>
      <p:sp>
        <p:nvSpPr>
          <p:cNvPr id="3" name="Sisällön paikkamerkki 2"/>
          <p:cNvSpPr>
            <a:spLocks noGrp="1"/>
          </p:cNvSpPr>
          <p:nvPr>
            <p:ph idx="1"/>
          </p:nvPr>
        </p:nvSpPr>
        <p:spPr/>
        <p:txBody>
          <a:bodyPr>
            <a:normAutofit lnSpcReduction="10000"/>
          </a:bodyPr>
          <a:lstStyle/>
          <a:p>
            <a:r>
              <a:rPr lang="fi-FI" dirty="0" smtClean="0"/>
              <a:t>Voivat olla henkilön fyysiseen ja psyykkiseen terveyteen liittyviä</a:t>
            </a:r>
          </a:p>
          <a:p>
            <a:r>
              <a:rPr lang="fi-FI" dirty="0" smtClean="0"/>
              <a:t>Vakuutusturvan kattavuus</a:t>
            </a:r>
          </a:p>
          <a:p>
            <a:r>
              <a:rPr lang="fi-FI" dirty="0" smtClean="0"/>
              <a:t>Tarkasta salassapitovelvollisuus (saattaa vaihdella eri maiden kesken paljon)</a:t>
            </a:r>
          </a:p>
          <a:p>
            <a:pPr lvl="1"/>
            <a:r>
              <a:rPr lang="fi-FI" dirty="0" smtClean="0"/>
              <a:t>Suomen lain mukaan oppilaitos ei saa ilmoittaa vaihdossa olevan opiskelijan tai henkilöstön edustajan terveydentilasta lähettävään oppilaitokseen (</a:t>
            </a:r>
            <a:r>
              <a:rPr lang="fi-FI" dirty="0" err="1" smtClean="0"/>
              <a:t>JulK</a:t>
            </a:r>
            <a:r>
              <a:rPr lang="fi-FI" dirty="0" smtClean="0"/>
              <a:t> 30§)</a:t>
            </a:r>
          </a:p>
          <a:p>
            <a:r>
              <a:rPr lang="fi-FI" dirty="0" smtClean="0"/>
              <a:t>Sairauteen saattaa liittyä oleskeluoikeuden pitkittyminen kyseisessä maassa (viisumiajan pidentäminen) </a:t>
            </a:r>
          </a:p>
          <a:p>
            <a:r>
              <a:rPr lang="fi-FI" dirty="0" smtClean="0"/>
              <a:t>Ambulanssilentojen mahdollisuus</a:t>
            </a:r>
          </a:p>
          <a:p>
            <a:pPr lvl="1"/>
            <a:r>
              <a:rPr lang="fi-FI" dirty="0" smtClean="0"/>
              <a:t>Suomessa kolme palveluntarjoajaa ambulanssilennoille</a:t>
            </a:r>
          </a:p>
          <a:p>
            <a:pPr lvl="1"/>
            <a:r>
              <a:rPr lang="fi-FI" dirty="0" smtClean="0"/>
              <a:t>Hinnat riippuu kohteesta ja tarvittavasta laitteistosta/vaativuudesta</a:t>
            </a:r>
          </a:p>
          <a:p>
            <a:pPr lvl="1"/>
            <a:r>
              <a:rPr lang="fi-FI" dirty="0" smtClean="0"/>
              <a:t>30 000-100 000</a:t>
            </a:r>
          </a:p>
        </p:txBody>
      </p:sp>
    </p:spTree>
    <p:extLst>
      <p:ext uri="{BB962C8B-B14F-4D97-AF65-F5344CB8AC3E}">
        <p14:creationId xmlns:p14="http://schemas.microsoft.com/office/powerpoint/2010/main" val="865068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2. </a:t>
            </a:r>
            <a:r>
              <a:rPr lang="fi-FI" b="1" dirty="0" smtClean="0"/>
              <a:t>Onnettomuudet</a:t>
            </a:r>
            <a:endParaRPr lang="fi-FI" b="1" dirty="0"/>
          </a:p>
        </p:txBody>
      </p:sp>
      <p:sp>
        <p:nvSpPr>
          <p:cNvPr id="3" name="Sisällön paikkamerkki 2"/>
          <p:cNvSpPr>
            <a:spLocks noGrp="1"/>
          </p:cNvSpPr>
          <p:nvPr>
            <p:ph idx="1"/>
          </p:nvPr>
        </p:nvSpPr>
        <p:spPr/>
        <p:txBody>
          <a:bodyPr/>
          <a:lstStyle/>
          <a:p>
            <a:r>
              <a:rPr lang="fi-FI" dirty="0" smtClean="0"/>
              <a:t>Esim kaatumiset, putoamiset, liikenneonnettomuudet</a:t>
            </a:r>
            <a:endParaRPr lang="fi-FI" dirty="0"/>
          </a:p>
          <a:p>
            <a:r>
              <a:rPr lang="fi-FI" dirty="0" smtClean="0"/>
              <a:t>Suuronnettomuudet (esim ydinonnettomuus)</a:t>
            </a:r>
          </a:p>
          <a:p>
            <a:r>
              <a:rPr lang="fi-FI" dirty="0"/>
              <a:t>S</a:t>
            </a:r>
            <a:r>
              <a:rPr lang="fi-FI" dirty="0" smtClean="0"/>
              <a:t>alassapitovelvollisuuden vuoksi </a:t>
            </a:r>
            <a:r>
              <a:rPr lang="fi-FI" dirty="0" err="1" smtClean="0"/>
              <a:t>huomiotava</a:t>
            </a:r>
            <a:r>
              <a:rPr lang="fi-FI" dirty="0" smtClean="0"/>
              <a:t> tiedotus. Laki potilaan asemasta ja oikeuksista (</a:t>
            </a:r>
            <a:r>
              <a:rPr lang="fi-FI" dirty="0" err="1" smtClean="0"/>
              <a:t>PotilasL</a:t>
            </a:r>
            <a:r>
              <a:rPr lang="fi-FI" dirty="0" smtClean="0"/>
              <a:t>, 785/1992) sääntelee potilasasiakirjoihin sisältyvien tietojen salassapitoa.</a:t>
            </a:r>
          </a:p>
          <a:p>
            <a:pPr lvl="1"/>
            <a:r>
              <a:rPr lang="fi-FI" dirty="0" smtClean="0"/>
              <a:t>Esim Suomen lain mukaan emme saa ilmoittaa meillä vaihto-opiskelijana olevan henkilön terveydentilasta lähettävään oppilaitokseen. Jos vaihto-opiskelija on suomessa sairaalahoidossa, ottaa sairaala yhteyden lähimpiin omaisiin.</a:t>
            </a:r>
            <a:endParaRPr lang="fi-FI" dirty="0"/>
          </a:p>
          <a:p>
            <a:r>
              <a:rPr lang="fi-FI" dirty="0" smtClean="0"/>
              <a:t>Tärkeää on, että meillä on tiedossa vaihto-opiskelijan lähin omainen</a:t>
            </a:r>
          </a:p>
          <a:p>
            <a:r>
              <a:rPr lang="fi-FI" dirty="0" smtClean="0"/>
              <a:t>Yhteys tarvittaessa lähetystöön</a:t>
            </a:r>
          </a:p>
          <a:p>
            <a:pPr marL="0" indent="0">
              <a:buNone/>
            </a:pPr>
            <a:endParaRPr lang="fi-FI" dirty="0"/>
          </a:p>
        </p:txBody>
      </p:sp>
    </p:spTree>
    <p:extLst>
      <p:ext uri="{BB962C8B-B14F-4D97-AF65-F5344CB8AC3E}">
        <p14:creationId xmlns:p14="http://schemas.microsoft.com/office/powerpoint/2010/main" val="9002031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3</a:t>
            </a:r>
            <a:r>
              <a:rPr lang="fi-FI" b="1" dirty="0" smtClean="0"/>
              <a:t>. Kuolemantapaus</a:t>
            </a:r>
            <a:endParaRPr lang="fi-FI" b="1" dirty="0"/>
          </a:p>
        </p:txBody>
      </p:sp>
      <p:sp>
        <p:nvSpPr>
          <p:cNvPr id="3" name="Sisällön paikkamerkki 2"/>
          <p:cNvSpPr>
            <a:spLocks noGrp="1"/>
          </p:cNvSpPr>
          <p:nvPr>
            <p:ph idx="1"/>
          </p:nvPr>
        </p:nvSpPr>
        <p:spPr/>
        <p:txBody>
          <a:bodyPr>
            <a:normAutofit/>
          </a:bodyPr>
          <a:lstStyle/>
          <a:p>
            <a:r>
              <a:rPr lang="fi-FI" dirty="0" smtClean="0"/>
              <a:t>Ulkoministeriö päivittää ohjeitaan osoitteessa: </a:t>
            </a:r>
            <a:r>
              <a:rPr lang="fi-FI" dirty="0" smtClean="0">
                <a:hlinkClick r:id="rId2"/>
              </a:rPr>
              <a:t>https</a:t>
            </a:r>
            <a:r>
              <a:rPr lang="fi-FI" dirty="0">
                <a:hlinkClick r:id="rId2"/>
              </a:rPr>
              <a:t>://</a:t>
            </a:r>
            <a:r>
              <a:rPr lang="fi-FI" dirty="0" smtClean="0">
                <a:hlinkClick r:id="rId2"/>
              </a:rPr>
              <a:t>um.fi/sairastuminen-tai-kuolema-ulkomailla</a:t>
            </a:r>
            <a:endParaRPr lang="fi-FI" dirty="0" smtClean="0"/>
          </a:p>
          <a:p>
            <a:r>
              <a:rPr lang="fi-FI" dirty="0" smtClean="0"/>
              <a:t>Terveyden- ja hyvinvoinnin laitos päivittää ohjeita ulkomailla menehtyneen suomalaisen henkilön </a:t>
            </a:r>
            <a:r>
              <a:rPr lang="fi-FI" dirty="0"/>
              <a:t>käytännön </a:t>
            </a:r>
            <a:r>
              <a:rPr lang="fi-FI" dirty="0" smtClean="0"/>
              <a:t>järjestelyistä:</a:t>
            </a:r>
            <a:r>
              <a:rPr lang="fi-FI" dirty="0"/>
              <a:t> </a:t>
            </a:r>
            <a:r>
              <a:rPr lang="fi-FI" dirty="0" smtClean="0"/>
              <a:t>https</a:t>
            </a:r>
            <a:r>
              <a:rPr lang="fi-FI" dirty="0"/>
              <a:t>://</a:t>
            </a:r>
            <a:r>
              <a:rPr lang="fi-FI" dirty="0" smtClean="0"/>
              <a:t>thl.fi/fi/palvelut-ja-asiointi/valtion-sosiaali-ja-terveydenhuollon-erityispalvelut/oikeuslaakinta/ohjaus-ja-valvonta/ohjeita-viranomaisten-ja-ammattilaisten-tyon-tueksi/ulkomailla-kuolleen-suomalaisen-kuolemansyyn-selvittaminen-ja-hautaaminen-suomeen</a:t>
            </a:r>
          </a:p>
          <a:p>
            <a:r>
              <a:rPr lang="fi-FI" dirty="0" smtClean="0"/>
              <a:t>Eri uskontojen ja kulttuurien väliset erot huomioitava</a:t>
            </a:r>
          </a:p>
          <a:p>
            <a:pPr marL="0" indent="0">
              <a:buNone/>
            </a:pPr>
            <a:endParaRPr lang="fi-FI" dirty="0" smtClean="0"/>
          </a:p>
          <a:p>
            <a:endParaRPr lang="fi-FI" dirty="0" smtClean="0"/>
          </a:p>
          <a:p>
            <a:endParaRPr lang="fi-FI" dirty="0"/>
          </a:p>
        </p:txBody>
      </p:sp>
    </p:spTree>
    <p:extLst>
      <p:ext uri="{BB962C8B-B14F-4D97-AF65-F5344CB8AC3E}">
        <p14:creationId xmlns:p14="http://schemas.microsoft.com/office/powerpoint/2010/main" val="18258087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4. </a:t>
            </a:r>
            <a:r>
              <a:rPr lang="fi-FI" b="1" dirty="0" smtClean="0"/>
              <a:t>Rikokset</a:t>
            </a:r>
            <a:endParaRPr lang="fi-FI" b="1" dirty="0"/>
          </a:p>
        </p:txBody>
      </p:sp>
      <p:sp>
        <p:nvSpPr>
          <p:cNvPr id="3" name="Sisällön paikkamerkki 2"/>
          <p:cNvSpPr>
            <a:spLocks noGrp="1"/>
          </p:cNvSpPr>
          <p:nvPr>
            <p:ph idx="1"/>
          </p:nvPr>
        </p:nvSpPr>
        <p:spPr/>
        <p:txBody>
          <a:bodyPr>
            <a:normAutofit/>
          </a:bodyPr>
          <a:lstStyle/>
          <a:p>
            <a:r>
              <a:rPr lang="fi-FI" dirty="0" smtClean="0"/>
              <a:t>Sovelletaan sen maan lakia, jossa rikos tapahtuu</a:t>
            </a:r>
          </a:p>
          <a:p>
            <a:r>
              <a:rPr lang="fi-FI" dirty="0" smtClean="0"/>
              <a:t>Rikoksesta tulee ilmoittaa viipymättä sen maan poliisille, jossa rikos tapahtuu</a:t>
            </a:r>
            <a:endParaRPr lang="fi-FI" dirty="0" smtClean="0">
              <a:solidFill>
                <a:srgbClr val="FF0000"/>
              </a:solidFill>
            </a:endParaRPr>
          </a:p>
          <a:p>
            <a:r>
              <a:rPr lang="fi-FI" dirty="0" smtClean="0"/>
              <a:t>Asianomainen (sekä uhri että syytetty) voi ottaa yhteyttä oikeusaputoimistoon</a:t>
            </a:r>
          </a:p>
          <a:p>
            <a:r>
              <a:rPr lang="fi-FI" dirty="0" smtClean="0"/>
              <a:t>Hienotunteisuus erittäin tärkeää seksuaalirikoksissa</a:t>
            </a:r>
          </a:p>
          <a:p>
            <a:r>
              <a:rPr lang="fi-FI" dirty="0"/>
              <a:t>Rikosilmoituksen tekeminen ja mahdollinen tuleva oikeusprosessi pelottavat useimpia </a:t>
            </a:r>
            <a:r>
              <a:rPr lang="fi-FI" dirty="0" smtClean="0"/>
              <a:t>raiskauksen uhreja</a:t>
            </a:r>
          </a:p>
          <a:p>
            <a:pPr lvl="1"/>
            <a:r>
              <a:rPr lang="fi-FI" dirty="0" smtClean="0"/>
              <a:t>Uhria on hyvä rohkaista tekemän rikosilmoitus</a:t>
            </a:r>
            <a:endParaRPr lang="fi-FI" dirty="0"/>
          </a:p>
          <a:p>
            <a:r>
              <a:rPr lang="fi-FI" dirty="0" smtClean="0"/>
              <a:t>Rikosuhripäivystyksen/raiskauskriisikeskuksen numerot</a:t>
            </a:r>
          </a:p>
          <a:p>
            <a:r>
              <a:rPr lang="fi-FI" dirty="0" smtClean="0"/>
              <a:t>Raiskauksen jälkeiset toimintaohjeet täytyisi olla kirjattuna</a:t>
            </a:r>
          </a:p>
          <a:p>
            <a:endParaRPr lang="fi-FI" dirty="0" smtClean="0"/>
          </a:p>
          <a:p>
            <a:pPr marL="0" indent="0">
              <a:buNone/>
            </a:pPr>
            <a:endParaRPr lang="fi-FI" dirty="0"/>
          </a:p>
        </p:txBody>
      </p:sp>
    </p:spTree>
    <p:extLst>
      <p:ext uri="{BB962C8B-B14F-4D97-AF65-F5344CB8AC3E}">
        <p14:creationId xmlns:p14="http://schemas.microsoft.com/office/powerpoint/2010/main" val="32582448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838200" y="347708"/>
            <a:ext cx="10515600" cy="1325563"/>
          </a:xfrm>
        </p:spPr>
        <p:txBody>
          <a:bodyPr/>
          <a:lstStyle/>
          <a:p>
            <a:r>
              <a:rPr lang="fi-FI" dirty="0" smtClean="0"/>
              <a:t>5. </a:t>
            </a:r>
            <a:r>
              <a:rPr lang="fi-FI" b="1" dirty="0" smtClean="0"/>
              <a:t>Luonnonmullistukset ja yhteiskunnalliset kriisit</a:t>
            </a:r>
            <a:endParaRPr lang="fi-FI" b="1" dirty="0"/>
          </a:p>
        </p:txBody>
      </p:sp>
      <p:sp>
        <p:nvSpPr>
          <p:cNvPr id="3" name="Sisällön paikkamerkki 2"/>
          <p:cNvSpPr>
            <a:spLocks noGrp="1"/>
          </p:cNvSpPr>
          <p:nvPr>
            <p:ph idx="1"/>
          </p:nvPr>
        </p:nvSpPr>
        <p:spPr/>
        <p:txBody>
          <a:bodyPr>
            <a:normAutofit/>
          </a:bodyPr>
          <a:lstStyle/>
          <a:p>
            <a:r>
              <a:rPr lang="fi-FI" dirty="0" smtClean="0"/>
              <a:t>Esim maanjäristys, myrskyt, tulvat, lumivyöryt, tulivuorenpurkaus tai poliittiset levottomuudet, kansannousut</a:t>
            </a:r>
          </a:p>
          <a:p>
            <a:r>
              <a:rPr lang="fi-FI" dirty="0" smtClean="0"/>
              <a:t>Tärkeää, että opiskelija/henkilökunnan jäsen on tehnyt Ulkoministeriön matkustusilmoituksen ennen matkaa</a:t>
            </a:r>
          </a:p>
          <a:p>
            <a:r>
              <a:rPr lang="fi-FI" dirty="0" smtClean="0"/>
              <a:t>Heti yhteydenotot kohteessa oleviin opiskelijoihin</a:t>
            </a:r>
          </a:p>
          <a:p>
            <a:r>
              <a:rPr lang="fi-FI" dirty="0" smtClean="0"/>
              <a:t>Pyydä heitä olemaan yhteydessä omaisiin ja lähetystöön</a:t>
            </a:r>
          </a:p>
          <a:p>
            <a:r>
              <a:rPr lang="fi-FI" dirty="0" smtClean="0"/>
              <a:t>Huomio kotimaassa olevien tarve kriisikeskusteluun</a:t>
            </a:r>
          </a:p>
          <a:p>
            <a:r>
              <a:rPr lang="fi-FI" dirty="0" smtClean="0"/>
              <a:t>Median ja omaisten yhteydenottoihin varauduttava</a:t>
            </a:r>
          </a:p>
          <a:p>
            <a:pPr lvl="1"/>
            <a:r>
              <a:rPr lang="fi-FI" dirty="0" smtClean="0"/>
              <a:t>Organisaation ohjeiden mukaan</a:t>
            </a:r>
          </a:p>
        </p:txBody>
      </p:sp>
    </p:spTree>
    <p:extLst>
      <p:ext uri="{BB962C8B-B14F-4D97-AF65-F5344CB8AC3E}">
        <p14:creationId xmlns:p14="http://schemas.microsoft.com/office/powerpoint/2010/main" val="2634005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b="1" dirty="0" smtClean="0"/>
              <a:t>Kriisiryhmä ja Jälkipuinti</a:t>
            </a:r>
            <a:endParaRPr lang="fi-FI" b="1" dirty="0"/>
          </a:p>
        </p:txBody>
      </p:sp>
      <p:sp>
        <p:nvSpPr>
          <p:cNvPr id="3" name="Sisällön paikkamerkki 2"/>
          <p:cNvSpPr>
            <a:spLocks noGrp="1"/>
          </p:cNvSpPr>
          <p:nvPr>
            <p:ph idx="1"/>
          </p:nvPr>
        </p:nvSpPr>
        <p:spPr/>
        <p:txBody>
          <a:bodyPr>
            <a:normAutofit fontScale="92500" lnSpcReduction="10000"/>
          </a:bodyPr>
          <a:lstStyle/>
          <a:p>
            <a:endParaRPr lang="fi-FI" dirty="0" smtClean="0"/>
          </a:p>
          <a:p>
            <a:r>
              <a:rPr lang="fi-FI" dirty="0" smtClean="0"/>
              <a:t>Kriisiryhmässä tulee olla organisaation johtoa ja muita henkilöitä, joilla on laajaa osaamista sekä viestintätaitoa</a:t>
            </a:r>
          </a:p>
          <a:p>
            <a:r>
              <a:rPr lang="fi-FI" dirty="0" smtClean="0"/>
              <a:t>Kriisiryhmään kuuluvista henkilöistä tulee pitää listaa, joka on päivitettävissä. Jokaisella ryhmän jäsenellä tulee olla varahenkilö</a:t>
            </a:r>
            <a:endParaRPr lang="fi-FI" dirty="0" smtClean="0">
              <a:solidFill>
                <a:srgbClr val="FF0000"/>
              </a:solidFill>
            </a:endParaRPr>
          </a:p>
          <a:p>
            <a:r>
              <a:rPr lang="fi-FI" dirty="0" smtClean="0"/>
              <a:t>Henkilöön kohdistunut väkivalta tai sen uhka ovat vakavia asioita, koska niistä saattaa seurata sekä fyysisiä että henkisiä vammoja. </a:t>
            </a:r>
          </a:p>
          <a:p>
            <a:r>
              <a:rPr lang="fi-FI" dirty="0" smtClean="0"/>
              <a:t>Jälkihoito onkin aloitettava heti (työterveyshuolto, opiskelijaterveyshuolto)</a:t>
            </a:r>
          </a:p>
          <a:p>
            <a:r>
              <a:rPr lang="fi-FI" dirty="0" smtClean="0"/>
              <a:t>Kriisisuunnitelmassa oltava ohjeet, miten edetään jälkipuinnin suhteen</a:t>
            </a:r>
          </a:p>
          <a:p>
            <a:r>
              <a:rPr lang="fi-FI" dirty="0" smtClean="0"/>
              <a:t>Kannattaa koota lista mahdollisista yhteistyötahoista, myös paikallisesti</a:t>
            </a:r>
          </a:p>
          <a:p>
            <a:pPr lvl="1"/>
            <a:r>
              <a:rPr lang="fi-FI" dirty="0" smtClean="0"/>
              <a:t>Poliisi, kriisipuhelimet, kriisivastaanotto, Valtion oikeusaputoimisto, Säteilyturvakeskus, SPR, Myrkytystietokeskus </a:t>
            </a:r>
            <a:r>
              <a:rPr lang="fi-FI" dirty="0" err="1" smtClean="0"/>
              <a:t>jne</a:t>
            </a:r>
            <a:endParaRPr lang="fi-FI" dirty="0" smtClean="0"/>
          </a:p>
          <a:p>
            <a:pPr marL="128016" lvl="1" indent="0">
              <a:buNone/>
            </a:pPr>
            <a:endParaRPr lang="fi-FI" dirty="0" smtClean="0"/>
          </a:p>
          <a:p>
            <a:pPr marL="0" indent="0">
              <a:buNone/>
            </a:pPr>
            <a:endParaRPr lang="fi-FI" dirty="0"/>
          </a:p>
        </p:txBody>
      </p:sp>
    </p:spTree>
    <p:extLst>
      <p:ext uri="{BB962C8B-B14F-4D97-AF65-F5344CB8AC3E}">
        <p14:creationId xmlns:p14="http://schemas.microsoft.com/office/powerpoint/2010/main" val="6838146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Sidosryhmät</a:t>
            </a:r>
            <a:endParaRPr lang="fi-FI" dirty="0"/>
          </a:p>
        </p:txBody>
      </p:sp>
      <p:sp>
        <p:nvSpPr>
          <p:cNvPr id="3" name="Sisällön paikkamerkki 2"/>
          <p:cNvSpPr>
            <a:spLocks noGrp="1"/>
          </p:cNvSpPr>
          <p:nvPr>
            <p:ph idx="1"/>
          </p:nvPr>
        </p:nvSpPr>
        <p:spPr/>
        <p:txBody>
          <a:bodyPr/>
          <a:lstStyle/>
          <a:p>
            <a:r>
              <a:rPr lang="fi-FI" dirty="0" smtClean="0"/>
              <a:t>Sidosryhmät tulisi lisätä kriisisuunnitelmaan jokaisen kriisilajin alle</a:t>
            </a:r>
          </a:p>
          <a:p>
            <a:r>
              <a:rPr lang="fi-FI" dirty="0" smtClean="0"/>
              <a:t>Sidosryhmiä ovat esim henkilökunta- ja opiskelijat, ulkomaalaiset vaihto-opiskelijat, partnerioppilaitokset, media, viranomaiset (poliisi)</a:t>
            </a:r>
          </a:p>
          <a:p>
            <a:endParaRPr lang="fi-FI" dirty="0" smtClean="0"/>
          </a:p>
        </p:txBody>
      </p:sp>
    </p:spTree>
    <p:extLst>
      <p:ext uri="{BB962C8B-B14F-4D97-AF65-F5344CB8AC3E}">
        <p14:creationId xmlns:p14="http://schemas.microsoft.com/office/powerpoint/2010/main" val="35311983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Tiedottaminen kriisitilanteesta</a:t>
            </a:r>
            <a:br>
              <a:rPr lang="fi-FI" dirty="0" smtClean="0"/>
            </a:br>
            <a:r>
              <a:rPr lang="fi-FI" dirty="0" smtClean="0"/>
              <a:t>-olennainen osa kriisisuunnitelmaa</a:t>
            </a:r>
            <a:endParaRPr lang="fi-FI" dirty="0"/>
          </a:p>
        </p:txBody>
      </p:sp>
      <p:sp>
        <p:nvSpPr>
          <p:cNvPr id="3" name="Sisällön paikkamerkki 2"/>
          <p:cNvSpPr>
            <a:spLocks noGrp="1"/>
          </p:cNvSpPr>
          <p:nvPr>
            <p:ph idx="1"/>
          </p:nvPr>
        </p:nvSpPr>
        <p:spPr/>
        <p:txBody>
          <a:bodyPr>
            <a:normAutofit fontScale="85000" lnSpcReduction="10000"/>
          </a:bodyPr>
          <a:lstStyle/>
          <a:p>
            <a:endParaRPr lang="fi-FI" dirty="0" smtClean="0"/>
          </a:p>
          <a:p>
            <a:pPr marL="0" indent="0">
              <a:buNone/>
            </a:pPr>
            <a:r>
              <a:rPr lang="fi-FI" u="sng" dirty="0" smtClean="0"/>
              <a:t>Sisäinen tiedottaminen</a:t>
            </a:r>
          </a:p>
          <a:p>
            <a:r>
              <a:rPr lang="fi-FI" dirty="0" smtClean="0"/>
              <a:t>Vastuuhenkilöt sisäiseen tiedottamiseen tulle nimetä (esim. koko organisaatio, yksikkö)  </a:t>
            </a:r>
          </a:p>
          <a:p>
            <a:r>
              <a:rPr lang="fi-FI" dirty="0" smtClean="0"/>
              <a:t>Opiskelijoiden ja henkilökunnan pitäminen ajan tasalla on kriisitilanteessa erittäin tärkeää. Vastuu toteuttamisesta ja toimintatavoista täytyy olla nimettynä ja kirjattuna</a:t>
            </a:r>
          </a:p>
          <a:p>
            <a:r>
              <a:rPr lang="fi-FI" dirty="0" smtClean="0"/>
              <a:t>Sähköpostitse tiedottamisessa sisällöstä olisi hyvä olla selkeä ohjeistus</a:t>
            </a:r>
          </a:p>
          <a:p>
            <a:pPr marL="0" indent="0">
              <a:buNone/>
            </a:pPr>
            <a:endParaRPr lang="fi-FI" dirty="0"/>
          </a:p>
          <a:p>
            <a:pPr marL="0" indent="0">
              <a:buNone/>
            </a:pPr>
            <a:r>
              <a:rPr lang="fi-FI" u="sng" dirty="0" smtClean="0"/>
              <a:t>Ulkoinen tiedottaminen</a:t>
            </a:r>
          </a:p>
          <a:p>
            <a:r>
              <a:rPr lang="fi-FI" dirty="0" smtClean="0"/>
              <a:t>Vastuuhenkilöt myös ulkoiseen tiedotukseen. </a:t>
            </a:r>
          </a:p>
          <a:p>
            <a:r>
              <a:rPr lang="fi-FI" dirty="0" smtClean="0"/>
              <a:t>Mikäli olet tiedotusvastuussa ja media ottaa yhteyttä, niin voit aina ottaa aikalisän ja pyytää palamaan asiaan esimerkiksi puolen tunnin kuluttua. Tällöin voit koota ajatuksesi ja mahdollisesti hankkia lisätietoja ja varmistua soittajasta. Opiskelijoille ja henkilökunnalle tulee kertoa, ettei median haastatteluihin ole pakko suostua.</a:t>
            </a:r>
          </a:p>
          <a:p>
            <a:endParaRPr lang="fi-FI" dirty="0" smtClean="0"/>
          </a:p>
          <a:p>
            <a:endParaRPr lang="fi-FI" dirty="0"/>
          </a:p>
        </p:txBody>
      </p:sp>
    </p:spTree>
    <p:extLst>
      <p:ext uri="{BB962C8B-B14F-4D97-AF65-F5344CB8AC3E}">
        <p14:creationId xmlns:p14="http://schemas.microsoft.com/office/powerpoint/2010/main" val="19181745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Toimintaohjeen päivittäminen</a:t>
            </a:r>
            <a:endParaRPr lang="fi-FI" dirty="0"/>
          </a:p>
        </p:txBody>
      </p:sp>
      <p:sp>
        <p:nvSpPr>
          <p:cNvPr id="3" name="Sisällön paikkamerkki 2"/>
          <p:cNvSpPr>
            <a:spLocks noGrp="1"/>
          </p:cNvSpPr>
          <p:nvPr>
            <p:ph idx="1"/>
          </p:nvPr>
        </p:nvSpPr>
        <p:spPr/>
        <p:txBody>
          <a:bodyPr>
            <a:normAutofit/>
          </a:bodyPr>
          <a:lstStyle/>
          <a:p>
            <a:r>
              <a:rPr lang="fi-FI" dirty="0" smtClean="0"/>
              <a:t>Toimintaohjeen päivitystarve tulisi arvioida vuosittain</a:t>
            </a:r>
            <a:r>
              <a:rPr lang="fi-FI" dirty="0"/>
              <a:t> </a:t>
            </a:r>
            <a:r>
              <a:rPr lang="fi-FI" dirty="0" smtClean="0"/>
              <a:t>organisaation nimeämän </a:t>
            </a:r>
            <a:r>
              <a:rPr lang="fi-FI" smtClean="0"/>
              <a:t>henkilön toimesta.</a:t>
            </a:r>
            <a:endParaRPr lang="fi-FI" dirty="0" smtClean="0">
              <a:solidFill>
                <a:srgbClr val="FF0000"/>
              </a:solidFill>
            </a:endParaRPr>
          </a:p>
          <a:p>
            <a:r>
              <a:rPr lang="fi-FI" dirty="0" smtClean="0"/>
              <a:t>Toimintaohjeen päivittämisestä vastaavat henkilöt tulee nimetä</a:t>
            </a:r>
          </a:p>
          <a:p>
            <a:r>
              <a:rPr lang="fi-FI" dirty="0" smtClean="0"/>
              <a:t>Kun toimintaohje on hyväksytty, se julkaistaan ja siitä tulisi tiedottaa henkilöstölle</a:t>
            </a:r>
          </a:p>
          <a:p>
            <a:pPr marL="0" indent="0">
              <a:buNone/>
            </a:pPr>
            <a:endParaRPr lang="fi-FI" dirty="0"/>
          </a:p>
        </p:txBody>
      </p:sp>
    </p:spTree>
    <p:extLst>
      <p:ext uri="{BB962C8B-B14F-4D97-AF65-F5344CB8AC3E}">
        <p14:creationId xmlns:p14="http://schemas.microsoft.com/office/powerpoint/2010/main" val="16709689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i-FI" b="1" dirty="0" smtClean="0"/>
              <a:t>Lähteet</a:t>
            </a:r>
            <a:endParaRPr lang="fi-FI" b="1" dirty="0"/>
          </a:p>
        </p:txBody>
      </p:sp>
      <p:sp>
        <p:nvSpPr>
          <p:cNvPr id="3" name="Content Placeholder 2"/>
          <p:cNvSpPr>
            <a:spLocks noGrp="1"/>
          </p:cNvSpPr>
          <p:nvPr>
            <p:ph idx="1"/>
          </p:nvPr>
        </p:nvSpPr>
        <p:spPr/>
        <p:txBody>
          <a:bodyPr>
            <a:normAutofit/>
          </a:bodyPr>
          <a:lstStyle/>
          <a:p>
            <a:endParaRPr lang="fi-FI" dirty="0" smtClean="0"/>
          </a:p>
          <a:p>
            <a:r>
              <a:rPr lang="fi-FI" dirty="0" smtClean="0"/>
              <a:t>Suomen ulkoasianministeriö: </a:t>
            </a:r>
            <a:r>
              <a:rPr lang="fi-FI" dirty="0" smtClean="0">
                <a:hlinkClick r:id="rId2"/>
              </a:rPr>
              <a:t>http://formin.finland.fi/</a:t>
            </a:r>
            <a:r>
              <a:rPr lang="fi-FI" dirty="0" smtClean="0"/>
              <a:t> sek</a:t>
            </a:r>
            <a:r>
              <a:rPr lang="fi-FI" dirty="0"/>
              <a:t>ä </a:t>
            </a:r>
            <a:r>
              <a:rPr lang="fi-FI" dirty="0">
                <a:hlinkClick r:id="rId3"/>
              </a:rPr>
              <a:t>https://</a:t>
            </a:r>
            <a:r>
              <a:rPr lang="fi-FI" dirty="0" smtClean="0">
                <a:hlinkClick r:id="rId3"/>
              </a:rPr>
              <a:t>um.fi/sairastuminen-tai-kuolema-ulkomailla</a:t>
            </a:r>
            <a:endParaRPr lang="fi-FI" dirty="0" smtClean="0"/>
          </a:p>
          <a:p>
            <a:r>
              <a:rPr lang="fi-FI" dirty="0" smtClean="0"/>
              <a:t>Terveyden </a:t>
            </a:r>
            <a:r>
              <a:rPr lang="fi-FI" dirty="0"/>
              <a:t>ja hyvinvoinnin laitos THL: https://</a:t>
            </a:r>
            <a:r>
              <a:rPr lang="fi-FI" dirty="0" smtClean="0"/>
              <a:t>thl.fi/fi/palvelut-ja-asiointi/valtion-sosiaali-ja-terveydenhuollon-erityispalvelut/oikeuslaakinta/ohjaus-ja-valvonta/ohjeita-viranomaisten-ja-ammattilaisten-tyon-tueksi/ulkomailla-kuolleen-suomalaisen-kuolemansyyn-selvittaminen-ja-hautaaminen-suomeen</a:t>
            </a:r>
          </a:p>
          <a:p>
            <a:r>
              <a:rPr lang="fi-FI" dirty="0"/>
              <a:t>Tolvanen Emilia 2012, Kriisitilanteet kansainvälisessä liikkuvuudessa- opas korkeakouluille </a:t>
            </a:r>
            <a:endParaRPr lang="fi-FI" dirty="0" smtClean="0"/>
          </a:p>
          <a:p>
            <a:r>
              <a:rPr lang="fi-FI" dirty="0"/>
              <a:t>Raiskauskeskus Tukinainen. Opas: </a:t>
            </a:r>
            <a:r>
              <a:rPr lang="fi-FI" dirty="0">
                <a:hlinkClick r:id="rId4"/>
              </a:rPr>
              <a:t>https://www.tukinainen.fi/e_kirja_1/#/</a:t>
            </a:r>
            <a:r>
              <a:rPr lang="fi-FI" dirty="0" smtClean="0">
                <a:hlinkClick r:id="rId4"/>
              </a:rPr>
              <a:t>10</a:t>
            </a:r>
            <a:endParaRPr lang="fi-FI" dirty="0" smtClean="0"/>
          </a:p>
          <a:p>
            <a:pPr marL="0" indent="0">
              <a:buNone/>
            </a:pPr>
            <a:endParaRPr lang="fi-FI" dirty="0"/>
          </a:p>
          <a:p>
            <a:endParaRPr lang="fi-FI" dirty="0" smtClean="0"/>
          </a:p>
          <a:p>
            <a:pPr marL="0" indent="0">
              <a:buNone/>
            </a:pPr>
            <a:endParaRPr lang="fi-FI" dirty="0"/>
          </a:p>
          <a:p>
            <a:endParaRPr lang="fi-FI" dirty="0" smtClean="0"/>
          </a:p>
          <a:p>
            <a:endParaRPr lang="fi-FI" dirty="0"/>
          </a:p>
        </p:txBody>
      </p:sp>
      <p:sp>
        <p:nvSpPr>
          <p:cNvPr id="4" name="Date Placeholder 3"/>
          <p:cNvSpPr>
            <a:spLocks noGrp="1"/>
          </p:cNvSpPr>
          <p:nvPr>
            <p:ph type="dt" sz="half" idx="10"/>
          </p:nvPr>
        </p:nvSpPr>
        <p:spPr/>
        <p:txBody>
          <a:bodyPr/>
          <a:lstStyle/>
          <a:p>
            <a:fld id="{64058250-8837-440A-B70D-2E761F4B67C4}" type="datetime1">
              <a:rPr lang="fi-FI" smtClean="0"/>
              <a:t>8.10.2018</a:t>
            </a:fld>
            <a:endParaRPr lang="fi-FI"/>
          </a:p>
        </p:txBody>
      </p:sp>
      <p:pic>
        <p:nvPicPr>
          <p:cNvPr id="6" name="Picture 2" descr="http://www.oph.fi/download/181404_OPH_rahoittaa_rgb.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267950" y="361031"/>
            <a:ext cx="1171194" cy="113215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7334" y="6289351"/>
            <a:ext cx="3999441" cy="349678"/>
          </a:xfrm>
          <a:prstGeom prst="rect">
            <a:avLst/>
          </a:prstGeom>
        </p:spPr>
      </p:pic>
    </p:spTree>
    <p:extLst>
      <p:ext uri="{BB962C8B-B14F-4D97-AF65-F5344CB8AC3E}">
        <p14:creationId xmlns:p14="http://schemas.microsoft.com/office/powerpoint/2010/main" val="393145105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B930E152A95FA84996241BBE1A787875" ma:contentTypeVersion="2" ma:contentTypeDescription="Luo uusi asiakirja." ma:contentTypeScope="" ma:versionID="3cc842419a89dce43f497487751a9216">
  <xsd:schema xmlns:xsd="http://www.w3.org/2001/XMLSchema" xmlns:xs="http://www.w3.org/2001/XMLSchema" xmlns:p="http://schemas.microsoft.com/office/2006/metadata/properties" xmlns:ns2="ddfff5ce-9808-418a-a99c-bc283dab08c3" targetNamespace="http://schemas.microsoft.com/office/2006/metadata/properties" ma:root="true" ma:fieldsID="849d53899ddc4e30bc19c81979ae7d30" ns2:_="">
    <xsd:import namespace="ddfff5ce-9808-418a-a99c-bc283dab08c3"/>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dfff5ce-9808-418a-a99c-bc283dab08c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63B34EA-1574-48B2-8BD5-2E7B0EF8E9E9}"/>
</file>

<file path=customXml/itemProps2.xml><?xml version="1.0" encoding="utf-8"?>
<ds:datastoreItem xmlns:ds="http://schemas.openxmlformats.org/officeDocument/2006/customXml" ds:itemID="{BE788CDD-B9BF-4A24-B074-30AB64FC87D7}"/>
</file>

<file path=customXml/itemProps3.xml><?xml version="1.0" encoding="utf-8"?>
<ds:datastoreItem xmlns:ds="http://schemas.openxmlformats.org/officeDocument/2006/customXml" ds:itemID="{06C60953-E30F-493D-A0F4-42D90804C328}"/>
</file>

<file path=docProps/app.xml><?xml version="1.0" encoding="utf-8"?>
<Properties xmlns="http://schemas.openxmlformats.org/officeDocument/2006/extended-properties" xmlns:vt="http://schemas.openxmlformats.org/officeDocument/2006/docPropsVTypes">
  <Template>Facet</Template>
  <TotalTime>247</TotalTime>
  <Words>720</Words>
  <Application>Microsoft Office PowerPoint</Application>
  <PresentationFormat>Widescreen</PresentationFormat>
  <Paragraphs>90</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Trebuchet MS</vt:lpstr>
      <vt:lpstr>Wingdings 3</vt:lpstr>
      <vt:lpstr>Facet</vt:lpstr>
      <vt:lpstr>Vinkkejä kriisisuunnitelman laatimiseen</vt:lpstr>
      <vt:lpstr>Yleistä kriisisuunnitelmasta</vt:lpstr>
      <vt:lpstr>Kriisien ennaltaehkäisy</vt:lpstr>
      <vt:lpstr>1. Terveyteen liittyvät kriisit</vt:lpstr>
      <vt:lpstr>2. Onnettomuudet</vt:lpstr>
      <vt:lpstr>3. Kuolemantapaus</vt:lpstr>
      <vt:lpstr>4. Rikokset</vt:lpstr>
      <vt:lpstr>5. Luonnonmullistukset ja yhteiskunnalliset kriisit</vt:lpstr>
      <vt:lpstr>Kriisiryhmä ja Jälkipuinti</vt:lpstr>
      <vt:lpstr>Sidosryhmät</vt:lpstr>
      <vt:lpstr>Tiedottaminen kriisitilanteesta -olennainen osa kriisisuunnitelmaa</vt:lpstr>
      <vt:lpstr>Toimintaohjeen päivittäminen</vt:lpstr>
      <vt:lpstr>Lähteet</vt:lpstr>
    </vt:vector>
  </TitlesOfParts>
  <Company>Vaasan kaupunki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Turvallisuuspankki</dc:title>
  <dc:creator>Sandbacka Katarina</dc:creator>
  <cp:lastModifiedBy>Sandbacka Katarina</cp:lastModifiedBy>
  <cp:revision>34</cp:revision>
  <dcterms:created xsi:type="dcterms:W3CDTF">2018-04-09T10:35:14Z</dcterms:created>
  <dcterms:modified xsi:type="dcterms:W3CDTF">2018-10-08T03:49:17Z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0x010100B930E152A95FA84996241BBE1A787875</vt:lpwstr>
  </property>
</Properties>
</file>