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348" r:id="rId3"/>
    <p:sldId id="342" r:id="rId4"/>
    <p:sldId id="343" r:id="rId5"/>
    <p:sldId id="344" r:id="rId6"/>
    <p:sldId id="345" r:id="rId7"/>
    <p:sldId id="347" r:id="rId8"/>
    <p:sldId id="338" r:id="rId9"/>
    <p:sldId id="328" r:id="rId10"/>
    <p:sldId id="339" r:id="rId11"/>
    <p:sldId id="326" r:id="rId12"/>
    <p:sldId id="332" r:id="rId13"/>
    <p:sldId id="333" r:id="rId14"/>
    <p:sldId id="334" r:id="rId15"/>
    <p:sldId id="340" r:id="rId16"/>
    <p:sldId id="324" r:id="rId17"/>
    <p:sldId id="329" r:id="rId18"/>
  </p:sldIdLst>
  <p:sldSz cx="9144000" cy="6858000" type="screen4x3"/>
  <p:notesSz cx="6799263" cy="99298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>
      <p:cViewPr varScale="1">
        <p:scale>
          <a:sx n="62" d="100"/>
          <a:sy n="62" d="100"/>
        </p:scale>
        <p:origin x="142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729D9-D22C-4D0B-9BB9-D3D9E7DF23EF}" type="datetimeFigureOut">
              <a:rPr lang="fi-FI" smtClean="0"/>
              <a:t>9.8.2022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257B8-C6C1-437C-83AE-5E46190D27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866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3257B8-C6C1-437C-83AE-5E46190D275F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4486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5870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B56B48-65D6-4A9C-8E9B-D92B8C54E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D40DD81-F6AF-414B-9189-B2122DE155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38" y="5458990"/>
            <a:ext cx="8229600" cy="120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4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79DF98-BE70-4F0A-AB8C-087FDBCE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95302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5BB87463-23FA-4ED5-9108-C0281A3CDA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33256"/>
            <a:ext cx="8568952" cy="100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51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478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2110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922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7574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4599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850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3668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837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214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13452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7200" y="1628801"/>
            <a:ext cx="8219256" cy="38294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F8B10B9E-8CD6-4CB7-9DBC-82581005B1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63590"/>
            <a:ext cx="8550861" cy="12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08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292F3A3C-C7D1-4E36-8F60-432B7F2E8F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531562"/>
            <a:ext cx="8136904" cy="1137234"/>
          </a:xfrm>
          <a:prstGeom prst="rect">
            <a:avLst/>
          </a:prstGeom>
        </p:spPr>
      </p:pic>
      <p:sp>
        <p:nvSpPr>
          <p:cNvPr id="5" name="Otsikko 4">
            <a:extLst>
              <a:ext uri="{FF2B5EF4-FFF2-40B4-BE49-F238E27FC236}">
                <a16:creationId xmlns:a16="http://schemas.microsoft.com/office/drawing/2014/main" id="{99A4024F-2B92-4D04-B531-695F1746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204096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28457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0422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2309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4191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F6127D8E-CFA1-4DBB-8C16-E9151729AB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541328"/>
            <a:ext cx="8424936" cy="118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41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21544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9848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607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95536" y="6021288"/>
            <a:ext cx="8280920" cy="533401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DA51F-EEB0-4BB0-95A5-EB1F336B0C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28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19256" cy="4192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i-FI" dirty="0"/>
          </a:p>
        </p:txBody>
      </p:sp>
      <p:pic>
        <p:nvPicPr>
          <p:cNvPr id="1027" name="Picture 3" descr="C:\Users\ophkaha\Desktop\Kuva3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018843"/>
            <a:ext cx="1011238" cy="48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phkaha\Desktop\Kuva4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53117"/>
            <a:ext cx="1120158" cy="6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ophkaha\Desktop\Kuva5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514" y="5953118"/>
            <a:ext cx="759345" cy="78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ophkaha\Desktop\Kuva6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792861"/>
            <a:ext cx="1057696" cy="74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ophsala\Desktop\Zoomi\CA_ZOOMI_2v.jpg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844755"/>
            <a:ext cx="864095" cy="101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ophsala\AppData\Local\Microsoft\Windows\Temporary Internet Files\Content.Outlook\M8U9RHIC\OPH_2017_Su_Ru_vaaka_RGB.png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26" y="5896333"/>
            <a:ext cx="2155830" cy="60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93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2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19256" cy="4192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fi-FI" dirty="0"/>
          </a:p>
        </p:txBody>
      </p:sp>
      <p:pic>
        <p:nvPicPr>
          <p:cNvPr id="1027" name="Picture 3" descr="C:\Users\ophkaha\Desktop\Kuva3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6018843"/>
            <a:ext cx="1011238" cy="48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phkaha\Desktop\Kuva4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53117"/>
            <a:ext cx="1120158" cy="6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ophkaha\Desktop\Kuva5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514" y="5953118"/>
            <a:ext cx="759345" cy="78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ophkaha\Desktop\Kuva6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792861"/>
            <a:ext cx="1057696" cy="74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ophsala\Desktop\Zoomi\CA_ZOOMI_2v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844755"/>
            <a:ext cx="864095" cy="101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ophsala\AppData\Local\Microsoft\Windows\Temporary Internet Files\Content.Outlook\M8U9RHIC\OPH_2017_Su_Ru_vaaka_RGB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26" y="5896333"/>
            <a:ext cx="2155830" cy="60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75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4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fi/koulutus-ja-tutkinnot/zoomi-sujuvia-siirtymia-edistamassa" TargetMode="Externa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66E2F1-15CC-4DF0-B7E6-6F029CB23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2952328"/>
          </a:xfrm>
        </p:spPr>
        <p:txBody>
          <a:bodyPr>
            <a:normAutofit/>
          </a:bodyPr>
          <a:lstStyle/>
          <a:p>
            <a:r>
              <a:rPr lang="fi-FI" dirty="0"/>
              <a:t>Verkostohankkeiden koordinointi</a:t>
            </a:r>
            <a:br>
              <a:rPr lang="fi-FI" dirty="0"/>
            </a:b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Zoomi – </a:t>
            </a:r>
            <a:r>
              <a:rPr lang="fi-FI" sz="1800" dirty="0">
                <a:latin typeface="Calibri" panose="020F0502020204030204" pitchFamily="34" charset="0"/>
                <a:ea typeface="Calibri" panose="020F0502020204030204" pitchFamily="34" charset="0"/>
              </a:rPr>
              <a:t>sujuvia siirtymiä edistämässä –koordinaatiohankkeen kokemuksia ja oppeja verkostohankkeiden koordinoinnista</a:t>
            </a:r>
            <a:br>
              <a:rPr lang="fi-FI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71386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547835-D8D3-4BFA-B801-BBF3BE77C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Zoomi – sujuvia siirtymiä edistämässä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88365E-C79D-4A32-8E2B-F24C112FE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dirty="0"/>
              <a:t>Zoomi - sujuvia siirtymiä edistämässä -hanke toimi valtakunnallisena ESR-koordinaatiohankkeena opetus- ja kulttuuriministeriön Osuvaa osaamista - toimenpidekokonaisuuden Sujuvat siirtymät –osiossa vuosina 2019-2022.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dirty="0"/>
              <a:t>Zoomi koordinoi sujuvat siirtymät osion hankkeita ja ylläpiti Sujuvat siirtymät –verkostoa.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dirty="0"/>
              <a:t>Koordinaatiohankkeen tavoitteena oli tukea verkoston hankkeita kokonaisvaltaisesti.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dirty="0"/>
              <a:t>Verkoston hankkeissa kehitettiin oppijoiden koulutuspolkua varmentavia ja sujuvoittavia malleja.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8923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3E5AAC-5AAD-40E0-BBFB-80C7AE7B6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Koordinaation tehtävät ja ratkaisut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2946A2-7345-4EA2-A2F2-861B42656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dirty="0"/>
              <a:t>Diaesitykseen on koottu Zoomin aikana kerättyjä kokemuksia koordinaatiosta seuraavien hankkeiden koordinaation käytettäväksi.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dirty="0"/>
              <a:t>Diaesityksen tueksi on tehty käsikirja, jossa avataan koordinaation mallinnusta tarkemmin.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dirty="0"/>
              <a:t>Koordinaation tehtäväkokonaisuudet on jaettu mallinnuksessa neljään kokonaisuuteen: tuetaan kehittämistyötä; vahvistetaan verkostoa; kootaan kehittämistyöntuloksia yhteen ja välitetään kehittämistuloksia ja kokemuksia.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dirty="0"/>
              <a:t>Lopuksi esitellään Zoomissa hyödynnetyt koordinaation työkalut.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2427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3DA154-7631-41F1-AD2A-8467E7A01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Tuetaan kehittämistyötä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58A802-3A74-43FC-AE3F-0AFA93C8C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Haaste: </a:t>
            </a:r>
            <a:r>
              <a:rPr lang="fi-FI" dirty="0"/>
              <a:t>Kehittämistyötä tehdään yksin  </a:t>
            </a:r>
          </a:p>
          <a:p>
            <a:r>
              <a:rPr lang="fi-FI" dirty="0"/>
              <a:t>kapeat ratkaisut </a:t>
            </a:r>
          </a:p>
          <a:p>
            <a:r>
              <a:rPr lang="fi-FI" b="1" dirty="0"/>
              <a:t>Menetelmä: </a:t>
            </a:r>
            <a:r>
              <a:rPr lang="fi-FI" dirty="0"/>
              <a:t>Kohtaamisia, yhteistä dialogia sekä uusia tietoja ja taitoja kehittäjille </a:t>
            </a:r>
          </a:p>
          <a:p>
            <a:r>
              <a:rPr lang="fi-FI" b="1" dirty="0"/>
              <a:t>Tulos: </a:t>
            </a:r>
            <a:r>
              <a:rPr lang="fi-FI" dirty="0"/>
              <a:t>Rohkeutta kehittämiseen ja yhteisiä toimintatapoja                     ratkaisujen kirjo monipuolistuu</a:t>
            </a:r>
          </a:p>
          <a:p>
            <a:endParaRPr lang="fi-FI" dirty="0"/>
          </a:p>
        </p:txBody>
      </p:sp>
      <p:sp>
        <p:nvSpPr>
          <p:cNvPr id="4" name="Nuoli: Oikea 3">
            <a:extLst>
              <a:ext uri="{FF2B5EF4-FFF2-40B4-BE49-F238E27FC236}">
                <a16:creationId xmlns:a16="http://schemas.microsoft.com/office/drawing/2014/main" id="{408F9591-9491-4728-AF99-BA80FDBE18BF}"/>
              </a:ext>
            </a:extLst>
          </p:cNvPr>
          <p:cNvSpPr/>
          <p:nvPr/>
        </p:nvSpPr>
        <p:spPr>
          <a:xfrm>
            <a:off x="7092280" y="1844824"/>
            <a:ext cx="122413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Nuoli: Oikea 4">
            <a:extLst>
              <a:ext uri="{FF2B5EF4-FFF2-40B4-BE49-F238E27FC236}">
                <a16:creationId xmlns:a16="http://schemas.microsoft.com/office/drawing/2014/main" id="{E99C7557-9F28-424A-BF8B-0F61963B7418}"/>
              </a:ext>
            </a:extLst>
          </p:cNvPr>
          <p:cNvSpPr/>
          <p:nvPr/>
        </p:nvSpPr>
        <p:spPr>
          <a:xfrm>
            <a:off x="3203848" y="4581128"/>
            <a:ext cx="158417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3474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9869E5-9D6E-4458-8601-F5267049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Vahvistetaan verkostoa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224ED14-0711-4980-9216-7B66A6DDDE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b="1" dirty="0"/>
              <a:t>Haaste: </a:t>
            </a:r>
            <a:r>
              <a:rPr lang="fi-FI" dirty="0"/>
              <a:t>Tietämättömyyttä muiden kehittämistyöstä ja kehittäjien keskinäisen yhteyden puute             tiedot ja taidot eivät virtaa avoimesti</a:t>
            </a:r>
          </a:p>
          <a:p>
            <a:r>
              <a:rPr lang="fi-FI" b="1" dirty="0"/>
              <a:t>Menetelmä: </a:t>
            </a:r>
            <a:r>
              <a:rPr lang="fi-FI" dirty="0"/>
              <a:t>Sitouttaminen verkostoon ja säännölliset tapaamiset</a:t>
            </a:r>
          </a:p>
          <a:p>
            <a:r>
              <a:rPr lang="fi-FI" b="1" dirty="0"/>
              <a:t>Tulos: </a:t>
            </a:r>
            <a:r>
              <a:rPr lang="fi-FI" dirty="0"/>
              <a:t>Tukea verkostolta ja luottamuksen ilmapiiri </a:t>
            </a:r>
          </a:p>
          <a:p>
            <a:r>
              <a:rPr lang="fi-FI" dirty="0"/>
              <a:t>               kehittämistyö monipuolistuu ja tehostuu</a:t>
            </a:r>
          </a:p>
          <a:p>
            <a:endParaRPr lang="fi-FI" dirty="0"/>
          </a:p>
        </p:txBody>
      </p:sp>
      <p:sp>
        <p:nvSpPr>
          <p:cNvPr id="4" name="Nuoli: Oikea 3">
            <a:extLst>
              <a:ext uri="{FF2B5EF4-FFF2-40B4-BE49-F238E27FC236}">
                <a16:creationId xmlns:a16="http://schemas.microsoft.com/office/drawing/2014/main" id="{39808660-46C3-4DB1-98FD-95830DD78105}"/>
              </a:ext>
            </a:extLst>
          </p:cNvPr>
          <p:cNvSpPr/>
          <p:nvPr/>
        </p:nvSpPr>
        <p:spPr>
          <a:xfrm>
            <a:off x="7020272" y="2240868"/>
            <a:ext cx="129614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Nuoli: Oikea 4">
            <a:extLst>
              <a:ext uri="{FF2B5EF4-FFF2-40B4-BE49-F238E27FC236}">
                <a16:creationId xmlns:a16="http://schemas.microsoft.com/office/drawing/2014/main" id="{A6CD9430-0431-4EDE-A172-3CD967BBA8E7}"/>
              </a:ext>
            </a:extLst>
          </p:cNvPr>
          <p:cNvSpPr/>
          <p:nvPr/>
        </p:nvSpPr>
        <p:spPr>
          <a:xfrm>
            <a:off x="611560" y="4853180"/>
            <a:ext cx="108012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6192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4">
            <a:extLst>
              <a:ext uri="{FF2B5EF4-FFF2-40B4-BE49-F238E27FC236}">
                <a16:creationId xmlns:a16="http://schemas.microsoft.com/office/drawing/2014/main" id="{1052ABA1-31E5-42AA-A58B-D98AFFDFE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09" y="908720"/>
            <a:ext cx="8035382" cy="4520463"/>
          </a:xfrm>
          <a:noFill/>
        </p:spPr>
      </p:pic>
    </p:spTree>
    <p:extLst>
      <p:ext uri="{BB962C8B-B14F-4D97-AF65-F5344CB8AC3E}">
        <p14:creationId xmlns:p14="http://schemas.microsoft.com/office/powerpoint/2010/main" val="1717197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D515D9-2C2B-4A20-9B7F-4EF4FB536E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/>
              <a:t>Kootaan kehittämistyön tuloksia yhteen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DA27A4-4D52-45AA-92E9-90BC8D5BA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b="1" dirty="0"/>
              <a:t>Ongelma: </a:t>
            </a:r>
            <a:r>
              <a:rPr lang="fi-FI" dirty="0"/>
              <a:t>Tieto ja kokemukset hajallaan     päällekkäistä työtä ja tulosten hyödyntämättömyyttä</a:t>
            </a:r>
          </a:p>
          <a:p>
            <a:r>
              <a:rPr lang="fi-FI" b="1" dirty="0"/>
              <a:t>Menetelmä: </a:t>
            </a:r>
            <a:r>
              <a:rPr lang="fi-FI" dirty="0"/>
              <a:t>Koostetaan yhdessä tuloksista yhtenäinen kokonaisuus</a:t>
            </a:r>
          </a:p>
          <a:p>
            <a:r>
              <a:rPr lang="fi-FI" b="1" dirty="0"/>
              <a:t>Tulos: </a:t>
            </a:r>
            <a:r>
              <a:rPr lang="fi-FI" dirty="0"/>
              <a:t>Kehittämistyön tulokset koottuna yhdessä paikassa               tieto helposti löydettävissä ja tulosten keskinäiset suhteet nähtävissä </a:t>
            </a:r>
          </a:p>
          <a:p>
            <a:endParaRPr lang="fi-FI" dirty="0"/>
          </a:p>
        </p:txBody>
      </p:sp>
      <p:sp>
        <p:nvSpPr>
          <p:cNvPr id="4" name="Nuoli: Oikea 3">
            <a:extLst>
              <a:ext uri="{FF2B5EF4-FFF2-40B4-BE49-F238E27FC236}">
                <a16:creationId xmlns:a16="http://schemas.microsoft.com/office/drawing/2014/main" id="{49A9A0A3-8432-4FB7-8391-F42E96B160E3}"/>
              </a:ext>
            </a:extLst>
          </p:cNvPr>
          <p:cNvSpPr/>
          <p:nvPr/>
        </p:nvSpPr>
        <p:spPr>
          <a:xfrm>
            <a:off x="7308304" y="1808820"/>
            <a:ext cx="108012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Nuoli: Oikea 4">
            <a:extLst>
              <a:ext uri="{FF2B5EF4-FFF2-40B4-BE49-F238E27FC236}">
                <a16:creationId xmlns:a16="http://schemas.microsoft.com/office/drawing/2014/main" id="{5241FDFE-0F7B-4E61-A0F5-842FDE4F6BD0}"/>
              </a:ext>
            </a:extLst>
          </p:cNvPr>
          <p:cNvSpPr/>
          <p:nvPr/>
        </p:nvSpPr>
        <p:spPr>
          <a:xfrm>
            <a:off x="2123728" y="4725144"/>
            <a:ext cx="108012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6223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33C838-68F7-4809-B9EB-B120BD8D7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fi-FI" dirty="0"/>
              <a:t>Teemakohtaiset mallinnukset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1F64388-94CB-4AF6-8D6F-CA9FBDB9B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18" y="1600200"/>
            <a:ext cx="7453619" cy="4192661"/>
          </a:xfrm>
          <a:noFill/>
        </p:spPr>
      </p:pic>
    </p:spTree>
    <p:extLst>
      <p:ext uri="{BB962C8B-B14F-4D97-AF65-F5344CB8AC3E}">
        <p14:creationId xmlns:p14="http://schemas.microsoft.com/office/powerpoint/2010/main" val="699850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09E803-862D-4345-995F-4BE201FAB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Väitetään kehittämistyön tuloksia ja kokemuksia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D5B2A7-7BD1-48B1-8B98-F7E4F1E64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Ongelma: </a:t>
            </a:r>
            <a:r>
              <a:rPr lang="fi-FI" dirty="0"/>
              <a:t>Tieto ei leviä              ei ajantasaista tietoa kehittämistyöstä tai uusista malleista </a:t>
            </a:r>
          </a:p>
          <a:p>
            <a:r>
              <a:rPr lang="fi-FI" b="1" dirty="0"/>
              <a:t>Menetelmä: </a:t>
            </a:r>
            <a:r>
              <a:rPr lang="fi-FI" dirty="0"/>
              <a:t>Säännölliset kohtaamiset ja tiedon välittäminen monipuolisesti eri keinoin</a:t>
            </a:r>
          </a:p>
          <a:p>
            <a:r>
              <a:rPr lang="fi-FI" b="1" dirty="0"/>
              <a:t>Tulos: </a:t>
            </a:r>
            <a:r>
              <a:rPr lang="fi-FI" dirty="0"/>
              <a:t>Loppukäyttäjillä ajantasainen tieto kehittämistyöstä               mallit juurtuvat osaksi arkea</a:t>
            </a:r>
          </a:p>
        </p:txBody>
      </p:sp>
      <p:sp>
        <p:nvSpPr>
          <p:cNvPr id="4" name="Nuoli: Oikea 3">
            <a:extLst>
              <a:ext uri="{FF2B5EF4-FFF2-40B4-BE49-F238E27FC236}">
                <a16:creationId xmlns:a16="http://schemas.microsoft.com/office/drawing/2014/main" id="{15517B3E-9880-4E34-BD4E-14E555752A84}"/>
              </a:ext>
            </a:extLst>
          </p:cNvPr>
          <p:cNvSpPr/>
          <p:nvPr/>
        </p:nvSpPr>
        <p:spPr>
          <a:xfrm>
            <a:off x="4499992" y="1844824"/>
            <a:ext cx="100811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Nuoli: Oikea 4">
            <a:extLst>
              <a:ext uri="{FF2B5EF4-FFF2-40B4-BE49-F238E27FC236}">
                <a16:creationId xmlns:a16="http://schemas.microsoft.com/office/drawing/2014/main" id="{53952BA5-5F00-452E-986A-9C2E90FBFF33}"/>
              </a:ext>
            </a:extLst>
          </p:cNvPr>
          <p:cNvSpPr/>
          <p:nvPr/>
        </p:nvSpPr>
        <p:spPr>
          <a:xfrm>
            <a:off x="3419872" y="4430873"/>
            <a:ext cx="115212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756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kartta&#10;&#10;Kuvaus luotu automaattisesti">
            <a:extLst>
              <a:ext uri="{FF2B5EF4-FFF2-40B4-BE49-F238E27FC236}">
                <a16:creationId xmlns:a16="http://schemas.microsoft.com/office/drawing/2014/main" id="{D55A8732-496B-47ED-ACD3-2D2305698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34" y="510872"/>
            <a:ext cx="8160906" cy="4590510"/>
          </a:xfrm>
          <a:noFill/>
        </p:spPr>
      </p:pic>
    </p:spTree>
    <p:extLst>
      <p:ext uri="{BB962C8B-B14F-4D97-AF65-F5344CB8AC3E}">
        <p14:creationId xmlns:p14="http://schemas.microsoft.com/office/powerpoint/2010/main" val="3639434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A4ADF1-70E1-4E24-9238-F546CAD45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Koordinoinnin työkaluja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BF3186F-772B-4D56-8228-F4841789B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Virtuaalitapaamiset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/>
              <a:t>Matalan kynnyksen verkostotapaamisessa kuullaan ja keskustellaan ajankohtaisista asioista ja tapahtumista. Virtuaalitapaamisissa kaikenlainen sujuviin siirtymiin liittyvä tiedonvaihto on toivottavaa! Tapaamiset järjestetään etänä ja mukaan voi liittyä silloin, kun omaan kalenteriin sopii. </a:t>
            </a:r>
            <a:endParaRPr lang="fi-FI" sz="2000" dirty="0"/>
          </a:p>
          <a:p>
            <a:r>
              <a:rPr lang="fi-FI" dirty="0"/>
              <a:t>Valtakunnalliset kehittämispäivät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/>
              <a:t>Tilaisuudessa jaetaan ja opitaan yhdessä sujuvista siirtymistä sekä verkostoidutaan muiden hanketoimijoiden kanssa. Kehittämispäivällä on verkoston toiveiden mukainen teema.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20263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324687-F128-4C49-B56D-BDAD0E780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Koordinoinnin työkaluja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D314806-8275-431A-B984-9D34F9B0A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Projektipäällikköpäivät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400" dirty="0"/>
              <a:t>Projektipäällikkötapaamisissa tarjotaan vertaistukea ja hankeosaamista verkostossa työskenteleville projektipäälliköille.</a:t>
            </a:r>
            <a:r>
              <a:rPr lang="fi-FI" dirty="0"/>
              <a:t> </a:t>
            </a:r>
          </a:p>
          <a:p>
            <a:r>
              <a:rPr lang="fi-FI" dirty="0"/>
              <a:t>Levittämisseminaarit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600" dirty="0"/>
              <a:t>Levittämisseminaareissa edistetään hankkeissa tuotettujen mallien leviämistä. </a:t>
            </a:r>
          </a:p>
        </p:txBody>
      </p:sp>
    </p:spTree>
    <p:extLst>
      <p:ext uri="{BB962C8B-B14F-4D97-AF65-F5344CB8AC3E}">
        <p14:creationId xmlns:p14="http://schemas.microsoft.com/office/powerpoint/2010/main" val="2857816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7DE80F-D0BB-4569-83BD-658F2AD50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Koordinoinnin työkaluja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852A8D-3F58-49AF-9602-3E41240C8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Vertais- ja asiantuntija –arvioinnit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600" dirty="0"/>
              <a:t>Vertaisarvioinneissa hankkeilla on mahdollisuus tuoda kehitettyjä malleja vertaisarviointiin, jossa hankkeiden edustajat arvioivat toistensa malleja.  Asiantuntija-arvioinneissa asiantuntijat arvioivat vertaisarvioituja menetelmäpankkiin tallennettuja malleja.</a:t>
            </a:r>
          </a:p>
          <a:p>
            <a:r>
              <a:rPr lang="fi-FI" dirty="0"/>
              <a:t>Hyvinvoiva-amis menetelmäpankki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600" dirty="0"/>
              <a:t>Hankkeet voivat tallentaa mallinnuksiaan menetelmäpankkiin. Menetelmäpankki edesauttaa koordinaation mahdollisuuksia levittää kehitettyjä malleja ja hyviä käytänteitä.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93256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EC1371-B4D1-4CBD-892B-0E4FC8FB7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Koordinoinnin työkaluja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CCEC8B-9544-4A71-880D-C6C114C72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Uutiskirje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Uutiskirje kokoaa yhteen ajankohtaisimmat ja tärkeimmät asiat hankeverkoston toiminnasta. Kirje on tarkoitettu kaikille aiheen kehittämistyöstä kiinnostuneille. </a:t>
            </a:r>
          </a:p>
          <a:p>
            <a:r>
              <a:rPr lang="fi-FI" dirty="0"/>
              <a:t>Mallien ja hyvien käytänteiden koonnit (väliraportointi ja mallien mallit)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800" dirty="0"/>
              <a:t>Väliraporttiin on koottu hankkeiden tuottamia malleja ja hyviä käytäntöjä. Raportin sisältöä päivitetään jatkuvasti Hyvinvoiva amis -sivuston menetelmäpankkiin dokumentoitujen hanketulosten pohjalta. Hankkeiden kehittämät mallit on lisäksi sijoitettu teemakohtaisiin mallinnuksiin, jossa kaikki samaan teemaan kehitetyt mallit löytyvät samasta paikasta.</a:t>
            </a:r>
          </a:p>
        </p:txBody>
      </p:sp>
    </p:spTree>
    <p:extLst>
      <p:ext uri="{BB962C8B-B14F-4D97-AF65-F5344CB8AC3E}">
        <p14:creationId xmlns:p14="http://schemas.microsoft.com/office/powerpoint/2010/main" val="2394212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B790DC5-E3C2-45CA-8F3F-61549E544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34" y="520776"/>
            <a:ext cx="8271314" cy="4652614"/>
          </a:xfrm>
          <a:noFill/>
        </p:spPr>
      </p:pic>
    </p:spTree>
    <p:extLst>
      <p:ext uri="{BB962C8B-B14F-4D97-AF65-F5344CB8AC3E}">
        <p14:creationId xmlns:p14="http://schemas.microsoft.com/office/powerpoint/2010/main" val="850520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AA3E83-267E-494D-BB41-64A0C6EC2E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i-FI" dirty="0"/>
              <a:t>Lisätieto Zoomista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6F100A-FF66-4402-8D18-617428435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r>
              <a:rPr lang="fi-FI" dirty="0">
                <a:hlinkClick r:id="rId2"/>
              </a:rPr>
              <a:t>https://www.oph.fi/fi/koulutus-ja-tutkinnot/zoomi-sujuvia-siirtymia-edistamassa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01350917"/>
      </p:ext>
    </p:extLst>
  </p:cSld>
  <p:clrMapOvr>
    <a:masterClrMapping/>
  </p:clrMapOvr>
</p:sld>
</file>

<file path=ppt/theme/theme1.xml><?xml version="1.0" encoding="utf-8"?>
<a:theme xmlns:a="http://schemas.openxmlformats.org/drawingml/2006/main" name="Zoomi_ppt_pohja_kaikki logo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Zoomi ppt-pohja 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Zoomi ppt-pohja 2017</Template>
  <TotalTime>4283</TotalTime>
  <Words>498</Words>
  <Application>Microsoft Office PowerPoint</Application>
  <PresentationFormat>Näytössä katseltava diaesitys (4:3)</PresentationFormat>
  <Paragraphs>55</Paragraphs>
  <Slides>16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16</vt:i4>
      </vt:variant>
    </vt:vector>
  </HeadingPairs>
  <TitlesOfParts>
    <vt:vector size="20" baseType="lpstr">
      <vt:lpstr>Arial</vt:lpstr>
      <vt:lpstr>Calibri</vt:lpstr>
      <vt:lpstr>Zoomi_ppt_pohja_kaikki logot</vt:lpstr>
      <vt:lpstr>Zoomi ppt-pohja 2017</vt:lpstr>
      <vt:lpstr>Verkostohankkeiden koordinointi Zoomi – sujuvia siirtymiä edistämässä –koordinaatiohankkeen kokemuksia ja oppeja verkostohankkeiden koordinoinnista </vt:lpstr>
      <vt:lpstr>Zoomi – sujuvia siirtymiä edistämässä</vt:lpstr>
      <vt:lpstr>Koordinaation tehtävät ja ratkaisut</vt:lpstr>
      <vt:lpstr>Tuetaan kehittämistyötä</vt:lpstr>
      <vt:lpstr>Vahvistetaan verkostoa</vt:lpstr>
      <vt:lpstr>PowerPoint-esitys</vt:lpstr>
      <vt:lpstr>Kootaan kehittämistyön tuloksia yhteen</vt:lpstr>
      <vt:lpstr>Teemakohtaiset mallinnukset</vt:lpstr>
      <vt:lpstr>Väitetään kehittämistyön tuloksia ja kokemuksia</vt:lpstr>
      <vt:lpstr>PowerPoint-esitys</vt:lpstr>
      <vt:lpstr>Koordinoinnin työkaluja</vt:lpstr>
      <vt:lpstr>Koordinoinnin työkaluja</vt:lpstr>
      <vt:lpstr>Koordinoinnin työkaluja</vt:lpstr>
      <vt:lpstr>Koordinoinnin työkaluja</vt:lpstr>
      <vt:lpstr>PowerPoint-esitys</vt:lpstr>
      <vt:lpstr>Lisätieto Zoomista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Sujuvat siirtymät -verkoston virtuaalitapaaminen 25.9.2020</dc:title>
  <dc:creator>Harjunpää Kaisa</dc:creator>
  <cp:lastModifiedBy>Ruokolainen Inka (OPH)</cp:lastModifiedBy>
  <cp:revision>246</cp:revision>
  <cp:lastPrinted>2017-12-13T08:22:39Z</cp:lastPrinted>
  <dcterms:created xsi:type="dcterms:W3CDTF">2017-05-10T09:27:31Z</dcterms:created>
  <dcterms:modified xsi:type="dcterms:W3CDTF">2022-08-09T10:14:59Z</dcterms:modified>
</cp:coreProperties>
</file>