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7" r:id="rId5"/>
    <p:sldMasterId id="2147483708" r:id="rId6"/>
    <p:sldMasterId id="2147483727" r:id="rId7"/>
    <p:sldMasterId id="2147483757" r:id="rId8"/>
  </p:sldMasterIdLst>
  <p:notesMasterIdLst>
    <p:notesMasterId r:id="rId58"/>
  </p:notesMasterIdLst>
  <p:sldIdLst>
    <p:sldId id="293" r:id="rId9"/>
    <p:sldId id="339" r:id="rId10"/>
    <p:sldId id="340" r:id="rId11"/>
    <p:sldId id="341" r:id="rId12"/>
    <p:sldId id="343" r:id="rId13"/>
    <p:sldId id="344" r:id="rId14"/>
    <p:sldId id="297" r:id="rId15"/>
    <p:sldId id="345" r:id="rId16"/>
    <p:sldId id="346" r:id="rId17"/>
    <p:sldId id="306" r:id="rId18"/>
    <p:sldId id="347" r:id="rId19"/>
    <p:sldId id="348" r:id="rId20"/>
    <p:sldId id="307" r:id="rId21"/>
    <p:sldId id="308" r:id="rId22"/>
    <p:sldId id="309" r:id="rId23"/>
    <p:sldId id="349" r:id="rId24"/>
    <p:sldId id="310" r:id="rId25"/>
    <p:sldId id="312" r:id="rId26"/>
    <p:sldId id="350" r:id="rId27"/>
    <p:sldId id="311" r:id="rId28"/>
    <p:sldId id="313" r:id="rId29"/>
    <p:sldId id="314" r:id="rId30"/>
    <p:sldId id="315" r:id="rId31"/>
    <p:sldId id="316" r:id="rId32"/>
    <p:sldId id="351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52" r:id="rId42"/>
    <p:sldId id="325" r:id="rId43"/>
    <p:sldId id="326" r:id="rId44"/>
    <p:sldId id="327" r:id="rId45"/>
    <p:sldId id="328" r:id="rId46"/>
    <p:sldId id="329" r:id="rId47"/>
    <p:sldId id="330" r:id="rId48"/>
    <p:sldId id="331" r:id="rId49"/>
    <p:sldId id="332" r:id="rId50"/>
    <p:sldId id="333" r:id="rId51"/>
    <p:sldId id="334" r:id="rId52"/>
    <p:sldId id="335" r:id="rId53"/>
    <p:sldId id="336" r:id="rId54"/>
    <p:sldId id="337" r:id="rId55"/>
    <p:sldId id="338" r:id="rId56"/>
    <p:sldId id="353" r:id="rId5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66" autoAdjust="0"/>
    <p:restoredTop sz="93265" autoAdjust="0"/>
  </p:normalViewPr>
  <p:slideViewPr>
    <p:cSldViewPr snapToGrid="0">
      <p:cViewPr varScale="1">
        <p:scale>
          <a:sx n="121" d="100"/>
          <a:sy n="121" d="100"/>
        </p:scale>
        <p:origin x="75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61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01-4234-ABDA-6A8106F9EC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01-4234-ABDA-6A8106F9E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01-4234-ABDA-6A8106F9EC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01-4234-ABDA-6A8106F9EC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Taul1!$A$2:$A$5</c:f>
              <c:strCache>
                <c:ptCount val="4"/>
                <c:pt idx="0">
                  <c:v>1. neljännes</c:v>
                </c:pt>
                <c:pt idx="1">
                  <c:v>2. neljännes</c:v>
                </c:pt>
                <c:pt idx="2">
                  <c:v>3. neljännes</c:v>
                </c:pt>
                <c:pt idx="3">
                  <c:v>4. neljännes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6-4B66-BF2D-F21967BD0E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937007164314484E-2"/>
          <c:y val="0.87759443420309813"/>
          <c:w val="0.82507988367755836"/>
          <c:h val="8.72493179595645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Sarake1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32-4C4D-92AA-DA88A56E56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32-4C4D-92AA-DA88A56E566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732-4C4D-92AA-DA88A56E566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2-4C4D-92AA-DA88A56E566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AA-450F-BEB2-DE69502A7C1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AAA-450F-BEB2-DE69502A7C1A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03D62BD6-EF26-4086-B43B-BCA93E2AA476}" type="VALUE">
                      <a:rPr lang="en-US">
                        <a:solidFill>
                          <a:schemeClr val="tx2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AAA-450F-BEB2-DE69502A7C1A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1E9FED-AEE1-44B2-B221-BADD672CC5C9}" type="VALUE">
                      <a:rPr lang="en-US" sz="1200">
                        <a:solidFill>
                          <a:schemeClr val="tx2"/>
                        </a:solidFill>
                      </a:rPr>
                      <a:pPr>
                        <a:defRPr sz="1200"/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AAA-450F-BEB2-DE69502A7C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1.</c:v>
                </c:pt>
                <c:pt idx="1">
                  <c:v>2.</c:v>
                </c:pt>
                <c:pt idx="2">
                  <c:v>3.</c:v>
                </c:pt>
                <c:pt idx="3">
                  <c:v>4.</c:v>
                </c:pt>
                <c:pt idx="4">
                  <c:v>5.</c:v>
                </c:pt>
                <c:pt idx="5">
                  <c:v>6.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6.2</c:v>
                </c:pt>
                <c:pt idx="2">
                  <c:v>5.4</c:v>
                </c:pt>
                <c:pt idx="3">
                  <c:v>4.2</c:v>
                </c:pt>
                <c:pt idx="4">
                  <c:v>2.8</c:v>
                </c:pt>
                <c:pt idx="5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2-4C4D-92AA-DA88A56E56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-42"/>
        <c:axId val="474374896"/>
        <c:axId val="474375224"/>
      </c:barChart>
      <c:catAx>
        <c:axId val="4743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5224"/>
        <c:crosses val="autoZero"/>
        <c:auto val="1"/>
        <c:lblAlgn val="ctr"/>
        <c:lblOffset val="100"/>
        <c:noMultiLvlLbl val="0"/>
      </c:catAx>
      <c:valAx>
        <c:axId val="47437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01-4234-ABDA-6A8106F9EC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01-4234-ABDA-6A8106F9E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01-4234-ABDA-6A8106F9EC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01-4234-ABDA-6A8106F9EC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Taul1!$A$2:$A$5</c:f>
              <c:strCache>
                <c:ptCount val="4"/>
                <c:pt idx="0">
                  <c:v>1. neljännes</c:v>
                </c:pt>
                <c:pt idx="1">
                  <c:v>2. neljännes</c:v>
                </c:pt>
                <c:pt idx="2">
                  <c:v>3. neljännes</c:v>
                </c:pt>
                <c:pt idx="3">
                  <c:v>4. neljännes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6-4B66-BF2D-F21967BD0E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937007164314484E-2"/>
          <c:y val="0.87759443420309813"/>
          <c:w val="0.82507988367755836"/>
          <c:h val="8.72493179595645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Sarake1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32-4C4D-92AA-DA88A56E56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32-4C4D-92AA-DA88A56E566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732-4C4D-92AA-DA88A56E566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2-4C4D-92AA-DA88A56E566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AA-450F-BEB2-DE69502A7C1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AAA-450F-BEB2-DE69502A7C1A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03D62BD6-EF26-4086-B43B-BCA93E2AA476}" type="VALUE">
                      <a:rPr lang="en-US">
                        <a:solidFill>
                          <a:schemeClr val="tx2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AAA-450F-BEB2-DE69502A7C1A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1E9FED-AEE1-44B2-B221-BADD672CC5C9}" type="VALUE">
                      <a:rPr lang="en-US" sz="1200">
                        <a:solidFill>
                          <a:schemeClr val="tx2"/>
                        </a:solidFill>
                      </a:rPr>
                      <a:pPr>
                        <a:defRPr sz="1200"/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AAA-450F-BEB2-DE69502A7C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1.</c:v>
                </c:pt>
                <c:pt idx="1">
                  <c:v>2.</c:v>
                </c:pt>
                <c:pt idx="2">
                  <c:v>3.</c:v>
                </c:pt>
                <c:pt idx="3">
                  <c:v>4.</c:v>
                </c:pt>
                <c:pt idx="4">
                  <c:v>5.</c:v>
                </c:pt>
                <c:pt idx="5">
                  <c:v>6.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6.2</c:v>
                </c:pt>
                <c:pt idx="2">
                  <c:v>5.4</c:v>
                </c:pt>
                <c:pt idx="3">
                  <c:v>4.2</c:v>
                </c:pt>
                <c:pt idx="4">
                  <c:v>2.8</c:v>
                </c:pt>
                <c:pt idx="5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2-4C4D-92AA-DA88A56E56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-42"/>
        <c:axId val="474374896"/>
        <c:axId val="474375224"/>
      </c:barChart>
      <c:catAx>
        <c:axId val="4743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5224"/>
        <c:crosses val="autoZero"/>
        <c:auto val="1"/>
        <c:lblAlgn val="ctr"/>
        <c:lblOffset val="100"/>
        <c:noMultiLvlLbl val="0"/>
      </c:catAx>
      <c:valAx>
        <c:axId val="47437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01-4234-ABDA-6A8106F9EC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01-4234-ABDA-6A8106F9E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01-4234-ABDA-6A8106F9EC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01-4234-ABDA-6A8106F9EC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Taul1!$A$2:$A$5</c:f>
              <c:strCache>
                <c:ptCount val="4"/>
                <c:pt idx="0">
                  <c:v>1. neljännes</c:v>
                </c:pt>
                <c:pt idx="1">
                  <c:v>2. neljännes</c:v>
                </c:pt>
                <c:pt idx="2">
                  <c:v>3. neljännes</c:v>
                </c:pt>
                <c:pt idx="3">
                  <c:v>4. neljännes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6-4B66-BF2D-F21967BD0E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937007164314484E-2"/>
          <c:y val="0.87759443420309813"/>
          <c:w val="0.82507988367755836"/>
          <c:h val="8.72493179595645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Sarake1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32-4C4D-92AA-DA88A56E56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32-4C4D-92AA-DA88A56E566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732-4C4D-92AA-DA88A56E566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2-4C4D-92AA-DA88A56E566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AA-450F-BEB2-DE69502A7C1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AAA-450F-BEB2-DE69502A7C1A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03D62BD6-EF26-4086-B43B-BCA93E2AA476}" type="VALUE">
                      <a:rPr lang="en-US">
                        <a:solidFill>
                          <a:schemeClr val="tx2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AAA-450F-BEB2-DE69502A7C1A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1E9FED-AEE1-44B2-B221-BADD672CC5C9}" type="VALUE">
                      <a:rPr lang="en-US" sz="1200">
                        <a:solidFill>
                          <a:schemeClr val="tx2"/>
                        </a:solidFill>
                      </a:rPr>
                      <a:pPr>
                        <a:defRPr sz="1200"/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AAA-450F-BEB2-DE69502A7C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1.</c:v>
                </c:pt>
                <c:pt idx="1">
                  <c:v>2.</c:v>
                </c:pt>
                <c:pt idx="2">
                  <c:v>3.</c:v>
                </c:pt>
                <c:pt idx="3">
                  <c:v>4.</c:v>
                </c:pt>
                <c:pt idx="4">
                  <c:v>5.</c:v>
                </c:pt>
                <c:pt idx="5">
                  <c:v>6.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6.2</c:v>
                </c:pt>
                <c:pt idx="2">
                  <c:v>5.4</c:v>
                </c:pt>
                <c:pt idx="3">
                  <c:v>4.2</c:v>
                </c:pt>
                <c:pt idx="4">
                  <c:v>2.8</c:v>
                </c:pt>
                <c:pt idx="5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2-4C4D-92AA-DA88A56E56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-42"/>
        <c:axId val="474374896"/>
        <c:axId val="474375224"/>
      </c:barChart>
      <c:catAx>
        <c:axId val="4743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5224"/>
        <c:crosses val="autoZero"/>
        <c:auto val="1"/>
        <c:lblAlgn val="ctr"/>
        <c:lblOffset val="100"/>
        <c:noMultiLvlLbl val="0"/>
      </c:catAx>
      <c:valAx>
        <c:axId val="47437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fi-F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01-4234-ABDA-6A8106F9EC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01-4234-ABDA-6A8106F9E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01-4234-ABDA-6A8106F9EC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01-4234-ABDA-6A8106F9EC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Taul1!$A$2:$A$5</c:f>
              <c:strCache>
                <c:ptCount val="4"/>
                <c:pt idx="0">
                  <c:v>1. neljännes</c:v>
                </c:pt>
                <c:pt idx="1">
                  <c:v>2. neljännes</c:v>
                </c:pt>
                <c:pt idx="2">
                  <c:v>3. neljännes</c:v>
                </c:pt>
                <c:pt idx="3">
                  <c:v>4. neljännes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6-4B66-BF2D-F21967BD0E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937007164314484E-2"/>
          <c:y val="0.87759443420309813"/>
          <c:w val="0.82507988367755836"/>
          <c:h val="8.72493179595645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i-FI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Sarake1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32-4C4D-92AA-DA88A56E56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32-4C4D-92AA-DA88A56E566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732-4C4D-92AA-DA88A56E566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2-4C4D-92AA-DA88A56E566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AA-450F-BEB2-DE69502A7C1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AAA-450F-BEB2-DE69502A7C1A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03D62BD6-EF26-4086-B43B-BCA93E2AA476}" type="VALUE">
                      <a:rPr lang="en-US">
                        <a:solidFill>
                          <a:schemeClr val="tx2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AAA-450F-BEB2-DE69502A7C1A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1E9FED-AEE1-44B2-B221-BADD672CC5C9}" type="VALUE">
                      <a:rPr lang="en-US" sz="1200">
                        <a:solidFill>
                          <a:schemeClr val="tx2"/>
                        </a:solidFill>
                      </a:rPr>
                      <a:pPr>
                        <a:defRPr sz="1200"/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AAA-450F-BEB2-DE69502A7C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1.</c:v>
                </c:pt>
                <c:pt idx="1">
                  <c:v>2.</c:v>
                </c:pt>
                <c:pt idx="2">
                  <c:v>3.</c:v>
                </c:pt>
                <c:pt idx="3">
                  <c:v>4.</c:v>
                </c:pt>
                <c:pt idx="4">
                  <c:v>5.</c:v>
                </c:pt>
                <c:pt idx="5">
                  <c:v>6.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6.2</c:v>
                </c:pt>
                <c:pt idx="2">
                  <c:v>5.4</c:v>
                </c:pt>
                <c:pt idx="3">
                  <c:v>4.2</c:v>
                </c:pt>
                <c:pt idx="4">
                  <c:v>2.8</c:v>
                </c:pt>
                <c:pt idx="5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2-4C4D-92AA-DA88A56E56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-42"/>
        <c:axId val="474374896"/>
        <c:axId val="474375224"/>
      </c:barChart>
      <c:catAx>
        <c:axId val="4743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5224"/>
        <c:crosses val="autoZero"/>
        <c:auto val="1"/>
        <c:lblAlgn val="ctr"/>
        <c:lblOffset val="100"/>
        <c:noMultiLvlLbl val="0"/>
      </c:catAx>
      <c:valAx>
        <c:axId val="47437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4E13B-588C-416E-88A0-2161FBFF2B16}" type="datetimeFigureOut">
              <a:rPr lang="fi-FI" smtClean="0"/>
              <a:t>24.6.2024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D8920-671D-43CA-AAFB-A08FD66535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9573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5D22E-76C8-D841-93B5-42D3EF34CAF2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7042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5D22E-76C8-D841-93B5-42D3EF34CAF2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052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5D22E-76C8-D841-93B5-42D3EF34CAF2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0705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5D22E-76C8-D841-93B5-42D3EF34CAF2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02849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5D22E-76C8-D841-93B5-42D3EF34CAF2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386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5D22E-76C8-D841-93B5-42D3EF34CAF2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5273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35D22E-76C8-D841-93B5-42D3EF34CAF2}" type="slidenum">
              <a:rPr lang="fi-FI" smtClean="0"/>
              <a:t>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7971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gradFill>
          <a:gsLst>
            <a:gs pos="42000">
              <a:schemeClr val="accent1">
                <a:lumMod val="5000"/>
                <a:lumOff val="95000"/>
                <a:alpha val="0"/>
              </a:schemeClr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069259"/>
            <a:ext cx="11304587" cy="208542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3474860"/>
            <a:ext cx="11304586" cy="140193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A5F53C-34A1-100E-55C2-A6FBA6BEFA02}"/>
              </a:ext>
            </a:extLst>
          </p:cNvPr>
          <p:cNvSpPr/>
          <p:nvPr userDrawn="1"/>
        </p:nvSpPr>
        <p:spPr>
          <a:xfrm>
            <a:off x="0" y="5949950"/>
            <a:ext cx="12192000" cy="9080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F307BE-27F2-BD81-1810-D878995B8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D85A81A-6A77-7359-6C27-932DD4F9F41E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8" name="Kuva 8" descr="Eurodesk logo">
              <a:extLst>
                <a:ext uri="{FF2B5EF4-FFF2-40B4-BE49-F238E27FC236}">
                  <a16:creationId xmlns:a16="http://schemas.microsoft.com/office/drawing/2014/main" id="{BDFB02F5-F61A-4038-0DE3-5D6FAA96DD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9" name="Picture 8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2AEC34A8-1A86-06F2-E421-AD49BAD9A7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10" name="Picture 9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A00F6C81-A980-3EC6-8879-E1266BA6B4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12" name="Kuva 13">
              <a:extLst>
                <a:ext uri="{FF2B5EF4-FFF2-40B4-BE49-F238E27FC236}">
                  <a16:creationId xmlns:a16="http://schemas.microsoft.com/office/drawing/2014/main" id="{A2F34D67-5722-8FB9-E2B7-6980178400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611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497E678B-A25B-45A6-BD4D-CFC5303B8D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949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377" y="1864360"/>
            <a:ext cx="11485245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378" y="4715201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9A77BDE-4F72-8C33-907D-2754A2FE65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C746B85-C1EE-7100-4E32-C2768F4BC454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18" name="Kuva 8" descr="Eurodesk logo">
              <a:extLst>
                <a:ext uri="{FF2B5EF4-FFF2-40B4-BE49-F238E27FC236}">
                  <a16:creationId xmlns:a16="http://schemas.microsoft.com/office/drawing/2014/main" id="{486AB4BA-CC12-D5F7-5505-D757B685A5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23" name="Picture 22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A909C3F8-F8B4-CB25-F80B-D512BE4CF2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24" name="Picture 2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57F9CAC9-D2B4-AC3F-4797-BF19796A6F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4" name="Kuva 13">
              <a:extLst>
                <a:ext uri="{FF2B5EF4-FFF2-40B4-BE49-F238E27FC236}">
                  <a16:creationId xmlns:a16="http://schemas.microsoft.com/office/drawing/2014/main" id="{9CF64C8B-228B-A04B-2927-49A99025B4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425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8">
            <a:extLst>
              <a:ext uri="{FF2B5EF4-FFF2-40B4-BE49-F238E27FC236}">
                <a16:creationId xmlns:a16="http://schemas.microsoft.com/office/drawing/2014/main" id="{1D6220D0-D35A-9585-1D8A-66D1EAD7D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8"/>
          <a:stretch/>
        </p:blipFill>
        <p:spPr>
          <a:xfrm>
            <a:off x="0" y="-6316"/>
            <a:ext cx="12192000" cy="609488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122" y="2247556"/>
            <a:ext cx="11011756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378" y="4853819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0546FCB-4161-DE62-3572-1BC88ADBA2C8}"/>
              </a:ext>
            </a:extLst>
          </p:cNvPr>
          <p:cNvGrpSpPr/>
          <p:nvPr userDrawn="1"/>
        </p:nvGrpSpPr>
        <p:grpSpPr>
          <a:xfrm>
            <a:off x="2797510" y="6231031"/>
            <a:ext cx="2815345" cy="434279"/>
            <a:chOff x="5595022" y="6093400"/>
            <a:chExt cx="2815345" cy="434279"/>
          </a:xfrm>
        </p:grpSpPr>
        <p:pic>
          <p:nvPicPr>
            <p:cNvPr id="18" name="Picture 17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9CCF8CF1-57FF-268C-D275-D43730613C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022" y="6093400"/>
              <a:ext cx="1535126" cy="434279"/>
            </a:xfrm>
            <a:prstGeom prst="rect">
              <a:avLst/>
            </a:prstGeom>
          </p:spPr>
        </p:pic>
        <p:pic>
          <p:nvPicPr>
            <p:cNvPr id="19" name="Picture 18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874FDFC8-E78C-CB50-3985-1BF495D2C6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017" y="6159632"/>
              <a:ext cx="1769350" cy="368047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CC52443B-469C-1541-961D-F4BFC863525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pic>
        <p:nvPicPr>
          <p:cNvPr id="4" name="Kuva 8" descr="Eurodesk logo">
            <a:extLst>
              <a:ext uri="{FF2B5EF4-FFF2-40B4-BE49-F238E27FC236}">
                <a16:creationId xmlns:a16="http://schemas.microsoft.com/office/drawing/2014/main" id="{DB0AC9CA-A1A9-C363-1E41-137EFF9A65A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152" y="6132357"/>
            <a:ext cx="1485338" cy="651747"/>
          </a:xfrm>
          <a:prstGeom prst="rect">
            <a:avLst/>
          </a:prstGeom>
        </p:spPr>
      </p:pic>
      <p:pic>
        <p:nvPicPr>
          <p:cNvPr id="5" name="Kuva 13">
            <a:extLst>
              <a:ext uri="{FF2B5EF4-FFF2-40B4-BE49-F238E27FC236}">
                <a16:creationId xmlns:a16="http://schemas.microsoft.com/office/drawing/2014/main" id="{64C977DC-E66B-D7D9-2744-1799574B0E3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9203" y="6198472"/>
            <a:ext cx="1769350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86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122" y="2247556"/>
            <a:ext cx="11011756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378" y="4853819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D30494-96E9-59CC-358D-1CC54B9B6C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F1BA297-2BFC-4238-FC32-02933C3E3D20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12" name="Kuva 8" descr="Eurodesk logo">
              <a:extLst>
                <a:ext uri="{FF2B5EF4-FFF2-40B4-BE49-F238E27FC236}">
                  <a16:creationId xmlns:a16="http://schemas.microsoft.com/office/drawing/2014/main" id="{9C76361B-D5DA-3BA3-B0B5-D97F1F0A85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14" name="Picture 13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024E14C7-E042-92DB-8E12-E0471AD8D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15" name="Picture 14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1D005D07-42AB-DF59-82BA-ED9E158616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16" name="Kuva 13">
              <a:extLst>
                <a:ext uri="{FF2B5EF4-FFF2-40B4-BE49-F238E27FC236}">
                  <a16:creationId xmlns:a16="http://schemas.microsoft.com/office/drawing/2014/main" id="{4904FC19-96B0-151C-FF36-28B9C36494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9126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D958C89-D936-72A9-1147-BBD11B60996E}"/>
              </a:ext>
            </a:extLst>
          </p:cNvPr>
          <p:cNvGrpSpPr/>
          <p:nvPr userDrawn="1"/>
        </p:nvGrpSpPr>
        <p:grpSpPr>
          <a:xfrm>
            <a:off x="-52861" y="-105048"/>
            <a:ext cx="12244861" cy="6193616"/>
            <a:chOff x="6659690" y="-143339"/>
            <a:chExt cx="12244861" cy="6193616"/>
          </a:xfrm>
        </p:grpSpPr>
        <p:pic>
          <p:nvPicPr>
            <p:cNvPr id="5" name="Kuva 10">
              <a:extLst>
                <a:ext uri="{FF2B5EF4-FFF2-40B4-BE49-F238E27FC236}">
                  <a16:creationId xmlns:a16="http://schemas.microsoft.com/office/drawing/2014/main" id="{AF82E416-098F-5C91-D812-23C85117A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34" t="9667" r="2" b="20"/>
            <a:stretch/>
          </p:blipFill>
          <p:spPr>
            <a:xfrm>
              <a:off x="6659690" y="-143339"/>
              <a:ext cx="12244861" cy="6193616"/>
            </a:xfrm>
            <a:prstGeom prst="rect">
              <a:avLst/>
            </a:prstGeom>
          </p:spPr>
        </p:pic>
        <p:sp>
          <p:nvSpPr>
            <p:cNvPr id="12" name="Suorakulmio 4">
              <a:extLst>
                <a:ext uri="{FF2B5EF4-FFF2-40B4-BE49-F238E27FC236}">
                  <a16:creationId xmlns:a16="http://schemas.microsoft.com/office/drawing/2014/main" id="{BB1AFDB3-B0BE-B3EC-FF06-FB9496E35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712552" y="1271259"/>
              <a:ext cx="12191999" cy="4779018"/>
            </a:xfrm>
            <a:prstGeom prst="rect">
              <a:avLst/>
            </a:prstGeom>
            <a:gradFill>
              <a:gsLst>
                <a:gs pos="5000">
                  <a:srgbClr val="154194">
                    <a:alpha val="0"/>
                  </a:srgbClr>
                </a:gs>
                <a:gs pos="80000">
                  <a:schemeClr val="tx1"/>
                </a:gs>
              </a:gsLst>
              <a:lin ang="5400000" scaled="1"/>
            </a:gradFill>
            <a:ln>
              <a:noFill/>
            </a:ln>
            <a:effectLst>
              <a:innerShdw blurRad="2159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extrusionClr>
                <a:srgbClr val="000000"/>
              </a:extrusionClr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122" y="2247556"/>
            <a:ext cx="11011756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378" y="4853819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8AFFCC6-C6BD-13F7-D7A2-88FB0F8B53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CB2291D-ADA9-9144-4E1A-01FD234FE238}"/>
              </a:ext>
            </a:extLst>
          </p:cNvPr>
          <p:cNvGrpSpPr/>
          <p:nvPr userDrawn="1"/>
        </p:nvGrpSpPr>
        <p:grpSpPr>
          <a:xfrm>
            <a:off x="2797510" y="6231031"/>
            <a:ext cx="2815345" cy="434279"/>
            <a:chOff x="5595022" y="6093400"/>
            <a:chExt cx="2815345" cy="434279"/>
          </a:xfrm>
        </p:grpSpPr>
        <p:pic>
          <p:nvPicPr>
            <p:cNvPr id="13" name="Picture 12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B475109F-FD77-B6AA-21C9-3E3C5ABEC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022" y="6093400"/>
              <a:ext cx="1535126" cy="434279"/>
            </a:xfrm>
            <a:prstGeom prst="rect">
              <a:avLst/>
            </a:prstGeom>
          </p:spPr>
        </p:pic>
        <p:pic>
          <p:nvPicPr>
            <p:cNvPr id="14" name="Picture 1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24C3C18E-A4FF-7716-F6CB-650B8D46E6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017" y="6159632"/>
              <a:ext cx="1769350" cy="368047"/>
            </a:xfrm>
            <a:prstGeom prst="rect">
              <a:avLst/>
            </a:prstGeom>
          </p:spPr>
        </p:pic>
      </p:grpSp>
      <p:pic>
        <p:nvPicPr>
          <p:cNvPr id="15" name="Kuva 8" descr="Eurodesk logo">
            <a:extLst>
              <a:ext uri="{FF2B5EF4-FFF2-40B4-BE49-F238E27FC236}">
                <a16:creationId xmlns:a16="http://schemas.microsoft.com/office/drawing/2014/main" id="{EF51C03C-71C7-EFB6-B312-0780B6916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152" y="6132357"/>
            <a:ext cx="1485338" cy="651747"/>
          </a:xfrm>
          <a:prstGeom prst="rect">
            <a:avLst/>
          </a:prstGeom>
        </p:spPr>
      </p:pic>
      <p:pic>
        <p:nvPicPr>
          <p:cNvPr id="16" name="Kuva 13">
            <a:extLst>
              <a:ext uri="{FF2B5EF4-FFF2-40B4-BE49-F238E27FC236}">
                <a16:creationId xmlns:a16="http://schemas.microsoft.com/office/drawing/2014/main" id="{5CC45D5A-6F0E-F698-461A-3065E9BBCB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9203" y="6198472"/>
            <a:ext cx="1769350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35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887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1808163"/>
            <a:ext cx="10442576" cy="414178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72402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887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(numerot)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83" y="1808163"/>
            <a:ext cx="10442576" cy="4141787"/>
          </a:xfrm>
        </p:spPr>
        <p:txBody>
          <a:bodyPr>
            <a:normAutofit/>
          </a:bodyPr>
          <a:lstStyle>
            <a:lvl1pPr marL="514350" indent="-514350">
              <a:buClr>
                <a:schemeClr val="tx2"/>
              </a:buClr>
              <a:buFont typeface="+mj-lt"/>
              <a:buAutoNum type="arabicPeriod"/>
              <a:defRPr sz="2800"/>
            </a:lvl1pPr>
            <a:lvl2pPr marL="811212" indent="-457200">
              <a:buClr>
                <a:schemeClr val="accent3"/>
              </a:buClr>
              <a:buFont typeface="+mj-lt"/>
              <a:buAutoNum type="arabicPeriod"/>
              <a:defRPr/>
            </a:lvl2pPr>
            <a:lvl3pPr marL="1257300" indent="-342900">
              <a:buClr>
                <a:schemeClr val="accent3"/>
              </a:buClr>
              <a:buFont typeface="+mj-lt"/>
              <a:buAutoNum type="arabicPeriod"/>
              <a:defRPr/>
            </a:lvl3pPr>
            <a:lvl4pPr marL="1727200" indent="-342900">
              <a:buClr>
                <a:schemeClr val="accent3"/>
              </a:buClr>
              <a:buFont typeface="+mj-lt"/>
              <a:buAutoNum type="arabicPeriod"/>
              <a:defRPr/>
            </a:lvl4pPr>
            <a:lvl5pPr marL="2171700" indent="-342900">
              <a:buClr>
                <a:schemeClr val="accent3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06693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53A035-6494-46F0-A7A8-A2DE8A2EF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0988" cy="18161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860F4BD-3D53-450C-8043-91462989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2503805"/>
            <a:ext cx="10412416" cy="119062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DF022F-DB07-4D37-AFE7-163244E5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6D2585-044C-4141-A448-7B02043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A0BF11-5732-4D80-8E85-7FCDDBBC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7234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sältösivu Kaksi palsta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5284D-4300-4162-AF13-97E68207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5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DFAE5-E375-48FB-8FCC-DD2A9EC05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08162"/>
            <a:ext cx="5005388" cy="414178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E1CBDC-6672-47E1-8241-AA70AE03E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7076" y="1808163"/>
            <a:ext cx="5005387" cy="4141786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C2A228F-4B3C-4E7D-B9D0-7DA1A7DF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97FE22-C51E-419D-99AB-B821F05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E09B5-259E-406E-9280-50EDE8CF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761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isältösivu väliotsikoll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2C08C-C34E-4AC8-92AD-6139F49D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6" y="612000"/>
            <a:ext cx="10442577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E1B3-BA0F-4C0C-9018-EF75C4554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08163"/>
            <a:ext cx="5157787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761B24-D53C-4A59-BD13-63D68C0B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475" y="2724726"/>
            <a:ext cx="5157787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0BBE21C-7D6A-4FF3-BA94-377064EC3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2858" y="1808163"/>
            <a:ext cx="4799605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A47262-7C52-4AC3-97A6-BA3984D34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2857" y="2726573"/>
            <a:ext cx="4799606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835947E-D9A1-49E5-816F-F601AB9F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D6E01B-6C5A-47CC-AF44-2C209D75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0EC712E-6C24-4C16-BEAE-F9F0A80C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81489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DA990D-FCC3-41C6-A705-6E33A18D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6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3260301-10F2-42B6-AA1B-7DCBCEF8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E0DDD0-94A4-4F66-9E34-BE292567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0FAC8F-37A2-4C16-AA37-224140D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2362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4D431-D8C0-490B-9ECF-AAC28A06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90015" cy="111601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F20F5-CB96-4349-B231-54072244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38" y="612000"/>
            <a:ext cx="5840125" cy="5473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853E00-5DE5-4DB1-BE5D-E87C60B0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4" y="1808163"/>
            <a:ext cx="4390015" cy="414178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DCE905-C138-45F9-AB38-EFE8BD6A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4A0C483-654B-4EFE-BA9C-853D93BD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DE3A-B151-40F5-877F-DE3CCB79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6804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426961" cy="111601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871" y="612000"/>
            <a:ext cx="5636706" cy="5420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4869" y="1808163"/>
            <a:ext cx="4426961" cy="414178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74543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 / 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7CBB6BE-70A7-AA4B-A415-BC8EBAFA6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519" y="1438154"/>
            <a:ext cx="9248172" cy="333350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50" b="0" i="1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368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3"/>
            <a:ext cx="4500851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6B8EBF3C-72D3-4D67-ABE0-820E8C09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500851" cy="111601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C50960CE-0149-4861-BB2D-605A7A2AFD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2412" y="-1446848"/>
            <a:ext cx="7543800" cy="754221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1719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1475" y="612000"/>
            <a:ext cx="10448101" cy="5473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9348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B07A8A19-C042-423C-9D22-A59BC72992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38040" y="-5095067"/>
            <a:ext cx="10642679" cy="10467785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56540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00" y="612000"/>
            <a:ext cx="44296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ympyrägrafiikasta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0800" y="1822864"/>
            <a:ext cx="4429688" cy="41270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ympyrägrafiikasta.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23B6B398-0C01-47BC-9812-B98ACB950D0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978636826"/>
              </p:ext>
            </p:extLst>
          </p:nvPr>
        </p:nvGraphicFramePr>
        <p:xfrm>
          <a:off x="5125014" y="492126"/>
          <a:ext cx="6011300" cy="5646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777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pylvä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42560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pylväsgrafiikasta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1475" y="1808163"/>
            <a:ext cx="4256088" cy="4141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pylväsgrafiikasta.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0F994894-3915-461E-82FD-5DCFB47F963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730832200"/>
              </p:ext>
            </p:extLst>
          </p:nvPr>
        </p:nvGraphicFramePr>
        <p:xfrm>
          <a:off x="4985294" y="476250"/>
          <a:ext cx="6151019" cy="5473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8172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80526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2"/>
            <a:ext cx="4380526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5C24F3D1-B0AB-48CC-893D-6614992AB34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30800" y="612000"/>
            <a:ext cx="6005513" cy="5457824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Kaavio</a:t>
            </a:r>
          </a:p>
        </p:txBody>
      </p:sp>
    </p:spTree>
    <p:extLst>
      <p:ext uri="{BB962C8B-B14F-4D97-AF65-F5344CB8AC3E}">
        <p14:creationId xmlns:p14="http://schemas.microsoft.com/office/powerpoint/2010/main" val="16127471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106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 / 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280" y="439838"/>
            <a:ext cx="9257982" cy="1554653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dirty="0"/>
              <a:t>Kiitos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2176428"/>
            <a:ext cx="9257982" cy="167116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CBE777A-D58B-4464-8111-02784485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pPr/>
              <a:t>24.6.2024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F74362-3159-4CC0-8F36-03788623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7982" y="6237288"/>
            <a:ext cx="1364004" cy="41656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8E265B4-BCD5-4DD7-A693-7C4126B2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 dirty="0"/>
              <a:t>{#}</a:t>
            </a:r>
          </a:p>
        </p:txBody>
      </p:sp>
      <p:pic>
        <p:nvPicPr>
          <p:cNvPr id="5" name="Kuva 4" descr="Facebook-logo">
            <a:extLst>
              <a:ext uri="{FF2B5EF4-FFF2-40B4-BE49-F238E27FC236}">
                <a16:creationId xmlns:a16="http://schemas.microsoft.com/office/drawing/2014/main" id="{94F85131-3F1F-6D42-A71B-76A04403A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58" y="4652977"/>
            <a:ext cx="443352" cy="443352"/>
          </a:xfrm>
          <a:prstGeom prst="rect">
            <a:avLst/>
          </a:prstGeom>
        </p:spPr>
      </p:pic>
      <p:pic>
        <p:nvPicPr>
          <p:cNvPr id="9" name="Kuva 8" descr="Instagram-logo">
            <a:extLst>
              <a:ext uri="{FF2B5EF4-FFF2-40B4-BE49-F238E27FC236}">
                <a16:creationId xmlns:a16="http://schemas.microsoft.com/office/drawing/2014/main" id="{DFD369D5-4230-0142-94A8-5B831350C5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040" y="4652977"/>
            <a:ext cx="443352" cy="443352"/>
          </a:xfrm>
          <a:prstGeom prst="rect">
            <a:avLst/>
          </a:prstGeom>
        </p:spPr>
      </p:pic>
      <p:pic>
        <p:nvPicPr>
          <p:cNvPr id="12" name="Kuva 11" descr="Twitter-logo">
            <a:extLst>
              <a:ext uri="{FF2B5EF4-FFF2-40B4-BE49-F238E27FC236}">
                <a16:creationId xmlns:a16="http://schemas.microsoft.com/office/drawing/2014/main" id="{EF2AE551-656D-D949-9749-5A1C46C33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8156" y="4652977"/>
            <a:ext cx="443352" cy="444217"/>
          </a:xfrm>
          <a:prstGeom prst="rect">
            <a:avLst/>
          </a:prstGeom>
        </p:spPr>
      </p:pic>
      <p:sp>
        <p:nvSpPr>
          <p:cNvPr id="21" name="Tekstiruutu 20">
            <a:extLst>
              <a:ext uri="{FF2B5EF4-FFF2-40B4-BE49-F238E27FC236}">
                <a16:creationId xmlns:a16="http://schemas.microsoft.com/office/drawing/2014/main" id="{9854CDD0-53E4-674B-80F7-770E5C8261E2}"/>
              </a:ext>
            </a:extLst>
          </p:cNvPr>
          <p:cNvSpPr txBox="1"/>
          <p:nvPr userDrawn="1"/>
        </p:nvSpPr>
        <p:spPr>
          <a:xfrm>
            <a:off x="290016" y="4142233"/>
            <a:ext cx="228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+mj-lt"/>
              </a:rPr>
              <a:t>Seuraa meitä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E9AD679-F912-8247-A5BE-85AC0A2612A0}"/>
              </a:ext>
            </a:extLst>
          </p:cNvPr>
          <p:cNvSpPr txBox="1"/>
          <p:nvPr userDrawn="1"/>
        </p:nvSpPr>
        <p:spPr>
          <a:xfrm>
            <a:off x="290016" y="5448951"/>
            <a:ext cx="5370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Tilaa uutiskirje EU:n nuoriso-ohjelmat 360 °</a:t>
            </a:r>
            <a:endParaRPr lang="fi-FI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Tekstin paikkamerkki 2">
            <a:extLst>
              <a:ext uri="{FF2B5EF4-FFF2-40B4-BE49-F238E27FC236}">
                <a16:creationId xmlns:a16="http://schemas.microsoft.com/office/drawing/2014/main" id="{A7B99EA9-BBD6-924D-8D06-101E0311062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70203" y="4691392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8" name="Tekstin paikkamerkki 2">
            <a:extLst>
              <a:ext uri="{FF2B5EF4-FFF2-40B4-BE49-F238E27FC236}">
                <a16:creationId xmlns:a16="http://schemas.microsoft.com/office/drawing/2014/main" id="{33917C89-3F85-D646-A1FD-7ECA4E56563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52852" y="4695829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9" name="Tekstin paikkamerkki 2">
            <a:extLst>
              <a:ext uri="{FF2B5EF4-FFF2-40B4-BE49-F238E27FC236}">
                <a16:creationId xmlns:a16="http://schemas.microsoft.com/office/drawing/2014/main" id="{7EAC8016-8F96-D34E-B217-CB01ECFDF5A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578999" y="5464340"/>
            <a:ext cx="5370652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>
                <a:solidFill>
                  <a:schemeClr val="tx2"/>
                </a:solidFill>
              </a:rPr>
              <a:t>Kirjoita </a:t>
            </a:r>
            <a:r>
              <a:rPr lang="fi-FI" sz="1800" b="0" i="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tilauslomakkeen </a:t>
            </a:r>
            <a:r>
              <a:rPr lang="fi-FI" sz="1800" b="0" i="0" kern="1200" dirty="0" err="1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url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30" name="Tekstin paikkamerkki 2">
            <a:extLst>
              <a:ext uri="{FF2B5EF4-FFF2-40B4-BE49-F238E27FC236}">
                <a16:creationId xmlns:a16="http://schemas.microsoft.com/office/drawing/2014/main" id="{D2519B5E-B16C-FD4B-8408-036717A25CF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105969" y="4695686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</p:spTree>
    <p:extLst>
      <p:ext uri="{BB962C8B-B14F-4D97-AF65-F5344CB8AC3E}">
        <p14:creationId xmlns:p14="http://schemas.microsoft.com/office/powerpoint/2010/main" val="3829976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gradFill>
          <a:gsLst>
            <a:gs pos="42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069259"/>
            <a:ext cx="11304587" cy="208542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3474860"/>
            <a:ext cx="11304586" cy="140193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31B85F-6769-CA1A-D64C-91D9FF299647}"/>
              </a:ext>
            </a:extLst>
          </p:cNvPr>
          <p:cNvSpPr/>
          <p:nvPr userDrawn="1"/>
        </p:nvSpPr>
        <p:spPr>
          <a:xfrm>
            <a:off x="0" y="5949950"/>
            <a:ext cx="12192000" cy="9080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9F198CF-5CE0-2E19-8EF8-4465D8A2B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CEE930E-C7C0-C1FE-61E5-2C366B4BC48E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6" name="Kuva 8" descr="Eurodesk logo">
              <a:extLst>
                <a:ext uri="{FF2B5EF4-FFF2-40B4-BE49-F238E27FC236}">
                  <a16:creationId xmlns:a16="http://schemas.microsoft.com/office/drawing/2014/main" id="{BC0888D3-6A40-7C9C-5B8F-757B30B9B3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7" name="Picture 6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CF331C59-8E72-91CA-149B-12C460C563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8" name="Picture 7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B195C8F1-F699-325F-3CD8-DADE23B3C1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9" name="Kuva 13">
              <a:extLst>
                <a:ext uri="{FF2B5EF4-FFF2-40B4-BE49-F238E27FC236}">
                  <a16:creationId xmlns:a16="http://schemas.microsoft.com/office/drawing/2014/main" id="{90C4154B-961C-A4A2-31DF-CB06DCCA50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6937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497E678B-A25B-45A6-BD4D-CFC5303B8D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949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Taustakuva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BFBB7D1A-B2A2-4182-8C2A-A05E75C3E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855228"/>
            <a:ext cx="12192000" cy="2125202"/>
          </a:xfrm>
          <a:gradFill>
            <a:gsLst>
              <a:gs pos="7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i-FI" dirty="0"/>
              <a:t>Liukuväri kuvan päällä, älä lisää kuvatiedostoa tähän kenttään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4" y="476250"/>
            <a:ext cx="11485245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327091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B8B298-9BC7-33DE-CA36-CD794D3FD8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28025A3-149C-51C6-FDCD-34A2F5751C13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5" name="Kuva 8" descr="Eurodesk logo">
              <a:extLst>
                <a:ext uri="{FF2B5EF4-FFF2-40B4-BE49-F238E27FC236}">
                  <a16:creationId xmlns:a16="http://schemas.microsoft.com/office/drawing/2014/main" id="{B5FDDFBC-104B-C0AF-6BE5-4FC3FDB5A1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6" name="Picture 5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B265B3B2-BAB3-9D0D-8054-24AC0F874B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7" name="Picture 6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BF740D1E-00E5-CE60-EA0C-F6F40A9ED5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8" name="Kuva 13">
              <a:extLst>
                <a:ext uri="{FF2B5EF4-FFF2-40B4-BE49-F238E27FC236}">
                  <a16:creationId xmlns:a16="http://schemas.microsoft.com/office/drawing/2014/main" id="{D28FB730-EC1A-87DE-BB27-711A7D620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50762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1808163"/>
            <a:ext cx="10442576" cy="414178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772286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887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(numerot)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83" y="1808163"/>
            <a:ext cx="10442576" cy="4141787"/>
          </a:xfrm>
        </p:spPr>
        <p:txBody>
          <a:bodyPr>
            <a:normAutofit/>
          </a:bodyPr>
          <a:lstStyle>
            <a:lvl1pPr marL="514350" indent="-514350">
              <a:buClr>
                <a:schemeClr val="tx2"/>
              </a:buClr>
              <a:buFont typeface="+mj-lt"/>
              <a:buAutoNum type="arabicPeriod"/>
              <a:defRPr sz="2800"/>
            </a:lvl1pPr>
            <a:lvl2pPr marL="811212" indent="-457200">
              <a:buClr>
                <a:schemeClr val="accent3"/>
              </a:buClr>
              <a:buFont typeface="+mj-lt"/>
              <a:buAutoNum type="arabicPeriod"/>
              <a:defRPr/>
            </a:lvl2pPr>
            <a:lvl3pPr marL="1257300" indent="-342900">
              <a:buClr>
                <a:schemeClr val="accent3"/>
              </a:buClr>
              <a:buFont typeface="+mj-lt"/>
              <a:buAutoNum type="arabicPeriod"/>
              <a:defRPr/>
            </a:lvl3pPr>
            <a:lvl4pPr marL="1727200" indent="-342900">
              <a:buClr>
                <a:schemeClr val="accent3"/>
              </a:buClr>
              <a:buFont typeface="+mj-lt"/>
              <a:buAutoNum type="arabicPeriod"/>
              <a:defRPr/>
            </a:lvl4pPr>
            <a:lvl5pPr marL="2171700" indent="-342900">
              <a:buClr>
                <a:schemeClr val="accent3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59627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53A035-6494-46F0-A7A8-A2DE8A2EF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0988" cy="18161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860F4BD-3D53-450C-8043-91462989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2503805"/>
            <a:ext cx="10412416" cy="119062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DF022F-DB07-4D37-AFE7-163244E5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6D2585-044C-4141-A448-7B02043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A0BF11-5732-4D80-8E85-7FCDDBBC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1808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sältösivu Kaksi palsta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5284D-4300-4162-AF13-97E68207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5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DFAE5-E375-48FB-8FCC-DD2A9EC05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08162"/>
            <a:ext cx="5005388" cy="414178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E1CBDC-6672-47E1-8241-AA70AE03E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7076" y="1808163"/>
            <a:ext cx="5005387" cy="4141786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C2A228F-4B3C-4E7D-B9D0-7DA1A7DF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97FE22-C51E-419D-99AB-B821F05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E09B5-259E-406E-9280-50EDE8CF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76388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isältösivu väliotsikoll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2C08C-C34E-4AC8-92AD-6139F49D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6" y="612000"/>
            <a:ext cx="10442577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E1B3-BA0F-4C0C-9018-EF75C4554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08163"/>
            <a:ext cx="5157787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761B24-D53C-4A59-BD13-63D68C0B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475" y="2724726"/>
            <a:ext cx="5157787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0BBE21C-7D6A-4FF3-BA94-377064EC3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2858" y="1808163"/>
            <a:ext cx="4799605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A47262-7C52-4AC3-97A6-BA3984D34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2857" y="2726573"/>
            <a:ext cx="4799606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835947E-D9A1-49E5-816F-F601AB9F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D6E01B-6C5A-47CC-AF44-2C209D75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0EC712E-6C24-4C16-BEAE-F9F0A80C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98470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DA990D-FCC3-41C6-A705-6E33A18D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612000"/>
            <a:ext cx="10442576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3260301-10F2-42B6-AA1B-7DCBCEF8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E0DDD0-94A4-4F66-9E34-BE292567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0FAC8F-37A2-4C16-AA37-224140D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006325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4D431-D8C0-490B-9ECF-AAC28A06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90015" cy="111601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F20F5-CB96-4349-B231-54072244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38" y="612000"/>
            <a:ext cx="5840125" cy="54207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853E00-5DE5-4DB1-BE5D-E87C60B0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4" y="1808163"/>
            <a:ext cx="4390015" cy="414178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DCE905-C138-45F9-AB38-EFE8BD6A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4A0C483-654B-4EFE-BA9C-853D93BD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DE3A-B151-40F5-877F-DE3CCB79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457768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426961" cy="111601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870" y="612000"/>
            <a:ext cx="5626821" cy="5420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4869" y="1808163"/>
            <a:ext cx="4426961" cy="414178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608738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 / 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7CBB6BE-70A7-AA4B-A415-BC8EBAFA6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519" y="1438154"/>
            <a:ext cx="9248172" cy="333350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50" b="0" i="1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55339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3"/>
            <a:ext cx="4500851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6B8EBF3C-72D3-4D67-ABE0-820E8C09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500851" cy="111601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C50960CE-0149-4861-BB2D-605A7A2AFD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2412" y="-1446848"/>
            <a:ext cx="7543800" cy="754221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039478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1475" y="612000"/>
            <a:ext cx="10443159" cy="5473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10083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B07A8A19-C042-423C-9D22-A59BC72992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77981" y="-5085612"/>
            <a:ext cx="10341162" cy="1017122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318213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00" y="612000"/>
            <a:ext cx="44296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ympyrägrafiikasta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0800" y="1822864"/>
            <a:ext cx="4429688" cy="41270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ympyrägrafiikasta.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23B6B398-0C01-47BC-9812-B98ACB950D0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518506722"/>
              </p:ext>
            </p:extLst>
          </p:nvPr>
        </p:nvGraphicFramePr>
        <p:xfrm>
          <a:off x="5125014" y="492126"/>
          <a:ext cx="6011300" cy="5646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55375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pylvä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00" y="612000"/>
            <a:ext cx="42560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pylväsgrafiikasta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1475" y="1808163"/>
            <a:ext cx="4256088" cy="4141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pylväsgrafiikasta.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0F994894-3915-461E-82FD-5DCFB47F963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75706131"/>
              </p:ext>
            </p:extLst>
          </p:nvPr>
        </p:nvGraphicFramePr>
        <p:xfrm>
          <a:off x="4985294" y="476250"/>
          <a:ext cx="6151019" cy="5473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4044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80526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2"/>
            <a:ext cx="4380526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5C24F3D1-B0AB-48CC-893D-6614992AB34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30800" y="612000"/>
            <a:ext cx="6005513" cy="5457824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Kaavio</a:t>
            </a:r>
          </a:p>
        </p:txBody>
      </p:sp>
    </p:spTree>
    <p:extLst>
      <p:ext uri="{BB962C8B-B14F-4D97-AF65-F5344CB8AC3E}">
        <p14:creationId xmlns:p14="http://schemas.microsoft.com/office/powerpoint/2010/main" val="35392315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64121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 / 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280" y="439838"/>
            <a:ext cx="9257982" cy="1554653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dirty="0"/>
              <a:t>Kiitos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2176428"/>
            <a:ext cx="9257982" cy="167116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CBE777A-D58B-4464-8111-02784485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pPr/>
              <a:t>24.6.2024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F74362-3159-4CC0-8F36-03788623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8E265B4-BCD5-4DD7-A693-7C4126B2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 dirty="0"/>
              <a:t>{#}</a:t>
            </a:r>
          </a:p>
        </p:txBody>
      </p:sp>
      <p:pic>
        <p:nvPicPr>
          <p:cNvPr id="5" name="Kuva 4" descr="Facebook-logo">
            <a:extLst>
              <a:ext uri="{FF2B5EF4-FFF2-40B4-BE49-F238E27FC236}">
                <a16:creationId xmlns:a16="http://schemas.microsoft.com/office/drawing/2014/main" id="{94F85131-3F1F-6D42-A71B-76A04403A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58" y="4652977"/>
            <a:ext cx="443352" cy="443352"/>
          </a:xfrm>
          <a:prstGeom prst="rect">
            <a:avLst/>
          </a:prstGeom>
        </p:spPr>
      </p:pic>
      <p:pic>
        <p:nvPicPr>
          <p:cNvPr id="9" name="Kuva 8" descr="Instagram-logo">
            <a:extLst>
              <a:ext uri="{FF2B5EF4-FFF2-40B4-BE49-F238E27FC236}">
                <a16:creationId xmlns:a16="http://schemas.microsoft.com/office/drawing/2014/main" id="{DFD369D5-4230-0142-94A8-5B831350C5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040" y="4652977"/>
            <a:ext cx="443352" cy="443352"/>
          </a:xfrm>
          <a:prstGeom prst="rect">
            <a:avLst/>
          </a:prstGeom>
        </p:spPr>
      </p:pic>
      <p:pic>
        <p:nvPicPr>
          <p:cNvPr id="12" name="Kuva 11" descr="Twitter-logo">
            <a:extLst>
              <a:ext uri="{FF2B5EF4-FFF2-40B4-BE49-F238E27FC236}">
                <a16:creationId xmlns:a16="http://schemas.microsoft.com/office/drawing/2014/main" id="{EF2AE551-656D-D949-9749-5A1C46C33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8156" y="4652977"/>
            <a:ext cx="443352" cy="444217"/>
          </a:xfrm>
          <a:prstGeom prst="rect">
            <a:avLst/>
          </a:prstGeom>
        </p:spPr>
      </p:pic>
      <p:sp>
        <p:nvSpPr>
          <p:cNvPr id="21" name="Tekstiruutu 20">
            <a:extLst>
              <a:ext uri="{FF2B5EF4-FFF2-40B4-BE49-F238E27FC236}">
                <a16:creationId xmlns:a16="http://schemas.microsoft.com/office/drawing/2014/main" id="{9854CDD0-53E4-674B-80F7-770E5C8261E2}"/>
              </a:ext>
            </a:extLst>
          </p:cNvPr>
          <p:cNvSpPr txBox="1"/>
          <p:nvPr userDrawn="1"/>
        </p:nvSpPr>
        <p:spPr>
          <a:xfrm>
            <a:off x="290016" y="4142233"/>
            <a:ext cx="228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+mj-lt"/>
              </a:rPr>
              <a:t>Seuraa meitä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E9AD679-F912-8247-A5BE-85AC0A2612A0}"/>
              </a:ext>
            </a:extLst>
          </p:cNvPr>
          <p:cNvSpPr txBox="1"/>
          <p:nvPr userDrawn="1"/>
        </p:nvSpPr>
        <p:spPr>
          <a:xfrm>
            <a:off x="290016" y="5448951"/>
            <a:ext cx="5370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Tilaa uutiskirje EU:n nuoriso-ohjelmat 360 °</a:t>
            </a:r>
            <a:endParaRPr lang="fi-FI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Tekstin paikkamerkki 2">
            <a:extLst>
              <a:ext uri="{FF2B5EF4-FFF2-40B4-BE49-F238E27FC236}">
                <a16:creationId xmlns:a16="http://schemas.microsoft.com/office/drawing/2014/main" id="{A7B99EA9-BBD6-924D-8D06-101E0311062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70203" y="4691392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8" name="Tekstin paikkamerkki 2">
            <a:extLst>
              <a:ext uri="{FF2B5EF4-FFF2-40B4-BE49-F238E27FC236}">
                <a16:creationId xmlns:a16="http://schemas.microsoft.com/office/drawing/2014/main" id="{33917C89-3F85-D646-A1FD-7ECA4E56563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52852" y="4695829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9" name="Tekstin paikkamerkki 2">
            <a:extLst>
              <a:ext uri="{FF2B5EF4-FFF2-40B4-BE49-F238E27FC236}">
                <a16:creationId xmlns:a16="http://schemas.microsoft.com/office/drawing/2014/main" id="{7EAC8016-8F96-D34E-B217-CB01ECFDF5A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578999" y="5464340"/>
            <a:ext cx="5370652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>
                <a:solidFill>
                  <a:schemeClr val="tx2"/>
                </a:solidFill>
              </a:rPr>
              <a:t>Kirjoita </a:t>
            </a:r>
            <a:r>
              <a:rPr lang="fi-FI" sz="1800" b="0" i="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tilauslomakkeen </a:t>
            </a:r>
            <a:r>
              <a:rPr lang="fi-FI" sz="1800" b="0" i="0" kern="1200" dirty="0" err="1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url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30" name="Tekstin paikkamerkki 2">
            <a:extLst>
              <a:ext uri="{FF2B5EF4-FFF2-40B4-BE49-F238E27FC236}">
                <a16:creationId xmlns:a16="http://schemas.microsoft.com/office/drawing/2014/main" id="{D2519B5E-B16C-FD4B-8408-036717A25CF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105969" y="4695686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</p:spTree>
    <p:extLst>
      <p:ext uri="{BB962C8B-B14F-4D97-AF65-F5344CB8AC3E}">
        <p14:creationId xmlns:p14="http://schemas.microsoft.com/office/powerpoint/2010/main" val="3061878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_koralli">
    <p:bg>
      <p:bgPr>
        <a:gradFill>
          <a:gsLst>
            <a:gs pos="42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069259"/>
            <a:ext cx="11304587" cy="208542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3474860"/>
            <a:ext cx="11304586" cy="140193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DDE1A3-A683-0534-5888-BA87EDA56150}"/>
              </a:ext>
            </a:extLst>
          </p:cNvPr>
          <p:cNvSpPr/>
          <p:nvPr userDrawn="1"/>
        </p:nvSpPr>
        <p:spPr>
          <a:xfrm>
            <a:off x="0" y="5949950"/>
            <a:ext cx="12192000" cy="9080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EF0DA4-2055-5036-8F81-4145EEA48A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EF96097-F96B-CCA0-1921-CFD733DC4C4F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6" name="Kuva 8" descr="Eurodesk logo">
              <a:extLst>
                <a:ext uri="{FF2B5EF4-FFF2-40B4-BE49-F238E27FC236}">
                  <a16:creationId xmlns:a16="http://schemas.microsoft.com/office/drawing/2014/main" id="{C690CD1E-CA85-341F-6991-AE946CEE43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7" name="Picture 6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A4FDEE1B-9634-A124-2EC4-A30D2F7830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8" name="Picture 7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436F703F-4728-D762-2443-6AB9FEA3BE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9" name="Kuva 13">
              <a:extLst>
                <a:ext uri="{FF2B5EF4-FFF2-40B4-BE49-F238E27FC236}">
                  <a16:creationId xmlns:a16="http://schemas.microsoft.com/office/drawing/2014/main" id="{50132E13-EA95-96F7-6012-4B8E5489EC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14474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497E678B-A25B-45A6-BD4D-CFC5303B8D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949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Taustakuva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BFBB7D1A-B2A2-4182-8C2A-A05E75C3E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855228"/>
            <a:ext cx="12192000" cy="2125202"/>
          </a:xfrm>
          <a:gradFill>
            <a:gsLst>
              <a:gs pos="7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i-FI" dirty="0"/>
              <a:t>Liukuväri kuvan päällä, älä lisää kuvatiedostoa tähän kenttään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4" y="476250"/>
            <a:ext cx="11485245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327091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53FDD1-399E-5395-6ECF-C2675C1108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1A1C309-9BAA-B0F1-D00F-4B815B0BB12A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5" name="Kuva 8" descr="Eurodesk logo">
              <a:extLst>
                <a:ext uri="{FF2B5EF4-FFF2-40B4-BE49-F238E27FC236}">
                  <a16:creationId xmlns:a16="http://schemas.microsoft.com/office/drawing/2014/main" id="{85643199-4EF0-7F4C-0EF1-B420B82368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6" name="Picture 5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188B4F5B-5DC2-7CBE-8494-0596682277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7" name="Picture 6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CEC1D3CA-CF9F-AD0B-4443-287ACCBFB4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8" name="Kuva 13">
              <a:extLst>
                <a:ext uri="{FF2B5EF4-FFF2-40B4-BE49-F238E27FC236}">
                  <a16:creationId xmlns:a16="http://schemas.microsoft.com/office/drawing/2014/main" id="{21C349EC-0E71-105D-AB1B-C163A3A67D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94401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10442576" cy="110390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1808163"/>
            <a:ext cx="10442576" cy="414178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298471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887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(numerot)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83" y="1808163"/>
            <a:ext cx="10442576" cy="4141787"/>
          </a:xfrm>
        </p:spPr>
        <p:txBody>
          <a:bodyPr>
            <a:normAutofit/>
          </a:bodyPr>
          <a:lstStyle>
            <a:lvl1pPr marL="514350" indent="-514350">
              <a:buClr>
                <a:schemeClr val="tx2"/>
              </a:buClr>
              <a:buFont typeface="+mj-lt"/>
              <a:buAutoNum type="arabicPeriod"/>
              <a:defRPr sz="2800"/>
            </a:lvl1pPr>
            <a:lvl2pPr marL="811212" indent="-457200">
              <a:buClr>
                <a:schemeClr val="accent3"/>
              </a:buClr>
              <a:buFont typeface="+mj-lt"/>
              <a:buAutoNum type="arabicPeriod"/>
              <a:defRPr/>
            </a:lvl2pPr>
            <a:lvl3pPr marL="1257300" indent="-342900">
              <a:buClr>
                <a:schemeClr val="accent3"/>
              </a:buClr>
              <a:buFont typeface="+mj-lt"/>
              <a:buAutoNum type="arabicPeriod"/>
              <a:defRPr/>
            </a:lvl3pPr>
            <a:lvl4pPr marL="1727200" indent="-342900">
              <a:buClr>
                <a:schemeClr val="accent3"/>
              </a:buClr>
              <a:buFont typeface="+mj-lt"/>
              <a:buAutoNum type="arabicPeriod"/>
              <a:defRPr/>
            </a:lvl4pPr>
            <a:lvl5pPr marL="2171700" indent="-342900">
              <a:buClr>
                <a:schemeClr val="accent3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240756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53A035-6494-46F0-A7A8-A2DE8A2EF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0988" cy="18161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860F4BD-3D53-450C-8043-91462989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2503805"/>
            <a:ext cx="10412416" cy="119062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DF022F-DB07-4D37-AFE7-163244E5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6D2585-044C-4141-A448-7B02043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A0BF11-5732-4D80-8E85-7FCDDBBC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12642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sältösivu Kaksi palsta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5284D-4300-4162-AF13-97E68207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5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DFAE5-E375-48FB-8FCC-DD2A9EC05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08162"/>
            <a:ext cx="5005388" cy="414178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E1CBDC-6672-47E1-8241-AA70AE03E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7076" y="1808163"/>
            <a:ext cx="5005387" cy="4141786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C2A228F-4B3C-4E7D-B9D0-7DA1A7DF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97FE22-C51E-419D-99AB-B821F05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E09B5-259E-406E-9280-50EDE8CF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590836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isältösivu väliotsikoll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2C08C-C34E-4AC8-92AD-6139F49D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6" y="612000"/>
            <a:ext cx="10442577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E1B3-BA0F-4C0C-9018-EF75C4554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08163"/>
            <a:ext cx="5157787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761B24-D53C-4A59-BD13-63D68C0B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475" y="2724726"/>
            <a:ext cx="5157787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0BBE21C-7D6A-4FF3-BA94-377064EC3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2858" y="1808163"/>
            <a:ext cx="4799605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A47262-7C52-4AC3-97A6-BA3984D34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2857" y="2726573"/>
            <a:ext cx="4799606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835947E-D9A1-49E5-816F-F601AB9F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D6E01B-6C5A-47CC-AF44-2C209D75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0EC712E-6C24-4C16-BEAE-F9F0A80C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397148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DA990D-FCC3-41C6-A705-6E33A18D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6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3260301-10F2-42B6-AA1B-7DCBCEF8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E0DDD0-94A4-4F66-9E34-BE292567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0FAC8F-37A2-4C16-AA37-224140D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988501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4D431-D8C0-490B-9ECF-AAC28A06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90015" cy="111601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F20F5-CB96-4349-B231-54072244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38" y="612000"/>
            <a:ext cx="5840125" cy="5473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853E00-5DE5-4DB1-BE5D-E87C60B0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4" y="1808163"/>
            <a:ext cx="4390015" cy="414178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DCE905-C138-45F9-AB38-EFE8BD6A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4A0C483-654B-4EFE-BA9C-853D93BD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DE3A-B151-40F5-877F-DE3CCB79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23726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426961" cy="111601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870" y="612000"/>
            <a:ext cx="5626821" cy="5420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4869" y="1808163"/>
            <a:ext cx="4426961" cy="414178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815579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 / 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7CBB6BE-70A7-AA4B-A415-BC8EBAFA6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519" y="1438154"/>
            <a:ext cx="9248172" cy="333350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50" b="0" i="1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903784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3"/>
            <a:ext cx="4500851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6B8EBF3C-72D3-4D67-ABE0-820E8C09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500851" cy="111601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C50960CE-0149-4861-BB2D-605A7A2AFD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2412" y="-1446848"/>
            <a:ext cx="7543800" cy="754221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988158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1475" y="529200"/>
            <a:ext cx="10457987" cy="5473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781141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B07A8A19-C042-423C-9D22-A59BC72992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71040" y="-5095067"/>
            <a:ext cx="11409680" cy="11222182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40978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00" y="612000"/>
            <a:ext cx="44296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ympyrägrafiikasta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03506" y="1822864"/>
            <a:ext cx="4429688" cy="41270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ympyrägrafiikasta.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23B6B398-0C01-47BC-9812-B98ACB950D0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149173518"/>
              </p:ext>
            </p:extLst>
          </p:nvPr>
        </p:nvGraphicFramePr>
        <p:xfrm>
          <a:off x="5125014" y="492126"/>
          <a:ext cx="6011300" cy="5646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46053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pylvä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42560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pylväsgrafiikasta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1475" y="1808163"/>
            <a:ext cx="4256088" cy="4141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pylväsgrafiikasta.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0F994894-3915-461E-82FD-5DCFB47F963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359721025"/>
              </p:ext>
            </p:extLst>
          </p:nvPr>
        </p:nvGraphicFramePr>
        <p:xfrm>
          <a:off x="4985294" y="476250"/>
          <a:ext cx="6151019" cy="5473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72192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80526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2"/>
            <a:ext cx="4380526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5C24F3D1-B0AB-48CC-893D-6614992AB34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30800" y="612000"/>
            <a:ext cx="5681663" cy="53379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Kaavio</a:t>
            </a:r>
          </a:p>
        </p:txBody>
      </p:sp>
    </p:spTree>
    <p:extLst>
      <p:ext uri="{BB962C8B-B14F-4D97-AF65-F5344CB8AC3E}">
        <p14:creationId xmlns:p14="http://schemas.microsoft.com/office/powerpoint/2010/main" val="702904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7895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 / 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280" y="439838"/>
            <a:ext cx="9257982" cy="1554653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dirty="0"/>
              <a:t>Kiitos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2176428"/>
            <a:ext cx="9257982" cy="167116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CBE777A-D58B-4464-8111-02784485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pPr/>
              <a:t>24.6.2024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F74362-3159-4CC0-8F36-03788623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8E265B4-BCD5-4DD7-A693-7C4126B2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 dirty="0"/>
              <a:t>{#}</a:t>
            </a:r>
          </a:p>
        </p:txBody>
      </p:sp>
      <p:pic>
        <p:nvPicPr>
          <p:cNvPr id="5" name="Kuva 4" descr="Facebook-logo">
            <a:extLst>
              <a:ext uri="{FF2B5EF4-FFF2-40B4-BE49-F238E27FC236}">
                <a16:creationId xmlns:a16="http://schemas.microsoft.com/office/drawing/2014/main" id="{94F85131-3F1F-6D42-A71B-76A04403A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58" y="4652977"/>
            <a:ext cx="443352" cy="443352"/>
          </a:xfrm>
          <a:prstGeom prst="rect">
            <a:avLst/>
          </a:prstGeom>
        </p:spPr>
      </p:pic>
      <p:pic>
        <p:nvPicPr>
          <p:cNvPr id="9" name="Kuva 8" descr="Instagram-logo">
            <a:extLst>
              <a:ext uri="{FF2B5EF4-FFF2-40B4-BE49-F238E27FC236}">
                <a16:creationId xmlns:a16="http://schemas.microsoft.com/office/drawing/2014/main" id="{DFD369D5-4230-0142-94A8-5B831350C5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040" y="4652977"/>
            <a:ext cx="443352" cy="443352"/>
          </a:xfrm>
          <a:prstGeom prst="rect">
            <a:avLst/>
          </a:prstGeom>
        </p:spPr>
      </p:pic>
      <p:pic>
        <p:nvPicPr>
          <p:cNvPr id="12" name="Kuva 11" descr="Twitter-logo">
            <a:extLst>
              <a:ext uri="{FF2B5EF4-FFF2-40B4-BE49-F238E27FC236}">
                <a16:creationId xmlns:a16="http://schemas.microsoft.com/office/drawing/2014/main" id="{EF2AE551-656D-D949-9749-5A1C46C33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8156" y="4652977"/>
            <a:ext cx="443352" cy="444217"/>
          </a:xfrm>
          <a:prstGeom prst="rect">
            <a:avLst/>
          </a:prstGeom>
        </p:spPr>
      </p:pic>
      <p:sp>
        <p:nvSpPr>
          <p:cNvPr id="21" name="Tekstiruutu 20">
            <a:extLst>
              <a:ext uri="{FF2B5EF4-FFF2-40B4-BE49-F238E27FC236}">
                <a16:creationId xmlns:a16="http://schemas.microsoft.com/office/drawing/2014/main" id="{9854CDD0-53E4-674B-80F7-770E5C8261E2}"/>
              </a:ext>
            </a:extLst>
          </p:cNvPr>
          <p:cNvSpPr txBox="1"/>
          <p:nvPr userDrawn="1"/>
        </p:nvSpPr>
        <p:spPr>
          <a:xfrm>
            <a:off x="290016" y="4142233"/>
            <a:ext cx="228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+mj-lt"/>
              </a:rPr>
              <a:t>Seuraa meitä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E9AD679-F912-8247-A5BE-85AC0A2612A0}"/>
              </a:ext>
            </a:extLst>
          </p:cNvPr>
          <p:cNvSpPr txBox="1"/>
          <p:nvPr userDrawn="1"/>
        </p:nvSpPr>
        <p:spPr>
          <a:xfrm>
            <a:off x="290016" y="5448951"/>
            <a:ext cx="5370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Tilaa uutiskirje EU:n nuoriso-ohjelmat 360 °</a:t>
            </a:r>
            <a:endParaRPr lang="fi-FI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Tekstin paikkamerkki 2">
            <a:extLst>
              <a:ext uri="{FF2B5EF4-FFF2-40B4-BE49-F238E27FC236}">
                <a16:creationId xmlns:a16="http://schemas.microsoft.com/office/drawing/2014/main" id="{A7B99EA9-BBD6-924D-8D06-101E0311062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70203" y="4691392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8" name="Tekstin paikkamerkki 2">
            <a:extLst>
              <a:ext uri="{FF2B5EF4-FFF2-40B4-BE49-F238E27FC236}">
                <a16:creationId xmlns:a16="http://schemas.microsoft.com/office/drawing/2014/main" id="{33917C89-3F85-D646-A1FD-7ECA4E56563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52852" y="4695829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9" name="Tekstin paikkamerkki 2">
            <a:extLst>
              <a:ext uri="{FF2B5EF4-FFF2-40B4-BE49-F238E27FC236}">
                <a16:creationId xmlns:a16="http://schemas.microsoft.com/office/drawing/2014/main" id="{7EAC8016-8F96-D34E-B217-CB01ECFDF5A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578999" y="5464340"/>
            <a:ext cx="5370652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>
                <a:solidFill>
                  <a:schemeClr val="tx2"/>
                </a:solidFill>
              </a:rPr>
              <a:t>Kirjoita </a:t>
            </a:r>
            <a:r>
              <a:rPr lang="fi-FI" sz="1800" b="0" i="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tilauslomakkeen </a:t>
            </a:r>
            <a:r>
              <a:rPr lang="fi-FI" sz="1800" b="0" i="0" kern="1200" dirty="0" err="1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url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30" name="Tekstin paikkamerkki 2">
            <a:extLst>
              <a:ext uri="{FF2B5EF4-FFF2-40B4-BE49-F238E27FC236}">
                <a16:creationId xmlns:a16="http://schemas.microsoft.com/office/drawing/2014/main" id="{D2519B5E-B16C-FD4B-8408-036717A25CF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105969" y="4695686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</p:spTree>
    <p:extLst>
      <p:ext uri="{BB962C8B-B14F-4D97-AF65-F5344CB8AC3E}">
        <p14:creationId xmlns:p14="http://schemas.microsoft.com/office/powerpoint/2010/main" val="19322519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gradFill>
          <a:gsLst>
            <a:gs pos="42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069259"/>
            <a:ext cx="11304587" cy="208542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3474860"/>
            <a:ext cx="11304586" cy="140193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5A7B8B-47BE-BB03-BCF4-FB23E9250D3B}"/>
              </a:ext>
            </a:extLst>
          </p:cNvPr>
          <p:cNvSpPr/>
          <p:nvPr userDrawn="1"/>
        </p:nvSpPr>
        <p:spPr>
          <a:xfrm>
            <a:off x="0" y="5949950"/>
            <a:ext cx="12192000" cy="9080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80EAD1-642E-4932-387D-2642641220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8D0AD77-7D3E-840D-5EC9-5350D340B63D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6" name="Kuva 8" descr="Eurodesk logo">
              <a:extLst>
                <a:ext uri="{FF2B5EF4-FFF2-40B4-BE49-F238E27FC236}">
                  <a16:creationId xmlns:a16="http://schemas.microsoft.com/office/drawing/2014/main" id="{B44A7B73-0448-0383-552C-A91588570F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7" name="Picture 6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93ACED81-64C7-7EB0-29CB-8C66B6CD34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8" name="Picture 7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EAB881CC-40CB-B9A0-A84D-A4A74DCF4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9" name="Kuva 13">
              <a:extLst>
                <a:ext uri="{FF2B5EF4-FFF2-40B4-BE49-F238E27FC236}">
                  <a16:creationId xmlns:a16="http://schemas.microsoft.com/office/drawing/2014/main" id="{853D4D19-2A90-9FA1-0E0D-881853BF84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5153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497E678B-A25B-45A6-BD4D-CFC5303B8D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949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Taustakuva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BFBB7D1A-B2A2-4182-8C2A-A05E75C3E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855228"/>
            <a:ext cx="12192000" cy="2125202"/>
          </a:xfrm>
          <a:gradFill>
            <a:gsLst>
              <a:gs pos="7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i-FI" dirty="0"/>
              <a:t>Liukuväri kuvan päällä, älä lisää kuvatiedostoa tähän kenttään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4" y="476250"/>
            <a:ext cx="11485245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327091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BB94BD-FE1C-EFE1-B572-B271DD696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AA384A2-E2CA-4E96-EDD4-ECA848923B60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5" name="Kuva 8" descr="Eurodesk logo">
              <a:extLst>
                <a:ext uri="{FF2B5EF4-FFF2-40B4-BE49-F238E27FC236}">
                  <a16:creationId xmlns:a16="http://schemas.microsoft.com/office/drawing/2014/main" id="{FCDB184D-7484-D453-7E52-80931E87FE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6" name="Picture 5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82D4B5B7-0560-0A83-9195-BC45FEBAF7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7" name="Picture 6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476EB1B6-0AAC-6913-F6BD-2C9AE4A40B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8" name="Kuva 13">
              <a:extLst>
                <a:ext uri="{FF2B5EF4-FFF2-40B4-BE49-F238E27FC236}">
                  <a16:creationId xmlns:a16="http://schemas.microsoft.com/office/drawing/2014/main" id="{BD0D8159-8ED1-6189-CFD8-3C9648806B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77471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1808163"/>
            <a:ext cx="10442576" cy="414178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7231F-AE72-307A-9D58-275C63CE4546}"/>
              </a:ext>
            </a:extLst>
          </p:cNvPr>
          <p:cNvSpPr txBox="1"/>
          <p:nvPr userDrawn="1"/>
        </p:nvSpPr>
        <p:spPr>
          <a:xfrm>
            <a:off x="7623208" y="63189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6293498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887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(numerot)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83" y="1808163"/>
            <a:ext cx="10442576" cy="4141787"/>
          </a:xfrm>
        </p:spPr>
        <p:txBody>
          <a:bodyPr>
            <a:normAutofit/>
          </a:bodyPr>
          <a:lstStyle>
            <a:lvl1pPr marL="514350" indent="-514350">
              <a:buClr>
                <a:schemeClr val="tx2"/>
              </a:buClr>
              <a:buFont typeface="+mj-lt"/>
              <a:buAutoNum type="arabicPeriod"/>
              <a:defRPr sz="2800"/>
            </a:lvl1pPr>
            <a:lvl2pPr marL="811212" indent="-457200">
              <a:buClr>
                <a:schemeClr val="accent3"/>
              </a:buClr>
              <a:buFont typeface="+mj-lt"/>
              <a:buAutoNum type="arabicPeriod"/>
              <a:defRPr/>
            </a:lvl2pPr>
            <a:lvl3pPr marL="1257300" indent="-342900">
              <a:buClr>
                <a:schemeClr val="accent3"/>
              </a:buClr>
              <a:buFont typeface="+mj-lt"/>
              <a:buAutoNum type="arabicPeriod"/>
              <a:defRPr/>
            </a:lvl3pPr>
            <a:lvl4pPr marL="1727200" indent="-342900">
              <a:buClr>
                <a:schemeClr val="accent3"/>
              </a:buClr>
              <a:buFont typeface="+mj-lt"/>
              <a:buAutoNum type="arabicPeriod"/>
              <a:defRPr/>
            </a:lvl4pPr>
            <a:lvl5pPr marL="2171700" indent="-342900">
              <a:buClr>
                <a:schemeClr val="accent3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906838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53A035-6494-46F0-A7A8-A2DE8A2EF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0988" cy="18161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860F4BD-3D53-450C-8043-91462989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2503805"/>
            <a:ext cx="10412416" cy="119062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DF022F-DB07-4D37-AFE7-163244E5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6D2585-044C-4141-A448-7B02043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A0BF11-5732-4D80-8E85-7FCDDBBC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19898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sältösivu Kaksi palsta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5284D-4300-4162-AF13-97E68207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5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DFAE5-E375-48FB-8FCC-DD2A9EC05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08162"/>
            <a:ext cx="5005388" cy="414178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E1CBDC-6672-47E1-8241-AA70AE03E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7076" y="1808163"/>
            <a:ext cx="5005387" cy="4141786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C2A228F-4B3C-4E7D-B9D0-7DA1A7DF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97FE22-C51E-419D-99AB-B821F05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E09B5-259E-406E-9280-50EDE8CF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513028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isältösivu väliotsikoll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2C08C-C34E-4AC8-92AD-6139F49D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6" y="612000"/>
            <a:ext cx="10442577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E1B3-BA0F-4C0C-9018-EF75C4554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08163"/>
            <a:ext cx="5157787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761B24-D53C-4A59-BD13-63D68C0B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475" y="2724726"/>
            <a:ext cx="5157787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0BBE21C-7D6A-4FF3-BA94-377064EC3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2858" y="1808163"/>
            <a:ext cx="4799605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A47262-7C52-4AC3-97A6-BA3984D34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2857" y="2726573"/>
            <a:ext cx="4799606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835947E-D9A1-49E5-816F-F601AB9F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D6E01B-6C5A-47CC-AF44-2C209D75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0EC712E-6C24-4C16-BEAE-F9F0A80C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25549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DA990D-FCC3-41C6-A705-6E33A18D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6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3260301-10F2-42B6-AA1B-7DCBCEF8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E0DDD0-94A4-4F66-9E34-BE292567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0FAC8F-37A2-4C16-AA37-224140D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700113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4D431-D8C0-490B-9ECF-AAC28A06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90015" cy="111601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F20F5-CB96-4349-B231-54072244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38" y="612000"/>
            <a:ext cx="5840125" cy="53379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853E00-5DE5-4DB1-BE5D-E87C60B0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4" y="1808163"/>
            <a:ext cx="4390015" cy="414178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DCE905-C138-45F9-AB38-EFE8BD6A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4A0C483-654B-4EFE-BA9C-853D93BD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DE3A-B151-40F5-877F-DE3CCB79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368460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426961" cy="111601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870" y="612001"/>
            <a:ext cx="5629593" cy="53379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4869" y="1808163"/>
            <a:ext cx="4426961" cy="414178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89490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 / 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7CBB6BE-70A7-AA4B-A415-BC8EBAFA6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519" y="1438154"/>
            <a:ext cx="9248172" cy="333350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50" b="0" i="1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8897963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3"/>
            <a:ext cx="4500851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6B8EBF3C-72D3-4D67-ABE0-820E8C09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500851" cy="111601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C50960CE-0149-4861-BB2D-605A7A2AFD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2412" y="-1446848"/>
            <a:ext cx="7543800" cy="754221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298106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7582" y="1005136"/>
            <a:ext cx="10443159" cy="48477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452145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B07A8A19-C042-423C-9D22-A59BC72992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42560" y="-5095067"/>
            <a:ext cx="10738159" cy="10561696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04382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00" y="612000"/>
            <a:ext cx="44296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ympyrägrafiikasta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03506" y="1822864"/>
            <a:ext cx="4429688" cy="41270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ympyrägrafiikasta.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23B6B398-0C01-47BC-9812-B98ACB950D0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580525144"/>
              </p:ext>
            </p:extLst>
          </p:nvPr>
        </p:nvGraphicFramePr>
        <p:xfrm>
          <a:off x="5125014" y="492126"/>
          <a:ext cx="6011300" cy="5646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29628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pylvä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42560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pylväsgrafiikasta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1475" y="1808163"/>
            <a:ext cx="4256088" cy="4141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pylväsgrafiikasta.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0F994894-3915-461E-82FD-5DCFB47F963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842814580"/>
              </p:ext>
            </p:extLst>
          </p:nvPr>
        </p:nvGraphicFramePr>
        <p:xfrm>
          <a:off x="4985294" y="476250"/>
          <a:ext cx="6151019" cy="5473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087800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80526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2"/>
            <a:ext cx="4380526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5C24F3D1-B0AB-48CC-893D-6614992AB34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30801" y="612000"/>
            <a:ext cx="5673948" cy="5337949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Kaavio</a:t>
            </a:r>
          </a:p>
        </p:txBody>
      </p:sp>
    </p:spTree>
    <p:extLst>
      <p:ext uri="{BB962C8B-B14F-4D97-AF65-F5344CB8AC3E}">
        <p14:creationId xmlns:p14="http://schemas.microsoft.com/office/powerpoint/2010/main" val="135184455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802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 / 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280" y="439838"/>
            <a:ext cx="9257982" cy="1554653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dirty="0"/>
              <a:t>Kiitos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2176428"/>
            <a:ext cx="9257982" cy="167116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CBE777A-D58B-4464-8111-02784485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pPr/>
              <a:t>24.6.2024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F74362-3159-4CC0-8F36-03788623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8E265B4-BCD5-4DD7-A693-7C4126B2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 dirty="0"/>
              <a:t>{#}</a:t>
            </a:r>
          </a:p>
        </p:txBody>
      </p:sp>
      <p:pic>
        <p:nvPicPr>
          <p:cNvPr id="5" name="Kuva 4" descr="Facebook-logo">
            <a:extLst>
              <a:ext uri="{FF2B5EF4-FFF2-40B4-BE49-F238E27FC236}">
                <a16:creationId xmlns:a16="http://schemas.microsoft.com/office/drawing/2014/main" id="{94F85131-3F1F-6D42-A71B-76A04403A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58" y="4652977"/>
            <a:ext cx="443352" cy="443352"/>
          </a:xfrm>
          <a:prstGeom prst="rect">
            <a:avLst/>
          </a:prstGeom>
        </p:spPr>
      </p:pic>
      <p:pic>
        <p:nvPicPr>
          <p:cNvPr id="9" name="Kuva 8" descr="Instagram-logo">
            <a:extLst>
              <a:ext uri="{FF2B5EF4-FFF2-40B4-BE49-F238E27FC236}">
                <a16:creationId xmlns:a16="http://schemas.microsoft.com/office/drawing/2014/main" id="{DFD369D5-4230-0142-94A8-5B831350C5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040" y="4652977"/>
            <a:ext cx="443352" cy="443352"/>
          </a:xfrm>
          <a:prstGeom prst="rect">
            <a:avLst/>
          </a:prstGeom>
        </p:spPr>
      </p:pic>
      <p:pic>
        <p:nvPicPr>
          <p:cNvPr id="12" name="Kuva 11" descr="Twitter-logo">
            <a:extLst>
              <a:ext uri="{FF2B5EF4-FFF2-40B4-BE49-F238E27FC236}">
                <a16:creationId xmlns:a16="http://schemas.microsoft.com/office/drawing/2014/main" id="{EF2AE551-656D-D949-9749-5A1C46C33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8156" y="4652977"/>
            <a:ext cx="443352" cy="444217"/>
          </a:xfrm>
          <a:prstGeom prst="rect">
            <a:avLst/>
          </a:prstGeom>
        </p:spPr>
      </p:pic>
      <p:sp>
        <p:nvSpPr>
          <p:cNvPr id="21" name="Tekstiruutu 20">
            <a:extLst>
              <a:ext uri="{FF2B5EF4-FFF2-40B4-BE49-F238E27FC236}">
                <a16:creationId xmlns:a16="http://schemas.microsoft.com/office/drawing/2014/main" id="{9854CDD0-53E4-674B-80F7-770E5C8261E2}"/>
              </a:ext>
            </a:extLst>
          </p:cNvPr>
          <p:cNvSpPr txBox="1"/>
          <p:nvPr userDrawn="1"/>
        </p:nvSpPr>
        <p:spPr>
          <a:xfrm>
            <a:off x="290016" y="4142233"/>
            <a:ext cx="228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+mj-lt"/>
              </a:rPr>
              <a:t>Seuraa meitä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E9AD679-F912-8247-A5BE-85AC0A2612A0}"/>
              </a:ext>
            </a:extLst>
          </p:cNvPr>
          <p:cNvSpPr txBox="1"/>
          <p:nvPr userDrawn="1"/>
        </p:nvSpPr>
        <p:spPr>
          <a:xfrm>
            <a:off x="290016" y="5448951"/>
            <a:ext cx="5370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Tilaa uutiskirje EU:n nuoriso-ohjelmat 360 °</a:t>
            </a:r>
            <a:endParaRPr lang="fi-FI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Tekstin paikkamerkki 2">
            <a:extLst>
              <a:ext uri="{FF2B5EF4-FFF2-40B4-BE49-F238E27FC236}">
                <a16:creationId xmlns:a16="http://schemas.microsoft.com/office/drawing/2014/main" id="{A7B99EA9-BBD6-924D-8D06-101E0311062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70203" y="4691392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8" name="Tekstin paikkamerkki 2">
            <a:extLst>
              <a:ext uri="{FF2B5EF4-FFF2-40B4-BE49-F238E27FC236}">
                <a16:creationId xmlns:a16="http://schemas.microsoft.com/office/drawing/2014/main" id="{33917C89-3F85-D646-A1FD-7ECA4E56563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52852" y="4695829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9" name="Tekstin paikkamerkki 2">
            <a:extLst>
              <a:ext uri="{FF2B5EF4-FFF2-40B4-BE49-F238E27FC236}">
                <a16:creationId xmlns:a16="http://schemas.microsoft.com/office/drawing/2014/main" id="{7EAC8016-8F96-D34E-B217-CB01ECFDF5A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578999" y="5464340"/>
            <a:ext cx="5370652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>
                <a:solidFill>
                  <a:schemeClr val="tx2"/>
                </a:solidFill>
              </a:rPr>
              <a:t>Kirjoita </a:t>
            </a:r>
            <a:r>
              <a:rPr lang="fi-FI" sz="1800" b="0" i="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tilauslomakkeen </a:t>
            </a:r>
            <a:r>
              <a:rPr lang="fi-FI" sz="1800" b="0" i="0" kern="1200" dirty="0" err="1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url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30" name="Tekstin paikkamerkki 2">
            <a:extLst>
              <a:ext uri="{FF2B5EF4-FFF2-40B4-BE49-F238E27FC236}">
                <a16:creationId xmlns:a16="http://schemas.microsoft.com/office/drawing/2014/main" id="{D2519B5E-B16C-FD4B-8408-036717A25CF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105969" y="4695686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</p:spTree>
    <p:extLst>
      <p:ext uri="{BB962C8B-B14F-4D97-AF65-F5344CB8AC3E}">
        <p14:creationId xmlns:p14="http://schemas.microsoft.com/office/powerpoint/2010/main" val="18256705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Kiitos">
    <p:bg>
      <p:bgPr>
        <a:gradFill>
          <a:gsLst>
            <a:gs pos="5000">
              <a:schemeClr val="accent1">
                <a:lumMod val="5000"/>
                <a:lumOff val="95000"/>
                <a:alpha val="0"/>
              </a:schemeClr>
            </a:gs>
            <a:gs pos="8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657225"/>
            <a:ext cx="9144000" cy="235974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Kiitos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713" y="3429000"/>
            <a:ext cx="10442575" cy="2121207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F96119E9-32DB-A174-F85F-C3D1B8228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189" y="5849147"/>
            <a:ext cx="2314040" cy="649556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01279238-9E8D-3A36-2151-E58A39802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60" y="202824"/>
            <a:ext cx="1261840" cy="225041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6C63FFEF-4CBF-D94D-8DFB-A2BB909A79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825" y="5957992"/>
            <a:ext cx="2540726" cy="43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08656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D958C89-D936-72A9-1147-BBD11B60996E}"/>
              </a:ext>
            </a:extLst>
          </p:cNvPr>
          <p:cNvGrpSpPr/>
          <p:nvPr userDrawn="1"/>
        </p:nvGrpSpPr>
        <p:grpSpPr>
          <a:xfrm>
            <a:off x="-52861" y="-105048"/>
            <a:ext cx="12244861" cy="6193616"/>
            <a:chOff x="6659690" y="-143339"/>
            <a:chExt cx="12244861" cy="6193616"/>
          </a:xfrm>
        </p:grpSpPr>
        <p:pic>
          <p:nvPicPr>
            <p:cNvPr id="5" name="Kuva 10">
              <a:extLst>
                <a:ext uri="{FF2B5EF4-FFF2-40B4-BE49-F238E27FC236}">
                  <a16:creationId xmlns:a16="http://schemas.microsoft.com/office/drawing/2014/main" id="{AF82E416-098F-5C91-D812-23C85117A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34" t="9667" r="2" b="20"/>
            <a:stretch/>
          </p:blipFill>
          <p:spPr>
            <a:xfrm>
              <a:off x="6659690" y="-143339"/>
              <a:ext cx="12244861" cy="6193616"/>
            </a:xfrm>
            <a:prstGeom prst="rect">
              <a:avLst/>
            </a:prstGeom>
          </p:spPr>
        </p:pic>
        <p:sp>
          <p:nvSpPr>
            <p:cNvPr id="12" name="Suorakulmio 4">
              <a:extLst>
                <a:ext uri="{FF2B5EF4-FFF2-40B4-BE49-F238E27FC236}">
                  <a16:creationId xmlns:a16="http://schemas.microsoft.com/office/drawing/2014/main" id="{BB1AFDB3-B0BE-B3EC-FF06-FB9496E35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712552" y="1271259"/>
              <a:ext cx="12191999" cy="4779018"/>
            </a:xfrm>
            <a:prstGeom prst="rect">
              <a:avLst/>
            </a:prstGeom>
            <a:gradFill>
              <a:gsLst>
                <a:gs pos="5000">
                  <a:srgbClr val="154194">
                    <a:alpha val="0"/>
                  </a:srgbClr>
                </a:gs>
                <a:gs pos="80000">
                  <a:schemeClr val="tx1"/>
                </a:gs>
              </a:gsLst>
              <a:lin ang="5400000" scaled="1"/>
            </a:gradFill>
            <a:ln>
              <a:noFill/>
            </a:ln>
            <a:effectLst>
              <a:innerShdw blurRad="2159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extrusionClr>
                <a:srgbClr val="000000"/>
              </a:extrusionClr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122" y="2247556"/>
            <a:ext cx="11011756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378" y="4853819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6" name="Kuva 18">
            <a:extLst>
              <a:ext uri="{FF2B5EF4-FFF2-40B4-BE49-F238E27FC236}">
                <a16:creationId xmlns:a16="http://schemas.microsoft.com/office/drawing/2014/main" id="{A87EB6F0-FD2D-2F26-EE42-555E5B075F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737" y="6143570"/>
            <a:ext cx="1485338" cy="651747"/>
          </a:xfrm>
          <a:prstGeom prst="rect">
            <a:avLst/>
          </a:prstGeom>
        </p:spPr>
      </p:pic>
      <p:pic>
        <p:nvPicPr>
          <p:cNvPr id="7" name="Kuva 19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C6A7CD5-52D9-4CE4-AD8F-2357C5E40D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1" b="6612"/>
          <a:stretch/>
        </p:blipFill>
        <p:spPr>
          <a:xfrm>
            <a:off x="2533546" y="6193616"/>
            <a:ext cx="1699468" cy="601701"/>
          </a:xfrm>
          <a:prstGeom prst="rect">
            <a:avLst/>
          </a:prstGeom>
        </p:spPr>
      </p:pic>
      <p:pic>
        <p:nvPicPr>
          <p:cNvPr id="8" name="Kuva 20">
            <a:extLst>
              <a:ext uri="{FF2B5EF4-FFF2-40B4-BE49-F238E27FC236}">
                <a16:creationId xmlns:a16="http://schemas.microsoft.com/office/drawing/2014/main" id="{906AE6FC-8207-A90D-753B-36E5D46D702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647" y="6228308"/>
            <a:ext cx="1699468" cy="499317"/>
          </a:xfrm>
          <a:prstGeom prst="rect">
            <a:avLst/>
          </a:prstGeom>
        </p:spPr>
      </p:pic>
      <p:pic>
        <p:nvPicPr>
          <p:cNvPr id="11" name="Kuva 21">
            <a:extLst>
              <a:ext uri="{FF2B5EF4-FFF2-40B4-BE49-F238E27FC236}">
                <a16:creationId xmlns:a16="http://schemas.microsoft.com/office/drawing/2014/main" id="{B65F777A-FCDF-236E-CAFA-41F442D691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2"/>
          <a:stretch/>
        </p:blipFill>
        <p:spPr>
          <a:xfrm>
            <a:off x="4436636" y="6311443"/>
            <a:ext cx="1124135" cy="316000"/>
          </a:xfrm>
          <a:prstGeom prst="rect">
            <a:avLst/>
          </a:prstGeom>
        </p:spPr>
      </p:pic>
      <p:pic>
        <p:nvPicPr>
          <p:cNvPr id="13" name="Picture 12" descr="Euroopan unioni logo">
            <a:extLst>
              <a:ext uri="{FF2B5EF4-FFF2-40B4-BE49-F238E27FC236}">
                <a16:creationId xmlns:a16="http://schemas.microsoft.com/office/drawing/2014/main" id="{77F9C522-E517-7490-67F7-82CA129E054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2" y="169076"/>
            <a:ext cx="1571534" cy="27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49079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10442576" cy="110390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1808163"/>
            <a:ext cx="10442576" cy="414178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2984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11.jpg"/><Relationship Id="rId5" Type="http://schemas.openxmlformats.org/officeDocument/2006/relationships/image" Target="../media/image2.png"/><Relationship Id="rId4" Type="http://schemas.openxmlformats.org/officeDocument/2006/relationships/theme" Target="../theme/theme5.xml"/><Relationship Id="rId9" Type="http://schemas.openxmlformats.org/officeDocument/2006/relationships/image" Target="../media/image1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10812462" y="0"/>
            <a:ext cx="1379537" cy="6858000"/>
          </a:xfrm>
          <a:prstGeom prst="rect">
            <a:avLst/>
          </a:prstGeom>
          <a:gradFill flip="none" rotWithShape="1">
            <a:gsLst>
              <a:gs pos="71000">
                <a:srgbClr val="D5E5F5"/>
              </a:gs>
              <a:gs pos="40000">
                <a:schemeClr val="tx1"/>
              </a:gs>
              <a:gs pos="9900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82" y="530771"/>
            <a:ext cx="10434881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582" y="1819651"/>
            <a:ext cx="10434881" cy="41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582" y="6252527"/>
            <a:ext cx="1031875" cy="416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7982" y="6237288"/>
            <a:ext cx="990886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4625" y="6237288"/>
            <a:ext cx="738188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893B85B-5B58-4957-37E3-C0F07AB590A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pic>
        <p:nvPicPr>
          <p:cNvPr id="9" name="Kuva 8" descr="Eurodesk logo">
            <a:extLst>
              <a:ext uri="{FF2B5EF4-FFF2-40B4-BE49-F238E27FC236}">
                <a16:creationId xmlns:a16="http://schemas.microsoft.com/office/drawing/2014/main" id="{B673F34E-41A5-480A-9FE1-B04FC9474218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52" y="5972869"/>
            <a:ext cx="1485338" cy="651747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78B19CE8-07A9-4805-8334-10E8BD22B282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6302" y="6075443"/>
            <a:ext cx="1769350" cy="519519"/>
          </a:xfrm>
          <a:prstGeom prst="rect">
            <a:avLst/>
          </a:prstGeom>
        </p:spPr>
      </p:pic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A4B87EA5-9063-96F6-33A7-EA05C749AD24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022" y="6093400"/>
            <a:ext cx="1535126" cy="434279"/>
          </a:xfrm>
          <a:prstGeom prst="rect">
            <a:avLst/>
          </a:prstGeom>
        </p:spPr>
      </p:pic>
      <p:pic>
        <p:nvPicPr>
          <p:cNvPr id="19" name="Picture 1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8D95374-9290-7799-7BAB-B1919B73B60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017" y="6159632"/>
            <a:ext cx="1769350" cy="36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5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51" r:id="rId3"/>
    <p:sldLayoutId id="2147483754" r:id="rId4"/>
    <p:sldLayoutId id="2147483753" r:id="rId5"/>
    <p:sldLayoutId id="2147483650" r:id="rId6"/>
    <p:sldLayoutId id="2147483668" r:id="rId7"/>
    <p:sldLayoutId id="2147483651" r:id="rId8"/>
    <p:sldLayoutId id="2147483652" r:id="rId9"/>
    <p:sldLayoutId id="2147483653" r:id="rId10"/>
    <p:sldLayoutId id="2147483654" r:id="rId11"/>
    <p:sldLayoutId id="2147483656" r:id="rId12"/>
    <p:sldLayoutId id="2147483657" r:id="rId13"/>
    <p:sldLayoutId id="2147483675" r:id="rId14"/>
    <p:sldLayoutId id="2147483661" r:id="rId15"/>
    <p:sldLayoutId id="2147483669" r:id="rId16"/>
    <p:sldLayoutId id="2147483670" r:id="rId17"/>
    <p:sldLayoutId id="2147483671" r:id="rId18"/>
    <p:sldLayoutId id="2147483672" r:id="rId19"/>
    <p:sldLayoutId id="2147483674" r:id="rId20"/>
    <p:sldLayoutId id="2147483655" r:id="rId21"/>
    <p:sldLayoutId id="2147483673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orient="horz" pos="4201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pos="6811" userDrawn="1">
          <p15:clr>
            <a:srgbClr val="F26B43"/>
          </p15:clr>
        </p15:guide>
        <p15:guide id="8" orient="horz" pos="113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2" pos="70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10812463" y="0"/>
            <a:ext cx="1379537" cy="6826563"/>
          </a:xfrm>
          <a:prstGeom prst="rect">
            <a:avLst/>
          </a:prstGeom>
          <a:gradFill flip="none" rotWithShape="1">
            <a:gsLst>
              <a:gs pos="40000">
                <a:schemeClr val="accent3"/>
              </a:gs>
              <a:gs pos="9900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accent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82" y="612000"/>
            <a:ext cx="10434881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582" y="1819651"/>
            <a:ext cx="10434881" cy="41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582" y="6252527"/>
            <a:ext cx="1031875" cy="416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7981" y="6237288"/>
            <a:ext cx="2169795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4625" y="6237288"/>
            <a:ext cx="738188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CDA36CA-1ABA-DE8D-BBF5-F75B360E0B4B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62A9859-0C6C-5BE0-FF10-35087FD08F94}"/>
              </a:ext>
            </a:extLst>
          </p:cNvPr>
          <p:cNvGrpSpPr/>
          <p:nvPr userDrawn="1"/>
        </p:nvGrpSpPr>
        <p:grpSpPr>
          <a:xfrm>
            <a:off x="5595022" y="6093400"/>
            <a:ext cx="2815345" cy="434279"/>
            <a:chOff x="5595022" y="6093400"/>
            <a:chExt cx="2815345" cy="434279"/>
          </a:xfrm>
        </p:grpSpPr>
        <p:pic>
          <p:nvPicPr>
            <p:cNvPr id="22" name="Picture 21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D7BB415E-3A4B-BFB9-635D-EA3194F108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022" y="6093400"/>
              <a:ext cx="1535126" cy="434279"/>
            </a:xfrm>
            <a:prstGeom prst="rect">
              <a:avLst/>
            </a:prstGeom>
          </p:spPr>
        </p:pic>
        <p:pic>
          <p:nvPicPr>
            <p:cNvPr id="23" name="Picture 22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BF534CE1-C29D-2CAD-4FC6-6C558979AA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017" y="6159632"/>
              <a:ext cx="1769350" cy="368047"/>
            </a:xfrm>
            <a:prstGeom prst="rect">
              <a:avLst/>
            </a:prstGeom>
          </p:spPr>
        </p:pic>
      </p:grpSp>
      <p:pic>
        <p:nvPicPr>
          <p:cNvPr id="8" name="Kuva 8" descr="Eurodesk logo">
            <a:extLst>
              <a:ext uri="{FF2B5EF4-FFF2-40B4-BE49-F238E27FC236}">
                <a16:creationId xmlns:a16="http://schemas.microsoft.com/office/drawing/2014/main" id="{776E1F28-505E-D1F6-80CE-7BAA4D488B85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52" y="5972869"/>
            <a:ext cx="1485338" cy="651747"/>
          </a:xfrm>
          <a:prstGeom prst="rect">
            <a:avLst/>
          </a:prstGeom>
        </p:spPr>
      </p:pic>
      <p:pic>
        <p:nvPicPr>
          <p:cNvPr id="9" name="Kuva 13">
            <a:extLst>
              <a:ext uri="{FF2B5EF4-FFF2-40B4-BE49-F238E27FC236}">
                <a16:creationId xmlns:a16="http://schemas.microsoft.com/office/drawing/2014/main" id="{AF40F8AE-F6CF-1CC7-9E70-3F06D7193B4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6302" y="6075443"/>
            <a:ext cx="1769350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79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76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4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b="0" i="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orient="horz" pos="4201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pos="6811" userDrawn="1">
          <p15:clr>
            <a:srgbClr val="F26B43"/>
          </p15:clr>
        </p15:guide>
        <p15:guide id="8" orient="horz" pos="113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2" pos="7015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10812463" y="0"/>
            <a:ext cx="1379537" cy="6826563"/>
          </a:xfrm>
          <a:prstGeom prst="rect">
            <a:avLst/>
          </a:prstGeom>
          <a:gradFill flip="none" rotWithShape="1">
            <a:gsLst>
              <a:gs pos="40000">
                <a:schemeClr val="accent2"/>
              </a:gs>
              <a:gs pos="9900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612000"/>
            <a:ext cx="10434881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582" y="1819651"/>
            <a:ext cx="10434881" cy="41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582" y="6252527"/>
            <a:ext cx="1031875" cy="416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7981" y="6237288"/>
            <a:ext cx="2169795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4625" y="6237288"/>
            <a:ext cx="738188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6096074-0AA7-B2C2-7FF6-FB199B17DF60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C872F1C-13FD-B884-A37E-6B9582FD8FB2}"/>
              </a:ext>
            </a:extLst>
          </p:cNvPr>
          <p:cNvGrpSpPr/>
          <p:nvPr userDrawn="1"/>
        </p:nvGrpSpPr>
        <p:grpSpPr>
          <a:xfrm>
            <a:off x="5595022" y="6093400"/>
            <a:ext cx="2815345" cy="434279"/>
            <a:chOff x="5595022" y="6093400"/>
            <a:chExt cx="2815345" cy="434279"/>
          </a:xfrm>
        </p:grpSpPr>
        <p:pic>
          <p:nvPicPr>
            <p:cNvPr id="22" name="Picture 21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CF958597-9CFF-55F2-867A-FC22B0C289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022" y="6093400"/>
              <a:ext cx="1535126" cy="434279"/>
            </a:xfrm>
            <a:prstGeom prst="rect">
              <a:avLst/>
            </a:prstGeom>
          </p:spPr>
        </p:pic>
        <p:pic>
          <p:nvPicPr>
            <p:cNvPr id="23" name="Picture 22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B9661649-4FB9-1D0B-5E2E-C3194BA933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017" y="6159632"/>
              <a:ext cx="1769350" cy="368047"/>
            </a:xfrm>
            <a:prstGeom prst="rect">
              <a:avLst/>
            </a:prstGeom>
          </p:spPr>
        </p:pic>
      </p:grpSp>
      <p:pic>
        <p:nvPicPr>
          <p:cNvPr id="8" name="Kuva 8" descr="Eurodesk logo">
            <a:extLst>
              <a:ext uri="{FF2B5EF4-FFF2-40B4-BE49-F238E27FC236}">
                <a16:creationId xmlns:a16="http://schemas.microsoft.com/office/drawing/2014/main" id="{C704AAEA-E4AA-19B6-28E4-055D86840A57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52" y="5972869"/>
            <a:ext cx="1485338" cy="651747"/>
          </a:xfrm>
          <a:prstGeom prst="rect">
            <a:avLst/>
          </a:prstGeom>
        </p:spPr>
      </p:pic>
      <p:pic>
        <p:nvPicPr>
          <p:cNvPr id="9" name="Kuva 13">
            <a:extLst>
              <a:ext uri="{FF2B5EF4-FFF2-40B4-BE49-F238E27FC236}">
                <a16:creationId xmlns:a16="http://schemas.microsoft.com/office/drawing/2014/main" id="{1FBE63E0-57C7-443C-69F5-19D8289243F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6302" y="6075443"/>
            <a:ext cx="1769350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39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06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4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orient="horz" pos="4201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pos="6811" userDrawn="1">
          <p15:clr>
            <a:srgbClr val="F26B43"/>
          </p15:clr>
        </p15:guide>
        <p15:guide id="8" orient="horz" pos="113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2" pos="701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10812463" y="0"/>
            <a:ext cx="1379537" cy="6858000"/>
          </a:xfrm>
          <a:prstGeom prst="rect">
            <a:avLst/>
          </a:prstGeom>
          <a:gradFill flip="none" rotWithShape="1">
            <a:gsLst>
              <a:gs pos="40000">
                <a:schemeClr val="accent4"/>
              </a:gs>
              <a:gs pos="9900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accent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82" y="612000"/>
            <a:ext cx="10434881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582" y="1819651"/>
            <a:ext cx="10434881" cy="41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582" y="6252527"/>
            <a:ext cx="1031875" cy="416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7981" y="6237288"/>
            <a:ext cx="2169795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4625" y="6237288"/>
            <a:ext cx="738188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E5B8392-97A4-021F-2542-46BEE9C335A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EAF7A77-DB5A-F193-017F-A00847716A2A}"/>
              </a:ext>
            </a:extLst>
          </p:cNvPr>
          <p:cNvGrpSpPr/>
          <p:nvPr userDrawn="1"/>
        </p:nvGrpSpPr>
        <p:grpSpPr>
          <a:xfrm>
            <a:off x="5595022" y="6093400"/>
            <a:ext cx="2815345" cy="434279"/>
            <a:chOff x="5595022" y="6093400"/>
            <a:chExt cx="2815345" cy="434279"/>
          </a:xfrm>
        </p:grpSpPr>
        <p:pic>
          <p:nvPicPr>
            <p:cNvPr id="22" name="Picture 21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29D33AA9-BDA1-0F2A-CF67-6518130119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022" y="6093400"/>
              <a:ext cx="1535126" cy="434279"/>
            </a:xfrm>
            <a:prstGeom prst="rect">
              <a:avLst/>
            </a:prstGeom>
          </p:spPr>
        </p:pic>
        <p:pic>
          <p:nvPicPr>
            <p:cNvPr id="23" name="Picture 22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96266C41-85F9-8611-E627-E3D12959C9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017" y="6159632"/>
              <a:ext cx="1769350" cy="368047"/>
            </a:xfrm>
            <a:prstGeom prst="rect">
              <a:avLst/>
            </a:prstGeom>
          </p:spPr>
        </p:pic>
      </p:grpSp>
      <p:pic>
        <p:nvPicPr>
          <p:cNvPr id="8" name="Kuva 8" descr="Eurodesk logo">
            <a:extLst>
              <a:ext uri="{FF2B5EF4-FFF2-40B4-BE49-F238E27FC236}">
                <a16:creationId xmlns:a16="http://schemas.microsoft.com/office/drawing/2014/main" id="{88FE6D53-770F-1E97-308F-7AB31E9AA65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52" y="5972869"/>
            <a:ext cx="1485338" cy="651747"/>
          </a:xfrm>
          <a:prstGeom prst="rect">
            <a:avLst/>
          </a:prstGeom>
        </p:spPr>
      </p:pic>
      <p:pic>
        <p:nvPicPr>
          <p:cNvPr id="9" name="Kuva 13">
            <a:extLst>
              <a:ext uri="{FF2B5EF4-FFF2-40B4-BE49-F238E27FC236}">
                <a16:creationId xmlns:a16="http://schemas.microsoft.com/office/drawing/2014/main" id="{739F512F-AF02-303B-2DF1-8E1426301505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6302" y="6075443"/>
            <a:ext cx="1769350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3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46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orient="horz" pos="4201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pos="6811" userDrawn="1">
          <p15:clr>
            <a:srgbClr val="F26B43"/>
          </p15:clr>
        </p15:guide>
        <p15:guide id="8" orient="horz" pos="113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2" pos="7015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10812463" y="0"/>
            <a:ext cx="1379537" cy="6826563"/>
          </a:xfrm>
          <a:prstGeom prst="rect">
            <a:avLst/>
          </a:prstGeom>
          <a:gradFill flip="none" rotWithShape="1">
            <a:gsLst>
              <a:gs pos="40000">
                <a:schemeClr val="accent2"/>
              </a:gs>
              <a:gs pos="9900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612000"/>
            <a:ext cx="10434881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582" y="1819651"/>
            <a:ext cx="10434881" cy="41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582" y="6252527"/>
            <a:ext cx="1031875" cy="416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24.6.2024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7981" y="6237288"/>
            <a:ext cx="2169795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4625" y="6237288"/>
            <a:ext cx="738188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10" name="Kuva 8" descr="Eurodesk logo">
            <a:extLst>
              <a:ext uri="{FF2B5EF4-FFF2-40B4-BE49-F238E27FC236}">
                <a16:creationId xmlns:a16="http://schemas.microsoft.com/office/drawing/2014/main" id="{EB1812C0-F2D5-8831-1319-E384B0A0482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661" y="6055876"/>
            <a:ext cx="1485338" cy="651747"/>
          </a:xfrm>
          <a:prstGeom prst="rect">
            <a:avLst/>
          </a:prstGeom>
        </p:spPr>
      </p:pic>
      <p:pic>
        <p:nvPicPr>
          <p:cNvPr id="11" name="Kuva 11" descr="Opetushallitus-logo">
            <a:extLst>
              <a:ext uri="{FF2B5EF4-FFF2-40B4-BE49-F238E27FC236}">
                <a16:creationId xmlns:a16="http://schemas.microsoft.com/office/drawing/2014/main" id="{8FCA7576-18F4-540B-FA7E-44F52724931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470" y="6000874"/>
            <a:ext cx="1699468" cy="756795"/>
          </a:xfrm>
          <a:prstGeom prst="rect">
            <a:avLst/>
          </a:prstGeom>
        </p:spPr>
      </p:pic>
      <p:pic>
        <p:nvPicPr>
          <p:cNvPr id="13" name="Kuva 13" descr="Euroopan Solidaarisuusjoukot logo">
            <a:extLst>
              <a:ext uri="{FF2B5EF4-FFF2-40B4-BE49-F238E27FC236}">
                <a16:creationId xmlns:a16="http://schemas.microsoft.com/office/drawing/2014/main" id="{3BA0E911-918F-8C25-7EE3-64D28AFBE8A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571" y="6140614"/>
            <a:ext cx="1699468" cy="499317"/>
          </a:xfrm>
          <a:prstGeom prst="rect">
            <a:avLst/>
          </a:prstGeom>
        </p:spPr>
      </p:pic>
      <p:pic>
        <p:nvPicPr>
          <p:cNvPr id="15" name="Kuva 15">
            <a:extLst>
              <a:ext uri="{FF2B5EF4-FFF2-40B4-BE49-F238E27FC236}">
                <a16:creationId xmlns:a16="http://schemas.microsoft.com/office/drawing/2014/main" id="{CBC18DA8-1131-25D5-1908-333F35544B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4"/>
          <a:stretch/>
        </p:blipFill>
        <p:spPr>
          <a:xfrm>
            <a:off x="7302560" y="6219121"/>
            <a:ext cx="1116308" cy="320300"/>
          </a:xfrm>
          <a:prstGeom prst="rect">
            <a:avLst/>
          </a:prstGeom>
        </p:spPr>
      </p:pic>
      <p:pic>
        <p:nvPicPr>
          <p:cNvPr id="19" name="Picture 18" descr="Euroopan unioni logo">
            <a:extLst>
              <a:ext uri="{FF2B5EF4-FFF2-40B4-BE49-F238E27FC236}">
                <a16:creationId xmlns:a16="http://schemas.microsoft.com/office/drawing/2014/main" id="{7846F153-CC1A-7222-0D94-105EDC2EFD2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2" y="169076"/>
            <a:ext cx="1571534" cy="27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39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5" r:id="rId2"/>
    <p:sldLayoutId id="214748375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orient="horz" pos="4201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pos="6811" userDrawn="1">
          <p15:clr>
            <a:srgbClr val="F26B43"/>
          </p15:clr>
        </p15:guide>
        <p15:guide id="8" orient="horz" pos="113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2" pos="70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h.fi/sv/om-oss/utbildningsstyrelsens-organisation-och-ledning" TargetMode="External"/><Relationship Id="rId1" Type="http://schemas.openxmlformats.org/officeDocument/2006/relationships/slideLayout" Target="../slideLayouts/slideLayout8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h.fi/sv/program/finansierade-projekt-2021-2027-0" TargetMode="External"/><Relationship Id="rId1" Type="http://schemas.openxmlformats.org/officeDocument/2006/relationships/slideLayout" Target="../slideLayouts/slideLayout8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h.fi/sv/program/finansierade-projekt-2021-2027" TargetMode="External"/><Relationship Id="rId1" Type="http://schemas.openxmlformats.org/officeDocument/2006/relationships/slideLayout" Target="../slideLayouts/slideLayout8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sv/program/anvisningar-projektadministratoren" TargetMode="External"/><Relationship Id="rId2" Type="http://schemas.openxmlformats.org/officeDocument/2006/relationships/hyperlink" Target="https://www.oph.fi/sv/program/anvisningar-administration-av-godkanda-projekt-inom-erasmus-ungdomssektorn" TargetMode="External"/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h.fi/sites/default/files/documents/Partnership%20agreement%20for%20KA1.pdf" TargetMode="External"/><Relationship Id="rId1" Type="http://schemas.openxmlformats.org/officeDocument/2006/relationships/slideLayout" Target="../slideLayouts/slideLayout5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h.fi/fi/ohjelmat/ohjeita-hankkeen-hallinnoijalle-0" TargetMode="External"/><Relationship Id="rId1" Type="http://schemas.openxmlformats.org/officeDocument/2006/relationships/slideLayout" Target="../slideLayouts/slideLayout5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programmes/erasmus-plus/resources/distance-calculator_en" TargetMode="External"/><Relationship Id="rId1" Type="http://schemas.openxmlformats.org/officeDocument/2006/relationships/slideLayout" Target="../slideLayouts/slideLayout5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ph.fi/sv/program/anvisningar-administration-av-godkanda-projekt-inom-erasmus-ungdomssektorn" TargetMode="External"/><Relationship Id="rId1" Type="http://schemas.openxmlformats.org/officeDocument/2006/relationships/slideLayout" Target="../slideLayouts/slideLayout5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smasignforms.com/form/3cd8cb37-a1d6-4f85-992e-dbc4528c55a1" TargetMode="External"/><Relationship Id="rId2" Type="http://schemas.openxmlformats.org/officeDocument/2006/relationships/hyperlink" Target="https://www.vismasignforms.com/form/ee52d37f-02d0-4fa7-8c16-75802104c3eb" TargetMode="External"/><Relationship Id="rId1" Type="http://schemas.openxmlformats.org/officeDocument/2006/relationships/slideLayout" Target="../slideLayouts/slideLayout5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sv/program/anvisningar-projektadministratoren" TargetMode="External"/><Relationship Id="rId2" Type="http://schemas.openxmlformats.org/officeDocument/2006/relationships/hyperlink" Target="https://www.oph.fi/sv/program/anvisningar-administration-av-godkanda-projekt-inom-erasmus-ungdomssektorn" TargetMode="External"/><Relationship Id="rId1" Type="http://schemas.openxmlformats.org/officeDocument/2006/relationships/slideLayout" Target="../slideLayouts/slideLayout5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ec.europa.eu/info/funding-tenders/procedures-guidelines-tenders/information-contractors-and-beneficiaries/exchange-rate-inforeuro_fi" TargetMode="External"/><Relationship Id="rId1" Type="http://schemas.openxmlformats.org/officeDocument/2006/relationships/slideLayout" Target="../slideLayouts/slideLayout5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sv/program/anvisningar-projektadministratoren" TargetMode="External"/><Relationship Id="rId2" Type="http://schemas.openxmlformats.org/officeDocument/2006/relationships/hyperlink" Target="https://www.oph.fi/sv/program/anvisningar-administration-av-godkanda-projekt-inom-erasmus-ungdomssektorn" TargetMode="External"/><Relationship Id="rId1" Type="http://schemas.openxmlformats.org/officeDocument/2006/relationships/slideLayout" Target="../slideLayouts/slideLayout5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mailto:nuoriso@oph.fi" TargetMode="External"/><Relationship Id="rId1" Type="http://schemas.openxmlformats.org/officeDocument/2006/relationships/slideLayout" Target="../slideLayouts/slideLayout5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B8C94C-2186-7FDB-8E5B-463767C3C9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v-fi" b="0" i="0" u="none" baseline="0" dirty="0"/>
              <a:t>Utbildning för finansierade projekt</a:t>
            </a:r>
            <a:br>
              <a:rPr lang="sv-fi" dirty="0"/>
            </a:br>
            <a:br>
              <a:rPr lang="sv-fi" dirty="0"/>
            </a:br>
            <a:br>
              <a:rPr lang="sv-fi" sz="3600" dirty="0"/>
            </a:br>
            <a:br>
              <a:rPr lang="sv-fi" sz="3600" dirty="0"/>
            </a:br>
            <a:r>
              <a:rPr lang="sv-fi" sz="3600" b="0" i="0" u="none" baseline="0" dirty="0"/>
              <a:t>Erasmus+ Youth | Europeiska solidaritetskåren </a:t>
            </a:r>
            <a:endParaRPr lang="en-FI" sz="3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9893B71-1016-E57E-994D-815CAC7F1F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FI" b="0" i="0" u="none" baseline="0" dirty="0"/>
              <a:t>10.6.2024 kl. 10.00–15.00 </a:t>
            </a:r>
          </a:p>
          <a:p>
            <a:r>
              <a:rPr lang="sv-FI" b="0" i="0" u="none" baseline="0" dirty="0"/>
              <a:t>Teams</a:t>
            </a:r>
          </a:p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957895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390A-3A50-ADFD-590D-4B6311D7B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Dagens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33FAB-645B-D97B-4E33-AA1E3DD7A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2104213"/>
            <a:ext cx="9416761" cy="41417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dirty="0"/>
              <a:t>kl. 10–12	Projektadministration och -ekonomi</a:t>
            </a:r>
            <a:br>
              <a:rPr lang="fi-FI" dirty="0"/>
            </a:br>
            <a:r>
              <a:rPr lang="fi-FI" dirty="0"/>
              <a:t>		</a:t>
            </a:r>
            <a:r>
              <a:rPr lang="fi-FI" sz="2000" dirty="0"/>
              <a:t>Ari Huotari, OPH</a:t>
            </a:r>
          </a:p>
          <a:p>
            <a:pPr marL="0" indent="0">
              <a:buNone/>
            </a:pPr>
            <a:r>
              <a:rPr lang="fi-FI" dirty="0"/>
              <a:t>kl. 12–13	Paus</a:t>
            </a:r>
          </a:p>
          <a:p>
            <a:pPr marL="0" indent="0">
              <a:buNone/>
            </a:pPr>
            <a:r>
              <a:rPr lang="fi-FI" dirty="0"/>
              <a:t>kl. 13–14	Tips för hur du lyckas med 				    		projektkommunikationen och dataskydd</a:t>
            </a:r>
            <a:br>
              <a:rPr lang="fi-FI" dirty="0"/>
            </a:br>
            <a:r>
              <a:rPr lang="fi-FI" dirty="0"/>
              <a:t>		</a:t>
            </a:r>
            <a:r>
              <a:rPr lang="fi-FI" sz="2000" dirty="0"/>
              <a:t>Riikka Uljas-Bärman, Utbildningsstyrelsen</a:t>
            </a:r>
          </a:p>
          <a:p>
            <a:pPr marL="0" indent="0">
              <a:buNone/>
            </a:pPr>
            <a:r>
              <a:rPr lang="fi-FI" dirty="0"/>
              <a:t>kl. 14–15	Youthpass 		</a:t>
            </a:r>
          </a:p>
          <a:p>
            <a:pPr marL="0" indent="0">
              <a:buNone/>
            </a:pPr>
            <a:r>
              <a:rPr lang="fi-FI" sz="2000" dirty="0"/>
              <a:t>		Laura Lehto och Karoliina Nissinen, Utbildningsstyrelsen </a:t>
            </a:r>
          </a:p>
        </p:txBody>
      </p:sp>
    </p:spTree>
    <p:extLst>
      <p:ext uri="{BB962C8B-B14F-4D97-AF65-F5344CB8AC3E}">
        <p14:creationId xmlns:p14="http://schemas.microsoft.com/office/powerpoint/2010/main" val="1061387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C49D5F-AE7B-1C9A-FB2B-96CF99D6C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7" y="1256212"/>
            <a:ext cx="10442576" cy="1103901"/>
          </a:xfrm>
        </p:spPr>
        <p:txBody>
          <a:bodyPr>
            <a:normAutofit fontScale="90000"/>
          </a:bodyPr>
          <a:lstStyle/>
          <a:p>
            <a:r>
              <a:rPr lang="fi-FI" dirty="0"/>
              <a:t>Utbildningsstyrelsen är nationellt programkontor för programmen Erasmus+ och Europeiska solidaritetskåren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FF7032-7143-A829-A66C-97B8644FE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endParaRPr lang="fi-FI" sz="16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sv-SE" sz="2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Internationaliseringstjänster för ungdom, kultur och idrott</a:t>
            </a:r>
            <a:r>
              <a:rPr lang="fi-FI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enhetschef Mari Ahonen-Walker</a:t>
            </a:r>
          </a:p>
          <a:p>
            <a:r>
              <a:rPr lang="fi-FI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EU-program:</a:t>
            </a:r>
          </a:p>
          <a:p>
            <a:pPr lvl="1"/>
            <a:r>
              <a:rPr lang="fi-FI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Erasmus+ -programmets sektorer:</a:t>
            </a:r>
          </a:p>
          <a:p>
            <a:pPr lvl="2"/>
            <a:r>
              <a:rPr lang="fi-FI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Erasmus+ </a:t>
            </a:r>
            <a:r>
              <a:rPr lang="fi-FI" sz="1600" dirty="0">
                <a:solidFill>
                  <a:srgbClr val="000000"/>
                </a:solidFill>
                <a:latin typeface="Calibri" panose="020F0502020204030204" pitchFamily="34" charset="0"/>
              </a:rPr>
              <a:t>för ungdomssektorn</a:t>
            </a:r>
            <a:r>
              <a:rPr lang="fi-FI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 Youth</a:t>
            </a:r>
          </a:p>
          <a:p>
            <a:pPr lvl="2"/>
            <a:r>
              <a:rPr lang="fi-FI" sz="16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Erasmus+ Sport</a:t>
            </a:r>
          </a:p>
          <a:p>
            <a:pPr lvl="1"/>
            <a:r>
              <a:rPr lang="fi-FI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Europeiska solidaritetskåren</a:t>
            </a:r>
          </a:p>
          <a:p>
            <a:pPr lvl="1"/>
            <a:r>
              <a:rPr lang="fi-FI" sz="2000" dirty="0">
                <a:solidFill>
                  <a:srgbClr val="000000"/>
                </a:solidFill>
                <a:latin typeface="Calibri" panose="020F0502020204030204" pitchFamily="34" charset="0"/>
              </a:rPr>
              <a:t>Kreativa Europa</a:t>
            </a:r>
            <a:br>
              <a:rPr lang="fi-FI" sz="2000" b="0" i="0" u="none" strike="noStrike" baseline="0" dirty="0">
                <a:solidFill>
                  <a:srgbClr val="000000"/>
                </a:solidFill>
                <a:highlight>
                  <a:srgbClr val="FFFF00"/>
                </a:highlight>
                <a:latin typeface="Calibri" panose="020F0502020204030204" pitchFamily="34" charset="0"/>
              </a:rPr>
            </a:br>
            <a:endParaRPr lang="fi-FI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fi-FI" sz="2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Mer information om Utbildningsstyrelsens organisationsstruktur: </a:t>
            </a:r>
            <a:r>
              <a:rPr lang="sv-SE" dirty="0">
                <a:hlinkClick r:id="rId2"/>
              </a:rPr>
              <a:t>Utbildningsstyrelsens organisation och ledning | Utbildningsstyrelsen (oph.fi)</a:t>
            </a:r>
            <a:endParaRPr lang="fi-FI" sz="2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/>
            <a:endParaRPr lang="fi-FI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52520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C49D5F-AE7B-1C9A-FB2B-96CF99D6C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7" y="1270211"/>
            <a:ext cx="10442576" cy="1103901"/>
          </a:xfrm>
        </p:spPr>
        <p:txBody>
          <a:bodyPr>
            <a:normAutofit fontScale="90000"/>
          </a:bodyPr>
          <a:lstStyle/>
          <a:p>
            <a:r>
              <a:rPr lang="fi-FI" dirty="0"/>
              <a:t>Europeiska solidaritetskåren: projekt som finansierades under den första ansökningsomgången </a:t>
            </a:r>
            <a:r>
              <a:rPr lang="fi-FI" dirty="0" err="1"/>
              <a:t>år</a:t>
            </a:r>
            <a:r>
              <a:rPr lang="fi-FI" dirty="0"/>
              <a:t> 2024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FF7032-7143-A829-A66C-97B8644FE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2189163"/>
            <a:ext cx="10442576" cy="4141787"/>
          </a:xfrm>
        </p:spPr>
        <p:txBody>
          <a:bodyPr>
            <a:normAutofit/>
          </a:bodyPr>
          <a:lstStyle/>
          <a:p>
            <a:pPr lvl="1"/>
            <a:r>
              <a:rPr lang="fi-FI" b="0" i="0" u="none" strike="noStrike" baseline="0" dirty="0">
                <a:solidFill>
                  <a:srgbClr val="000000"/>
                </a:solidFill>
              </a:rPr>
              <a:t>solidaritetsprojekt (ESC30-SOL): 9 ansökningar, 8 godkändes</a:t>
            </a:r>
          </a:p>
          <a:p>
            <a:pPr lvl="1"/>
            <a:r>
              <a:rPr lang="fi-FI" b="0" i="0" u="none" strike="noStrike" baseline="0" dirty="0">
                <a:solidFill>
                  <a:srgbClr val="000000"/>
                </a:solidFill>
              </a:rPr>
              <a:t>volontärprojekt (ESC51-VTJ): 23 ansökningar, 23 godkändes</a:t>
            </a:r>
          </a:p>
          <a:p>
            <a:pPr lvl="1"/>
            <a:r>
              <a:rPr lang="fi-FI" dirty="0">
                <a:solidFill>
                  <a:srgbClr val="000000"/>
                </a:solidFill>
              </a:rPr>
              <a:t>m</a:t>
            </a:r>
            <a:r>
              <a:rPr lang="fi-FI" b="0" i="0" u="none" strike="noStrike" baseline="0" dirty="0">
                <a:solidFill>
                  <a:srgbClr val="000000"/>
                </a:solidFill>
              </a:rPr>
              <a:t>ottagna ansökningar totalt 32, 31 godkändes (97 procent)</a:t>
            </a:r>
          </a:p>
          <a:p>
            <a:pPr lvl="1"/>
            <a:r>
              <a:rPr lang="fi-FI" dirty="0">
                <a:solidFill>
                  <a:srgbClr val="000000"/>
                </a:solidFill>
              </a:rPr>
              <a:t>beviljad finansiering totalt</a:t>
            </a:r>
            <a:r>
              <a:rPr lang="fi-FI" b="0" i="0" u="none" strike="noStrike" baseline="0" dirty="0">
                <a:solidFill>
                  <a:srgbClr val="000000"/>
                </a:solidFill>
              </a:rPr>
              <a:t> 2 203 187,00</a:t>
            </a:r>
          </a:p>
          <a:p>
            <a:endParaRPr lang="fi-FI" dirty="0"/>
          </a:p>
          <a:p>
            <a:r>
              <a:rPr lang="fi-FI" dirty="0"/>
              <a:t>Information om finansierade projekt: </a:t>
            </a:r>
            <a:r>
              <a:rPr lang="fi-FI" dirty="0">
                <a:hlinkClick r:id="rId2"/>
              </a:rPr>
              <a:t>https://www.oph.fi/sv/program/finansierade-projekt-2021-2027-0</a:t>
            </a: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22600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C49D5F-AE7B-1C9A-FB2B-96CF99D6C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7" y="1183500"/>
            <a:ext cx="10442576" cy="1103901"/>
          </a:xfrm>
        </p:spPr>
        <p:txBody>
          <a:bodyPr>
            <a:normAutofit fontScale="90000"/>
          </a:bodyPr>
          <a:lstStyle/>
          <a:p>
            <a:r>
              <a:rPr lang="fi-FI" dirty="0"/>
              <a:t>Erasmus+ för ungdomssektorn: finansierade projekt under den första ansökningsomgången 2024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FF7032-7143-A829-A66C-97B8644FE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2189163"/>
            <a:ext cx="10442576" cy="4141787"/>
          </a:xfrm>
        </p:spPr>
        <p:txBody>
          <a:bodyPr>
            <a:normAutofit fontScale="700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0A48"/>
                </a:solidFill>
              </a:rPr>
              <a:t>m</a:t>
            </a:r>
            <a:r>
              <a:rPr lang="fi-FI" b="0" i="0" dirty="0">
                <a:solidFill>
                  <a:srgbClr val="000A48"/>
                </a:solidFill>
                <a:effectLst/>
              </a:rPr>
              <a:t>obilitetsprojekt för ackrediterade organisationer (KA151-YOU): 22 ansökningar, 22 godkändes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0A48"/>
                </a:solidFill>
              </a:rPr>
              <a:t>m</a:t>
            </a:r>
            <a:r>
              <a:rPr lang="fi-FI" b="0" i="0" dirty="0">
                <a:solidFill>
                  <a:srgbClr val="000A48"/>
                </a:solidFill>
                <a:effectLst/>
              </a:rPr>
              <a:t>obilitetsprojekt för unga (</a:t>
            </a:r>
            <a:r>
              <a:rPr lang="fi-FI" dirty="0">
                <a:solidFill>
                  <a:srgbClr val="000A48"/>
                </a:solidFill>
              </a:rPr>
              <a:t>ungdomsutbyten</a:t>
            </a:r>
            <a:r>
              <a:rPr lang="fi-FI" b="0" i="0" dirty="0">
                <a:solidFill>
                  <a:srgbClr val="000A48"/>
                </a:solidFill>
                <a:effectLst/>
              </a:rPr>
              <a:t>) (KA152-YOU): 26 </a:t>
            </a:r>
            <a:r>
              <a:rPr lang="fi-FI" dirty="0">
                <a:solidFill>
                  <a:srgbClr val="000A48"/>
                </a:solidFill>
              </a:rPr>
              <a:t>ansökningar</a:t>
            </a:r>
            <a:r>
              <a:rPr lang="fi-FI" b="0" i="0" dirty="0">
                <a:solidFill>
                  <a:srgbClr val="000A48"/>
                </a:solidFill>
                <a:effectLst/>
              </a:rPr>
              <a:t>, 13 godkändes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0A48"/>
                </a:solidFill>
              </a:rPr>
              <a:t>m</a:t>
            </a:r>
            <a:r>
              <a:rPr lang="fi-FI" b="0" i="0" dirty="0">
                <a:solidFill>
                  <a:srgbClr val="000A48"/>
                </a:solidFill>
                <a:effectLst/>
              </a:rPr>
              <a:t>obilitetsprojekt för ungdomsarbetare (KA153-YOU): 13 </a:t>
            </a:r>
            <a:r>
              <a:rPr lang="fi-FI" dirty="0">
                <a:solidFill>
                  <a:srgbClr val="000A48"/>
                </a:solidFill>
              </a:rPr>
              <a:t>ansökningar,</a:t>
            </a:r>
            <a:r>
              <a:rPr lang="fi-FI" b="0" i="0" dirty="0">
                <a:solidFill>
                  <a:srgbClr val="000A48"/>
                </a:solidFill>
                <a:effectLst/>
              </a:rPr>
              <a:t> 6 godkändes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0A48"/>
                </a:solidFill>
              </a:rPr>
              <a:t>u</a:t>
            </a:r>
            <a:r>
              <a:rPr lang="fi-FI" b="0" i="0" dirty="0">
                <a:solidFill>
                  <a:srgbClr val="000A48"/>
                </a:solidFill>
                <a:effectLst/>
              </a:rPr>
              <a:t>ngdomsverksamhe</a:t>
            </a:r>
            <a:r>
              <a:rPr lang="fi-FI" dirty="0">
                <a:solidFill>
                  <a:srgbClr val="000A48"/>
                </a:solidFill>
              </a:rPr>
              <a:t>t </a:t>
            </a:r>
            <a:r>
              <a:rPr lang="fi-FI" b="0" i="0" dirty="0">
                <a:solidFill>
                  <a:srgbClr val="000A48"/>
                </a:solidFill>
                <a:effectLst/>
              </a:rPr>
              <a:t>(KA154-YOU): 6 </a:t>
            </a:r>
            <a:r>
              <a:rPr lang="fi-FI" dirty="0">
                <a:solidFill>
                  <a:srgbClr val="000A48"/>
                </a:solidFill>
              </a:rPr>
              <a:t>ansökningar</a:t>
            </a:r>
            <a:r>
              <a:rPr lang="fi-FI" b="0" i="0" dirty="0">
                <a:solidFill>
                  <a:srgbClr val="000A48"/>
                </a:solidFill>
                <a:effectLst/>
              </a:rPr>
              <a:t>, 6 godkändes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0A48"/>
                </a:solidFill>
              </a:rPr>
              <a:t>i</a:t>
            </a:r>
            <a:r>
              <a:rPr lang="fi-FI" b="0" i="0" dirty="0">
                <a:solidFill>
                  <a:srgbClr val="000A48"/>
                </a:solidFill>
                <a:effectLst/>
              </a:rPr>
              <a:t>nkluderingsinsatsen DiscoverEU (KA155-YOU): 2 </a:t>
            </a:r>
            <a:r>
              <a:rPr lang="fi-FI" dirty="0">
                <a:solidFill>
                  <a:srgbClr val="000A48"/>
                </a:solidFill>
              </a:rPr>
              <a:t>ansökningar</a:t>
            </a:r>
            <a:r>
              <a:rPr lang="fi-FI" b="0" i="0" dirty="0">
                <a:solidFill>
                  <a:srgbClr val="000A48"/>
                </a:solidFill>
                <a:effectLst/>
              </a:rPr>
              <a:t>, 2 godkändes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0A48"/>
                </a:solidFill>
              </a:rPr>
              <a:t>mottagna ansökningar totalt</a:t>
            </a:r>
            <a:r>
              <a:rPr lang="fi-FI" b="0" i="0" dirty="0">
                <a:solidFill>
                  <a:srgbClr val="000A48"/>
                </a:solidFill>
                <a:effectLst/>
              </a:rPr>
              <a:t> 69, 49 godkändes (71 procent)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dirty="0">
                <a:solidFill>
                  <a:srgbClr val="000A48"/>
                </a:solidFill>
              </a:rPr>
              <a:t>b</a:t>
            </a:r>
            <a:r>
              <a:rPr lang="fi-FI" b="0" i="0" dirty="0">
                <a:solidFill>
                  <a:srgbClr val="000A48"/>
                </a:solidFill>
                <a:effectLst/>
              </a:rPr>
              <a:t>eviljad finansiering totalt 3 607 573,25 euro.</a:t>
            </a:r>
          </a:p>
          <a:p>
            <a:pPr marL="0" indent="0">
              <a:buNone/>
            </a:pPr>
            <a:endParaRPr lang="fi-FI" dirty="0">
              <a:highlight>
                <a:srgbClr val="FFFF00"/>
              </a:highlight>
            </a:endParaRPr>
          </a:p>
          <a:p>
            <a:r>
              <a:rPr lang="fi-FI" dirty="0"/>
              <a:t>Information om finansierade projekt: </a:t>
            </a:r>
            <a:r>
              <a:rPr lang="fi-FI" dirty="0">
                <a:hlinkClick r:id="rId2"/>
              </a:rPr>
              <a:t>Finansierade projekt 2021–2027 | Utbildningsstyrelsen (oph.fi)</a:t>
            </a: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85819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44BD0D-4103-6170-9387-C799E8BA2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17575"/>
            <a:ext cx="12192000" cy="2082800"/>
          </a:xfrm>
        </p:spPr>
        <p:txBody>
          <a:bodyPr>
            <a:normAutofit/>
          </a:bodyPr>
          <a:lstStyle/>
          <a:p>
            <a:r>
              <a:rPr lang="fi-FI" sz="5000" dirty="0"/>
              <a:t>Information om bidragsavtalet, </a:t>
            </a:r>
            <a:r>
              <a:rPr lang="fi-FI" sz="5000" dirty="0" err="1"/>
              <a:t>budgeten</a:t>
            </a:r>
            <a:r>
              <a:rPr lang="fi-FI" sz="5000" dirty="0"/>
              <a:t> och projektadministrationen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98A7E8D-9317-29F1-862D-9096C69ED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378" y="4509045"/>
            <a:ext cx="11485244" cy="1234749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10.6.2024 kl. 10.00–12.00</a:t>
            </a:r>
          </a:p>
          <a:p>
            <a:r>
              <a:rPr lang="fi-FI" dirty="0"/>
              <a:t>Erasmus+ Youth | Europeiska solidaritetskåren</a:t>
            </a:r>
          </a:p>
          <a:p>
            <a:r>
              <a:rPr lang="fi-FI" dirty="0"/>
              <a:t>Ari Huotari, ari.huotari@oph.fi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792671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56CC39-D2E3-97C9-2E39-75355BC24907}"/>
              </a:ext>
            </a:extLst>
          </p:cNvPr>
          <p:cNvSpPr txBox="1">
            <a:spLocks/>
          </p:cNvSpPr>
          <p:nvPr/>
        </p:nvSpPr>
        <p:spPr>
          <a:xfrm>
            <a:off x="371475" y="612000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Den här presentationen gäller följande insatser</a:t>
            </a:r>
            <a:endParaRPr lang="sv-fi" sz="3600" strike="sngStrike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012FFB-773E-370A-80B8-CEBE75F4D8EB}"/>
              </a:ext>
            </a:extLst>
          </p:cNvPr>
          <p:cNvSpPr txBox="1">
            <a:spLocks/>
          </p:cNvSpPr>
          <p:nvPr/>
        </p:nvSpPr>
        <p:spPr>
          <a:xfrm>
            <a:off x="514950" y="1715901"/>
            <a:ext cx="10442576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KA152</a:t>
            </a:r>
            <a:r>
              <a:rPr lang="sv-fi" sz="2400" dirty="0"/>
              <a:t>-YOU mobilitetsprojekt för unga (ungdomsutbyten)</a:t>
            </a:r>
          </a:p>
          <a:p>
            <a:r>
              <a:rPr lang="sv-fi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KA153</a:t>
            </a:r>
            <a:r>
              <a:rPr lang="sv-fi" sz="2400" dirty="0"/>
              <a:t>-YOU mobilitetsprojekt för ungdomsarbetare</a:t>
            </a:r>
          </a:p>
          <a:p>
            <a:r>
              <a:rPr lang="sv-fi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KA154</a:t>
            </a:r>
            <a:r>
              <a:rPr lang="sv-fi" sz="2400" dirty="0"/>
              <a:t>-YOU ungdomsverksamhet</a:t>
            </a:r>
          </a:p>
          <a:p>
            <a:r>
              <a:rPr lang="sv-fi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KA155</a:t>
            </a:r>
            <a:r>
              <a:rPr lang="sv-fi" sz="2400" dirty="0"/>
              <a:t>-YOU inkluderingsinsatsen </a:t>
            </a:r>
            <a:r>
              <a:rPr lang="sv-FI" sz="2400" dirty="0"/>
              <a:t>DiscoverEU</a:t>
            </a:r>
            <a:endParaRPr lang="sv-fi" sz="2400" dirty="0"/>
          </a:p>
          <a:p>
            <a:r>
              <a:rPr lang="sv-fi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ESC30</a:t>
            </a:r>
            <a:r>
              <a:rPr lang="sv-fi" sz="2400" dirty="0"/>
              <a:t>-SOL solidaritetsprojekt</a:t>
            </a:r>
          </a:p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16950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6C4BCC-E627-4252-B5BF-3A09189BC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Dagens ämnen</a:t>
            </a:r>
            <a:endParaRPr lang="fi-FI" dirty="0">
              <a:solidFill>
                <a:schemeClr val="accent3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E7894E-033B-47E9-B4CE-B726C7B03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750903"/>
            <a:ext cx="10442576" cy="449509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sz="2000" dirty="0"/>
              <a:t>Bidragsavtalet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000" dirty="0"/>
              <a:t>Projektets budget och kostnadskategorier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000" dirty="0"/>
              <a:t>Förändringar i projektet och Force majeure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000" dirty="0"/>
              <a:t>Utbetalning av bidrag och rapportering om projektet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000" dirty="0"/>
              <a:t>Uppföljnings- och sakgranskningar</a:t>
            </a:r>
          </a:p>
          <a:p>
            <a:endParaRPr lang="fi-FI" dirty="0">
              <a:highlight>
                <a:srgbClr val="FFFF00"/>
              </a:highlight>
            </a:endParaRPr>
          </a:p>
          <a:p>
            <a:pPr marL="0" indent="0">
              <a:buNone/>
            </a:pPr>
            <a:r>
              <a:rPr lang="fi-FI" sz="2000" dirty="0"/>
              <a:t>Obs!</a:t>
            </a:r>
            <a:r>
              <a:rPr lang="fi-FI" sz="2000" dirty="0">
                <a:highlight>
                  <a:srgbClr val="FFFF00"/>
                </a:highlight>
              </a:rPr>
              <a:t> </a:t>
            </a:r>
            <a:endParaRPr lang="fi-FI" sz="2000" dirty="0"/>
          </a:p>
          <a:p>
            <a:pPr marL="0" indent="0">
              <a:buNone/>
            </a:pPr>
            <a:r>
              <a:rPr lang="fi-FI" sz="2000" dirty="0"/>
              <a:t>Vi behandlar inte tillvägagångssätten för projektrapporteringen vid det här tillfället</a:t>
            </a:r>
          </a:p>
          <a:p>
            <a:pPr marL="0" indent="0">
              <a:buNone/>
            </a:pPr>
            <a:r>
              <a:rPr lang="fi-FI" sz="2000" dirty="0"/>
              <a:t>- Du får en separat inbjudan till en användarutbildning för administrerings- och rapporteringsverktyget Beneficiary Module (BM) (utbildningen hålls 26.8.2024 kl. 14–15.30)</a:t>
            </a:r>
          </a:p>
        </p:txBody>
      </p:sp>
    </p:spTree>
    <p:extLst>
      <p:ext uri="{BB962C8B-B14F-4D97-AF65-F5344CB8AC3E}">
        <p14:creationId xmlns:p14="http://schemas.microsoft.com/office/powerpoint/2010/main" val="1244525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6C4BCC-E627-4252-B5BF-3A09189BC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Påminnelse om behandlingen av personuppgifter</a:t>
            </a:r>
            <a:endParaRPr lang="fi-FI" dirty="0">
              <a:solidFill>
                <a:schemeClr val="accent3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E7894E-033B-47E9-B4CE-B726C7B03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913310"/>
            <a:ext cx="10442576" cy="4495097"/>
          </a:xfrm>
        </p:spPr>
        <p:txBody>
          <a:bodyPr>
            <a:normAutofit/>
          </a:bodyPr>
          <a:lstStyle/>
          <a:p>
            <a:r>
              <a:rPr lang="fi-FI" sz="2400" dirty="0"/>
              <a:t>Kontakten med Utbildningsstyrelsen: inkludera inte deltagarnas namn eller andra personuppgifter i e-</a:t>
            </a:r>
            <a:r>
              <a:rPr lang="fi-FI" sz="2400" dirty="0" err="1"/>
              <a:t>postmeddelanden</a:t>
            </a:r>
            <a:endParaRPr lang="fi-FI" sz="2400" dirty="0"/>
          </a:p>
          <a:p>
            <a:r>
              <a:rPr lang="fi-FI" sz="2400" dirty="0"/>
              <a:t>Använd deltagarens </a:t>
            </a:r>
            <a:r>
              <a:rPr lang="fi-FI" sz="2400" dirty="0">
                <a:highlight>
                  <a:srgbClr val="FFFF00"/>
                </a:highlight>
              </a:rPr>
              <a:t>Mobility ID</a:t>
            </a:r>
            <a:r>
              <a:rPr lang="fi-FI" sz="2400" dirty="0"/>
              <a:t>, som identifierar mobiliteten i Beneficiary Module (BM), istället för namn</a:t>
            </a:r>
          </a:p>
          <a:p>
            <a:r>
              <a:rPr lang="fi-FI" sz="2400" dirty="0"/>
              <a:t>Personuppgifter får inte skickas med oskyddad e-post </a:t>
            </a:r>
            <a:r>
              <a:rPr lang="fi-FI" sz="2400" dirty="0">
                <a:sym typeface="Wingdings" panose="05000000000000000000" pitchFamily="2" charset="2"/>
              </a:rPr>
              <a:t> </a:t>
            </a:r>
            <a:r>
              <a:rPr lang="fi-FI" sz="2400" dirty="0"/>
              <a:t>krypterad e-post</a:t>
            </a:r>
          </a:p>
          <a:p>
            <a:r>
              <a:rPr lang="fi-FI" sz="2400" dirty="0"/>
              <a:t>Beakta även er egen organisations </a:t>
            </a:r>
            <a:r>
              <a:rPr lang="fi-FI" sz="2400" dirty="0" err="1"/>
              <a:t>dataskyddspolicy</a:t>
            </a:r>
            <a:r>
              <a:rPr lang="fi-FI" sz="2400" dirty="0"/>
              <a:t> vid behandlingen av personuppgifter</a:t>
            </a:r>
          </a:p>
          <a:p>
            <a:r>
              <a:rPr lang="fi-FI" sz="2400" dirty="0"/>
              <a:t>Gäller alla års projekt</a:t>
            </a:r>
          </a:p>
        </p:txBody>
      </p:sp>
    </p:spTree>
    <p:extLst>
      <p:ext uri="{BB962C8B-B14F-4D97-AF65-F5344CB8AC3E}">
        <p14:creationId xmlns:p14="http://schemas.microsoft.com/office/powerpoint/2010/main" val="2975709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2BCF937A-FC71-9FFF-FB57-CFB6EC574DE5}"/>
              </a:ext>
            </a:extLst>
          </p:cNvPr>
          <p:cNvSpPr txBox="1">
            <a:spLocks/>
          </p:cNvSpPr>
          <p:nvPr/>
        </p:nvSpPr>
        <p:spPr>
          <a:xfrm>
            <a:off x="751423" y="2325099"/>
            <a:ext cx="10442576" cy="1103901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4800" dirty="0"/>
          </a:p>
          <a:p>
            <a:r>
              <a:rPr lang="sv-fi" sz="4800" dirty="0"/>
              <a:t>1. Bidragsavtalet</a:t>
            </a:r>
            <a:endParaRPr lang="sv-fi" sz="4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531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6C4BCC-E627-4252-B5BF-3A09189BC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347" y="379605"/>
            <a:ext cx="10442576" cy="1103901"/>
          </a:xfrm>
        </p:spPr>
        <p:txBody>
          <a:bodyPr>
            <a:normAutofit/>
          </a:bodyPr>
          <a:lstStyle/>
          <a:p>
            <a:r>
              <a:rPr lang="fi-FI" dirty="0"/>
              <a:t>Vad är bidragsavtalet</a:t>
            </a:r>
            <a:endParaRPr lang="fi-FI" dirty="0">
              <a:solidFill>
                <a:schemeClr val="accent3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E7894E-033B-47E9-B4CE-B726C7B03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347" y="1700911"/>
            <a:ext cx="10173697" cy="4495097"/>
          </a:xfrm>
        </p:spPr>
        <p:txBody>
          <a:bodyPr>
            <a:normAutofit/>
          </a:bodyPr>
          <a:lstStyle/>
          <a:p>
            <a:r>
              <a:rPr lang="fi-FI" sz="2400" dirty="0"/>
              <a:t>Ett avtal mellan förmånstagaren (= organisationen eller gruppen ungdomar) och det nationella kontoret om bidraget och villkoren för bidraget</a:t>
            </a:r>
          </a:p>
          <a:p>
            <a:r>
              <a:rPr lang="fi-FI" altLang="fi-FI" sz="2400" dirty="0"/>
              <a:t>Avtalsnummer = projektnummer (Project code) </a:t>
            </a:r>
            <a:br>
              <a:rPr lang="fi-FI" altLang="fi-FI" sz="2400" dirty="0"/>
            </a:br>
            <a:r>
              <a:rPr lang="fi-FI" altLang="fi-FI" sz="2400" dirty="0"/>
              <a:t>2024-1-FI01-ESC30-SOL-000012345</a:t>
            </a:r>
            <a:br>
              <a:rPr lang="fi-FI" altLang="fi-FI" sz="2400" dirty="0">
                <a:highlight>
                  <a:srgbClr val="FFFF00"/>
                </a:highlight>
              </a:rPr>
            </a:br>
            <a:r>
              <a:rPr lang="fi-FI" altLang="fi-FI" sz="2400" dirty="0"/>
              <a:t>[år-ansökningsomgångens nummer-det nationella kontorets kod-insatsens kod-projektets kod (9 siffror)]</a:t>
            </a:r>
          </a:p>
          <a:p>
            <a:pPr lvl="1"/>
            <a:r>
              <a:rPr lang="fi-FI" altLang="fi-FI" dirty="0"/>
              <a:t>Kom ihåg att uppge projektnumret när du kontaktar det nationella kontoret!</a:t>
            </a:r>
          </a:p>
          <a:p>
            <a:endParaRPr lang="fi-FI" altLang="fi-FI" sz="2000" dirty="0"/>
          </a:p>
        </p:txBody>
      </p:sp>
    </p:spTree>
    <p:extLst>
      <p:ext uri="{BB962C8B-B14F-4D97-AF65-F5344CB8AC3E}">
        <p14:creationId xmlns:p14="http://schemas.microsoft.com/office/powerpoint/2010/main" val="2074120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6C4BCC-E627-4252-B5BF-3A09189BC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347" y="370080"/>
            <a:ext cx="10442576" cy="1103901"/>
          </a:xfrm>
        </p:spPr>
        <p:txBody>
          <a:bodyPr>
            <a:normAutofit/>
          </a:bodyPr>
          <a:lstStyle/>
          <a:p>
            <a:r>
              <a:rPr lang="fi-FI" dirty="0"/>
              <a:t>Att underteckna bidragsavtalet</a:t>
            </a:r>
            <a:endParaRPr lang="fi-FI" dirty="0">
              <a:solidFill>
                <a:schemeClr val="accent3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E7894E-033B-47E9-B4CE-B726C7B03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207" y="4535551"/>
            <a:ext cx="8033169" cy="697311"/>
          </a:xfrm>
        </p:spPr>
        <p:txBody>
          <a:bodyPr>
            <a:normAutofit/>
          </a:bodyPr>
          <a:lstStyle/>
          <a:p>
            <a:r>
              <a:rPr lang="fi-FI" sz="1800" dirty="0"/>
              <a:t>För att underteckna i Visma Sign-tjänsten behöver ni finska nätbankskoder eller stark identifiering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1399A304-2E2E-7E68-467B-C5168E328638}"/>
              </a:ext>
            </a:extLst>
          </p:cNvPr>
          <p:cNvSpPr txBox="1"/>
          <p:nvPr/>
        </p:nvSpPr>
        <p:spPr>
          <a:xfrm>
            <a:off x="723207" y="1963553"/>
            <a:ext cx="2680855" cy="132343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i-FI" sz="1600" dirty="0"/>
              <a:t>Den rättsliga företrädaren som nämns i er ansökan undertecknar avtalet elektroniskt i tjänsten Visma Sign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18598852-94C2-D2B1-DEF9-A8AA3BB3220C}"/>
              </a:ext>
            </a:extLst>
          </p:cNvPr>
          <p:cNvSpPr txBox="1"/>
          <p:nvPr/>
        </p:nvSpPr>
        <p:spPr>
          <a:xfrm>
            <a:off x="4147358" y="1971594"/>
            <a:ext cx="2536076" cy="1077218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i-FI" sz="1600" dirty="0"/>
              <a:t>Företrädaren för det nationella kontoret undertecknar (Visma Sign)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DEC2B8AC-0FB2-E143-12F1-6B0EFDCF153B}"/>
              </a:ext>
            </a:extLst>
          </p:cNvPr>
          <p:cNvSpPr txBox="1"/>
          <p:nvPr/>
        </p:nvSpPr>
        <p:spPr>
          <a:xfrm>
            <a:off x="7516785" y="1971594"/>
            <a:ext cx="2786842" cy="132343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fi-FI" sz="1600" dirty="0"/>
              <a:t>Det nationella kontoret skickar bidragsavtalet som undertecknats av båda avtalsparterna till förmånstagaren</a:t>
            </a:r>
          </a:p>
        </p:txBody>
      </p:sp>
      <p:sp>
        <p:nvSpPr>
          <p:cNvPr id="7" name="Nuoli: Oikea 6">
            <a:extLst>
              <a:ext uri="{FF2B5EF4-FFF2-40B4-BE49-F238E27FC236}">
                <a16:creationId xmlns:a16="http://schemas.microsoft.com/office/drawing/2014/main" id="{A3639D56-773F-D9B1-408A-8E2D0B9D21FA}"/>
              </a:ext>
            </a:extLst>
          </p:cNvPr>
          <p:cNvSpPr/>
          <p:nvPr/>
        </p:nvSpPr>
        <p:spPr>
          <a:xfrm>
            <a:off x="3578629" y="2223655"/>
            <a:ext cx="382386" cy="249381"/>
          </a:xfrm>
          <a:prstGeom prst="rightArrow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Nuoli: Oikea 7">
            <a:extLst>
              <a:ext uri="{FF2B5EF4-FFF2-40B4-BE49-F238E27FC236}">
                <a16:creationId xmlns:a16="http://schemas.microsoft.com/office/drawing/2014/main" id="{6517F946-393E-1380-C8B6-A44E8F6B02E2}"/>
              </a:ext>
            </a:extLst>
          </p:cNvPr>
          <p:cNvSpPr/>
          <p:nvPr/>
        </p:nvSpPr>
        <p:spPr>
          <a:xfrm>
            <a:off x="6908916" y="2223654"/>
            <a:ext cx="382386" cy="249381"/>
          </a:xfrm>
          <a:prstGeom prst="rightArrow">
            <a:avLst/>
          </a:prstGeom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9330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99052A05-E0F7-3C5A-2642-AA2534009F88}"/>
              </a:ext>
            </a:extLst>
          </p:cNvPr>
          <p:cNvSpPr txBox="1">
            <a:spLocks/>
          </p:cNvSpPr>
          <p:nvPr/>
        </p:nvSpPr>
        <p:spPr>
          <a:xfrm>
            <a:off x="566347" y="37960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Så här hittar du era projektuppgifter i avtalet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1112260F-6F46-E7B5-5DC0-9D3128A218F3}"/>
              </a:ext>
            </a:extLst>
          </p:cNvPr>
          <p:cNvSpPr txBox="1">
            <a:spLocks/>
          </p:cNvSpPr>
          <p:nvPr/>
        </p:nvSpPr>
        <p:spPr>
          <a:xfrm>
            <a:off x="566347" y="1700911"/>
            <a:ext cx="9030697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fi" sz="2000" dirty="0"/>
              <a:t>1. Specifikation (efter inledningen och innehållsförteckningen)</a:t>
            </a:r>
          </a:p>
          <a:p>
            <a:pPr lvl="1"/>
            <a:r>
              <a:rPr lang="sv-fi" sz="1800" dirty="0"/>
              <a:t>En förteckning över den viktigaste informationen om ert projekt, bland annat:</a:t>
            </a:r>
          </a:p>
          <a:p>
            <a:pPr lvl="1"/>
            <a:r>
              <a:rPr lang="sv-fi" sz="1800" dirty="0"/>
              <a:t>När projektet inleds och avslutas samt projektperioden i månader</a:t>
            </a:r>
          </a:p>
          <a:p>
            <a:pPr lvl="1"/>
            <a:r>
              <a:rPr lang="sv-fi" sz="1800" dirty="0"/>
              <a:t>Bidragets maximala belopp och de budgetklasser/verksamhetstyper som ingår</a:t>
            </a:r>
          </a:p>
          <a:p>
            <a:pPr lvl="1"/>
            <a:r>
              <a:rPr lang="sv-fi" sz="1800" dirty="0"/>
              <a:t>Tidtabellen för rapportering och betalning.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fi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v-fi" sz="2000" dirty="0"/>
              <a:t>2. Bilaga 1 (efter underskriftssidan)</a:t>
            </a:r>
          </a:p>
          <a:p>
            <a:pPr lvl="1"/>
            <a:r>
              <a:rPr lang="sv-fi" sz="1800" dirty="0"/>
              <a:t>Specifikation över det bidrag som beviljats till projektet (budget)</a:t>
            </a:r>
          </a:p>
          <a:p>
            <a:pPr lvl="1"/>
            <a:r>
              <a:rPr lang="sv-fi" sz="1800" dirty="0"/>
              <a:t>En lista över projektets samarbetspartner.</a:t>
            </a:r>
          </a:p>
        </p:txBody>
      </p:sp>
    </p:spTree>
    <p:extLst>
      <p:ext uri="{BB962C8B-B14F-4D97-AF65-F5344CB8AC3E}">
        <p14:creationId xmlns:p14="http://schemas.microsoft.com/office/powerpoint/2010/main" val="2712874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EB920B-850F-759E-26ED-2E6693AE9004}"/>
              </a:ext>
            </a:extLst>
          </p:cNvPr>
          <p:cNvSpPr txBox="1">
            <a:spLocks/>
          </p:cNvSpPr>
          <p:nvPr/>
        </p:nvSpPr>
        <p:spPr>
          <a:xfrm>
            <a:off x="587376" y="404658"/>
            <a:ext cx="10442576" cy="110390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dirty="0"/>
          </a:p>
          <a:p>
            <a:r>
              <a:rPr lang="sv-fi" sz="3900" dirty="0"/>
              <a:t>Huvudsakliga</a:t>
            </a:r>
            <a:r>
              <a:rPr lang="sv-fi" dirty="0"/>
              <a:t> punkter i bidragsavtalet</a:t>
            </a:r>
            <a:endParaRPr lang="sv-fi" dirty="0">
              <a:solidFill>
                <a:schemeClr val="accent3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F510260-24EA-E8E2-3734-1D83F3B73CCF}"/>
              </a:ext>
            </a:extLst>
          </p:cNvPr>
          <p:cNvSpPr txBox="1">
            <a:spLocks/>
          </p:cNvSpPr>
          <p:nvPr/>
        </p:nvSpPr>
        <p:spPr>
          <a:xfrm>
            <a:off x="587376" y="1759604"/>
            <a:ext cx="9699624" cy="414178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sv-fi"/>
              <a:t>Förbindelse att genomföra projektet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sv-fi"/>
              <a:t>Dataskydd: skyldigheter och behandling av personuppgifter</a:t>
            </a:r>
          </a:p>
          <a:p>
            <a:pPr>
              <a:lnSpc>
                <a:spcPct val="80000"/>
              </a:lnSpc>
            </a:pPr>
            <a:r>
              <a:rPr lang="sv-fi"/>
              <a:t>Rapporterings- och administrationsverktyg samt projektdatabas för Erasmus+/Europeiska solidaritetskåren (uppgifter om alla projekt automatiskt)</a:t>
            </a:r>
          </a:p>
          <a:p>
            <a:pPr>
              <a:lnSpc>
                <a:spcPct val="80000"/>
              </a:lnSpc>
            </a:pPr>
            <a:r>
              <a:rPr lang="sv-fi"/>
              <a:t>Kommunikation: programmets synlighet i ert projekts egen kommunikation</a:t>
            </a:r>
          </a:p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630385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4F5CC214-E1A7-4515-5B03-E44CD7C61108}"/>
              </a:ext>
            </a:extLst>
          </p:cNvPr>
          <p:cNvSpPr txBox="1">
            <a:spLocks/>
          </p:cNvSpPr>
          <p:nvPr/>
        </p:nvSpPr>
        <p:spPr>
          <a:xfrm>
            <a:off x="671278" y="612000"/>
            <a:ext cx="10442576" cy="110390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dirty="0"/>
          </a:p>
          <a:p>
            <a:r>
              <a:rPr lang="sv-fi" sz="3900" dirty="0"/>
              <a:t>Mer information om bilagorna</a:t>
            </a:r>
            <a:endParaRPr lang="sv-fi" sz="39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B3F16286-A2CD-AF05-6569-4D975DDFE458}"/>
              </a:ext>
            </a:extLst>
          </p:cNvPr>
          <p:cNvSpPr txBox="1">
            <a:spLocks/>
          </p:cNvSpPr>
          <p:nvPr/>
        </p:nvSpPr>
        <p:spPr>
          <a:xfrm>
            <a:off x="671278" y="1757925"/>
            <a:ext cx="10442576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sv-fi" sz="2000" dirty="0"/>
              <a:t>Bidragsavtalets viktiga bilagor publiceras på nätet</a:t>
            </a:r>
          </a:p>
          <a:p>
            <a:pPr lvl="1" fontAlgn="base"/>
            <a:r>
              <a:rPr lang="sv-fi" sz="1600" dirty="0">
                <a:ea typeface="Calibri" panose="020F0502020204030204" pitchFamily="34" charset="0"/>
                <a:cs typeface="Times New Roman" panose="02020603050405020304" pitchFamily="18" charset="0"/>
              </a:rPr>
              <a:t>Tillämpliga regler för stödberättigande kostnader </a:t>
            </a:r>
          </a:p>
          <a:p>
            <a:pPr lvl="1" fontAlgn="base"/>
            <a:r>
              <a:rPr lang="sv-fi" sz="1600" dirty="0">
                <a:ea typeface="Calibri" panose="020F0502020204030204" pitchFamily="34" charset="0"/>
                <a:cs typeface="Times New Roman" panose="02020603050405020304" pitchFamily="18" charset="0"/>
              </a:rPr>
              <a:t>Tillämpliga bidragssatser</a:t>
            </a:r>
            <a:endParaRPr lang="sv-fi" sz="1600" strike="sngStrike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/>
            <a:r>
              <a:rPr lang="sv-fi" sz="2000" dirty="0"/>
              <a:t>Erasmus+ Youth:</a:t>
            </a:r>
          </a:p>
          <a:p>
            <a:pPr marL="0" indent="0" fontAlgn="base">
              <a:buNone/>
            </a:pPr>
            <a:r>
              <a:rPr lang="sv-FI" sz="2000" dirty="0">
                <a:hlinkClick r:id="rId2"/>
              </a:rPr>
              <a:t>https://www.oph.fi/sv/program/anvisningar-administration-av-godkanda-projekt-inom-erasmus-ungdomssektorn</a:t>
            </a:r>
            <a:endParaRPr lang="sv-FI" sz="2000" dirty="0"/>
          </a:p>
          <a:p>
            <a:pPr fontAlgn="base"/>
            <a:endParaRPr lang="sv-fi" dirty="0"/>
          </a:p>
          <a:p>
            <a:pPr fontAlgn="base"/>
            <a:r>
              <a:rPr lang="sv-fi" sz="2000" dirty="0"/>
              <a:t>Europeiska solidaritetskåren: </a:t>
            </a:r>
            <a:r>
              <a:rPr lang="sv-FI" sz="2000" dirty="0">
                <a:hlinkClick r:id="rId3"/>
              </a:rPr>
              <a:t>https://www.oph.fi/sv/program/anvisningar-projektadministratoren</a:t>
            </a:r>
            <a:endParaRPr lang="sv-FI" sz="2000" dirty="0"/>
          </a:p>
          <a:p>
            <a:pPr fontAlgn="base"/>
            <a:endParaRPr lang="sv-fi" sz="2000" dirty="0"/>
          </a:p>
        </p:txBody>
      </p:sp>
    </p:spTree>
    <p:extLst>
      <p:ext uri="{BB962C8B-B14F-4D97-AF65-F5344CB8AC3E}">
        <p14:creationId xmlns:p14="http://schemas.microsoft.com/office/powerpoint/2010/main" val="3008444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6C4BCC-E627-4252-B5BF-3A09189BC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317" y="419665"/>
            <a:ext cx="10442576" cy="1103901"/>
          </a:xfrm>
        </p:spPr>
        <p:txBody>
          <a:bodyPr>
            <a:normAutofit/>
          </a:bodyPr>
          <a:lstStyle/>
          <a:p>
            <a:r>
              <a:rPr lang="fi-FI" dirty="0"/>
              <a:t>Bilagorna listas i avtalet: exempel</a:t>
            </a:r>
            <a:endParaRPr lang="fi-FI" dirty="0">
              <a:solidFill>
                <a:schemeClr val="accent3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E7894E-033B-47E9-B4CE-B726C7B03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317" y="1548116"/>
            <a:ext cx="10442576" cy="449509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spcAft>
                <a:spcPts val="1000"/>
              </a:spcAft>
              <a:buNone/>
              <a:tabLst>
                <a:tab pos="810260" algn="l"/>
              </a:tabLst>
            </a:pP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Bilaga</a:t>
            </a:r>
            <a:r>
              <a:rPr lang="fi-FI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1  		Beskrivning av insatsen, lista på övriga förmånstagare 					och preliminär budge</a:t>
            </a: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t för insatsen</a:t>
            </a:r>
            <a:endParaRPr lang="fi-FI" sz="25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Aft>
                <a:spcPts val="1000"/>
              </a:spcAft>
              <a:buNone/>
              <a:tabLst>
                <a:tab pos="810260" algn="l"/>
              </a:tabLst>
            </a:pP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Bilaga</a:t>
            </a:r>
            <a:r>
              <a:rPr lang="fi-FI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fi-FI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Tillämpliga regler för stödberättigande kostnader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810260" algn="l"/>
              </a:tabLst>
            </a:pP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Bilaga</a:t>
            </a:r>
            <a:r>
              <a:rPr lang="fi-FI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3 		Tillämpliga bidragssatser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810260" algn="l"/>
              </a:tabLst>
            </a:pP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Bilaga</a:t>
            </a:r>
            <a:r>
              <a:rPr lang="fi-FI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4 		Anslutningsformulär för förmånstagarna (</a:t>
            </a: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tillämpas inte</a:t>
            </a:r>
            <a:r>
              <a:rPr lang="fi-FI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 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810260" algn="l"/>
              </a:tabLst>
            </a:pP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Bilaga</a:t>
            </a:r>
            <a:r>
              <a:rPr lang="fi-FI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5 		Särskilda bestämmelser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810260" algn="l"/>
              </a:tabLst>
            </a:pP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Bilaga</a:t>
            </a:r>
            <a:r>
              <a:rPr lang="fi-FI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6	            </a:t>
            </a: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fi-FI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allar för överenskommelse mellan förmånstagare och 					deltagare (</a:t>
            </a: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tillämpas inte</a:t>
            </a:r>
            <a:r>
              <a:rPr lang="fi-FI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0" indent="0" algn="just">
              <a:spcAft>
                <a:spcPts val="1000"/>
              </a:spcAft>
              <a:buNone/>
              <a:tabLst>
                <a:tab pos="810260" algn="l"/>
              </a:tabLst>
            </a:pPr>
            <a:r>
              <a:rPr lang="fi-FI" sz="2500" dirty="0">
                <a:ea typeface="Calibri" panose="020F0502020204030204" pitchFamily="34" charset="0"/>
                <a:cs typeface="Times New Roman" panose="02020603050405020304" pitchFamily="18" charset="0"/>
              </a:rPr>
              <a:t>Bilaga</a:t>
            </a:r>
            <a:r>
              <a:rPr lang="fi-FI" sz="25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7		Blankett för konto- och betalningsuppgifter</a:t>
            </a:r>
          </a:p>
          <a:p>
            <a:pPr fontAlgn="base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633270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E4B878-8202-F455-3959-CCA7E2D88831}"/>
              </a:ext>
            </a:extLst>
          </p:cNvPr>
          <p:cNvSpPr txBox="1">
            <a:spLocks/>
          </p:cNvSpPr>
          <p:nvPr/>
        </p:nvSpPr>
        <p:spPr>
          <a:xfrm>
            <a:off x="626308" y="689376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3600"/>
              <a:t>Ingå själv ett avtal med projektets samarbetspartner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11A5ED-299B-22CC-841D-FF92844E34A5}"/>
              </a:ext>
            </a:extLst>
          </p:cNvPr>
          <p:cNvSpPr txBox="1">
            <a:spLocks/>
          </p:cNvSpPr>
          <p:nvPr/>
        </p:nvSpPr>
        <p:spPr>
          <a:xfrm>
            <a:off x="484970" y="1868340"/>
            <a:ext cx="10442576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sv-fi" dirty="0"/>
              <a:t>Ingå ett skriftligt avtal om de centrala rutinerna och bland annat penningrörelsen</a:t>
            </a:r>
          </a:p>
          <a:p>
            <a:pPr lvl="1" fontAlgn="base"/>
            <a:r>
              <a:rPr lang="sv-fi" dirty="0"/>
              <a:t>ingå alltid ett avtal även om ni känner samarbetspartnern sedan tidigare</a:t>
            </a:r>
          </a:p>
          <a:p>
            <a:pPr fontAlgn="base"/>
            <a:r>
              <a:rPr lang="sv-fi" dirty="0"/>
              <a:t>Avtalet är bara till för er själva och behöver inte skickas till det nationella kontoret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dirty="0">
                <a:solidFill>
                  <a:srgbClr val="000000"/>
                </a:solidFill>
                <a:latin typeface="Roboto Medium"/>
                <a:hlinkClick r:id="rId2"/>
              </a:rPr>
              <a:t>Länk till minneslista för avtalet med samarbetspartnern </a:t>
            </a:r>
            <a:r>
              <a:rPr lang="fi-FI" dirty="0">
                <a:solidFill>
                  <a:srgbClr val="000000"/>
                </a:solidFill>
                <a:latin typeface="Roboto Medium"/>
              </a:rPr>
              <a:t>(på finska)</a:t>
            </a:r>
            <a:endParaRPr kumimoji="0" lang="fi-FI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931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3B99E8-B760-FAD7-6EFD-157C83938936}"/>
              </a:ext>
            </a:extLst>
          </p:cNvPr>
          <p:cNvSpPr txBox="1">
            <a:spLocks/>
          </p:cNvSpPr>
          <p:nvPr/>
        </p:nvSpPr>
        <p:spPr>
          <a:xfrm>
            <a:off x="751423" y="2325099"/>
            <a:ext cx="10442576" cy="1103901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4800"/>
              <a:t>2. Projektets budget och kostnadskategorier</a:t>
            </a:r>
            <a:endParaRPr lang="sv-fi" sz="4800" strike="sngStrik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261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6C4BCC-E627-4252-B5BF-3A09189BC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307" y="686951"/>
            <a:ext cx="10442576" cy="1103901"/>
          </a:xfrm>
        </p:spPr>
        <p:txBody>
          <a:bodyPr>
            <a:normAutofit/>
          </a:bodyPr>
          <a:lstStyle/>
          <a:p>
            <a:r>
              <a:rPr lang="fi-FI" dirty="0"/>
              <a:t>Två kostnadskategorier</a:t>
            </a:r>
            <a:endParaRPr lang="fi-FI" dirty="0">
              <a:solidFill>
                <a:schemeClr val="accent3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7E7894E-033B-47E9-B4CE-B726C7B03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307" y="1928300"/>
            <a:ext cx="10442576" cy="4495097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fi-FI" sz="2800" dirty="0"/>
              <a:t>1. </a:t>
            </a:r>
            <a:r>
              <a:rPr lang="fi-FI" sz="2800" b="1" dirty="0"/>
              <a:t>Enhetskostnader</a:t>
            </a:r>
          </a:p>
          <a:p>
            <a:pPr lvl="1" fontAlgn="base"/>
            <a:r>
              <a:rPr lang="fi-FI" dirty="0"/>
              <a:t>Fastställs av kommissionen</a:t>
            </a:r>
          </a:p>
          <a:p>
            <a:pPr lvl="2" fontAlgn="base"/>
            <a:r>
              <a:rPr lang="fi-FI" dirty="0"/>
              <a:t>Kom ihåg att kontrollera beloppen, de finns i programguiden för 2024</a:t>
            </a:r>
          </a:p>
          <a:p>
            <a:pPr marL="0" indent="0" fontAlgn="base">
              <a:buNone/>
            </a:pPr>
            <a:r>
              <a:rPr lang="fi-FI" dirty="0"/>
              <a:t>2. </a:t>
            </a:r>
            <a:r>
              <a:rPr lang="fi-FI" b="1" dirty="0"/>
              <a:t>Faktiska kostnader</a:t>
            </a:r>
            <a:endParaRPr lang="fi-FI" dirty="0"/>
          </a:p>
          <a:p>
            <a:pPr lvl="1" fontAlgn="base"/>
            <a:r>
              <a:rPr lang="fi-FI" dirty="0"/>
              <a:t>Kostnader som angetts och motiverats av den sökande och godkänts av det nationella kontoret</a:t>
            </a:r>
          </a:p>
        </p:txBody>
      </p:sp>
    </p:spTree>
    <p:extLst>
      <p:ext uri="{BB962C8B-B14F-4D97-AF65-F5344CB8AC3E}">
        <p14:creationId xmlns:p14="http://schemas.microsoft.com/office/powerpoint/2010/main" val="3507321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AB139C12-3B36-6F3C-EA9B-813512A949CE}"/>
              </a:ext>
            </a:extLst>
          </p:cNvPr>
          <p:cNvSpPr txBox="1">
            <a:spLocks/>
          </p:cNvSpPr>
          <p:nvPr/>
        </p:nvSpPr>
        <p:spPr>
          <a:xfrm>
            <a:off x="626307" y="686951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3600"/>
              <a:t>1. Kostnadskategorier som baserar sig på enhetsbelopp (1/2)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9054CE4E-93DA-F968-AAA7-515D81BDFD83}"/>
              </a:ext>
            </a:extLst>
          </p:cNvPr>
          <p:cNvSpPr txBox="1">
            <a:spLocks/>
          </p:cNvSpPr>
          <p:nvPr/>
        </p:nvSpPr>
        <p:spPr>
          <a:xfrm>
            <a:off x="626307" y="1928300"/>
            <a:ext cx="10442576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sv-fi" dirty="0"/>
              <a:t>1. </a:t>
            </a:r>
            <a:r>
              <a:rPr lang="sv-fi" b="1" dirty="0"/>
              <a:t>Organisationsstöd</a:t>
            </a:r>
            <a:r>
              <a:rPr lang="sv-fi" dirty="0"/>
              <a:t> (Organisational support) 125 €/person</a:t>
            </a:r>
          </a:p>
          <a:p>
            <a:pPr lvl="1" fontAlgn="base"/>
            <a:r>
              <a:rPr lang="sv-fi" dirty="0"/>
              <a:t>KA152, KA153, KA155</a:t>
            </a:r>
          </a:p>
          <a:p>
            <a:pPr fontAlgn="base"/>
            <a:r>
              <a:rPr lang="sv-fi" dirty="0"/>
              <a:t>2. </a:t>
            </a:r>
            <a:r>
              <a:rPr lang="sv-fi" b="1" dirty="0"/>
              <a:t>Resebidrag</a:t>
            </a:r>
            <a:r>
              <a:rPr lang="sv-fi" dirty="0"/>
              <a:t> (Travel) enligt en kilometertabell €/person</a:t>
            </a:r>
          </a:p>
          <a:p>
            <a:pPr lvl="1" fontAlgn="base"/>
            <a:r>
              <a:rPr lang="sv-fi" dirty="0"/>
              <a:t>KA152, KA153, KA154, KA155</a:t>
            </a:r>
          </a:p>
          <a:p>
            <a:pPr fontAlgn="base"/>
            <a:r>
              <a:rPr lang="sv-fi" dirty="0"/>
              <a:t>3. </a:t>
            </a:r>
            <a:r>
              <a:rPr lang="sv-fi" b="1" dirty="0"/>
              <a:t>Individuellt stöd</a:t>
            </a:r>
            <a:r>
              <a:rPr lang="sv-fi" dirty="0"/>
              <a:t> (Individual support) per land enligt en tabell dagar/€/person</a:t>
            </a:r>
          </a:p>
          <a:p>
            <a:pPr lvl="1" fontAlgn="base"/>
            <a:r>
              <a:rPr lang="sv-fi" dirty="0"/>
              <a:t>KA152, KA153, KA154, KA155</a:t>
            </a:r>
          </a:p>
          <a:p>
            <a:pPr fontAlgn="base"/>
            <a:r>
              <a:rPr lang="sv-fi" dirty="0"/>
              <a:t>4. </a:t>
            </a:r>
            <a:r>
              <a:rPr lang="sv-fi" b="1" dirty="0"/>
              <a:t>Förberedande besök </a:t>
            </a:r>
            <a:r>
              <a:rPr lang="sv-fi" dirty="0"/>
              <a:t>(Preparatory visits) 680 €/person, inte för den grupp som tar emot</a:t>
            </a:r>
          </a:p>
          <a:p>
            <a:pPr lvl="1" fontAlgn="base"/>
            <a:r>
              <a:rPr lang="sv-fi" dirty="0"/>
              <a:t>KA152, KA153</a:t>
            </a:r>
          </a:p>
        </p:txBody>
      </p:sp>
    </p:spTree>
    <p:extLst>
      <p:ext uri="{BB962C8B-B14F-4D97-AF65-F5344CB8AC3E}">
        <p14:creationId xmlns:p14="http://schemas.microsoft.com/office/powerpoint/2010/main" val="3244030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1C818125-8664-3805-FC1B-21962A59672E}"/>
              </a:ext>
            </a:extLst>
          </p:cNvPr>
          <p:cNvSpPr txBox="1">
            <a:spLocks/>
          </p:cNvSpPr>
          <p:nvPr/>
        </p:nvSpPr>
        <p:spPr>
          <a:xfrm>
            <a:off x="611318" y="671961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3600"/>
              <a:t>1. Kostnadskategorier som baserar sig på enhetsbelopp (2/2)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11DB3595-372E-D8EF-7DC3-65772457CF0F}"/>
              </a:ext>
            </a:extLst>
          </p:cNvPr>
          <p:cNvSpPr txBox="1">
            <a:spLocks/>
          </p:cNvSpPr>
          <p:nvPr/>
        </p:nvSpPr>
        <p:spPr>
          <a:xfrm>
            <a:off x="611318" y="1988261"/>
            <a:ext cx="10442576" cy="4495097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sv-fi" b="1" dirty="0"/>
              <a:t>Inkluderingsstöd för organisationer </a:t>
            </a:r>
            <a:r>
              <a:rPr lang="sv-fi" dirty="0"/>
              <a:t>(Inclusion support for organisations) 125 €/person</a:t>
            </a:r>
          </a:p>
          <a:p>
            <a:pPr lvl="1" fontAlgn="base"/>
            <a:r>
              <a:rPr lang="sv-fi" dirty="0"/>
              <a:t>KA152, KA153, KA155</a:t>
            </a:r>
          </a:p>
          <a:p>
            <a:pPr fontAlgn="base"/>
            <a:r>
              <a:rPr lang="sv-fi" b="1" dirty="0"/>
              <a:t>Projektadministration</a:t>
            </a:r>
            <a:r>
              <a:rPr lang="sv-fi" dirty="0"/>
              <a:t> (Project management) </a:t>
            </a:r>
          </a:p>
          <a:p>
            <a:pPr lvl="1" fontAlgn="base"/>
            <a:r>
              <a:rPr lang="sv-fi" dirty="0"/>
              <a:t>KA154: </a:t>
            </a:r>
            <a:r>
              <a:rPr lang="sv-FI" dirty="0"/>
              <a:t>500 €/mån.</a:t>
            </a:r>
          </a:p>
          <a:p>
            <a:pPr lvl="1" fontAlgn="base"/>
            <a:r>
              <a:rPr lang="sv-FI" dirty="0"/>
              <a:t>ESC30: 630 €/mån.</a:t>
            </a:r>
            <a:endParaRPr lang="sv-fi" dirty="0"/>
          </a:p>
          <a:p>
            <a:pPr fontAlgn="base"/>
            <a:r>
              <a:rPr lang="sv-fi" b="1" dirty="0"/>
              <a:t>Handledningskostnader </a:t>
            </a:r>
            <a:r>
              <a:rPr lang="sv-fi" dirty="0"/>
              <a:t>(Coaching costs) </a:t>
            </a:r>
          </a:p>
          <a:p>
            <a:pPr lvl="1" fontAlgn="base"/>
            <a:r>
              <a:rPr lang="sv-fi" dirty="0"/>
              <a:t>KA154: </a:t>
            </a:r>
            <a:r>
              <a:rPr lang="sv-FI" dirty="0"/>
              <a:t>241 €/dag max 12 dagar</a:t>
            </a:r>
          </a:p>
          <a:p>
            <a:pPr lvl="1" fontAlgn="base"/>
            <a:r>
              <a:rPr lang="sv-FI" dirty="0"/>
              <a:t>ESC3O: 255 €/dag max 12 dagar</a:t>
            </a:r>
            <a:endParaRPr lang="sv-fi" dirty="0"/>
          </a:p>
          <a:p>
            <a:pPr lvl="1" fontAlgn="base"/>
            <a:r>
              <a:rPr lang="sv-fi" dirty="0"/>
              <a:t>Timlista för ledare i solidaritetsprojekt (modellblanketter):</a:t>
            </a:r>
            <a:br>
              <a:rPr lang="sv-fi" dirty="0"/>
            </a:br>
            <a:r>
              <a:rPr lang="sv-fi" dirty="0">
                <a:hlinkClick r:id="rId2"/>
              </a:rPr>
              <a:t>https://www.oph.fi/sv/program/anvisningar-projektadministratoren</a:t>
            </a:r>
            <a:endParaRPr lang="sv-fi" dirty="0"/>
          </a:p>
          <a:p>
            <a:pPr fontAlgn="base"/>
            <a:r>
              <a:rPr lang="sv-fi" b="1" dirty="0"/>
              <a:t>Bidrag till ungdomsevenemang</a:t>
            </a:r>
            <a:br>
              <a:rPr lang="sv-fi" dirty="0"/>
            </a:br>
            <a:r>
              <a:rPr lang="sv-fi" dirty="0"/>
              <a:t>(Youth participation events support) 100 €/person (unga: 13–30 år; beslutsfattare: ingen åldersgräns)</a:t>
            </a:r>
          </a:p>
          <a:p>
            <a:pPr lvl="1" fontAlgn="base"/>
            <a:r>
              <a:rPr lang="sv-fi" dirty="0"/>
              <a:t>KA154</a:t>
            </a:r>
          </a:p>
        </p:txBody>
      </p:sp>
    </p:spTree>
    <p:extLst>
      <p:ext uri="{BB962C8B-B14F-4D97-AF65-F5344CB8AC3E}">
        <p14:creationId xmlns:p14="http://schemas.microsoft.com/office/powerpoint/2010/main" val="14274034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8B28EC8-1897-824D-52C5-AE74344388CF}"/>
              </a:ext>
            </a:extLst>
          </p:cNvPr>
          <p:cNvSpPr txBox="1">
            <a:spLocks/>
          </p:cNvSpPr>
          <p:nvPr/>
        </p:nvSpPr>
        <p:spPr>
          <a:xfrm>
            <a:off x="701258" y="701941"/>
            <a:ext cx="10442576" cy="110390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/>
              <a:t>2. Kostnadskategorier som baserar sig på faktiska kostnader</a:t>
            </a:r>
            <a:endParaRPr lang="sv-fi" dirty="0">
              <a:solidFill>
                <a:schemeClr val="accent3"/>
              </a:solidFill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36D3AA6A-754F-7191-B775-C9736B60A1E8}"/>
              </a:ext>
            </a:extLst>
          </p:cNvPr>
          <p:cNvSpPr txBox="1">
            <a:spLocks/>
          </p:cNvSpPr>
          <p:nvPr/>
        </p:nvSpPr>
        <p:spPr>
          <a:xfrm>
            <a:off x="701258" y="1943290"/>
            <a:ext cx="10136631" cy="4495097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sv-fi" b="1" dirty="0"/>
              <a:t>Inkluderingsstöd för deltagare </a:t>
            </a:r>
            <a:r>
              <a:rPr lang="sv-fi" dirty="0"/>
              <a:t>(Inclusion support for participants) </a:t>
            </a:r>
          </a:p>
          <a:p>
            <a:pPr lvl="1" fontAlgn="base"/>
            <a:r>
              <a:rPr lang="sv-fi" dirty="0"/>
              <a:t>enligt faktiska kostnader €/person</a:t>
            </a:r>
          </a:p>
          <a:p>
            <a:pPr lvl="1" fontAlgn="base"/>
            <a:r>
              <a:rPr lang="sv-fi" dirty="0"/>
              <a:t>KA152, KA153, KA154, KA155</a:t>
            </a:r>
          </a:p>
          <a:p>
            <a:pPr lvl="1" fontAlgn="base"/>
            <a:r>
              <a:rPr lang="sv-fi" dirty="0"/>
              <a:t>bl.a. deltagare med sämre möjligheter än andra av socioekonomiska skäl; personer med funktionsnedsättningar eller kroniska sjukdomar samt deras assistenter</a:t>
            </a:r>
          </a:p>
          <a:p>
            <a:pPr fontAlgn="base"/>
            <a:r>
              <a:rPr lang="sv-fi" b="1" dirty="0">
                <a:latin typeface="Calibri"/>
              </a:rPr>
              <a:t>Särskilda kostnader </a:t>
            </a:r>
            <a:r>
              <a:rPr lang="sv-fi" dirty="0"/>
              <a:t>(Exceptional costs) OCH </a:t>
            </a:r>
            <a:r>
              <a:rPr lang="sv-fi" b="1" dirty="0"/>
              <a:t>bidrag till höga resekostnader</a:t>
            </a:r>
            <a:r>
              <a:rPr lang="sv-fi" dirty="0"/>
              <a:t> (inkl. Green travel) (Expensive travel cost) </a:t>
            </a:r>
          </a:p>
          <a:p>
            <a:pPr lvl="1" fontAlgn="base"/>
            <a:r>
              <a:rPr lang="sv-fi" dirty="0"/>
              <a:t>enligt faktiska kostnader €/person</a:t>
            </a:r>
          </a:p>
          <a:p>
            <a:pPr lvl="1" fontAlgn="base"/>
            <a:r>
              <a:rPr lang="sv-fi" dirty="0"/>
              <a:t>KA152, KA153, KA154, KA155, ESC30</a:t>
            </a:r>
          </a:p>
          <a:p>
            <a:pPr marL="628650" marR="0" lvl="1" indent="-274638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För KA153 dessutom: </a:t>
            </a:r>
            <a:r>
              <a:rPr kumimoji="0" lang="sv-SE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stöd för systemutveckling och utåtriktad verksamhet</a:t>
            </a: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 (System </a:t>
            </a:r>
            <a:r>
              <a:rPr kumimoji="0" lang="fi-FI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development</a:t>
            </a:r>
            <a:r>
              <a:rPr kumimoji="0" lang="fi-FI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 and </a:t>
            </a:r>
            <a:r>
              <a:rPr kumimoji="0" lang="fi-FI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outreach</a:t>
            </a: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)</a:t>
            </a:r>
          </a:p>
          <a:p>
            <a:pPr lvl="1" fontAlgn="base"/>
            <a:endParaRPr lang="sv-fi" dirty="0"/>
          </a:p>
          <a:p>
            <a:pPr lvl="1" fontAlgn="base"/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0439834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46C0583D-804C-4C55-BAFB-3CB8502DC4D3}"/>
              </a:ext>
            </a:extLst>
          </p:cNvPr>
          <p:cNvSpPr txBox="1">
            <a:spLocks/>
          </p:cNvSpPr>
          <p:nvPr/>
        </p:nvSpPr>
        <p:spPr>
          <a:xfrm>
            <a:off x="686269" y="419665"/>
            <a:ext cx="10442576" cy="110390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dirty="0"/>
          </a:p>
          <a:p>
            <a:r>
              <a:rPr lang="sv-fi" sz="3900" dirty="0"/>
              <a:t>Organisationsstöd (Organisational support)</a:t>
            </a:r>
            <a:endParaRPr lang="sv-fi" sz="39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46EE8A4E-6586-CD0A-157B-5E0A7FF58DF1}"/>
              </a:ext>
            </a:extLst>
          </p:cNvPr>
          <p:cNvSpPr txBox="1">
            <a:spLocks/>
          </p:cNvSpPr>
          <p:nvPr/>
        </p:nvSpPr>
        <p:spPr>
          <a:xfrm>
            <a:off x="686269" y="1748418"/>
            <a:ext cx="10016367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sv-fi" sz="2000" dirty="0"/>
              <a:t>KA152, KA153, KA155</a:t>
            </a:r>
          </a:p>
          <a:p>
            <a:pPr marL="342900" indent="-342900"/>
            <a:r>
              <a:rPr lang="sv-fi" sz="2000" dirty="0"/>
              <a:t>Stöd för bland annat administration av projekt, interna resekostnader eller andra resekostnader</a:t>
            </a:r>
          </a:p>
          <a:p>
            <a:pPr marL="342900" indent="-342900"/>
            <a:r>
              <a:rPr lang="sv-fi" sz="2000" dirty="0"/>
              <a:t>Villkoret för att få stödet är att personen har deltagit i en mobilitetsperiod. Organisationsbidrag betalas inte till medföljande personer och deltagare i förberedande besök</a:t>
            </a:r>
          </a:p>
          <a:p>
            <a:pPr marL="342900" indent="-342900"/>
            <a:r>
              <a:rPr lang="sv-fi" sz="2000" dirty="0"/>
              <a:t>KA152 enligt antal deltagande unga</a:t>
            </a:r>
          </a:p>
          <a:p>
            <a:pPr marL="342900" indent="-342900"/>
            <a:r>
              <a:rPr lang="sv-fi" sz="2000" dirty="0"/>
              <a:t>KA153, KA155 enligt deltagarnas antal</a:t>
            </a:r>
          </a:p>
          <a:p>
            <a:pPr marL="0" indent="0">
              <a:spcAft>
                <a:spcPts val="1000"/>
              </a:spcAft>
              <a:buFont typeface="Arial" panose="020B0604020202020204" pitchFamily="34" charset="0"/>
              <a:buNone/>
            </a:pPr>
            <a:endParaRPr lang="sv-fi" sz="2000" b="1" dirty="0"/>
          </a:p>
          <a:p>
            <a:pPr marL="0" indent="0">
              <a:spcAft>
                <a:spcPts val="1000"/>
              </a:spcAft>
              <a:buFont typeface="Arial" panose="020B0604020202020204" pitchFamily="34" charset="0"/>
              <a:buNone/>
            </a:pPr>
            <a:r>
              <a:rPr lang="sv-fi" sz="2000" b="1" dirty="0"/>
              <a:t>125 €/person</a:t>
            </a:r>
            <a:endParaRPr lang="sv-fi" sz="2000" dirty="0"/>
          </a:p>
        </p:txBody>
      </p:sp>
    </p:spTree>
    <p:extLst>
      <p:ext uri="{BB962C8B-B14F-4D97-AF65-F5344CB8AC3E}">
        <p14:creationId xmlns:p14="http://schemas.microsoft.com/office/powerpoint/2010/main" val="3277532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454ABD-F50E-D13C-69AF-5A91729B6CA0}"/>
              </a:ext>
            </a:extLst>
          </p:cNvPr>
          <p:cNvSpPr txBox="1">
            <a:spLocks/>
          </p:cNvSpPr>
          <p:nvPr/>
        </p:nvSpPr>
        <p:spPr>
          <a:xfrm>
            <a:off x="656288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Resebidrag (Travel) (1/4)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C0351C2E-AA6D-78F8-A78F-5ACBA4D1F316}"/>
              </a:ext>
            </a:extLst>
          </p:cNvPr>
          <p:cNvSpPr txBox="1">
            <a:spLocks/>
          </p:cNvSpPr>
          <p:nvPr/>
        </p:nvSpPr>
        <p:spPr>
          <a:xfrm>
            <a:off x="656288" y="1688458"/>
            <a:ext cx="9913345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sv-fi" sz="2000" dirty="0"/>
              <a:t>KA152, KA153, KA154, KA155</a:t>
            </a:r>
          </a:p>
          <a:p>
            <a:pPr marL="342900" indent="-342900"/>
            <a:r>
              <a:rPr lang="sv-fi" sz="2000" dirty="0"/>
              <a:t>Beräknas från den sändande organisationens plats till den mottagande organisationens plats</a:t>
            </a:r>
          </a:p>
          <a:p>
            <a:pPr marL="342900" indent="-342900"/>
            <a:r>
              <a:rPr lang="sv-fi" sz="2000" dirty="0"/>
              <a:t>Resans längd fastställs med hjälp av kommissionens avståndsräknare (</a:t>
            </a:r>
            <a:r>
              <a:rPr lang="sv-fi" sz="2000" dirty="0">
                <a:hlinkClick r:id="rId2"/>
              </a:rPr>
              <a:t>Distance Calculator</a:t>
            </a:r>
            <a:r>
              <a:rPr lang="sv-fi" sz="2000" dirty="0"/>
              <a:t>)</a:t>
            </a:r>
          </a:p>
          <a:p>
            <a:pPr marL="342900" indent="-342900"/>
            <a:r>
              <a:rPr lang="sv-fi" sz="2000" dirty="0"/>
              <a:t>Bidraget beviljas enligt resans längd och beloppen i tabellen</a:t>
            </a:r>
          </a:p>
          <a:p>
            <a:pPr marL="342900" indent="-342900"/>
            <a:r>
              <a:rPr lang="sv-fi" sz="2000" dirty="0"/>
              <a:t>Bidragsbeloppet täcker resorna till och från resmålet</a:t>
            </a:r>
          </a:p>
          <a:p>
            <a:pPr marL="342900" indent="-342900"/>
            <a:r>
              <a:rPr lang="sv-fi" sz="2000" dirty="0"/>
              <a:t>KA152, KA153, KA154: Individuellt stöd kan beviljas för vistelsekostnader under resdagarna före och efter perioden (tot. 2 dagar, stöd för grönt resande max 6 dagar)</a:t>
            </a:r>
          </a:p>
          <a:p>
            <a:pPr marL="342900" indent="-342900"/>
            <a:r>
              <a:rPr lang="fi-FI" sz="2000" dirty="0"/>
              <a:t>KA155: Det här resebidraget beviljas om man har ansökt om stöd för att ta sig från Finland för att ansluta sig till det europeiska tågnätet (till exempel båt- eller flygresa)</a:t>
            </a:r>
          </a:p>
          <a:p>
            <a:pPr marL="342900" indent="-342900"/>
            <a:endParaRPr lang="sv-fi" sz="2000" dirty="0"/>
          </a:p>
        </p:txBody>
      </p:sp>
    </p:spTree>
    <p:extLst>
      <p:ext uri="{BB962C8B-B14F-4D97-AF65-F5344CB8AC3E}">
        <p14:creationId xmlns:p14="http://schemas.microsoft.com/office/powerpoint/2010/main" val="24506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6C4BCC-E627-4252-B5BF-3A09189BC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229" y="379720"/>
            <a:ext cx="10442576" cy="1103901"/>
          </a:xfrm>
        </p:spPr>
        <p:txBody>
          <a:bodyPr>
            <a:normAutofit/>
          </a:bodyPr>
          <a:lstStyle/>
          <a:p>
            <a:r>
              <a:rPr lang="fi-FI" dirty="0"/>
              <a:t>Resebidrag (Travel) (2/4)</a:t>
            </a:r>
            <a:endParaRPr lang="fi-FI" dirty="0">
              <a:solidFill>
                <a:schemeClr val="accent3"/>
              </a:solidFill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DE327BCF-1960-D899-B706-E2D1379678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499"/>
          <a:stretch/>
        </p:blipFill>
        <p:spPr>
          <a:xfrm>
            <a:off x="6394554" y="1131093"/>
            <a:ext cx="3905250" cy="459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032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20003A61-D5C1-38FC-CDFD-B42386468083}"/>
              </a:ext>
            </a:extLst>
          </p:cNvPr>
          <p:cNvSpPr txBox="1">
            <a:spLocks/>
          </p:cNvSpPr>
          <p:nvPr/>
        </p:nvSpPr>
        <p:spPr>
          <a:xfrm>
            <a:off x="731239" y="701941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3600" dirty="0"/>
              <a:t>Resebidrag (Travel) (3/4)</a:t>
            </a:r>
            <a:br>
              <a:rPr lang="sv-fi" sz="3600" dirty="0"/>
            </a:br>
            <a:r>
              <a:rPr lang="sv-fi" sz="3600" dirty="0"/>
              <a:t>Grönt resande 1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54FA8AE5-D29F-0A2D-6701-AD03903BB805}"/>
              </a:ext>
            </a:extLst>
          </p:cNvPr>
          <p:cNvSpPr txBox="1">
            <a:spLocks/>
          </p:cNvSpPr>
          <p:nvPr/>
        </p:nvSpPr>
        <p:spPr>
          <a:xfrm>
            <a:off x="731239" y="1857835"/>
            <a:ext cx="9884114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sv-fi" sz="2000">
                <a:solidFill>
                  <a:srgbClr val="000000"/>
                </a:solidFill>
              </a:rPr>
              <a:t>Individuellt stöd kan beviljas för vistelsekostnader under resdagarna före och efter perioden, tot. 2+4 dagar</a:t>
            </a:r>
          </a:p>
          <a:p>
            <a:pPr marL="342900" indent="-342900"/>
            <a:r>
              <a:rPr lang="sv-fi" sz="2000">
                <a:solidFill>
                  <a:srgbClr val="000000"/>
                </a:solidFill>
              </a:rPr>
              <a:t>Organisationen/mobilitetsdeltagaren bedömer själv antalet dagar</a:t>
            </a:r>
          </a:p>
          <a:p>
            <a:pPr marL="342900" indent="-342900"/>
            <a:r>
              <a:rPr lang="sv-fi" sz="2000">
                <a:solidFill>
                  <a:srgbClr val="000000"/>
                </a:solidFill>
              </a:rPr>
              <a:t>Resor med tåg, buss eller samåkning</a:t>
            </a:r>
          </a:p>
          <a:p>
            <a:pPr marL="342900" indent="-342900"/>
            <a:r>
              <a:rPr lang="sv-fi" sz="2000">
                <a:solidFill>
                  <a:srgbClr val="000000"/>
                </a:solidFill>
              </a:rPr>
              <a:t>OBS! Även en resa i en riktning uppfyller villkoren</a:t>
            </a:r>
          </a:p>
          <a:p>
            <a:pPr marL="342900" indent="-342900"/>
            <a:r>
              <a:rPr lang="sv-fi" sz="2000" i="1">
                <a:solidFill>
                  <a:srgbClr val="000000"/>
                </a:solidFill>
              </a:rPr>
              <a:t>Programme Guide: Green travel is defined as the travel that uses low-emissions means of transport for the main part of the travel, such as bus, train or car-pooling</a:t>
            </a:r>
            <a:endParaRPr lang="sv-fi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2923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A06144-0C01-5B19-75B0-D5007A55A54F}"/>
              </a:ext>
            </a:extLst>
          </p:cNvPr>
          <p:cNvSpPr txBox="1">
            <a:spLocks/>
          </p:cNvSpPr>
          <p:nvPr/>
        </p:nvSpPr>
        <p:spPr>
          <a:xfrm>
            <a:off x="761220" y="569173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3600" dirty="0"/>
              <a:t>Resebidrag (Travel) (4/4)</a:t>
            </a:r>
            <a:br>
              <a:rPr lang="sv-fi" sz="3600" dirty="0"/>
            </a:br>
            <a:r>
              <a:rPr lang="sv-fi" sz="3600" dirty="0"/>
              <a:t>Grönt resande 2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B080A9EE-A63E-68C9-C3B3-A340172B26DA}"/>
              </a:ext>
            </a:extLst>
          </p:cNvPr>
          <p:cNvSpPr txBox="1">
            <a:spLocks/>
          </p:cNvSpPr>
          <p:nvPr/>
        </p:nvSpPr>
        <p:spPr>
          <a:xfrm>
            <a:off x="761220" y="1594103"/>
            <a:ext cx="9924791" cy="449509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1900" dirty="0"/>
              <a:t>Dokumentation av miljövänligt resande:</a:t>
            </a:r>
          </a:p>
          <a:p>
            <a:r>
              <a:rPr lang="sv-fi" sz="1900" dirty="0"/>
              <a:t>Vid användning av hållbara transportformer (grönt resande) behövs en försäkran på heder och samvete (ett fritt formulerat undertecknat dokument) som har undertecknats av mottagaren av resebidraget och den sändande organisationen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sv-fi" sz="1900" b="1" dirty="0"/>
              <a:t>OBS! Samma regel om försäkran på heder och samvete för inkluderingsstöd på 125 €</a:t>
            </a:r>
          </a:p>
          <a:p>
            <a:pPr marL="1079500" marR="0" lvl="2" indent="-1651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fi-FI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Länk till modeller för försäkran: </a:t>
            </a:r>
            <a:r>
              <a:rPr kumimoji="0" lang="fi-FI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  <a:hlinkClick r:id="rId2"/>
              </a:rPr>
              <a:t>https://www.oph.fi/sv/program/anvisningar-administration-av-godkanda-projekt-inom-erasmus-ungdomssektorn</a:t>
            </a:r>
            <a:endParaRPr lang="sv-fi" sz="1900" b="1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sv-fi" sz="1900" dirty="0"/>
              <a:t>Förmånstagarorganisationen ska se till att verifikaten över resan sparas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sv-fi" sz="1900" dirty="0"/>
              <a:t>En förmånstagarorganisation som får organisationsstöd (Organisational support) kan använda detta stöd exempelvis för koldioxidkompensation. Kompensation av koldioxidavtryck betraktas dock inte som grönt resande i Erasmus+-programmet.</a:t>
            </a:r>
          </a:p>
        </p:txBody>
      </p:sp>
    </p:spTree>
    <p:extLst>
      <p:ext uri="{BB962C8B-B14F-4D97-AF65-F5344CB8AC3E}">
        <p14:creationId xmlns:p14="http://schemas.microsoft.com/office/powerpoint/2010/main" val="735052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1EB17C36-5623-5AD7-42FF-CE3B8AE2B4EA}"/>
              </a:ext>
            </a:extLst>
          </p:cNvPr>
          <p:cNvSpPr txBox="1">
            <a:spLocks/>
          </p:cNvSpPr>
          <p:nvPr/>
        </p:nvSpPr>
        <p:spPr>
          <a:xfrm>
            <a:off x="671278" y="552039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Individuellt stöd (Individual support)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5DF2C259-345D-D80A-26F5-07A1E31FF1A1}"/>
              </a:ext>
            </a:extLst>
          </p:cNvPr>
          <p:cNvSpPr txBox="1">
            <a:spLocks/>
          </p:cNvSpPr>
          <p:nvPr/>
        </p:nvSpPr>
        <p:spPr>
          <a:xfrm>
            <a:off x="671278" y="1810864"/>
            <a:ext cx="10442576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sv-fi" dirty="0">
                <a:solidFill>
                  <a:srgbClr val="000000"/>
                </a:solidFill>
              </a:rPr>
              <a:t>KA152, KA153, KA154, KA155</a:t>
            </a:r>
          </a:p>
          <a:p>
            <a:pPr marL="342900" indent="-342900"/>
            <a:r>
              <a:rPr lang="sv-fi" sz="2000" dirty="0"/>
              <a:t>Bidrag enligt utlandsperiodens längd och destinationslandet</a:t>
            </a:r>
          </a:p>
          <a:p>
            <a:pPr marL="342900" indent="-342900"/>
            <a:r>
              <a:rPr lang="sv-fi" sz="2000" dirty="0"/>
              <a:t>Bidraget betalas för resdagar och programdagar</a:t>
            </a:r>
          </a:p>
          <a:p>
            <a:pPr marL="342900" indent="-342900"/>
            <a:r>
              <a:rPr lang="sv-fi" sz="2000" dirty="0"/>
              <a:t>OBS! Green travel: fler resdagar är möjliga</a:t>
            </a:r>
          </a:p>
        </p:txBody>
      </p:sp>
    </p:spTree>
    <p:extLst>
      <p:ext uri="{BB962C8B-B14F-4D97-AF65-F5344CB8AC3E}">
        <p14:creationId xmlns:p14="http://schemas.microsoft.com/office/powerpoint/2010/main" val="20530915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BAF4F3-3483-B1A2-AA55-C5979731784F}"/>
              </a:ext>
            </a:extLst>
          </p:cNvPr>
          <p:cNvSpPr txBox="1">
            <a:spLocks/>
          </p:cNvSpPr>
          <p:nvPr/>
        </p:nvSpPr>
        <p:spPr>
          <a:xfrm>
            <a:off x="536367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Förberedande besök (Preparatory visit)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716492ED-B99D-251E-66B2-F723150CA72E}"/>
              </a:ext>
            </a:extLst>
          </p:cNvPr>
          <p:cNvSpPr txBox="1">
            <a:spLocks/>
          </p:cNvSpPr>
          <p:nvPr/>
        </p:nvSpPr>
        <p:spPr>
          <a:xfrm>
            <a:off x="649861" y="1703448"/>
            <a:ext cx="9815863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sv-fi" sz="2000" dirty="0">
                <a:solidFill>
                  <a:srgbClr val="000000"/>
                </a:solidFill>
              </a:rPr>
              <a:t>KA152, KA153</a:t>
            </a:r>
          </a:p>
          <a:p>
            <a:pPr marL="342900" indent="-342900"/>
            <a:r>
              <a:rPr lang="sv-fi" sz="2000" b="1" dirty="0"/>
              <a:t>680</a:t>
            </a:r>
            <a:r>
              <a:rPr lang="sv-fi" sz="2000" dirty="0"/>
              <a:t> </a:t>
            </a:r>
            <a:r>
              <a:rPr lang="sv-fi" sz="2000" b="1" dirty="0"/>
              <a:t>€</a:t>
            </a:r>
            <a:r>
              <a:rPr lang="sv-fi" sz="2000" dirty="0"/>
              <a:t>/deltagare (bidraget är en enhetsbelopp, dvs. en klumpsumma)</a:t>
            </a:r>
          </a:p>
          <a:p>
            <a:pPr marL="342900" indent="-342900"/>
            <a:r>
              <a:rPr lang="sv-fi" sz="2000" dirty="0"/>
              <a:t>Högst 2 deltagare/organisation/besök, dock inte för den mottagande organisationen (längden har inte definierats)</a:t>
            </a:r>
          </a:p>
          <a:p>
            <a:pPr marL="342900" indent="-342900"/>
            <a:r>
              <a:rPr lang="sv-fi" sz="2000" dirty="0"/>
              <a:t>Innehållet kan vara bl.a. att bekanta sig med platsen, finslipa planen, ingå avtal etc. </a:t>
            </a:r>
          </a:p>
          <a:p>
            <a:pPr marL="342900" indent="-342900"/>
            <a:r>
              <a:rPr lang="sv-fi" sz="2000" dirty="0"/>
              <a:t>KA152 – 2 deltagare/organisation (1 vuxen + 1 ungdom)/besök + </a:t>
            </a:r>
            <a:r>
              <a:rPr lang="sv-FI" sz="2000" dirty="0"/>
              <a:t>1 utbildare/facilitator/besök</a:t>
            </a:r>
            <a:endParaRPr lang="sv-fi" sz="2000" dirty="0"/>
          </a:p>
          <a:p>
            <a:pPr marL="342900" indent="-342900"/>
            <a:r>
              <a:rPr lang="sv-fi" sz="2000" dirty="0"/>
              <a:t>KA153 – 2 deltagare/organisation + 1 utbildare/handledare/besök</a:t>
            </a:r>
          </a:p>
        </p:txBody>
      </p:sp>
    </p:spTree>
    <p:extLst>
      <p:ext uri="{BB962C8B-B14F-4D97-AF65-F5344CB8AC3E}">
        <p14:creationId xmlns:p14="http://schemas.microsoft.com/office/powerpoint/2010/main" val="30815102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1DC4EBC9-9470-0560-26AE-3035B575C83F}"/>
              </a:ext>
            </a:extLst>
          </p:cNvPr>
          <p:cNvSpPr txBox="1">
            <a:spLocks/>
          </p:cNvSpPr>
          <p:nvPr/>
        </p:nvSpPr>
        <p:spPr>
          <a:xfrm>
            <a:off x="551357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Inkluderingsstöd (Inclusion support)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90FB18FE-D230-07FF-9D23-4FEADA526156}"/>
              </a:ext>
            </a:extLst>
          </p:cNvPr>
          <p:cNvSpPr txBox="1">
            <a:spLocks/>
          </p:cNvSpPr>
          <p:nvPr/>
        </p:nvSpPr>
        <p:spPr>
          <a:xfrm>
            <a:off x="551357" y="1673467"/>
            <a:ext cx="10226571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600"/>
              </a:spcAft>
            </a:pPr>
            <a:r>
              <a:rPr lang="sv-fi" sz="2000" dirty="0"/>
              <a:t>KA152, KA153, KA154, KA155</a:t>
            </a:r>
          </a:p>
          <a:p>
            <a:pPr marL="457200" indent="-457200">
              <a:spcAft>
                <a:spcPts val="600"/>
              </a:spcAft>
            </a:pPr>
            <a:r>
              <a:rPr lang="sv-FI" sz="2000" dirty="0"/>
              <a:t>Försäkran på heder </a:t>
            </a:r>
            <a:r>
              <a:rPr lang="sv-FI" sz="2000"/>
              <a:t>och samvete (= </a:t>
            </a:r>
            <a:r>
              <a:rPr lang="sv-FI" sz="2000" dirty="0"/>
              <a:t>undertecknad försäkran)</a:t>
            </a:r>
            <a:endParaRPr lang="sv-fi" sz="2000" dirty="0"/>
          </a:p>
          <a:p>
            <a:pPr marL="457200" indent="-457200">
              <a:spcAft>
                <a:spcPts val="600"/>
              </a:spcAft>
            </a:pPr>
            <a:r>
              <a:rPr lang="sv-fi" sz="2000" dirty="0"/>
              <a:t>Inkluderingsstödet delas in i ett enhetsbelopp och ett bidrag som baserar sig på de faktiska kostnaderna:</a:t>
            </a:r>
          </a:p>
          <a:p>
            <a:pPr marL="971550" lvl="1" indent="-514350"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sv-fi" sz="2000" b="1" dirty="0"/>
              <a:t>Inkluderingsstöd för organisationer (Inclusion support for organisations)</a:t>
            </a:r>
          </a:p>
          <a:p>
            <a:pPr marL="1428750" lvl="2" indent="-5143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sv-fi" dirty="0"/>
              <a:t>Tilläggsstöd för ordnande av mobilitetsaktiviteter</a:t>
            </a:r>
          </a:p>
          <a:p>
            <a:pPr marL="1428750" lvl="2" indent="-51435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sv-fi" dirty="0"/>
              <a:t>Enhetsbeloppet är de 125 € per deltagare me</a:t>
            </a:r>
            <a:r>
              <a:rPr lang="sv-FI" dirty="0"/>
              <a:t>d begränsade möjligheter</a:t>
            </a:r>
            <a:endParaRPr lang="sv-fi" strike="sngStrike" dirty="0">
              <a:solidFill>
                <a:srgbClr val="FF0000"/>
              </a:solidFill>
            </a:endParaRPr>
          </a:p>
          <a:p>
            <a:pPr marL="971550" lvl="1" indent="-514350">
              <a:spcAft>
                <a:spcPts val="600"/>
              </a:spcAft>
              <a:buFont typeface="Arial" panose="020B0604020202020204" pitchFamily="34" charset="0"/>
              <a:buAutoNum type="arabicPeriod"/>
            </a:pPr>
            <a:r>
              <a:rPr lang="sv-fi" sz="2000" b="1" dirty="0"/>
              <a:t>Inkluderingsstöd för deltagare (Inclusion support for participants):</a:t>
            </a:r>
            <a:r>
              <a:rPr lang="sv-fi" sz="2000" dirty="0"/>
              <a:t> Stöd som baserar sig på faktiska kostnader</a:t>
            </a:r>
          </a:p>
          <a:p>
            <a:pPr marL="354012" lvl="1" indent="0">
              <a:spcAft>
                <a:spcPts val="600"/>
              </a:spcAft>
              <a:buNone/>
            </a:pP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951128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8DF615-F0EA-C637-CC35-E7FFDD905062}"/>
              </a:ext>
            </a:extLst>
          </p:cNvPr>
          <p:cNvSpPr txBox="1">
            <a:spLocks/>
          </p:cNvSpPr>
          <p:nvPr/>
        </p:nvSpPr>
        <p:spPr>
          <a:xfrm>
            <a:off x="641298" y="701941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3600"/>
              <a:t>Inkluderingsstöd för deltagare </a:t>
            </a:r>
            <a:br>
              <a:rPr lang="sv-fi" sz="3600"/>
            </a:br>
            <a:r>
              <a:rPr lang="sv-fi" sz="3600"/>
              <a:t>(Inclusion support for participants)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86A6EA4A-A3B4-3B18-DE5C-DDC10AB66DD1}"/>
              </a:ext>
            </a:extLst>
          </p:cNvPr>
          <p:cNvSpPr txBox="1">
            <a:spLocks/>
          </p:cNvSpPr>
          <p:nvPr/>
        </p:nvSpPr>
        <p:spPr>
          <a:xfrm>
            <a:off x="641298" y="1958280"/>
            <a:ext cx="9811957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600"/>
              </a:spcAft>
            </a:pPr>
            <a:r>
              <a:rPr lang="sv-fi" sz="2000" dirty="0"/>
              <a:t>KA152, KA153, KA154, KA155</a:t>
            </a:r>
          </a:p>
          <a:p>
            <a:pPr marL="457200" indent="-457200">
              <a:spcAft>
                <a:spcPts val="600"/>
              </a:spcAft>
            </a:pPr>
            <a:r>
              <a:rPr lang="sv-fi" sz="2000" dirty="0"/>
              <a:t>Stöd till </a:t>
            </a:r>
            <a:r>
              <a:rPr lang="sv-fi" sz="2000" b="1" dirty="0"/>
              <a:t>deltagare me</a:t>
            </a:r>
            <a:r>
              <a:rPr lang="sv-FI" sz="2000" b="1" dirty="0"/>
              <a:t>d begränsade möjligheter</a:t>
            </a:r>
            <a:r>
              <a:rPr lang="sv-fi" sz="2000" dirty="0"/>
              <a:t> </a:t>
            </a:r>
            <a:r>
              <a:rPr lang="sv-fi" sz="2000" b="1" dirty="0"/>
              <a:t>och deras medföljande personer.</a:t>
            </a:r>
            <a:r>
              <a:rPr lang="sv-fi" sz="2000" dirty="0"/>
              <a:t> Ersätter </a:t>
            </a:r>
            <a:r>
              <a:rPr lang="sv-fi" sz="2000" b="1" dirty="0"/>
              <a:t>100 % </a:t>
            </a:r>
            <a:r>
              <a:rPr lang="sv-fi" sz="2000" dirty="0"/>
              <a:t>av de faktiska stödberättigade kostnaderna</a:t>
            </a:r>
          </a:p>
          <a:p>
            <a:pPr marL="457200" indent="-457200">
              <a:spcAft>
                <a:spcPts val="600"/>
              </a:spcAft>
            </a:pPr>
            <a:r>
              <a:rPr lang="sv-fi" sz="2000" dirty="0"/>
              <a:t>Bidrag ur denna kostnadskategorin har beviljats även för rese- och vistelsekostnader när bidrag från kostnadskategorier för resor och uppehållsbidrag inte har sökts för samma deltagare</a:t>
            </a:r>
          </a:p>
          <a:p>
            <a:pPr marL="457200" indent="-457200">
              <a:spcAft>
                <a:spcPts val="600"/>
              </a:spcAft>
            </a:pPr>
            <a:r>
              <a:rPr lang="sv-fi" sz="2000" dirty="0"/>
              <a:t>Verifikat över </a:t>
            </a:r>
            <a:r>
              <a:rPr lang="sv-fi" sz="2000" b="1" dirty="0"/>
              <a:t>faktiska kostnader</a:t>
            </a:r>
            <a:r>
              <a:rPr lang="sv-fi" sz="2000" dirty="0"/>
              <a:t>; av verifikaten ska framgå fakturerarens namn och adress, summa, valuta och fakturans datum. Kostnaderna ska vara motiverade.</a:t>
            </a:r>
          </a:p>
          <a:p>
            <a:pPr marL="457200" indent="-457200">
              <a:spcAft>
                <a:spcPts val="600"/>
              </a:spcAft>
            </a:pPr>
            <a:r>
              <a:rPr lang="sv-fi" sz="2000" b="1" dirty="0"/>
              <a:t>De faktiska kostnaderna </a:t>
            </a:r>
            <a:r>
              <a:rPr lang="sv-fi" sz="2000" dirty="0"/>
              <a:t>rapporteras i Beneficiary Module (BM)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5763786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4CEFA017-332E-A01C-F11C-A2BF230CAC16}"/>
              </a:ext>
            </a:extLst>
          </p:cNvPr>
          <p:cNvSpPr txBox="1">
            <a:spLocks/>
          </p:cNvSpPr>
          <p:nvPr/>
        </p:nvSpPr>
        <p:spPr>
          <a:xfrm>
            <a:off x="566347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Särskilda kostnader (Exceptional Costs) (1/2)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191F0467-4AD2-4943-CBD7-895C755B1259}"/>
              </a:ext>
            </a:extLst>
          </p:cNvPr>
          <p:cNvSpPr txBox="1">
            <a:spLocks/>
          </p:cNvSpPr>
          <p:nvPr/>
        </p:nvSpPr>
        <p:spPr>
          <a:xfrm>
            <a:off x="566347" y="1778399"/>
            <a:ext cx="10078100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r>
              <a:rPr lang="sv-fi" sz="2000" dirty="0"/>
              <a:t>KA152, KA153, KA154, K155, ESC30</a:t>
            </a:r>
          </a:p>
          <a:p>
            <a:pPr marL="342900" indent="-342900"/>
            <a:r>
              <a:rPr lang="sv-fi" sz="2000" u="sng" dirty="0"/>
              <a:t>I regel godkänns endast kostnader som ni har ansökt om i er ansökan och som vi har godkänt som en del av ert projekt</a:t>
            </a:r>
          </a:p>
          <a:p>
            <a:pPr marL="342900" indent="-342900"/>
            <a:r>
              <a:rPr lang="sv-fi" sz="2000" dirty="0"/>
              <a:t>Bl.a. visum och kostnader i samband med dem, uppehållstillstånd, vaccinationer, läkarintyg eller virtuella utbyten</a:t>
            </a:r>
          </a:p>
          <a:p>
            <a:pPr marL="342900" indent="-342900"/>
            <a:r>
              <a:rPr lang="sv-fi" sz="2000" dirty="0"/>
              <a:t>ESC30 projektaktörer har kunnat söka enligt behov</a:t>
            </a:r>
          </a:p>
          <a:p>
            <a:pPr marL="74295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ESC30: stöd för deltagare med begränsade möjligheter söks från den här stödkategorin</a:t>
            </a:r>
          </a:p>
          <a:p>
            <a:pPr marL="74295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ESC30: </a:t>
            </a:r>
            <a:r>
              <a:rPr lang="sv-fi" sz="1600" dirty="0"/>
              <a:t>för verksamhet som planeras för målgrupperna är beloppet som kan sökas högst 7 000 €</a:t>
            </a:r>
          </a:p>
          <a:p>
            <a:pPr marL="342900" indent="-342900"/>
            <a:r>
              <a:rPr lang="sv-fi" sz="2000" dirty="0"/>
              <a:t>Kostnaderna rapporteras i rapporteringsplattformen Beneficiary Module (BM)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De ska finnas verifikat för de exceptionella kostnaderna och de lämnas in till det nationella kontoret tillsammans med slutrapporten (ni får anvisningar under BM-</a:t>
            </a:r>
            <a:r>
              <a:rPr kumimoji="0" lang="fi-FI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utbildningen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)</a:t>
            </a:r>
          </a:p>
          <a:p>
            <a:pPr marL="342900" indent="-342900"/>
            <a:endParaRPr lang="sv-fi" sz="2000" dirty="0"/>
          </a:p>
        </p:txBody>
      </p:sp>
    </p:spTree>
    <p:extLst>
      <p:ext uri="{BB962C8B-B14F-4D97-AF65-F5344CB8AC3E}">
        <p14:creationId xmlns:p14="http://schemas.microsoft.com/office/powerpoint/2010/main" val="20204889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12FA10-B07E-9956-70CE-45E7D805A3D1}"/>
              </a:ext>
            </a:extLst>
          </p:cNvPr>
          <p:cNvSpPr txBox="1">
            <a:spLocks/>
          </p:cNvSpPr>
          <p:nvPr/>
        </p:nvSpPr>
        <p:spPr>
          <a:xfrm>
            <a:off x="656289" y="821863"/>
            <a:ext cx="10442576" cy="110390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3200"/>
              <a:t>Särskilda kostnader (Exceptional Costs) (2/2)</a:t>
            </a:r>
            <a:br>
              <a:rPr lang="sv-fi" sz="3200"/>
            </a:br>
            <a:r>
              <a:rPr lang="sv-fi" sz="3200"/>
              <a:t>Bidrag till höga resekostnader (Expensive travel cost)</a:t>
            </a:r>
            <a:endParaRPr lang="sv-fi" sz="3200" dirty="0">
              <a:solidFill>
                <a:schemeClr val="accent3"/>
              </a:solidFill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47F5E919-AAC2-687D-EE52-E310DE6D2C44}"/>
              </a:ext>
            </a:extLst>
          </p:cNvPr>
          <p:cNvSpPr txBox="1">
            <a:spLocks/>
          </p:cNvSpPr>
          <p:nvPr/>
        </p:nvSpPr>
        <p:spPr>
          <a:xfrm>
            <a:off x="656289" y="2078202"/>
            <a:ext cx="9984002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2000" dirty="0"/>
              <a:t>Det förhöjda resebidraget täcker </a:t>
            </a:r>
            <a:r>
              <a:rPr lang="sv-fi" sz="2000" b="1" dirty="0"/>
              <a:t>80 % </a:t>
            </a:r>
            <a:r>
              <a:rPr lang="sv-fi" sz="2000" dirty="0"/>
              <a:t>av de faktiska stödberättigade kostnaderna</a:t>
            </a:r>
            <a:r>
              <a:rPr lang="fi-FI" sz="2000" dirty="0"/>
              <a:t> (beviljande av finansiering för särskilda kostnader för höga resekostnader ersätter ett separat resebidrag)</a:t>
            </a:r>
            <a:endParaRPr lang="sv-fi" sz="20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sv-fi" sz="2000" dirty="0"/>
              <a:t>När ersättningarna enligt de vanliga finansieringsreglerna inte täcker minst </a:t>
            </a:r>
            <a:r>
              <a:rPr lang="sv-fi" sz="2000" b="1" dirty="0"/>
              <a:t>70 % </a:t>
            </a:r>
            <a:r>
              <a:rPr lang="sv-fi" sz="2000" dirty="0"/>
              <a:t>av de faktiska resekostnaderna. </a:t>
            </a:r>
          </a:p>
          <a:p>
            <a:r>
              <a:rPr lang="sv-fi" sz="2000" dirty="0"/>
              <a:t>Motiveringar till höga resekostnader kan vara att platsen är avlägset eller avsides belägen</a:t>
            </a:r>
          </a:p>
          <a:p>
            <a:r>
              <a:rPr lang="sv-fi" sz="2000" dirty="0"/>
              <a:t>Baserar sig på faktiska kostnader som godkänns av det nationella kontoret</a:t>
            </a:r>
          </a:p>
          <a:p>
            <a:r>
              <a:rPr lang="sv-fi" sz="2000" dirty="0"/>
              <a:t>För rapporteringen behövs kvitton</a:t>
            </a:r>
          </a:p>
          <a:p>
            <a:r>
              <a:rPr lang="sv-fi" sz="2000" dirty="0"/>
              <a:t>OBS! Om villkoren för bidrag till höga resekostnader inte uppfylls i rapporteringsskedet, används ett kilometerbaserat bidrag enligt kommissionens avståndsräknare</a:t>
            </a:r>
          </a:p>
        </p:txBody>
      </p:sp>
    </p:spTree>
    <p:extLst>
      <p:ext uri="{BB962C8B-B14F-4D97-AF65-F5344CB8AC3E}">
        <p14:creationId xmlns:p14="http://schemas.microsoft.com/office/powerpoint/2010/main" val="13322701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1A3BEB-DC6C-71DE-E477-BB936226B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Endast KA153: stöd för systemutveckling och utåtriktad verksamhet</a:t>
            </a:r>
            <a:endParaRPr lang="fi-FI" dirty="0">
              <a:highlight>
                <a:srgbClr val="FFFF00"/>
              </a:highlight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50693C-841F-9B3A-D553-E491A0C1A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System development and outreach</a:t>
            </a:r>
          </a:p>
          <a:p>
            <a:r>
              <a:rPr lang="fi-FI" dirty="0"/>
              <a:t>Stödet ska ingå i ansökan och motiveras</a:t>
            </a:r>
          </a:p>
          <a:p>
            <a:r>
              <a:rPr lang="fi-FI" dirty="0"/>
              <a:t>Högst 10 % av det totala stödet för projektet (stöd beviljas för 80 % av faktiska kostnader)</a:t>
            </a:r>
          </a:p>
          <a:p>
            <a:pPr lvl="1"/>
            <a:r>
              <a:rPr lang="fi-FI" dirty="0"/>
              <a:t>I stödet ingår högst 7 % stöd för indirekta administrativa kostnader, t.ex. Internet, lokalkostnader etc.)</a:t>
            </a:r>
          </a:p>
        </p:txBody>
      </p:sp>
    </p:spTree>
    <p:extLst>
      <p:ext uri="{BB962C8B-B14F-4D97-AF65-F5344CB8AC3E}">
        <p14:creationId xmlns:p14="http://schemas.microsoft.com/office/powerpoint/2010/main" val="33272958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393467C1-6BBC-CA10-5D36-D7F7BE504F10}"/>
              </a:ext>
            </a:extLst>
          </p:cNvPr>
          <p:cNvSpPr txBox="1">
            <a:spLocks/>
          </p:cNvSpPr>
          <p:nvPr/>
        </p:nvSpPr>
        <p:spPr>
          <a:xfrm>
            <a:off x="616512" y="2145217"/>
            <a:ext cx="10686071" cy="1103901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4800"/>
              <a:t>3. Förändringar i projektet </a:t>
            </a:r>
            <a:br>
              <a:rPr lang="sv-fi" sz="4800"/>
            </a:br>
            <a:r>
              <a:rPr lang="sv-fi" sz="4800"/>
              <a:t>och Force majeure</a:t>
            </a:r>
            <a:endParaRPr lang="sv-fi" sz="4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2381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37A17415-5401-AF6D-0E26-FC9024DC530D}"/>
              </a:ext>
            </a:extLst>
          </p:cNvPr>
          <p:cNvSpPr txBox="1">
            <a:spLocks/>
          </p:cNvSpPr>
          <p:nvPr/>
        </p:nvSpPr>
        <p:spPr>
          <a:xfrm>
            <a:off x="536366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Det förverkligade projektet ska motsvara planen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BD247DB7-EE8D-55E8-49D0-8F44E089BB31}"/>
              </a:ext>
            </a:extLst>
          </p:cNvPr>
          <p:cNvSpPr txBox="1">
            <a:spLocks/>
          </p:cNvSpPr>
          <p:nvPr/>
        </p:nvSpPr>
        <p:spPr>
          <a:xfrm>
            <a:off x="536366" y="1763409"/>
            <a:ext cx="10442576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2200" dirty="0"/>
              <a:t>I regel ska man sträva efter att verksamheten motsvarar det som sagts i projektansökan (rapporteras i slutrapporten)</a:t>
            </a:r>
          </a:p>
          <a:p>
            <a:r>
              <a:rPr lang="sv-fi" sz="2200" dirty="0"/>
              <a:t>I avtalsbilaga 1 (budget) ser du vad ni har sökt pengar för och vad ni har beviljats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i-FI" dirty="0"/>
              <a:t>Villkoren för överföringar mellan kostnadskategorier finns i avtalet och bilaga 5 (Särskilda bestämmelser)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4429716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4A093F-7433-1E34-B34B-3C048149D8D0}"/>
              </a:ext>
            </a:extLst>
          </p:cNvPr>
          <p:cNvSpPr txBox="1">
            <a:spLocks/>
          </p:cNvSpPr>
          <p:nvPr/>
        </p:nvSpPr>
        <p:spPr>
          <a:xfrm>
            <a:off x="551356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Gör en ändringsanmälan (1/2)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B31A17C4-AA1A-629C-D4E2-04DF1A501EF9}"/>
              </a:ext>
            </a:extLst>
          </p:cNvPr>
          <p:cNvSpPr txBox="1">
            <a:spLocks/>
          </p:cNvSpPr>
          <p:nvPr/>
        </p:nvSpPr>
        <p:spPr>
          <a:xfrm>
            <a:off x="551356" y="1703448"/>
            <a:ext cx="10442576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I följande fall ska ni fylla i och skicka en ändringsblankett som fylls i och undertecknas elektroniskt av </a:t>
            </a:r>
            <a:r>
              <a:rPr lang="sv-fi" sz="2000" b="1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den rättsliga företrädaren</a:t>
            </a:r>
            <a:r>
              <a:rPr lang="sv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:</a:t>
            </a:r>
          </a:p>
          <a:p>
            <a:pPr lvl="1"/>
            <a:r>
              <a:rPr lang="sv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förlängning av projektperioden</a:t>
            </a:r>
          </a:p>
          <a:p>
            <a:pPr lvl="1"/>
            <a:r>
              <a:rPr lang="sv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förändring i budgeten</a:t>
            </a:r>
          </a:p>
          <a:p>
            <a:pPr lvl="1"/>
            <a:r>
              <a:rPr lang="sv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byte av partnerorganisation</a:t>
            </a:r>
          </a:p>
          <a:p>
            <a:pPr lvl="1"/>
            <a:r>
              <a:rPr lang="sv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ny partnerorganisation i projektet</a:t>
            </a:r>
          </a:p>
          <a:p>
            <a:pPr lvl="1"/>
            <a:r>
              <a:rPr lang="sv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sammanslagning av organisationer</a:t>
            </a:r>
          </a:p>
          <a:p>
            <a:pPr lvl="1"/>
            <a:r>
              <a:rPr lang="sv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ändring av organisationens officiella namn</a:t>
            </a:r>
          </a:p>
          <a:p>
            <a:pPr lvl="1"/>
            <a:r>
              <a:rPr lang="sv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ändring av organisationens rättsliga företrädare</a:t>
            </a:r>
            <a:endParaRPr lang="sv-fi" sz="2000" dirty="0">
              <a:solidFill>
                <a:srgbClr val="000A48"/>
              </a:solidFill>
              <a:ea typeface="Open Sans" panose="020B0606030504020204" pitchFamily="34" charset="0"/>
              <a:cs typeface="Calibri" panose="020F0502020204030204" pitchFamily="34" charset="0"/>
              <a:sym typeface="Open Sans" panose="020B0606030504020204" pitchFamily="34" charset="0"/>
            </a:endParaRPr>
          </a:p>
          <a:p>
            <a:pPr lvl="1"/>
            <a:r>
              <a:rPr lang="sv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ändring av bankuppgifter.</a:t>
            </a:r>
          </a:p>
          <a:p>
            <a:endParaRPr lang="sv-fi" sz="2000" dirty="0">
              <a:solidFill>
                <a:srgbClr val="000A48"/>
              </a:solidFill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r>
              <a:rPr lang="sv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Projektets kontaktperson kan underteckna blanketten vid anmälan om byte av personal hos förmånstagaren </a:t>
            </a:r>
            <a:r>
              <a:rPr lang="fi-FI" sz="2000" dirty="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(byte av projektets kontaktperson eller OLS-kontaktperson)</a:t>
            </a:r>
            <a:endParaRPr lang="sv-fi" sz="2000" dirty="0">
              <a:solidFill>
                <a:srgbClr val="000A48"/>
              </a:solidFill>
              <a:ea typeface="Open Sans" panose="020B0606030504020204" pitchFamily="34" charset="0"/>
              <a:cs typeface="Calibri" panose="020F0502020204030204" pitchFamily="34" charset="0"/>
              <a:sym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58302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32CBFF63-D547-0BEC-865A-A3C56DC7E30E}"/>
              </a:ext>
            </a:extLst>
          </p:cNvPr>
          <p:cNvSpPr txBox="1">
            <a:spLocks/>
          </p:cNvSpPr>
          <p:nvPr/>
        </p:nvSpPr>
        <p:spPr>
          <a:xfrm>
            <a:off x="566347" y="597010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3600"/>
              <a:t>Gör en ändringsanmälan (2/2): länkar till blanketter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1BC4C384-1241-068F-5143-A0A8F395F373}"/>
              </a:ext>
            </a:extLst>
          </p:cNvPr>
          <p:cNvSpPr txBox="1">
            <a:spLocks/>
          </p:cNvSpPr>
          <p:nvPr/>
        </p:nvSpPr>
        <p:spPr>
          <a:xfrm>
            <a:off x="566347" y="1428066"/>
            <a:ext cx="10442576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fi">
              <a:solidFill>
                <a:srgbClr val="000A48"/>
              </a:solidFill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v-fi" sz="250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Ändringsanmälan som ska undertecknas av den rättsliga företrädaren: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fi" sz="250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  <a:hlinkClick r:id="rId2"/>
              </a:rPr>
              <a:t>https://www.vismasignforms.com/form/ee52d37f-02d0-4fa7-8c16-75802104c3eb</a:t>
            </a:r>
            <a:endParaRPr lang="sv-fi" sz="2500">
              <a:solidFill>
                <a:srgbClr val="000A48"/>
              </a:solidFill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fi" sz="2500">
              <a:solidFill>
                <a:srgbClr val="000A48"/>
              </a:solidFill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sv-fi" sz="250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</a:rPr>
              <a:t>Ändringsanmälan som undertecknas av kontaktpersonen: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fi" sz="2500">
                <a:solidFill>
                  <a:srgbClr val="000A48"/>
                </a:solidFill>
                <a:ea typeface="Open Sans" panose="020B0606030504020204" pitchFamily="34" charset="0"/>
                <a:cs typeface="Calibri" panose="020F0502020204030204" pitchFamily="34" charset="0"/>
                <a:sym typeface="Open Sans" panose="020B0606030504020204" pitchFamily="34" charset="0"/>
                <a:hlinkClick r:id="rId3"/>
              </a:rPr>
              <a:t>https://www.vismasignforms.com/form/3cd8cb37-a1d6-4f85-992e-dbc4528c55a1</a:t>
            </a:r>
            <a:endParaRPr lang="sv-fi" sz="2500">
              <a:solidFill>
                <a:srgbClr val="000A48"/>
              </a:solidFill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fi" dirty="0">
              <a:solidFill>
                <a:srgbClr val="000A48"/>
              </a:solidFill>
              <a:ea typeface="Open Sans" panose="020B0606030504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5737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24ED50-AA06-32C5-B1CE-06EAA78F89C1}"/>
              </a:ext>
            </a:extLst>
          </p:cNvPr>
          <p:cNvSpPr txBox="1">
            <a:spLocks/>
          </p:cNvSpPr>
          <p:nvPr/>
        </p:nvSpPr>
        <p:spPr>
          <a:xfrm>
            <a:off x="596327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Force majeure-fall i ert projekt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9C103734-7E78-A4B3-462A-B915448BED95}"/>
              </a:ext>
            </a:extLst>
          </p:cNvPr>
          <p:cNvSpPr txBox="1">
            <a:spLocks/>
          </p:cNvSpPr>
          <p:nvPr/>
        </p:nvSpPr>
        <p:spPr>
          <a:xfrm>
            <a:off x="596327" y="1688458"/>
            <a:ext cx="10196591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2000" dirty="0">
                <a:solidFill>
                  <a:srgbClr val="000000"/>
                </a:solidFill>
              </a:rPr>
              <a:t>Force majeure: ett projekt eller en aktivitet ställs in eller avbryts på grund av ett oöverstigligt hinder, som avtalsparterna inte kunnat påverka och som inte beror på försummelser från avtalsparternas sida, exempelvis:</a:t>
            </a:r>
          </a:p>
          <a:p>
            <a:pPr lvl="1"/>
            <a:r>
              <a:rPr lang="sv-fi" sz="2000" dirty="0">
                <a:solidFill>
                  <a:srgbClr val="000000"/>
                </a:solidFill>
              </a:rPr>
              <a:t>Egen eller nära anhörigs sjukdom, en naturkatastrof eller en utbredd epidemi av pandemikaraktär som förhindrar deltagande eller fortsatt deltagande i en aktivitet eller utbildning.</a:t>
            </a:r>
          </a:p>
          <a:p>
            <a:pPr lvl="1"/>
            <a:r>
              <a:rPr lang="fi-FI" sz="2000" dirty="0">
                <a:solidFill>
                  <a:srgbClr val="000000"/>
                </a:solidFill>
              </a:rPr>
              <a:t>Det nationella kontoret behandlar anmälan och fattar beslut om ersättning av kostnader </a:t>
            </a:r>
            <a:endParaRPr lang="sv-fi" sz="2000" dirty="0">
              <a:solidFill>
                <a:srgbClr val="000000"/>
              </a:solidFill>
            </a:endParaRPr>
          </a:p>
          <a:p>
            <a:pPr marL="354012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Anteckning om Force Majeure får endast göras i slutrapporten om det nationella kontoret har godkänt ansökan</a:t>
            </a:r>
            <a:endParaRPr lang="fi-FI" sz="2000" dirty="0">
              <a:solidFill>
                <a:srgbClr val="000000"/>
              </a:solidFill>
              <a:latin typeface="Roboto Medium"/>
            </a:endParaRPr>
          </a:p>
          <a:p>
            <a:pPr marL="354012" marR="0" lvl="1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Force Majeure</a:t>
            </a:r>
            <a:r>
              <a:rPr lang="fi-FI" sz="2000" dirty="0">
                <a:solidFill>
                  <a:srgbClr val="000000"/>
                </a:solidFill>
                <a:latin typeface="Roboto Medium"/>
              </a:rPr>
              <a:t>-</a:t>
            </a:r>
            <a:r>
              <a:rPr lang="fi-FI" sz="2000" dirty="0" err="1">
                <a:solidFill>
                  <a:srgbClr val="000000"/>
                </a:solidFill>
                <a:latin typeface="Roboto Medium"/>
              </a:rPr>
              <a:t>anvisningar</a:t>
            </a:r>
            <a:r>
              <a:rPr lang="fi-FI" sz="2000" dirty="0">
                <a:solidFill>
                  <a:srgbClr val="000000"/>
                </a:solidFill>
                <a:latin typeface="Roboto Medium"/>
              </a:rPr>
              <a:t> och en länk till den elektroniska anmälningsblanketten för pågående projekt</a:t>
            </a:r>
            <a:endParaRPr kumimoji="0" lang="fi-FI" sz="20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Medium"/>
              <a:ea typeface="+mn-ea"/>
              <a:cs typeface="+mn-cs"/>
            </a:endParaRPr>
          </a:p>
          <a:p>
            <a:pPr lvl="1"/>
            <a:r>
              <a:rPr lang="sv-fi" sz="1600" dirty="0">
                <a:hlinkClick r:id="rId2"/>
              </a:rPr>
              <a:t>Erasmus+ Youth</a:t>
            </a:r>
            <a:endParaRPr lang="sv-fi" sz="1600" dirty="0"/>
          </a:p>
          <a:p>
            <a:pPr lvl="1"/>
            <a:r>
              <a:rPr lang="sv-fi" sz="1600" dirty="0">
                <a:hlinkClick r:id="rId3"/>
              </a:rPr>
              <a:t>Europeiska solidaritetskåren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378556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CD44C9-7C67-A681-14BA-D20A0F8676D6}"/>
              </a:ext>
            </a:extLst>
          </p:cNvPr>
          <p:cNvSpPr txBox="1">
            <a:spLocks/>
          </p:cNvSpPr>
          <p:nvPr/>
        </p:nvSpPr>
        <p:spPr>
          <a:xfrm>
            <a:off x="751423" y="2325099"/>
            <a:ext cx="10961116" cy="1103901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4800"/>
              <a:t>4. Utbetalning av bidrag och </a:t>
            </a:r>
            <a:br>
              <a:rPr lang="sv-fi" sz="4800"/>
            </a:br>
            <a:r>
              <a:rPr lang="sv-fi" sz="4800"/>
              <a:t>rapportering om projektet</a:t>
            </a:r>
            <a:endParaRPr lang="sv-fi" sz="4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6651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F0BDA440-188D-3274-13E2-793409801D4A}"/>
              </a:ext>
            </a:extLst>
          </p:cNvPr>
          <p:cNvSpPr txBox="1">
            <a:spLocks/>
          </p:cNvSpPr>
          <p:nvPr/>
        </p:nvSpPr>
        <p:spPr>
          <a:xfrm>
            <a:off x="596327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Utbetalning och rapportering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E5D41163-B70C-BCB8-72E7-DAE9DDFCF56F}"/>
              </a:ext>
            </a:extLst>
          </p:cNvPr>
          <p:cNvSpPr txBox="1">
            <a:spLocks/>
          </p:cNvSpPr>
          <p:nvPr/>
        </p:nvSpPr>
        <p:spPr>
          <a:xfrm>
            <a:off x="596327" y="1718438"/>
            <a:ext cx="10118778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sv-fi" sz="2000" dirty="0"/>
              <a:t>Det nationella programkontoret gör en </a:t>
            </a:r>
            <a:r>
              <a:rPr lang="sv-fi" sz="2000" b="1" dirty="0"/>
              <a:t>förfinansiering</a:t>
            </a:r>
            <a:r>
              <a:rPr lang="sv-fi" sz="2000" dirty="0"/>
              <a:t> till förmånstagaren inom 30 dagar efter att avtalet undertecknats (80 % eller 40 %; procentandelen anges i bidragsavtalet)</a:t>
            </a:r>
          </a:p>
          <a:p>
            <a:pPr marL="857250" lvl="1" indent="-457200"/>
            <a:r>
              <a:rPr lang="sv-fi" sz="2000" dirty="0"/>
              <a:t>Om projektet har två förfinansieringar (40 % + 40 %) innehåller bidragsavtalet information om betalningen av den andra förfinansieringen</a:t>
            </a:r>
            <a:endParaRPr lang="sv-fi" sz="2000" strike="sngStrike" dirty="0">
              <a:solidFill>
                <a:srgbClr val="FF0000"/>
              </a:solidFill>
            </a:endParaRPr>
          </a:p>
          <a:p>
            <a:pPr marL="457200" indent="-457200"/>
            <a:r>
              <a:rPr lang="sv-fi" sz="2000" dirty="0"/>
              <a:t>Förmånstagaren fyller i projektets </a:t>
            </a:r>
            <a:r>
              <a:rPr lang="sv-fi" sz="2000" b="1" dirty="0"/>
              <a:t>slutrapport</a:t>
            </a:r>
            <a:r>
              <a:rPr lang="sv-fi" sz="2000" dirty="0"/>
              <a:t> i Beneficiary Module inom 60 dagar efter projektets slut</a:t>
            </a:r>
          </a:p>
          <a:p>
            <a:pPr marL="457200" indent="-457200"/>
            <a:r>
              <a:rPr lang="sv-fi" sz="2000" dirty="0"/>
              <a:t>Efter att slutrapporten granskats görs </a:t>
            </a:r>
            <a:r>
              <a:rPr lang="sv-fi" sz="2000" b="1" dirty="0"/>
              <a:t>slutbetalningen </a:t>
            </a:r>
            <a:r>
              <a:rPr lang="sv-fi" sz="2000" dirty="0"/>
              <a:t>enligt de stödberättigade kostnaderna (högst 20 %)</a:t>
            </a:r>
          </a:p>
          <a:p>
            <a:pPr marL="457200" indent="-457200"/>
            <a:r>
              <a:rPr lang="sv-fi" sz="2000" dirty="0"/>
              <a:t>Projektbidrag faktureras tillbaka om det använda bidragsbeloppet är mindre än det belopp som fåtts som förfinansiering eller om kostnaderna inte godkänns.</a:t>
            </a:r>
            <a:endParaRPr lang="sv-fi" altLang="fi-FI" sz="2000" dirty="0"/>
          </a:p>
        </p:txBody>
      </p:sp>
    </p:spTree>
    <p:extLst>
      <p:ext uri="{BB962C8B-B14F-4D97-AF65-F5344CB8AC3E}">
        <p14:creationId xmlns:p14="http://schemas.microsoft.com/office/powerpoint/2010/main" val="91328702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F155D2-1100-F511-E1E1-CBE8C18DC5D5}"/>
              </a:ext>
            </a:extLst>
          </p:cNvPr>
          <p:cNvSpPr txBox="1">
            <a:spLocks/>
          </p:cNvSpPr>
          <p:nvPr/>
        </p:nvSpPr>
        <p:spPr>
          <a:xfrm>
            <a:off x="566347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Allokering av kostnaderna: Bokföring (1/2)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6E099299-45F0-E15F-8D65-F753968FE5AB}"/>
              </a:ext>
            </a:extLst>
          </p:cNvPr>
          <p:cNvSpPr txBox="1">
            <a:spLocks/>
          </p:cNvSpPr>
          <p:nvPr/>
        </p:nvSpPr>
        <p:spPr>
          <a:xfrm>
            <a:off x="566347" y="1718438"/>
            <a:ext cx="10442576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defRPr/>
            </a:pPr>
            <a:r>
              <a:rPr lang="sv-fi" sz="2400"/>
              <a:t>Öppna ett uppföljningsobjekt (projekt/kostnadsställe) för projektet i bokföringen</a:t>
            </a:r>
          </a:p>
          <a:p>
            <a:pPr marL="857250" lvl="1" indent="-457200">
              <a:defRPr/>
            </a:pPr>
            <a:r>
              <a:rPr lang="sv-fi" sz="2000"/>
              <a:t>Alla projektets inkomster och utgifter (även eventuell egen finansiering)</a:t>
            </a:r>
          </a:p>
          <a:p>
            <a:pPr marL="457200" indent="-457200">
              <a:defRPr/>
            </a:pPr>
            <a:r>
              <a:rPr lang="sv-fi" sz="2400"/>
              <a:t>Håll kostnaderna för olika projekt separata!</a:t>
            </a:r>
          </a:p>
          <a:p>
            <a:pPr marL="457200" indent="-457200">
              <a:defRPr/>
            </a:pPr>
            <a:r>
              <a:rPr lang="sv-fi" sz="2400"/>
              <a:t>Mervärdesskatt som ingår i utgifterna allokeras till projektet endast om den kommer att ingå i projektets slutgiltiga kostnader (det vill säga om förmånstagaren inte har rätt till momsavdrag)</a:t>
            </a:r>
          </a:p>
          <a:p>
            <a:pPr marL="857250" lvl="1" indent="-457200">
              <a:defRPr/>
            </a:pPr>
            <a:r>
              <a:rPr lang="sv-fi" sz="2000"/>
              <a:t>Gäller organisationer som har rätt till momsavdrag (exempelvis kommuner)</a:t>
            </a:r>
            <a:endParaRPr lang="sv-fi" sz="2000" dirty="0"/>
          </a:p>
        </p:txBody>
      </p:sp>
    </p:spTree>
    <p:extLst>
      <p:ext uri="{BB962C8B-B14F-4D97-AF65-F5344CB8AC3E}">
        <p14:creationId xmlns:p14="http://schemas.microsoft.com/office/powerpoint/2010/main" val="29071275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73EC2DED-5040-7C35-2F5A-567E56EC555B}"/>
              </a:ext>
            </a:extLst>
          </p:cNvPr>
          <p:cNvSpPr txBox="1">
            <a:spLocks/>
          </p:cNvSpPr>
          <p:nvPr/>
        </p:nvSpPr>
        <p:spPr>
          <a:xfrm>
            <a:off x="686269" y="839337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3600"/>
              <a:t>Allokering av kostnaderna: Valutaomvandling (2/2)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2125AB1D-8E69-A00F-D5E4-92D3AC0D6D24}"/>
              </a:ext>
            </a:extLst>
          </p:cNvPr>
          <p:cNvSpPr txBox="1">
            <a:spLocks/>
          </p:cNvSpPr>
          <p:nvPr/>
        </p:nvSpPr>
        <p:spPr>
          <a:xfrm>
            <a:off x="686269" y="2063212"/>
            <a:ext cx="9833487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defRPr/>
            </a:pPr>
            <a:r>
              <a:rPr lang="sv-fi" sz="2400" dirty="0"/>
              <a:t>Alla kostnader rapporteras i euro</a:t>
            </a:r>
          </a:p>
          <a:p>
            <a:pPr marL="457200" indent="-457200">
              <a:defRPr/>
            </a:pPr>
            <a:r>
              <a:rPr lang="sv-fi" sz="2400" dirty="0"/>
              <a:t>Angående konvertering av kostnader i andra valutor än till euro </a:t>
            </a:r>
            <a:r>
              <a:rPr lang="sv-fi" sz="2400" dirty="0">
                <a:sym typeface="Wingdings" panose="05000000000000000000" pitchFamily="2" charset="2"/>
              </a:rPr>
              <a:t> se punkten </a:t>
            </a:r>
            <a:r>
              <a:rPr lang="sv-fi" sz="2400" i="1" dirty="0">
                <a:sym typeface="Wingdings" panose="05000000000000000000" pitchFamily="2" charset="2"/>
              </a:rPr>
              <a:t>Bokslutens valuta och konvertering till euro </a:t>
            </a:r>
            <a:r>
              <a:rPr lang="sv-fi" sz="2400" dirty="0">
                <a:sym typeface="Wingdings" panose="05000000000000000000" pitchFamily="2" charset="2"/>
              </a:rPr>
              <a:t>i avtalet</a:t>
            </a:r>
            <a:endParaRPr lang="sv-fi" sz="2400" dirty="0"/>
          </a:p>
          <a:p>
            <a:pPr marL="457200" indent="-457200">
              <a:defRPr/>
            </a:pPr>
            <a:r>
              <a:rPr lang="sv-fi" sz="2400" dirty="0"/>
              <a:t>För konvertering av valutan till euro används endast InforEuros valutakurser för avtalsmånaden: </a:t>
            </a:r>
            <a:r>
              <a:rPr lang="sv-fi" sz="2400" dirty="0">
                <a:hlinkClick r:id="rId2"/>
              </a:rPr>
              <a:t>Valutakurs (InforEuro)</a:t>
            </a:r>
            <a:endParaRPr lang="sv-fi" sz="2400" dirty="0"/>
          </a:p>
          <a:p>
            <a:pPr marL="85725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000" dirty="0">
                <a:solidFill>
                  <a:srgbClr val="000000"/>
                </a:solidFill>
                <a:latin typeface="Roboto Medium"/>
              </a:rPr>
              <a:t>Obs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! </a:t>
            </a:r>
            <a:r>
              <a:rPr lang="fi-FI" sz="2000" dirty="0">
                <a:solidFill>
                  <a:srgbClr val="000000"/>
                </a:solidFill>
                <a:latin typeface="Roboto Medium"/>
              </a:rPr>
              <a:t>e</a:t>
            </a:r>
            <a:r>
              <a:rPr kumimoji="0" lang="fi-FI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ndast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 InforEuro-valutakurserna under avtalsmånaden gäller</a:t>
            </a:r>
            <a:endParaRPr lang="sv-fi" sz="2400" dirty="0"/>
          </a:p>
        </p:txBody>
      </p:sp>
    </p:spTree>
    <p:extLst>
      <p:ext uri="{BB962C8B-B14F-4D97-AF65-F5344CB8AC3E}">
        <p14:creationId xmlns:p14="http://schemas.microsoft.com/office/powerpoint/2010/main" val="32060497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2635BD-4924-15E2-D168-329726200B0A}"/>
              </a:ext>
            </a:extLst>
          </p:cNvPr>
          <p:cNvSpPr txBox="1">
            <a:spLocks/>
          </p:cNvSpPr>
          <p:nvPr/>
        </p:nvSpPr>
        <p:spPr>
          <a:xfrm>
            <a:off x="536367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Förvaring av dokument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3BDDDE44-9190-F105-9CE2-3FE551F12DE5}"/>
              </a:ext>
            </a:extLst>
          </p:cNvPr>
          <p:cNvSpPr txBox="1">
            <a:spLocks/>
          </p:cNvSpPr>
          <p:nvPr/>
        </p:nvSpPr>
        <p:spPr>
          <a:xfrm>
            <a:off x="536367" y="1703448"/>
            <a:ext cx="10442576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2200" dirty="0"/>
              <a:t>Spara originaldokumenten som anknyter till projektet minst </a:t>
            </a:r>
            <a:r>
              <a:rPr lang="sv-fi" sz="2200" b="1" dirty="0"/>
              <a:t>5 år efter slutbetalning </a:t>
            </a:r>
            <a:r>
              <a:rPr lang="sv-fi" sz="2200" dirty="0"/>
              <a:t>(datum)</a:t>
            </a:r>
          </a:p>
          <a:p>
            <a:r>
              <a:rPr lang="sv-fi" sz="2200" dirty="0"/>
              <a:t>Bokföringsmaterial och kopior av dokument (exempelvis för verifiering av utlandsperioder)</a:t>
            </a:r>
          </a:p>
          <a:p>
            <a:r>
              <a:rPr lang="sv-fi" sz="2200" dirty="0"/>
              <a:t>Förmånstagaren har kopior av sina samarbetspartners dokument</a:t>
            </a:r>
          </a:p>
          <a:p>
            <a:pPr lvl="1"/>
            <a:r>
              <a:rPr lang="sv-fi" sz="1800" dirty="0"/>
              <a:t>Exempelvis vid granskningar begärs verifikat eller dokument</a:t>
            </a:r>
          </a:p>
          <a:p>
            <a:r>
              <a:rPr lang="sv-fi" sz="2200" dirty="0"/>
              <a:t>Det nationella kontoret, kommissionen eller personer som fått fullmakt av dessa ska garanteras tillgång till dokumenten</a:t>
            </a:r>
          </a:p>
          <a:p>
            <a:pPr lvl="1"/>
            <a:endParaRPr lang="sv-fi" altLang="fi-FI" sz="2200" dirty="0"/>
          </a:p>
        </p:txBody>
      </p:sp>
    </p:spTree>
    <p:extLst>
      <p:ext uri="{BB962C8B-B14F-4D97-AF65-F5344CB8AC3E}">
        <p14:creationId xmlns:p14="http://schemas.microsoft.com/office/powerpoint/2010/main" val="16231914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F440AF3F-2AF2-9465-BFF2-7160687ABC01}"/>
              </a:ext>
            </a:extLst>
          </p:cNvPr>
          <p:cNvSpPr txBox="1">
            <a:spLocks/>
          </p:cNvSpPr>
          <p:nvPr/>
        </p:nvSpPr>
        <p:spPr>
          <a:xfrm>
            <a:off x="751423" y="2325099"/>
            <a:ext cx="1096111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/>
              <a:t>5. Uppföljnings- och sakgranskningar</a:t>
            </a:r>
            <a:endParaRPr lang="sv-fi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5628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8FBD9EB6-6AD4-48E5-4C2A-FEA7CEA86E3D}"/>
              </a:ext>
            </a:extLst>
          </p:cNvPr>
          <p:cNvSpPr txBox="1">
            <a:spLocks/>
          </p:cNvSpPr>
          <p:nvPr/>
        </p:nvSpPr>
        <p:spPr>
          <a:xfrm>
            <a:off x="641298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Typer av granskningar som görs i projekten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3451378D-A8CC-5B93-A346-8303C2FA0340}"/>
              </a:ext>
            </a:extLst>
          </p:cNvPr>
          <p:cNvSpPr txBox="1">
            <a:spLocks/>
          </p:cNvSpPr>
          <p:nvPr/>
        </p:nvSpPr>
        <p:spPr>
          <a:xfrm>
            <a:off x="641298" y="1748419"/>
            <a:ext cx="10057182" cy="449509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fi" sz="2000" b="1" dirty="0"/>
              <a:t>Final report check </a:t>
            </a:r>
            <a:r>
              <a:rPr lang="sv-fi" sz="2000" dirty="0"/>
              <a:t>(görs för alla projekt)</a:t>
            </a:r>
          </a:p>
          <a:p>
            <a:pPr marL="457200" indent="-457200"/>
            <a:r>
              <a:rPr lang="sv-fi" sz="2000" dirty="0"/>
              <a:t>Granskningen av slutrapporten avgör det slutgiltiga beloppet för ert bidrag</a:t>
            </a:r>
          </a:p>
          <a:p>
            <a:pPr marL="628650" marR="0" lvl="1" indent="-2746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800" dirty="0">
                <a:solidFill>
                  <a:srgbClr val="000000"/>
                </a:solidFill>
                <a:latin typeface="Roboto Medium"/>
              </a:rPr>
              <a:t>Innehåll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: mindre än 60 poäng för slutrapporten påverkar negativt beloppet som betalas ut</a:t>
            </a:r>
          </a:p>
          <a:p>
            <a:pPr marL="628650" marR="0" lvl="1" indent="-2746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Projektets faktiska budget och stödberättigande granskas</a:t>
            </a:r>
            <a:endParaRPr lang="sv-fi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v-FI" sz="2000" b="1" dirty="0"/>
              <a:t>Övriga granskningar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Monitorering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: Granskning av projektets innehåll i syfte att hjälpa och ge råd för administreringen av projektet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fi" sz="2000" b="1" dirty="0"/>
              <a:t>On the spot check during/after action:</a:t>
            </a:r>
            <a:r>
              <a:rPr lang="sv-fi" sz="2000" dirty="0"/>
              <a:t> Övervakningsbesök gällande projektets verksamhet och ekonomi, som görs under eller efter projektet</a:t>
            </a:r>
            <a:endParaRPr lang="sv-fi" sz="2000" dirty="0">
              <a:highlight>
                <a:srgbClr val="FFFF00"/>
              </a:highlight>
            </a:endParaRPr>
          </a:p>
          <a:p>
            <a:pPr marL="457200" indent="-457200"/>
            <a:r>
              <a:rPr lang="sv-fi" sz="2000" b="1" dirty="0"/>
              <a:t>Desk check: </a:t>
            </a:r>
            <a:r>
              <a:rPr lang="sv-fi" sz="2000" dirty="0"/>
              <a:t>Granskning av</a:t>
            </a:r>
            <a:r>
              <a:rPr lang="sv-fi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v-fi" sz="2000" dirty="0"/>
              <a:t>dokument och verifikat i projektets slutrapporteringsskede</a:t>
            </a:r>
          </a:p>
          <a:p>
            <a:pPr marL="457200" indent="-457200"/>
            <a:r>
              <a:rPr lang="sv-fi" sz="2000" b="1" dirty="0"/>
              <a:t>System check</a:t>
            </a:r>
            <a:r>
              <a:rPr lang="sv-fi" sz="2000" dirty="0"/>
              <a:t>: Systemgranskning, uppföljning av projektet och dokumentgranskning, där man kontrollerar att förmånstagaren har följt finansierings- och programreglerna</a:t>
            </a:r>
          </a:p>
        </p:txBody>
      </p:sp>
    </p:spTree>
    <p:extLst>
      <p:ext uri="{BB962C8B-B14F-4D97-AF65-F5344CB8AC3E}">
        <p14:creationId xmlns:p14="http://schemas.microsoft.com/office/powerpoint/2010/main" val="26797986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A4874F-45DA-3783-B78C-FE03E6DE2D9C}"/>
              </a:ext>
            </a:extLst>
          </p:cNvPr>
          <p:cNvSpPr txBox="1">
            <a:spLocks/>
          </p:cNvSpPr>
          <p:nvPr/>
        </p:nvSpPr>
        <p:spPr>
          <a:xfrm>
            <a:off x="581337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Inlämning av verifikat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40132EB9-FABD-9DA5-2BD6-7B9B083B5C4C}"/>
              </a:ext>
            </a:extLst>
          </p:cNvPr>
          <p:cNvSpPr txBox="1">
            <a:spLocks/>
          </p:cNvSpPr>
          <p:nvPr/>
        </p:nvSpPr>
        <p:spPr>
          <a:xfrm>
            <a:off x="581337" y="1673467"/>
            <a:ext cx="10133768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sv-fi" sz="2200" dirty="0"/>
              <a:t>Det nationella kontoret kan begära de verifikat de behöver, oberoende av vilken typ av granskning det gäller</a:t>
            </a:r>
          </a:p>
          <a:p>
            <a:pPr marL="457200" indent="-457200"/>
            <a:r>
              <a:rPr lang="sv-fi" sz="2200" dirty="0"/>
              <a:t>Kopior och elektroniska dokument och verifikat är tillräckliga vid granskningar</a:t>
            </a:r>
          </a:p>
          <a:p>
            <a:pPr marL="457200" indent="-457200"/>
            <a:r>
              <a:rPr lang="sv-fi" sz="2200" dirty="0"/>
              <a:t>Kvitton som bifogas till slutrapporten: endast gällande dessa </a:t>
            </a:r>
          </a:p>
          <a:p>
            <a:pPr marL="857250" lvl="1" indent="-457200"/>
            <a:r>
              <a:rPr lang="sv-FI" sz="1800" dirty="0"/>
              <a:t>i</a:t>
            </a:r>
            <a:r>
              <a:rPr lang="sv-fi" sz="1800" dirty="0"/>
              <a:t>nkluderingsstöd för deltagare</a:t>
            </a:r>
          </a:p>
          <a:p>
            <a:pPr marL="857250" lvl="1" indent="-457200"/>
            <a:r>
              <a:rPr lang="sv-fi" sz="1800" dirty="0"/>
              <a:t>särskilda kostnader</a:t>
            </a:r>
          </a:p>
          <a:p>
            <a:pPr marL="857250" lvl="1" indent="-457200"/>
            <a:endParaRPr lang="sv-fi" sz="2200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</a:rPr>
              <a:t>Bilagor som krävs för slutrapporten och modeller enligt projekttyp: </a:t>
            </a:r>
          </a:p>
          <a:p>
            <a:pPr marL="85725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  <a:hlinkClick r:id="rId2"/>
              </a:rPr>
              <a:t>Erasmus+ </a:t>
            </a:r>
            <a:endParaRPr kumimoji="0" lang="fi-FI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Medium"/>
              <a:ea typeface="+mn-ea"/>
              <a:cs typeface="+mn-cs"/>
            </a:endParaRPr>
          </a:p>
          <a:p>
            <a:pPr marL="85725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  <a:hlinkClick r:id="rId3"/>
              </a:rPr>
              <a:t>Europeiska solidaritetskåren</a:t>
            </a:r>
            <a:endParaRPr kumimoji="0" lang="fi-FI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Medium"/>
              <a:ea typeface="+mn-ea"/>
              <a:cs typeface="+mn-cs"/>
            </a:endParaRPr>
          </a:p>
          <a:p>
            <a:pPr marL="400050" lvl="1" indent="0">
              <a:buFont typeface="Arial" panose="020B0604020202020204" pitchFamily="34" charset="0"/>
              <a:buNone/>
            </a:pPr>
            <a:endParaRPr lang="sv-fi" sz="2200" dirty="0"/>
          </a:p>
          <a:p>
            <a:pPr marL="400050" lvl="1" indent="0">
              <a:buFont typeface="Arial" panose="020B0604020202020204" pitchFamily="34" charset="0"/>
              <a:buNone/>
            </a:pPr>
            <a:endParaRPr lang="sv-fi" sz="2200" dirty="0"/>
          </a:p>
        </p:txBody>
      </p:sp>
    </p:spTree>
    <p:extLst>
      <p:ext uri="{BB962C8B-B14F-4D97-AF65-F5344CB8AC3E}">
        <p14:creationId xmlns:p14="http://schemas.microsoft.com/office/powerpoint/2010/main" val="41327803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">
            <a:extLst>
              <a:ext uri="{FF2B5EF4-FFF2-40B4-BE49-F238E27FC236}">
                <a16:creationId xmlns:a16="http://schemas.microsoft.com/office/drawing/2014/main" id="{0C15FE1B-16DF-CCDD-F410-9BBF3554A34D}"/>
              </a:ext>
            </a:extLst>
          </p:cNvPr>
          <p:cNvSpPr txBox="1">
            <a:spLocks/>
          </p:cNvSpPr>
          <p:nvPr/>
        </p:nvSpPr>
        <p:spPr>
          <a:xfrm>
            <a:off x="611318" y="419665"/>
            <a:ext cx="10442576" cy="110390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Våra programsakkunniga hjälper dig</a:t>
            </a:r>
            <a:endParaRPr lang="sv-fi" sz="3600" dirty="0">
              <a:solidFill>
                <a:schemeClr val="accent3"/>
              </a:solidFill>
            </a:endParaRP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1693286D-3A7D-440F-FCFE-5D80E93A5C77}"/>
              </a:ext>
            </a:extLst>
          </p:cNvPr>
          <p:cNvSpPr txBox="1">
            <a:spLocks/>
          </p:cNvSpPr>
          <p:nvPr/>
        </p:nvSpPr>
        <p:spPr>
          <a:xfrm>
            <a:off x="611318" y="1733428"/>
            <a:ext cx="10024817" cy="449509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KA152</a:t>
            </a:r>
            <a:r>
              <a:rPr lang="sv-fi" sz="2000" dirty="0"/>
              <a:t>-YOU mobilitetsprojekt för unga (ungdomsutbyten): Laura Lehto</a:t>
            </a:r>
          </a:p>
          <a:p>
            <a:r>
              <a:rPr lang="sv-fi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KA153</a:t>
            </a:r>
            <a:r>
              <a:rPr lang="sv-fi" sz="2000" dirty="0"/>
              <a:t>-YOU mobilitetsprojekt för ungdomsarbetare: </a:t>
            </a:r>
            <a:r>
              <a:rPr lang="sv-FI" sz="2000" dirty="0"/>
              <a:t>Lotte</a:t>
            </a:r>
            <a:r>
              <a:rPr lang="sv-fi" sz="2000" dirty="0"/>
              <a:t> Telakivi</a:t>
            </a:r>
          </a:p>
          <a:p>
            <a:r>
              <a:rPr lang="sv-fi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KA154</a:t>
            </a:r>
            <a:r>
              <a:rPr lang="sv-fi" sz="2000" dirty="0"/>
              <a:t>-YOU ungdomsverksamhet: Kati Inkinen</a:t>
            </a:r>
          </a:p>
          <a:p>
            <a:r>
              <a:rPr lang="sv-fi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KA155</a:t>
            </a:r>
            <a:r>
              <a:rPr lang="sv-fi" sz="2000" dirty="0"/>
              <a:t>-YOU inkluderingsinsatsen DiscoverEU: Ari Huotari</a:t>
            </a:r>
          </a:p>
          <a:p>
            <a:r>
              <a:rPr lang="sv-fi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ESC30</a:t>
            </a:r>
            <a:r>
              <a:rPr lang="sv-fi" sz="2000" dirty="0"/>
              <a:t>-SOL solidaritetsprojekt: Kati Inkinen</a:t>
            </a:r>
          </a:p>
          <a:p>
            <a:endParaRPr lang="sv-fi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v-fi" sz="2000" dirty="0"/>
              <a:t>fornamn.efternamn@oph.fi</a:t>
            </a:r>
          </a:p>
          <a:p>
            <a:endParaRPr lang="sv-fi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v-fi" sz="2000" dirty="0"/>
              <a:t>Frågor och rådgivning: </a:t>
            </a:r>
            <a:r>
              <a:rPr lang="sv-fi" sz="2000" dirty="0">
                <a:hlinkClick r:id="rId2"/>
              </a:rPr>
              <a:t>nuoriso@oph.fi</a:t>
            </a:r>
            <a:endParaRPr lang="sv-fi" sz="2000" dirty="0"/>
          </a:p>
        </p:txBody>
      </p:sp>
    </p:spTree>
    <p:extLst>
      <p:ext uri="{BB962C8B-B14F-4D97-AF65-F5344CB8AC3E}">
        <p14:creationId xmlns:p14="http://schemas.microsoft.com/office/powerpoint/2010/main" val="24629056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D7BB63-CC21-49FB-BA94-8FE76892CC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solidFill>
                  <a:schemeClr val="tx2"/>
                </a:solidFill>
              </a:rPr>
              <a:t>Tack!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69E4F80-9EDB-421C-AED3-965DDC4C40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nuoriso@oph.fi</a:t>
            </a:r>
          </a:p>
        </p:txBody>
      </p:sp>
    </p:spTree>
    <p:extLst>
      <p:ext uri="{BB962C8B-B14F-4D97-AF65-F5344CB8AC3E}">
        <p14:creationId xmlns:p14="http://schemas.microsoft.com/office/powerpoint/2010/main" val="1115107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Erasmus+ Nuoriso">
      <a:dk1>
        <a:srgbClr val="154194"/>
      </a:dk1>
      <a:lt1>
        <a:srgbClr val="FFFFFF"/>
      </a:lt1>
      <a:dk2>
        <a:srgbClr val="000000"/>
      </a:dk2>
      <a:lt2>
        <a:srgbClr val="E86F6F"/>
      </a:lt2>
      <a:accent1>
        <a:srgbClr val="154194"/>
      </a:accent1>
      <a:accent2>
        <a:srgbClr val="E86F6F"/>
      </a:accent2>
      <a:accent3>
        <a:srgbClr val="00ADE9"/>
      </a:accent3>
      <a:accent4>
        <a:srgbClr val="76B82A"/>
      </a:accent4>
      <a:accent5>
        <a:srgbClr val="FFED00"/>
      </a:accent5>
      <a:accent6>
        <a:srgbClr val="A81573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ema">
  <a:themeElements>
    <a:clrScheme name="Erasmus+ Nuoriso">
      <a:dk1>
        <a:srgbClr val="154194"/>
      </a:dk1>
      <a:lt1>
        <a:srgbClr val="FFFFFF"/>
      </a:lt1>
      <a:dk2>
        <a:srgbClr val="000000"/>
      </a:dk2>
      <a:lt2>
        <a:srgbClr val="E86F6F"/>
      </a:lt2>
      <a:accent1>
        <a:srgbClr val="154194"/>
      </a:accent1>
      <a:accent2>
        <a:srgbClr val="E86F6F"/>
      </a:accent2>
      <a:accent3>
        <a:srgbClr val="00ADE9"/>
      </a:accent3>
      <a:accent4>
        <a:srgbClr val="76B82A"/>
      </a:accent4>
      <a:accent5>
        <a:srgbClr val="FFED00"/>
      </a:accent5>
      <a:accent6>
        <a:srgbClr val="A81573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-teema">
  <a:themeElements>
    <a:clrScheme name="Erasmus+ Nuoriso">
      <a:dk1>
        <a:srgbClr val="154194"/>
      </a:dk1>
      <a:lt1>
        <a:srgbClr val="FFFFFF"/>
      </a:lt1>
      <a:dk2>
        <a:srgbClr val="000000"/>
      </a:dk2>
      <a:lt2>
        <a:srgbClr val="E86F6F"/>
      </a:lt2>
      <a:accent1>
        <a:srgbClr val="154194"/>
      </a:accent1>
      <a:accent2>
        <a:srgbClr val="E86F6F"/>
      </a:accent2>
      <a:accent3>
        <a:srgbClr val="00ADE9"/>
      </a:accent3>
      <a:accent4>
        <a:srgbClr val="76B82A"/>
      </a:accent4>
      <a:accent5>
        <a:srgbClr val="FFED00"/>
      </a:accent5>
      <a:accent6>
        <a:srgbClr val="A81573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-teema">
  <a:themeElements>
    <a:clrScheme name="Erasmus+ Nuoriso">
      <a:dk1>
        <a:srgbClr val="154194"/>
      </a:dk1>
      <a:lt1>
        <a:srgbClr val="FFFFFF"/>
      </a:lt1>
      <a:dk2>
        <a:srgbClr val="000000"/>
      </a:dk2>
      <a:lt2>
        <a:srgbClr val="E86F6F"/>
      </a:lt2>
      <a:accent1>
        <a:srgbClr val="154194"/>
      </a:accent1>
      <a:accent2>
        <a:srgbClr val="E86F6F"/>
      </a:accent2>
      <a:accent3>
        <a:srgbClr val="00ADE9"/>
      </a:accent3>
      <a:accent4>
        <a:srgbClr val="76B82A"/>
      </a:accent4>
      <a:accent5>
        <a:srgbClr val="FFED00"/>
      </a:accent5>
      <a:accent6>
        <a:srgbClr val="A81573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-teema">
  <a:themeElements>
    <a:clrScheme name="Erasmus+ Nuoriso">
      <a:dk1>
        <a:srgbClr val="154194"/>
      </a:dk1>
      <a:lt1>
        <a:srgbClr val="FFFFFF"/>
      </a:lt1>
      <a:dk2>
        <a:srgbClr val="000000"/>
      </a:dk2>
      <a:lt2>
        <a:srgbClr val="E86F6F"/>
      </a:lt2>
      <a:accent1>
        <a:srgbClr val="154194"/>
      </a:accent1>
      <a:accent2>
        <a:srgbClr val="E86F6F"/>
      </a:accent2>
      <a:accent3>
        <a:srgbClr val="00ADE9"/>
      </a:accent3>
      <a:accent4>
        <a:srgbClr val="76B82A"/>
      </a:accent4>
      <a:accent5>
        <a:srgbClr val="FFED00"/>
      </a:accent5>
      <a:accent6>
        <a:srgbClr val="A81573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A9A63324C39644AF5B8A5DE045A88E" ma:contentTypeVersion="18" ma:contentTypeDescription="Create a new document." ma:contentTypeScope="" ma:versionID="aef3458e49491aa938c143adb8f332af">
  <xsd:schema xmlns:xsd="http://www.w3.org/2001/XMLSchema" xmlns:xs="http://www.w3.org/2001/XMLSchema" xmlns:p="http://schemas.microsoft.com/office/2006/metadata/properties" xmlns:ns2="ebdf26c9-6443-46ed-9a75-31f835f20ddf" xmlns:ns3="8a13b1e7-c0ce-4fbf-ba88-32625037d083" targetNamespace="http://schemas.microsoft.com/office/2006/metadata/properties" ma:root="true" ma:fieldsID="8bb766a9a73898fea4bcdd4e510f119d" ns2:_="" ns3:_="">
    <xsd:import namespace="ebdf26c9-6443-46ed-9a75-31f835f20ddf"/>
    <xsd:import namespace="8a13b1e7-c0ce-4fbf-ba88-32625037d0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2:TaxCatchAll" minOccurs="0"/>
                <xsd:element ref="ns3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f26c9-6443-46ed-9a75-31f835f20dd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147235a-b7bd-44f6-ba57-53667af35af1}" ma:internalName="TaxCatchAll" ma:showField="CatchAllData" ma:web="ebdf26c9-6443-46ed-9a75-31f835f20d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13b1e7-c0ce-4fbf-ba88-32625037d0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668a079-b69c-4826-b3af-de11eb9b4c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13b1e7-c0ce-4fbf-ba88-32625037d083">
      <Terms xmlns="http://schemas.microsoft.com/office/infopath/2007/PartnerControls"/>
    </lcf76f155ced4ddcb4097134ff3c332f>
    <TaxCatchAll xmlns="ebdf26c9-6443-46ed-9a75-31f835f20ddf" xsi:nil="true"/>
  </documentManagement>
</p:properties>
</file>

<file path=customXml/itemProps1.xml><?xml version="1.0" encoding="utf-8"?>
<ds:datastoreItem xmlns:ds="http://schemas.openxmlformats.org/officeDocument/2006/customXml" ds:itemID="{2BC2F8AD-4CB7-485A-9DBB-734101A4AE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df26c9-6443-46ed-9a75-31f835f20ddf"/>
    <ds:schemaRef ds:uri="8a13b1e7-c0ce-4fbf-ba88-32625037d0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96A68B-F661-4FC6-9B0C-CFA8627597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5BE0A2-6139-456F-A819-E1A0F31AAD3C}">
  <ds:schemaRefs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ebdf26c9-6443-46ed-9a75-31f835f20ddf"/>
    <ds:schemaRef ds:uri="http://schemas.openxmlformats.org/package/2006/metadata/core-properties"/>
    <ds:schemaRef ds:uri="8a13b1e7-c0ce-4fbf-ba88-32625037d083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6026</TotalTime>
  <Words>3145</Words>
  <Application>Microsoft Office PowerPoint</Application>
  <PresentationFormat>Laajakuva</PresentationFormat>
  <Paragraphs>338</Paragraphs>
  <Slides>49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49</vt:i4>
      </vt:variant>
    </vt:vector>
  </HeadingPairs>
  <TitlesOfParts>
    <vt:vector size="61" baseType="lpstr">
      <vt:lpstr>Arial</vt:lpstr>
      <vt:lpstr>Calibri</vt:lpstr>
      <vt:lpstr>Courier New</vt:lpstr>
      <vt:lpstr>Roboto</vt:lpstr>
      <vt:lpstr>Roboto Black</vt:lpstr>
      <vt:lpstr>Roboto Medium</vt:lpstr>
      <vt:lpstr>Wingdings</vt:lpstr>
      <vt:lpstr>Office-teema</vt:lpstr>
      <vt:lpstr>1_Office-teema</vt:lpstr>
      <vt:lpstr>2_Office-teema</vt:lpstr>
      <vt:lpstr>3_Office-teema</vt:lpstr>
      <vt:lpstr>2_Office-teema</vt:lpstr>
      <vt:lpstr>Utbildning för finansierade projekt    Erasmus+ Youth | Europeiska solidaritetskåren </vt:lpstr>
      <vt:lpstr>Dagens program</vt:lpstr>
      <vt:lpstr>Utbildningsstyrelsen är nationellt programkontor för programmen Erasmus+ och Europeiska solidaritetskåren </vt:lpstr>
      <vt:lpstr>Europeiska solidaritetskåren: projekt som finansierades under den första ansökningsomgången år 2024 </vt:lpstr>
      <vt:lpstr>Erasmus+ för ungdomssektorn: finansierade projekt under den första ansökningsomgången 2024 </vt:lpstr>
      <vt:lpstr>Information om bidragsavtalet, budgeten och projektadministrationen</vt:lpstr>
      <vt:lpstr>PowerPoint-esitys</vt:lpstr>
      <vt:lpstr>Dagens ämnen</vt:lpstr>
      <vt:lpstr>Påminnelse om behandlingen av personuppgifter</vt:lpstr>
      <vt:lpstr>PowerPoint-esitys</vt:lpstr>
      <vt:lpstr>Vad är bidragsavtalet</vt:lpstr>
      <vt:lpstr>Att underteckna bidragsavtalet</vt:lpstr>
      <vt:lpstr>PowerPoint-esitys</vt:lpstr>
      <vt:lpstr>PowerPoint-esitys</vt:lpstr>
      <vt:lpstr>PowerPoint-esitys</vt:lpstr>
      <vt:lpstr>Bilagorna listas i avtalet: exempel</vt:lpstr>
      <vt:lpstr>PowerPoint-esitys</vt:lpstr>
      <vt:lpstr>PowerPoint-esitys</vt:lpstr>
      <vt:lpstr>Två kostnadskategorier</vt:lpstr>
      <vt:lpstr>PowerPoint-esitys</vt:lpstr>
      <vt:lpstr>PowerPoint-esitys</vt:lpstr>
      <vt:lpstr>PowerPoint-esitys</vt:lpstr>
      <vt:lpstr>PowerPoint-esitys</vt:lpstr>
      <vt:lpstr>PowerPoint-esitys</vt:lpstr>
      <vt:lpstr>Resebidrag (Travel) (2/4)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Endast KA153: stöd för systemutveckling och utåtriktad verksamhet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Tack!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Oona Miuku</dc:creator>
  <cp:lastModifiedBy>Uljas-Bärman Riikka (OPH)</cp:lastModifiedBy>
  <cp:revision>249</cp:revision>
  <dcterms:created xsi:type="dcterms:W3CDTF">2021-07-31T11:54:09Z</dcterms:created>
  <dcterms:modified xsi:type="dcterms:W3CDTF">2024-06-24T12:21:22Z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0x010100D9A9A63324C39644AF5B8A5DE045A88E</vt:lpwstr>
  </property>
  <property fmtid="{D5CDD505-2E9C-101B-9397-08002B2CF9AE}" pid="3" name="MediaServiceImageTags">
    <vt:lpwstr/>
  </property>
</Properties>
</file>