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1" r:id="rId4"/>
  </p:sldMasterIdLst>
  <p:notesMasterIdLst>
    <p:notesMasterId r:id="rId15"/>
  </p:notesMasterIdLst>
  <p:sldIdLst>
    <p:sldId id="256" r:id="rId5"/>
    <p:sldId id="272" r:id="rId6"/>
    <p:sldId id="273" r:id="rId7"/>
    <p:sldId id="274" r:id="rId8"/>
    <p:sldId id="275" r:id="rId9"/>
    <p:sldId id="278" r:id="rId10"/>
    <p:sldId id="279" r:id="rId11"/>
    <p:sldId id="280" r:id="rId12"/>
    <p:sldId id="281" r:id="rId13"/>
    <p:sldId id="28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hm Anne-Mari" userId="S::anne-mari.behm_samiedu.fi#ext#@eduvaasa.onmicrosoft.com::0a6c1689-9fd5-44cc-be0d-1c2f73db7064" providerId="AD" clId="Web-{AADF36AA-A955-40AE-89A8-F1B83F419157}"/>
    <pc:docChg chg="addSld modSld">
      <pc:chgData name="Behm Anne-Mari" userId="S::anne-mari.behm_samiedu.fi#ext#@eduvaasa.onmicrosoft.com::0a6c1689-9fd5-44cc-be0d-1c2f73db7064" providerId="AD" clId="Web-{AADF36AA-A955-40AE-89A8-F1B83F419157}" dt="2018-06-12T11:05:03.258" v="376" actId="20577"/>
      <pc:docMkLst>
        <pc:docMk/>
      </pc:docMkLst>
      <pc:sldChg chg="modSp">
        <pc:chgData name="Behm Anne-Mari" userId="S::anne-mari.behm_samiedu.fi#ext#@eduvaasa.onmicrosoft.com::0a6c1689-9fd5-44cc-be0d-1c2f73db7064" providerId="AD" clId="Web-{AADF36AA-A955-40AE-89A8-F1B83F419157}" dt="2018-06-12T11:04:47.945" v="363" actId="20577"/>
        <pc:sldMkLst>
          <pc:docMk/>
          <pc:sldMk cId="4075118411" sldId="256"/>
        </pc:sldMkLst>
        <pc:spChg chg="mod">
          <ac:chgData name="Behm Anne-Mari" userId="S::anne-mari.behm_samiedu.fi#ext#@eduvaasa.onmicrosoft.com::0a6c1689-9fd5-44cc-be0d-1c2f73db7064" providerId="AD" clId="Web-{AADF36AA-A955-40AE-89A8-F1B83F419157}" dt="2018-06-12T11:04:47.945" v="363" actId="20577"/>
          <ac:spMkLst>
            <pc:docMk/>
            <pc:sldMk cId="4075118411" sldId="256"/>
            <ac:spMk id="5" creationId="{00000000-0000-0000-0000-000000000000}"/>
          </ac:spMkLst>
        </pc:spChg>
      </pc:sldChg>
      <pc:sldChg chg="modSp">
        <pc:chgData name="Behm Anne-Mari" userId="S::anne-mari.behm_samiedu.fi#ext#@eduvaasa.onmicrosoft.com::0a6c1689-9fd5-44cc-be0d-1c2f73db7064" providerId="AD" clId="Web-{AADF36AA-A955-40AE-89A8-F1B83F419157}" dt="2018-06-12T11:04:59.930" v="374" actId="20577"/>
        <pc:sldMkLst>
          <pc:docMk/>
          <pc:sldMk cId="1049226260" sldId="272"/>
        </pc:sldMkLst>
        <pc:spChg chg="mod">
          <ac:chgData name="Behm Anne-Mari" userId="S::anne-mari.behm_samiedu.fi#ext#@eduvaasa.onmicrosoft.com::0a6c1689-9fd5-44cc-be0d-1c2f73db7064" providerId="AD" clId="Web-{AADF36AA-A955-40AE-89A8-F1B83F419157}" dt="2018-06-12T11:04:59.930" v="374" actId="20577"/>
          <ac:spMkLst>
            <pc:docMk/>
            <pc:sldMk cId="1049226260" sldId="272"/>
            <ac:spMk id="3" creationId="{00000000-0000-0000-0000-000000000000}"/>
          </ac:spMkLst>
        </pc:spChg>
      </pc:sldChg>
      <pc:sldChg chg="modSp new">
        <pc:chgData name="Behm Anne-Mari" userId="S::anne-mari.behm_samiedu.fi#ext#@eduvaasa.onmicrosoft.com::0a6c1689-9fd5-44cc-be0d-1c2f73db7064" providerId="AD" clId="Web-{AADF36AA-A955-40AE-89A8-F1B83F419157}" dt="2018-06-12T11:04:26.132" v="353" actId="20577"/>
        <pc:sldMkLst>
          <pc:docMk/>
          <pc:sldMk cId="1945043235" sldId="282"/>
        </pc:sldMkLst>
        <pc:spChg chg="mod">
          <ac:chgData name="Behm Anne-Mari" userId="S::anne-mari.behm_samiedu.fi#ext#@eduvaasa.onmicrosoft.com::0a6c1689-9fd5-44cc-be0d-1c2f73db7064" providerId="AD" clId="Web-{AADF36AA-A955-40AE-89A8-F1B83F419157}" dt="2018-06-12T10:57:14.583" v="47" actId="20577"/>
          <ac:spMkLst>
            <pc:docMk/>
            <pc:sldMk cId="1945043235" sldId="282"/>
            <ac:spMk id="2" creationId="{1221159A-3A9F-492F-B1B6-4B855D72F968}"/>
          </ac:spMkLst>
        </pc:spChg>
        <pc:spChg chg="mod">
          <ac:chgData name="Behm Anne-Mari" userId="S::anne-mari.behm_samiedu.fi#ext#@eduvaasa.onmicrosoft.com::0a6c1689-9fd5-44cc-be0d-1c2f73db7064" providerId="AD" clId="Web-{AADF36AA-A955-40AE-89A8-F1B83F419157}" dt="2018-06-12T11:04:26.132" v="353" actId="20577"/>
          <ac:spMkLst>
            <pc:docMk/>
            <pc:sldMk cId="1945043235" sldId="282"/>
            <ac:spMk id="3" creationId="{0B7AB853-6D8C-4A9D-948C-18BAD956C47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0268C7-7CEC-46D0-B268-C8B540A18F54}" type="datetimeFigureOut">
              <a:rPr lang="fi-FI" smtClean="0"/>
              <a:t>12.6.2018</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D6481-B9F8-4696-A00D-2E535A573F9C}" type="slidenum">
              <a:rPr lang="fi-FI" smtClean="0"/>
              <a:t>‹#›</a:t>
            </a:fld>
            <a:endParaRPr lang="fi-FI"/>
          </a:p>
        </p:txBody>
      </p:sp>
    </p:spTree>
    <p:extLst>
      <p:ext uri="{BB962C8B-B14F-4D97-AF65-F5344CB8AC3E}">
        <p14:creationId xmlns:p14="http://schemas.microsoft.com/office/powerpoint/2010/main" val="278228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7848A7-5E26-4052-B1EA-77F793D159A6}"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72715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1DD545-5E80-49C0-9C53-10BE790BD8F5}"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424851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C012536-5BE7-4C5B-9638-5633AD4A25AD}"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372702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4956-7680-4A5E-97BF-E3642ADBF737}" type="datetime1">
              <a:rPr lang="fi-FI" smtClean="0"/>
              <a:t>12.6.2018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875230833"/>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159DAC-6CAE-4249-AB06-3B32299C4A80}" type="datetime1">
              <a:rPr lang="fi-FI" smtClean="0"/>
              <a:t>12.6.2018</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1578068029"/>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8A5248C7-1299-4589-9400-7515D778BB1E}" type="datetime1">
              <a:rPr lang="fi-FI" smtClean="0"/>
              <a:t>12.6.2018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093270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AA37C-35F1-4889-BADC-D74E313E7F92}" type="datetime1">
              <a:rPr lang="fi-FI" smtClean="0"/>
              <a:t>12.6.2018</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05077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A664B5-B204-49B3-8090-EBF60FC1A575}" type="datetime1">
              <a:rPr lang="fi-FI" smtClean="0"/>
              <a:t>12.6.2018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1293114566"/>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AB17332-F71D-4712-8FE5-6E18E2CDF503}" type="datetime1">
              <a:rPr lang="fi-FI" smtClean="0"/>
              <a:t>12.6.2018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586096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7D3AEA-249E-4A41-9153-8EA498839D69}"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967611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3B03D6-9237-4AF8-B5A8-13F5896611C3}"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3022031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8380324-A18C-4FB6-BC8C-7AEDD1D925C4}"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4023890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CAE83A2-FDCA-47A0-8F3E-97933B0C69A7}"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28355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5EEF15-DD87-485B-AA80-4DD9295A0BB1}"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651855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3EF018-53F5-4637-AACC-7DAF697B0D05}"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77009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23A493-410D-4AFF-AD8C-AEDD8928DEB7}" type="datetime1">
              <a:rPr lang="fi-FI" smtClean="0"/>
              <a:t>12.6.2018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37411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538D79-50DB-49F3-9703-BDFE434943FB}" type="datetime1">
              <a:rPr lang="fi-FI" smtClean="0"/>
              <a:t>12.6.2018</a:t>
            </a:fld>
            <a:endParaRPr lang="fi-FI"/>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9DC8B3-CB09-415D-B5AA-5580798B5FFE}" type="slidenum">
              <a:rPr lang="fi-FI" smtClean="0"/>
              <a:t>‹#›</a:t>
            </a:fld>
            <a:endParaRPr lang="fi-FI"/>
          </a:p>
        </p:txBody>
      </p:sp>
    </p:spTree>
    <p:extLst>
      <p:ext uri="{BB962C8B-B14F-4D97-AF65-F5344CB8AC3E}">
        <p14:creationId xmlns:p14="http://schemas.microsoft.com/office/powerpoint/2010/main" val="301788193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matkustusilmoitus.fi/"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formin.finland.fi/public/default.aspx?nodeid=15735"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icekortti.fi/"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067" y="3939768"/>
            <a:ext cx="7766936" cy="1096899"/>
          </a:xfrm>
        </p:spPr>
        <p:txBody>
          <a:bodyPr>
            <a:normAutofit/>
          </a:bodyPr>
          <a:lstStyle/>
          <a:p>
            <a:r>
              <a:rPr lang="fi-FI"/>
              <a:t>Turvallisuuspankki FINVET.fi</a:t>
            </a:r>
          </a:p>
          <a:p>
            <a:endParaRPr lang="fi-FI"/>
          </a:p>
        </p:txBody>
      </p:sp>
      <p:sp>
        <p:nvSpPr>
          <p:cNvPr id="4" name="TextBox 3"/>
          <p:cNvSpPr txBox="1"/>
          <p:nvPr/>
        </p:nvSpPr>
        <p:spPr>
          <a:xfrm>
            <a:off x="6117337" y="2999233"/>
            <a:ext cx="45719" cy="369332"/>
          </a:xfrm>
          <a:prstGeom prst="rect">
            <a:avLst/>
          </a:prstGeom>
          <a:noFill/>
        </p:spPr>
        <p:txBody>
          <a:bodyPr wrap="square" rtlCol="0">
            <a:spAutoFit/>
          </a:bodyPr>
          <a:lstStyle/>
          <a:p>
            <a:endParaRPr lang="fi-FI"/>
          </a:p>
        </p:txBody>
      </p:sp>
      <p:pic>
        <p:nvPicPr>
          <p:cNvPr id="1026" name="Picture 2" descr="http://www.oph.fi/download/181404_OPH_rahoittaa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67950" y="361031"/>
            <a:ext cx="1171194" cy="11321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9076" y="5919868"/>
            <a:ext cx="1806360" cy="570385"/>
          </a:xfrm>
          <a:prstGeom prst="rect">
            <a:avLst/>
          </a:prstGeom>
          <a:noFill/>
          <a:ln>
            <a:noFill/>
          </a:ln>
        </p:spPr>
      </p:pic>
      <p:sp>
        <p:nvSpPr>
          <p:cNvPr id="11" name="TextBox 10"/>
          <p:cNvSpPr txBox="1"/>
          <p:nvPr/>
        </p:nvSpPr>
        <p:spPr>
          <a:xfrm>
            <a:off x="2322576" y="6089904"/>
            <a:ext cx="1444752" cy="566928"/>
          </a:xfrm>
          <a:prstGeom prst="rect">
            <a:avLst/>
          </a:prstGeom>
          <a:noFill/>
        </p:spPr>
        <p:txBody>
          <a:bodyPr wrap="square" rtlCol="0">
            <a:spAutoFit/>
          </a:bodyPr>
          <a:lstStyle/>
          <a:p>
            <a:endParaRPr lang="fi-FI"/>
          </a:p>
        </p:txBody>
      </p:sp>
      <p:sp>
        <p:nvSpPr>
          <p:cNvPr id="13" name="AutoShape 4" descr="JyvÃ¤skylÃ¤n koulutuskuntayhtymÃ¤ Gra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14" name="AutoShape 6" descr="JyvÃ¤skylÃ¤n koulutuskuntayhtymÃ¤ Gra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16" name="AutoShape 10" descr="Kuvahaun tulos haulle gradia log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20" name="TextBox 19"/>
          <p:cNvSpPr txBox="1"/>
          <p:nvPr/>
        </p:nvSpPr>
        <p:spPr>
          <a:xfrm>
            <a:off x="4197096" y="6112405"/>
            <a:ext cx="896112" cy="444033"/>
          </a:xfrm>
          <a:prstGeom prst="rect">
            <a:avLst/>
          </a:prstGeom>
          <a:noFill/>
        </p:spPr>
        <p:txBody>
          <a:bodyPr wrap="square" rtlCol="0">
            <a:spAutoFit/>
          </a:bodyPr>
          <a:lstStyle/>
          <a:p>
            <a:endParaRPr lang="fi-FI"/>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2579" y="5921175"/>
            <a:ext cx="1343152" cy="456165"/>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0668" y="5921175"/>
            <a:ext cx="1333245" cy="448950"/>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8284" y="6014003"/>
            <a:ext cx="1285875" cy="47625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290" y="5966218"/>
            <a:ext cx="1685415" cy="421532"/>
          </a:xfrm>
          <a:prstGeom prst="rect">
            <a:avLst/>
          </a:prstGeom>
        </p:spPr>
      </p:pic>
      <p:sp>
        <p:nvSpPr>
          <p:cNvPr id="5" name="Otsikko 4"/>
          <p:cNvSpPr>
            <a:spLocks noGrp="1"/>
          </p:cNvSpPr>
          <p:nvPr>
            <p:ph type="ctrTitle"/>
          </p:nvPr>
        </p:nvSpPr>
        <p:spPr>
          <a:xfrm>
            <a:off x="1507067" y="2404534"/>
            <a:ext cx="7766936" cy="1615531"/>
          </a:xfrm>
        </p:spPr>
        <p:txBody>
          <a:bodyPr/>
          <a:lstStyle/>
          <a:p>
            <a:r>
              <a:rPr lang="fi-FI"/>
              <a:t>TURVALLISESTI ULKOMAAN JAKSOLLA</a:t>
            </a:r>
          </a:p>
        </p:txBody>
      </p:sp>
    </p:spTree>
    <p:extLst>
      <p:ext uri="{BB962C8B-B14F-4D97-AF65-F5344CB8AC3E}">
        <p14:creationId xmlns:p14="http://schemas.microsoft.com/office/powerpoint/2010/main" val="4075118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idx="4294967295"/>
          </p:nvPr>
        </p:nvSpPr>
        <p:spPr>
          <a:xfrm>
            <a:off x="189612" y="494348"/>
            <a:ext cx="9720263" cy="862012"/>
          </a:xfrm>
        </p:spPr>
        <p:txBody>
          <a:bodyPr>
            <a:normAutofit/>
          </a:bodyPr>
          <a:lstStyle/>
          <a:p>
            <a:r>
              <a:rPr lang="fi-FI"/>
              <a:t>Turvallisuus ulkomaan jaksolla</a:t>
            </a:r>
          </a:p>
        </p:txBody>
      </p:sp>
      <p:sp>
        <p:nvSpPr>
          <p:cNvPr id="2" name="Sisällön paikkamerkki 1"/>
          <p:cNvSpPr>
            <a:spLocks noGrp="1"/>
          </p:cNvSpPr>
          <p:nvPr>
            <p:ph idx="4294967295"/>
          </p:nvPr>
        </p:nvSpPr>
        <p:spPr>
          <a:xfrm>
            <a:off x="498289" y="1809858"/>
            <a:ext cx="9102911" cy="4148982"/>
          </a:xfrm>
        </p:spPr>
        <p:txBody>
          <a:bodyPr>
            <a:normAutofit/>
          </a:bodyPr>
          <a:lstStyle/>
          <a:p>
            <a:r>
              <a:rPr lang="fi-FI"/>
              <a:t>Oppilaitosten järjestämät vaihtokohteet ovat lähtökohtaisesti turvallisia maita ja kaupunkeja. </a:t>
            </a:r>
          </a:p>
          <a:p>
            <a:r>
              <a:rPr lang="fi-FI"/>
              <a:t>Kaikilla vaihtoon lähtevillä on kattava oppilaitoksen järjestämä matkavakuutus ja vastuuvakuutus. </a:t>
            </a:r>
          </a:p>
          <a:p>
            <a:r>
              <a:rPr lang="fi-FI"/>
              <a:t>Vaihto-opiskelijan kohtaamat turvallisuusuhat ovat yleensä liikenneonnettomuuksia, varkauden tai näpistyksen uhriksi joutumisia ja tapaturmia. Terrorismiin ja väkivaltaisuuksiin tulee myös varautua, kun liikkuu isoissa kaupungeissa. Suomessakin.</a:t>
            </a:r>
          </a:p>
          <a:p>
            <a:r>
              <a:rPr lang="fi-FI"/>
              <a:t>Eniten turvallisuuteen voi vaikuttaa </a:t>
            </a:r>
            <a:r>
              <a:rPr lang="fi-FI" b="1"/>
              <a:t>omalla käytöksellä. </a:t>
            </a:r>
            <a:br>
              <a:rPr lang="fi-FI" b="1"/>
            </a:br>
            <a:endParaRPr lang="fi-FI" b="1"/>
          </a:p>
          <a:p>
            <a:endParaRPr lang="fi-FI" b="1"/>
          </a:p>
          <a:p>
            <a:pPr marL="0" indent="0">
              <a:buNone/>
            </a:pPr>
            <a:endParaRPr lang="fi-FI"/>
          </a:p>
        </p:txBody>
      </p:sp>
    </p:spTree>
    <p:extLst>
      <p:ext uri="{BB962C8B-B14F-4D97-AF65-F5344CB8AC3E}">
        <p14:creationId xmlns:p14="http://schemas.microsoft.com/office/powerpoint/2010/main" val="104922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idx="4294967295"/>
          </p:nvPr>
        </p:nvSpPr>
        <p:spPr>
          <a:xfrm>
            <a:off x="152402" y="555308"/>
            <a:ext cx="9720263" cy="1498600"/>
          </a:xfrm>
        </p:spPr>
        <p:txBody>
          <a:bodyPr/>
          <a:lstStyle/>
          <a:p>
            <a:r>
              <a:rPr lang="fi-FI"/>
              <a:t>Oma käyttäytyminen</a:t>
            </a:r>
          </a:p>
        </p:txBody>
      </p:sp>
      <p:sp>
        <p:nvSpPr>
          <p:cNvPr id="3" name="Sisällön paikkamerkki 2"/>
          <p:cNvSpPr>
            <a:spLocks noGrp="1"/>
          </p:cNvSpPr>
          <p:nvPr>
            <p:ph idx="4294967295"/>
          </p:nvPr>
        </p:nvSpPr>
        <p:spPr>
          <a:xfrm>
            <a:off x="1" y="1432560"/>
            <a:ext cx="10651756" cy="4799253"/>
          </a:xfrm>
        </p:spPr>
        <p:txBody>
          <a:bodyPr>
            <a:normAutofit/>
          </a:bodyPr>
          <a:lstStyle/>
          <a:p>
            <a:pPr lvl="1">
              <a:buFont typeface="Courier New" panose="02070309020205020404" pitchFamily="49" charset="0"/>
              <a:buChar char="o"/>
            </a:pPr>
            <a:r>
              <a:rPr lang="fi-FI" sz="1800"/>
              <a:t>Kunnioita paikallisia lakeja, kulttuuria ja uskontoa. Kulttuurilliset ja uskonnolliset tekijät voivat vaikuttaa esimerkiksi pukeutumiseen ja kielenkäyttöön</a:t>
            </a:r>
          </a:p>
          <a:p>
            <a:pPr lvl="1">
              <a:buFont typeface="Courier New" panose="02070309020205020404" pitchFamily="49" charset="0"/>
              <a:buChar char="o"/>
            </a:pPr>
            <a:r>
              <a:rPr lang="fi-FI" sz="1800"/>
              <a:t>Noudata työpaikalla työturvallisuusohjeita</a:t>
            </a:r>
          </a:p>
          <a:p>
            <a:pPr lvl="1">
              <a:buFont typeface="Courier New" panose="02070309020205020404" pitchFamily="49" charset="0"/>
              <a:buChar char="o"/>
            </a:pPr>
            <a:r>
              <a:rPr lang="fi-FI" sz="1800"/>
              <a:t>Älä juo itseäsi kovaan humalaan. Myös muiden päihteiden käyttöä on syytä välttää. Päihtymystila onnettomuustilanteessa voi olla este vakuutuskorvausten saamiselle</a:t>
            </a:r>
          </a:p>
          <a:p>
            <a:pPr lvl="1">
              <a:buFont typeface="Courier New" panose="02070309020205020404" pitchFamily="49" charset="0"/>
              <a:buChar char="o"/>
            </a:pPr>
            <a:r>
              <a:rPr lang="fi-FI" sz="1800"/>
              <a:t>Älä liiku pimeän aikaan yksin tai mene paikallisten varoittamille alueille</a:t>
            </a:r>
          </a:p>
          <a:p>
            <a:pPr lvl="1">
              <a:buFont typeface="Courier New" panose="02070309020205020404" pitchFamily="49" charset="0"/>
              <a:buChar char="o"/>
            </a:pPr>
            <a:r>
              <a:rPr lang="fi-FI" sz="1800"/>
              <a:t>Pidä huoli kaverista</a:t>
            </a:r>
          </a:p>
          <a:p>
            <a:pPr lvl="1">
              <a:buFont typeface="Courier New" panose="02070309020205020404" pitchFamily="49" charset="0"/>
              <a:buChar char="o"/>
            </a:pPr>
            <a:r>
              <a:rPr lang="fi-FI" sz="1800"/>
              <a:t>Tarkista ja tunne majoituspaikkasi hätäpoistumistiet</a:t>
            </a:r>
          </a:p>
          <a:p>
            <a:pPr lvl="1">
              <a:buFont typeface="Courier New" panose="02070309020205020404" pitchFamily="49" charset="0"/>
              <a:buChar char="o"/>
            </a:pPr>
            <a:r>
              <a:rPr lang="fi-FI" sz="1800"/>
              <a:t>Liikennekulttuuri voi poiketa suuresti Suomen oloista, joten noudata varovaisuutta liikenteessä</a:t>
            </a:r>
          </a:p>
          <a:p>
            <a:pPr lvl="1">
              <a:buFont typeface="Courier New" panose="02070309020205020404" pitchFamily="49" charset="0"/>
              <a:buChar char="o"/>
            </a:pPr>
            <a:r>
              <a:rPr lang="fi-FI" sz="1800"/>
              <a:t>Vältä rahojen tai maksuvälineiden esittelyä yleisellä paikalla. Säilytä ainakin yhtä maksuvälinettä erillään muista</a:t>
            </a:r>
          </a:p>
          <a:p>
            <a:pPr lvl="1">
              <a:buFont typeface="Courier New" panose="02070309020205020404" pitchFamily="49" charset="0"/>
              <a:buChar char="o"/>
            </a:pPr>
            <a:r>
              <a:rPr lang="fi-FI" sz="1800"/>
              <a:t>Huomio taskuvarkauksien riski</a:t>
            </a:r>
          </a:p>
        </p:txBody>
      </p:sp>
    </p:spTree>
    <p:extLst>
      <p:ext uri="{BB962C8B-B14F-4D97-AF65-F5344CB8AC3E}">
        <p14:creationId xmlns:p14="http://schemas.microsoft.com/office/powerpoint/2010/main" val="803543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idx="4294967295"/>
          </p:nvPr>
        </p:nvSpPr>
        <p:spPr>
          <a:xfrm>
            <a:off x="716282" y="540068"/>
            <a:ext cx="9720263" cy="1498600"/>
          </a:xfrm>
        </p:spPr>
        <p:txBody>
          <a:bodyPr>
            <a:normAutofit/>
          </a:bodyPr>
          <a:lstStyle/>
          <a:p>
            <a:r>
              <a:rPr lang="fi-FI"/>
              <a:t>Turvallisuus menomatkan aikana</a:t>
            </a:r>
          </a:p>
        </p:txBody>
      </p:sp>
      <p:sp>
        <p:nvSpPr>
          <p:cNvPr id="3" name="Sisällön paikkamerkki 2"/>
          <p:cNvSpPr>
            <a:spLocks noGrp="1"/>
          </p:cNvSpPr>
          <p:nvPr>
            <p:ph idx="4294967295"/>
          </p:nvPr>
        </p:nvSpPr>
        <p:spPr>
          <a:xfrm>
            <a:off x="716282" y="1659172"/>
            <a:ext cx="9720263" cy="4022725"/>
          </a:xfrm>
        </p:spPr>
        <p:txBody>
          <a:bodyPr>
            <a:normAutofit/>
          </a:bodyPr>
          <a:lstStyle/>
          <a:p>
            <a:pPr>
              <a:buFont typeface="Courier New" panose="02070309020205020404" pitchFamily="49" charset="0"/>
              <a:buChar char="o"/>
            </a:pPr>
            <a:r>
              <a:rPr lang="fi-FI"/>
              <a:t>Merkitse matkatavarasi lentoyhtiön lapulla tai omalla nimikoinnilla. Tarkasta puhelinnumero, mennessä osoitteeksi laitetaan majoituksen osoite, tullessa kotiosoite</a:t>
            </a:r>
          </a:p>
          <a:p>
            <a:pPr>
              <a:buFont typeface="Courier New" panose="02070309020205020404" pitchFamily="49" charset="0"/>
              <a:buChar char="o"/>
            </a:pPr>
            <a:r>
              <a:rPr lang="fi-FI"/>
              <a:t>Jos lento on myöhässä tai peruttu, seuraa lentoyhtiön ohjeita. He järjestävät korvaavan lennon. Ota rauhassa, tämä on ihan tavallista.</a:t>
            </a:r>
          </a:p>
          <a:p>
            <a:pPr>
              <a:buFont typeface="Courier New" panose="02070309020205020404" pitchFamily="49" charset="0"/>
              <a:buChar char="o"/>
            </a:pPr>
            <a:r>
              <a:rPr lang="fi-FI" err="1"/>
              <a:t>Boarding</a:t>
            </a:r>
            <a:r>
              <a:rPr lang="fi-FI"/>
              <a:t> aika lennolle, on noin puolituntia ennen lähtöä. Ole ajoissa!</a:t>
            </a:r>
          </a:p>
          <a:p>
            <a:pPr>
              <a:buFont typeface="Courier New" panose="02070309020205020404" pitchFamily="49" charset="0"/>
              <a:buChar char="o"/>
            </a:pPr>
            <a:r>
              <a:rPr lang="fi-FI"/>
              <a:t>Älä juo itseäsi humalaan matkan aikana. Edessä on monta uutta tilannetta, joissa pitää olla skarppina.</a:t>
            </a:r>
          </a:p>
          <a:p>
            <a:pPr>
              <a:buFont typeface="Courier New" panose="02070309020205020404" pitchFamily="49" charset="0"/>
              <a:buChar char="o"/>
            </a:pPr>
            <a:r>
              <a:rPr lang="fi-FI"/>
              <a:t>Mikäli lentäminen pelottaa, ota yhteyttä lentokoneen henkilökuntaan, heillä on apukeinoja. Et ole ensimmäinen.</a:t>
            </a:r>
          </a:p>
          <a:p>
            <a:pPr>
              <a:buFont typeface="Courier New" panose="02070309020205020404" pitchFamily="49" charset="0"/>
              <a:buChar char="o"/>
            </a:pPr>
            <a:r>
              <a:rPr lang="fi-FI"/>
              <a:t>Seuraa opasteita lentokentällä ja juna tai bussi –asemilla, älä jätä tavaroitasi hetkeksikään. </a:t>
            </a:r>
          </a:p>
        </p:txBody>
      </p:sp>
    </p:spTree>
    <p:extLst>
      <p:ext uri="{BB962C8B-B14F-4D97-AF65-F5344CB8AC3E}">
        <p14:creationId xmlns:p14="http://schemas.microsoft.com/office/powerpoint/2010/main" val="754116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idx="4294967295"/>
          </p:nvPr>
        </p:nvSpPr>
        <p:spPr>
          <a:xfrm>
            <a:off x="579123" y="585788"/>
            <a:ext cx="8229598" cy="1498600"/>
          </a:xfrm>
        </p:spPr>
        <p:txBody>
          <a:bodyPr/>
          <a:lstStyle/>
          <a:p>
            <a:r>
              <a:rPr lang="fi-FI"/>
              <a:t>Työturvallisuus</a:t>
            </a:r>
          </a:p>
        </p:txBody>
      </p:sp>
      <p:sp>
        <p:nvSpPr>
          <p:cNvPr id="3" name="Sisällön paikkamerkki 2"/>
          <p:cNvSpPr>
            <a:spLocks noGrp="1"/>
          </p:cNvSpPr>
          <p:nvPr>
            <p:ph idx="4294967295"/>
          </p:nvPr>
        </p:nvSpPr>
        <p:spPr>
          <a:xfrm>
            <a:off x="716271" y="1779588"/>
            <a:ext cx="9720263" cy="4022725"/>
          </a:xfrm>
        </p:spPr>
        <p:txBody>
          <a:bodyPr>
            <a:normAutofit/>
          </a:bodyPr>
          <a:lstStyle/>
          <a:p>
            <a:pPr>
              <a:buFont typeface="Courier New" panose="02070309020205020404" pitchFamily="49" charset="0"/>
              <a:buChar char="o"/>
            </a:pPr>
            <a:r>
              <a:rPr lang="fi-FI"/>
              <a:t>Noudata vähintään Suomessa vaadittuja työturvallisuusmääräyksiä. Mikäli kohdemaassa tai työpaikassasi noudatetaan tiukempia määräyksiä, noudata niitä.</a:t>
            </a:r>
          </a:p>
          <a:p>
            <a:pPr>
              <a:buFont typeface="Courier New" panose="02070309020205020404" pitchFamily="49" charset="0"/>
              <a:buChar char="o"/>
            </a:pPr>
            <a:r>
              <a:rPr lang="fi-FI"/>
              <a:t>Noudata työpaikan turvallisuusohjeita</a:t>
            </a:r>
          </a:p>
          <a:p>
            <a:pPr>
              <a:buFont typeface="Courier New" panose="02070309020205020404" pitchFamily="49" charset="0"/>
              <a:buChar char="o"/>
            </a:pPr>
            <a:r>
              <a:rPr lang="fi-FI"/>
              <a:t>Osallistu työpaikan perehdytykseen ja mikäli sellaista ei tarjota, vaadi sitä. Varmista että olet ymmärtänyt kaikki ohjeet ennen työn aloittamista. Kysy kunnes ymmärrät.</a:t>
            </a:r>
          </a:p>
          <a:p>
            <a:pPr>
              <a:buFont typeface="Courier New" panose="02070309020205020404" pitchFamily="49" charset="0"/>
              <a:buChar char="o"/>
            </a:pPr>
            <a:r>
              <a:rPr lang="fi-FI"/>
              <a:t>Perehdytyksessä tulisi käydä ilmi mm. työpaikan turvallisuusohjeet, toimitilat sekä kuormitustekijät (melu, tärinä, painavien taakkojen nostot ym.)</a:t>
            </a:r>
          </a:p>
          <a:p>
            <a:pPr>
              <a:buFont typeface="Courier New" panose="02070309020205020404" pitchFamily="49" charset="0"/>
              <a:buChar char="o"/>
            </a:pPr>
            <a:r>
              <a:rPr lang="fi-FI"/>
              <a:t>Käytä aina työssä tarvittavia suojavälineitä</a:t>
            </a:r>
          </a:p>
        </p:txBody>
      </p:sp>
    </p:spTree>
    <p:extLst>
      <p:ext uri="{BB962C8B-B14F-4D97-AF65-F5344CB8AC3E}">
        <p14:creationId xmlns:p14="http://schemas.microsoft.com/office/powerpoint/2010/main" val="335255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idx="4294967295"/>
          </p:nvPr>
        </p:nvSpPr>
        <p:spPr>
          <a:xfrm>
            <a:off x="395419" y="577551"/>
            <a:ext cx="9720263" cy="1498600"/>
          </a:xfrm>
        </p:spPr>
        <p:txBody>
          <a:bodyPr/>
          <a:lstStyle/>
          <a:p>
            <a:r>
              <a:rPr lang="fi-FI"/>
              <a:t>Passista huolehtiminen</a:t>
            </a:r>
          </a:p>
        </p:txBody>
      </p:sp>
      <p:sp>
        <p:nvSpPr>
          <p:cNvPr id="3" name="Sisällön paikkamerkki 2"/>
          <p:cNvSpPr>
            <a:spLocks noGrp="1"/>
          </p:cNvSpPr>
          <p:nvPr>
            <p:ph idx="4294967295"/>
          </p:nvPr>
        </p:nvSpPr>
        <p:spPr>
          <a:xfrm>
            <a:off x="846035" y="1795330"/>
            <a:ext cx="9720263" cy="4022725"/>
          </a:xfrm>
        </p:spPr>
        <p:txBody>
          <a:bodyPr>
            <a:normAutofit/>
          </a:bodyPr>
          <a:lstStyle/>
          <a:p>
            <a:pPr>
              <a:buFont typeface="Courier New" panose="02070309020205020404" pitchFamily="49" charset="0"/>
              <a:buChar char="o"/>
            </a:pPr>
            <a:r>
              <a:rPr lang="fi-FI"/>
              <a:t>Ennen matkaa ota kopio tärkeistä matkustusasiakirjoista (passi, matkalippu, viisumi..) ja säilytä niitä erillään alkuperäisistä. </a:t>
            </a:r>
          </a:p>
          <a:p>
            <a:pPr>
              <a:buFont typeface="Courier New" panose="02070309020205020404" pitchFamily="49" charset="0"/>
              <a:buChar char="o"/>
            </a:pPr>
            <a:r>
              <a:rPr lang="fi-FI"/>
              <a:t>Kopio passista kannattaa jättää myös kotimaahan, jotta se voidaan tarvittaessa lähettää esimerkiksi sähköpostitse kohdemaahan.</a:t>
            </a:r>
          </a:p>
          <a:p>
            <a:pPr>
              <a:buFont typeface="Courier New" panose="02070309020205020404" pitchFamily="49" charset="0"/>
              <a:buChar char="o"/>
            </a:pPr>
            <a:r>
              <a:rPr lang="fi-FI"/>
              <a:t>Mikäli passisi katoaa tai varastetaan, tee asiasta ilmoitus paikalliselle poliisille ja pyydä ilmoituksesta kopio. Tämän jälkeen ota yhteyttä Suomen lähetystöön, joka voi tarvittaessa myöntää sinulle kotimatkaan oikeuttavan väliaikaisen passin. Suomen lähetystön puuttuessa ota yhteyttä toisen pohjoismaan lähetystöön. Lähetystö sijaitsevat yleensä pääkaupungissa.</a:t>
            </a:r>
          </a:p>
          <a:p>
            <a:pPr>
              <a:buFont typeface="Courier New" panose="02070309020205020404" pitchFamily="49" charset="0"/>
              <a:buChar char="o"/>
            </a:pPr>
            <a:endParaRPr lang="fi-FI"/>
          </a:p>
          <a:p>
            <a:endParaRPr lang="fi-FI"/>
          </a:p>
        </p:txBody>
      </p:sp>
    </p:spTree>
    <p:extLst>
      <p:ext uri="{BB962C8B-B14F-4D97-AF65-F5344CB8AC3E}">
        <p14:creationId xmlns:p14="http://schemas.microsoft.com/office/powerpoint/2010/main" val="226193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idx="4294967295"/>
          </p:nvPr>
        </p:nvSpPr>
        <p:spPr>
          <a:xfrm>
            <a:off x="243842" y="585788"/>
            <a:ext cx="9720263" cy="1498600"/>
          </a:xfrm>
        </p:spPr>
        <p:txBody>
          <a:bodyPr/>
          <a:lstStyle/>
          <a:p>
            <a:r>
              <a:rPr lang="fi-FI"/>
              <a:t>Matkustusilmoitus</a:t>
            </a:r>
          </a:p>
        </p:txBody>
      </p:sp>
      <p:sp>
        <p:nvSpPr>
          <p:cNvPr id="2" name="Sisällön paikkamerkki 1"/>
          <p:cNvSpPr>
            <a:spLocks noGrp="1"/>
          </p:cNvSpPr>
          <p:nvPr>
            <p:ph idx="4294967295"/>
          </p:nvPr>
        </p:nvSpPr>
        <p:spPr>
          <a:xfrm>
            <a:off x="1113185" y="2312504"/>
            <a:ext cx="9720263" cy="4022725"/>
          </a:xfrm>
        </p:spPr>
        <p:txBody>
          <a:bodyPr>
            <a:normAutofit/>
          </a:bodyPr>
          <a:lstStyle/>
          <a:p>
            <a:pPr>
              <a:buFont typeface="Courier New" panose="02070309020205020404" pitchFamily="49" charset="0"/>
              <a:buChar char="o"/>
            </a:pPr>
            <a:r>
              <a:rPr lang="fi-FI"/>
              <a:t>Matkustusilmoitus tarkoittaa yhteystietojen antamista ulkoministeriölle, jotta paikallinen Suomen edustusto saa sinuun yhteyden kriisin tai hätätilanteen sattuessa.</a:t>
            </a:r>
          </a:p>
          <a:p>
            <a:pPr>
              <a:buFont typeface="Courier New" panose="02070309020205020404" pitchFamily="49" charset="0"/>
              <a:buChar char="o"/>
            </a:pPr>
            <a:r>
              <a:rPr lang="fi-FI"/>
              <a:t>Matkustusilmoitus tehdään netissä: </a:t>
            </a:r>
            <a:r>
              <a:rPr lang="fi-FI">
                <a:hlinkClick r:id="rId2"/>
              </a:rPr>
              <a:t>https://matkustusilmoitus.fi</a:t>
            </a:r>
            <a:br>
              <a:rPr lang="fi-FI"/>
            </a:br>
            <a:endParaRPr lang="fi-FI"/>
          </a:p>
          <a:p>
            <a:pPr lvl="1"/>
            <a:r>
              <a:rPr lang="fi-FI"/>
              <a:t>Omat yhteystiedot</a:t>
            </a:r>
          </a:p>
          <a:p>
            <a:pPr lvl="1"/>
            <a:r>
              <a:rPr lang="fi-FI"/>
              <a:t>Yhteyshenkilön yhteystiedot</a:t>
            </a:r>
          </a:p>
          <a:p>
            <a:pPr lvl="1"/>
            <a:r>
              <a:rPr lang="fi-FI"/>
              <a:t>Matkakohde ja matka-aika</a:t>
            </a:r>
          </a:p>
          <a:p>
            <a:pPr lvl="1"/>
            <a:r>
              <a:rPr lang="fi-FI"/>
              <a:t>Ilmoituksen voi lähettää sovelluksesta itselle ja yhteyshenkilölle</a:t>
            </a:r>
          </a:p>
          <a:p>
            <a:pPr marL="457189" lvl="1" indent="0">
              <a:buNone/>
            </a:pPr>
            <a:endParaRPr lang="fi-FI"/>
          </a:p>
        </p:txBody>
      </p:sp>
    </p:spTree>
    <p:extLst>
      <p:ext uri="{BB962C8B-B14F-4D97-AF65-F5344CB8AC3E}">
        <p14:creationId xmlns:p14="http://schemas.microsoft.com/office/powerpoint/2010/main" val="171733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idx="4294967295"/>
          </p:nvPr>
        </p:nvSpPr>
        <p:spPr>
          <a:xfrm>
            <a:off x="335282" y="570548"/>
            <a:ext cx="9720263" cy="1498600"/>
          </a:xfrm>
        </p:spPr>
        <p:txBody>
          <a:bodyPr/>
          <a:lstStyle/>
          <a:p>
            <a:r>
              <a:rPr lang="fi-FI"/>
              <a:t>Matkustustiedotteet</a:t>
            </a:r>
          </a:p>
        </p:txBody>
      </p:sp>
      <p:sp>
        <p:nvSpPr>
          <p:cNvPr id="2" name="Sisällön paikkamerkki 1"/>
          <p:cNvSpPr>
            <a:spLocks noGrp="1"/>
          </p:cNvSpPr>
          <p:nvPr>
            <p:ph idx="4294967295"/>
          </p:nvPr>
        </p:nvSpPr>
        <p:spPr>
          <a:xfrm>
            <a:off x="852779" y="1851330"/>
            <a:ext cx="7940701" cy="4077029"/>
          </a:xfrm>
        </p:spPr>
        <p:txBody>
          <a:bodyPr>
            <a:normAutofit/>
          </a:bodyPr>
          <a:lstStyle/>
          <a:p>
            <a:pPr>
              <a:buFont typeface="Courier New" panose="02070309020205020404" pitchFamily="49" charset="0"/>
              <a:buChar char="o"/>
            </a:pPr>
            <a:r>
              <a:rPr lang="fi-FI"/>
              <a:t>Ulkoasiainministeriön matkustustiedotteet vaihtomaista löytyvät helpoiten </a:t>
            </a:r>
            <a:r>
              <a:rPr lang="fi-FI" err="1"/>
              <a:t>googlaamalla</a:t>
            </a:r>
            <a:r>
              <a:rPr lang="fi-FI"/>
              <a:t> (esim. ”matkustustiedote Unkari”)</a:t>
            </a:r>
          </a:p>
          <a:p>
            <a:pPr>
              <a:buFont typeface="Courier New" panose="02070309020205020404" pitchFamily="49" charset="0"/>
              <a:buChar char="o"/>
            </a:pPr>
            <a:r>
              <a:rPr lang="fi-FI"/>
              <a:t>Sisältävät tietoa maan yleisestä turvallisuustilanteesta sekä mm. Suomen edustustojen (suurlähetystöt, konsulaatit) yhteystiedot</a:t>
            </a:r>
          </a:p>
          <a:p>
            <a:pPr>
              <a:buFont typeface="Courier New" panose="02070309020205020404" pitchFamily="49" charset="0"/>
              <a:buChar char="o"/>
            </a:pPr>
            <a:r>
              <a:rPr lang="fi-FI"/>
              <a:t>Tiedotteet voi tilata seuraavasta osoitteesta:  </a:t>
            </a:r>
          </a:p>
          <a:p>
            <a:pPr>
              <a:buFont typeface="Courier New" panose="02070309020205020404" pitchFamily="49" charset="0"/>
              <a:buChar char="o"/>
            </a:pPr>
            <a:r>
              <a:rPr lang="fi-FI">
                <a:hlinkClick r:id="rId2"/>
              </a:rPr>
              <a:t>http://formin.finland.fi/public/default.aspx?nodeid=15735</a:t>
            </a:r>
            <a:endParaRPr lang="fi-FI"/>
          </a:p>
          <a:p>
            <a:pPr>
              <a:buFont typeface="Courier New" panose="02070309020205020404" pitchFamily="49" charset="0"/>
              <a:buChar char="o"/>
            </a:pPr>
            <a:r>
              <a:rPr lang="fi-FI"/>
              <a:t>Ulkoasiainministeriön maatiedostoista löytyy ajantasaista tietoa vaihtomaista</a:t>
            </a:r>
          </a:p>
          <a:p>
            <a:pPr marL="0" indent="0">
              <a:buNone/>
            </a:pPr>
            <a:endParaRPr lang="fi-FI"/>
          </a:p>
        </p:txBody>
      </p:sp>
    </p:spTree>
    <p:extLst>
      <p:ext uri="{BB962C8B-B14F-4D97-AF65-F5344CB8AC3E}">
        <p14:creationId xmlns:p14="http://schemas.microsoft.com/office/powerpoint/2010/main" val="3917591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idx="4294967295"/>
          </p:nvPr>
        </p:nvSpPr>
        <p:spPr>
          <a:xfrm>
            <a:off x="716282" y="509588"/>
            <a:ext cx="9720263" cy="1498600"/>
          </a:xfrm>
        </p:spPr>
        <p:txBody>
          <a:bodyPr/>
          <a:lstStyle/>
          <a:p>
            <a:r>
              <a:rPr lang="fi-FI"/>
              <a:t>ICE-kortti</a:t>
            </a:r>
          </a:p>
        </p:txBody>
      </p:sp>
      <p:sp>
        <p:nvSpPr>
          <p:cNvPr id="2" name="Sisällön paikkamerkki 1"/>
          <p:cNvSpPr>
            <a:spLocks noGrp="1"/>
          </p:cNvSpPr>
          <p:nvPr>
            <p:ph idx="4294967295"/>
          </p:nvPr>
        </p:nvSpPr>
        <p:spPr>
          <a:xfrm>
            <a:off x="716282" y="1783080"/>
            <a:ext cx="9720263" cy="4022725"/>
          </a:xfrm>
        </p:spPr>
        <p:txBody>
          <a:bodyPr>
            <a:normAutofit/>
          </a:bodyPr>
          <a:lstStyle/>
          <a:p>
            <a:pPr>
              <a:buFont typeface="Courier New" panose="02070309020205020404" pitchFamily="49" charset="0"/>
              <a:buChar char="o"/>
            </a:pPr>
            <a:r>
              <a:rPr lang="fi-FI"/>
              <a:t>In case of </a:t>
            </a:r>
            <a:r>
              <a:rPr lang="fi-FI" err="1"/>
              <a:t>emergency</a:t>
            </a:r>
            <a:r>
              <a:rPr lang="fi-FI"/>
              <a:t> (ICE) on tunniste, jonka avulla voidaan löytää hätätilanteeseen joutuneen henkilön kännykän puhelinluettelosta sen henkilön tiedot, jolle hätätapauksesta on ilmoitettava. </a:t>
            </a:r>
          </a:p>
          <a:p>
            <a:pPr>
              <a:buFont typeface="Courier New" panose="02070309020205020404" pitchFamily="49" charset="0"/>
              <a:buChar char="o"/>
            </a:pPr>
            <a:r>
              <a:rPr lang="fi-FI"/>
              <a:t>Puhelinkäytäntö ei nykyisin enää toimi. Älypuhelimet ovat useimmiten lukittuna, eikä pelastushenkilökunta pääse lukemaan puhelinluetteloa. Mutta on toinen asia, mikä lähes kaikilla on mukana - lompakko. </a:t>
            </a:r>
          </a:p>
          <a:p>
            <a:pPr>
              <a:buFont typeface="Courier New" panose="02070309020205020404" pitchFamily="49" charset="0"/>
              <a:buChar char="o"/>
            </a:pPr>
            <a:r>
              <a:rPr lang="fi-FI"/>
              <a:t>Kortin voi täyttää ja tulostaa netissä: </a:t>
            </a:r>
            <a:r>
              <a:rPr lang="fi-FI">
                <a:hlinkClick r:id="rId2"/>
              </a:rPr>
              <a:t>https://icekortti.fi/</a:t>
            </a:r>
            <a:r>
              <a:rPr lang="fi-FI"/>
              <a:t> </a:t>
            </a:r>
          </a:p>
          <a:p>
            <a:pPr>
              <a:buFont typeface="Courier New" panose="02070309020205020404" pitchFamily="49" charset="0"/>
              <a:buChar char="o"/>
            </a:pPr>
            <a:r>
              <a:rPr lang="fi-FI"/>
              <a:t>Laita täytetty kortti lompakkoosi ja pidä se siellä – myös kotimaassa. </a:t>
            </a:r>
          </a:p>
        </p:txBody>
      </p:sp>
    </p:spTree>
    <p:extLst>
      <p:ext uri="{BB962C8B-B14F-4D97-AF65-F5344CB8AC3E}">
        <p14:creationId xmlns:p14="http://schemas.microsoft.com/office/powerpoint/2010/main" val="1230898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21159A-3A9F-492F-B1B6-4B855D72F968}"/>
              </a:ext>
            </a:extLst>
          </p:cNvPr>
          <p:cNvSpPr>
            <a:spLocks noGrp="1"/>
          </p:cNvSpPr>
          <p:nvPr>
            <p:ph type="title"/>
          </p:nvPr>
        </p:nvSpPr>
        <p:spPr/>
        <p:txBody>
          <a:bodyPr/>
          <a:lstStyle/>
          <a:p>
            <a:r>
              <a:rPr lang="fi-FI"/>
              <a:t>Somen käyttö onnettomuus- ja kriisitilanteessa</a:t>
            </a:r>
          </a:p>
        </p:txBody>
      </p:sp>
      <p:sp>
        <p:nvSpPr>
          <p:cNvPr id="3" name="Sisällön paikkamerkki 2">
            <a:extLst>
              <a:ext uri="{FF2B5EF4-FFF2-40B4-BE49-F238E27FC236}">
                <a16:creationId xmlns:a16="http://schemas.microsoft.com/office/drawing/2014/main" id="{0B7AB853-6D8C-4A9D-948C-18BAD956C47B}"/>
              </a:ext>
            </a:extLst>
          </p:cNvPr>
          <p:cNvSpPr>
            <a:spLocks noGrp="1"/>
          </p:cNvSpPr>
          <p:nvPr>
            <p:ph idx="1"/>
          </p:nvPr>
        </p:nvSpPr>
        <p:spPr/>
        <p:txBody>
          <a:bodyPr vert="horz" lIns="91440" tIns="45720" rIns="91440" bIns="45720" rtlCol="0" anchor="t">
            <a:normAutofit/>
          </a:bodyPr>
          <a:lstStyle/>
          <a:p>
            <a:r>
              <a:rPr lang="fi-FI"/>
              <a:t>Onnettomuudesta tai kriisistä ei saa tiedottaa somessa, kuvia ja nimiä ei saa julkaista missään tapauksessa</a:t>
            </a:r>
          </a:p>
          <a:p>
            <a:r>
              <a:rPr lang="fi-FI"/>
              <a:t>Sometiedottaminen voi vaikeuttaa poliisin tutkintaa tai aiheuttaa tarpeetonta surua tai tuskaa omaisille</a:t>
            </a:r>
          </a:p>
          <a:p>
            <a:r>
              <a:rPr lang="fi-FI"/>
              <a:t>Väärän tiedon jakaminen ja huhujen levittäminen on huonoa käytöstä ja joissain tilanteissa jopa rangaistavaa</a:t>
            </a:r>
          </a:p>
          <a:p>
            <a:r>
              <a:rPr lang="fi-FI"/>
              <a:t>Onnettomuus- ja kriisitilanteesta tiedottaminen kuuluu rehtorille tai kuntayhtymän johtajalle</a:t>
            </a:r>
          </a:p>
          <a:p>
            <a:r>
              <a:rPr lang="fi-FI"/>
              <a:t>Harkitse tarkoin jos postaat jotain.</a:t>
            </a:r>
          </a:p>
        </p:txBody>
      </p:sp>
      <p:sp>
        <p:nvSpPr>
          <p:cNvPr id="4" name="Päivämäärän paikkamerkki 3">
            <a:extLst>
              <a:ext uri="{FF2B5EF4-FFF2-40B4-BE49-F238E27FC236}">
                <a16:creationId xmlns:a16="http://schemas.microsoft.com/office/drawing/2014/main" id="{1F3C5EB2-1D13-4B4B-AF07-F49B913F5173}"/>
              </a:ext>
            </a:extLst>
          </p:cNvPr>
          <p:cNvSpPr>
            <a:spLocks noGrp="1"/>
          </p:cNvSpPr>
          <p:nvPr>
            <p:ph type="dt" sz="half" idx="10"/>
          </p:nvPr>
        </p:nvSpPr>
        <p:spPr/>
        <p:txBody>
          <a:bodyPr/>
          <a:lstStyle/>
          <a:p>
            <a:fld id="{9F1DD545-5E80-49C0-9C53-10BE790BD8F5}" type="datetime1">
              <a:rPr lang="fi-FI" smtClean="0"/>
              <a:t>12.6.2018</a:t>
            </a:fld>
            <a:endParaRPr lang="fi-FI"/>
          </a:p>
        </p:txBody>
      </p:sp>
      <p:sp>
        <p:nvSpPr>
          <p:cNvPr id="5" name="Alatunnisteen paikkamerkki 4">
            <a:extLst>
              <a:ext uri="{FF2B5EF4-FFF2-40B4-BE49-F238E27FC236}">
                <a16:creationId xmlns:a16="http://schemas.microsoft.com/office/drawing/2014/main" id="{A1EB11B1-92D5-4430-BA1E-6E7F30BB47BD}"/>
              </a:ext>
            </a:extLst>
          </p:cNvPr>
          <p:cNvSpPr>
            <a:spLocks noGrp="1"/>
          </p:cNvSpPr>
          <p:nvPr>
            <p:ph type="ftr" sz="quarter" idx="11"/>
          </p:nvPr>
        </p:nvSpPr>
        <p:spPr/>
        <p:txBody>
          <a:bodyPr/>
          <a:lstStyle/>
          <a:p>
            <a:endParaRPr lang="fi-FI"/>
          </a:p>
        </p:txBody>
      </p:sp>
    </p:spTree>
    <p:extLst>
      <p:ext uri="{BB962C8B-B14F-4D97-AF65-F5344CB8AC3E}">
        <p14:creationId xmlns:p14="http://schemas.microsoft.com/office/powerpoint/2010/main" val="19450432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B930E152A95FA84996241BBE1A787875" ma:contentTypeVersion="2" ma:contentTypeDescription="Luo uusi asiakirja." ma:contentTypeScope="" ma:versionID="c9ff763473c3777182c9cef43f300c6e">
  <xsd:schema xmlns:xsd="http://www.w3.org/2001/XMLSchema" xmlns:xs="http://www.w3.org/2001/XMLSchema" xmlns:p="http://schemas.microsoft.com/office/2006/metadata/properties" xmlns:ns2="ddfff5ce-9808-418a-a99c-bc283dab08c3" targetNamespace="http://schemas.microsoft.com/office/2006/metadata/properties" ma:root="true" ma:fieldsID="2438fcaa0e3757f94f072e1d688cb2d0" ns2:_="">
    <xsd:import namespace="ddfff5ce-9808-418a-a99c-bc283dab08c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fff5ce-9808-418a-a99c-bc283dab08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18BCCE-C505-4782-B085-060CEB8C73C4}">
  <ds:schemaRefs>
    <ds:schemaRef ds:uri="http://schemas.microsoft.com/sharepoint/v3/contenttype/forms"/>
  </ds:schemaRefs>
</ds:datastoreItem>
</file>

<file path=customXml/itemProps2.xml><?xml version="1.0" encoding="utf-8"?>
<ds:datastoreItem xmlns:ds="http://schemas.openxmlformats.org/officeDocument/2006/customXml" ds:itemID="{94F31A25-7F86-4455-BF49-7D37C6D287B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0803C3D-48D6-4D56-892E-D93E434B3DAB}">
  <ds:schemaRefs>
    <ds:schemaRef ds:uri="ddfff5ce-9808-418a-a99c-bc283dab08c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TURVALLISESTI ULKOMAAN JAKSOLLA</vt:lpstr>
      <vt:lpstr>Turvallisuus ulkomaan jaksolla</vt:lpstr>
      <vt:lpstr>Oma käyttäytyminen</vt:lpstr>
      <vt:lpstr>Turvallisuus menomatkan aikana</vt:lpstr>
      <vt:lpstr>Työturvallisuus</vt:lpstr>
      <vt:lpstr>Passista huolehtiminen</vt:lpstr>
      <vt:lpstr>Matkustusilmoitus</vt:lpstr>
      <vt:lpstr>Matkustustiedotteet</vt:lpstr>
      <vt:lpstr>ICE-kortti</vt:lpstr>
      <vt:lpstr>Somen käyttö onnettomuus- ja kriisitilanteessa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TURVALLISESTI ULKOMAAN JAKSOLLA</dc:title>
  <cp:revision>1</cp:revision>
  <dcterms:modified xsi:type="dcterms:W3CDTF">2018-06-12T11:05:28Z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0x010100B930E152A95FA84996241BBE1A787875</vt:lpwstr>
  </property>
</Properties>
</file>