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embeddedFontLst>
    <p:embeddedFont>
      <p:font typeface="Exo 2 Black"/>
      <p:bold r:id="rId23"/>
      <p:boldItalic r:id="rId24"/>
    </p:embeddedFont>
    <p:embeddedFont>
      <p:font typeface="Exo 2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Exo2Black-boldItalic.fntdata"/><Relationship Id="rId23" Type="http://schemas.openxmlformats.org/officeDocument/2006/relationships/font" Target="fonts/Exo2Blac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Exo2-bold.fntdata"/><Relationship Id="rId25" Type="http://schemas.openxmlformats.org/officeDocument/2006/relationships/font" Target="fonts/Exo2-regular.fntdata"/><Relationship Id="rId28" Type="http://schemas.openxmlformats.org/officeDocument/2006/relationships/font" Target="fonts/Exo2-boldItalic.fntdata"/><Relationship Id="rId27" Type="http://schemas.openxmlformats.org/officeDocument/2006/relationships/font" Target="fonts/Exo2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388c2afbb4_0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388c2afb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81921d1159_0_8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81921d115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957b8b56df_0_139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957b8b56df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957b8b56df_0_31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957b8b56df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957b8b56df_0_14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957b8b56df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388b77dde5_0_6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388b77dde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4123883f3e_0_129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4123883f3e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957b8b56df_0_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957b8b56d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957b8b56df_0_210:notes"/>
          <p:cNvSpPr txBox="1"/>
          <p:nvPr>
            <p:ph idx="1" type="body"/>
          </p:nvPr>
        </p:nvSpPr>
        <p:spPr>
          <a:xfrm>
            <a:off x="685512" y="4343236"/>
            <a:ext cx="5485500" cy="411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1957b8b56df_0_210:notes"/>
          <p:cNvSpPr/>
          <p:nvPr>
            <p:ph idx="2" type="sldImg"/>
          </p:nvPr>
        </p:nvSpPr>
        <p:spPr>
          <a:xfrm>
            <a:off x="1004040" y="695135"/>
            <a:ext cx="4847100" cy="342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4123883f3e_0_20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4123883f3e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88b77dde5_0_1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88b77dde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957b8b56df_0_1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957b8b56d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957b8b56df_0_21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957b8b56d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4123883f3e_0_21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4123883f3e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957b8b56df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957b8b56d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TOIVOTTAVA: teknologia apuna, ekologiset energiaratkaisut, tasa-arvo, rauha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TODENNÄKÖINEN: maailmanpolitiikan muutokset/epävakaus, ekokriisi vs. ekologinen elämäntapa yleistyy, teknologia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388b77dde5_0_8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388b77dde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388b77dde5_0_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388b77dd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ää- ja alaotsikko, sisällöt">
  <p:cSld name="Pää- ja alaotsikko, sisällö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954705" y="846138"/>
            <a:ext cx="65478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96C8"/>
              </a:buClr>
              <a:buSzPts val="2800"/>
              <a:buFont typeface="Exo 2"/>
              <a:buNone/>
              <a:defRPr b="0" i="0" sz="2400" u="none" cap="none" strike="noStrike">
                <a:solidFill>
                  <a:srgbClr val="0096C8"/>
                </a:solidFill>
                <a:latin typeface="Exo 2"/>
                <a:ea typeface="Exo 2"/>
                <a:cs typeface="Exo 2"/>
                <a:sym typeface="Exo 2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954705" y="1848777"/>
            <a:ext cx="76647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indent="-2286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indent="-228600" lvl="2" marL="13716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indent="-228600" lvl="3" marL="18288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indent="-228600" lvl="4" marL="22860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indent="-355600" lvl="5" marL="2743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954705" y="2353191"/>
            <a:ext cx="7664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indent="-2286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indent="-228600" lvl="2" marL="13716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indent="-228600" lvl="3" marL="18288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indent="-228600" lvl="4" marL="22860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indent="-355600" lvl="5" marL="27432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6480" y="272189"/>
            <a:ext cx="82266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ketukopteri.wordpress.com/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globaalikasvatus.fi/palvelut/hankkeet/transformer-2030-hanke/" TargetMode="External"/><Relationship Id="rId4" Type="http://schemas.openxmlformats.org/officeDocument/2006/relationships/hyperlink" Target="https://researchportal.helsinki.fi/fi/publications/concrete-utopias-as-a-way-to-promote-youth-civic-activism" TargetMode="External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edelphi.org/" TargetMode="External"/><Relationship Id="rId4" Type="http://schemas.openxmlformats.org/officeDocument/2006/relationships/hyperlink" Target="https://www.eratauko.fi/" TargetMode="External"/><Relationship Id="rId5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hyperlink" Target="https://sites.google.com/otavanopisto.fi/psykologinentuvallisuus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hyperlink" Target="https://basambooks.fi/tuote/pirjo_saisa/toivossa_on_hyva_elaa_toiveikkuus_tavaksi/9789527337486" TargetMode="External"/><Relationship Id="rId10" Type="http://schemas.openxmlformats.org/officeDocument/2006/relationships/hyperlink" Target="https://www.tutuseura.fi/julkaisut/futura/4-2021/" TargetMode="External"/><Relationship Id="rId13" Type="http://schemas.openxmlformats.org/officeDocument/2006/relationships/hyperlink" Target="https://basambooks.fi/tuote/maria_joutsenvirta/sivistys_vaurautena/9789523791183" TargetMode="External"/><Relationship Id="rId12" Type="http://schemas.openxmlformats.org/officeDocument/2006/relationships/hyperlink" Target="https://www.wsoy.fi/kirja/jarno-limnell/suomen-tulevaisuudet/9789510480373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blogs.helsinki.fi/climatecompetencies/" TargetMode="External"/><Relationship Id="rId4" Type="http://schemas.openxmlformats.org/officeDocument/2006/relationships/hyperlink" Target="https://www.researchgate.net/publication/348678830_Negative_emotions_about_climate_change_are_related_to_insomnia_symptoms_and_mental_health_Cross-sectional_evidence_from_25_countries" TargetMode="External"/><Relationship Id="rId9" Type="http://schemas.openxmlformats.org/officeDocument/2006/relationships/hyperlink" Target="https://tietoanuorista.fi/wp-content/uploads/2022/03/FI-Infografiikka-Nuorisobarometri-2021.pdf" TargetMode="External"/><Relationship Id="rId15" Type="http://schemas.openxmlformats.org/officeDocument/2006/relationships/image" Target="../media/image22.png"/><Relationship Id="rId14" Type="http://schemas.openxmlformats.org/officeDocument/2006/relationships/image" Target="../media/image23.png"/><Relationship Id="rId17" Type="http://schemas.openxmlformats.org/officeDocument/2006/relationships/image" Target="../media/image19.jpg"/><Relationship Id="rId16" Type="http://schemas.openxmlformats.org/officeDocument/2006/relationships/image" Target="../media/image21.jpg"/><Relationship Id="rId5" Type="http://schemas.openxmlformats.org/officeDocument/2006/relationships/hyperlink" Target="https://toivoajatoimintaa.fi/ilmastokasvatus-ja-tunteet/" TargetMode="External"/><Relationship Id="rId19" Type="http://schemas.openxmlformats.org/officeDocument/2006/relationships/image" Target="../media/image18.png"/><Relationship Id="rId6" Type="http://schemas.openxmlformats.org/officeDocument/2006/relationships/hyperlink" Target="https://www.ymparistoahdistus.fi/artikkelit/toivo/" TargetMode="External"/><Relationship Id="rId18" Type="http://schemas.openxmlformats.org/officeDocument/2006/relationships/image" Target="../media/image17.jpg"/><Relationship Id="rId7" Type="http://schemas.openxmlformats.org/officeDocument/2006/relationships/hyperlink" Target="https://www.nuori.fi/toiminta/tulevaisuuskoulu/" TargetMode="External"/><Relationship Id="rId8" Type="http://schemas.openxmlformats.org/officeDocument/2006/relationships/hyperlink" Target="https://www.ilmastosoturit.f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11700" y="51073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8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3"/>
              </a:rPr>
              <a:t>ketukopteri.wordpress.com</a:t>
            </a:r>
            <a:r>
              <a:rPr lang="fi" sz="2800">
                <a:latin typeface="Exo 2"/>
                <a:ea typeface="Exo 2"/>
                <a:cs typeface="Exo 2"/>
                <a:sym typeface="Exo 2"/>
              </a:rPr>
              <a:t> </a:t>
            </a:r>
            <a:endParaRPr sz="2800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61" name="Google Shape;6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3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72085">
            <a:off x="5184125" y="4032600"/>
            <a:ext cx="2658450" cy="26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224" y="5772724"/>
            <a:ext cx="3904074" cy="9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16"/>
          <p:cNvGrpSpPr/>
          <p:nvPr/>
        </p:nvGrpSpPr>
        <p:grpSpPr>
          <a:xfrm>
            <a:off x="0" y="251025"/>
            <a:ext cx="9143997" cy="5123146"/>
            <a:chOff x="0" y="251025"/>
            <a:chExt cx="9143997" cy="5123146"/>
          </a:xfrm>
        </p:grpSpPr>
        <p:pic>
          <p:nvPicPr>
            <p:cNvPr id="69" name="Google Shape;69;p16"/>
            <p:cNvPicPr preferRelativeResize="0"/>
            <p:nvPr/>
          </p:nvPicPr>
          <p:blipFill rotWithShape="1">
            <a:blip r:embed="rId3">
              <a:alphaModFix/>
            </a:blip>
            <a:srcRect b="5056" l="0" r="0" t="5298"/>
            <a:stretch/>
          </p:blipFill>
          <p:spPr>
            <a:xfrm>
              <a:off x="0" y="251025"/>
              <a:ext cx="9143997" cy="51231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16"/>
            <p:cNvSpPr/>
            <p:nvPr/>
          </p:nvSpPr>
          <p:spPr>
            <a:xfrm rot="1106544">
              <a:off x="7462732" y="4347585"/>
              <a:ext cx="730202" cy="20558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6"/>
            <p:cNvSpPr/>
            <p:nvPr/>
          </p:nvSpPr>
          <p:spPr>
            <a:xfrm>
              <a:off x="6478800" y="303350"/>
              <a:ext cx="1625100" cy="2058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6"/>
            <p:cNvSpPr/>
            <p:nvPr/>
          </p:nvSpPr>
          <p:spPr>
            <a:xfrm>
              <a:off x="8363950" y="1180925"/>
              <a:ext cx="757800" cy="498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075" y="1001775"/>
            <a:ext cx="5410526" cy="553474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227525"/>
            <a:ext cx="8669700" cy="11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Tulevaisuusohjauksella kohti tulevaisuustaitoja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975075"/>
            <a:ext cx="4021800" cy="51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600">
                <a:latin typeface="Exo 2"/>
                <a:ea typeface="Exo 2"/>
                <a:cs typeface="Exo 2"/>
                <a:sym typeface="Exo 2"/>
              </a:rPr>
              <a:t>Tulevaisuustaidot</a:t>
            </a:r>
            <a:endParaRPr b="1" sz="26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300">
                <a:latin typeface="Exo 2"/>
                <a:ea typeface="Exo 2"/>
                <a:cs typeface="Exo 2"/>
                <a:sym typeface="Exo 2"/>
              </a:rPr>
              <a:t>Johanna Ollila ja Carmen Tómas Martinez, Turun yliopisto, Tulevaisuuden tutkimuskeskus</a:t>
            </a:r>
            <a:endParaRPr sz="13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1. Moninaisten tulevaisuuksien kuvittelu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2. Systeemiajattelu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3. Aikakäsitys ja -perspektiivi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4. Kriittinen ajattelu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5. Luova ja ei-lineaarinen ajattelu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6. Vastuullisuus ja proaktiivisuus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7. Epävarmuuden hyväksyminen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8. Itse- ja arvoreflektio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i" sz="2100">
                <a:solidFill>
                  <a:schemeClr val="dk2"/>
                </a:solidFill>
                <a:latin typeface="Exo 2"/>
                <a:ea typeface="Exo 2"/>
                <a:cs typeface="Exo 2"/>
                <a:sym typeface="Exo 2"/>
              </a:rPr>
              <a:t>Johanna Ollila ja Carmen Tómas Martinez, Turun yliopisto, Tulevaisuuden tutkimuskeskus, 2022</a:t>
            </a:r>
            <a:endParaRPr sz="3600"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9267"/>
            <a:ext cx="8839204" cy="4946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Pienin askelin kohti transformatiivista tasoa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09275"/>
            <a:ext cx="9144000" cy="5140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450" y="1073950"/>
            <a:ext cx="5860250" cy="58602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/>
          <p:nvPr/>
        </p:nvSpPr>
        <p:spPr>
          <a:xfrm>
            <a:off x="5190850" y="54175"/>
            <a:ext cx="3902700" cy="62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Ilmasto ja kestävyyskasvatuksen tulokulma + tavoitteena uudistava, transformatiivinen oppiminen.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ClimComp-tutkimus: “Nuoret kaipaavat apua ja </a:t>
            </a:r>
            <a:r>
              <a:rPr b="1" lang="fi" sz="1800"/>
              <a:t>työkaluja ilmastonmuutokseen liittyvien</a:t>
            </a:r>
            <a:endParaRPr b="1"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800"/>
              <a:t>tunteidensa käsittelyyn</a:t>
            </a:r>
            <a:r>
              <a:rPr lang="fi" sz="1800"/>
              <a:t>, </a:t>
            </a:r>
            <a:endParaRPr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jotta he omaksuisivat oman</a:t>
            </a:r>
            <a:endParaRPr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hyvinvointinsa kannalta hyviä hallintakeinoja ja tuntisivat samalla</a:t>
            </a:r>
            <a:endParaRPr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/>
              <a:t>ympäristövastuullista toimijuutta.”</a:t>
            </a:r>
            <a:endParaRPr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i" sz="1800">
                <a:solidFill>
                  <a:schemeClr val="dk1"/>
                </a:solidFill>
              </a:rPr>
              <a:t>Konstruktiivinen toivo</a:t>
            </a:r>
            <a:r>
              <a:rPr lang="fi" sz="1800">
                <a:solidFill>
                  <a:schemeClr val="dk1"/>
                </a:solidFill>
              </a:rPr>
              <a:t> = Toivon tunne on positiivisessa yhteydessä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solidFill>
                  <a:schemeClr val="dk1"/>
                </a:solidFill>
              </a:rPr>
              <a:t>ympäristövastuulliseen toimintaan ja siihen liittyvään tietämykseen, jos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solidFill>
                  <a:schemeClr val="dk1"/>
                </a:solidFill>
              </a:rPr>
              <a:t>toivoa tunteva yksilö uskoo ilmastonmuutokseen ja luottaa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" sz="1800">
                <a:solidFill>
                  <a:schemeClr val="dk1"/>
                </a:solidFill>
              </a:rPr>
              <a:t>yhteiskunnallisiin toimijoihin (Ojala, 2012; Ratinen &amp; Uusautti, 2020).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 rotWithShape="1">
          <a:blip r:embed="rId3">
            <a:alphaModFix/>
          </a:blip>
          <a:srcRect b="0" l="16562" r="18535" t="0"/>
          <a:stretch/>
        </p:blipFill>
        <p:spPr>
          <a:xfrm>
            <a:off x="1932375" y="1190575"/>
            <a:ext cx="5381826" cy="364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1"/>
          <p:cNvSpPr txBox="1"/>
          <p:nvPr/>
        </p:nvSpPr>
        <p:spPr>
          <a:xfrm>
            <a:off x="3151475" y="231050"/>
            <a:ext cx="5721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3600"/>
              <a:t>Ilmastopyörällä…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 rotWithShape="1">
          <a:blip r:embed="rId3">
            <a:alphaModFix/>
          </a:blip>
          <a:srcRect b="0" l="16562" r="18535" t="0"/>
          <a:stretch/>
        </p:blipFill>
        <p:spPr>
          <a:xfrm>
            <a:off x="1932375" y="1190575"/>
            <a:ext cx="5381826" cy="364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450" y="4031800"/>
            <a:ext cx="2826201" cy="282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225" y="231050"/>
            <a:ext cx="2595151" cy="259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0975" y="4031800"/>
            <a:ext cx="2826201" cy="282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7800" y="4031800"/>
            <a:ext cx="2826201" cy="282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0700" y="0"/>
            <a:ext cx="2693525" cy="269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 txBox="1"/>
          <p:nvPr/>
        </p:nvSpPr>
        <p:spPr>
          <a:xfrm>
            <a:off x="2826825" y="231050"/>
            <a:ext cx="5721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3600"/>
              <a:t>y</a:t>
            </a:r>
            <a:r>
              <a:rPr lang="fi" sz="3600"/>
              <a:t>hteistoimintaan</a:t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/>
          <p:nvPr/>
        </p:nvSpPr>
        <p:spPr>
          <a:xfrm rot="-1067161">
            <a:off x="1955530" y="2888949"/>
            <a:ext cx="871137" cy="80937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2CC"/>
          </a:solidFill>
          <a:ln cap="flat" cmpd="sng" w="12700">
            <a:solidFill>
              <a:srgbClr val="A5002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1450" lIns="82925" spcFirstLastPara="1" rIns="82925" wrap="square" tIns="4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3"/>
          <p:cNvSpPr txBox="1"/>
          <p:nvPr/>
        </p:nvSpPr>
        <p:spPr>
          <a:xfrm>
            <a:off x="2733120" y="1409908"/>
            <a:ext cx="3395700" cy="19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Haasteet ovat askeleita ”ekososiaalisen sivistymisen” polulla kohtia tavoiteltua tulevaisuutta</a:t>
            </a:r>
            <a:endParaRPr sz="1300"/>
          </a:p>
          <a:p>
            <a:pPr indent="-165100" lvl="0" marL="165100" marR="0" rtl="0" algn="l"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Mikä on minun/ryhmän/opiston konkreettinen teko tai toiminta, jolla teemme arvot todeksi?</a:t>
            </a:r>
            <a:endParaRPr sz="1300"/>
          </a:p>
        </p:txBody>
      </p:sp>
      <p:sp>
        <p:nvSpPr>
          <p:cNvPr id="121" name="Google Shape;121;p23"/>
          <p:cNvSpPr txBox="1"/>
          <p:nvPr/>
        </p:nvSpPr>
        <p:spPr>
          <a:xfrm>
            <a:off x="2819520" y="799284"/>
            <a:ext cx="31407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i" sz="2000" u="none" cap="none" strike="noStrik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3. TULEVAISUUSHAASTEET/</a:t>
            </a:r>
            <a:br>
              <a:rPr b="1" i="0" lang="fi" sz="2000" u="none" cap="none" strike="noStrik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i" sz="2000" u="none" cap="none" strike="noStrik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LUPAUKSET</a:t>
            </a:r>
            <a:endParaRPr sz="1300">
              <a:solidFill>
                <a:srgbClr val="1C4587"/>
              </a:solidFill>
            </a:endParaRPr>
          </a:p>
        </p:txBody>
      </p:sp>
      <p:grpSp>
        <p:nvGrpSpPr>
          <p:cNvPr id="122" name="Google Shape;122;p23"/>
          <p:cNvGrpSpPr/>
          <p:nvPr/>
        </p:nvGrpSpPr>
        <p:grpSpPr>
          <a:xfrm>
            <a:off x="-218881" y="2347513"/>
            <a:ext cx="2766083" cy="1961643"/>
            <a:chOff x="186267" y="1706261"/>
            <a:chExt cx="2806781" cy="1750998"/>
          </a:xfrm>
        </p:grpSpPr>
        <p:pic>
          <p:nvPicPr>
            <p:cNvPr id="123" name="Google Shape;123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74626" y="1706261"/>
              <a:ext cx="936395" cy="540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2528" y="2246489"/>
              <a:ext cx="2086805" cy="9922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23"/>
            <p:cNvSpPr/>
            <p:nvPr/>
          </p:nvSpPr>
          <p:spPr>
            <a:xfrm>
              <a:off x="186267" y="2116352"/>
              <a:ext cx="750900" cy="2829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1450" lIns="82925" spcFirstLastPara="1" rIns="82925" wrap="square" tIns="41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3"/>
            <p:cNvSpPr/>
            <p:nvPr/>
          </p:nvSpPr>
          <p:spPr>
            <a:xfrm>
              <a:off x="338230" y="3158932"/>
              <a:ext cx="750900" cy="2829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1450" lIns="82925" spcFirstLastPara="1" rIns="82925" wrap="square" tIns="41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3"/>
            <p:cNvSpPr/>
            <p:nvPr/>
          </p:nvSpPr>
          <p:spPr>
            <a:xfrm>
              <a:off x="2242148" y="3147363"/>
              <a:ext cx="750900" cy="2814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1450" lIns="82925" spcFirstLastPara="1" rIns="82925" wrap="square" tIns="41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3"/>
            <p:cNvSpPr/>
            <p:nvPr/>
          </p:nvSpPr>
          <p:spPr>
            <a:xfrm>
              <a:off x="1089276" y="3174359"/>
              <a:ext cx="1202700" cy="282900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1450" lIns="82925" spcFirstLastPara="1" rIns="82925" wrap="square" tIns="41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23"/>
          <p:cNvSpPr txBox="1"/>
          <p:nvPr/>
        </p:nvSpPr>
        <p:spPr>
          <a:xfrm>
            <a:off x="-335520" y="1395507"/>
            <a:ext cx="30471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-254000" lvl="1" marL="6731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i" sz="2000" u="none" cap="none" strike="noStrike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2. EETTINEN KOMPASSI</a:t>
            </a:r>
            <a:endParaRPr sz="1300">
              <a:solidFill>
                <a:srgbClr val="1C4587"/>
              </a:solidFill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84960" y="4591202"/>
            <a:ext cx="2975100" cy="14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Ekososiaalisen sivistyksen arvopohjan reflektointi</a:t>
            </a:r>
            <a:endParaRPr sz="1300"/>
          </a:p>
          <a:p>
            <a:pPr indent="-165100" lvl="0" marL="165100" marR="0" rtl="0" algn="l">
              <a:spcBef>
                <a:spcPts val="110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Eettinen kompassi suuntaa tekoja kohti haluttua tulevaisuutta</a:t>
            </a:r>
            <a:endParaRPr sz="1300"/>
          </a:p>
        </p:txBody>
      </p:sp>
      <p:sp>
        <p:nvSpPr>
          <p:cNvPr id="131" name="Google Shape;131;p23"/>
          <p:cNvSpPr/>
          <p:nvPr/>
        </p:nvSpPr>
        <p:spPr>
          <a:xfrm>
            <a:off x="6451200" y="1064272"/>
            <a:ext cx="2574720" cy="1530846"/>
          </a:xfrm>
          <a:prstGeom prst="irregularSeal1">
            <a:avLst/>
          </a:prstGeom>
          <a:solidFill>
            <a:srgbClr val="FFF2CC"/>
          </a:solidFill>
          <a:ln cap="flat" cmpd="sng" w="12700">
            <a:solidFill>
              <a:srgbClr val="A5002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1450" lIns="82925" spcFirstLastPara="1" rIns="82925" wrap="square" tIns="4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7102080" y="1533762"/>
            <a:ext cx="12297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Toivottu tulevaisuus?</a:t>
            </a:r>
            <a:endParaRPr sz="1300"/>
          </a:p>
        </p:txBody>
      </p:sp>
      <p:sp>
        <p:nvSpPr>
          <p:cNvPr id="133" name="Google Shape;133;p23"/>
          <p:cNvSpPr/>
          <p:nvPr/>
        </p:nvSpPr>
        <p:spPr>
          <a:xfrm>
            <a:off x="6909120" y="1670575"/>
            <a:ext cx="230400" cy="224400"/>
          </a:xfrm>
          <a:prstGeom prst="ellipse">
            <a:avLst/>
          </a:prstGeom>
          <a:solidFill>
            <a:srgbClr val="CC0000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1450" lIns="82925" spcFirstLastPara="1" rIns="82925" wrap="square" tIns="41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5872320" y="1245731"/>
            <a:ext cx="7734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Minä itse</a:t>
            </a:r>
            <a:endParaRPr sz="1300"/>
          </a:p>
        </p:txBody>
      </p:sp>
      <p:sp>
        <p:nvSpPr>
          <p:cNvPr id="135" name="Google Shape;135;p23"/>
          <p:cNvSpPr txBox="1"/>
          <p:nvPr/>
        </p:nvSpPr>
        <p:spPr>
          <a:xfrm>
            <a:off x="5960161" y="733037"/>
            <a:ext cx="3312000" cy="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0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1. TULEVAISUUSKUVITTELU</a:t>
            </a:r>
            <a:endParaRPr b="1" sz="1300">
              <a:solidFill>
                <a:srgbClr val="1C4587"/>
              </a:solidFill>
            </a:endParaRPr>
          </a:p>
        </p:txBody>
      </p:sp>
      <p:cxnSp>
        <p:nvCxnSpPr>
          <p:cNvPr id="136" name="Google Shape;136;p23"/>
          <p:cNvCxnSpPr>
            <a:endCxn id="133" idx="2"/>
          </p:cNvCxnSpPr>
          <p:nvPr/>
        </p:nvCxnSpPr>
        <p:spPr>
          <a:xfrm>
            <a:off x="6446820" y="1533775"/>
            <a:ext cx="462300" cy="249000"/>
          </a:xfrm>
          <a:prstGeom prst="straightConnector1">
            <a:avLst/>
          </a:prstGeom>
          <a:noFill/>
          <a:ln cap="flat" cmpd="sng" w="28575">
            <a:solidFill>
              <a:srgbClr val="99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7" name="Google Shape;137;p23"/>
          <p:cNvSpPr txBox="1"/>
          <p:nvPr/>
        </p:nvSpPr>
        <p:spPr>
          <a:xfrm>
            <a:off x="5755460" y="2597864"/>
            <a:ext cx="33120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Millaisen tulevaisuuden haluaisin?</a:t>
            </a:r>
            <a:endParaRPr sz="1300"/>
          </a:p>
          <a:p>
            <a:pPr indent="-165100" lvl="0" marL="165100" marR="0" rtl="0" algn="l"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Mikä on oma paikkani siinä?</a:t>
            </a:r>
            <a:endParaRPr sz="1300"/>
          </a:p>
          <a:p>
            <a:pPr indent="-165100" lvl="0" marL="165100" marR="0" rtl="0" algn="l"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Tulevaisuuskäsitysten jakaminen ja reflektointi</a:t>
            </a:r>
            <a:endParaRPr sz="1300"/>
          </a:p>
          <a:p>
            <a:pPr indent="-165100" lvl="0" marL="165100" marR="0" rtl="0" algn="l"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Ryhmän/opiston yhteinen tulevaisuusvisio </a:t>
            </a:r>
            <a:endParaRPr sz="1300"/>
          </a:p>
          <a:p>
            <a:pPr indent="-165100" lvl="0" marL="165100" marR="0" rtl="0" algn="l"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Toteutustapa kirjoitus, kuvat, piirrokset, näytelmä, …</a:t>
            </a:r>
            <a:endParaRPr sz="1300"/>
          </a:p>
        </p:txBody>
      </p:sp>
      <p:grpSp>
        <p:nvGrpSpPr>
          <p:cNvPr id="138" name="Google Shape;138;p23"/>
          <p:cNvGrpSpPr/>
          <p:nvPr/>
        </p:nvGrpSpPr>
        <p:grpSpPr>
          <a:xfrm>
            <a:off x="3139799" y="4919209"/>
            <a:ext cx="2273574" cy="1482383"/>
            <a:chOff x="7137654" y="5014641"/>
            <a:chExt cx="2043845" cy="1634020"/>
          </a:xfrm>
        </p:grpSpPr>
        <p:sp>
          <p:nvSpPr>
            <p:cNvPr id="139" name="Google Shape;139;p23"/>
            <p:cNvSpPr/>
            <p:nvPr/>
          </p:nvSpPr>
          <p:spPr>
            <a:xfrm>
              <a:off x="7164286" y="5025923"/>
              <a:ext cx="1805306" cy="1622738"/>
            </a:xfrm>
            <a:prstGeom prst="flowChartPunchedTape">
              <a:avLst/>
            </a:prstGeom>
            <a:solidFill>
              <a:srgbClr val="FFF2CC"/>
            </a:solidFill>
            <a:ln cap="flat" cmpd="sng" w="12700">
              <a:solidFill>
                <a:srgbClr val="A5002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1450" lIns="82925" spcFirstLastPara="1" rIns="82925" wrap="square" tIns="41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3"/>
            <p:cNvSpPr txBox="1"/>
            <p:nvPr/>
          </p:nvSpPr>
          <p:spPr>
            <a:xfrm>
              <a:off x="7205788" y="5965342"/>
              <a:ext cx="642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Työ</a:t>
              </a:r>
              <a:endParaRPr sz="1300"/>
            </a:p>
          </p:txBody>
        </p:sp>
        <p:sp>
          <p:nvSpPr>
            <p:cNvPr id="141" name="Google Shape;141;p23"/>
            <p:cNvSpPr txBox="1"/>
            <p:nvPr/>
          </p:nvSpPr>
          <p:spPr>
            <a:xfrm>
              <a:off x="8440775" y="5458574"/>
              <a:ext cx="642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Koti</a:t>
              </a:r>
              <a:endParaRPr sz="1300"/>
            </a:p>
          </p:txBody>
        </p:sp>
        <p:sp>
          <p:nvSpPr>
            <p:cNvPr id="142" name="Google Shape;142;p23"/>
            <p:cNvSpPr txBox="1"/>
            <p:nvPr/>
          </p:nvSpPr>
          <p:spPr>
            <a:xfrm>
              <a:off x="7137654" y="5382500"/>
              <a:ext cx="10683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Harrastukset</a:t>
              </a:r>
              <a:endParaRPr sz="1300"/>
            </a:p>
          </p:txBody>
        </p:sp>
        <p:sp>
          <p:nvSpPr>
            <p:cNvPr id="143" name="Google Shape;143;p23"/>
            <p:cNvSpPr txBox="1"/>
            <p:nvPr/>
          </p:nvSpPr>
          <p:spPr>
            <a:xfrm>
              <a:off x="8047216" y="5719404"/>
              <a:ext cx="818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Opiskelu</a:t>
              </a:r>
              <a:endParaRPr sz="1300"/>
            </a:p>
          </p:txBody>
        </p:sp>
        <p:sp>
          <p:nvSpPr>
            <p:cNvPr id="144" name="Google Shape;144;p23"/>
            <p:cNvSpPr txBox="1"/>
            <p:nvPr/>
          </p:nvSpPr>
          <p:spPr>
            <a:xfrm>
              <a:off x="7278455" y="5672177"/>
              <a:ext cx="914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Ystäväpiiri</a:t>
              </a:r>
              <a:endParaRPr sz="1300"/>
            </a:p>
          </p:txBody>
        </p:sp>
        <p:sp>
          <p:nvSpPr>
            <p:cNvPr id="145" name="Google Shape;145;p23"/>
            <p:cNvSpPr txBox="1"/>
            <p:nvPr/>
          </p:nvSpPr>
          <p:spPr>
            <a:xfrm>
              <a:off x="8115613" y="6030986"/>
              <a:ext cx="10191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Kuluttaminen</a:t>
              </a:r>
              <a:endParaRPr sz="1300"/>
            </a:p>
          </p:txBody>
        </p:sp>
        <p:sp>
          <p:nvSpPr>
            <p:cNvPr id="146" name="Google Shape;146;p23"/>
            <p:cNvSpPr txBox="1"/>
            <p:nvPr/>
          </p:nvSpPr>
          <p:spPr>
            <a:xfrm>
              <a:off x="7197480" y="6311378"/>
              <a:ext cx="12222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Matkailu</a:t>
              </a:r>
              <a:endParaRPr sz="1300"/>
            </a:p>
          </p:txBody>
        </p:sp>
        <p:sp>
          <p:nvSpPr>
            <p:cNvPr id="147" name="Google Shape;147;p23"/>
            <p:cNvSpPr txBox="1"/>
            <p:nvPr/>
          </p:nvSpPr>
          <p:spPr>
            <a:xfrm>
              <a:off x="8220299" y="5014641"/>
              <a:ext cx="9612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450" lIns="82925" spcFirstLastPara="1" rIns="82925" wrap="square" tIns="414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ELÄMÄN-</a:t>
              </a:r>
              <a:endParaRPr b="1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i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KARTTA</a:t>
              </a:r>
              <a:endParaRPr sz="1300"/>
            </a:p>
          </p:txBody>
        </p:sp>
      </p:grpSp>
      <p:sp>
        <p:nvSpPr>
          <p:cNvPr id="148" name="Google Shape;148;p23"/>
          <p:cNvSpPr txBox="1"/>
          <p:nvPr/>
        </p:nvSpPr>
        <p:spPr>
          <a:xfrm>
            <a:off x="3683520" y="5795168"/>
            <a:ext cx="3081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300"/>
          </a:p>
        </p:txBody>
      </p:sp>
      <p:sp>
        <p:nvSpPr>
          <p:cNvPr id="149" name="Google Shape;149;p23"/>
          <p:cNvSpPr txBox="1"/>
          <p:nvPr/>
        </p:nvSpPr>
        <p:spPr>
          <a:xfrm>
            <a:off x="4109760" y="5252232"/>
            <a:ext cx="3081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300"/>
          </a:p>
        </p:txBody>
      </p:sp>
      <p:sp>
        <p:nvSpPr>
          <p:cNvPr id="150" name="Google Shape;150;p23"/>
          <p:cNvSpPr txBox="1"/>
          <p:nvPr/>
        </p:nvSpPr>
        <p:spPr>
          <a:xfrm>
            <a:off x="4890240" y="5630991"/>
            <a:ext cx="3081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300"/>
          </a:p>
        </p:txBody>
      </p:sp>
      <p:sp>
        <p:nvSpPr>
          <p:cNvPr id="151" name="Google Shape;151;p23"/>
          <p:cNvSpPr txBox="1"/>
          <p:nvPr/>
        </p:nvSpPr>
        <p:spPr>
          <a:xfrm>
            <a:off x="3172320" y="4228284"/>
            <a:ext cx="29175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0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4. OMAN ELÄMÄN TULEVAISUUSTEOT</a:t>
            </a:r>
            <a:endParaRPr sz="1300">
              <a:solidFill>
                <a:srgbClr val="1C4587"/>
              </a:solidFill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473760" y="1890919"/>
            <a:ext cx="15810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Päämäärät</a:t>
            </a:r>
            <a:endParaRPr sz="1300"/>
          </a:p>
        </p:txBody>
      </p:sp>
      <p:sp>
        <p:nvSpPr>
          <p:cNvPr id="153" name="Google Shape;153;p23"/>
          <p:cNvSpPr txBox="1"/>
          <p:nvPr/>
        </p:nvSpPr>
        <p:spPr>
          <a:xfrm>
            <a:off x="1556641" y="3943134"/>
            <a:ext cx="15828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Arvot ja eettiset periaatteet</a:t>
            </a:r>
            <a:endParaRPr sz="1300"/>
          </a:p>
        </p:txBody>
      </p:sp>
      <p:sp>
        <p:nvSpPr>
          <p:cNvPr id="154" name="Google Shape;154;p23"/>
          <p:cNvSpPr txBox="1"/>
          <p:nvPr/>
        </p:nvSpPr>
        <p:spPr>
          <a:xfrm>
            <a:off x="185226" y="24425"/>
            <a:ext cx="84915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r>
              <a:rPr lang="fi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kososiaalisen sivistyksen pedagogiset työkalut</a:t>
            </a:r>
            <a:endParaRPr sz="2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55" name="Google Shape;155;p23"/>
          <p:cNvSpPr/>
          <p:nvPr/>
        </p:nvSpPr>
        <p:spPr>
          <a:xfrm>
            <a:off x="5346485" y="5198249"/>
            <a:ext cx="2985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-165100" lvl="0" marL="1651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Arial"/>
              <a:buChar char="•"/>
            </a:pPr>
            <a:r>
              <a:rPr b="1" i="1" lang="fi" sz="16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Miten toteutan ekososiaalisen sivistyksen arvoja ”oman elämäni kartalla”?</a:t>
            </a:r>
            <a:endParaRPr b="1" sz="1600" u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3"/>
          <p:cNvSpPr/>
          <p:nvPr/>
        </p:nvSpPr>
        <p:spPr>
          <a:xfrm rot="-768107">
            <a:off x="4140099" y="3724329"/>
            <a:ext cx="614679" cy="476614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0070C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3"/>
          <p:cNvSpPr/>
          <p:nvPr/>
        </p:nvSpPr>
        <p:spPr>
          <a:xfrm>
            <a:off x="2822400" y="2246636"/>
            <a:ext cx="4083360" cy="1442080"/>
          </a:xfrm>
          <a:custGeom>
            <a:rect b="b" l="l" r="r" t="t"/>
            <a:pathLst>
              <a:path extrusionOk="0" h="1935678" w="4286992">
                <a:moveTo>
                  <a:pt x="0" y="1472541"/>
                </a:moveTo>
                <a:cubicBezTo>
                  <a:pt x="32187" y="1478978"/>
                  <a:pt x="71705" y="1479044"/>
                  <a:pt x="95003" y="1508167"/>
                </a:cubicBezTo>
                <a:cubicBezTo>
                  <a:pt x="102823" y="1517942"/>
                  <a:pt x="100799" y="1532851"/>
                  <a:pt x="106878" y="1543793"/>
                </a:cubicBezTo>
                <a:cubicBezTo>
                  <a:pt x="120740" y="1568745"/>
                  <a:pt x="138545" y="1591294"/>
                  <a:pt x="154379" y="1615044"/>
                </a:cubicBezTo>
                <a:cubicBezTo>
                  <a:pt x="162296" y="1626919"/>
                  <a:pt x="164590" y="1646156"/>
                  <a:pt x="178130" y="1650670"/>
                </a:cubicBezTo>
                <a:cubicBezTo>
                  <a:pt x="190005" y="1654629"/>
                  <a:pt x="202814" y="1656467"/>
                  <a:pt x="213756" y="1662546"/>
                </a:cubicBezTo>
                <a:cubicBezTo>
                  <a:pt x="238709" y="1676409"/>
                  <a:pt x="257928" y="1701021"/>
                  <a:pt x="285008" y="1710047"/>
                </a:cubicBezTo>
                <a:lnTo>
                  <a:pt x="320634" y="1721922"/>
                </a:lnTo>
                <a:lnTo>
                  <a:pt x="391886" y="1769424"/>
                </a:lnTo>
                <a:cubicBezTo>
                  <a:pt x="424016" y="1790844"/>
                  <a:pt x="437352" y="1801860"/>
                  <a:pt x="475013" y="1816925"/>
                </a:cubicBezTo>
                <a:cubicBezTo>
                  <a:pt x="498258" y="1826223"/>
                  <a:pt x="521716" y="1835766"/>
                  <a:pt x="546265" y="1840676"/>
                </a:cubicBezTo>
                <a:cubicBezTo>
                  <a:pt x="587073" y="1848837"/>
                  <a:pt x="614016" y="1853247"/>
                  <a:pt x="653143" y="1864426"/>
                </a:cubicBezTo>
                <a:cubicBezTo>
                  <a:pt x="665179" y="1867865"/>
                  <a:pt x="677573" y="1870704"/>
                  <a:pt x="688769" y="1876302"/>
                </a:cubicBezTo>
                <a:cubicBezTo>
                  <a:pt x="740006" y="1901921"/>
                  <a:pt x="706298" y="1899989"/>
                  <a:pt x="760021" y="1911928"/>
                </a:cubicBezTo>
                <a:cubicBezTo>
                  <a:pt x="820285" y="1925320"/>
                  <a:pt x="890301" y="1929706"/>
                  <a:pt x="950026" y="1935678"/>
                </a:cubicBezTo>
                <a:cubicBezTo>
                  <a:pt x="1048987" y="1931720"/>
                  <a:pt x="1148121" y="1930859"/>
                  <a:pt x="1246909" y="1923803"/>
                </a:cubicBezTo>
                <a:cubicBezTo>
                  <a:pt x="1304519" y="1919688"/>
                  <a:pt x="1262492" y="1904878"/>
                  <a:pt x="1318161" y="1888177"/>
                </a:cubicBezTo>
                <a:cubicBezTo>
                  <a:pt x="1344971" y="1880134"/>
                  <a:pt x="1373579" y="1880260"/>
                  <a:pt x="1401288" y="1876302"/>
                </a:cubicBezTo>
                <a:cubicBezTo>
                  <a:pt x="1430262" y="1866644"/>
                  <a:pt x="1449521" y="1863695"/>
                  <a:pt x="1472540" y="1840676"/>
                </a:cubicBezTo>
                <a:cubicBezTo>
                  <a:pt x="1482632" y="1830584"/>
                  <a:pt x="1485550" y="1814448"/>
                  <a:pt x="1496291" y="1805050"/>
                </a:cubicBezTo>
                <a:cubicBezTo>
                  <a:pt x="1517773" y="1786253"/>
                  <a:pt x="1543792" y="1773382"/>
                  <a:pt x="1567543" y="1757548"/>
                </a:cubicBezTo>
                <a:lnTo>
                  <a:pt x="1638795" y="1710047"/>
                </a:lnTo>
                <a:lnTo>
                  <a:pt x="1710047" y="1662546"/>
                </a:lnTo>
                <a:lnTo>
                  <a:pt x="1781299" y="1638795"/>
                </a:lnTo>
                <a:lnTo>
                  <a:pt x="1852551" y="1591294"/>
                </a:lnTo>
                <a:cubicBezTo>
                  <a:pt x="1864426" y="1583377"/>
                  <a:pt x="1874637" y="1572056"/>
                  <a:pt x="1888177" y="1567543"/>
                </a:cubicBezTo>
                <a:lnTo>
                  <a:pt x="1923803" y="1555668"/>
                </a:lnTo>
                <a:cubicBezTo>
                  <a:pt x="1935678" y="1547751"/>
                  <a:pt x="1946387" y="1537714"/>
                  <a:pt x="1959429" y="1531917"/>
                </a:cubicBezTo>
                <a:cubicBezTo>
                  <a:pt x="1980871" y="1522387"/>
                  <a:pt x="2048959" y="1501604"/>
                  <a:pt x="2078182" y="1496291"/>
                </a:cubicBezTo>
                <a:cubicBezTo>
                  <a:pt x="2105721" y="1491284"/>
                  <a:pt x="2133600" y="1488374"/>
                  <a:pt x="2161309" y="1484416"/>
                </a:cubicBezTo>
                <a:cubicBezTo>
                  <a:pt x="2173184" y="1480458"/>
                  <a:pt x="2184417" y="1472541"/>
                  <a:pt x="2196935" y="1472541"/>
                </a:cubicBezTo>
                <a:cubicBezTo>
                  <a:pt x="2450575" y="1472541"/>
                  <a:pt x="2409624" y="1467578"/>
                  <a:pt x="2553195" y="1496291"/>
                </a:cubicBezTo>
                <a:cubicBezTo>
                  <a:pt x="2565070" y="1504208"/>
                  <a:pt x="2575779" y="1514245"/>
                  <a:pt x="2588821" y="1520042"/>
                </a:cubicBezTo>
                <a:cubicBezTo>
                  <a:pt x="2611699" y="1530210"/>
                  <a:pt x="2660073" y="1543793"/>
                  <a:pt x="2660073" y="1543793"/>
                </a:cubicBezTo>
                <a:cubicBezTo>
                  <a:pt x="2707574" y="1539834"/>
                  <a:pt x="2755837" y="1541265"/>
                  <a:pt x="2802577" y="1531917"/>
                </a:cubicBezTo>
                <a:cubicBezTo>
                  <a:pt x="2816572" y="1529118"/>
                  <a:pt x="2825438" y="1514550"/>
                  <a:pt x="2838203" y="1508167"/>
                </a:cubicBezTo>
                <a:cubicBezTo>
                  <a:pt x="2936535" y="1459001"/>
                  <a:pt x="2807357" y="1540605"/>
                  <a:pt x="2909455" y="1472541"/>
                </a:cubicBezTo>
                <a:cubicBezTo>
                  <a:pt x="2963900" y="1390874"/>
                  <a:pt x="2947930" y="1428369"/>
                  <a:pt x="2968831" y="1365663"/>
                </a:cubicBezTo>
                <a:cubicBezTo>
                  <a:pt x="2972790" y="1322120"/>
                  <a:pt x="2973109" y="1278091"/>
                  <a:pt x="2980707" y="1235034"/>
                </a:cubicBezTo>
                <a:cubicBezTo>
                  <a:pt x="2985058" y="1210380"/>
                  <a:pt x="2983626" y="1177669"/>
                  <a:pt x="3004457" y="1163782"/>
                </a:cubicBezTo>
                <a:cubicBezTo>
                  <a:pt x="3054057" y="1130716"/>
                  <a:pt x="3029991" y="1150124"/>
                  <a:pt x="3075709" y="1104406"/>
                </a:cubicBezTo>
                <a:cubicBezTo>
                  <a:pt x="3098328" y="1036548"/>
                  <a:pt x="3068923" y="1093096"/>
                  <a:pt x="3123210" y="1056904"/>
                </a:cubicBezTo>
                <a:cubicBezTo>
                  <a:pt x="3137184" y="1047588"/>
                  <a:pt x="3145934" y="1032029"/>
                  <a:pt x="3158836" y="1021278"/>
                </a:cubicBezTo>
                <a:cubicBezTo>
                  <a:pt x="3212382" y="976657"/>
                  <a:pt x="3207970" y="1012891"/>
                  <a:pt x="3265714" y="926276"/>
                </a:cubicBezTo>
                <a:lnTo>
                  <a:pt x="3313216" y="855024"/>
                </a:lnTo>
                <a:cubicBezTo>
                  <a:pt x="3309257" y="815439"/>
                  <a:pt x="3307389" y="775590"/>
                  <a:pt x="3301340" y="736270"/>
                </a:cubicBezTo>
                <a:cubicBezTo>
                  <a:pt x="3299437" y="723898"/>
                  <a:pt x="3297285" y="710419"/>
                  <a:pt x="3289465" y="700644"/>
                </a:cubicBezTo>
                <a:cubicBezTo>
                  <a:pt x="3280549" y="689499"/>
                  <a:pt x="3263931" y="686986"/>
                  <a:pt x="3253839" y="676894"/>
                </a:cubicBezTo>
                <a:cubicBezTo>
                  <a:pt x="3235916" y="658971"/>
                  <a:pt x="3223388" y="636272"/>
                  <a:pt x="3206338" y="617517"/>
                </a:cubicBezTo>
                <a:cubicBezTo>
                  <a:pt x="3183744" y="592663"/>
                  <a:pt x="3135086" y="546265"/>
                  <a:pt x="3135086" y="546265"/>
                </a:cubicBezTo>
                <a:cubicBezTo>
                  <a:pt x="3131127" y="534390"/>
                  <a:pt x="3125665" y="522914"/>
                  <a:pt x="3123210" y="510639"/>
                </a:cubicBezTo>
                <a:cubicBezTo>
                  <a:pt x="3113766" y="463418"/>
                  <a:pt x="3099460" y="368135"/>
                  <a:pt x="3099460" y="368135"/>
                </a:cubicBezTo>
                <a:cubicBezTo>
                  <a:pt x="3103418" y="320634"/>
                  <a:pt x="3095303" y="270521"/>
                  <a:pt x="3111335" y="225632"/>
                </a:cubicBezTo>
                <a:cubicBezTo>
                  <a:pt x="3117289" y="208961"/>
                  <a:pt x="3142400" y="208456"/>
                  <a:pt x="3158836" y="201881"/>
                </a:cubicBezTo>
                <a:cubicBezTo>
                  <a:pt x="3182081" y="192583"/>
                  <a:pt x="3209257" y="192017"/>
                  <a:pt x="3230088" y="178130"/>
                </a:cubicBezTo>
                <a:cubicBezTo>
                  <a:pt x="3241963" y="170213"/>
                  <a:pt x="3252301" y="159257"/>
                  <a:pt x="3265714" y="154380"/>
                </a:cubicBezTo>
                <a:cubicBezTo>
                  <a:pt x="3296391" y="143225"/>
                  <a:pt x="3329750" y="140951"/>
                  <a:pt x="3360717" y="130629"/>
                </a:cubicBezTo>
                <a:lnTo>
                  <a:pt x="3396343" y="118754"/>
                </a:lnTo>
                <a:cubicBezTo>
                  <a:pt x="3408218" y="110837"/>
                  <a:pt x="3418927" y="100800"/>
                  <a:pt x="3431969" y="95003"/>
                </a:cubicBezTo>
                <a:cubicBezTo>
                  <a:pt x="3454847" y="84835"/>
                  <a:pt x="3478933" y="77324"/>
                  <a:pt x="3503221" y="71252"/>
                </a:cubicBezTo>
                <a:cubicBezTo>
                  <a:pt x="3754292" y="8486"/>
                  <a:pt x="3534404" y="59685"/>
                  <a:pt x="4180114" y="47502"/>
                </a:cubicBezTo>
                <a:cubicBezTo>
                  <a:pt x="4191989" y="39585"/>
                  <a:pt x="4202698" y="29548"/>
                  <a:pt x="4215740" y="23751"/>
                </a:cubicBezTo>
                <a:cubicBezTo>
                  <a:pt x="4238618" y="13583"/>
                  <a:pt x="4286992" y="0"/>
                  <a:pt x="4286992" y="0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:\Omat tiedostot\Omat tiedostot\Omat\OKKA_logot\OKKA_LOGO.jpg" id="158" name="Google Shape;15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8001" y="6093280"/>
            <a:ext cx="665280" cy="6854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3"/>
          <p:cNvSpPr txBox="1"/>
          <p:nvPr/>
        </p:nvSpPr>
        <p:spPr>
          <a:xfrm>
            <a:off x="116640" y="6263218"/>
            <a:ext cx="53568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Suomen Kansanopistoyhdistys:</a:t>
            </a:r>
            <a:endParaRPr sz="13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OPPI-hanke: Ekososiaalisen sivistyksen työkalujen kehittäminen</a:t>
            </a:r>
            <a:endParaRPr sz="1300"/>
          </a:p>
        </p:txBody>
      </p:sp>
      <p:sp>
        <p:nvSpPr>
          <p:cNvPr id="160" name="Google Shape;160;p23"/>
          <p:cNvSpPr txBox="1"/>
          <p:nvPr/>
        </p:nvSpPr>
        <p:spPr>
          <a:xfrm>
            <a:off x="5623200" y="6071677"/>
            <a:ext cx="28773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450" lIns="82925" spcFirstLastPara="1" rIns="82925" wrap="square" tIns="414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000">
                <a:solidFill>
                  <a:srgbClr val="1C4587"/>
                </a:solidFill>
                <a:latin typeface="Calibri"/>
                <a:ea typeface="Calibri"/>
                <a:cs typeface="Calibri"/>
                <a:sym typeface="Calibri"/>
              </a:rPr>
              <a:t>5. KOMPETENSSIEN ARVIOINNIN TYÖKALUT</a:t>
            </a:r>
            <a:endParaRPr sz="1300">
              <a:solidFill>
                <a:srgbClr val="1C458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/>
          <p:nvPr>
            <p:ph type="ctrTitle"/>
          </p:nvPr>
        </p:nvSpPr>
        <p:spPr>
          <a:xfrm>
            <a:off x="311708" y="1447442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Delfoi-menetelmän pedagoginen sovellus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66" name="Google Shape;166;p24"/>
          <p:cNvSpPr txBox="1"/>
          <p:nvPr>
            <p:ph idx="1" type="subTitle"/>
          </p:nvPr>
        </p:nvSpPr>
        <p:spPr>
          <a:xfrm>
            <a:off x="311700" y="4121112"/>
            <a:ext cx="8520600" cy="273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Tulevaisuuden tekijän pitää nähdä jotain toivottavaa tulevaisuudessa.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Ks. </a:t>
            </a:r>
            <a:r>
              <a:rPr lang="fi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3"/>
              </a:rPr>
              <a:t>Transformer 2030</a:t>
            </a:r>
            <a:r>
              <a:rPr lang="fi">
                <a:latin typeface="Exo 2"/>
                <a:ea typeface="Exo 2"/>
                <a:cs typeface="Exo 2"/>
                <a:sym typeface="Exo 2"/>
              </a:rPr>
              <a:t> &amp; </a:t>
            </a:r>
            <a:r>
              <a:rPr lang="fi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4"/>
              </a:rPr>
              <a:t>Konkreettisen utopiat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3250" y="0"/>
            <a:ext cx="2260750" cy="22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1350" y="0"/>
            <a:ext cx="2260750" cy="226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311700" y="252592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3400">
                <a:latin typeface="Exo 2"/>
                <a:ea typeface="Exo 2"/>
                <a:cs typeface="Exo 2"/>
                <a:sym typeface="Exo 2"/>
              </a:rPr>
              <a:t>Delfoi (</a:t>
            </a:r>
            <a:r>
              <a:rPr lang="fi" sz="34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3"/>
              </a:rPr>
              <a:t>eDelphi.org</a:t>
            </a:r>
            <a:r>
              <a:rPr lang="fi" sz="3400">
                <a:latin typeface="Exo 2"/>
                <a:ea typeface="Exo 2"/>
                <a:cs typeface="Exo 2"/>
                <a:sym typeface="Exo 2"/>
              </a:rPr>
              <a:t>)</a:t>
            </a:r>
            <a:endParaRPr sz="340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74" name="Google Shape;174;p25"/>
          <p:cNvSpPr txBox="1"/>
          <p:nvPr>
            <p:ph idx="1" type="body"/>
          </p:nvPr>
        </p:nvSpPr>
        <p:spPr>
          <a:xfrm>
            <a:off x="311700" y="808300"/>
            <a:ext cx="6369600" cy="58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Exo 2"/>
              <a:buChar char="●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DELFOI: Tulevaisuudentutkimuksen asiantuntijamenetelmä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Kun ratkaistavana on ajankohtainen tai tuleva ristiriita tai kiistakysymys. 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Exo 2"/>
              <a:buChar char="●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Ominaispiirteet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Näkemystietoa tulevaisuudesta tuottaa asiantuntijapaneeli 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Tulevaisuusväitteiden argumentointi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Anonyymius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Iteraatio (vaiheittain eteneminen)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Konsensus tai näkemysten moninaisuus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Pedagoginen Delfoi: Sokraattinen  menetelmä</a:t>
            </a:r>
            <a:r>
              <a:rPr lang="fi" sz="2466">
                <a:solidFill>
                  <a:srgbClr val="202122"/>
                </a:solidFill>
                <a:highlight>
                  <a:srgbClr val="FFFFFF"/>
                </a:highlight>
                <a:latin typeface="Exo 2"/>
                <a:ea typeface="Exo 2"/>
                <a:cs typeface="Exo 2"/>
                <a:sym typeface="Exo 2"/>
              </a:rPr>
              <a:t>²</a:t>
            </a:r>
            <a:r>
              <a:rPr lang="fi" sz="3516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endParaRPr sz="3516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Turvallinen ympäristö kannanotoille ja keskustelulle</a:t>
            </a:r>
            <a:endParaRPr sz="2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Paneelista voi jatkaa kasvokkain keskusteluun esim. Erätauko-dialogi </a:t>
            </a:r>
            <a:r>
              <a:rPr lang="fi" sz="21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4"/>
              </a:rPr>
              <a:t>www.eratauko.fi</a:t>
            </a:r>
            <a:r>
              <a:rPr lang="fi" sz="2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. </a:t>
            </a:r>
            <a:endParaRPr sz="2100"/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72086">
            <a:off x="6314598" y="1639148"/>
            <a:ext cx="2678977" cy="2678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/>
          <p:nvPr/>
        </p:nvSpPr>
        <p:spPr>
          <a:xfrm>
            <a:off x="227150" y="222000"/>
            <a:ext cx="80133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3400">
                <a:solidFill>
                  <a:srgbClr val="B45F06"/>
                </a:solidFill>
                <a:latin typeface="Exo 2"/>
                <a:ea typeface="Exo 2"/>
                <a:cs typeface="Exo 2"/>
                <a:sym typeface="Exo 2"/>
              </a:rPr>
              <a:t>Delfoin pedagoginen käyttö</a:t>
            </a:r>
            <a:endParaRPr sz="3400">
              <a:solidFill>
                <a:srgbClr val="B45F06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81" name="Google Shape;181;p26"/>
          <p:cNvSpPr txBox="1"/>
          <p:nvPr/>
        </p:nvSpPr>
        <p:spPr>
          <a:xfrm>
            <a:off x="227150" y="941600"/>
            <a:ext cx="48318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009BCA"/>
              </a:solidFill>
              <a:latin typeface="Exo 2 Black"/>
              <a:ea typeface="Exo 2 Black"/>
              <a:cs typeface="Exo 2 Black"/>
              <a:sym typeface="Exo 2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Sokraattinen, tutkivan oppimisen menetelmä, jossa oppimise kohde ja konteksti on tulevaisuus.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C4043"/>
              </a:solidFill>
              <a:highlight>
                <a:srgbClr val="FFFFFF"/>
              </a:highlight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941600"/>
            <a:ext cx="4484801" cy="2522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875" y="2531825"/>
            <a:ext cx="3971862" cy="369543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 txBox="1"/>
          <p:nvPr/>
        </p:nvSpPr>
        <p:spPr>
          <a:xfrm>
            <a:off x="4749100" y="4183171"/>
            <a:ext cx="4307700" cy="15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Toteutus joko eDelphissä (ensi vuonna xDelphissä) tai toiminnallisesti fyysisissä tiloissa.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C4043"/>
              </a:solidFill>
              <a:highlight>
                <a:srgbClr val="FFFFFF"/>
              </a:highlight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/>
        </p:nvSpPr>
        <p:spPr>
          <a:xfrm>
            <a:off x="227150" y="941600"/>
            <a:ext cx="8409600" cy="56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●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Uudistava oppiminen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○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Tulevaisuudesta ei ole olemassa varmaa auktorisoitua tietoa, joten oppiminen on autenttista, yhteisöllistä ja rationaalista tiedonrakentamista. 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○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Yksilöllisen oppimisen rinnalla yhteisöllisyys: moniäänisyys, monenlaiset näkökulmat, merkitysperspektiivin laajentaminen.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●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Pedagogisen Delfoin tavoitteita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○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Vuorovaikutustaidot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○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Argumentointitaidot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■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Psykologinen turvallisuus argumentoinnissa ja vuorovaikutuksessa (anonymiteetti)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○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Antisipaatio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○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Resilienssi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Exo 2"/>
              <a:buChar char="○"/>
            </a:pPr>
            <a:r>
              <a:rPr lang="fi" sz="2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Tulevaisuuslukutaito</a:t>
            </a:r>
            <a:endParaRPr sz="2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C4043"/>
              </a:solidFill>
              <a:highlight>
                <a:srgbClr val="FFFFFF"/>
              </a:highlight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5825" y="4382925"/>
            <a:ext cx="1918175" cy="247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227150" y="222000"/>
            <a:ext cx="80133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3400">
                <a:solidFill>
                  <a:srgbClr val="B45F06"/>
                </a:solidFill>
                <a:latin typeface="Exo 2"/>
                <a:ea typeface="Exo 2"/>
                <a:cs typeface="Exo 2"/>
                <a:sym typeface="Exo 2"/>
              </a:rPr>
              <a:t>Delfoin pedagoginen käyttö</a:t>
            </a:r>
            <a:endParaRPr sz="3400">
              <a:solidFill>
                <a:srgbClr val="B45F06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/>
          <p:nvPr>
            <p:ph type="title"/>
          </p:nvPr>
        </p:nvSpPr>
        <p:spPr>
          <a:xfrm>
            <a:off x="311700" y="341003"/>
            <a:ext cx="8520600" cy="10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latin typeface="Exo 2"/>
                <a:ea typeface="Exo 2"/>
                <a:cs typeface="Exo 2"/>
                <a:sym typeface="Exo 2"/>
              </a:rPr>
              <a:t>Leikillisyys, pelimäisyys, luovuus, kuvittelu: vahvistavat psykologisen turvallisuuden rakentumista keskusteluun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197" name="Google Shape;19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9267"/>
            <a:ext cx="5196334" cy="5196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1134" y="1509267"/>
            <a:ext cx="3490466" cy="3490466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8"/>
          <p:cNvSpPr txBox="1"/>
          <p:nvPr/>
        </p:nvSpPr>
        <p:spPr>
          <a:xfrm>
            <a:off x="5682675" y="5488675"/>
            <a:ext cx="3480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>
                <a:latin typeface="Exo 2"/>
                <a:ea typeface="Exo 2"/>
                <a:cs typeface="Exo 2"/>
                <a:sym typeface="Exo 2"/>
              </a:rPr>
              <a:t>Lisää aiheesta sivustolla: </a:t>
            </a:r>
            <a:endParaRPr sz="18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5"/>
              </a:rPr>
              <a:t>Psykologisen turvallisuus verkko-opinnoissa</a:t>
            </a:r>
            <a:r>
              <a:rPr lang="fi" sz="1800">
                <a:latin typeface="Exo 2"/>
                <a:ea typeface="Exo 2"/>
                <a:cs typeface="Exo 2"/>
                <a:sym typeface="Exo 2"/>
              </a:rPr>
              <a:t>.</a:t>
            </a:r>
            <a:endParaRPr sz="1800"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/>
          <p:nvPr>
            <p:ph type="title"/>
          </p:nvPr>
        </p:nvSpPr>
        <p:spPr>
          <a:xfrm>
            <a:off x="54175" y="0"/>
            <a:ext cx="9089700" cy="7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800">
                <a:solidFill>
                  <a:srgbClr val="990000"/>
                </a:solidFill>
              </a:rPr>
              <a:t>Tulevaisuuskuvittelu &amp; tulevaisuuskartat</a:t>
            </a:r>
            <a:r>
              <a:rPr lang="fi" sz="2800">
                <a:solidFill>
                  <a:srgbClr val="990000"/>
                </a:solidFill>
              </a:rPr>
              <a:t> - marraskuu 2022</a:t>
            </a:r>
            <a:endParaRPr sz="2800">
              <a:solidFill>
                <a:srgbClr val="990000"/>
              </a:solidFill>
            </a:endParaRPr>
          </a:p>
        </p:txBody>
      </p:sp>
      <p:pic>
        <p:nvPicPr>
          <p:cNvPr id="205" name="Google Shape;20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5250"/>
            <a:ext cx="9144000" cy="612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0"/>
          <p:cNvPicPr preferRelativeResize="0"/>
          <p:nvPr/>
        </p:nvPicPr>
        <p:blipFill rotWithShape="1">
          <a:blip r:embed="rId3">
            <a:alphaModFix/>
          </a:blip>
          <a:srcRect b="3938" l="0" r="0" t="0"/>
          <a:stretch/>
        </p:blipFill>
        <p:spPr>
          <a:xfrm>
            <a:off x="0" y="-46225"/>
            <a:ext cx="9059724" cy="439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0"/>
          <p:cNvSpPr txBox="1"/>
          <p:nvPr/>
        </p:nvSpPr>
        <p:spPr>
          <a:xfrm>
            <a:off x="333900" y="4131475"/>
            <a:ext cx="8566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Exo 2"/>
              <a:buChar char="●"/>
            </a:pPr>
            <a:r>
              <a:rPr lang="fi" sz="2000">
                <a:latin typeface="Exo 2"/>
                <a:ea typeface="Exo 2"/>
                <a:cs typeface="Exo 2"/>
                <a:sym typeface="Exo 2"/>
              </a:rPr>
              <a:t>Ilmastosankarit-Delfoi suora yhteys PS1 &amp; FI2</a:t>
            </a:r>
            <a:endParaRPr sz="2000">
              <a:latin typeface="Exo 2"/>
              <a:ea typeface="Exo 2"/>
              <a:cs typeface="Exo 2"/>
              <a:sym typeface="Exo 2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Exo 2"/>
              <a:buChar char="●"/>
            </a:pPr>
            <a:r>
              <a:rPr lang="fi" sz="2000">
                <a:latin typeface="Exo 2"/>
                <a:ea typeface="Exo 2"/>
                <a:cs typeface="Exo 2"/>
                <a:sym typeface="Exo 2"/>
              </a:rPr>
              <a:t>Tavoitteena, että pohjaa voi monistaa ja toteuttaa lukuisilla ryhmillä, jolloin tulosten yhdistämismahdollisuus barometri-tyyliin</a:t>
            </a:r>
            <a:endParaRPr sz="2000">
              <a:latin typeface="Exo 2"/>
              <a:ea typeface="Exo 2"/>
              <a:cs typeface="Exo 2"/>
              <a:sym typeface="Exo 2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Exo 2"/>
              <a:buChar char="●"/>
            </a:pPr>
            <a:r>
              <a:rPr lang="fi" sz="2000">
                <a:latin typeface="Exo 2"/>
                <a:ea typeface="Exo 2"/>
                <a:cs typeface="Exo 2"/>
                <a:sym typeface="Exo 2"/>
              </a:rPr>
              <a:t>Opiskelijoiden omista tarinoista uusia tarinoita, esimerkiksi jatkaa tai muunnella tarinaa, aikahyppyjä tarinoimalla mahdollisiin tulevaisuuksiin. </a:t>
            </a:r>
            <a:endParaRPr sz="2000">
              <a:latin typeface="Exo 2"/>
              <a:ea typeface="Exo 2"/>
              <a:cs typeface="Exo 2"/>
              <a:sym typeface="Exo 2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Exo 2"/>
              <a:buChar char="●"/>
            </a:pPr>
            <a:r>
              <a:rPr lang="fi" sz="2000">
                <a:latin typeface="Exo 2"/>
                <a:ea typeface="Exo 2"/>
                <a:cs typeface="Exo 2"/>
                <a:sym typeface="Exo 2"/>
              </a:rPr>
              <a:t>Kieliversiot kuten ENA7 &amp; RUB7</a:t>
            </a:r>
            <a:endParaRPr sz="2000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212" name="Google Shape;21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85051">
            <a:off x="3750450" y="432725"/>
            <a:ext cx="3964798" cy="3698750"/>
          </a:xfrm>
          <a:prstGeom prst="rect">
            <a:avLst/>
          </a:prstGeom>
          <a:noFill/>
          <a:ln cap="flat" cmpd="sng" w="9525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/>
          <p:nvPr>
            <p:ph idx="1" type="body"/>
          </p:nvPr>
        </p:nvSpPr>
        <p:spPr>
          <a:xfrm>
            <a:off x="218325" y="154100"/>
            <a:ext cx="8925600" cy="67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>
                <a:latin typeface="Exo 2"/>
                <a:ea typeface="Exo 2"/>
                <a:cs typeface="Exo 2"/>
                <a:sym typeface="Exo 2"/>
              </a:rPr>
              <a:t>Salla Veijonaho HY </a:t>
            </a:r>
            <a:r>
              <a:rPr lang="fi" sz="1500" u="sng">
                <a:solidFill>
                  <a:schemeClr val="accent5"/>
                </a:solidFill>
                <a:latin typeface="Exo 2"/>
                <a:ea typeface="Exo 2"/>
                <a:cs typeface="Exo 2"/>
                <a:sym typeface="Exo 2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ClimComp</a:t>
            </a:r>
            <a:r>
              <a:rPr lang="fi" sz="1500">
                <a:latin typeface="Exo 2"/>
                <a:ea typeface="Exo 2"/>
                <a:cs typeface="Exo 2"/>
                <a:sym typeface="Exo 2"/>
              </a:rPr>
              <a:t>-tutkimushankkeesta </a:t>
            </a:r>
            <a:r>
              <a:rPr lang="fi" sz="1500" u="sng">
                <a:solidFill>
                  <a:schemeClr val="accent5"/>
                </a:solidFill>
                <a:latin typeface="Exo 2"/>
                <a:ea typeface="Exo 2"/>
                <a:cs typeface="Exo 2"/>
                <a:sym typeface="Exo 2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Negative emotions about climate change are related to insomnia symptoms and mental health: Cross-sectional evidence from 25 countries</a:t>
            </a:r>
            <a:endParaRPr sz="1500"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ClimComp: </a:t>
            </a:r>
            <a:r>
              <a:rPr i="1"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“Ilmastonmuutos on yhteydessä pääkaupunkiseudun lukiolaisnuorten hyvinvointiin.</a:t>
            </a:r>
            <a:r>
              <a:rPr b="1" i="1"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56 % vastaajista kärsi ilmastonmuutoksen epäsuorista heikentävistä vaikutuksista hyvinvointiin. </a:t>
            </a:r>
            <a:r>
              <a:rPr i="1"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Lukiolaisnuoret suhtautuvat eri tavoin ilmastonmuutokseen ja näin ollen todennäköisesti vaativat myös erilaisia lähestymistapoja ja työkaluja aiheen käsittelyyn.”</a:t>
            </a:r>
            <a:endParaRPr sz="15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accent5"/>
                </a:solidFill>
                <a:latin typeface="Exo 2"/>
                <a:ea typeface="Exo 2"/>
                <a:cs typeface="Exo 2"/>
                <a:sym typeface="Exo 2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https://toivoajatoimintaa.fi/ilmastokasvatus-ja-tunteet/</a:t>
            </a:r>
            <a:r>
              <a:rPr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accent5"/>
                </a:solidFill>
                <a:latin typeface="Exo 2"/>
                <a:ea typeface="Exo 2"/>
                <a:cs typeface="Exo 2"/>
                <a:sym typeface="Exo 2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https://www.ymparistoahdistus.fi/artikkelit/toivo/</a:t>
            </a:r>
            <a:r>
              <a:rPr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7"/>
              </a:rPr>
              <a:t>https://www.nuori.fi/toiminta/tulevaisuuskoulu/</a:t>
            </a:r>
            <a:r>
              <a:rPr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8"/>
              </a:rPr>
              <a:t>https://www.ilmastosoturit.fi/</a:t>
            </a:r>
            <a:r>
              <a:rPr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(Lempäälän lukiolla)</a:t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Nuorisobarometri 2021: </a:t>
            </a:r>
            <a:r>
              <a:rPr lang="fi" sz="1500" u="sng">
                <a:solidFill>
                  <a:schemeClr val="accent5"/>
                </a:solidFill>
                <a:latin typeface="Exo 2"/>
                <a:ea typeface="Exo 2"/>
                <a:cs typeface="Exo 2"/>
                <a:sym typeface="Exo 2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ensimmäistä kertaa kysymys ilmastotunteista</a:t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Kriisitietoisuus ja tulevaisuusresilienssi </a:t>
            </a:r>
            <a:r>
              <a:rPr lang="fi" sz="15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10"/>
              </a:rPr>
              <a:t>Futura 4/2021</a:t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accent5"/>
                </a:solidFill>
                <a:latin typeface="Exo 2"/>
                <a:ea typeface="Exo 2"/>
                <a:cs typeface="Exo 2"/>
                <a:sym typeface="Exo 2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Säisä-Winter: Toivossa on hyvä elää</a:t>
            </a:r>
            <a:endParaRPr sz="15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accent5"/>
                </a:solidFill>
                <a:latin typeface="Exo 2"/>
                <a:ea typeface="Exo 2"/>
                <a:cs typeface="Exo 2"/>
                <a:sym typeface="Exo 2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Limnéll &amp; Hiltunen &amp; Dufva: Suomen tulevaisuudet</a:t>
            </a:r>
            <a:endParaRPr sz="15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hlink"/>
                </a:solidFill>
                <a:latin typeface="Exo 2"/>
                <a:ea typeface="Exo 2"/>
                <a:cs typeface="Exo 2"/>
                <a:sym typeface="Exo 2"/>
                <a:hlinkClick r:id="rId13"/>
              </a:rPr>
              <a:t>Joutsenvirta &amp; Salonen: Sivistys vaurautena</a:t>
            </a:r>
            <a:endParaRPr sz="15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500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218" name="Google Shape;218;p3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04525" y="2478562"/>
            <a:ext cx="2539400" cy="190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204625" y="4662775"/>
            <a:ext cx="2939374" cy="2119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50225" y="4848050"/>
            <a:ext cx="1154013" cy="170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734275" y="4897700"/>
            <a:ext cx="1048409" cy="165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012700" y="4912038"/>
            <a:ext cx="1048400" cy="1625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135352" y="5130619"/>
            <a:ext cx="2863923" cy="1420774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1"/>
          <p:cNvSpPr txBox="1"/>
          <p:nvPr/>
        </p:nvSpPr>
        <p:spPr>
          <a:xfrm rot="434002">
            <a:off x="5430828" y="2134516"/>
            <a:ext cx="3738352" cy="5385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300">
                <a:highlight>
                  <a:srgbClr val="FFFF00"/>
                </a:highlight>
                <a:latin typeface="Exo 2"/>
                <a:ea typeface="Exo 2"/>
                <a:cs typeface="Exo 2"/>
                <a:sym typeface="Exo 2"/>
              </a:rPr>
              <a:t>LÄHTEITÄ JA INNOSTAJIA</a:t>
            </a:r>
            <a:endParaRPr b="1" sz="2300">
              <a:highlight>
                <a:srgbClr val="FFFF00"/>
              </a:highlight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