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1" r:id="rId4"/>
  </p:sldMasterIdLst>
  <p:notesMasterIdLst>
    <p:notesMasterId r:id="rId43"/>
  </p:notesMasterIdLst>
  <p:sldIdLst>
    <p:sldId id="256" r:id="rId5"/>
    <p:sldId id="290" r:id="rId6"/>
    <p:sldId id="292" r:id="rId7"/>
    <p:sldId id="294" r:id="rId8"/>
    <p:sldId id="295" r:id="rId9"/>
    <p:sldId id="296" r:id="rId10"/>
    <p:sldId id="299" r:id="rId11"/>
    <p:sldId id="300" r:id="rId12"/>
    <p:sldId id="301" r:id="rId13"/>
    <p:sldId id="303" r:id="rId14"/>
    <p:sldId id="304" r:id="rId15"/>
    <p:sldId id="306" r:id="rId16"/>
    <p:sldId id="307" r:id="rId17"/>
    <p:sldId id="308" r:id="rId18"/>
    <p:sldId id="309" r:id="rId19"/>
    <p:sldId id="310" r:id="rId20"/>
    <p:sldId id="313" r:id="rId21"/>
    <p:sldId id="314" r:id="rId22"/>
    <p:sldId id="315" r:id="rId23"/>
    <p:sldId id="317" r:id="rId24"/>
    <p:sldId id="318" r:id="rId25"/>
    <p:sldId id="319" r:id="rId26"/>
    <p:sldId id="264" r:id="rId27"/>
    <p:sldId id="321" r:id="rId28"/>
    <p:sldId id="323" r:id="rId29"/>
    <p:sldId id="324" r:id="rId30"/>
    <p:sldId id="325" r:id="rId31"/>
    <p:sldId id="327" r:id="rId32"/>
    <p:sldId id="328" r:id="rId33"/>
    <p:sldId id="329" r:id="rId34"/>
    <p:sldId id="330" r:id="rId35"/>
    <p:sldId id="331" r:id="rId36"/>
    <p:sldId id="339" r:id="rId37"/>
    <p:sldId id="332" r:id="rId38"/>
    <p:sldId id="334" r:id="rId39"/>
    <p:sldId id="337" r:id="rId40"/>
    <p:sldId id="338" r:id="rId41"/>
    <p:sldId id="28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hm Anne-Mari" userId="S::anne-mari.behm_samiedu.fi#ext#@eduvaasa.onmicrosoft.com::0a6c1689-9fd5-44cc-be0d-1c2f73db7064" providerId="AD" clId="Web-{1069352D-67C8-40AE-80CE-07EC0AB40C46}"/>
    <pc:docChg chg="addSld modSld">
      <pc:chgData name="Behm Anne-Mari" userId="S::anne-mari.behm_samiedu.fi#ext#@eduvaasa.onmicrosoft.com::0a6c1689-9fd5-44cc-be0d-1c2f73db7064" providerId="AD" clId="Web-{1069352D-67C8-40AE-80CE-07EC0AB40C46}" dt="2018-06-12T11:21:50.647" v="218" actId="20577"/>
      <pc:docMkLst>
        <pc:docMk/>
      </pc:docMkLst>
      <pc:sldChg chg="modSp">
        <pc:chgData name="Behm Anne-Mari" userId="S::anne-mari.behm_samiedu.fi#ext#@eduvaasa.onmicrosoft.com::0a6c1689-9fd5-44cc-be0d-1c2f73db7064" providerId="AD" clId="Web-{1069352D-67C8-40AE-80CE-07EC0AB40C46}" dt="2018-06-12T11:17:23.754" v="70" actId="20577"/>
        <pc:sldMkLst>
          <pc:docMk/>
          <pc:sldMk cId="3815712602" sldId="264"/>
        </pc:sldMkLst>
        <pc:spChg chg="mod">
          <ac:chgData name="Behm Anne-Mari" userId="S::anne-mari.behm_samiedu.fi#ext#@eduvaasa.onmicrosoft.com::0a6c1689-9fd5-44cc-be0d-1c2f73db7064" providerId="AD" clId="Web-{1069352D-67C8-40AE-80CE-07EC0AB40C46}" dt="2018-06-12T11:17:23.754" v="70" actId="20577"/>
          <ac:spMkLst>
            <pc:docMk/>
            <pc:sldMk cId="3815712602" sldId="264"/>
            <ac:spMk id="2" creationId="{00000000-0000-0000-0000-000000000000}"/>
          </ac:spMkLst>
        </pc:spChg>
      </pc:sldChg>
      <pc:sldChg chg="modSp">
        <pc:chgData name="Behm Anne-Mari" userId="S::anne-mari.behm_samiedu.fi#ext#@eduvaasa.onmicrosoft.com::0a6c1689-9fd5-44cc-be0d-1c2f73db7064" providerId="AD" clId="Web-{1069352D-67C8-40AE-80CE-07EC0AB40C46}" dt="2018-06-12T11:15:28.651" v="48" actId="20577"/>
        <pc:sldMkLst>
          <pc:docMk/>
          <pc:sldMk cId="249449939" sldId="290"/>
        </pc:sldMkLst>
        <pc:spChg chg="mod">
          <ac:chgData name="Behm Anne-Mari" userId="S::anne-mari.behm_samiedu.fi#ext#@eduvaasa.onmicrosoft.com::0a6c1689-9fd5-44cc-be0d-1c2f73db7064" providerId="AD" clId="Web-{1069352D-67C8-40AE-80CE-07EC0AB40C46}" dt="2018-06-12T11:15:28.651" v="48" actId="20577"/>
          <ac:spMkLst>
            <pc:docMk/>
            <pc:sldMk cId="249449939" sldId="290"/>
            <ac:spMk id="3" creationId="{00000000-0000-0000-0000-000000000000}"/>
          </ac:spMkLst>
        </pc:spChg>
      </pc:sldChg>
      <pc:sldChg chg="modSp">
        <pc:chgData name="Behm Anne-Mari" userId="S::anne-mari.behm_samiedu.fi#ext#@eduvaasa.onmicrosoft.com::0a6c1689-9fd5-44cc-be0d-1c2f73db7064" providerId="AD" clId="Web-{1069352D-67C8-40AE-80CE-07EC0AB40C46}" dt="2018-06-12T11:16:26.500" v="64" actId="20577"/>
        <pc:sldMkLst>
          <pc:docMk/>
          <pc:sldMk cId="2908146267" sldId="299"/>
        </pc:sldMkLst>
        <pc:spChg chg="mod">
          <ac:chgData name="Behm Anne-Mari" userId="S::anne-mari.behm_samiedu.fi#ext#@eduvaasa.onmicrosoft.com::0a6c1689-9fd5-44cc-be0d-1c2f73db7064" providerId="AD" clId="Web-{1069352D-67C8-40AE-80CE-07EC0AB40C46}" dt="2018-06-12T11:16:26.500" v="64" actId="20577"/>
          <ac:spMkLst>
            <pc:docMk/>
            <pc:sldMk cId="2908146267" sldId="299"/>
            <ac:spMk id="3" creationId="{00000000-0000-0000-0000-000000000000}"/>
          </ac:spMkLst>
        </pc:spChg>
      </pc:sldChg>
      <pc:sldChg chg="modSp">
        <pc:chgData name="Behm Anne-Mari" userId="S::anne-mari.behm_samiedu.fi#ext#@eduvaasa.onmicrosoft.com::0a6c1689-9fd5-44cc-be0d-1c2f73db7064" providerId="AD" clId="Web-{1069352D-67C8-40AE-80CE-07EC0AB40C46}" dt="2018-06-12T11:18:12.446" v="105" actId="20577"/>
        <pc:sldMkLst>
          <pc:docMk/>
          <pc:sldMk cId="183429175" sldId="323"/>
        </pc:sldMkLst>
        <pc:spChg chg="mod">
          <ac:chgData name="Behm Anne-Mari" userId="S::anne-mari.behm_samiedu.fi#ext#@eduvaasa.onmicrosoft.com::0a6c1689-9fd5-44cc-be0d-1c2f73db7064" providerId="AD" clId="Web-{1069352D-67C8-40AE-80CE-07EC0AB40C46}" dt="2018-06-12T11:18:12.446" v="105" actId="20577"/>
          <ac:spMkLst>
            <pc:docMk/>
            <pc:sldMk cId="183429175" sldId="323"/>
            <ac:spMk id="3" creationId="{00000000-0000-0000-0000-000000000000}"/>
          </ac:spMkLst>
        </pc:spChg>
      </pc:sldChg>
      <pc:sldChg chg="modSp">
        <pc:chgData name="Behm Anne-Mari" userId="S::anne-mari.behm_samiedu.fi#ext#@eduvaasa.onmicrosoft.com::0a6c1689-9fd5-44cc-be0d-1c2f73db7064" providerId="AD" clId="Web-{1069352D-67C8-40AE-80CE-07EC0AB40C46}" dt="2018-06-12T11:19:25.403" v="139" actId="20577"/>
        <pc:sldMkLst>
          <pc:docMk/>
          <pc:sldMk cId="1560103528" sldId="327"/>
        </pc:sldMkLst>
        <pc:spChg chg="mod">
          <ac:chgData name="Behm Anne-Mari" userId="S::anne-mari.behm_samiedu.fi#ext#@eduvaasa.onmicrosoft.com::0a6c1689-9fd5-44cc-be0d-1c2f73db7064" providerId="AD" clId="Web-{1069352D-67C8-40AE-80CE-07EC0AB40C46}" dt="2018-06-12T11:19:25.403" v="139" actId="20577"/>
          <ac:spMkLst>
            <pc:docMk/>
            <pc:sldMk cId="1560103528" sldId="327"/>
            <ac:spMk id="3" creationId="{00000000-0000-0000-0000-000000000000}"/>
          </ac:spMkLst>
        </pc:spChg>
      </pc:sldChg>
      <pc:sldChg chg="modSp new">
        <pc:chgData name="Behm Anne-Mari" userId="S::anne-mari.behm_samiedu.fi#ext#@eduvaasa.onmicrosoft.com::0a6c1689-9fd5-44cc-be0d-1c2f73db7064" providerId="AD" clId="Web-{1069352D-67C8-40AE-80CE-07EC0AB40C46}" dt="2018-06-12T11:21:50.647" v="217" actId="20577"/>
        <pc:sldMkLst>
          <pc:docMk/>
          <pc:sldMk cId="3444129108" sldId="339"/>
        </pc:sldMkLst>
        <pc:spChg chg="mod">
          <ac:chgData name="Behm Anne-Mari" userId="S::anne-mari.behm_samiedu.fi#ext#@eduvaasa.onmicrosoft.com::0a6c1689-9fd5-44cc-be0d-1c2f73db7064" providerId="AD" clId="Web-{1069352D-67C8-40AE-80CE-07EC0AB40C46}" dt="2018-06-12T11:20:41.533" v="168" actId="20577"/>
          <ac:spMkLst>
            <pc:docMk/>
            <pc:sldMk cId="3444129108" sldId="339"/>
            <ac:spMk id="2" creationId="{249AAEAE-9562-4C21-9F8C-482AC99F9F12}"/>
          </ac:spMkLst>
        </pc:spChg>
        <pc:spChg chg="mod">
          <ac:chgData name="Behm Anne-Mari" userId="S::anne-mari.behm_samiedu.fi#ext#@eduvaasa.onmicrosoft.com::0a6c1689-9fd5-44cc-be0d-1c2f73db7064" providerId="AD" clId="Web-{1069352D-67C8-40AE-80CE-07EC0AB40C46}" dt="2018-06-12T11:21:50.647" v="217" actId="20577"/>
          <ac:spMkLst>
            <pc:docMk/>
            <pc:sldMk cId="3444129108" sldId="339"/>
            <ac:spMk id="3" creationId="{68A98B32-C205-4AC0-AF75-09140AD6106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268C7-7CEC-46D0-B268-C8B540A18F54}" type="datetimeFigureOut">
              <a:rPr lang="fi-FI" smtClean="0"/>
              <a:t>12.6.2018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D6481-B9F8-4696-A00D-2E535A573F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282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113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0084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3159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840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67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2563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1241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255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08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5971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8668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1757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0780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4134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369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014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69637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8265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8083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3342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469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30567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29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21608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06734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31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5899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32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56412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34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34981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35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5780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36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97841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0B25E-6AD5-4EC6-8BDF-F072F323BD5B}" type="slidenum">
              <a:rPr lang="fi-FI" smtClean="0"/>
              <a:pPr/>
              <a:t>37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8655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48A7-5E26-4052-B1EA-77F793D159A6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715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D545-5E80-49C0-9C53-10BE790BD8F5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485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2536-5BE7-4C5B-9638-5633AD4A25AD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02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4956-7680-4A5E-97BF-E3642ADBF737}" type="datetime1">
              <a:rPr lang="fi-FI" smtClean="0"/>
              <a:t>12.6.2018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52308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9DAC-6CAE-4249-AB06-3B32299C4A80}" type="datetime1">
              <a:rPr lang="fi-FI" smtClean="0"/>
              <a:t>12.6.2018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0680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48C7-1299-4589-9400-7515D778BB1E}" type="datetime1">
              <a:rPr lang="fi-FI" smtClean="0"/>
              <a:t>12.6.2018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327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AA37C-35F1-4889-BADC-D74E313E7F92}" type="datetime1">
              <a:rPr lang="fi-FI" smtClean="0"/>
              <a:t>12.6.2018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77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664B5-B204-49B3-8090-EBF60FC1A575}" type="datetime1">
              <a:rPr lang="fi-FI" smtClean="0"/>
              <a:t>12.6.2018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311456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17332-F71D-4712-8FE5-6E18E2CDF503}" type="datetime1">
              <a:rPr lang="fi-FI" smtClean="0"/>
              <a:t>12.6.2018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609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D3AEA-249E-4A41-9153-8EA498839D69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11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B03D6-9237-4AF8-B5A8-13F5896611C3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2031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80324-A18C-4FB6-BC8C-7AEDD1D925C4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3890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83A2-FDCA-47A0-8F3E-97933B0C69A7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8355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EEF15-DD87-485B-AA80-4DD9295A0BB1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1855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F018-53F5-4637-AACC-7DAF697B0D05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0093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3A493-410D-4AFF-AD8C-AEDD8928DEB7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4117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i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267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14822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74168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38D79-50DB-49F3-9703-BDFE434943FB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09DC8B3-CB09-415D-B5AA-5580798B5F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788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  <p:sldLayoutId id="2147483816" r:id="rId15"/>
    <p:sldLayoutId id="2147483817" r:id="rId16"/>
    <p:sldLayoutId id="2147483818" r:id="rId17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eliakianuoret.fi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4AxGkzzDUw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rveyskirjasto.fi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sih.fi/matkailijan-ohjeet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939768"/>
            <a:ext cx="7766936" cy="1096899"/>
          </a:xfrm>
        </p:spPr>
        <p:txBody>
          <a:bodyPr>
            <a:normAutofit/>
          </a:bodyPr>
          <a:lstStyle/>
          <a:p>
            <a:r>
              <a:rPr lang="fi-FI"/>
              <a:t>Turvallisuuspankki FINVET.fi</a:t>
            </a:r>
          </a:p>
          <a:p>
            <a:endParaRPr lang="fi-FI"/>
          </a:p>
        </p:txBody>
      </p:sp>
      <p:sp>
        <p:nvSpPr>
          <p:cNvPr id="4" name="TextBox 3"/>
          <p:cNvSpPr txBox="1"/>
          <p:nvPr/>
        </p:nvSpPr>
        <p:spPr>
          <a:xfrm>
            <a:off x="6117337" y="299923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/>
          </a:p>
        </p:txBody>
      </p:sp>
      <p:pic>
        <p:nvPicPr>
          <p:cNvPr id="1026" name="Picture 2" descr="http://www.oph.fi/download/181404_OPH_rahoittaa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950" y="361031"/>
            <a:ext cx="1171194" cy="113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076" y="5919868"/>
            <a:ext cx="1806360" cy="57038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322576" y="6089904"/>
            <a:ext cx="1444752" cy="56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/>
          </a:p>
        </p:txBody>
      </p:sp>
      <p:sp>
        <p:nvSpPr>
          <p:cNvPr id="13" name="AutoShape 4" descr="JyvÃ¤skylÃ¤n koulutuskuntayhtymÃ¤ Gra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4" name="AutoShape 6" descr="JyvÃ¤skylÃ¤n koulutuskuntayhtymÃ¤ Gra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AutoShape 10" descr="Kuvahaun tulos haulle gradia log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0" name="TextBox 19"/>
          <p:cNvSpPr txBox="1"/>
          <p:nvPr/>
        </p:nvSpPr>
        <p:spPr>
          <a:xfrm>
            <a:off x="4197096" y="6112405"/>
            <a:ext cx="896112" cy="44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579" y="5921175"/>
            <a:ext cx="1343152" cy="4561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668" y="5921175"/>
            <a:ext cx="1333245" cy="4489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284" y="6014003"/>
            <a:ext cx="1285875" cy="4762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90" y="5966218"/>
            <a:ext cx="1685415" cy="421532"/>
          </a:xfrm>
          <a:prstGeom prst="rect">
            <a:avLst/>
          </a:prstGeom>
        </p:spPr>
      </p:pic>
      <p:sp>
        <p:nvSpPr>
          <p:cNvPr id="5" name="Otsikko 4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15531"/>
          </a:xfrm>
        </p:spPr>
        <p:txBody>
          <a:bodyPr/>
          <a:lstStyle/>
          <a:p>
            <a:r>
              <a:rPr lang="fi-FI"/>
              <a:t>TURVALLISESTI ULKOMAILLA, terveysturvallisuus</a:t>
            </a:r>
          </a:p>
        </p:txBody>
      </p:sp>
    </p:spTree>
    <p:extLst>
      <p:ext uri="{BB962C8B-B14F-4D97-AF65-F5344CB8AC3E}">
        <p14:creationId xmlns:p14="http://schemas.microsoft.com/office/powerpoint/2010/main" val="4075118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VALMISTAUTUMINEN LENTOMATKALLE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Pukeudu lennolle mukaviin, väljiin ja lämpimiin vaatteisiin.</a:t>
            </a:r>
          </a:p>
          <a:p>
            <a:r>
              <a:rPr lang="fi-FI"/>
              <a:t>Lentosukat ehkäisevät turvotusta ja mahdollisia laskimoveritulppia. Käytä ehdottomasti lentosukkia pitkillä lennoilla, etenkin jos tupakoit ja käytät ehkäisypillereitä</a:t>
            </a:r>
          </a:p>
          <a:p>
            <a:r>
              <a:rPr lang="fi-FI"/>
              <a:t>Syö kevyesti. </a:t>
            </a:r>
          </a:p>
        </p:txBody>
      </p:sp>
    </p:spTree>
    <p:extLst>
      <p:ext uri="{BB962C8B-B14F-4D97-AF65-F5344CB8AC3E}">
        <p14:creationId xmlns:p14="http://schemas.microsoft.com/office/powerpoint/2010/main" val="249449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LENTOMATKALLA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Juo runsaasti vettä. Matkustamon ilma on kuivaa. Lentomatkan aikana kannattaa juoda vähintään desilitra tunnissa yli normaalitarpeen.</a:t>
            </a:r>
          </a:p>
          <a:p>
            <a:r>
              <a:rPr lang="fi-FI"/>
              <a:t>Alkoholijuomia, kahvia ja teetä kannattaa välttää niiden nestettä poistavan vaikutuksen vuoksi. </a:t>
            </a:r>
          </a:p>
          <a:p>
            <a:r>
              <a:rPr lang="fi-FI"/>
              <a:t>Hiilihappopitoiset juomat lisäävät ilmavaivoja.</a:t>
            </a:r>
          </a:p>
          <a:p>
            <a:r>
              <a:rPr lang="fi-FI"/>
              <a:t>Pyörittele käsiä nyrkissä ja auki. Nouse kävelemään varsinkin pitkän lennon aikana.</a:t>
            </a:r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0396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KORVAT TUKOSSA LENTOMATKAN AIKANA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Jos olet flunssassa lennon alkaessa, varaa  nuha- ja särkylääkkeitä matkalle. </a:t>
            </a:r>
          </a:p>
          <a:p>
            <a:r>
              <a:rPr lang="fi-FI"/>
              <a:t>Korvaoireita voi lievittää apteekista saatavilla nuhasuihkeella tai nuhatipoilla.</a:t>
            </a:r>
          </a:p>
          <a:p>
            <a:pPr lvl="1"/>
            <a:r>
              <a:rPr lang="fi-FI"/>
              <a:t> Laita tipat selin makuulla niin syvälle nenään, että ne tuntuvat valuvan nieluun saakka. Tällöin nuhatippanestettä valuu korvatorveen, mikä auttaa sitä pysymään auki.</a:t>
            </a:r>
          </a:p>
          <a:p>
            <a:r>
              <a:rPr lang="fi-FI"/>
              <a:t>Pure purukumia.</a:t>
            </a:r>
          </a:p>
          <a:p>
            <a:r>
              <a:rPr lang="fi-FI"/>
              <a:t>Puhalla korviin ilmaa, pitäen samalla nenästä kiinni ja suun suljettuna. 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3293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PELOTTAAKO LENTÄMINEN?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Lennot varataan turvallisille lentoyhtiöille.</a:t>
            </a:r>
          </a:p>
          <a:p>
            <a:r>
              <a:rPr lang="fi-FI"/>
              <a:t>Lentokoneella lentäminen on huomattavasti turvallisempaa kuin autolla matkustaminen.</a:t>
            </a:r>
          </a:p>
          <a:p>
            <a:r>
              <a:rPr lang="fi-FI"/>
              <a:t>Lentosi turvallisuudesta huolehtii kokenut henkilökunta.</a:t>
            </a:r>
          </a:p>
          <a:p>
            <a:r>
              <a:rPr lang="fi-FI"/>
              <a:t>Voit sanoa lentokoneen henkilökunnalle lentopelosta jo lennon alussa.</a:t>
            </a:r>
          </a:p>
          <a:p>
            <a:r>
              <a:rPr lang="fi-FI"/>
              <a:t>Lennon aikana vie ajatukset muualle: lue kirjaa, kuuntele musiikkia, katso elokuvaa, rentoudu.</a:t>
            </a:r>
          </a:p>
          <a:p>
            <a:r>
              <a:rPr lang="fi-FI"/>
              <a:t>Alkoholi ja rauhoittavat lääkkeet voivat lievittää hetkeksi oireita: ei suositeltava apu. </a:t>
            </a:r>
          </a:p>
          <a:p>
            <a:pPr lvl="1"/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660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/>
              <a:t>ALLERGIAT JA ASTMA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55414" y="1270000"/>
            <a:ext cx="9213426" cy="5024120"/>
          </a:xfrm>
        </p:spPr>
        <p:txBody>
          <a:bodyPr>
            <a:normAutofit/>
          </a:bodyPr>
          <a:lstStyle/>
          <a:p>
            <a:r>
              <a:rPr lang="fi-FI" sz="2000"/>
              <a:t>Ota mukaan:</a:t>
            </a:r>
          </a:p>
          <a:p>
            <a:pPr lvl="1"/>
            <a:r>
              <a:rPr lang="fi-FI" sz="1800"/>
              <a:t>Riittävästi allergia- ja astmalääkkeitä 	</a:t>
            </a:r>
          </a:p>
          <a:p>
            <a:pPr lvl="1"/>
            <a:r>
              <a:rPr lang="fi-FI" sz="1800"/>
              <a:t>Oman lääkärin puhelinnumero Suomeen</a:t>
            </a:r>
          </a:p>
          <a:p>
            <a:pPr lvl="1"/>
            <a:r>
              <a:rPr lang="fi-FI" sz="1800"/>
              <a:t>Kirjalliset, englanninkieliset selvitykset sairaudesta ja käytetyistä lääkkeistä</a:t>
            </a:r>
          </a:p>
          <a:p>
            <a:pPr lvl="1"/>
            <a:r>
              <a:rPr lang="fi-FI" sz="1800"/>
              <a:t>Omaisten yhteystiedot </a:t>
            </a:r>
          </a:p>
          <a:p>
            <a:pPr lvl="1"/>
            <a:r>
              <a:rPr lang="fi-FI" sz="1800"/>
              <a:t>Kirjallinen, englanninkielinen luettelo niistä ruoista, joille olet mahdollisesti allerginen, sekä muista allergioista.</a:t>
            </a:r>
          </a:p>
          <a:p>
            <a:r>
              <a:rPr lang="fi-FI"/>
              <a:t>Jos olet saanut rajuja allergiaoireita, ota mukaan kertakäyttöinen adrenaliiniruisku (</a:t>
            </a:r>
            <a:r>
              <a:rPr lang="fi-FI" err="1"/>
              <a:t>Epipen</a:t>
            </a:r>
            <a:r>
              <a:rPr lang="fi-FI" baseline="30000"/>
              <a:t>®</a:t>
            </a:r>
            <a:r>
              <a:rPr lang="fi-FI"/>
              <a:t>). </a:t>
            </a:r>
          </a:p>
          <a:p>
            <a:r>
              <a:rPr lang="fi-FI"/>
              <a:t>Oman tyynyn- ja patjansuojusten, jopa tyynyn mukaan ottoa matkalle voi harkita.</a:t>
            </a:r>
          </a:p>
          <a:p>
            <a:r>
              <a:rPr lang="fi-FI"/>
              <a:t> Hengityssuojain voi olla tarpeen pölyisissä olosuhteissa.</a:t>
            </a:r>
          </a:p>
          <a:p>
            <a:pPr lvl="1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80196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RUOKA-AINEALLERGIAT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Jos olet pahasti allerginen, ole tarkkana siitä, mitä syöt ja juot.</a:t>
            </a:r>
          </a:p>
          <a:p>
            <a:r>
              <a:rPr lang="fi-FI"/>
              <a:t>Tutustu maan ruokiin jo ennakkoon.</a:t>
            </a:r>
          </a:p>
          <a:p>
            <a:r>
              <a:rPr lang="fi-FI"/>
              <a:t>Pidä ensiapulääkkeet mukana: adrenaliinikynä tai antihistamiinit.</a:t>
            </a:r>
          </a:p>
          <a:p>
            <a:r>
              <a:rPr lang="fi-FI"/>
              <a:t>Värjätyt ruoat ja juomat:</a:t>
            </a:r>
          </a:p>
          <a:p>
            <a:pPr lvl="1"/>
            <a:r>
              <a:rPr lang="fi-FI"/>
              <a:t>Tarkista mitä ne pitävät sisällään. Esimerkiksi vihreä pasta on värjätty pinaatilla</a:t>
            </a:r>
          </a:p>
        </p:txBody>
      </p:sp>
    </p:spTree>
    <p:extLst>
      <p:ext uri="{BB962C8B-B14F-4D97-AF65-F5344CB8AC3E}">
        <p14:creationId xmlns:p14="http://schemas.microsoft.com/office/powerpoint/2010/main" val="2908146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	LAKTOOSI-INTOLERANSSI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77334" y="1611949"/>
            <a:ext cx="8596670" cy="3880773"/>
          </a:xfrm>
        </p:spPr>
        <p:txBody>
          <a:bodyPr>
            <a:normAutofit/>
          </a:bodyPr>
          <a:lstStyle/>
          <a:p>
            <a:pPr>
              <a:buNone/>
            </a:pPr>
            <a:endParaRPr lang="fi-FI"/>
          </a:p>
          <a:p>
            <a:r>
              <a:rPr lang="fi-FI"/>
              <a:t>Laktoosia eli maitosokeria on maitotuotteissa, jäätelössä sekä maidosta tai maitojauheesta valmistetuissa leivonnaisissa, makkaroissa, perunasoseessa, voissa ja margariinissa. </a:t>
            </a:r>
          </a:p>
          <a:p>
            <a:r>
              <a:rPr lang="fi-FI"/>
              <a:t>Ulkomailla tunnetaan harvoin laktoosittomat maitotuotteet.</a:t>
            </a:r>
          </a:p>
          <a:p>
            <a:r>
              <a:rPr lang="fi-FI"/>
              <a:t>Apteekista voi ostaa laktoosia hajottavaa valmistetta mukaan matkalle.(</a:t>
            </a:r>
            <a:r>
              <a:rPr lang="fi-FI" err="1"/>
              <a:t>Lactrase</a:t>
            </a:r>
            <a:r>
              <a:rPr lang="fi-FI"/>
              <a:t>®)</a:t>
            </a:r>
          </a:p>
          <a:p>
            <a:r>
              <a:rPr lang="fi-FI"/>
              <a:t>On mahdollista, että et saa oireita paikallisista tuotteista, vaikka ne sisältävät maitoa.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4656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KELIAKIA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756226" cy="3880772"/>
          </a:xfrm>
        </p:spPr>
        <p:txBody>
          <a:bodyPr>
            <a:normAutofit/>
          </a:bodyPr>
          <a:lstStyle/>
          <a:p>
            <a:r>
              <a:rPr lang="fi-FI"/>
              <a:t>Gluteeniton ja keliakia- sanat eivät aina ole ulkomailla tuttuja.</a:t>
            </a:r>
          </a:p>
          <a:p>
            <a:r>
              <a:rPr lang="fi-FI"/>
              <a:t>Ota mukaan kielikäännös,  jota voit näyttää ravintolassa (</a:t>
            </a:r>
            <a:r>
              <a:rPr lang="fi-FI" err="1"/>
              <a:t>keliakialiitto.fi</a:t>
            </a:r>
            <a:r>
              <a:rPr lang="fi-FI"/>
              <a:t>)</a:t>
            </a:r>
          </a:p>
          <a:p>
            <a:r>
              <a:rPr lang="fi-FI"/>
              <a:t>Varaa kotoa mukaan gluteenittomia tuotteita.</a:t>
            </a:r>
          </a:p>
          <a:p>
            <a:r>
              <a:rPr lang="fi-FI"/>
              <a:t>Ole tarkkana ravintolaruokien kanssa ja kerro tarjoilijalle keliakiasta</a:t>
            </a:r>
          </a:p>
          <a:p>
            <a:r>
              <a:rPr lang="fi-FI" err="1">
                <a:hlinkClick r:id="rId3"/>
              </a:rPr>
              <a:t>www.keliakianuoret.fi</a:t>
            </a:r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9778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27626" cy="792480"/>
          </a:xfrm>
        </p:spPr>
        <p:txBody>
          <a:bodyPr>
            <a:normAutofit fontScale="90000"/>
          </a:bodyPr>
          <a:lstStyle/>
          <a:p>
            <a:r>
              <a:rPr lang="fi-FI"/>
              <a:t>MIETI NÄIDEN TUOTTEIDEN SYÖMISTÄ EPÄMÄÄRÄISISSÄ OLOSUHTEISSA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i-FI"/>
              <a:t>Kylmät leikkeleet ja majoneesipohjaiset salaatit </a:t>
            </a:r>
          </a:p>
          <a:p>
            <a:r>
              <a:rPr lang="fi-FI"/>
              <a:t>Erilaiset kastikkeet</a:t>
            </a:r>
          </a:p>
          <a:p>
            <a:r>
              <a:rPr lang="fi-FI"/>
              <a:t>Hedelmät ja vihannekset, joita ei voi itse pestä tai kuoria, marjat</a:t>
            </a:r>
          </a:p>
          <a:p>
            <a:r>
              <a:rPr lang="fi-FI"/>
              <a:t>Kylminä tai haaleina tarjotut raa'at tai riittämättömästi kypsennetyt lihaa, kalaa tai kananmunaa sisältävät ruoat </a:t>
            </a:r>
          </a:p>
          <a:p>
            <a:r>
              <a:rPr lang="fi-FI"/>
              <a:t>Kylminä tarjotut osterit, simpukat, ravut ym. mereneläimet </a:t>
            </a:r>
          </a:p>
          <a:p>
            <a:r>
              <a:rPr lang="fi-FI"/>
              <a:t>Kylmät jälkiruoat</a:t>
            </a:r>
          </a:p>
          <a:p>
            <a:r>
              <a:rPr lang="fi-FI"/>
              <a:t>Pakkaamaton ja pastöroimaton maito, kerma, jäätelö, voi ja tuorejuustot </a:t>
            </a:r>
          </a:p>
        </p:txBody>
      </p:sp>
      <p:pic>
        <p:nvPicPr>
          <p:cNvPr id="5" name="Sisällön paikkamerkki 4" descr="katkisanana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88075" y="2006600"/>
            <a:ext cx="3702050" cy="3702050"/>
          </a:xfrm>
        </p:spPr>
      </p:pic>
    </p:spTree>
    <p:extLst>
      <p:ext uri="{BB962C8B-B14F-4D97-AF65-F5344CB8AC3E}">
        <p14:creationId xmlns:p14="http://schemas.microsoft.com/office/powerpoint/2010/main" val="2546778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400"/>
              <a:t>JUOMAVESI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77334" y="1735458"/>
            <a:ext cx="5860626" cy="4573902"/>
          </a:xfrm>
        </p:spPr>
        <p:txBody>
          <a:bodyPr>
            <a:normAutofit/>
          </a:bodyPr>
          <a:lstStyle/>
          <a:p>
            <a:r>
              <a:rPr lang="fi-FI"/>
              <a:t>Kysy paikallisilta onko hanavesi juomakelpoista</a:t>
            </a:r>
          </a:p>
          <a:p>
            <a:r>
              <a:rPr lang="fi-FI"/>
              <a:t>Turvallisinta on käyttää pullotettua vettä juomiseen ja hampaiden pesuun. </a:t>
            </a:r>
          </a:p>
          <a:p>
            <a:r>
              <a:rPr lang="fi-FI"/>
              <a:t>Vesijohtoveden puhtaus vaihtelee maittain ja vuodenajoittain jonkin verran.</a:t>
            </a:r>
          </a:p>
          <a:p>
            <a:r>
              <a:rPr lang="fi-FI"/>
              <a:t> Veden puhtautta ja turvallisuutta ei voi arvioida veden ulkonäön, hajun tai maun perusteella.</a:t>
            </a:r>
          </a:p>
          <a:p>
            <a:r>
              <a:rPr lang="fi-FI"/>
              <a:t>Jos hanavettä ei voi sellaisenaan käyttää, voi olla, että sen puhdistaminen auttaa. Puhdistamisen voi tehdä: keittämällä, kemiallisella desinfioinnilla tai suodattamalla erityisellä vedensuodatuslaitteella. </a:t>
            </a:r>
          </a:p>
          <a:p>
            <a:r>
              <a:rPr lang="fi-FI"/>
              <a:t>Linkki: http://www.fsih.fi/sites/default/files/Juomaveden_puhdistaminen_8.1.2013.pdf</a:t>
            </a:r>
          </a:p>
          <a:p>
            <a:endParaRPr lang="fi-FI"/>
          </a:p>
          <a:p>
            <a:endParaRPr lang="fi-FI"/>
          </a:p>
        </p:txBody>
      </p:sp>
      <p:pic>
        <p:nvPicPr>
          <p:cNvPr id="5" name="Sisällön paikkamerkki 4" descr="water-bottle-brand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700630" y="1846264"/>
            <a:ext cx="2676940" cy="4022725"/>
          </a:xfrm>
        </p:spPr>
      </p:pic>
    </p:spTree>
    <p:extLst>
      <p:ext uri="{BB962C8B-B14F-4D97-AF65-F5344CB8AC3E}">
        <p14:creationId xmlns:p14="http://schemas.microsoft.com/office/powerpoint/2010/main" val="3165815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VÄLTÄ JÄÄPALOJEN KÄYTTÖÄ</a:t>
            </a:r>
          </a:p>
        </p:txBody>
      </p:sp>
      <p:sp>
        <p:nvSpPr>
          <p:cNvPr id="7" name="Sisällön paikkamerkki 6"/>
          <p:cNvSpPr>
            <a:spLocks noGrp="1"/>
          </p:cNvSpPr>
          <p:nvPr>
            <p:ph sz="half" idx="2"/>
          </p:nvPr>
        </p:nvSpPr>
        <p:spPr>
          <a:xfrm>
            <a:off x="5986699" y="2118730"/>
            <a:ext cx="4185623" cy="3304117"/>
          </a:xfrm>
        </p:spPr>
        <p:txBody>
          <a:bodyPr/>
          <a:lstStyle/>
          <a:p>
            <a:r>
              <a:rPr lang="fi-FI"/>
              <a:t>Jääpalat valmistetaan usein hanavedestä</a:t>
            </a:r>
          </a:p>
          <a:p>
            <a:r>
              <a:rPr lang="fi-FI"/>
              <a:t>Jääpalakoneen puhdistaminen on hankalaa, ja saattaa jäädä pitkäksi aikaa tekemättä (myös Suomessa)</a:t>
            </a:r>
          </a:p>
        </p:txBody>
      </p:sp>
      <p:pic>
        <p:nvPicPr>
          <p:cNvPr id="5" name="Sisällön paikkamerkki 4" descr="coca-cola-soda-ic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45632" y="1930400"/>
            <a:ext cx="5021027" cy="3680778"/>
          </a:xfrm>
        </p:spPr>
      </p:pic>
    </p:spTree>
    <p:extLst>
      <p:ext uri="{BB962C8B-B14F-4D97-AF65-F5344CB8AC3E}">
        <p14:creationId xmlns:p14="http://schemas.microsoft.com/office/powerpoint/2010/main" val="843134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/>
              <a:t>MITEN VOIT ESTÄÄ MAHATAUDIN MATKAN AIKANA?</a:t>
            </a:r>
          </a:p>
        </p:txBody>
      </p:sp>
      <p:pic>
        <p:nvPicPr>
          <p:cNvPr id="5" name="Sisällön paikkamerkki 4" descr="kasienpesuetu0511LS_fl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346325" y="2728469"/>
            <a:ext cx="3703638" cy="2258315"/>
          </a:xfrm>
        </p:spPr>
      </p:pic>
      <p:pic>
        <p:nvPicPr>
          <p:cNvPr id="6" name="Sisällön paikkamerkki 5" descr="nain_kaytat_kasidesia_large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6188075" y="2777862"/>
            <a:ext cx="3702050" cy="2159529"/>
          </a:xfrm>
        </p:spPr>
      </p:pic>
    </p:spTree>
    <p:extLst>
      <p:ext uri="{BB962C8B-B14F-4D97-AF65-F5344CB8AC3E}">
        <p14:creationId xmlns:p14="http://schemas.microsoft.com/office/powerpoint/2010/main" val="3000218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HYVÄ KÄSIHYGIENIA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/>
              <a:t>Pese kädet saippualla tai desinfioi ne alkoholipitoisella </a:t>
            </a:r>
            <a:r>
              <a:rPr lang="fi-FI" err="1"/>
              <a:t>käsihuuhteella</a:t>
            </a:r>
            <a:r>
              <a:rPr lang="fi-FI"/>
              <a:t> aina ennen ruoan käsittelyä, ruokailua sekä WC:ssä käynnin jälkeen. </a:t>
            </a:r>
          </a:p>
          <a:p>
            <a:r>
              <a:rPr lang="fi-FI"/>
              <a:t>Käsihuuhteita saa ostaa apteekeista, kaupoista</a:t>
            </a:r>
          </a:p>
          <a:p>
            <a:r>
              <a:rPr lang="fi-FI"/>
              <a:t>Käsidesipyyhkeet on myös käteviä kuljettaa laukussa</a:t>
            </a:r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5" name="Sisällön paikkamerkki 4" descr="eating-outside-in-montpellier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88075" y="2849530"/>
            <a:ext cx="3702050" cy="2016193"/>
          </a:xfrm>
        </p:spPr>
      </p:pic>
    </p:spTree>
    <p:extLst>
      <p:ext uri="{BB962C8B-B14F-4D97-AF65-F5344CB8AC3E}">
        <p14:creationId xmlns:p14="http://schemas.microsoft.com/office/powerpoint/2010/main" val="887779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MATKARIPULI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/>
              <a:t>Puhkeaa 6-72 tunnin kuluttua tartunnasta.</a:t>
            </a:r>
          </a:p>
          <a:p>
            <a:r>
              <a:rPr lang="fi-FI"/>
              <a:t>Oireena:</a:t>
            </a:r>
          </a:p>
          <a:p>
            <a:pPr lvl="1"/>
            <a:r>
              <a:rPr lang="fi-FI"/>
              <a:t>3-5 </a:t>
            </a:r>
            <a:r>
              <a:rPr lang="fi-FI" err="1"/>
              <a:t>vrk:tta</a:t>
            </a:r>
            <a:r>
              <a:rPr lang="fi-FI"/>
              <a:t> kestävä eriasteinen ripuli, vatsakouristukset ja pahoinvointi. </a:t>
            </a:r>
          </a:p>
          <a:p>
            <a:pPr lvl="1"/>
            <a:r>
              <a:rPr lang="fi-FI"/>
              <a:t>Kuume, päänsärky</a:t>
            </a:r>
          </a:p>
        </p:txBody>
      </p:sp>
      <p:pic>
        <p:nvPicPr>
          <p:cNvPr id="5" name="Sisällön paikkamerkki 4" descr="ummetus_vessa_wc_1474832661_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88075" y="2538770"/>
            <a:ext cx="3702050" cy="2637710"/>
          </a:xfrm>
        </p:spPr>
      </p:pic>
    </p:spTree>
    <p:extLst>
      <p:ext uri="{BB962C8B-B14F-4D97-AF65-F5344CB8AC3E}">
        <p14:creationId xmlns:p14="http://schemas.microsoft.com/office/powerpoint/2010/main" val="2970834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MATKARIPULIN HOITO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2300"/>
              <a:t>Riittävä lepo</a:t>
            </a:r>
          </a:p>
          <a:p>
            <a:r>
              <a:rPr lang="fi-FI" sz="2300"/>
              <a:t>Riittävästi nesteitä (useita litroja):</a:t>
            </a:r>
          </a:p>
          <a:p>
            <a:pPr marL="914400" lvl="2" indent="0">
              <a:buNone/>
            </a:pPr>
            <a:r>
              <a:rPr lang="fi-FI" sz="2000"/>
              <a:t>tee, pullotettu vesi ja laimea mehu sekä pakkauksen ohjeen mukaan valmistettava ripulijuoma(OSMOSAL®)</a:t>
            </a:r>
          </a:p>
          <a:p>
            <a:pPr marL="914400" lvl="2" indent="0">
              <a:buNone/>
            </a:pPr>
            <a:r>
              <a:rPr lang="fi-FI" sz="2000"/>
              <a:t>Kevyttä, helposti sulavaa ruokaa, esimerkiksi paahtoleipää, riisiä ja banaaneja</a:t>
            </a:r>
          </a:p>
          <a:p>
            <a:pPr lvl="2">
              <a:buNone/>
            </a:pPr>
            <a:endParaRPr lang="fi-FI" sz="2000"/>
          </a:p>
          <a:p>
            <a:pPr lvl="2"/>
            <a:endParaRPr lang="fi-FI"/>
          </a:p>
          <a:p>
            <a:endParaRPr lang="fi-FI"/>
          </a:p>
          <a:p>
            <a:endParaRPr lang="fi-FI"/>
          </a:p>
        </p:txBody>
      </p:sp>
      <p:pic>
        <p:nvPicPr>
          <p:cNvPr id="5" name="Sisällön paikkamerkki 4" descr="IMODIUM-pehmeä-kapseli-Pack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37564" y="469496"/>
            <a:ext cx="3254433" cy="1899458"/>
          </a:xfrm>
        </p:spPr>
      </p:pic>
      <p:sp>
        <p:nvSpPr>
          <p:cNvPr id="4" name="Suorakulmio 3"/>
          <p:cNvSpPr/>
          <p:nvPr/>
        </p:nvSpPr>
        <p:spPr>
          <a:xfrm>
            <a:off x="4990908" y="2808313"/>
            <a:ext cx="464077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900"/>
              <a:t>Älä käytä ripulin alkuvaiheessa alkoholia, kahvia ja maitotuotteita.</a:t>
            </a:r>
          </a:p>
          <a:p>
            <a:r>
              <a:rPr lang="fi-FI" sz="1900"/>
              <a:t>Maitohappobakteereita voi käyttää(laktobasillit, </a:t>
            </a:r>
            <a:r>
              <a:rPr lang="fi-FI" sz="1900" err="1"/>
              <a:t>bifidobakteerit</a:t>
            </a:r>
            <a:r>
              <a:rPr lang="fi-FI" sz="1900"/>
              <a:t>, </a:t>
            </a:r>
            <a:r>
              <a:rPr lang="fi-FI" sz="1900" err="1"/>
              <a:t>Saccharomyces</a:t>
            </a:r>
            <a:r>
              <a:rPr lang="fi-FI" sz="1900"/>
              <a:t> </a:t>
            </a:r>
            <a:r>
              <a:rPr lang="fi-FI" sz="1900" err="1"/>
              <a:t>boulardii</a:t>
            </a:r>
            <a:r>
              <a:rPr lang="fi-FI" sz="1900"/>
              <a:t>-hiiva )</a:t>
            </a:r>
          </a:p>
          <a:p>
            <a:endParaRPr lang="fi-FI" sz="1900"/>
          </a:p>
          <a:p>
            <a:r>
              <a:rPr lang="fi-FI" sz="1900"/>
              <a:t>Matkaripuli paranee yleensä itsestään eikä vaadi antibiootteja.</a:t>
            </a:r>
          </a:p>
          <a:p>
            <a:endParaRPr lang="fi-FI" sz="1900"/>
          </a:p>
          <a:p>
            <a:r>
              <a:rPr lang="fi-FI" sz="1900"/>
              <a:t>Yhteys lääkäriin, jos tulee korkea kuume,  veriripuli tai matkaaja on huonokuntoinen.</a:t>
            </a:r>
          </a:p>
        </p:txBody>
      </p:sp>
    </p:spTree>
    <p:extLst>
      <p:ext uri="{BB962C8B-B14F-4D97-AF65-F5344CB8AC3E}">
        <p14:creationId xmlns:p14="http://schemas.microsoft.com/office/powerpoint/2010/main" val="175023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LÄMPÖ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i-FI"/>
              <a:t>Nestehukka -&gt; pullotetun veden juominen (vähintään 2-3 l/ pv)</a:t>
            </a:r>
          </a:p>
          <a:p>
            <a:pPr lvl="1">
              <a:defRPr/>
            </a:pPr>
            <a:r>
              <a:rPr lang="fi-FI"/>
              <a:t>Virtsaa pitää tulla</a:t>
            </a:r>
          </a:p>
          <a:p>
            <a:pPr>
              <a:defRPr/>
            </a:pPr>
            <a:r>
              <a:rPr lang="fi-FI"/>
              <a:t>Auringon valolta suojaus </a:t>
            </a:r>
          </a:p>
          <a:p>
            <a:pPr lvl="1">
              <a:defRPr/>
            </a:pPr>
            <a:r>
              <a:rPr lang="fi-FI"/>
              <a:t>Kevyet puuvillavaatteet</a:t>
            </a:r>
          </a:p>
          <a:p>
            <a:pPr lvl="1">
              <a:defRPr/>
            </a:pPr>
            <a:r>
              <a:rPr lang="fi-FI"/>
              <a:t>Päähineet ja huivit</a:t>
            </a:r>
          </a:p>
          <a:p>
            <a:pPr lvl="1">
              <a:defRPr/>
            </a:pPr>
            <a:r>
              <a:rPr lang="fi-FI"/>
              <a:t>Aurinkolasit</a:t>
            </a:r>
          </a:p>
          <a:p>
            <a:pPr lvl="1">
              <a:defRPr/>
            </a:pPr>
            <a:r>
              <a:rPr lang="fi-FI"/>
              <a:t>Varjo </a:t>
            </a:r>
          </a:p>
          <a:p>
            <a:pPr lvl="1">
              <a:defRPr/>
            </a:pPr>
            <a:r>
              <a:rPr lang="fi-FI"/>
              <a:t>Tehokkaat suojavoiteet</a:t>
            </a:r>
          </a:p>
          <a:p>
            <a:pPr>
              <a:defRPr/>
            </a:pPr>
            <a:r>
              <a:rPr lang="fi-FI"/>
              <a:t>Suolaisia välipaloja -&gt; menetetään suoloja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8637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KYLMYYS JA KOVA TUULI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Toiseen ilmastoon siirtyminen on elimistölle koettelemus, monelle tulee flunssa tai korvatulehdus alkuviikkoina</a:t>
            </a:r>
          </a:p>
          <a:p>
            <a:r>
              <a:rPr lang="fi-FI"/>
              <a:t>Päivät voivat olla lämpimiä, mutta yöllä kylmää.</a:t>
            </a:r>
          </a:p>
          <a:p>
            <a:r>
              <a:rPr lang="fi-FI"/>
              <a:t>Lämpimänäkin päivänä voi olla kova tuuli</a:t>
            </a:r>
          </a:p>
          <a:p>
            <a:r>
              <a:rPr lang="fi-FI"/>
              <a:t>Kerrospukeutuminen, sukkahousut, urheilukerrastot, villasukat ja kevyt toppatakki voivat olla tarpeen. Pipo ja hanskat.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6999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ELÄIMET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altLang="fi-FI"/>
              <a:t>Älä ruoki eläimiä (kissat, koirat, apinat)</a:t>
            </a:r>
          </a:p>
          <a:p>
            <a:r>
              <a:rPr lang="fi-FI" altLang="fi-FI"/>
              <a:t>Pureman tai raapaisun jälkeen puhdista ja desinfioi iho, ja ota vesikauhurokote (rabies), jos alueella on ollut epidemioita</a:t>
            </a:r>
          </a:p>
          <a:p>
            <a:r>
              <a:rPr lang="fi-FI" altLang="fi-FI"/>
              <a:t>Käärmeet: pidä ääntä ja tömistele, jos liikut pitkässä heinikossa</a:t>
            </a:r>
          </a:p>
          <a:p>
            <a:pPr marL="0" indent="0">
              <a:buNone/>
            </a:pPr>
            <a:endParaRPr lang="fi-FI"/>
          </a:p>
        </p:txBody>
      </p:sp>
      <p:pic>
        <p:nvPicPr>
          <p:cNvPr id="5" name="Sisällön paikkamerkki 4" descr="apin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88075" y="2622727"/>
            <a:ext cx="3702050" cy="2469796"/>
          </a:xfrm>
        </p:spPr>
      </p:pic>
    </p:spTree>
    <p:extLst>
      <p:ext uri="{BB962C8B-B14F-4D97-AF65-F5344CB8AC3E}">
        <p14:creationId xmlns:p14="http://schemas.microsoft.com/office/powerpoint/2010/main" val="49057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SUOJAUTUMINEN HYTTYSILTÄ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770640"/>
            <a:ext cx="4595706" cy="3880773"/>
          </a:xfrm>
        </p:spPr>
        <p:txBody>
          <a:bodyPr>
            <a:normAutofit/>
          </a:bodyPr>
          <a:lstStyle/>
          <a:p>
            <a:r>
              <a:rPr lang="fi-FI"/>
              <a:t>Hyttysiä on erilajeja, eri lajit aiheuttavat eri oireita. Paikallisiin hyttysiin ja niiden pistoihin </a:t>
            </a:r>
            <a:r>
              <a:rPr lang="fi-FI" err="1"/>
              <a:t>siedättyy</a:t>
            </a:r>
            <a:r>
              <a:rPr lang="fi-FI"/>
              <a:t> usein, eikä hyttysten pistot aiheuta niin suuria patteja enää muutaman viikon päästä</a:t>
            </a:r>
          </a:p>
          <a:p>
            <a:r>
              <a:rPr lang="fi-FI"/>
              <a:t>Hyttysten piston kautta leviäviä tauteja ovat malaria, </a:t>
            </a:r>
            <a:r>
              <a:rPr lang="fi-FI" err="1"/>
              <a:t>denguekuume</a:t>
            </a:r>
            <a:r>
              <a:rPr lang="fi-FI"/>
              <a:t>, keltakuume ja Japanin aivotulehdus.</a:t>
            </a:r>
          </a:p>
          <a:p>
            <a:r>
              <a:rPr lang="fi-FI"/>
              <a:t>Hietakärpäset, </a:t>
            </a:r>
            <a:r>
              <a:rPr lang="fi-FI" err="1"/>
              <a:t>tsetsekärpäset</a:t>
            </a:r>
            <a:r>
              <a:rPr lang="fi-FI"/>
              <a:t>, luteet ja punkit voivat levittää myös tulehdussairauksia.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682" y="2545080"/>
            <a:ext cx="4144411" cy="233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18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SUOJAUTUMINEN HYTTYSILTÄ:VAATETUS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Peitä mahdollisimman suuri osa kehosta. </a:t>
            </a:r>
          </a:p>
          <a:p>
            <a:r>
              <a:rPr lang="fi-FI"/>
              <a:t>Suosi vaaleita, pitkähihaisia ja pitkälahkeisia vaatteita. Huomaa, että hyttynen voi pistää ohuen vaatekerroksen läpi. </a:t>
            </a:r>
          </a:p>
          <a:p>
            <a:r>
              <a:rPr lang="fi-FI"/>
              <a:t>Suojaa pää päähineellä. </a:t>
            </a:r>
          </a:p>
          <a:p>
            <a:r>
              <a:rPr lang="fi-FI"/>
              <a:t>Suojaa erityisesti nilkat ja jalat sukilla ja kengillä. </a:t>
            </a:r>
          </a:p>
          <a:p>
            <a:r>
              <a:rPr lang="fi-FI"/>
              <a:t>Pane sukan suu housunpuntin päälle. </a:t>
            </a:r>
          </a:p>
          <a:p>
            <a:r>
              <a:rPr lang="fi-FI"/>
              <a:t>Umpinaiset kengät ovat suositeltavammat kuin sandaalit. </a:t>
            </a:r>
          </a:p>
          <a:p>
            <a:r>
              <a:rPr lang="fi-FI"/>
              <a:t>Vaatteet tulee pesun jälkeen (myös alusvaatteet) silittää kärpäsen munien/toukkien tuhoamiseksi)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8891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SUOJAUTUMINEN HYTTYSILTÄ: HYTTYSKARKOTTEET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i-FI"/>
              <a:t>Käytä tehokasta hyttyskarkotetta paljailla ihoalueilla</a:t>
            </a:r>
          </a:p>
          <a:p>
            <a:pPr>
              <a:defRPr/>
            </a:pPr>
            <a:r>
              <a:rPr lang="fi-FI"/>
              <a:t>Hävitä hyttyset makuutiloista ennen nukkumaan menoa esimerkiksi hyttyskarkotesuihkeella, mitä ennen ovi- ja ikkunaverkot on suljettava.</a:t>
            </a:r>
          </a:p>
          <a:p>
            <a:pPr>
              <a:defRPr/>
            </a:pPr>
            <a:r>
              <a:rPr lang="fi-FI"/>
              <a:t>Malaria-alueilla nuku hyttyskarkotteella käsitellyn vuodeverkon alla; verkon reunat on käännettävä huolellisesti patjan alle. </a:t>
            </a:r>
            <a:r>
              <a:rPr lang="fi-FI" err="1"/>
              <a:t>Permetriini</a:t>
            </a:r>
            <a:r>
              <a:rPr lang="fi-FI"/>
              <a:t> -hyönteiskarkotteella käsitelty verkko on tehokkain. 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4814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SUOJAUTUMINEN LUTEILTA JA TORAKOILTA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fi-FI" sz="1600" b="1"/>
          </a:p>
          <a:p>
            <a:pPr marL="0" lvl="0" indent="0">
              <a:buNone/>
            </a:pPr>
            <a:endParaRPr lang="fi-FI" sz="1600" b="1"/>
          </a:p>
          <a:p>
            <a:pPr marL="0" lvl="0" indent="0">
              <a:buNone/>
            </a:pPr>
            <a:endParaRPr lang="fi-FI" sz="1600"/>
          </a:p>
          <a:p>
            <a:pPr marL="0" indent="0">
              <a:buNone/>
            </a:pPr>
            <a:endParaRPr lang="fi-FI" b="1"/>
          </a:p>
        </p:txBody>
      </p:sp>
      <p:sp>
        <p:nvSpPr>
          <p:cNvPr id="11" name="Sisällön paikkamerkki 10"/>
          <p:cNvSpPr>
            <a:spLocks noGrp="1"/>
          </p:cNvSpPr>
          <p:nvPr>
            <p:ph sz="half" idx="2"/>
          </p:nvPr>
        </p:nvSpPr>
        <p:spPr>
          <a:xfrm>
            <a:off x="584242" y="2449114"/>
            <a:ext cx="4185623" cy="3592248"/>
          </a:xfrm>
        </p:spPr>
        <p:txBody>
          <a:bodyPr>
            <a:normAutofit fontScale="92500"/>
          </a:bodyPr>
          <a:lstStyle/>
          <a:p>
            <a:r>
              <a:rPr lang="fi-FI"/>
              <a:t>Jos asunnossa on luteita, niitä on vaikea huomata. Saatat huomata ne vasta puremajäljistä iholla.</a:t>
            </a:r>
          </a:p>
          <a:p>
            <a:r>
              <a:rPr lang="fi-FI"/>
              <a:t>Tekstiileistä luteen munat tuhoutuvat +60°C vedessä tai +45°C ilmassa, </a:t>
            </a:r>
            <a:r>
              <a:rPr lang="fi-FI" err="1"/>
              <a:t>esim</a:t>
            </a:r>
            <a:r>
              <a:rPr lang="fi-FI"/>
              <a:t> kuivausrummussa kahdessa tunnissa ja +60 °C puolessa tunnissa</a:t>
            </a:r>
          </a:p>
          <a:p>
            <a:r>
              <a:rPr lang="fi-FI"/>
              <a:t>Tekstiilit voi vielä myös kovaan pakkaseen.</a:t>
            </a:r>
          </a:p>
          <a:p>
            <a:r>
              <a:rPr lang="fi-FI"/>
              <a:t>Kotiin tullessa  matkatavarat voi talvella viedä aluksi pakkaseen tai saunaan, ennen niiden purkamista</a:t>
            </a:r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5088384" y="2449115"/>
            <a:ext cx="4185617" cy="3592248"/>
          </a:xfrm>
        </p:spPr>
        <p:txBody>
          <a:bodyPr/>
          <a:lstStyle/>
          <a:p>
            <a:r>
              <a:rPr lang="fi-FI"/>
              <a:t>Torakat liikkuvat vain pimeässä. Ne viihtyvät kosteissa tiloissa. Tuhoaminen on vaikeaa, mutta voit ehkä jättää valot WC:n päälle.</a:t>
            </a:r>
          </a:p>
          <a:p>
            <a:r>
              <a:rPr lang="fi-FI"/>
              <a:t>Huolellisella siivouksella voit vähentää tuholaisongelmia</a:t>
            </a:r>
          </a:p>
          <a:p>
            <a:endParaRPr lang="fi-FI"/>
          </a:p>
          <a:p>
            <a:pPr marL="0" indent="0">
              <a:buNone/>
            </a:pPr>
            <a:endParaRPr lang="fi-FI"/>
          </a:p>
          <a:p>
            <a:r>
              <a:rPr lang="fi-FI" err="1"/>
              <a:t>Lisätietoahttp</a:t>
            </a:r>
            <a:r>
              <a:rPr lang="fi-FI"/>
              <a:t>://sisatilojentuholaiset.fi/</a:t>
            </a:r>
            <a:r>
              <a:rPr lang="fi-FI" err="1"/>
              <a:t>vinkkeja</a:t>
            </a:r>
            <a:r>
              <a:rPr lang="fi-FI"/>
              <a:t>-matkailijalle/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50CCB-1735-4D70-8A1C-8CC550A0BF98}" type="datetime1">
              <a:rPr lang="fi-FI" smtClean="0"/>
              <a:t>12.6.2018</a:t>
            </a:fld>
            <a:endParaRPr lang="fi-FI"/>
          </a:p>
        </p:txBody>
      </p:sp>
      <p:pic>
        <p:nvPicPr>
          <p:cNvPr id="6" name="Picture 2" descr="http://www.oph.fi/download/181404_OPH_rahoittaa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950" y="361031"/>
            <a:ext cx="1171194" cy="113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289351"/>
            <a:ext cx="3999441" cy="34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12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UIMINEN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i-FI" altLang="fi-FI"/>
              <a:t>Turvallisinta valvotulla rannalla</a:t>
            </a:r>
          </a:p>
          <a:p>
            <a:pPr>
              <a:defRPr/>
            </a:pPr>
            <a:r>
              <a:rPr lang="fi-FI" altLang="fi-FI"/>
              <a:t>Älä koskaan ui yksin, eikä pimeällä.</a:t>
            </a:r>
          </a:p>
          <a:p>
            <a:pPr>
              <a:defRPr/>
            </a:pPr>
            <a:r>
              <a:rPr lang="fi-FI" altLang="fi-FI"/>
              <a:t>Käytä sandaaleja (polttavat merenelävät, pistävät esineet)</a:t>
            </a:r>
          </a:p>
          <a:p>
            <a:pPr>
              <a:defRPr/>
            </a:pPr>
            <a:r>
              <a:rPr lang="fi-FI" altLang="fi-FI"/>
              <a:t>Auringon suojavoide heikkenee uidessa</a:t>
            </a:r>
          </a:p>
          <a:p>
            <a:pPr>
              <a:defRPr/>
            </a:pPr>
            <a:r>
              <a:rPr lang="fi-FI" altLang="fi-FI"/>
              <a:t>Meressä voi olla voimakkaita pohjavirtauksia, jotka imevät uijan syvemmälle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500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HIV JA SEKSITAUDIT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Mieti tarkasti, ennen kuin ajaudut satunnaisiin seksisuhteisiin</a:t>
            </a:r>
          </a:p>
          <a:p>
            <a:r>
              <a:rPr lang="fi-FI"/>
              <a:t>HIV tarttuu suojaamattomassa seksissä ja verensiirroissa.  </a:t>
            </a:r>
          </a:p>
          <a:p>
            <a:r>
              <a:rPr lang="fi-FI"/>
              <a:t>Seksitartunnalta voi suojautua käyttämällä kondomia. </a:t>
            </a:r>
          </a:p>
          <a:p>
            <a:r>
              <a:rPr lang="fi-FI"/>
              <a:t>Se suojaa myös muilta sukupuolitaudeilta. </a:t>
            </a:r>
          </a:p>
          <a:p>
            <a:r>
              <a:rPr lang="fi-FI"/>
              <a:t>Kondomia on käytettävä koko yhdynnän ajan sekä emätin- että peräaukkoyhdynnässä.</a:t>
            </a:r>
          </a:p>
          <a:p>
            <a:r>
              <a:rPr lang="fi-FI"/>
              <a:t>Kondomit kannattaa ostaa Suomesta.</a:t>
            </a:r>
          </a:p>
        </p:txBody>
      </p:sp>
    </p:spTree>
    <p:extLst>
      <p:ext uri="{BB962C8B-B14F-4D97-AF65-F5344CB8AC3E}">
        <p14:creationId xmlns:p14="http://schemas.microsoft.com/office/powerpoint/2010/main" val="183429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PÄIHTEIDEN KÄYTTÖ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Päihtyneenä altistuu ulkomailla tapaturmille ja rikoksen kohteeksi joutumiselle.</a:t>
            </a:r>
          </a:p>
          <a:p>
            <a:r>
              <a:rPr lang="fi-FI"/>
              <a:t>Jos alkoholin käyttö on luvallista, käytä alkoholia viisaasti. Älä humallu.</a:t>
            </a:r>
          </a:p>
          <a:p>
            <a:r>
              <a:rPr lang="fi-FI"/>
              <a:t>Alkoholi voi vaikuttaa kehoon eri tavalla kuin kotona, etenkin jos kohdemaan ilmasto on hyvin erilainen.</a:t>
            </a:r>
          </a:p>
          <a:p>
            <a:r>
              <a:rPr lang="fi-FI"/>
              <a:t>Alkoholi ei ole aina sitä mitä pyydät, tilaat tai ostat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4370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TYRMÄYSTIPAT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>
                <a:hlinkClick r:id="rId3"/>
              </a:rPr>
              <a:t>https://www.youtube.com/watch?v=z4AxGkzzDUw</a:t>
            </a:r>
            <a:endParaRPr lang="fi-FI"/>
          </a:p>
          <a:p>
            <a:r>
              <a:rPr lang="fi-FI"/>
              <a:t>Jos olet ravintolassa, pidä juomastasi huolta KOKO ajan.</a:t>
            </a:r>
          </a:p>
          <a:p>
            <a:r>
              <a:rPr lang="fi-FI"/>
              <a:t>Pidä juoma kädessäsi ja koko ajan oman katseen alla.</a:t>
            </a:r>
          </a:p>
          <a:p>
            <a:r>
              <a:rPr lang="fi-FI"/>
              <a:t>Voi olla fiksumpaa tilata juomaa pullossa.</a:t>
            </a:r>
          </a:p>
          <a:p>
            <a:r>
              <a:rPr lang="fi-FI"/>
              <a:t>Älä jätä juomaa yksin, kun menet tanssimaan tai vessaan.</a:t>
            </a:r>
          </a:p>
          <a:p>
            <a:r>
              <a:rPr lang="fi-FI"/>
              <a:t>Älä ota vastaan vieraan tarjoamaa drinkkiä, jos tilanteessa on mitään epäilyttävää.</a:t>
            </a:r>
          </a:p>
          <a:p>
            <a:r>
              <a:rPr lang="fi-FI"/>
              <a:t>Jos tuore tuttavuus tahtoo välttämättä tarjota jotakin, mene mukaan tiskille, jolloin näet koko ajan mitä lasillesi tapahtuu. </a:t>
            </a:r>
          </a:p>
          <a:p>
            <a:r>
              <a:rPr lang="fi-FI"/>
              <a:t>Hakeudu itse tai vie ystäväsi heti sairaalahoitoon, jos epäilette saaneenne tyrmäystippoja</a:t>
            </a:r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3329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HUUMEET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657669"/>
            <a:ext cx="8969586" cy="491077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endParaRPr lang="fi-FI"/>
          </a:p>
          <a:p>
            <a:r>
              <a:rPr lang="fi-FI"/>
              <a:t>Huumeita voi olla helposti saatavilla ja niitä voidaan tarjota tai kaupitella sinulle. </a:t>
            </a:r>
          </a:p>
          <a:p>
            <a:r>
              <a:rPr lang="fi-FI"/>
              <a:t>Huumeiden kokeilu ja käyttäminen on ehdottomasti kielletty ulkomaan vaihdon aikana. Mikäli kokeilua tai käyttöä on aihetta </a:t>
            </a:r>
            <a:r>
              <a:rPr lang="fi-FI" err="1"/>
              <a:t>epäilllä</a:t>
            </a:r>
            <a:r>
              <a:rPr lang="fi-FI"/>
              <a:t>, vaihtojakso keskeytetään välittömästi ja apuraha peritään takaisin.</a:t>
            </a:r>
          </a:p>
          <a:p>
            <a:r>
              <a:rPr lang="fi-FI"/>
              <a:t>Huumeiden hallussapidosta tai kuljettamisesta voi saada  pitkiä vankeusrangaistuksia tai jopa kuolemantuomion joissain maissa, esim. Thaimaassa, Intia, Malesia ja Lähi-Itä.</a:t>
            </a:r>
          </a:p>
          <a:p>
            <a:r>
              <a:rPr lang="fi-FI"/>
              <a:t>Vältä epäilyttäviä alueita ja seuraa, mikäli sinun on liikuttava öisin, liiku aina porukassa. Älä sinisilmäisesti usko vieraita tai uusia tuttavuuksia. Kaikilla ei ole hyvät mielessä. </a:t>
            </a:r>
          </a:p>
        </p:txBody>
      </p:sp>
    </p:spTree>
    <p:extLst>
      <p:ext uri="{BB962C8B-B14F-4D97-AF65-F5344CB8AC3E}">
        <p14:creationId xmlns:p14="http://schemas.microsoft.com/office/powerpoint/2010/main" val="15601035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ULKOMAILLE MUKAAN OTETTAVAT  RESEPTILÄÄKKEET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Ota mukaan reseptit.</a:t>
            </a:r>
          </a:p>
          <a:p>
            <a:pPr lvl="1"/>
            <a:r>
              <a:rPr lang="fi-FI"/>
              <a:t>Lääkärin tulostama potilasohje</a:t>
            </a:r>
          </a:p>
          <a:p>
            <a:pPr lvl="1"/>
            <a:r>
              <a:rPr lang="fi-FI"/>
              <a:t>Englanninkielinen, allekirjoitettu yhteenveto</a:t>
            </a:r>
          </a:p>
          <a:p>
            <a:r>
              <a:rPr lang="fi-FI"/>
              <a:t>Voit pyytää lääkäriltä lisäksi selvityksen lääkityksestä ja sen perusteista, sairautesi diagnoositietoja tai hoitokertomuksia. </a:t>
            </a:r>
          </a:p>
          <a:p>
            <a:r>
              <a:rPr lang="fi-FI"/>
              <a:t>Joskus asiakirjojen käännättäminen englanniksi tai kohdevaltion kielelle voi olla järkevää.</a:t>
            </a:r>
          </a:p>
        </p:txBody>
      </p:sp>
    </p:spTree>
    <p:extLst>
      <p:ext uri="{BB962C8B-B14F-4D97-AF65-F5344CB8AC3E}">
        <p14:creationId xmlns:p14="http://schemas.microsoft.com/office/powerpoint/2010/main" val="2115776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ULKOMAILLE MUKAAN OTETTAVAT  RESEPTILÄÄKKEET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2160589"/>
            <a:ext cx="8893386" cy="3478211"/>
          </a:xfrm>
        </p:spPr>
        <p:txBody>
          <a:bodyPr>
            <a:normAutofit/>
          </a:bodyPr>
          <a:lstStyle/>
          <a:p>
            <a:r>
              <a:rPr lang="fi-FI"/>
              <a:t>Kuljeta lääkkeet alkuperäispakkauksessa ja pakkaa lääkkeet käsimatkatavaroihin.</a:t>
            </a:r>
          </a:p>
          <a:p>
            <a:r>
              <a:rPr lang="fi-FI"/>
              <a:t>Henkilökohtaisten lääkkeiden maahantuontikäytännöt ja mukana kuljetettavat sallitut lääkeaineet ja määrät riippuvat kohdemaasta. </a:t>
            </a:r>
          </a:p>
          <a:p>
            <a:r>
              <a:rPr lang="fi-FI"/>
              <a:t>Tarkempia tietoja saat kysymällä suoraan kohdemaan tullin verkkosivuilta tai kohdemaan suurlähetystöstä.</a:t>
            </a:r>
          </a:p>
          <a:p>
            <a:r>
              <a:rPr lang="fi-FI" altLang="fi-FI"/>
              <a:t>Diabeetikon on hyvä kuljettaa mukana todistusta neulojen tarpeesta.</a:t>
            </a:r>
            <a:endParaRPr lang="fi-FI"/>
          </a:p>
          <a:p>
            <a:endParaRPr lang="fi-FI"/>
          </a:p>
          <a:p>
            <a:pPr marL="0" indent="0"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3907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i-FI"/>
            </a:br>
            <a:r>
              <a:rPr lang="fi-FI"/>
              <a:t>HUUMAAVIEN LÄÄKEAINEIDEN VIENTI ULKOMAILLE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Matkustaessasi Schengen-alueella, sinulla tulee olla mukanasi Schengen-todistus. Todistuksella osoitetaan lääkkeen tarpeellisuus.</a:t>
            </a:r>
          </a:p>
          <a:p>
            <a:r>
              <a:rPr lang="fi-FI"/>
              <a:t>Suomessa Schengen-todistuksen saa apteekista. Ota mukaan lääkepakkaus, lääkettä koskeva lääkemääräys ja matkustusasiakirja (passi tai henkilökortti), kun haet todistusta.</a:t>
            </a:r>
          </a:p>
          <a:p>
            <a:r>
              <a:rPr lang="fi-FI"/>
              <a:t>Muualle tapahtuvien matkojen yhteydessä asia tarkistettava suurlähetystöstä.</a:t>
            </a:r>
          </a:p>
        </p:txBody>
      </p:sp>
    </p:spTree>
    <p:extLst>
      <p:ext uri="{BB962C8B-B14F-4D97-AF65-F5344CB8AC3E}">
        <p14:creationId xmlns:p14="http://schemas.microsoft.com/office/powerpoint/2010/main" val="36034221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ROKOTUKSET</a:t>
            </a:r>
          </a:p>
        </p:txBody>
      </p:sp>
      <p:pic>
        <p:nvPicPr>
          <p:cNvPr id="5" name="Sisällön paikkamerkki 4" descr="ROKOTUS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77334" y="2450648"/>
            <a:ext cx="3703638" cy="2539637"/>
          </a:xfrm>
        </p:spPr>
      </p:pic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i-FI" sz="1900"/>
              <a:t>Tarkista rokotusten voimassaolo  heti saatuasi tiedon ulkomaan vaihtoon lähdöstä.</a:t>
            </a:r>
          </a:p>
          <a:p>
            <a:r>
              <a:rPr lang="fi-FI" sz="1900"/>
              <a:t>Huolehdi rokotuksista ajoissa.</a:t>
            </a:r>
          </a:p>
          <a:p>
            <a:r>
              <a:rPr lang="fi-FI" sz="1900"/>
              <a:t>Kouluterveydenhoitaja huolehtii rokottamisesta.</a:t>
            </a:r>
          </a:p>
          <a:p>
            <a:r>
              <a:rPr lang="fi-FI" sz="1900"/>
              <a:t>Kohdemaa voi tarvittaessa vaatia kansainvälistä rokotuskorttia mukaan.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48792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9AAEAE-9562-4C21-9F8C-482AC99F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MALARIAROKOTUKSET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8A98B32-C205-4AC0-AF75-09140AD61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charset="2"/>
              <a:buChar char="Ø"/>
            </a:pPr>
            <a:r>
              <a:rPr lang="fi-FI"/>
              <a:t>Estolääkityksen tarve on tarkastettava terveydenhoitajalla</a:t>
            </a:r>
          </a:p>
          <a:p>
            <a:pPr>
              <a:buFont typeface="Wingdings" charset="2"/>
              <a:buChar char="Ø"/>
            </a:pPr>
            <a:endParaRPr lang="fi-FI"/>
          </a:p>
          <a:p>
            <a:pPr>
              <a:buFont typeface="Wingdings" charset="2"/>
              <a:buChar char="Ø"/>
            </a:pP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14AB89C-6AF1-49DA-8907-4B30B150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DD545-5E80-49C0-9C53-10BE790BD8F5}" type="datetime1">
              <a:rPr lang="fi-FI" smtClean="0"/>
              <a:t>12.6.2018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1FE86F-CD5C-470F-A1D7-57E5C3F2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4129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MATKALLA SAIRASTUMINEN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Times New Roman" panose="02020603050405020304" pitchFamily="18" charset="0"/>
              <a:buChar char="•"/>
            </a:pPr>
            <a:r>
              <a:rPr lang="fi-FI" altLang="fi-FI"/>
              <a:t>Hakeudu ulkomailla aina asianmukaisen lääkärin luo, jos tarvitset lääkehoitoa. Kysy apua paikalliselta yhteyshenkilöltä.</a:t>
            </a:r>
          </a:p>
          <a:p>
            <a:pPr>
              <a:lnSpc>
                <a:spcPct val="120000"/>
              </a:lnSpc>
              <a:buFont typeface="Times New Roman" panose="02020603050405020304" pitchFamily="18" charset="0"/>
              <a:buChar char="•"/>
            </a:pPr>
            <a:r>
              <a:rPr lang="fi-FI" altLang="fi-FI"/>
              <a:t>Eurooppalaisella sairaanhoitokortilla voit hakeutua hoitoon EU- ja ETA-maissa sekä Sveitsissä.</a:t>
            </a:r>
          </a:p>
          <a:p>
            <a:pPr>
              <a:lnSpc>
                <a:spcPct val="120000"/>
              </a:lnSpc>
              <a:buFont typeface="Times New Roman" panose="02020603050405020304" pitchFamily="18" charset="0"/>
              <a:buChar char="•"/>
            </a:pPr>
            <a:r>
              <a:rPr lang="fi-FI" altLang="fi-FI"/>
              <a:t>Lähettävältä oppilaitokselta saat mukaan vakuutuskortin tai -todistuksen, jota voit näyttää lääkärillä käynnin yhteydessä.</a:t>
            </a:r>
          </a:p>
          <a:p>
            <a:pPr>
              <a:lnSpc>
                <a:spcPct val="120000"/>
              </a:lnSpc>
              <a:buFont typeface="Times New Roman" panose="02020603050405020304" pitchFamily="18" charset="0"/>
              <a:buChar char="•"/>
            </a:pPr>
            <a:r>
              <a:rPr lang="fi-FI" altLang="fi-FI"/>
              <a:t>Pyydä ulkomaiselta lääkäriltä aina kirjallinen todistus lääkärin määräämästä tai käyttämästä lääkkeestä. Osta lääkkeet aina apteekista ja pyri varmistumaan, että saadut lääkkeet ovat alkuperäisiä. </a:t>
            </a:r>
          </a:p>
          <a:p>
            <a:pPr>
              <a:lnSpc>
                <a:spcPct val="120000"/>
              </a:lnSpc>
              <a:buFont typeface="Times New Roman" panose="02020603050405020304" pitchFamily="18" charset="0"/>
              <a:buChar char="•"/>
            </a:pPr>
            <a:r>
              <a:rPr lang="fi-FI" altLang="fi-FI"/>
              <a:t>Varo lääkeväärennöksiä!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0634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MATKA-APTEEKKI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274320" y="1478280"/>
            <a:ext cx="6278880" cy="492251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Times New Roman" pitchFamily="18" charset="0"/>
              <a:buChar char="•"/>
              <a:defRPr/>
            </a:pPr>
            <a:r>
              <a:rPr lang="fi-FI" altLang="fi-FI"/>
              <a:t>Jos olet lähdössä pidemmäksi aikaa tai Euroopan ulkopuolelle vaihtoon, voi olla viisasta varautua sairastumiseen kokoamalla mukaan matka-apteekki, siellä voisi olla </a:t>
            </a:r>
            <a:r>
              <a:rPr lang="fi-FI" altLang="fi-FI" err="1"/>
              <a:t>esim</a:t>
            </a:r>
            <a:r>
              <a:rPr lang="fi-FI" altLang="fi-FI"/>
              <a:t>: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fi-FI" altLang="fi-FI"/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Ripuli- ja ummetuslääke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 Särky- ja kuumelääke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 Kuumemittari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 Kostuttavat silmätipat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 Käsidesi, kosteuspyyhkeitä, kondomeja, tamponeja, terveyssiteitä.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 Haavanhoitovälineet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 (Vedenpuhdistustabletteja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i-FI" altLang="fi-FI"/>
              <a:t> Antibioottikuuri)</a:t>
            </a:r>
          </a:p>
          <a:p>
            <a:endParaRPr lang="fi-FI"/>
          </a:p>
        </p:txBody>
      </p:sp>
      <p:sp>
        <p:nvSpPr>
          <p:cNvPr id="6" name="Sisällön paikkamerkki 2"/>
          <p:cNvSpPr txBox="1">
            <a:spLocks/>
          </p:cNvSpPr>
          <p:nvPr/>
        </p:nvSpPr>
        <p:spPr>
          <a:xfrm>
            <a:off x="6096000" y="3093720"/>
            <a:ext cx="3178002" cy="29476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Times New Roman" pitchFamily="18" charset="0"/>
              <a:buChar char="•"/>
              <a:defRPr/>
            </a:pPr>
            <a:r>
              <a:rPr lang="fi-FI" altLang="fi-FI">
                <a:solidFill>
                  <a:srgbClr val="000000"/>
                </a:solidFill>
              </a:rPr>
              <a:t>Antihistamiini</a:t>
            </a:r>
          </a:p>
          <a:p>
            <a:pPr marL="0" indent="0">
              <a:buFont typeface="Times New Roman" pitchFamily="18" charset="0"/>
              <a:buChar char="•"/>
              <a:defRPr/>
            </a:pPr>
            <a:r>
              <a:rPr lang="fi-FI" altLang="fi-FI">
                <a:solidFill>
                  <a:srgbClr val="000000"/>
                </a:solidFill>
              </a:rPr>
              <a:t> 1% kortisonivoide</a:t>
            </a:r>
          </a:p>
          <a:p>
            <a:pPr marL="0" indent="0">
              <a:buFont typeface="Times New Roman" pitchFamily="18" charset="0"/>
              <a:buChar char="•"/>
              <a:defRPr/>
            </a:pPr>
            <a:r>
              <a:rPr lang="fi-FI" altLang="fi-FI">
                <a:solidFill>
                  <a:srgbClr val="000000"/>
                </a:solidFill>
              </a:rPr>
              <a:t> Aurinkosuoja- ja kosteusvoide</a:t>
            </a:r>
          </a:p>
          <a:p>
            <a:pPr marL="0" indent="0">
              <a:buFont typeface="Times New Roman" pitchFamily="18" charset="0"/>
              <a:buChar char="•"/>
              <a:defRPr/>
            </a:pPr>
            <a:r>
              <a:rPr lang="fi-FI" altLang="fi-FI">
                <a:solidFill>
                  <a:srgbClr val="000000"/>
                </a:solidFill>
              </a:rPr>
              <a:t> Herpesvoide</a:t>
            </a:r>
          </a:p>
          <a:p>
            <a:pPr marL="0" indent="0">
              <a:buFont typeface="Times New Roman" pitchFamily="18" charset="0"/>
              <a:buChar char="•"/>
              <a:defRPr/>
            </a:pPr>
            <a:r>
              <a:rPr lang="fi-FI" altLang="fi-FI">
                <a:solidFill>
                  <a:srgbClr val="000000"/>
                </a:solidFill>
              </a:rPr>
              <a:t> Sienivoide (erit. tropiikissa)</a:t>
            </a:r>
          </a:p>
          <a:p>
            <a:pPr marL="0" indent="0">
              <a:buFont typeface="Times New Roman" pitchFamily="18" charset="0"/>
              <a:buChar char="•"/>
              <a:defRPr/>
            </a:pPr>
            <a:endParaRPr lang="fi-FI" altLang="fi-FI">
              <a:solidFill>
                <a:srgbClr val="000000"/>
              </a:solidFill>
            </a:endParaRPr>
          </a:p>
          <a:p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89968" y="2160589"/>
            <a:ext cx="4184034" cy="3880773"/>
          </a:xfrm>
        </p:spPr>
        <p:txBody>
          <a:bodyPr/>
          <a:lstStyle/>
          <a:p>
            <a:pPr marL="0" indent="0"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4000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MIELENTERVEYS ULKOMAILLA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altLang="fi-FI"/>
              <a:t>Kauan odotettuun matkaan voi liittyä pettymyksiä </a:t>
            </a:r>
            <a:r>
              <a:rPr lang="fi-FI" altLang="fi-FI">
                <a:sym typeface="Wingdings" panose="05000000000000000000" pitchFamily="2" charset="2"/>
              </a:rPr>
              <a:t></a:t>
            </a:r>
            <a:r>
              <a:rPr lang="fi-FI" altLang="fi-FI"/>
              <a:t> stressiä</a:t>
            </a:r>
          </a:p>
          <a:p>
            <a:r>
              <a:rPr lang="fi-FI" altLang="fi-FI"/>
              <a:t>Ristiriidat kotoa ja koulusta saattavat yllättäen seurata mukana.</a:t>
            </a:r>
          </a:p>
          <a:p>
            <a:r>
              <a:rPr lang="fi-FI" altLang="fi-FI"/>
              <a:t>Mahdolliset  onnettomuudet tai läheltä piti tilanteet.</a:t>
            </a:r>
          </a:p>
          <a:p>
            <a:r>
              <a:rPr lang="fi-FI" altLang="fi-FI"/>
              <a:t>Kohdemaahan ja sen kulttuuriin perehtyminen, realistiset odotukset </a:t>
            </a:r>
            <a:r>
              <a:rPr lang="fi-FI" altLang="fi-FI">
                <a:sym typeface="Wingdings" panose="05000000000000000000" pitchFamily="2" charset="2"/>
              </a:rPr>
              <a:t></a:t>
            </a:r>
            <a:r>
              <a:rPr lang="fi-FI" altLang="fi-FI"/>
              <a:t> ehkäisyä mielenterveysongelmille.</a:t>
            </a:r>
          </a:p>
          <a:p>
            <a:r>
              <a:rPr lang="fi-FI" altLang="fi-FI"/>
              <a:t>On tärkeää jutella omista tuntemuksista jollekin. Useimmiten asioista puhuminen jo auttaa.</a:t>
            </a:r>
          </a:p>
          <a:p>
            <a:r>
              <a:rPr lang="fi-FI" altLang="fi-FI"/>
              <a:t>Mielenterveysongelmiin suhtaudutaan eri maissa eri tavoin.</a:t>
            </a:r>
          </a:p>
          <a:p>
            <a:r>
              <a:rPr lang="fi-FI" altLang="fi-FI"/>
              <a:t>Mahdollista mielialalääkitystä ei pidä muuttaa matkan lähestyessä</a:t>
            </a:r>
          </a:p>
          <a:p>
            <a:endParaRPr lang="fi-FI" alt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2032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HYÖDYLLISIÄ LINKKEJÄ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Terveyskirjaston Matkailijan terveysopas</a:t>
            </a:r>
          </a:p>
          <a:p>
            <a:pPr lvl="1"/>
            <a:r>
              <a:rPr lang="fi-FI" err="1">
                <a:hlinkClick r:id="rId3"/>
              </a:rPr>
              <a:t>www.terveyskirjasto.fi</a:t>
            </a:r>
            <a:endParaRPr lang="fi-FI"/>
          </a:p>
          <a:p>
            <a:r>
              <a:rPr lang="fi-FI"/>
              <a:t>David </a:t>
            </a:r>
            <a:r>
              <a:rPr lang="fi-FI" err="1"/>
              <a:t>Livingstone</a:t>
            </a:r>
            <a:r>
              <a:rPr lang="fi-FI"/>
              <a:t> – seuran sivut:</a:t>
            </a:r>
          </a:p>
          <a:p>
            <a:pPr>
              <a:buNone/>
            </a:pPr>
            <a:r>
              <a:rPr lang="fi-FI"/>
              <a:t> 	</a:t>
            </a:r>
            <a:r>
              <a:rPr lang="fi-FI" err="1">
                <a:hlinkClick r:id="rId4"/>
              </a:rPr>
              <a:t>www.fsih.fi/matkailijan-ohjeet</a:t>
            </a:r>
            <a:endParaRPr lang="fi-FI"/>
          </a:p>
          <a:p>
            <a:r>
              <a:rPr lang="fi-FI"/>
              <a:t>Suurlähetystöjen sivut</a:t>
            </a:r>
          </a:p>
        </p:txBody>
      </p:sp>
    </p:spTree>
    <p:extLst>
      <p:ext uri="{BB962C8B-B14F-4D97-AF65-F5344CB8AC3E}">
        <p14:creationId xmlns:p14="http://schemas.microsoft.com/office/powerpoint/2010/main" val="13069043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>
          <a:xfrm>
            <a:off x="1219200" y="2402263"/>
            <a:ext cx="10972800" cy="1143000"/>
          </a:xfrm>
        </p:spPr>
        <p:txBody>
          <a:bodyPr/>
          <a:lstStyle/>
          <a:p>
            <a:r>
              <a:rPr lang="fi-FI"/>
              <a:t>HYVÄÄ JA TURVALLISTA MATKAA</a:t>
            </a:r>
          </a:p>
        </p:txBody>
      </p:sp>
    </p:spTree>
    <p:extLst>
      <p:ext uri="{BB962C8B-B14F-4D97-AF65-F5344CB8AC3E}">
        <p14:creationId xmlns:p14="http://schemas.microsoft.com/office/powerpoint/2010/main" val="192566968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930E152A95FA84996241BBE1A787875" ma:contentTypeVersion="2" ma:contentTypeDescription="Luo uusi asiakirja." ma:contentTypeScope="" ma:versionID="c9ff763473c3777182c9cef43f300c6e">
  <xsd:schema xmlns:xsd="http://www.w3.org/2001/XMLSchema" xmlns:xs="http://www.w3.org/2001/XMLSchema" xmlns:p="http://schemas.microsoft.com/office/2006/metadata/properties" xmlns:ns2="ddfff5ce-9808-418a-a99c-bc283dab08c3" targetNamespace="http://schemas.microsoft.com/office/2006/metadata/properties" ma:root="true" ma:fieldsID="2438fcaa0e3757f94f072e1d688cb2d0" ns2:_="">
    <xsd:import namespace="ddfff5ce-9808-418a-a99c-bc283dab08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fff5ce-9808-418a-a99c-bc283dab08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467BEC-BB3C-490E-AE55-6982D8FEA7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267292-6909-49D7-8FA6-1B15E0EF661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F4D8735-D006-4F7B-A89B-FD20253F0C24}">
  <ds:schemaRefs>
    <ds:schemaRef ds:uri="ddfff5ce-9808-418a-a99c-bc283dab08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38</Slides>
  <Notes>30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Facet</vt:lpstr>
      <vt:lpstr>TURVALLISESTI ULKOMAILLA, terveysturvallisuus</vt:lpstr>
      <vt:lpstr>VALMISTAUTUMINEN LENTOMATKALLE</vt:lpstr>
      <vt:lpstr>LENTOMATKALLA</vt:lpstr>
      <vt:lpstr>KORVAT TUKOSSA LENTOMATKAN AIKANA</vt:lpstr>
      <vt:lpstr>PELOTTAAKO LENTÄMINEN?</vt:lpstr>
      <vt:lpstr>ALLERGIAT JA ASTMA </vt:lpstr>
      <vt:lpstr>RUOKA-AINEALLERGIAT</vt:lpstr>
      <vt:lpstr> LAKTOOSI-INTOLERANSSI</vt:lpstr>
      <vt:lpstr>KELIAKIA</vt:lpstr>
      <vt:lpstr>MIETI NÄIDEN TUOTTEIDEN SYÖMISTÄ EPÄMÄÄRÄISISSÄ OLOSUHTEISSA</vt:lpstr>
      <vt:lpstr>JUOMAVESI</vt:lpstr>
      <vt:lpstr>VÄLTÄ JÄÄPALOJEN KÄYTTÖÄ</vt:lpstr>
      <vt:lpstr>MITEN VOIT ESTÄÄ MAHATAUDIN MATKAN AIKANA?</vt:lpstr>
      <vt:lpstr>HYVÄ KÄSIHYGIENIA</vt:lpstr>
      <vt:lpstr>MATKARIPULI</vt:lpstr>
      <vt:lpstr>MATKARIPULIN HOITO</vt:lpstr>
      <vt:lpstr>LÄMPÖ</vt:lpstr>
      <vt:lpstr>KYLMYYS JA KOVA TUULI</vt:lpstr>
      <vt:lpstr>ELÄIMET</vt:lpstr>
      <vt:lpstr>SUOJAUTUMINEN HYTTYSILTÄ</vt:lpstr>
      <vt:lpstr>SUOJAUTUMINEN HYTTYSILTÄ:VAATETUS</vt:lpstr>
      <vt:lpstr>SUOJAUTUMINEN HYTTYSILTÄ: HYTTYSKARKOTTEET</vt:lpstr>
      <vt:lpstr>SUOJAUTUMINEN LUTEILTA JA TORAKOILTA</vt:lpstr>
      <vt:lpstr>UIMINEN</vt:lpstr>
      <vt:lpstr>HIV JA SEKSITAUDIT</vt:lpstr>
      <vt:lpstr>PÄIHTEIDEN KÄYTTÖ</vt:lpstr>
      <vt:lpstr>TYRMÄYSTIPAT</vt:lpstr>
      <vt:lpstr>HUUMEET</vt:lpstr>
      <vt:lpstr>ULKOMAILLE MUKAAN OTETTAVAT  RESEPTILÄÄKKEET</vt:lpstr>
      <vt:lpstr>ULKOMAILLE MUKAAN OTETTAVAT  RESEPTILÄÄKKEET</vt:lpstr>
      <vt:lpstr> HUUMAAVIEN LÄÄKEAINEIDEN VIENTI ULKOMAILLE</vt:lpstr>
      <vt:lpstr>ROKOTUKSET</vt:lpstr>
      <vt:lpstr>MALARIAROKOTUKSET</vt:lpstr>
      <vt:lpstr>MATKALLA SAIRASTUMINEN</vt:lpstr>
      <vt:lpstr>MATKA-APTEEKKI</vt:lpstr>
      <vt:lpstr>MIELENTERVEYS ULKOMAILLA</vt:lpstr>
      <vt:lpstr>HYÖDYLLISIÄ LINKKEJÄ</vt:lpstr>
      <vt:lpstr>HYVÄÄ JA TURVALLISTA MATKAA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TURVALLISESTI ULKOMAILLA, terveysturvallisuus</dc:title>
  <cp:revision>1</cp:revision>
  <dcterms:modified xsi:type="dcterms:W3CDTF">2018-06-12T11:22:01Z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0x010100B930E152A95FA84996241BBE1A787875</vt:lpwstr>
  </property>
</Properties>
</file>