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Default Extension="jpg" ContentType="image/jpe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6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" roundtripDataSignature="AMtx7mhUJlOHYCCya6elmNkQ8l8SIdTI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C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12/14/2022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46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2205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527952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590637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617660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4726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9091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842992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032453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458514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474697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9944242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2773614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923305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3609565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842696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296811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eni kuva 1">
  <p:cSld name="Pieni kuva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788400" y="2304000"/>
            <a:ext cx="5320570" cy="3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896568" y="6305687"/>
            <a:ext cx="883594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27" name="Google Shape;27;p9"/>
          <p:cNvSpPr>
            <a:spLocks noGrp="1"/>
          </p:cNvSpPr>
          <p:nvPr>
            <p:ph type="pic" idx="2"/>
          </p:nvPr>
        </p:nvSpPr>
        <p:spPr>
          <a:xfrm>
            <a:off x="6303963" y="2403475"/>
            <a:ext cx="5000625" cy="3443288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73409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3555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Freeform 5">
            <a:extLst>
              <a:ext uri="{FF2B5EF4-FFF2-40B4-BE49-F238E27FC236}">
                <a16:creationId xmlns:a16="http://schemas.microsoft.com/office/drawing/2014/main" id="{D22D1B95-2B54-43E9-85D9-B489F6C5D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21010068">
            <a:off x="8490951" y="4185117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123" name="Freeform 5">
            <a:extLst>
              <a:ext uri="{FF2B5EF4-FFF2-40B4-BE49-F238E27FC236}">
                <a16:creationId xmlns:a16="http://schemas.microsoft.com/office/drawing/2014/main" id="{7D0F3F6D-A49D-4406-8D61-1C4F8D792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455612" y="4241801"/>
            <a:ext cx="11277600" cy="2337161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25" name="Freeform 5">
            <a:extLst>
              <a:ext uri="{FF2B5EF4-FFF2-40B4-BE49-F238E27FC236}">
                <a16:creationId xmlns:a16="http://schemas.microsoft.com/office/drawing/2014/main" id="{D953A318-DA8D-4405-9536-D889E45C5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E382A3D-2F90-475C-8DF2-F666FEA34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5" name="Google Shape;115;p1"/>
          <p:cNvSpPr txBox="1"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GB" dirty="1" sz="6600">
                <a:solidFill>
                  <a:srgbClr val="FFFFFF"/>
                </a:solidFill>
              </a:rPr>
              <a:t>The Sámi in Finland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GB" dirty="1"/>
              <a:t>The Sámi in Finland</a:t>
            </a:r>
          </a:p>
        </p:txBody>
      </p:sp>
      <p:sp>
        <p:nvSpPr>
          <p:cNvPr id="122" name="Google Shape;122;p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0363" lvl="0" indent="-36036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GB" dirty="1"/>
              <a:t>The Sámi are the only indigenous people in the European Union.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en-GB" dirty="1"/>
              <a:t>About 10,000 Sámi live in Finland.</a:t>
            </a:r>
            <a:r>
              <a:rPr lang="en-GB" dirty="1"/>
              <a:t> 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en-GB" dirty="1"/>
              <a:t>Traditional Sámi livelihoods include reindeer husbandry, fishing and handicrafts.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en-GB" dirty="1"/>
              <a:t>Under the Constitution of Finland, the Sámi have the right to maintain and develop their own language and culture.</a:t>
            </a:r>
            <a:r>
              <a:rPr lang="en-GB" dirty="1"/>
              <a:t> </a:t>
            </a:r>
          </a:p>
        </p:txBody>
      </p:sp>
      <p:sp>
        <p:nvSpPr>
          <p:cNvPr id="123" name="Google Shape;123;p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/>
              <a:t>11 December 2022</a:t>
            </a:r>
          </a:p>
        </p:txBody>
      </p:sp>
      <p:sp>
        <p:nvSpPr>
          <p:cNvPr id="124" name="Google Shape;124;p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/>
              <a:t>Finnish National Agency for Education</a:t>
            </a:r>
          </a:p>
        </p:txBody>
      </p:sp>
      <p:sp>
        <p:nvSpPr>
          <p:cNvPr id="125" name="Google Shape;125;p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2</a:t>
            </a:fld>
          </a:p>
        </p:txBody>
      </p:sp>
      <p:pic>
        <p:nvPicPr>
          <p:cNvPr id="126" name="Google Shape;126;p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632" b="3632"/>
          <a:stretch/>
        </p:blipFill>
        <p:spPr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127" name="Google Shape;127;p2"/>
          <p:cNvSpPr txBox="1"/>
          <p:nvPr/>
        </p:nvSpPr>
        <p:spPr>
          <a:xfrm>
            <a:off x="6202017" y="5863610"/>
            <a:ext cx="332334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</a:t>
            </a:r>
            <a:r>
              <a:rPr lang="en-GB" dirty="1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dirty="1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Wikimedia Commons (PD)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1" name="Rectangle 140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5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49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32" name="Google Shape;132;p3"/>
          <p:cNvSpPr txBox="1"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GB" dirty="1" sz="3200">
                <a:solidFill>
                  <a:srgbClr val="EBEBEB"/>
                </a:solidFill>
              </a:rPr>
              <a:t>11 December 2022</a:t>
            </a:r>
          </a:p>
        </p:txBody>
      </p:sp>
      <p:sp>
        <p:nvSpPr>
          <p:cNvPr id="135" name="Google Shape;135;p3"/>
          <p:cNvSpPr txBox="1"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/>
              <a:t>Finnish National Agency for Education</a:t>
            </a:r>
          </a:p>
        </p:txBody>
      </p:sp>
      <p:sp>
        <p:nvSpPr>
          <p:cNvPr id="133" name="Google Shape;133;p3"/>
          <p:cNvSpPr txBox="1">
            <a:spLocks noGrp="1"/>
          </p:cNvSpPr>
          <p:nvPr>
            <p:ph idx="1"/>
          </p:nvPr>
        </p:nvSpPr>
        <p:spPr>
          <a:xfrm>
            <a:off x="4982015" y="437513"/>
            <a:ext cx="7139732" cy="7196186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360363" lvl="0" indent="-360363" rtl="0">
              <a:spcBef>
                <a:spcPts val="0"/>
              </a:spcBef>
              <a:spcAft>
                <a:spcPts val="600"/>
              </a:spcAft>
              <a:buSzPts val="2400"/>
              <a:buChar char="•"/>
            </a:pPr>
            <a:r>
              <a:rPr lang="en-GB" dirty="1" sz="2400"/>
              <a:t>The Sámi in Finland speak</a:t>
            </a:r>
          </a:p>
          <a:p>
            <a:pPr marL="0" lvl="0" indent="0" rtl="0">
              <a:spcBef>
                <a:spcPts val="0"/>
              </a:spcBef>
              <a:spcAft>
                <a:spcPts val="600"/>
              </a:spcAft>
              <a:buSzPts val="2400"/>
              <a:buNone/>
            </a:pPr>
            <a:r>
              <a:rPr lang="en-GB" dirty="1" sz="2000">
                <a:solidFill>
                  <a:schemeClr val="tx2"/>
                </a:solidFill>
              </a:rPr>
              <a:t>	</a:t>
            </a:r>
            <a:r>
              <a:rPr lang="en-GB" dirty="1" sz="2000">
                <a:solidFill>
                  <a:schemeClr val="tx2"/>
                </a:solidFill>
                <a:sym typeface="Wingdings" panose="05000000000000000000" pitchFamily="2" charset="2"/>
              </a:rPr>
              <a:t></a:t>
            </a:r>
            <a:r>
              <a:rPr lang="en-GB" dirty="1" sz="2000">
                <a:solidFill>
                  <a:srgbClr val="5BCA13"/>
                </a:solidFill>
              </a:rPr>
              <a:t> </a:t>
            </a:r>
            <a:r>
              <a:rPr lang="en-GB" dirty="1" sz="2000"/>
              <a:t>North Sámi </a:t>
            </a:r>
            <a:r>
              <a:rPr lang="en-GB" dirty="1" sz="2000">
                <a:solidFill>
                  <a:schemeClr val="tx2"/>
                </a:solidFill>
                <a:sym typeface="Wingdings" panose="05000000000000000000" pitchFamily="2" charset="2"/>
              </a:rPr>
              <a:t></a:t>
            </a:r>
            <a:r>
              <a:rPr lang="en-GB" dirty="1" sz="2000"/>
              <a:t> Inari Sámi </a:t>
            </a:r>
            <a:r>
              <a:rPr lang="en-GB" dirty="1" sz="2000">
                <a:solidFill>
                  <a:schemeClr val="tx2"/>
                </a:solidFill>
                <a:sym typeface="Wingdings" panose="05000000000000000000" pitchFamily="2" charset="2"/>
              </a:rPr>
              <a:t></a:t>
            </a:r>
            <a:r>
              <a:rPr lang="en-GB" dirty="1" sz="2000">
                <a:solidFill>
                  <a:srgbClr val="5BCA13"/>
                </a:solidFill>
              </a:rPr>
              <a:t> </a:t>
            </a:r>
            <a:r>
              <a:rPr lang="en-GB" dirty="1" sz="2000"/>
              <a:t>Skolt Sámi.</a:t>
            </a:r>
            <a:r>
              <a:rPr lang="en-GB" dirty="1" sz="2000"/>
              <a:t> </a:t>
            </a:r>
          </a:p>
          <a:p>
            <a:pPr marL="360363" lvl="0" indent="-360363" rtl="0">
              <a:spcBef>
                <a:spcPts val="1500"/>
              </a:spcBef>
              <a:spcAft>
                <a:spcPts val="600"/>
              </a:spcAft>
              <a:buSzPts val="2400"/>
              <a:buChar char="•"/>
            </a:pPr>
            <a:r>
              <a:rPr lang="en-GB" dirty="1" sz="2400"/>
              <a:t>The Sámi languages are official languages in the Sámi Homeland in the municipalities of Inari, Enontekiö and Utsjoki and in the northern part of Sodankylä.</a:t>
            </a:r>
          </a:p>
          <a:p>
            <a:pPr marL="360363" lvl="0" indent="-360363" rtl="0">
              <a:spcBef>
                <a:spcPts val="1500"/>
              </a:spcBef>
              <a:spcAft>
                <a:spcPts val="600"/>
              </a:spcAft>
              <a:buSzPts val="2400"/>
              <a:buChar char="•"/>
            </a:pPr>
            <a:r>
              <a:rPr lang="en-GB" dirty="1" sz="2400"/>
              <a:t>Today, many Sámi live outside the Homeland, as a result of which the use of the languages has declined.</a:t>
            </a:r>
          </a:p>
          <a:p>
            <a:pPr marL="360363" lvl="0" indent="-360363" rtl="0">
              <a:spcBef>
                <a:spcPts val="1500"/>
              </a:spcBef>
              <a:spcAft>
                <a:spcPts val="600"/>
              </a:spcAft>
              <a:buSzPts val="2400"/>
              <a:buChar char="•"/>
            </a:pPr>
            <a:r>
              <a:rPr lang="en-GB" dirty="1" sz="2400"/>
              <a:t>Efforts have been made to revitalise the languages through the language immersion of young children.</a:t>
            </a:r>
            <a:r>
              <a:rPr lang="en-GB" dirty="1" sz="2400"/>
              <a:t> </a:t>
            </a:r>
          </a:p>
          <a:p>
            <a:pPr marL="360363" lvl="0" indent="-207963" rtl="0">
              <a:spcBef>
                <a:spcPts val="1500"/>
              </a:spcBef>
              <a:spcAft>
                <a:spcPts val="600"/>
              </a:spcAft>
              <a:buSzPts val="2400"/>
              <a:buNone/>
            </a:pPr>
            <a:endParaRPr lang="fi-FI" sz="2000" dirty="0"/>
          </a:p>
          <a:p>
            <a:pPr marL="360363" lvl="0" indent="-207963" rtl="0">
              <a:spcBef>
                <a:spcPts val="1500"/>
              </a:spcBef>
              <a:spcAft>
                <a:spcPts val="600"/>
              </a:spcAft>
              <a:buSzPts val="2400"/>
              <a:buNone/>
            </a:pPr>
            <a:endParaRPr lang="fi-FI" sz="2000" dirty="0"/>
          </a:p>
        </p:txBody>
      </p:sp>
      <p:sp>
        <p:nvSpPr>
          <p:cNvPr id="134" name="Google Shape;134;p3"/>
          <p:cNvSpPr txBox="1">
            <a:spLocks noGrp="1"/>
          </p:cNvSpPr>
          <p:nvPr>
            <p:ph type="dt" sz="half" idx="10"/>
          </p:nvPr>
        </p:nvSpPr>
        <p:spPr>
          <a:xfrm>
            <a:off x="7980412" y="6391838"/>
            <a:ext cx="2736079" cy="304799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/>
              <a:t>11 December 2022</a:t>
            </a:r>
          </a:p>
        </p:txBody>
      </p:sp>
      <p:sp>
        <p:nvSpPr>
          <p:cNvPr id="136" name="Google Shape;136;p3"/>
          <p:cNvSpPr txBox="1">
            <a:spLocks noGrp="1"/>
          </p:cNvSpPr>
          <p:nvPr>
            <p:ph type="sldNum" sz="quarter" idx="12"/>
          </p:nvPr>
        </p:nvSpPr>
        <p:spPr>
          <a:xfrm>
            <a:off x="10792691" y="6391838"/>
            <a:ext cx="838199" cy="304799"/>
          </a:xfrm>
          <a:prstGeom prst="rect">
            <a:avLst/>
          </a:prstGeom>
        </p:spPr>
        <p:txBody>
          <a:bodyPr spcFirstLastPara="1" lIns="0" tIns="0" rIns="0" bIns="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 sz="1000">
                <a:solidFill>
                  <a:schemeClr val="accen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600"/>
                </a:spcAft>
                <a:buNone/>
              </a:p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49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1FD9464E-E5B9-40C0-B738-67C266F51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6CCD7EA2-2557-4E49-9B59-9C028EF18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473746"/>
            <a:ext cx="4168684" cy="5902828"/>
          </a:xfrm>
          <a:prstGeom prst="rect">
            <a:avLst/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1" name="Google Shape;141;p5"/>
          <p:cNvSpPr txBox="1">
            <a:spLocks noGrp="1"/>
          </p:cNvSpPr>
          <p:nvPr>
            <p:ph type="title"/>
          </p:nvPr>
        </p:nvSpPr>
        <p:spPr>
          <a:xfrm>
            <a:off x="7601014" y="1175809"/>
            <a:ext cx="3209030" cy="450638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GB" dirty="1">
                <a:solidFill>
                  <a:srgbClr val="EBEBEB"/>
                </a:solidFill>
              </a:rPr>
              <a:t>Discrimination against the Sámi</a:t>
            </a:r>
            <a:r>
              <a:rPr lang="en-GB" dirty="1">
                <a:solidFill>
                  <a:srgbClr val="EBEBEB"/>
                </a:solidFill>
              </a:rPr>
              <a:t> </a:t>
            </a:r>
          </a:p>
        </p:txBody>
      </p:sp>
      <p:sp>
        <p:nvSpPr>
          <p:cNvPr id="142" name="Google Shape;142;p5"/>
          <p:cNvSpPr txBox="1">
            <a:spLocks noGrp="1"/>
          </p:cNvSpPr>
          <p:nvPr>
            <p:ph idx="1"/>
          </p:nvPr>
        </p:nvSpPr>
        <p:spPr>
          <a:xfrm>
            <a:off x="994088" y="1377298"/>
            <a:ext cx="5879463" cy="4304893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360363" lvl="0" indent="-360363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dirty="1" sz="2000">
                <a:solidFill>
                  <a:srgbClr val="FFFFFF"/>
                </a:solidFill>
              </a:rPr>
              <a:t>For generations, the authorities and the Church tried to integrate the Sámi into Finland’s majority population.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en-GB" dirty="1" sz="2000">
                <a:solidFill>
                  <a:srgbClr val="FFFFFF"/>
                </a:solidFill>
              </a:rPr>
              <a:t>For example, speaking in their mother tongue could be prohibited from Sámi children.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en-GB" dirty="1" sz="2000">
                <a:solidFill>
                  <a:srgbClr val="FFFFFF"/>
                </a:solidFill>
              </a:rPr>
              <a:t>The Sámi culture has been at risk of disappearing because of the discrimination.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en-GB" dirty="1" sz="2000">
                <a:solidFill>
                  <a:srgbClr val="FFFFFF"/>
                </a:solidFill>
              </a:rPr>
              <a:t>Today, the Sámi are worried about the effects that mining, railway and other projects have on their traditional livelihoods.</a:t>
            </a:r>
          </a:p>
          <a:p>
            <a:pPr marL="360363" lvl="0" indent="-207963" rtl="0">
              <a:spcBef>
                <a:spcPts val="1500"/>
              </a:spcBef>
              <a:spcAft>
                <a:spcPts val="0"/>
              </a:spcAft>
              <a:buSzPts val="2400"/>
              <a:buNone/>
            </a:pPr>
            <a:endParaRPr lang="fi-FI" sz="1600" dirty="0">
              <a:solidFill>
                <a:srgbClr val="FFFFFF"/>
              </a:solidFill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40" y="473747"/>
            <a:ext cx="685800" cy="59028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3" name="Google Shape;143;p5"/>
          <p:cNvSpPr txBox="1">
            <a:spLocks noGrp="1"/>
          </p:cNvSpPr>
          <p:nvPr>
            <p:ph type="dt" sz="half" idx="10"/>
          </p:nvPr>
        </p:nvSpPr>
        <p:spPr>
          <a:xfrm rot="5400000">
            <a:off x="9763011" y="2685400"/>
            <a:ext cx="2921004" cy="304799"/>
          </a:xfrm>
          <a:prstGeom prst="rect">
            <a:avLst/>
          </a:prstGeom>
        </p:spPr>
        <p:txBody>
          <a:bodyPr spcFirstLastPara="1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>
                <a:solidFill>
                  <a:srgbClr val="FFFFFF"/>
                </a:solidFill>
              </a:rPr>
              <a:t>11 December 2022</a:t>
            </a:r>
          </a:p>
        </p:txBody>
      </p:sp>
      <p:sp>
        <p:nvSpPr>
          <p:cNvPr id="144" name="Google Shape;144;p5"/>
          <p:cNvSpPr txBox="1">
            <a:spLocks noGrp="1"/>
          </p:cNvSpPr>
          <p:nvPr>
            <p:ph type="ftr" sz="quarter" idx="11"/>
          </p:nvPr>
        </p:nvSpPr>
        <p:spPr>
          <a:xfrm rot="5400000">
            <a:off x="9521207" y="3155806"/>
            <a:ext cx="3859795" cy="304801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>
                <a:solidFill>
                  <a:srgbClr val="FFFFFF"/>
                </a:solidFill>
              </a:rPr>
              <a:t>Finnish National Agency for Education</a:t>
            </a:r>
          </a:p>
        </p:txBody>
      </p:sp>
      <p:sp>
        <p:nvSpPr>
          <p:cNvPr id="145" name="Google Shape;145;p5"/>
          <p:cNvSpPr txBox="1">
            <a:spLocks noGrp="1"/>
          </p:cNvSpPr>
          <p:nvPr>
            <p:ph type="sldNum" sz="quarter" idx="12"/>
          </p:nvPr>
        </p:nvSpPr>
        <p:spPr>
          <a:xfrm>
            <a:off x="11017540" y="610622"/>
            <a:ext cx="685800" cy="767687"/>
          </a:xfrm>
          <a:prstGeom prst="rect">
            <a:avLst/>
          </a:prstGeom>
        </p:spPr>
        <p:txBody>
          <a:bodyPr spcFirstLastPara="1" lIns="0" tIns="0" rIns="0" bIns="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 sz="2000">
                <a:solidFill>
                  <a:srgbClr val="FFFFFF"/>
                </a:solidFill>
              </a:rPr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4</a:t>
            </a:fld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GB" dirty="1"/>
              <a:t>Sámi Parliament</a:t>
            </a:r>
            <a:r>
              <a:rPr lang="en-GB" dirty="1"/>
              <a:t> </a:t>
            </a:r>
          </a:p>
        </p:txBody>
      </p:sp>
      <p:sp>
        <p:nvSpPr>
          <p:cNvPr id="151" name="Google Shape;151;p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0363" lvl="0" indent="-36036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GB" dirty="1"/>
              <a:t>The Sámi Parliament is an autonomous body of the Sámi.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en-GB" dirty="1"/>
              <a:t>The Parliament takes initiatives and issues statements on matters concerning the Sámi.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en-GB" dirty="1"/>
              <a:t>The authorities must negotiate with the Sámi Parliament on decisions that may affect the status of the Sámi.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en-GB" dirty="1"/>
              <a:t>The representatives (21) to the Sámi Parliament are elected every four years.</a:t>
            </a:r>
          </a:p>
        </p:txBody>
      </p:sp>
      <p:sp>
        <p:nvSpPr>
          <p:cNvPr id="152" name="Google Shape;152;p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/>
              <a:t>11 December 2022</a:t>
            </a:r>
          </a:p>
        </p:txBody>
      </p:sp>
      <p:sp>
        <p:nvSpPr>
          <p:cNvPr id="153" name="Google Shape;153;p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/>
              <a:t>Finnish National Agency for Education</a:t>
            </a:r>
          </a:p>
        </p:txBody>
      </p:sp>
      <p:sp>
        <p:nvSpPr>
          <p:cNvPr id="154" name="Google Shape;154;p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5</a:t>
            </a:fld>
          </a:p>
        </p:txBody>
      </p:sp>
      <p:pic>
        <p:nvPicPr>
          <p:cNvPr id="155" name="Google Shape;155;p4" descr="Kuva, joka sisältää kohteen henkilö, sisä, tietokone, kannettava&#10;&#10;Kuvaus luotu automaattisesti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560" r="1560"/>
          <a:stretch/>
        </p:blipFill>
        <p:spPr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156" name="Google Shape;156;p4"/>
          <p:cNvSpPr txBox="1"/>
          <p:nvPr/>
        </p:nvSpPr>
        <p:spPr>
          <a:xfrm>
            <a:off x="6427304" y="5976730"/>
            <a:ext cx="463120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</a:t>
            </a:r>
            <a:r>
              <a:rPr lang="en-GB" dirty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dirty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Samediggi Sámi Parliament (Flickr.com)</a:t>
            </a:r>
            <a:r>
              <a:rPr lang="en-GB" dirty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(CC-BY-NC-SA 2.0)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0" name="Rectangle 169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6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</p:sp>
      </p:grpSp>
      <p:sp>
        <p:nvSpPr>
          <p:cNvPr id="161" name="Google Shape;161;p6"/>
          <p:cNvSpPr txBox="1">
            <a:spLocks noGrp="1"/>
          </p:cNvSpPr>
          <p:nvPr>
            <p:ph type="title"/>
          </p:nvPr>
        </p:nvSpPr>
        <p:spPr>
          <a:xfrm>
            <a:off x="574565" y="1207911"/>
            <a:ext cx="3556320" cy="4438087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GB" dirty="1" sz="4000">
                <a:solidFill>
                  <a:schemeClr val="tx1"/>
                </a:solidFill>
              </a:rPr>
              <a:t>Legal status of the Sámi</a:t>
            </a:r>
            <a:r>
              <a:rPr lang="en-GB" dirty="1" sz="400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Google Shape;162;p6"/>
          <p:cNvSpPr txBox="1">
            <a:spLocks noGrp="1"/>
          </p:cNvSpPr>
          <p:nvPr>
            <p:ph idx="1"/>
          </p:nvPr>
        </p:nvSpPr>
        <p:spPr>
          <a:xfrm>
            <a:off x="4678424" y="1059025"/>
            <a:ext cx="5780665" cy="4739950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360363" lvl="0" indent="-360363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dirty="1" sz="2000">
                <a:solidFill>
                  <a:schemeClr val="tx1"/>
                </a:solidFill>
              </a:rPr>
              <a:t>Although the rights of the Sámi are mentioned in the Constitution of Finland, there are still deficiencies in their status.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en-GB" dirty="1" sz="2000">
                <a:solidFill>
                  <a:schemeClr val="tx1"/>
                </a:solidFill>
              </a:rPr>
              <a:t>Finland has not ratified the international ILO Convention 169 guaranteeing the rights of indigenous peoples. </a:t>
            </a:r>
          </a:p>
          <a:p>
            <a:pPr marL="360362" lvl="0" indent="-360362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en-GB" dirty="1" sz="2000">
                <a:solidFill>
                  <a:schemeClr val="tx1"/>
                </a:solidFill>
              </a:rPr>
              <a:t>For example, the UN Human Rights Committee has reprimanded the State of Finland for violating the right to self-determination of the Sámi.</a:t>
            </a:r>
          </a:p>
          <a:p>
            <a:pPr marL="360362" lvl="0" indent="-398462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en-GB" dirty="1" sz="2000">
                <a:solidFill>
                  <a:schemeClr val="tx1"/>
                </a:solidFill>
              </a:rPr>
              <a:t>The issue of who can vote in the elections for the Sámi Parliament has led to disagreements.</a:t>
            </a:r>
          </a:p>
        </p:txBody>
      </p:sp>
      <p:sp>
        <p:nvSpPr>
          <p:cNvPr id="163" name="Google Shape;163;p6"/>
          <p:cNvSpPr txBox="1">
            <a:spLocks noGrp="1"/>
          </p:cNvSpPr>
          <p:nvPr>
            <p:ph type="dt" sz="half" idx="10"/>
          </p:nvPr>
        </p:nvSpPr>
        <p:spPr>
          <a:xfrm rot="5400000">
            <a:off x="9629271" y="2819140"/>
            <a:ext cx="3188485" cy="304799"/>
          </a:xfrm>
          <a:prstGeom prst="rect">
            <a:avLst/>
          </a:prstGeom>
        </p:spPr>
        <p:txBody>
          <a:bodyPr spcFirstLastPara="1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>
                <a:solidFill>
                  <a:srgbClr val="FFFFFF"/>
                </a:solidFill>
              </a:rPr>
              <a:t>11 December 2022</a:t>
            </a:r>
          </a:p>
        </p:txBody>
      </p:sp>
      <p:sp>
        <p:nvSpPr>
          <p:cNvPr id="164" name="Google Shape;164;p6"/>
          <p:cNvSpPr txBox="1">
            <a:spLocks noGrp="1"/>
          </p:cNvSpPr>
          <p:nvPr>
            <p:ph type="ftr" sz="quarter" idx="11"/>
          </p:nvPr>
        </p:nvSpPr>
        <p:spPr>
          <a:xfrm rot="5400000">
            <a:off x="9521207" y="3155806"/>
            <a:ext cx="3859795" cy="304801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>
                <a:solidFill>
                  <a:srgbClr val="FFFFFF"/>
                </a:solidFill>
              </a:rPr>
              <a:t>Finnish National Agency for Education</a:t>
            </a:r>
          </a:p>
        </p:txBody>
      </p:sp>
      <p:sp>
        <p:nvSpPr>
          <p:cNvPr id="165" name="Google Shape;165;p6"/>
          <p:cNvSpPr txBox="1">
            <a:spLocks noGrp="1"/>
          </p:cNvSpPr>
          <p:nvPr>
            <p:ph type="sldNum" sz="quarter" idx="12"/>
          </p:nvPr>
        </p:nvSpPr>
        <p:spPr>
          <a:xfrm>
            <a:off x="11017538" y="610622"/>
            <a:ext cx="685802" cy="766675"/>
          </a:xfrm>
          <a:prstGeom prst="rect">
            <a:avLst/>
          </a:prstGeom>
        </p:spPr>
        <p:txBody>
          <a:bodyPr spcFirstLastPara="1" lIns="0" tIns="0" rIns="0" bIns="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 sz="2000">
                <a:solidFill>
                  <a:srgbClr val="FFFFFF"/>
                </a:solidFill>
              </a:rPr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6</a:t>
            </a:fld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Mukautettu 2">
      <a:dk1>
        <a:sysClr val="windowText" lastClr="000000"/>
      </a:dk1>
      <a:lt1>
        <a:sysClr val="window" lastClr="FFFFFF"/>
      </a:lt1>
      <a:dk2>
        <a:srgbClr val="134770"/>
      </a:dk2>
      <a:lt2>
        <a:srgbClr val="F6DDD8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CC0BC47-04F5-404D-9D37-D28399B17626}"/>
</file>

<file path=customXml/itemProps2.xml><?xml version="1.0" encoding="utf-8"?>
<ds:datastoreItem xmlns:ds="http://schemas.openxmlformats.org/officeDocument/2006/customXml" ds:itemID="{3F001E35-97C1-4F6F-AB9F-884CAC8184B4}"/>
</file>

<file path=customXml/itemProps3.xml><?xml version="1.0" encoding="utf-8"?>
<ds:datastoreItem xmlns:ds="http://schemas.openxmlformats.org/officeDocument/2006/customXml" ds:itemID="{C0670046-F17F-4621-ABD3-76913BE9E540}"/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48</TotalTime>
  <Words>279</Words>
  <Application>Microsoft Office PowerPoint</Application>
  <PresentationFormat>Laajakuva</PresentationFormat>
  <Paragraphs>46</Paragraphs>
  <Slides>6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Wingdings 3</vt:lpstr>
      <vt:lpstr>Ioni (johtoryhmä)</vt:lpstr>
      <vt:lpstr>Saamelaiset Suomessa</vt:lpstr>
      <vt:lpstr>Saamelaiset Suomessa</vt:lpstr>
      <vt:lpstr>Saamen kielet</vt:lpstr>
      <vt:lpstr>Saamelaisten syrjintä </vt:lpstr>
      <vt:lpstr>Saamelaiskäräjät </vt:lpstr>
      <vt:lpstr>Saamelaisten oikeudellinen asema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Saamelaiset Suomessa</dc:title>
  <dc:creator>Elo Satu</dc:creator>
  <cp:lastModifiedBy>Korhonen Anjuli (OPH)</cp:lastModifiedBy>
  <cp:revision>3</cp:revision>
  <dcterms:created xsi:type="dcterms:W3CDTF">2017-01-23T10:06:39Z</dcterms:created>
  <dcterms:modified xsi:type="dcterms:W3CDTF">2022-12-14T09:59:08Z</dcterms:modified>
</cp:coreProperties>
</file>