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metadata" ContentType="application/binary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Default Extension="jpg" ContentType="image/jpe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png" ContentType="image/png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0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2" roundtripDataSignature="AMtx7miiME83a50HDo2eDjcyT65iymg0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6A09DE-F9EB-40F7-B922-C0CAE7FE4E4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9470366-A44D-40BB-82BD-A77C34FA1B54}">
      <dgm:prSet/>
      <dgm:spPr/>
      <dgm:t>
        <a:bodyPr/>
        <a:lstStyle/>
        <a:p>
          <a:r>
            <a:rPr lang="en-GB" dirty="1" b="0" i="0"/>
            <a:t>Discrimination and the disappearance of the traditional livelihoods have weakened the societal status of the Roma.</a:t>
          </a:r>
          <a:r>
            <a:rPr lang="en-GB" dirty="1" b="0" i="0"/>
            <a:t> </a:t>
          </a:r>
        </a:p>
      </dgm:t>
    </dgm:pt>
    <dgm:pt modelId="{9C67D780-36A6-44DD-8A2E-319F578770E3}" type="parTrans" cxnId="{11951F86-336F-42C6-A3CE-E4C104D84BE3}">
      <dgm:prSet/>
      <dgm:spPr/>
      <dgm:t>
        <a:bodyPr/>
        <a:lstStyle/>
        <a:p>
          <a:endParaRPr lang="en-US"/>
        </a:p>
      </dgm:t>
    </dgm:pt>
    <dgm:pt modelId="{59ECE0B2-1D7E-4288-9F11-A8742BB4507A}" type="sibTrans" cxnId="{11951F86-336F-42C6-A3CE-E4C104D84BE3}">
      <dgm:prSet/>
      <dgm:spPr/>
      <dgm:t>
        <a:bodyPr/>
        <a:lstStyle/>
        <a:p>
          <a:endParaRPr lang="en-US"/>
        </a:p>
      </dgm:t>
    </dgm:pt>
    <dgm:pt modelId="{BEBC02BF-D79B-41C3-8D7B-4B3F7EC059D9}">
      <dgm:prSet/>
      <dgm:spPr/>
      <dgm:t>
        <a:bodyPr/>
        <a:lstStyle/>
        <a:p>
          <a:r>
            <a:rPr lang="en-GB" dirty="1" b="0" i="0"/>
            <a:t>The level of education and the employment rate of the Roma are lower than in the population on average.</a:t>
          </a:r>
        </a:p>
      </dgm:t>
    </dgm:pt>
    <dgm:pt modelId="{5EE67038-13AA-4DB6-A0C0-0D2883F5D8F8}" type="parTrans" cxnId="{FC714A5C-2225-4244-B9A3-D9A85A623894}">
      <dgm:prSet/>
      <dgm:spPr/>
      <dgm:t>
        <a:bodyPr/>
        <a:lstStyle/>
        <a:p>
          <a:endParaRPr lang="en-US"/>
        </a:p>
      </dgm:t>
    </dgm:pt>
    <dgm:pt modelId="{D0D459EB-E5AA-4EA1-B518-62923A2286BB}" type="sibTrans" cxnId="{FC714A5C-2225-4244-B9A3-D9A85A623894}">
      <dgm:prSet/>
      <dgm:spPr/>
      <dgm:t>
        <a:bodyPr/>
        <a:lstStyle/>
        <a:p>
          <a:endParaRPr lang="en-US"/>
        </a:p>
      </dgm:t>
    </dgm:pt>
    <dgm:pt modelId="{35E52459-241C-4578-8711-9F90E81A3E2B}">
      <dgm:prSet/>
      <dgm:spPr/>
      <dgm:t>
        <a:bodyPr/>
        <a:lstStyle/>
        <a:p>
          <a:r>
            <a:rPr lang="en-GB" dirty="1" b="0" i="0"/>
            <a:t>For example, it is difficult for persons with a Roma background to find a place to live and a job.</a:t>
          </a:r>
        </a:p>
      </dgm:t>
    </dgm:pt>
    <dgm:pt modelId="{BED42756-DCCF-44C9-A218-00FADE2B9850}" type="parTrans" cxnId="{0662CD2C-39ED-4240-943E-1E4A355D0B3C}">
      <dgm:prSet/>
      <dgm:spPr/>
      <dgm:t>
        <a:bodyPr/>
        <a:lstStyle/>
        <a:p>
          <a:endParaRPr lang="en-US"/>
        </a:p>
      </dgm:t>
    </dgm:pt>
    <dgm:pt modelId="{B9F1E27F-FCF8-4E3A-8ED2-67FA1AE0C3AE}" type="sibTrans" cxnId="{0662CD2C-39ED-4240-943E-1E4A355D0B3C}">
      <dgm:prSet/>
      <dgm:spPr/>
      <dgm:t>
        <a:bodyPr/>
        <a:lstStyle/>
        <a:p>
          <a:endParaRPr lang="en-US"/>
        </a:p>
      </dgm:t>
    </dgm:pt>
    <dgm:pt modelId="{A1ECE397-37ED-49D6-AC7C-2C76EABB0606}">
      <dgm:prSet/>
      <dgm:spPr/>
      <dgm:t>
        <a:bodyPr/>
        <a:lstStyle/>
        <a:p>
          <a:r>
            <a:rPr lang="en-GB" dirty="1" b="0" i="0"/>
            <a:t>Many Roma find that the surrounding society does not understand or value their culture.</a:t>
          </a:r>
        </a:p>
      </dgm:t>
    </dgm:pt>
    <dgm:pt modelId="{4C8900E1-646A-42B9-92EA-9FB7AD3D11E9}" type="parTrans" cxnId="{77FE9C43-3477-4146-BF1E-F2CB189F0A3B}">
      <dgm:prSet/>
      <dgm:spPr/>
      <dgm:t>
        <a:bodyPr/>
        <a:lstStyle/>
        <a:p>
          <a:endParaRPr lang="en-US"/>
        </a:p>
      </dgm:t>
    </dgm:pt>
    <dgm:pt modelId="{528ED5E5-6537-4886-B3AD-96B4C90DFAAF}" type="sibTrans" cxnId="{77FE9C43-3477-4146-BF1E-F2CB189F0A3B}">
      <dgm:prSet/>
      <dgm:spPr/>
      <dgm:t>
        <a:bodyPr/>
        <a:lstStyle/>
        <a:p>
          <a:endParaRPr lang="en-US"/>
        </a:p>
      </dgm:t>
    </dgm:pt>
    <dgm:pt modelId="{240853BB-9915-400A-9F1F-8E9AD4677537}" type="pres">
      <dgm:prSet presAssocID="{D86A09DE-F9EB-40F7-B922-C0CAE7FE4E4D}" presName="vert0" presStyleCnt="0">
        <dgm:presLayoutVars>
          <dgm:dir/>
          <dgm:animOne val="branch"/>
          <dgm:animLvl val="lvl"/>
        </dgm:presLayoutVars>
      </dgm:prSet>
      <dgm:spPr/>
    </dgm:pt>
    <dgm:pt modelId="{6DE9DD47-D366-413E-BAC9-116187A6D35A}" type="pres">
      <dgm:prSet presAssocID="{A9470366-A44D-40BB-82BD-A77C34FA1B54}" presName="thickLine" presStyleLbl="alignNode1" presStyleIdx="0" presStyleCnt="4"/>
      <dgm:spPr/>
    </dgm:pt>
    <dgm:pt modelId="{9D1EA0CC-1456-498B-81D6-04A5B0E5475D}" type="pres">
      <dgm:prSet presAssocID="{A9470366-A44D-40BB-82BD-A77C34FA1B54}" presName="horz1" presStyleCnt="0"/>
      <dgm:spPr/>
    </dgm:pt>
    <dgm:pt modelId="{969D19F8-8B2D-4788-AA47-23C9B0C585A8}" type="pres">
      <dgm:prSet presAssocID="{A9470366-A44D-40BB-82BD-A77C34FA1B54}" presName="tx1" presStyleLbl="revTx" presStyleIdx="0" presStyleCnt="4"/>
      <dgm:spPr/>
    </dgm:pt>
    <dgm:pt modelId="{94FED9C5-DA9C-4710-BC04-DF5487B96C53}" type="pres">
      <dgm:prSet presAssocID="{A9470366-A44D-40BB-82BD-A77C34FA1B54}" presName="vert1" presStyleCnt="0"/>
      <dgm:spPr/>
    </dgm:pt>
    <dgm:pt modelId="{30B7E414-4013-48BC-9DBA-DBED84DEE863}" type="pres">
      <dgm:prSet presAssocID="{BEBC02BF-D79B-41C3-8D7B-4B3F7EC059D9}" presName="thickLine" presStyleLbl="alignNode1" presStyleIdx="1" presStyleCnt="4"/>
      <dgm:spPr/>
    </dgm:pt>
    <dgm:pt modelId="{388231B7-9C37-4871-A1E6-B46214548556}" type="pres">
      <dgm:prSet presAssocID="{BEBC02BF-D79B-41C3-8D7B-4B3F7EC059D9}" presName="horz1" presStyleCnt="0"/>
      <dgm:spPr/>
    </dgm:pt>
    <dgm:pt modelId="{AD1568B7-3402-4303-BDE1-FBDB6840B2DB}" type="pres">
      <dgm:prSet presAssocID="{BEBC02BF-D79B-41C3-8D7B-4B3F7EC059D9}" presName="tx1" presStyleLbl="revTx" presStyleIdx="1" presStyleCnt="4"/>
      <dgm:spPr/>
    </dgm:pt>
    <dgm:pt modelId="{F8DE9876-8157-4B9A-B1F0-C43DADDD7F0D}" type="pres">
      <dgm:prSet presAssocID="{BEBC02BF-D79B-41C3-8D7B-4B3F7EC059D9}" presName="vert1" presStyleCnt="0"/>
      <dgm:spPr/>
    </dgm:pt>
    <dgm:pt modelId="{AF52BE29-9C91-41B4-AC82-97D52A6BC273}" type="pres">
      <dgm:prSet presAssocID="{35E52459-241C-4578-8711-9F90E81A3E2B}" presName="thickLine" presStyleLbl="alignNode1" presStyleIdx="2" presStyleCnt="4"/>
      <dgm:spPr/>
    </dgm:pt>
    <dgm:pt modelId="{08BFFDF3-23DE-49E0-ABC1-39A7E97CA27D}" type="pres">
      <dgm:prSet presAssocID="{35E52459-241C-4578-8711-9F90E81A3E2B}" presName="horz1" presStyleCnt="0"/>
      <dgm:spPr/>
    </dgm:pt>
    <dgm:pt modelId="{D650538F-6B00-48C6-9D6D-E791E58606D1}" type="pres">
      <dgm:prSet presAssocID="{35E52459-241C-4578-8711-9F90E81A3E2B}" presName="tx1" presStyleLbl="revTx" presStyleIdx="2" presStyleCnt="4"/>
      <dgm:spPr/>
    </dgm:pt>
    <dgm:pt modelId="{5555AE66-655B-4F65-8D26-5488CD981EAB}" type="pres">
      <dgm:prSet presAssocID="{35E52459-241C-4578-8711-9F90E81A3E2B}" presName="vert1" presStyleCnt="0"/>
      <dgm:spPr/>
    </dgm:pt>
    <dgm:pt modelId="{D61F57CF-1E46-49D5-92C5-C43E9A5EBD37}" type="pres">
      <dgm:prSet presAssocID="{A1ECE397-37ED-49D6-AC7C-2C76EABB0606}" presName="thickLine" presStyleLbl="alignNode1" presStyleIdx="3" presStyleCnt="4"/>
      <dgm:spPr/>
    </dgm:pt>
    <dgm:pt modelId="{D46C5340-B1CD-48F1-B528-01A8C2C33BF8}" type="pres">
      <dgm:prSet presAssocID="{A1ECE397-37ED-49D6-AC7C-2C76EABB0606}" presName="horz1" presStyleCnt="0"/>
      <dgm:spPr/>
    </dgm:pt>
    <dgm:pt modelId="{074E6751-DD35-4295-BA73-CB9234D06946}" type="pres">
      <dgm:prSet presAssocID="{A1ECE397-37ED-49D6-AC7C-2C76EABB0606}" presName="tx1" presStyleLbl="revTx" presStyleIdx="3" presStyleCnt="4"/>
      <dgm:spPr/>
    </dgm:pt>
    <dgm:pt modelId="{E8FFEE90-850A-4013-8B11-7B7CDA90D8C5}" type="pres">
      <dgm:prSet presAssocID="{A1ECE397-37ED-49D6-AC7C-2C76EABB0606}" presName="vert1" presStyleCnt="0"/>
      <dgm:spPr/>
    </dgm:pt>
  </dgm:ptLst>
  <dgm:cxnLst>
    <dgm:cxn modelId="{3AFF2E06-E781-41D8-ADFD-C15F244EFF73}" type="presOf" srcId="{35E52459-241C-4578-8711-9F90E81A3E2B}" destId="{D650538F-6B00-48C6-9D6D-E791E58606D1}" srcOrd="0" destOrd="0" presId="urn:microsoft.com/office/officeart/2008/layout/LinedList"/>
    <dgm:cxn modelId="{0662CD2C-39ED-4240-943E-1E4A355D0B3C}" srcId="{D86A09DE-F9EB-40F7-B922-C0CAE7FE4E4D}" destId="{35E52459-241C-4578-8711-9F90E81A3E2B}" srcOrd="2" destOrd="0" parTransId="{BED42756-DCCF-44C9-A218-00FADE2B9850}" sibTransId="{B9F1E27F-FCF8-4E3A-8ED2-67FA1AE0C3AE}"/>
    <dgm:cxn modelId="{15CED62F-DEB1-471E-B571-FC62B48FABA2}" type="presOf" srcId="{BEBC02BF-D79B-41C3-8D7B-4B3F7EC059D9}" destId="{AD1568B7-3402-4303-BDE1-FBDB6840B2DB}" srcOrd="0" destOrd="0" presId="urn:microsoft.com/office/officeart/2008/layout/LinedList"/>
    <dgm:cxn modelId="{FC714A5C-2225-4244-B9A3-D9A85A623894}" srcId="{D86A09DE-F9EB-40F7-B922-C0CAE7FE4E4D}" destId="{BEBC02BF-D79B-41C3-8D7B-4B3F7EC059D9}" srcOrd="1" destOrd="0" parTransId="{5EE67038-13AA-4DB6-A0C0-0D2883F5D8F8}" sibTransId="{D0D459EB-E5AA-4EA1-B518-62923A2286BB}"/>
    <dgm:cxn modelId="{77FE9C43-3477-4146-BF1E-F2CB189F0A3B}" srcId="{D86A09DE-F9EB-40F7-B922-C0CAE7FE4E4D}" destId="{A1ECE397-37ED-49D6-AC7C-2C76EABB0606}" srcOrd="3" destOrd="0" parTransId="{4C8900E1-646A-42B9-92EA-9FB7AD3D11E9}" sibTransId="{528ED5E5-6537-4886-B3AD-96B4C90DFAAF}"/>
    <dgm:cxn modelId="{6B66C043-6488-4DB2-819B-5B6CBA741385}" type="presOf" srcId="{A1ECE397-37ED-49D6-AC7C-2C76EABB0606}" destId="{074E6751-DD35-4295-BA73-CB9234D06946}" srcOrd="0" destOrd="0" presId="urn:microsoft.com/office/officeart/2008/layout/LinedList"/>
    <dgm:cxn modelId="{F9B82F72-0DC2-452F-BF8B-817A0A5FBB5E}" type="presOf" srcId="{A9470366-A44D-40BB-82BD-A77C34FA1B54}" destId="{969D19F8-8B2D-4788-AA47-23C9B0C585A8}" srcOrd="0" destOrd="0" presId="urn:microsoft.com/office/officeart/2008/layout/LinedList"/>
    <dgm:cxn modelId="{11951F86-336F-42C6-A3CE-E4C104D84BE3}" srcId="{D86A09DE-F9EB-40F7-B922-C0CAE7FE4E4D}" destId="{A9470366-A44D-40BB-82BD-A77C34FA1B54}" srcOrd="0" destOrd="0" parTransId="{9C67D780-36A6-44DD-8A2E-319F578770E3}" sibTransId="{59ECE0B2-1D7E-4288-9F11-A8742BB4507A}"/>
    <dgm:cxn modelId="{7E371CF5-3267-4E6D-A360-7311C3181AB7}" type="presOf" srcId="{D86A09DE-F9EB-40F7-B922-C0CAE7FE4E4D}" destId="{240853BB-9915-400A-9F1F-8E9AD4677537}" srcOrd="0" destOrd="0" presId="urn:microsoft.com/office/officeart/2008/layout/LinedList"/>
    <dgm:cxn modelId="{8C48098F-16B4-402C-ABDE-E11F146225EE}" type="presParOf" srcId="{240853BB-9915-400A-9F1F-8E9AD4677537}" destId="{6DE9DD47-D366-413E-BAC9-116187A6D35A}" srcOrd="0" destOrd="0" presId="urn:microsoft.com/office/officeart/2008/layout/LinedList"/>
    <dgm:cxn modelId="{E9814A2B-CF4C-4475-8B68-735EDA11FDDE}" type="presParOf" srcId="{240853BB-9915-400A-9F1F-8E9AD4677537}" destId="{9D1EA0CC-1456-498B-81D6-04A5B0E5475D}" srcOrd="1" destOrd="0" presId="urn:microsoft.com/office/officeart/2008/layout/LinedList"/>
    <dgm:cxn modelId="{97831B54-E8C1-4B12-BA2F-7CDA8A856B8E}" type="presParOf" srcId="{9D1EA0CC-1456-498B-81D6-04A5B0E5475D}" destId="{969D19F8-8B2D-4788-AA47-23C9B0C585A8}" srcOrd="0" destOrd="0" presId="urn:microsoft.com/office/officeart/2008/layout/LinedList"/>
    <dgm:cxn modelId="{A948BA11-7EC2-462C-BF95-860087286B5E}" type="presParOf" srcId="{9D1EA0CC-1456-498B-81D6-04A5B0E5475D}" destId="{94FED9C5-DA9C-4710-BC04-DF5487B96C53}" srcOrd="1" destOrd="0" presId="urn:microsoft.com/office/officeart/2008/layout/LinedList"/>
    <dgm:cxn modelId="{6121F74C-EB1D-47CB-B122-100C95E75082}" type="presParOf" srcId="{240853BB-9915-400A-9F1F-8E9AD4677537}" destId="{30B7E414-4013-48BC-9DBA-DBED84DEE863}" srcOrd="2" destOrd="0" presId="urn:microsoft.com/office/officeart/2008/layout/LinedList"/>
    <dgm:cxn modelId="{54B777C7-1D0B-45B7-8F4B-516180A3057E}" type="presParOf" srcId="{240853BB-9915-400A-9F1F-8E9AD4677537}" destId="{388231B7-9C37-4871-A1E6-B46214548556}" srcOrd="3" destOrd="0" presId="urn:microsoft.com/office/officeart/2008/layout/LinedList"/>
    <dgm:cxn modelId="{D17C48A0-0643-473C-8D53-61AB4BF2531A}" type="presParOf" srcId="{388231B7-9C37-4871-A1E6-B46214548556}" destId="{AD1568B7-3402-4303-BDE1-FBDB6840B2DB}" srcOrd="0" destOrd="0" presId="urn:microsoft.com/office/officeart/2008/layout/LinedList"/>
    <dgm:cxn modelId="{BE9A7761-A322-4566-B087-170376AF321B}" type="presParOf" srcId="{388231B7-9C37-4871-A1E6-B46214548556}" destId="{F8DE9876-8157-4B9A-B1F0-C43DADDD7F0D}" srcOrd="1" destOrd="0" presId="urn:microsoft.com/office/officeart/2008/layout/LinedList"/>
    <dgm:cxn modelId="{87CA2770-B5E9-463D-9E8F-95A9A3432538}" type="presParOf" srcId="{240853BB-9915-400A-9F1F-8E9AD4677537}" destId="{AF52BE29-9C91-41B4-AC82-97D52A6BC273}" srcOrd="4" destOrd="0" presId="urn:microsoft.com/office/officeart/2008/layout/LinedList"/>
    <dgm:cxn modelId="{C194BE5C-CDC4-44A3-8B34-2A41E1217182}" type="presParOf" srcId="{240853BB-9915-400A-9F1F-8E9AD4677537}" destId="{08BFFDF3-23DE-49E0-ABC1-39A7E97CA27D}" srcOrd="5" destOrd="0" presId="urn:microsoft.com/office/officeart/2008/layout/LinedList"/>
    <dgm:cxn modelId="{529573C7-6E69-4332-AAE8-432F335EDD9C}" type="presParOf" srcId="{08BFFDF3-23DE-49E0-ABC1-39A7E97CA27D}" destId="{D650538F-6B00-48C6-9D6D-E791E58606D1}" srcOrd="0" destOrd="0" presId="urn:microsoft.com/office/officeart/2008/layout/LinedList"/>
    <dgm:cxn modelId="{804CCB2F-5EF1-4A86-B9DD-82079C62D14E}" type="presParOf" srcId="{08BFFDF3-23DE-49E0-ABC1-39A7E97CA27D}" destId="{5555AE66-655B-4F65-8D26-5488CD981EAB}" srcOrd="1" destOrd="0" presId="urn:microsoft.com/office/officeart/2008/layout/LinedList"/>
    <dgm:cxn modelId="{D2E82175-5EC1-4F63-88BE-E2CF98E2BDAA}" type="presParOf" srcId="{240853BB-9915-400A-9F1F-8E9AD4677537}" destId="{D61F57CF-1E46-49D5-92C5-C43E9A5EBD37}" srcOrd="6" destOrd="0" presId="urn:microsoft.com/office/officeart/2008/layout/LinedList"/>
    <dgm:cxn modelId="{76D1A002-5074-475C-9F8D-D0D1F1E192CC}" type="presParOf" srcId="{240853BB-9915-400A-9F1F-8E9AD4677537}" destId="{D46C5340-B1CD-48F1-B528-01A8C2C33BF8}" srcOrd="7" destOrd="0" presId="urn:microsoft.com/office/officeart/2008/layout/LinedList"/>
    <dgm:cxn modelId="{AA904B4B-86E1-47FB-A40C-46400485D1DB}" type="presParOf" srcId="{D46C5340-B1CD-48F1-B528-01A8C2C33BF8}" destId="{074E6751-DD35-4295-BA73-CB9234D06946}" srcOrd="0" destOrd="0" presId="urn:microsoft.com/office/officeart/2008/layout/LinedList"/>
    <dgm:cxn modelId="{FC66E2D4-C153-442C-AD4C-19B73C86E9D2}" type="presParOf" srcId="{D46C5340-B1CD-48F1-B528-01A8C2C33BF8}" destId="{E8FFEE90-850A-4013-8B11-7B7CDA90D8C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9DD47-D366-413E-BAC9-116187A6D35A}">
      <dsp:nvSpPr>
        <dsp:cNvPr id="0" name=""/>
        <dsp:cNvSpPr/>
      </dsp:nvSpPr>
      <dsp:spPr>
        <a:xfrm>
          <a:off x="0" y="0"/>
          <a:ext cx="63912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D19F8-8B2D-4788-AA47-23C9B0C585A8}">
      <dsp:nvSpPr>
        <dsp:cNvPr id="0" name=""/>
        <dsp:cNvSpPr/>
      </dsp:nvSpPr>
      <dsp:spPr>
        <a:xfrm>
          <a:off x="0" y="0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Syrjintä ja perinteisten elinkeinojen häviäminen ovat heikentäneet romanien yhteiskunnallista asemaa. </a:t>
          </a:r>
          <a:endParaRPr lang="en-US" sz="2600" kern="1200" dirty="0"/>
        </a:p>
      </dsp:txBody>
      <dsp:txXfrm>
        <a:off x="0" y="0"/>
        <a:ext cx="6391275" cy="1311671"/>
      </dsp:txXfrm>
    </dsp:sp>
    <dsp:sp modelId="{30B7E414-4013-48BC-9DBA-DBED84DEE863}">
      <dsp:nvSpPr>
        <dsp:cNvPr id="0" name=""/>
        <dsp:cNvSpPr/>
      </dsp:nvSpPr>
      <dsp:spPr>
        <a:xfrm>
          <a:off x="0" y="1311671"/>
          <a:ext cx="6391275" cy="0"/>
        </a:xfrm>
        <a:prstGeom prst="line">
          <a:avLst/>
        </a:prstGeom>
        <a:solidFill>
          <a:schemeClr val="accent2">
            <a:hueOff val="-489677"/>
            <a:satOff val="-10832"/>
            <a:lumOff val="-2157"/>
            <a:alphaOff val="0"/>
          </a:schemeClr>
        </a:solidFill>
        <a:ln w="19050" cap="rnd" cmpd="sng" algn="ctr">
          <a:solidFill>
            <a:schemeClr val="accent2">
              <a:hueOff val="-489677"/>
              <a:satOff val="-10832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1568B7-3402-4303-BDE1-FBDB6840B2DB}">
      <dsp:nvSpPr>
        <dsp:cNvPr id="0" name=""/>
        <dsp:cNvSpPr/>
      </dsp:nvSpPr>
      <dsp:spPr>
        <a:xfrm>
          <a:off x="0" y="1311671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Romanien koulutustaso ja työllisyysaste ovat alempia kuin väestöllä keskimäärin.</a:t>
          </a:r>
          <a:endParaRPr lang="en-US" sz="2600" kern="1200" dirty="0"/>
        </a:p>
      </dsp:txBody>
      <dsp:txXfrm>
        <a:off x="0" y="1311671"/>
        <a:ext cx="6391275" cy="1311671"/>
      </dsp:txXfrm>
    </dsp:sp>
    <dsp:sp modelId="{AF52BE29-9C91-41B4-AC82-97D52A6BC273}">
      <dsp:nvSpPr>
        <dsp:cNvPr id="0" name=""/>
        <dsp:cNvSpPr/>
      </dsp:nvSpPr>
      <dsp:spPr>
        <a:xfrm>
          <a:off x="0" y="2623343"/>
          <a:ext cx="6391275" cy="0"/>
        </a:xfrm>
        <a:prstGeom prst="line">
          <a:avLst/>
        </a:prstGeom>
        <a:solidFill>
          <a:schemeClr val="accent2">
            <a:hueOff val="-979354"/>
            <a:satOff val="-21663"/>
            <a:lumOff val="-4313"/>
            <a:alphaOff val="0"/>
          </a:schemeClr>
        </a:solidFill>
        <a:ln w="19050" cap="rnd" cmpd="sng" algn="ctr">
          <a:solidFill>
            <a:schemeClr val="accent2">
              <a:hueOff val="-979354"/>
              <a:satOff val="-21663"/>
              <a:lumOff val="-43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0538F-6B00-48C6-9D6D-E791E58606D1}">
      <dsp:nvSpPr>
        <dsp:cNvPr id="0" name=""/>
        <dsp:cNvSpPr/>
      </dsp:nvSpPr>
      <dsp:spPr>
        <a:xfrm>
          <a:off x="0" y="2623343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Romanitaustaisten henkilöiden on esimerkiksi vaikea löytää asuntoa ja työpaikkaa.</a:t>
          </a:r>
          <a:endParaRPr lang="en-US" sz="2600" kern="1200" dirty="0"/>
        </a:p>
      </dsp:txBody>
      <dsp:txXfrm>
        <a:off x="0" y="2623343"/>
        <a:ext cx="6391275" cy="1311671"/>
      </dsp:txXfrm>
    </dsp:sp>
    <dsp:sp modelId="{D61F57CF-1E46-49D5-92C5-C43E9A5EBD37}">
      <dsp:nvSpPr>
        <dsp:cNvPr id="0" name=""/>
        <dsp:cNvSpPr/>
      </dsp:nvSpPr>
      <dsp:spPr>
        <a:xfrm>
          <a:off x="0" y="3935015"/>
          <a:ext cx="6391275" cy="0"/>
        </a:xfrm>
        <a:prstGeom prst="line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E6751-DD35-4295-BA73-CB9234D06946}">
      <dsp:nvSpPr>
        <dsp:cNvPr id="0" name=""/>
        <dsp:cNvSpPr/>
      </dsp:nvSpPr>
      <dsp:spPr>
        <a:xfrm>
          <a:off x="0" y="3935015"/>
          <a:ext cx="6391275" cy="1311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600" b="0" i="0" kern="1200" dirty="0"/>
            <a:t>Monet romanit kokevat, että ympäröivä yhteiskunta ei ymmärrä eikä arvosta heidän kulttuuriaan.</a:t>
          </a:r>
          <a:endParaRPr lang="en-US" sz="2600" kern="1200" dirty="0"/>
        </a:p>
      </dsp:txBody>
      <dsp:txXfrm>
        <a:off x="0" y="3935015"/>
        <a:ext cx="6391275" cy="13116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12/13/2022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9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087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134871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135160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395902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772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284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893168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8413217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6289479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028183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653359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36317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664467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075132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07800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385113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eni kuva 1">
  <p:cSld name="Pieni kuva 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788400" y="2304000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5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7" name="Google Shape;27;p9"/>
          <p:cNvSpPr>
            <a:spLocks noGrp="1"/>
          </p:cNvSpPr>
          <p:nvPr>
            <p:ph type="pic" idx="2"/>
          </p:nvPr>
        </p:nvSpPr>
        <p:spPr>
          <a:xfrm>
            <a:off x="6303963" y="2403475"/>
            <a:ext cx="5000625" cy="34432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9874971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 kaari">
  <p:cSld name="Otsikko ja sisältö kaari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3300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341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19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0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GB" dirty="1" sz="6600">
                <a:solidFill>
                  <a:srgbClr val="FFFFFF"/>
                </a:solidFill>
              </a:rPr>
              <a:t>The Roma in Finland</a:t>
            </a:r>
          </a:p>
        </p:txBody>
      </p:sp>
      <p:sp>
        <p:nvSpPr>
          <p:cNvPr id="116" name="Google Shape;116;p1"/>
          <p:cNvSpPr txBox="1"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200"/>
              <a:buNone/>
            </a:pPr>
            <a:endParaRPr lang="fi-FI" sz="24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5400">
                <a:latin typeface="Times New Roman" panose="02020603050405020304" pitchFamily="18" charset="0"/>
                <a:cs typeface="Times New Roman" panose="02020603050405020304" pitchFamily="18" charset="0"/>
              </a:rPr>
              <a:t>Finnish Roma</a:t>
            </a:r>
          </a:p>
        </p:txBody>
      </p:sp>
      <p:sp>
        <p:nvSpPr>
          <p:cNvPr id="122" name="Google Shape;122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dirty="1">
                <a:latin typeface="Times New Roman" panose="02020603050405020304" pitchFamily="18" charset="0"/>
                <a:cs typeface="Times New Roman" panose="02020603050405020304" pitchFamily="18" charset="0"/>
              </a:rPr>
              <a:t>The Roma are one of the national minorities in Finland.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>
                <a:latin typeface="Times New Roman" panose="02020603050405020304" pitchFamily="18" charset="0"/>
                <a:cs typeface="Times New Roman" panose="02020603050405020304" pitchFamily="18" charset="0"/>
              </a:rPr>
              <a:t>More than 10,000 Roma live in Finland.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>
                <a:latin typeface="Times New Roman" panose="02020603050405020304" pitchFamily="18" charset="0"/>
                <a:cs typeface="Times New Roman" panose="02020603050405020304" pitchFamily="18" charset="0"/>
              </a:rPr>
              <a:t>The Roma culture emphasises cleanliness, good manners and respect for old people, which is visible in their dress codes, among other things.</a:t>
            </a:r>
          </a:p>
          <a:p>
            <a:pPr marL="360362" lvl="0" indent="-360362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>
                <a:latin typeface="Times New Roman" panose="02020603050405020304" pitchFamily="18" charset="0"/>
                <a:cs typeface="Times New Roman" panose="02020603050405020304" pitchFamily="18" charset="0"/>
              </a:rPr>
              <a:t>The Constitution of Finland guarantees the right to foster their language and culture to the Roma.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>
                <a:latin typeface="Times New Roman" panose="02020603050405020304" pitchFamily="18" charset="0"/>
                <a:cs typeface="Times New Roman" panose="02020603050405020304" pitchFamily="18" charset="0"/>
              </a:rPr>
              <a:t>The Roma National Day is celebrated on 8 April.</a:t>
            </a:r>
            <a:r>
              <a:rPr lang="en-GB" dirty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60363" lvl="0" indent="-233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233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None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Google Shape;123;p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11 November 2022</a:t>
            </a:r>
          </a:p>
        </p:txBody>
      </p:sp>
      <p:sp>
        <p:nvSpPr>
          <p:cNvPr id="124" name="Google Shape;124;p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25" name="Google Shape;125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</a:p>
        </p:txBody>
      </p:sp>
      <p:pic>
        <p:nvPicPr>
          <p:cNvPr id="126" name="Google Shape;126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591" r="1591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27" name="Google Shape;127;p2"/>
          <p:cNvSpPr txBox="1"/>
          <p:nvPr/>
        </p:nvSpPr>
        <p:spPr>
          <a:xfrm>
            <a:off x="6303963" y="5897906"/>
            <a:ext cx="337624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</a:t>
            </a: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Wikimedia Commons (PD)</a:t>
            </a: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roup 197">
            <a:extLst>
              <a:ext uri="{FF2B5EF4-FFF2-40B4-BE49-F238E27FC236}">
                <a16:creationId xmlns:a16="http://schemas.microsoft.com/office/drawing/2014/main" id="{7084313B-C03D-4981-9786-879159A60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A99190B9-52DD-45DC-BE21-AACE88FEC7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0" name="Oval 199">
              <a:extLst>
                <a:ext uri="{FF2B5EF4-FFF2-40B4-BE49-F238E27FC236}">
                  <a16:creationId xmlns:a16="http://schemas.microsoft.com/office/drawing/2014/main" id="{D1EE260A-12FB-4D71-A318-71BED7FF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1" name="Oval 200">
              <a:extLst>
                <a:ext uri="{FF2B5EF4-FFF2-40B4-BE49-F238E27FC236}">
                  <a16:creationId xmlns:a16="http://schemas.microsoft.com/office/drawing/2014/main" id="{B52EC39A-8D44-4CEF-820F-A442CFA42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2" name="Oval 201">
              <a:extLst>
                <a:ext uri="{FF2B5EF4-FFF2-40B4-BE49-F238E27FC236}">
                  <a16:creationId xmlns:a16="http://schemas.microsoft.com/office/drawing/2014/main" id="{2D010773-529F-4A3D-A0AB-E7CE12DC6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id="{D7582733-2D5B-4103-A63C-0D0D81780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id="{6D073C2A-0E86-458E-88D4-27124FDAD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5" name="Freeform 5">
              <a:extLst>
                <a:ext uri="{FF2B5EF4-FFF2-40B4-BE49-F238E27FC236}">
                  <a16:creationId xmlns:a16="http://schemas.microsoft.com/office/drawing/2014/main" id="{01A64F04-7AF7-48B9-A1B0-956BBCEEF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6" name="Freeform 5">
              <a:extLst>
                <a:ext uri="{FF2B5EF4-FFF2-40B4-BE49-F238E27FC236}">
                  <a16:creationId xmlns:a16="http://schemas.microsoft.com/office/drawing/2014/main" id="{989ABE99-7694-4211-A627-459BE5422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7" name="Freeform 5">
              <a:extLst>
                <a:ext uri="{FF2B5EF4-FFF2-40B4-BE49-F238E27FC236}">
                  <a16:creationId xmlns:a16="http://schemas.microsoft.com/office/drawing/2014/main" id="{254B4214-6F53-497C-8322-9CE8158AA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09" name="Rectangle 208">
            <a:extLst>
              <a:ext uri="{FF2B5EF4-FFF2-40B4-BE49-F238E27FC236}">
                <a16:creationId xmlns:a16="http://schemas.microsoft.com/office/drawing/2014/main" id="{20E145FF-1D18-4246-A2BA-9F6B4D533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11" name="Rectangle 210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19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994087" y="1130603"/>
            <a:ext cx="3342442" cy="4596794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GB" dirty="1" sz="3200">
                <a:solidFill>
                  <a:srgbClr val="EBEBEB"/>
                </a:solidFill>
              </a:rPr>
              <a:t>The Romani language</a:t>
            </a:r>
            <a:r>
              <a:rPr lang="en-GB" dirty="1" sz="3200">
                <a:solidFill>
                  <a:srgbClr val="EBEBEB"/>
                </a:solidFill>
              </a:rPr>
              <a:t> </a:t>
            </a:r>
          </a:p>
        </p:txBody>
      </p:sp>
      <p:sp>
        <p:nvSpPr>
          <p:cNvPr id="135" name="Google Shape;135;p6"/>
          <p:cNvSpPr txBox="1">
            <a:spLocks noGrp="1"/>
          </p:cNvSpPr>
          <p:nvPr>
            <p:ph type="ft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67" name="Google Shape;133;p6"/>
          <p:cNvSpPr txBox="1">
            <a:spLocks noGrp="1"/>
          </p:cNvSpPr>
          <p:nvPr>
            <p:ph type="body" idx="1"/>
          </p:nvPr>
        </p:nvSpPr>
        <p:spPr>
          <a:xfrm>
            <a:off x="5290077" y="437513"/>
            <a:ext cx="5502614" cy="595432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GB" dirty="1" sz="2000"/>
              <a:t>The mother tongue of the majority of the Roma in Finland is Finnish.</a:t>
            </a:r>
          </a:p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GB" dirty="1" sz="2000"/>
              <a:t>The number of people who speak the original Romani language has declined and most of them are elderly.</a:t>
            </a:r>
          </a:p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GB" dirty="1" sz="2000"/>
              <a:t>Efforts have been made to improve the position of the language for example by providing instruction in the Romani language in comprehensive schools.</a:t>
            </a:r>
          </a:p>
          <a:p>
            <a:pPr marL="360363" lvl="0" indent="-360363">
              <a:spcBef>
                <a:spcPts val="1000"/>
              </a:spcBef>
              <a:buSzPct val="80000"/>
              <a:buFont typeface="Wingdings 3" charset="2"/>
              <a:buChar char=""/>
            </a:pPr>
            <a:r>
              <a:rPr lang="en-GB" dirty="1" sz="2000"/>
              <a:t>Today, it is possible to complete a test in the Romani language as part of the matriculation examination and it can be studied as a minor subject at the University of Helsinki.</a:t>
            </a:r>
            <a:r>
              <a:rPr lang="en-GB" dirty="1" sz="2000"/>
              <a:t> </a:t>
            </a:r>
          </a:p>
        </p:txBody>
      </p:sp>
      <p:sp>
        <p:nvSpPr>
          <p:cNvPr id="134" name="Google Shape;134;p6"/>
          <p:cNvSpPr txBox="1">
            <a:spLocks noGrp="1"/>
          </p:cNvSpPr>
          <p:nvPr>
            <p:ph type="dt" idx="10"/>
          </p:nvPr>
        </p:nvSpPr>
        <p:spPr>
          <a:xfrm>
            <a:off x="7980412" y="6391838"/>
            <a:ext cx="2736079" cy="3047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 algn="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 sz="900"/>
              <a:t>11 November 2022</a:t>
            </a:r>
          </a:p>
        </p:txBody>
      </p:sp>
      <p:sp>
        <p:nvSpPr>
          <p:cNvPr id="136" name="Google Shape;136;p6"/>
          <p:cNvSpPr txBox="1">
            <a:spLocks noGrp="1"/>
          </p:cNvSpPr>
          <p:nvPr>
            <p:ph type="sldNum" idx="12"/>
          </p:nvPr>
        </p:nvSpPr>
        <p:spPr>
          <a:xfrm>
            <a:off x="10792691" y="6391838"/>
            <a:ext cx="838199" cy="3047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z="900">
                <a:solidFill>
                  <a:schemeClr val="accent1"/>
                </a:solidFill>
              </a:rPr>
              <a:pPr lvl="0" indent="0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None/>
              </a:p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 txBox="1">
            <a:spLocks noGrp="1"/>
          </p:cNvSpPr>
          <p:nvPr>
            <p:ph type="title"/>
          </p:nvPr>
        </p:nvSpPr>
        <p:spPr>
          <a:xfrm>
            <a:off x="788400" y="8467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480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the Roma</a:t>
            </a:r>
          </a:p>
        </p:txBody>
      </p:sp>
      <p:sp>
        <p:nvSpPr>
          <p:cNvPr id="144" name="Google Shape;144;p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11 November 2022</a:t>
            </a:r>
          </a:p>
        </p:txBody>
      </p:sp>
      <p:sp>
        <p:nvSpPr>
          <p:cNvPr id="145" name="Google Shape;145;p3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46" name="Google Shape;146;p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</a:p>
        </p:txBody>
      </p:sp>
      <p:pic>
        <p:nvPicPr>
          <p:cNvPr id="147" name="Google Shape;147;p3" descr="Kuva, joka sisältää kohteen ulko, maa, hevonen, vanha&#10;&#10;Kuvaus luotu automaattisesti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3238" b="3238"/>
          <a:stretch/>
        </p:blipFill>
        <p:spPr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148" name="Google Shape;148;p3"/>
          <p:cNvSpPr txBox="1"/>
          <p:nvPr/>
        </p:nvSpPr>
        <p:spPr>
          <a:xfrm>
            <a:off x="6303963" y="5917681"/>
            <a:ext cx="51886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</a:t>
            </a:r>
            <a:r>
              <a:rPr lang="en-GB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1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Museum of Central Finland (Finna.fi) (CC-BY ND 4.0)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CF4ED29A-1C9A-42FC-9A12-07F7D78EE63F}"/>
              </a:ext>
            </a:extLst>
          </p:cNvPr>
          <p:cNvSpPr/>
          <p:nvPr/>
        </p:nvSpPr>
        <p:spPr>
          <a:xfrm>
            <a:off x="421240" y="2260315"/>
            <a:ext cx="5466798" cy="4155475"/>
          </a:xfrm>
          <a:prstGeom prst="rect">
            <a:avLst/>
          </a:prstGeom>
        </p:spPr>
        <p:txBody>
          <a:bodyPr/>
          <a:lstStyle/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en-GB" dirty="1"/>
              <a:t>It is believed that the Roma originate from India, from where they began to wander towards Europe in the Middle Ages.</a:t>
            </a:r>
            <a:r>
              <a:rPr lang="en-GB" dirty="1"/>
              <a:t> </a:t>
            </a:r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en-GB" dirty="1"/>
              <a:t>The first Roma arrived in Finland in the 1500s.</a:t>
            </a:r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en-GB" dirty="1"/>
              <a:t>For centuries, the Roma had a wandering lifestyle working, for example, as craftsmen and traders.</a:t>
            </a:r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en-GB" dirty="1"/>
              <a:t>After the mid-1900s, the majority of the Roma in Finland have settled to live in towns and cities.</a:t>
            </a:r>
          </a:p>
          <a:p>
            <a:pPr marL="285750" lvl="0" indent="-285750">
              <a:spcAft>
                <a:spcPts val="600"/>
              </a:spcAft>
              <a:buClr>
                <a:srgbClr val="92D050"/>
              </a:buClr>
              <a:buFont typeface="Wingdings" panose="05000000000000000000" pitchFamily="2" charset="2"/>
              <a:buChar char="v"/>
            </a:pPr>
            <a:r>
              <a:rPr lang="en-GB" dirty="1"/>
              <a:t>However, the Roma culture has maintained its original characteristics.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161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63">
            <a:extLst>
              <a:ext uri="{FF2B5EF4-FFF2-40B4-BE49-F238E27FC236}">
                <a16:creationId xmlns:a16="http://schemas.microsoft.com/office/drawing/2014/main" id="{1FD9464E-E5B9-40C0-B738-67C266F5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6CCD7EA2-2557-4E49-9B59-9C028EF18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473746"/>
            <a:ext cx="4168684" cy="5902828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3" name="Google Shape;153;p4"/>
          <p:cNvSpPr txBox="1">
            <a:spLocks noGrp="1"/>
          </p:cNvSpPr>
          <p:nvPr>
            <p:ph type="title"/>
          </p:nvPr>
        </p:nvSpPr>
        <p:spPr>
          <a:xfrm>
            <a:off x="7648892" y="1175809"/>
            <a:ext cx="3094794" cy="4506382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4400">
                <a:solidFill>
                  <a:srgbClr val="EBEBEB"/>
                </a:solidFill>
              </a:rPr>
              <a:t>Discrimination of the Roma</a:t>
            </a:r>
            <a:r>
              <a:rPr lang="en-GB" dirty="1" sz="4400">
                <a:solidFill>
                  <a:srgbClr val="EBEBEB"/>
                </a:solidFill>
              </a:rPr>
              <a:t> </a:t>
            </a:r>
          </a:p>
        </p:txBody>
      </p:sp>
      <p:sp>
        <p:nvSpPr>
          <p:cNvPr id="154" name="Google Shape;154;p4"/>
          <p:cNvSpPr txBox="1">
            <a:spLocks noGrp="1"/>
          </p:cNvSpPr>
          <p:nvPr>
            <p:ph idx="1"/>
          </p:nvPr>
        </p:nvSpPr>
        <p:spPr>
          <a:xfrm>
            <a:off x="994088" y="893215"/>
            <a:ext cx="6373640" cy="5071569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363" lvl="0" indent="-360363" rtl="0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The authorities and the Church discriminated against the Roma for centuries.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Clr>
                <a:srgbClr val="92D050"/>
              </a:buClr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In the 1600s and 1700s, efforts were made to expel the Roma from Finland and church ceremonies were prohibited from them.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From the 1880s, efforts were made to integrate them into the majority population.</a:t>
            </a:r>
            <a:r>
              <a:rPr lang="en-GB" dirty="1" sz="2000">
                <a:solidFill>
                  <a:srgbClr val="FFFFFF"/>
                </a:solidFill>
              </a:rPr>
              <a:t> 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In the past few decades, the government has begun to take a more favourable attitude to the Roma culture.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However, discrimination and prejudices against the Roma are still common.</a:t>
            </a:r>
          </a:p>
          <a:p>
            <a:pPr marL="360363" lvl="0" indent="-360363" rtl="0"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en-GB" dirty="1" sz="2000">
                <a:solidFill>
                  <a:srgbClr val="FFFFFF"/>
                </a:solidFill>
              </a:rPr>
              <a:t>For example, the police and security guards have performed ethnic profiling of the Roma.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40" y="473747"/>
            <a:ext cx="685800" cy="59028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5" name="Google Shape;155;p4"/>
          <p:cNvSpPr txBox="1">
            <a:spLocks noGrp="1"/>
          </p:cNvSpPr>
          <p:nvPr>
            <p:ph type="dt" sz="half" idx="10"/>
          </p:nvPr>
        </p:nvSpPr>
        <p:spPr>
          <a:xfrm rot="5400000">
            <a:off x="9763011" y="2685400"/>
            <a:ext cx="2921004" cy="304799"/>
          </a:xfrm>
          <a:prstGeom prst="rect">
            <a:avLst/>
          </a:prstGeom>
        </p:spPr>
        <p:txBody>
          <a:bodyPr spcFirstLastPara="1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rgbClr val="FFFFFF"/>
                </a:solidFill>
              </a:rPr>
              <a:t>11 November 2022</a:t>
            </a:r>
          </a:p>
        </p:txBody>
      </p:sp>
      <p:sp>
        <p:nvSpPr>
          <p:cNvPr id="156" name="Google Shape;156;p4"/>
          <p:cNvSpPr txBox="1">
            <a:spLocks noGrp="1"/>
          </p:cNvSpPr>
          <p:nvPr>
            <p:ph type="ftr" sz="quarter" idx="11"/>
          </p:nvPr>
        </p:nvSpPr>
        <p:spPr>
          <a:xfrm rot="5400000">
            <a:off x="9521207" y="3155806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>
                <a:solidFill>
                  <a:srgbClr val="FFFFFF"/>
                </a:solidFill>
              </a:rPr>
              <a:t>Finnish National Agency for Education</a:t>
            </a:r>
          </a:p>
        </p:txBody>
      </p:sp>
      <p:sp>
        <p:nvSpPr>
          <p:cNvPr id="157" name="Google Shape;157;p4"/>
          <p:cNvSpPr txBox="1">
            <a:spLocks noGrp="1"/>
          </p:cNvSpPr>
          <p:nvPr>
            <p:ph type="sldNum" sz="quarter" idx="12"/>
          </p:nvPr>
        </p:nvSpPr>
        <p:spPr>
          <a:xfrm>
            <a:off x="11017540" y="610622"/>
            <a:ext cx="685800" cy="767687"/>
          </a:xfrm>
          <a:prstGeom prst="rect">
            <a:avLst/>
          </a:prstGeom>
        </p:spPr>
        <p:txBody>
          <a:bodyPr spcFirstLastPara="1" lIns="0" tIns="0" rIns="0" bIns="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 sz="2000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5</a:t>
            </a:fld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roup 190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6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7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8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2" name="Google Shape;162;p5"/>
          <p:cNvSpPr txBox="1">
            <a:spLocks noGrp="1"/>
          </p:cNvSpPr>
          <p:nvPr>
            <p:ph type="title"/>
          </p:nvPr>
        </p:nvSpPr>
        <p:spPr>
          <a:xfrm>
            <a:off x="1154955" y="973667"/>
            <a:ext cx="2942210" cy="4833745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2500">
                <a:solidFill>
                  <a:srgbClr val="EBEBEB"/>
                </a:solidFill>
              </a:rPr>
              <a:t>Societal status of the Roma</a:t>
            </a:r>
            <a:r>
              <a:rPr lang="en-GB" dirty="1" sz="2500">
                <a:solidFill>
                  <a:srgbClr val="EBEBEB"/>
                </a:solidFill>
              </a:rPr>
              <a:t> 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6" name="Google Shape;166;p5"/>
          <p:cNvSpPr txBox="1"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fi-FI">
                <a:solidFill>
                  <a:srgbClr val="FFFFFF"/>
                </a:solidFill>
              </a:rPr>
              <a:pPr marL="0" lvl="0" indent="0" rtl="0">
                <a:spcBef>
                  <a:spcPts val="0"/>
                </a:spcBef>
                <a:spcAft>
                  <a:spcPts val="600"/>
                </a:spcAft>
                <a:buNone/>
              </a:pPr>
              <a:t>6</a:t>
            </a:fld>
          </a:p>
        </p:txBody>
      </p:sp>
      <p:sp>
        <p:nvSpPr>
          <p:cNvPr id="165" name="Google Shape;165;p5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64" name="Google Shape;164;p5"/>
          <p:cNvSpPr txBox="1"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11 November 2022</a:t>
            </a:r>
          </a:p>
        </p:txBody>
      </p:sp>
      <p:graphicFrame>
        <p:nvGraphicFramePr>
          <p:cNvPr id="187" name="Google Shape;163;p5">
            <a:extLst>
              <a:ext uri="{FF2B5EF4-FFF2-40B4-BE49-F238E27FC236}">
                <a16:creationId xmlns:a16="http://schemas.microsoft.com/office/drawing/2014/main" id="{1427A73B-E3F2-FA3E-5CCE-4DE35C84F6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7370508"/>
              </p:ext>
            </p:extLst>
          </p:nvPr>
        </p:nvGraphicFramePr>
        <p:xfrm>
          <a:off x="5181644" y="1224735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279c20c3caf3300dae6b438536eb8c56">
  <xsd:schema xmlns:xsd="http://www.w3.org/2001/XMLSchema" xmlns:p="http://schemas.microsoft.com/office/2006/metadata/properties" targetNamespace="http://schemas.microsoft.com/office/2006/metadata/properties" ma:root="true" ma:fieldsID="0d2e1ca116041f9e11471c52c4c9d60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E6C826FA-8A53-45FB-BF3A-24D6AA2FF00C}"/>
</file>

<file path=customXml/itemProps2.xml><?xml version="1.0" encoding="utf-8"?>
<ds:datastoreItem xmlns:ds="http://schemas.openxmlformats.org/officeDocument/2006/customXml" ds:itemID="{0D8C66DA-0D47-47AB-A67D-C1781CE4868D}"/>
</file>

<file path=customXml/itemProps3.xml><?xml version="1.0" encoding="utf-8"?>
<ds:datastoreItem xmlns:ds="http://schemas.openxmlformats.org/officeDocument/2006/customXml" ds:itemID="{73F1D0AE-240D-400E-B170-1A4F92769B4B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292</Words>
  <Application>Microsoft Office PowerPoint</Application>
  <PresentationFormat>Laajakuva</PresentationFormat>
  <Paragraphs>49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</vt:lpstr>
      <vt:lpstr>Wingdings 3</vt:lpstr>
      <vt:lpstr>Ioni (johtoryhmä)</vt:lpstr>
      <vt:lpstr>Romanit Suomessa</vt:lpstr>
      <vt:lpstr>Suomen romanit</vt:lpstr>
      <vt:lpstr>Romanikieli </vt:lpstr>
      <vt:lpstr>Romanien historiaa</vt:lpstr>
      <vt:lpstr>Romanien syrjintä </vt:lpstr>
      <vt:lpstr>Romanien yhteiskunnallinen asema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Romanit Suomessa</dc:title>
  <dc:creator>Elo Satu</dc:creator>
  <cp:lastModifiedBy>Korhonen Anjuli (OPH)</cp:lastModifiedBy>
  <cp:revision>1</cp:revision>
  <dcterms:created xsi:type="dcterms:W3CDTF">2017-01-23T10:06:39Z</dcterms:created>
  <dcterms:modified xsi:type="dcterms:W3CDTF">2022-12-13T20:20:55Z</dcterms:modified>
</cp:coreProperties>
</file>