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Default Extension="jpg" ContentType="image/jpe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1" roundtripDataSignature="AMtx7mgpfo8hKHnPphbZSnNu8PVWtpWj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D32AC7-60A7-4606-885D-6FD4A03064F1}">
  <a:tblStyle styleId="{00D32AC7-60A7-4606-885D-6FD4A03064F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8F8"/>
          </a:solidFill>
        </a:fill>
      </a:tcStyle>
    </a:wholeTbl>
    <a:band1H>
      <a:tcTxStyle/>
      <a:tcStyle>
        <a:tcBdr/>
        <a:fill>
          <a:solidFill>
            <a:srgbClr val="CACDF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DF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C1E270-A453-47DE-AB76-42A0A464219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AE6"/>
          </a:solidFill>
        </a:fill>
      </a:tcStyle>
    </a:wholeTbl>
    <a:band1H>
      <a:tcTxStyle/>
      <a:tcStyle>
        <a:tcBdr/>
        <a:fill>
          <a:solidFill>
            <a:srgbClr val="FFF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F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D7E7F0-39A6-421C-835C-31A0A2AF9994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5E6"/>
          </a:solidFill>
        </a:fill>
      </a:tcStyle>
    </a:wholeTbl>
    <a:band1H>
      <a:tcTxStyle/>
      <a:tcStyle>
        <a:tcBdr/>
        <a:fill>
          <a:solidFill>
            <a:srgbClr val="D0EC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EC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6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2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3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4.xml.rels>&#65279;<?xml version="1.0" encoding="utf-8" standalone="yes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6bda1a8ff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6bda1a8ffd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16bda1a8ffd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C05B4C-D9F6-4EFA-8A58-1B58F9D64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FFA49EB-08D0-4329-A039-94E642B45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135AE8-CE20-4131-A6A6-EC467DD34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C82D71-0E51-4424-B87C-6251FEE2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D491E2-7CE2-4AAD-8EAB-77F64437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3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82B8C4-C1F7-4C3C-B308-BE3928E0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89F81B-8114-4230-B029-08FDF551C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63D7FB-FA33-4E4E-A06F-99D151C6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F95D42-5565-4C82-9B7D-7A99FF4A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BB117E-FBEC-4CE1-9ECC-77C71DD1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533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0732B2-BD92-4FC5-BF15-C689DCB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0DC6A0-9685-4B94-81B1-AEBD32693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DC09DB-D293-4076-9734-02908E11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770C0C-7A16-470B-A56E-65AD6A6EB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44A6A5-AAF8-4ADF-830B-DF8BA10B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26360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7FF0AC-A95C-4A68-9D39-1948DC8E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DF6C5F-E632-45B5-8F00-D5CFFDAA7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BE1EC9-FA04-4BBF-98A6-48DD8C7C6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007A02-B16C-42E3-9753-F25C68D6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AE07CE-2847-4EBB-886E-1EBF6524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33051-1C1B-4BB0-A3B9-0EE24EBC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84794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95E56E-924F-4146-B309-B0B6AB8F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6E401B-F92C-4742-AD2D-2F21D984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3A6096-0E3D-42C8-87EF-075347FC8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68BF52C-06BA-4DCD-8FB9-092ED2B3A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EB7959-F09C-4D6C-A0C2-C9A33076E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F8B5375-E86B-4795-818C-EDDAF483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438184-34C0-45AE-8D75-21F26E38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88857DF-59C9-48B0-8038-970391C0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48371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D7479-9A6B-4F83-AB0A-5CA0256A9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1AA1405-8950-43D2-91BD-8E3E294D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3F761F3-3B06-4622-A386-8929AD621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EE6F62A-E815-4472-9E1D-596A71D7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13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F7E3DB3-9E8C-4820-A061-7CED9C8B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7C80BC-F66F-417F-81B2-E2943A2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FC427E-0381-4A0A-9C98-BA5C2594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13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A53F83-0529-4026-B5E3-C882469C7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E7C977-71F9-41FF-A2FD-25679831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9DA71F1-42BE-4733-A858-DEC46A2B9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72BB46-05BC-41C2-829B-AF54AB167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734F074-FCF4-4F9A-8417-26A33D62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8C68E2-D094-490D-9D0D-EF3DF0F6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170423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21D66C-F44B-418A-B9FD-4A08B834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37B8FAA-9434-40FB-A7A5-E3BC86788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B0E062-D69E-46A1-B22D-744A35AE4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2D33968-C629-4801-97A7-69219762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38BA9E-F7AE-4BD3-AF60-669A5B8E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EF2503-446F-49ED-BC2D-10447CCE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551999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30694A-7EBB-479D-8DA1-8CA86290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E1A56DE-4D1B-4DBB-BA92-B62E9AC31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1E664-3E08-4885-A5F3-9C4CC7E2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1F7B3A-0661-44C0-AC71-41CB10BE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8FD8A3-BFEF-44DF-A41B-42050C3C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046112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667F819-0770-4A75-AA89-077E7F725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3E0D9FE-04C8-4A41-B71B-79F7B849E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E009C5-708C-4C79-8AB5-C3ADA217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56B8D2-AC07-46AD-BC1D-AC0C1048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57DDAC-E19C-4D8B-86C6-E7FBCBDF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49601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8807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älisivu 2">
  <p:cSld name="Välisivu 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62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8231F9B-58A7-4842-A530-376503B6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46F8CF-A38C-45F8-A2B8-5149D4CF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75DB19-1551-4B88-8F37-EF7F9E1FA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37A87C-9FFA-4FA2-92AF-2D5C1860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D3722B-CA12-425D-857B-7BF0DB56C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23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6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kuntaliitto.fi/tietotuotteet-ja-palvelut/kaupunkien-ja-kuntien-lukumaarat-ja-vaestotiedot" TargetMode="Externa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2.xml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soteuudistus.fi/hyvinvointialuekartta" TargetMode="External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4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2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finlex.fi/fi/sopimukset/sopsteksti/1991/19910060/19910060_2#idm45949346087488" TargetMode="External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2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image" Target="../media/image2.jp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1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2.xml" /></Relationships>
</file>

<file path=ppt/slides/_rels/slide13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2.xml" /></Relationships>
</file>

<file path=ppt/slides/_rels/slide14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7.xml" /></Relationships>
</file>

<file path=ppt/slides/_rels/slide15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3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33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GB" dirty="1">
                <a:solidFill>
                  <a:srgbClr val="FFFFFF"/>
                </a:solidFill>
              </a:rPr>
              <a:t>Drafting the budget for an imaginary municipality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SzPts val="2200"/>
              <a:buNone/>
            </a:pPr>
            <a:r>
              <a:rPr lang="en-GB" dirty="1" sz="2800">
                <a:solidFill>
                  <a:srgbClr val="FFFFFF"/>
                </a:solidFill>
              </a:rPr>
              <a:t>Planning of the budget for own imaginary municipality in small groups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3200" b="1">
                <a:solidFill>
                  <a:srgbClr val="FFFFFF"/>
                </a:solidFill>
              </a:rPr>
              <a:t>Welcome to create your own imaginary municipality!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Google Shape;122;p2"/>
          <p:cNvSpPr txBox="1"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 dirty="1"/>
              <a:t>Finland has just over 300 </a:t>
            </a:r>
            <a:r>
              <a:rPr lang="en-GB" dirty="1" b="1"/>
              <a:t>municipalities</a:t>
            </a:r>
            <a:r>
              <a:rPr lang="en-GB" dirty="1"/>
              <a:t>, the task of which is to organise basic public services to their residents.</a:t>
            </a:r>
            <a:r>
              <a:rPr lang="en-GB" dirty="1"/>
              <a:t>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/>
              <a:t>The activities of the municipality are guided by political decision-making, for which the municipal council is responsible.</a:t>
            </a:r>
            <a:r>
              <a:rPr lang="en-GB" dirty="1"/>
              <a:t> </a:t>
            </a:r>
            <a:r>
              <a:rPr lang="en-GB" dirty="1"/>
              <a:t>The members of the council are elected in municipal elections organised every four years.</a:t>
            </a:r>
            <a:r>
              <a:rPr lang="en-GB" dirty="1"/>
              <a:t>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/>
              <a:t>In this assignment, you will operate in your own imaginary municipality. As its decision-makers, you will make decisions on funding in the municipality.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 i="1"/>
              <a:t>First task:</a:t>
            </a:r>
            <a:r>
              <a:rPr lang="en-GB" dirty="1" i="1"/>
              <a:t> </a:t>
            </a:r>
            <a:r>
              <a:rPr lang="en-GB" dirty="1" i="1"/>
              <a:t>Form groups of 3–4 people according to the teacher’s instructions.</a:t>
            </a:r>
          </a:p>
          <a:p>
            <a:pPr marL="447675" lvl="1" indent="0" rtl="0">
              <a:spcBef>
                <a:spcPts val="1500"/>
              </a:spcBef>
              <a:spcAft>
                <a:spcPts val="0"/>
              </a:spcAft>
              <a:buSzPts val="2800"/>
              <a:buNone/>
            </a:pPr>
            <a:endParaRPr lang="fi-FI" i="1"/>
          </a:p>
        </p:txBody>
      </p:sp>
      <p:sp>
        <p:nvSpPr>
          <p:cNvPr id="123" name="Google Shape;123;p2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163995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14 November 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5251174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sz="quarter" idx="12"/>
          </p:nvPr>
        </p:nvSpPr>
        <p:spPr>
          <a:xfrm>
            <a:off x="9541564" y="6356350"/>
            <a:ext cx="1812235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2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3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Google Shape;13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/>
              <a:t>Size of the imaginary municipality</a:t>
            </a:r>
          </a:p>
        </p:txBody>
      </p:sp>
      <p:sp>
        <p:nvSpPr>
          <p:cNvPr id="150" name="Arc 14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Google Shape;132;p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GB" dirty="1"/>
              <a:t>Your imaginary municipality is medium-sized, so it has 18,000 residents.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 u="sng">
                <a:hlinkClick r:id="rId3"/>
              </a:rPr>
              <a:t>The largest and smallest municipalities in Finland (link in Finnish)</a:t>
            </a:r>
            <a:r>
              <a:rPr lang="en-GB" dirty="1" u="sng">
                <a:hlinkClick r:id="rId3"/>
              </a:rPr>
              <a:t>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 i="1"/>
              <a:t>Second task:</a:t>
            </a:r>
            <a:r>
              <a:rPr lang="en-GB" dirty="1" i="1"/>
              <a:t> </a:t>
            </a:r>
            <a:r>
              <a:rPr lang="en-GB" dirty="1" i="1"/>
              <a:t>Invent a name for your imaginary municipality!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en-GB" dirty="1" i="1"/>
              <a:t>Third task:</a:t>
            </a:r>
            <a:r>
              <a:rPr lang="en-GB" dirty="1" i="1"/>
              <a:t> </a:t>
            </a:r>
            <a:r>
              <a:rPr lang="en-GB" dirty="1" i="1"/>
              <a:t>Find out how many residents your own municipality has.</a:t>
            </a:r>
          </a:p>
          <a:p>
            <a:pPr marL="360045" lvl="0" indent="-207645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/>
          </a:p>
        </p:txBody>
      </p:sp>
      <p:sp>
        <p:nvSpPr>
          <p:cNvPr id="133" name="Google Shape;133;p3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134" name="Google Shape;134;p3"/>
          <p:cNvSpPr txBox="1"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mtClean="0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0" name="Rectangle 14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Google Shape;141;p4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does the municipality do?</a:t>
            </a:r>
          </a:p>
        </p:txBody>
      </p:sp>
      <p:sp>
        <p:nvSpPr>
          <p:cNvPr id="154" name="Arc 153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5109127" y="1396686"/>
            <a:ext cx="6660885" cy="393528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GB" dirty="1" sz="2400"/>
              <a:t>Municipalities organise statutory </a:t>
            </a:r>
            <a:r>
              <a:rPr lang="en-GB" dirty="1" b="1" sz="2400"/>
              <a:t>basic public services</a:t>
            </a:r>
            <a:r>
              <a:rPr lang="en-GB" dirty="1" sz="2400"/>
              <a:t> to their residents.</a:t>
            </a:r>
            <a:r>
              <a:rPr lang="en-GB" dirty="1" sz="2400"/>
              <a:t>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400" i="1"/>
              <a:t>Fourth task:</a:t>
            </a:r>
            <a:r>
              <a:rPr lang="en-GB" dirty="1" sz="2400" i="1"/>
              <a:t> </a:t>
            </a:r>
            <a:r>
              <a:rPr lang="en-GB" dirty="1" sz="2400" i="1"/>
              <a:t>What kind of different services organised by municipalities do you know?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400"/>
              <a:t>The most important basic public services are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education and early childhood education and care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culture, youth, library and sports services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technical services, which include services such as infrastructure and water and waste management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</p:txBody>
      </p:sp>
      <p:sp>
        <p:nvSpPr>
          <p:cNvPr id="143" name="Google Shape;143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144" name="Google Shape;14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145" name="Google Shape;14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4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b="1">
                <a:solidFill>
                  <a:schemeClr val="accent2">
                    <a:lumMod val="75000"/>
                  </a:schemeClr>
                </a:solidFill>
              </a:rPr>
              <a:t>Did you know?</a:t>
            </a:r>
          </a:p>
        </p:txBody>
      </p:sp>
      <p:sp>
        <p:nvSpPr>
          <p:cNvPr id="151" name="Google Shape;151;p5"/>
          <p:cNvSpPr txBox="1">
            <a:spLocks noGrp="1"/>
          </p:cNvSpPr>
          <p:nvPr>
            <p:ph sz="half" idx="1"/>
          </p:nvPr>
        </p:nvSpPr>
        <p:spPr>
          <a:xfrm>
            <a:off x="770615" y="1945782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1" sz="2600"/>
              <a:t>Previously, the tasks of municipalities also included social and health services and fire and rescue services.</a:t>
            </a:r>
          </a:p>
          <a:p>
            <a:pPr marL="360045" lvl="0" indent="-2076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1" b="0" i="0" u="none" strike="noStrike" cap="none" sz="2600"/>
              <a:t>From the beginning of 2023, these services become the responsibility of wellbeing services counties.</a:t>
            </a:r>
            <a:r>
              <a:rPr lang="en-GB" dirty="1" sz="2600"/>
              <a:t> </a:t>
            </a:r>
            <a:r>
              <a:rPr lang="en-GB" dirty="1" sz="2600"/>
              <a:t>There are a total of 21 wellbeing services counties.</a:t>
            </a:r>
          </a:p>
        </p:txBody>
      </p:sp>
      <p:sp>
        <p:nvSpPr>
          <p:cNvPr id="152" name="Google Shape;152;p5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153" name="Google Shape;153;p5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54" name="Google Shape;154;p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</a:p>
        </p:txBody>
      </p:sp>
      <p:sp>
        <p:nvSpPr>
          <p:cNvPr id="155" name="Google Shape;155;p5"/>
          <p:cNvSpPr/>
          <p:nvPr/>
        </p:nvSpPr>
        <p:spPr>
          <a:xfrm>
            <a:off x="6419653" y="1640264"/>
            <a:ext cx="5213975" cy="318626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2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GB" dirty="1" sz="28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Interactive map of wellbeing services counties (link in Finnish)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Google Shape;160;p6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 sz="5400"/>
              <a:t>Where does the municipality get money from?</a:t>
            </a:r>
          </a:p>
        </p:txBody>
      </p:sp>
      <p:sp>
        <p:nvSpPr>
          <p:cNvPr id="17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Google Shape;161;p6"/>
          <p:cNvSpPr txBox="1">
            <a:spLocks noGrp="1"/>
          </p:cNvSpPr>
          <p:nvPr>
            <p:ph type="body" idx="1"/>
          </p:nvPr>
        </p:nvSpPr>
        <p:spPr>
          <a:xfrm>
            <a:off x="572492" y="2071316"/>
            <a:ext cx="7103165" cy="411917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GB" dirty="1" sz="2400">
                <a:sym typeface="Calibri"/>
              </a:rPr>
              <a:t>The municipality needs money to organise basic public services.</a:t>
            </a:r>
            <a:r>
              <a:rPr lang="en-GB" dirty="1" sz="2400">
                <a:sym typeface="Calibri"/>
              </a:rPr>
              <a:t> </a:t>
            </a:r>
            <a:r>
              <a:rPr lang="en-GB" dirty="1" sz="2400">
                <a:sym typeface="Calibri"/>
              </a:rPr>
              <a:t>Basic public services are mainly funded with municipal taxation, government contributions and fees charged for the services.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400"/>
              <a:t>The activities of the municipality are guided by a budget that is drawn up for a minimum of three years.</a:t>
            </a:r>
            <a:r>
              <a:rPr lang="en-GB" dirty="1" sz="2400"/>
              <a:t>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400"/>
              <a:t>The budgeting of the municipality, in other words, the plan for the use of the municipality's money affects all of the municipality’s activities.</a:t>
            </a:r>
            <a:r>
              <a:rPr lang="en-GB" dirty="1" sz="2400"/>
              <a:t> 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</p:txBody>
      </p:sp>
      <p:pic>
        <p:nvPicPr>
          <p:cNvPr id="165" name="Google Shape;165;p6" descr="Säästöpossu tasaisella täytöllä"/>
          <p:cNvPicPr preferRelativeResize="0"/>
          <p:nvPr/>
        </p:nvPicPr>
        <p:blipFill rotWithShape="1">
          <a:blip r:embed="rId3"/>
          <a:srcRect r="3795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  <a:noFill/>
        </p:spPr>
      </p:pic>
      <p:sp>
        <p:nvSpPr>
          <p:cNvPr id="162" name="Google Shape;16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buSzTx/>
              <a:defRPr/>
            </a:pPr>
            <a:r>
              <a:rPr lang="en-GB" dirty="1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14 November 2022</a:t>
            </a:r>
          </a:p>
        </p:txBody>
      </p:sp>
      <p:sp>
        <p:nvSpPr>
          <p:cNvPr id="163" name="Google Shape;16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algn="ctr">
              <a:spcAft>
                <a:spcPts val="600"/>
              </a:spcAft>
              <a:buSzTx/>
              <a:defRPr/>
            </a:pPr>
            <a:r>
              <a:rPr lang="en-GB" dirty="1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164" name="Google Shape;16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>
              <a:spcAft>
                <a:spcPts val="600"/>
              </a:spcAft>
              <a:defRPr/>
            </a:pPr>
            <a:fld id="{00000000-1234-1234-1234-123412341234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Just a minute...</a:t>
            </a:r>
            <a:r>
              <a:rPr lang="en-GB" dirty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GB" dirty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are we learning something like this?</a:t>
            </a:r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GB" dirty="1" sz="2000"/>
              <a:t>There is </a:t>
            </a:r>
            <a:r>
              <a:rPr lang="en-GB" dirty="1" b="1" sz="2000"/>
              <a:t>the Convention on the Rights of the Child</a:t>
            </a:r>
            <a:r>
              <a:rPr lang="en-GB" dirty="1" sz="2000"/>
              <a:t>, which defines the most important rights of children.</a:t>
            </a:r>
            <a:r>
              <a:rPr lang="en-GB" dirty="1" sz="2000"/>
              <a:t> </a:t>
            </a:r>
            <a:r>
              <a:rPr lang="en-GB" dirty="1" sz="2000"/>
              <a:t>The provisions of the Convention on the Rights of the Child have been recorded in the </a:t>
            </a:r>
            <a:r>
              <a:rPr lang="en-GB" dirty="1" u="sng" sz="2000">
                <a:hlinkClick r:id="rId3"/>
              </a:rPr>
              <a:t>Constitution of Finland (link in Finnish)</a:t>
            </a:r>
            <a:r>
              <a:rPr lang="en-GB" dirty="1" sz="2000"/>
              <a:t>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000"/>
              <a:t>For example, the Convention mentions that children must be allowed to express their views in matters affecting children (section 12).</a:t>
            </a:r>
            <a:r>
              <a:rPr lang="en-GB" dirty="1" sz="2000"/>
              <a:t> </a:t>
            </a:r>
            <a:r>
              <a:rPr lang="en-GB" dirty="1" sz="2000"/>
              <a:t>Children also have the right to express their opinion (section 13).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 sz="2000"/>
              <a:t>Next, you will be able to act as the budget planners in your imaginary municipality.</a:t>
            </a:r>
            <a:r>
              <a:rPr lang="en-GB" dirty="1" sz="2000"/>
              <a:t> </a:t>
            </a:r>
            <a:r>
              <a:rPr lang="en-GB" dirty="1" sz="2000"/>
              <a:t>In the task, you will need cooperation skills and mathematics.</a:t>
            </a:r>
            <a:r>
              <a:rPr lang="en-GB" dirty="1" sz="2000"/>
              <a:t> </a:t>
            </a:r>
            <a:r>
              <a:rPr lang="en-GB" dirty="1" sz="2000"/>
              <a:t>Remember to reflect on your choices carefully on behalf of all residents of the municipality.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Block Arc 185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3" name="Google Shape;173;p7"/>
          <p:cNvSpPr txBox="1">
            <a:spLocks noGrp="1"/>
          </p:cNvSpPr>
          <p:nvPr>
            <p:ph type="dt" idx="10"/>
          </p:nvPr>
        </p:nvSpPr>
        <p:spPr>
          <a:xfrm>
            <a:off x="838201" y="6356350"/>
            <a:ext cx="170621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174" name="Google Shape;174;p7"/>
          <p:cNvSpPr txBox="1">
            <a:spLocks noGrp="1"/>
          </p:cNvSpPr>
          <p:nvPr>
            <p:ph type="ftr" idx="11"/>
          </p:nvPr>
        </p:nvSpPr>
        <p:spPr>
          <a:xfrm>
            <a:off x="2727338" y="6356350"/>
            <a:ext cx="3669352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175" name="Google Shape;175;p7"/>
          <p:cNvSpPr txBox="1">
            <a:spLocks noGrp="1"/>
          </p:cNvSpPr>
          <p:nvPr>
            <p:ph type="sldNum" idx="12"/>
          </p:nvPr>
        </p:nvSpPr>
        <p:spPr>
          <a:xfrm>
            <a:off x="9780104" y="6356350"/>
            <a:ext cx="157369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7</a:t>
            </a:fld>
          </a:p>
        </p:txBody>
      </p:sp>
      <p:sp>
        <p:nvSpPr>
          <p:cNvPr id="194" name="Arc 193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B3DC039-ADAD-45C1-9720-6C37AD90A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416" y="136525"/>
            <a:ext cx="4538377" cy="6525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0" name="Google Shape;180;p8"/>
          <p:cNvSpPr txBox="1">
            <a:spLocks noGrp="1"/>
          </p:cNvSpPr>
          <p:nvPr>
            <p:ph type="title"/>
          </p:nvPr>
        </p:nvSpPr>
        <p:spPr>
          <a:xfrm>
            <a:off x="406504" y="290005"/>
            <a:ext cx="6544712" cy="85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/>
              <a:t>Let's start!</a:t>
            </a:r>
            <a:r>
              <a:rPr lang="en-GB" dirty="1"/>
              <a:t> </a:t>
            </a:r>
            <a:r>
              <a:rPr lang="en-GB" dirty="1"/>
              <a:t>Education</a:t>
            </a:r>
          </a:p>
        </p:txBody>
      </p:sp>
      <p:sp>
        <p:nvSpPr>
          <p:cNvPr id="181" name="Google Shape;181;p8"/>
          <p:cNvSpPr txBox="1">
            <a:spLocks noGrp="1"/>
          </p:cNvSpPr>
          <p:nvPr>
            <p:ph idx="1"/>
          </p:nvPr>
        </p:nvSpPr>
        <p:spPr>
          <a:xfrm>
            <a:off x="567198" y="1276916"/>
            <a:ext cx="6268188" cy="489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045" lvl="0" indent="-36004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400"/>
              <a:t>You will get the first form, which is about education.</a:t>
            </a:r>
            <a:r>
              <a:rPr lang="en-GB" dirty="1" sz="2400"/>
              <a:t> </a:t>
            </a:r>
            <a:r>
              <a:rPr lang="en-GB" dirty="1" sz="2400"/>
              <a:t>Your task is to make different decisions regarding the topic.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400"/>
              <a:t> </a:t>
            </a:r>
            <a:r>
              <a:rPr lang="en-GB" dirty="1" sz="2400"/>
              <a:t>At the top of the form, you will see how much money is available for the plan.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400"/>
              <a:t> </a:t>
            </a:r>
            <a:r>
              <a:rPr lang="en-GB" dirty="1" sz="2400"/>
              <a:t>The form has different subheadings.</a:t>
            </a:r>
            <a:r>
              <a:rPr lang="en-GB" dirty="1" sz="2400"/>
              <a:t> </a:t>
            </a:r>
            <a:r>
              <a:rPr lang="en-GB" dirty="1" sz="2400"/>
              <a:t>One option must be selected under each subheading.</a:t>
            </a:r>
            <a:r>
              <a:rPr lang="en-GB" dirty="1" sz="2400"/>
              <a:t> </a:t>
            </a:r>
            <a:r>
              <a:rPr lang="en-GB" dirty="1" sz="2400"/>
              <a:t>Tick the option you have selected </a:t>
            </a:r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400"/>
              <a:t>NB!</a:t>
            </a:r>
            <a:r>
              <a:rPr lang="en-GB" dirty="1" sz="2400"/>
              <a:t> </a:t>
            </a:r>
            <a:r>
              <a:rPr lang="en-GB" dirty="1" sz="2400"/>
              <a:t>All the amounts used in the assignment are fictitious.</a:t>
            </a:r>
          </a:p>
        </p:txBody>
      </p:sp>
      <p:sp>
        <p:nvSpPr>
          <p:cNvPr id="182" name="Google Shape;182;p8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183" name="Google Shape;183;p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84" name="Google Shape;184;p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</a:p>
        </p:txBody>
      </p:sp>
      <p:cxnSp>
        <p:nvCxnSpPr>
          <p:cNvPr id="186" name="Google Shape;186;p8"/>
          <p:cNvCxnSpPr/>
          <p:nvPr/>
        </p:nvCxnSpPr>
        <p:spPr>
          <a:xfrm rot="10800000" flipH="1">
            <a:off x="6303146" y="1020932"/>
            <a:ext cx="1447060" cy="1218626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" name="Google Shape;187;p8"/>
          <p:cNvCxnSpPr/>
          <p:nvPr/>
        </p:nvCxnSpPr>
        <p:spPr>
          <a:xfrm rot="10800000" flipH="1">
            <a:off x="6108970" y="2986817"/>
            <a:ext cx="1853948" cy="679661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D4A9130-55AA-482E-B8CF-CA3847279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9" r="-1" b="-1"/>
          <a:stretch/>
        </p:blipFill>
        <p:spPr>
          <a:xfrm>
            <a:off x="366618" y="99368"/>
            <a:ext cx="4688581" cy="6622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Google Shape;192;p9"/>
          <p:cNvSpPr txBox="1">
            <a:spLocks noGrp="1"/>
          </p:cNvSpPr>
          <p:nvPr>
            <p:ph idx="1"/>
          </p:nvPr>
        </p:nvSpPr>
        <p:spPr>
          <a:xfrm>
            <a:off x="5549645" y="898062"/>
            <a:ext cx="5721484" cy="4351338"/>
          </a:xfrm>
          <a:prstGeom prst="rect">
            <a:avLst/>
          </a:prstGeom>
        </p:spPr>
        <p:txBody>
          <a:bodyPr spcFirstLastPara="1" lIns="91425" tIns="45700" rIns="91425" bIns="45700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dirty="1" sz="2400" i="1"/>
              <a:t>Fifth task:</a:t>
            </a:r>
            <a:r>
              <a:rPr lang="en-GB" dirty="1" sz="2400" i="1"/>
              <a:t> </a:t>
            </a:r>
            <a:r>
              <a:rPr lang="en-GB" dirty="1" sz="2400" i="1"/>
              <a:t>Plan the budget for education.</a:t>
            </a:r>
            <a:r>
              <a:rPr lang="en-GB" dirty="1" sz="2400" i="1"/>
              <a:t> </a:t>
            </a:r>
            <a:r>
              <a:rPr lang="en-GB" dirty="1" sz="2400" i="1"/>
              <a:t>Your teacher will give you the form for the budget plan.</a:t>
            </a:r>
          </a:p>
          <a:p>
            <a:pPr marL="360045" lvl="0" indent="-207645" rtl="0">
              <a:spcBef>
                <a:spcPts val="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None/>
            </a:pPr>
            <a:endParaRPr lang="fi-FI" sz="2400" dirty="0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en-GB" dirty="1" sz="2400"/>
              <a:t>Remember to keep an eye on the total of the amount you have used because the budget cannot be exceeded.</a:t>
            </a:r>
            <a:r>
              <a:rPr lang="en-GB" dirty="1" sz="2400"/>
              <a:t> </a:t>
            </a:r>
            <a:r>
              <a:rPr lang="en-GB" dirty="1" sz="2400"/>
              <a:t>However, the budget cannot remain significantly below the determined sum, so do not only try to find the cheapest solution.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en-GB" dirty="1" sz="2400"/>
              <a:t>Think carefully how you can find an overall solution that will work as well as possible in your municipality.</a:t>
            </a:r>
          </a:p>
        </p:txBody>
      </p:sp>
      <p:sp>
        <p:nvSpPr>
          <p:cNvPr id="193" name="Google Shape;193;p9"/>
          <p:cNvSpPr txBox="1"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14 November 2022</a:t>
            </a:r>
          </a:p>
        </p:txBody>
      </p:sp>
      <p:sp>
        <p:nvSpPr>
          <p:cNvPr id="194" name="Google Shape;194;p9"/>
          <p:cNvSpPr txBox="1">
            <a:spLocks noGrp="1"/>
          </p:cNvSpPr>
          <p:nvPr>
            <p:ph type="ftr" sz="quarter" idx="11"/>
          </p:nvPr>
        </p:nvSpPr>
        <p:spPr>
          <a:xfrm>
            <a:off x="5827047" y="6356350"/>
            <a:ext cx="3944913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95" name="Google Shape;195;p9"/>
          <p:cNvSpPr txBox="1">
            <a:spLocks noGrp="1"/>
          </p:cNvSpPr>
          <p:nvPr>
            <p:ph type="sldNum" sz="quarter" idx="12"/>
          </p:nvPr>
        </p:nvSpPr>
        <p:spPr>
          <a:xfrm>
            <a:off x="10047382" y="6356350"/>
            <a:ext cx="130641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9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112B31-AC40-4FB2-BA1A-AE641CAB2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921" y="1610978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en-GB" dirty="1" sz="47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Drafting the budget for an imaginary municipality continues</a:t>
            </a:r>
          </a:p>
        </p:txBody>
      </p:sp>
    </p:spTree>
    <p:extLst>
      <p:ext uri="{BB962C8B-B14F-4D97-AF65-F5344CB8AC3E}">
        <p14:creationId xmlns:p14="http://schemas.microsoft.com/office/powerpoint/2010/main" val="265219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" name="Rectangle 20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100">
                <a:solidFill>
                  <a:srgbClr val="FFFFFF"/>
                </a:solidFill>
              </a:rPr>
              <a:t>Budgeting for the basic public services</a:t>
            </a:r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2" name="Google Shape;202;p10"/>
          <p:cNvSpPr txBox="1">
            <a:spLocks noGrp="1"/>
          </p:cNvSpPr>
          <p:nvPr>
            <p:ph idx="1"/>
          </p:nvPr>
        </p:nvSpPr>
        <p:spPr>
          <a:xfrm>
            <a:off x="6095999" y="295504"/>
            <a:ext cx="5257799" cy="4889350"/>
          </a:xfrm>
          <a:prstGeom prst="rect">
            <a:avLst/>
          </a:prstGeom>
        </p:spPr>
        <p:txBody>
          <a:bodyPr spcFirstLastPara="1" lIns="91425" tIns="45700" rIns="91425" bIns="45700" anchor="t" anchorCtr="0">
            <a:no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dirty="1" sz="2400"/>
              <a:t>Next, you will receive the rest of the forms needed for planning the budget for your municipality:</a:t>
            </a:r>
          </a:p>
          <a:p>
            <a:pPr marL="895350" lvl="1" indent="-447675" rtl="0">
              <a:spcBef>
                <a:spcPts val="100"/>
              </a:spcBef>
              <a:spcAft>
                <a:spcPts val="0"/>
              </a:spcAft>
              <a:buSzPts val="2600"/>
              <a:buChar char="•"/>
            </a:pPr>
            <a:r>
              <a:rPr lang="en-GB" dirty="1"/>
              <a:t>Infrastructure</a:t>
            </a:r>
          </a:p>
          <a:p>
            <a:pPr marL="895350" lvl="1" indent="-44767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dirty="1"/>
              <a:t>Leisure activities.</a:t>
            </a:r>
            <a:br>
              <a:rPr lang="en-GB" dirty="1"/>
            </a:br>
          </a:p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dirty="1" sz="2400"/>
              <a:t>With each form, do the same as with the first form, Education.</a:t>
            </a:r>
            <a:r>
              <a:rPr lang="en-GB" dirty="1" sz="2400"/>
              <a:t> </a:t>
            </a:r>
            <a:r>
              <a:rPr lang="en-GB" dirty="1" sz="2400"/>
              <a:t>Reflect on your choices carefully and make sure the money will be enough.</a:t>
            </a:r>
            <a:r>
              <a:rPr lang="en-GB" dirty="1" sz="2400"/>
              <a:t> </a:t>
            </a:r>
            <a:r>
              <a:rPr lang="en-GB" dirty="1" sz="2400"/>
              <a:t>When each group has finished the task, go through the choices made by the groups with the teacher.</a:t>
            </a:r>
          </a:p>
          <a:p>
            <a:pPr lvl="0" rtl="0">
              <a:spcBef>
                <a:spcPts val="1500"/>
              </a:spcBef>
              <a:spcAft>
                <a:spcPts val="0"/>
              </a:spcAft>
              <a:buSzPts val="2600"/>
              <a:buFont typeface="Wingdings" panose="05000000000000000000" pitchFamily="2" charset="2"/>
              <a:buChar char="Ø"/>
            </a:pPr>
            <a:r>
              <a:rPr lang="en-GB" dirty="1" sz="2400"/>
              <a:t> </a:t>
            </a:r>
            <a:r>
              <a:rPr lang="en-GB" dirty="1" sz="2400"/>
              <a:t>NB!</a:t>
            </a:r>
            <a:r>
              <a:rPr lang="en-GB" dirty="1" sz="2400"/>
              <a:t> </a:t>
            </a:r>
            <a:r>
              <a:rPr lang="en-GB" dirty="1" sz="2400"/>
              <a:t>You do not need to pay attention the Project funding form yet.</a:t>
            </a:r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3" name="Google Shape;203;p10"/>
          <p:cNvSpPr txBox="1">
            <a:spLocks noGrp="1"/>
          </p:cNvSpPr>
          <p:nvPr>
            <p:ph type="dt" sz="half" idx="10"/>
          </p:nvPr>
        </p:nvSpPr>
        <p:spPr>
          <a:xfrm>
            <a:off x="1685670" y="6356350"/>
            <a:ext cx="1548181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4" name="Google Shape;204;p10"/>
          <p:cNvSpPr txBox="1">
            <a:spLocks noGrp="1"/>
          </p:cNvSpPr>
          <p:nvPr>
            <p:ph type="ftr" sz="quarter" idx="11"/>
          </p:nvPr>
        </p:nvSpPr>
        <p:spPr>
          <a:xfrm>
            <a:off x="6095999" y="6356350"/>
            <a:ext cx="4306957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205" name="Google Shape;205;p10"/>
          <p:cNvSpPr txBox="1">
            <a:spLocks noGrp="1"/>
          </p:cNvSpPr>
          <p:nvPr>
            <p:ph type="sldNum" sz="quarter" idx="12"/>
          </p:nvPr>
        </p:nvSpPr>
        <p:spPr>
          <a:xfrm>
            <a:off x="10506330" y="6356350"/>
            <a:ext cx="847470" cy="365125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/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11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9" name="Rectangle 21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Google Shape;2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Project funding</a:t>
            </a:r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1" name="Google Shape;2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</a:pPr>
            <a:r>
              <a:rPr lang="en-GB" dirty="1" sz="2400" b="1"/>
              <a:t>Your municipality has been granted project funding!</a:t>
            </a:r>
            <a:r>
              <a:rPr lang="en-GB" dirty="1" sz="2400" b="1"/>
              <a:t> </a:t>
            </a:r>
            <a:r>
              <a:rPr lang="en-GB" dirty="1" sz="2400" b="1"/>
              <a:t>This project funding will be directed for children and young people to use.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en-GB" dirty="1" sz="2400"/>
              <a:t>The projects are smaller projects external to the budget, and separate funding for them can be applied for from the State.</a:t>
            </a:r>
            <a:r>
              <a:rPr lang="en-GB" dirty="1" sz="2400"/>
              <a:t>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en-GB" dirty="1" sz="2400"/>
              <a:t>Project funding can be used for example to fund individual procurements, different kinds of trips or other activities in the municipality.</a:t>
            </a:r>
          </a:p>
          <a:p>
            <a:pPr marL="0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</a:pPr>
            <a:endParaRPr lang="en-US" sz="240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2" name="Google Shape;212;p11"/>
          <p:cNvSpPr txBox="1">
            <a:spLocks noGrp="1"/>
          </p:cNvSpPr>
          <p:nvPr>
            <p:ph type="dt" idx="10"/>
          </p:nvPr>
        </p:nvSpPr>
        <p:spPr>
          <a:xfrm>
            <a:off x="838201" y="6356350"/>
            <a:ext cx="170621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213" name="Google Shape;213;p11"/>
          <p:cNvSpPr txBox="1">
            <a:spLocks noGrp="1"/>
          </p:cNvSpPr>
          <p:nvPr>
            <p:ph type="ftr" idx="11"/>
          </p:nvPr>
        </p:nvSpPr>
        <p:spPr>
          <a:xfrm>
            <a:off x="2727338" y="6356350"/>
            <a:ext cx="3669352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214" name="Google Shape;214;p11"/>
          <p:cNvSpPr txBox="1">
            <a:spLocks noGrp="1"/>
          </p:cNvSpPr>
          <p:nvPr>
            <p:ph type="sldNum" idx="12"/>
          </p:nvPr>
        </p:nvSpPr>
        <p:spPr>
          <a:xfrm>
            <a:off x="9780104" y="6356350"/>
            <a:ext cx="1573696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t>12</a:t>
            </a:fld>
          </a:p>
        </p:txBody>
      </p:sp>
      <p:sp>
        <p:nvSpPr>
          <p:cNvPr id="233" name="Arc 23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7" name="Rectangle 226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Google Shape;220;g16bda1a8ffd_1_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</a:pPr>
            <a:r>
              <a:rPr lang="en-GB" dirty="1" sz="3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Plan the project funding in your imaginary municipality</a:t>
            </a:r>
          </a:p>
        </p:txBody>
      </p: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1" name="Google Shape;221;g16bda1a8ffd_1_0"/>
          <p:cNvSpPr txBox="1">
            <a:spLocks noGrp="1"/>
          </p:cNvSpPr>
          <p:nvPr>
            <p:ph type="body" idx="1"/>
          </p:nvPr>
        </p:nvSpPr>
        <p:spPr>
          <a:xfrm>
            <a:off x="6096000" y="479767"/>
            <a:ext cx="5565471" cy="599295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Your municipality receives a funding of EUR 30,000 for a variety of projects for children and young people.</a:t>
            </a:r>
            <a:r>
              <a:rPr lang="en-GB" dirty="1"/>
              <a:t> </a:t>
            </a:r>
            <a:r>
              <a:rPr lang="en-GB" dirty="1"/>
              <a:t>With the help of the following slide, think about what your municipality will use the funding for.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Mark the choices you made in the form Project funding.</a:t>
            </a:r>
            <a:r>
              <a:rPr lang="en-GB" dirty="1"/>
              <a:t> </a:t>
            </a:r>
            <a:r>
              <a:rPr lang="en-GB" dirty="1"/>
              <a:t>You can select matters from many different categories as long as you do not exceed the budget.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GB" dirty="1"/>
              <a:t>NB!</a:t>
            </a:r>
            <a:r>
              <a:rPr lang="en-GB" dirty="1"/>
              <a:t> </a:t>
            </a:r>
            <a:r>
              <a:rPr lang="en-GB" dirty="1"/>
              <a:t>All the amounts used in the assignment are fictitious.</a:t>
            </a:r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2" name="Google Shape;222;g16bda1a8ffd_1_0"/>
          <p:cNvSpPr txBox="1">
            <a:spLocks noGrp="1"/>
          </p:cNvSpPr>
          <p:nvPr>
            <p:ph type="sldNum" idx="12"/>
          </p:nvPr>
        </p:nvSpPr>
        <p:spPr>
          <a:xfrm>
            <a:off x="10506330" y="6356350"/>
            <a:ext cx="84747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Clr>
                  <a:srgbClr val="000000"/>
                </a:buClr>
                <a:buFont typeface="Arial"/>
                <a:buNone/>
              </a:pPr>
              <a:t>13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228" name="Google Shape;228;p1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229" name="Google Shape;229;p12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14</a:t>
            </a:fld>
          </a:p>
        </p:txBody>
      </p:sp>
      <p:graphicFrame>
        <p:nvGraphicFramePr>
          <p:cNvPr id="230" name="Google Shape;230;p12"/>
          <p:cNvGraphicFramePr/>
          <p:nvPr/>
        </p:nvGraphicFramePr>
        <p:xfrm>
          <a:off x="1" y="0"/>
          <a:ext cx="6096000" cy="4606300"/>
        </p:xfrm>
        <a:graphic>
          <a:graphicData uri="http://schemas.openxmlformats.org/drawingml/2006/table">
            <a:tbl>
              <a:tblPr firstRow="1" bandRow="1">
                <a:noFill/>
                <a:tableStyleId>{00D32AC7-60A7-4606-885D-6FD4A03064F1}</a:tableStyleId>
              </a:tblPr>
              <a:tblGrid>
                <a:gridCol w="505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Education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Price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free snack will be served to every pupil in schools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10,000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favourite food day will be organised in schools once a month.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3,000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New and different sports equipment will be acquired to schools.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8,500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 addition to computers, topical digital equipment will be acquired to schools (e.g., robotics).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10,000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 large number of instruments for bands will be acquired to schools.</a:t>
                      </a:r>
                      <a:r>
                        <a:rPr lang="en-GB" dirty="1" b="0" i="0" u="none" strike="noStrike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9,000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Equipment in accordance with pupils’ wishes will be acquired to schools to be used during recess.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10,000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Pull-up bars will be installed to classrooms in schools.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1,000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Soft sofas will be acquired to the common areas in schools.</a:t>
                      </a:r>
                      <a:r>
                        <a:rPr lang="en-GB" dirty="1" b="0" i="0" u="none" strike="noStrike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5,500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Books, comics and board games according to pupils’ wishes will be acquired to schools.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1,500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1" name="Google Shape;231;p12"/>
          <p:cNvGraphicFramePr/>
          <p:nvPr>
            <p:extLst>
              <p:ext uri="{D42A27DB-BD31-4B8C-83A1-F6EECF244321}">
                <p14:modId xmlns:p14="http://schemas.microsoft.com/office/powerpoint/2010/main" val="3155510376"/>
              </p:ext>
            </p:extLst>
          </p:nvPr>
        </p:nvGraphicFramePr>
        <p:xfrm>
          <a:off x="6108970" y="0"/>
          <a:ext cx="6070075" cy="3403910"/>
        </p:xfrm>
        <a:graphic>
          <a:graphicData uri="http://schemas.openxmlformats.org/drawingml/2006/table">
            <a:tbl>
              <a:tblPr firstRow="1" bandRow="1">
                <a:noFill/>
                <a:tableStyleId>{EDC1E270-A453-47DE-AB76-42A0A464219F}</a:tableStyleId>
              </a:tblPr>
              <a:tblGrid>
                <a:gridCol w="492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>
                          <a:solidFill>
                            <a:schemeClr val="lt1"/>
                          </a:solidFill>
                        </a:rPr>
                        <a:t>Leisure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>
                          <a:solidFill>
                            <a:schemeClr val="lt1"/>
                          </a:solidFill>
                        </a:rPr>
                        <a:t>Fee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Schools will organise a club that pupils have wished, an external instructor will be acquired for the club.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4,000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Free theatre performances will be organised to children and young people.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EUR 4,500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pool table will be acquired to the youth centre.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2,500</a:t>
                      </a: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VR glasses and VR games will be acquired to the library to be used freely.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1,500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free concert will be organised for children and young people, the performed of which they can wish themselves.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15,000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32" name="Google Shape;232;p12"/>
          <p:cNvGraphicFramePr/>
          <p:nvPr/>
        </p:nvGraphicFramePr>
        <p:xfrm>
          <a:off x="6096019" y="3634970"/>
          <a:ext cx="6096000" cy="3223025"/>
        </p:xfrm>
        <a:graphic>
          <a:graphicData uri="http://schemas.openxmlformats.org/drawingml/2006/table">
            <a:tbl>
              <a:tblPr firstRow="1" bandRow="1">
                <a:noFill/>
                <a:tableStyleId>{D7D7E7F0-39A6-421C-835C-31A0A2AF9994}</a:tableStyleId>
              </a:tblPr>
              <a:tblGrid>
                <a:gridCol w="497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/>
                        <a:t>Infrastructure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2000"/>
                        <a:t>Price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high pyramid net will be acquired to the playground.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8,000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skateboard ramp will be acquired to the centre.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7,000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trampoline built on the ground will be acquired to the playground.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4,500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large parkour course will be built to the playground.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15,000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new disc golf course will be built to the playground.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8,000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A climbing wall will be built to a wall in the school or sports hall.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1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EUR 4,000</a:t>
                      </a: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3" name="Google Shape;233;p12"/>
          <p:cNvSpPr/>
          <p:nvPr/>
        </p:nvSpPr>
        <p:spPr>
          <a:xfrm>
            <a:off x="642937" y="4982765"/>
            <a:ext cx="4810124" cy="98821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Project funding:</a:t>
            </a:r>
            <a:r>
              <a:rPr lang="en-GB" dirty="1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EUR 30,000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3" name="Rectangle 246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4" name="Arc 24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Google Shape;242;p13"/>
          <p:cNvSpPr txBox="1">
            <a:spLocks noGrp="1"/>
          </p:cNvSpPr>
          <p:nvPr>
            <p:ph type="body" idx="4294967295"/>
          </p:nvPr>
        </p:nvSpPr>
        <p:spPr>
          <a:xfrm>
            <a:off x="972942" y="1599887"/>
            <a:ext cx="5819454" cy="46199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60045" lv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GB" dirty="1" sz="2400" b="1"/>
              <a:t>Congratulations, you have completed the planning of the budget for your municipality!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GB" dirty="1" sz="2400"/>
              <a:t>What kind of acquisitions did you make in project funding?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GB" dirty="1" sz="2400"/>
              <a:t>What was it like to make decisions on project funding?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GB" dirty="1" sz="2400"/>
              <a:t>How did the cooperation inside the group work in decision-making?</a:t>
            </a:r>
            <a:r>
              <a:rPr lang="en-GB" dirty="1" sz="2400"/>
              <a:t> </a:t>
            </a:r>
            <a:r>
              <a:rPr lang="en-GB" dirty="1" sz="2400"/>
              <a:t>What did you do if you did not agree?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GB" dirty="1" sz="2400"/>
              <a:t>Why is it important to also take children into account in decision-making?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</p:txBody>
      </p:sp>
      <p:sp>
        <p:nvSpPr>
          <p:cNvPr id="265" name="Oval 25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5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Google Shape;238;p13"/>
          <p:cNvSpPr txBox="1">
            <a:spLocks noGrp="1"/>
          </p:cNvSpPr>
          <p:nvPr>
            <p:ph type="ctrTitle"/>
          </p:nvPr>
        </p:nvSpPr>
        <p:spPr>
          <a:xfrm>
            <a:off x="7690039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5000"/>
            </a:pPr>
            <a:r>
              <a:rPr lang="en-GB" dirty="1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Summary</a:t>
            </a:r>
          </a:p>
        </p:txBody>
      </p:sp>
      <p:sp>
        <p:nvSpPr>
          <p:cNvPr id="239" name="Google Shape;239;p13"/>
          <p:cNvSpPr txBox="1">
            <a:spLocks noGrp="1"/>
          </p:cNvSpPr>
          <p:nvPr>
            <p:ph type="dt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14 November 2022</a:t>
            </a:r>
          </a:p>
        </p:txBody>
      </p:sp>
      <p:sp>
        <p:nvSpPr>
          <p:cNvPr id="240" name="Google Shape;240;p13"/>
          <p:cNvSpPr txBox="1">
            <a:spLocks noGrp="1"/>
          </p:cNvSpPr>
          <p:nvPr>
            <p:ph type="ftr" idx="429496729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241" name="Google Shape;241;p13"/>
          <p:cNvSpPr txBox="1">
            <a:spLocks noGrp="1"/>
          </p:cNvSpPr>
          <p:nvPr>
            <p:ph type="sldNum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/>
              <a:pPr lvl="0" indent="0">
                <a:spcBef>
                  <a:spcPts val="0"/>
                </a:spcBef>
                <a:spcAft>
                  <a:spcPts val="600"/>
                </a:spcAft>
                <a:buNone/>
              </a:pPr>
              <a:t>15</a:t>
            </a:fld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Mukautettu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00B05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1CA308B-C10A-4380-A0CF-0817C3C66603}"/>
</file>

<file path=customXml/itemProps2.xml><?xml version="1.0" encoding="utf-8"?>
<ds:datastoreItem xmlns:ds="http://schemas.openxmlformats.org/officeDocument/2006/customXml" ds:itemID="{F0223158-4BE5-443B-AB16-A01869E3BA40}"/>
</file>

<file path=customXml/itemProps3.xml><?xml version="1.0" encoding="utf-8"?>
<ds:datastoreItem xmlns:ds="http://schemas.openxmlformats.org/officeDocument/2006/customXml" ds:itemID="{A90A0B77-FAA8-4135-92B2-A9AB85E56A95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646</TotalTime>
  <Words>883</Words>
  <Application>Microsoft Office PowerPoint</Application>
  <PresentationFormat>Laajakuva</PresentationFormat>
  <Paragraphs>151</Paragraphs>
  <Slides>15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Office-teema</vt:lpstr>
      <vt:lpstr>Mielikuvituskunnan budjetointi</vt:lpstr>
      <vt:lpstr>Tervetuloa luomaan omaa mielikuvitus-kuntaanne!</vt:lpstr>
      <vt:lpstr>Mielikuvituskunnan koko</vt:lpstr>
      <vt:lpstr>Mitä kunta tekee?</vt:lpstr>
      <vt:lpstr>Tiesitkö?</vt:lpstr>
      <vt:lpstr>Mistä kunta saa rahaa?</vt:lpstr>
      <vt:lpstr>Hetkinen... Miksi tällaisia opetellaan?</vt:lpstr>
      <vt:lpstr>Aloitetaan! Koulutus</vt:lpstr>
      <vt:lpstr>PowerPoint-esitys</vt:lpstr>
      <vt:lpstr>Mielikuvituskunnan budjetointi jatkuu</vt:lpstr>
      <vt:lpstr>Peruspalveluiden budjetointi</vt:lpstr>
      <vt:lpstr>Hankerahoitus</vt:lpstr>
      <vt:lpstr>Suunnitelkaa mielikuvituskuntanne hankerahoitus</vt:lpstr>
      <vt:lpstr>PowerPoint-esitys</vt:lpstr>
      <vt:lpstr>Yhteenveto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Mielikuvituskunnan budjetointi</dc:title>
  <dc:creator>Elo Satu</dc:creator>
  <cp:lastModifiedBy>Korhonen Anjuli (OPH)</cp:lastModifiedBy>
  <cp:revision>6</cp:revision>
  <dcterms:created xsi:type="dcterms:W3CDTF">2017-01-23T10:06:39Z</dcterms:created>
  <dcterms:modified xsi:type="dcterms:W3CDTF">2022-12-13T18:49:34Z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