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4" r:id="rId3"/>
    <p:sldId id="295" r:id="rId4"/>
    <p:sldId id="299" r:id="rId5"/>
    <p:sldId id="296" r:id="rId6"/>
    <p:sldId id="300" r:id="rId7"/>
    <p:sldId id="297" r:id="rId8"/>
    <p:sldId id="298" r:id="rId9"/>
    <p:sldId id="311" r:id="rId10"/>
    <p:sldId id="301" r:id="rId11"/>
    <p:sldId id="302" r:id="rId12"/>
    <p:sldId id="260" r:id="rId13"/>
    <p:sldId id="309" r:id="rId14"/>
    <p:sldId id="304" r:id="rId15"/>
    <p:sldId id="305" r:id="rId16"/>
    <p:sldId id="308" r:id="rId17"/>
    <p:sldId id="306" r:id="rId18"/>
    <p:sldId id="310" r:id="rId19"/>
    <p:sldId id="307" r:id="rId20"/>
    <p:sldId id="288" r:id="rId2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94660"/>
  </p:normalViewPr>
  <p:slideViewPr>
    <p:cSldViewPr snapToGrid="0">
      <p:cViewPr varScale="1">
        <p:scale>
          <a:sx n="67" d="100"/>
          <a:sy n="67" d="100"/>
        </p:scale>
        <p:origin x="6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1DFCD4-E99C-8528-8D5C-87CCFA928A1A}"/>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5F85BFE8-4E70-8BDF-5140-678490D686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F566FCE-F33B-66EA-DCC0-2D4A95DB4EE3}"/>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57A00B59-31C5-5A46-34B4-C370E69E2F6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C0B0BEB-D8CB-623B-105C-E87835098FF3}"/>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414469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0CC4CA-A6BD-A977-C976-59E583D400C2}"/>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DC486AF-40B9-8E48-B9ED-F15B74CC793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EA4DBF6-5985-1922-71FB-57B0F1132423}"/>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5B4F4C01-75CC-78B0-367C-FDA35EB0F4B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4A3F506-E53C-0223-D8B3-FCC99896C7B2}"/>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193682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F91993-6A3C-627A-82CA-42EDB848379C}"/>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585503F9-B16C-7F07-9993-0D9BE42F6B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C796609F-1E35-9CB1-7BAC-5409C5FD3C7D}"/>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1687DB25-9005-7756-A116-747CD4D9530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88ADC54-5BE3-B293-8421-3F618EBBC8F0}"/>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2811991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2EE2C1-88AB-C546-01D6-72C34A0AE422}"/>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1C50AE92-771D-C915-F2C2-59203B7754B4}"/>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DEDBB7BF-2995-D3A0-77C7-A4F7D5ACA2A9}"/>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9D9E612-17D9-0FAD-9CBD-94AA00B983F6}"/>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6" name="Alatunnisteen paikkamerkki 5">
            <a:extLst>
              <a:ext uri="{FF2B5EF4-FFF2-40B4-BE49-F238E27FC236}">
                <a16:creationId xmlns:a16="http://schemas.microsoft.com/office/drawing/2014/main" id="{5EFB8E39-1A07-BCC0-37A5-A0E4FB70E21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65BDA60-12AA-25AE-D37C-B34C0C27FE54}"/>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81058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75FA80-6F48-86A3-4183-8665FC86448D}"/>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B17FCD02-6D12-AC9D-1FB3-C773BEDA6C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2079599-CA3C-F68F-B4A0-2E38B65111A7}"/>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D02B8B5-9CE5-1098-56FF-901E782BF1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0240F4D3-D6C7-03F3-FA50-DD2B0559EF88}"/>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2A377BEF-B805-7104-A7CB-FF637EA8C950}"/>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8" name="Alatunnisteen paikkamerkki 7">
            <a:extLst>
              <a:ext uri="{FF2B5EF4-FFF2-40B4-BE49-F238E27FC236}">
                <a16:creationId xmlns:a16="http://schemas.microsoft.com/office/drawing/2014/main" id="{F8A2CE97-B45D-BDCA-195C-DB9BBFDF2052}"/>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AAEEEA95-F289-634B-1383-94995D4E76B8}"/>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1878150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FB21F2C-8631-A6B4-9CDA-1F28801697A8}"/>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7E79D30B-E6FC-6DD9-D6DF-99E66E75E1D0}"/>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4" name="Alatunnisteen paikkamerkki 3">
            <a:extLst>
              <a:ext uri="{FF2B5EF4-FFF2-40B4-BE49-F238E27FC236}">
                <a16:creationId xmlns:a16="http://schemas.microsoft.com/office/drawing/2014/main" id="{333684D9-F8EC-1F48-4DCA-5AED9C453BA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2022BF22-B7D0-B479-AF7E-C13DB0834D2D}"/>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138383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6EA9D6AC-0ABE-EAA4-9264-A798BB935F14}"/>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3" name="Alatunnisteen paikkamerkki 2">
            <a:extLst>
              <a:ext uri="{FF2B5EF4-FFF2-40B4-BE49-F238E27FC236}">
                <a16:creationId xmlns:a16="http://schemas.microsoft.com/office/drawing/2014/main" id="{B6A47694-BC13-F1B0-C5EF-E1514036501D}"/>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80A5AA80-BAF3-7A09-D509-7A1A515BB1B2}"/>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545311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EC6FE3-9733-6F6B-8F64-7A9421076DB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302F162E-2020-C20B-56F0-9639DFF67B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A9A89AF-01CC-11A0-FD02-452E0B579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3983298-8A3C-EFF5-C6A5-2287A35C5FFF}"/>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6" name="Alatunnisteen paikkamerkki 5">
            <a:extLst>
              <a:ext uri="{FF2B5EF4-FFF2-40B4-BE49-F238E27FC236}">
                <a16:creationId xmlns:a16="http://schemas.microsoft.com/office/drawing/2014/main" id="{C14FAF3C-AAE1-1E66-E296-D8178BF79CAE}"/>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B61CD99A-9135-40D5-8BCE-391A525D188D}"/>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1543183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56293A-E608-837C-118F-D55142350A63}"/>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4AC965DD-9943-F65B-867C-85A323ED11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CCC03A11-8C1C-C619-2671-5AD69849F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92E99D9-8EF9-D2D4-B4C5-B1AF17859CBF}"/>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6" name="Alatunnisteen paikkamerkki 5">
            <a:extLst>
              <a:ext uri="{FF2B5EF4-FFF2-40B4-BE49-F238E27FC236}">
                <a16:creationId xmlns:a16="http://schemas.microsoft.com/office/drawing/2014/main" id="{4AEFB894-F872-0AB0-DEA5-6A4861CF7DE3}"/>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38EAE04-8769-5FC2-9179-32FF297D6AFC}"/>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201849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49228D-5196-093F-6FDD-087675679848}"/>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C305ED3-1D11-3269-7511-53C3C9F7881A}"/>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34D66DC-2DC5-F81D-C38F-291BD192FB36}"/>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2B9770D7-D208-814D-90C1-7CAEFB4D915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5EDEA50-8DA1-0008-D029-7C02C42687F9}"/>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416737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13ABFE9F-8903-4BDB-903B-213995B80FDA}"/>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23689C37-0ECA-81DE-534B-226A7BF271E6}"/>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5906B8-EF16-50E9-CADB-0EE2103EE16F}"/>
              </a:ext>
            </a:extLst>
          </p:cNvPr>
          <p:cNvSpPr>
            <a:spLocks noGrp="1"/>
          </p:cNvSpPr>
          <p:nvPr>
            <p:ph type="dt" sz="half" idx="10"/>
          </p:nvPr>
        </p:nvSpPr>
        <p:spPr/>
        <p:txBody>
          <a:body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B7DC9576-0335-86C3-4254-EF61CD92FC5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03D3A3B-593F-4EB3-573A-6DC3A8CF2A5C}"/>
              </a:ext>
            </a:extLst>
          </p:cNvPr>
          <p:cNvSpPr>
            <a:spLocks noGrp="1"/>
          </p:cNvSpPr>
          <p:nvPr>
            <p:ph type="sldNum" sz="quarter" idx="12"/>
          </p:nvPr>
        </p:nvSpPr>
        <p:spPr/>
        <p:txBody>
          <a:bodyPr/>
          <a:lstStyle/>
          <a:p>
            <a:fld id="{B744DD38-C278-415E-8B54-4EF4E5A9D5C2}" type="slidenum">
              <a:rPr lang="fi-FI" smtClean="0"/>
              <a:t>‹#›</a:t>
            </a:fld>
            <a:endParaRPr lang="fi-FI"/>
          </a:p>
        </p:txBody>
      </p:sp>
    </p:spTree>
    <p:extLst>
      <p:ext uri="{BB962C8B-B14F-4D97-AF65-F5344CB8AC3E}">
        <p14:creationId xmlns:p14="http://schemas.microsoft.com/office/powerpoint/2010/main" val="3922682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AC8D1F8E-3BE2-5832-2255-DC5D02563C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D92BB06F-2947-1FC8-3D7A-8F76F8725F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26CBCED-46DC-165D-CD0D-675A5F2D3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1EB4-2B76-4874-AA3A-5D59F1C990ED}" type="datetimeFigureOut">
              <a:rPr lang="fi-FI" smtClean="0"/>
              <a:t>9.4.2024</a:t>
            </a:fld>
            <a:endParaRPr lang="fi-FI"/>
          </a:p>
        </p:txBody>
      </p:sp>
      <p:sp>
        <p:nvSpPr>
          <p:cNvPr id="5" name="Alatunnisteen paikkamerkki 4">
            <a:extLst>
              <a:ext uri="{FF2B5EF4-FFF2-40B4-BE49-F238E27FC236}">
                <a16:creationId xmlns:a16="http://schemas.microsoft.com/office/drawing/2014/main" id="{53202E8C-F5CF-A0F6-8900-0E6CFFACBD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F09E09E5-4C64-38F0-FFBE-89B5707B02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44DD38-C278-415E-8B54-4EF4E5A9D5C2}" type="slidenum">
              <a:rPr lang="fi-FI" smtClean="0"/>
              <a:t>‹#›</a:t>
            </a:fld>
            <a:endParaRPr lang="fi-FI"/>
          </a:p>
        </p:txBody>
      </p:sp>
    </p:spTree>
    <p:extLst>
      <p:ext uri="{BB962C8B-B14F-4D97-AF65-F5344CB8AC3E}">
        <p14:creationId xmlns:p14="http://schemas.microsoft.com/office/powerpoint/2010/main" val="355590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4BBAEC-E477-961E-8BD6-3C693EA5F040}"/>
              </a:ext>
            </a:extLst>
          </p:cNvPr>
          <p:cNvSpPr>
            <a:spLocks noGrp="1"/>
          </p:cNvSpPr>
          <p:nvPr>
            <p:ph type="ctrTitle"/>
          </p:nvPr>
        </p:nvSpPr>
        <p:spPr/>
        <p:txBody>
          <a:bodyPr/>
          <a:lstStyle/>
          <a:p>
            <a:r>
              <a:rPr lang="fi-FI" dirty="0"/>
              <a:t>Opintojen henkilökohtaistaminen</a:t>
            </a:r>
          </a:p>
        </p:txBody>
      </p:sp>
      <p:sp>
        <p:nvSpPr>
          <p:cNvPr id="3" name="Alaotsikko 2">
            <a:extLst>
              <a:ext uri="{FF2B5EF4-FFF2-40B4-BE49-F238E27FC236}">
                <a16:creationId xmlns:a16="http://schemas.microsoft.com/office/drawing/2014/main" id="{FAA09A6A-51B1-6824-A915-6AF76CE27947}"/>
              </a:ext>
            </a:extLst>
          </p:cNvPr>
          <p:cNvSpPr>
            <a:spLocks noGrp="1"/>
          </p:cNvSpPr>
          <p:nvPr>
            <p:ph type="subTitle" idx="1"/>
          </p:nvPr>
        </p:nvSpPr>
        <p:spPr/>
        <p:txBody>
          <a:bodyPr/>
          <a:lstStyle/>
          <a:p>
            <a:r>
              <a:rPr lang="fi-FI" dirty="0"/>
              <a:t>Pienryhmätyöskentelyn koonti</a:t>
            </a:r>
          </a:p>
          <a:p>
            <a:r>
              <a:rPr lang="fi-FI" dirty="0"/>
              <a:t>4.4.2024</a:t>
            </a:r>
          </a:p>
        </p:txBody>
      </p:sp>
    </p:spTree>
    <p:extLst>
      <p:ext uri="{BB962C8B-B14F-4D97-AF65-F5344CB8AC3E}">
        <p14:creationId xmlns:p14="http://schemas.microsoft.com/office/powerpoint/2010/main" val="403259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br>
            <a:endParaRPr lang="fi-FI" dirty="0"/>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6"/>
            <a:ext cx="11001375" cy="4795838"/>
          </a:xfrm>
        </p:spPr>
        <p:txBody>
          <a:bodyPr>
            <a:normAutofit lnSpcReduction="10000"/>
          </a:bodyPr>
          <a:lstStyle/>
          <a:p>
            <a:pPr marL="0" indent="0">
              <a:buNone/>
            </a:pPr>
            <a:r>
              <a:rPr lang="fi-FI" b="1" dirty="0">
                <a:solidFill>
                  <a:srgbClr val="407784"/>
                </a:solidFill>
                <a:latin typeface="Inter var"/>
              </a:rPr>
              <a:t>R</a:t>
            </a:r>
            <a:r>
              <a:rPr lang="fi-FI" sz="2800" b="1" i="0" dirty="0">
                <a:solidFill>
                  <a:srgbClr val="407784"/>
                </a:solidFill>
                <a:effectLst/>
                <a:latin typeface="Inter var"/>
              </a:rPr>
              <a:t>esurssit eivät riitä</a:t>
            </a:r>
          </a:p>
          <a:p>
            <a:r>
              <a:rPr lang="fi-FI" sz="2800" i="0" dirty="0">
                <a:effectLst/>
                <a:latin typeface="Inter var"/>
              </a:rPr>
              <a:t>Iso opiskelijamäärä/opettaja</a:t>
            </a:r>
          </a:p>
          <a:p>
            <a:r>
              <a:rPr lang="fi-FI" sz="2800" i="0" dirty="0" err="1">
                <a:effectLst/>
                <a:latin typeface="Inter var"/>
              </a:rPr>
              <a:t>HOKSaukseen</a:t>
            </a:r>
            <a:r>
              <a:rPr lang="fi-FI" sz="2800" i="0" dirty="0">
                <a:effectLst/>
                <a:latin typeface="Inter var"/>
              </a:rPr>
              <a:t> käytettävän ajan konkreettinen mahdollistaminen( miten ope ennättää muiden tehtävien ohella). Erityisesti </a:t>
            </a:r>
            <a:r>
              <a:rPr lang="fi-FI" sz="2800" i="0" dirty="0" err="1">
                <a:effectLst/>
                <a:latin typeface="Inter var"/>
              </a:rPr>
              <a:t>HOKSin</a:t>
            </a:r>
            <a:r>
              <a:rPr lang="fi-FI" sz="2800" i="0" dirty="0">
                <a:effectLst/>
                <a:latin typeface="Inter var"/>
              </a:rPr>
              <a:t> päivittäminen toimiiko käytännössä?</a:t>
            </a:r>
          </a:p>
          <a:p>
            <a:r>
              <a:rPr lang="fi-FI" dirty="0">
                <a:latin typeface="Inter var"/>
              </a:rPr>
              <a:t>HOKS-työ on kuormittavaa, osoitetaanko henkilökohtaistamiselle riittävää työaikaa</a:t>
            </a:r>
          </a:p>
          <a:p>
            <a:r>
              <a:rPr lang="fi-FI" i="0" dirty="0">
                <a:effectLst/>
                <a:latin typeface="Inter var"/>
              </a:rPr>
              <a:t>Aikataulu ja resurssit</a:t>
            </a:r>
          </a:p>
          <a:p>
            <a:r>
              <a:rPr lang="fi-FI" sz="2800" dirty="0">
                <a:latin typeface="Inter var"/>
              </a:rPr>
              <a:t>vastuuopettajan resurssit hoksaamiseen liian pienet. Työajan jakaminen opetukseen ja opiskelijoiden kohtaamiseen sekä </a:t>
            </a:r>
            <a:r>
              <a:rPr lang="fi-FI" sz="2800" dirty="0" err="1">
                <a:latin typeface="Inter var"/>
              </a:rPr>
              <a:t>hoks</a:t>
            </a:r>
            <a:r>
              <a:rPr lang="fi-FI" sz="2800" dirty="0">
                <a:latin typeface="Inter var"/>
              </a:rPr>
              <a:t>-kirjaamiseen haastavaa</a:t>
            </a:r>
          </a:p>
          <a:p>
            <a:endParaRPr lang="fi-FI" i="0" dirty="0">
              <a:effectLst/>
              <a:latin typeface="Inter var"/>
            </a:endParaRPr>
          </a:p>
          <a:p>
            <a:endParaRPr lang="fi-FI" dirty="0">
              <a:latin typeface="Inter var"/>
            </a:endParaRPr>
          </a:p>
          <a:p>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649773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r>
              <a:rPr lang="fi-FI" sz="3600" dirty="0">
                <a:solidFill>
                  <a:srgbClr val="0070C0"/>
                </a:solidFill>
              </a:rPr>
              <a:t>?</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5"/>
            <a:ext cx="11553825" cy="5111749"/>
          </a:xfrm>
        </p:spPr>
        <p:txBody>
          <a:bodyPr>
            <a:normAutofit fontScale="92500" lnSpcReduction="20000"/>
          </a:bodyPr>
          <a:lstStyle/>
          <a:p>
            <a:pPr marL="0" indent="0">
              <a:buNone/>
            </a:pPr>
            <a:r>
              <a:rPr lang="fi-FI" b="1" dirty="0">
                <a:solidFill>
                  <a:srgbClr val="407784"/>
                </a:solidFill>
                <a:latin typeface="Inter var"/>
              </a:rPr>
              <a:t>Opiskelijan osallisuus </a:t>
            </a:r>
          </a:p>
          <a:p>
            <a:r>
              <a:rPr lang="fi-FI" dirty="0">
                <a:latin typeface="Inter var"/>
              </a:rPr>
              <a:t>Opiskelijan aito mahdollisuus olla osallisena omassa opintopolussansa</a:t>
            </a:r>
          </a:p>
          <a:p>
            <a:r>
              <a:rPr lang="fi-FI" dirty="0"/>
              <a:t>Osallisuuden mahdollistaminen</a:t>
            </a:r>
          </a:p>
          <a:p>
            <a:pPr lvl="1"/>
            <a:r>
              <a:rPr lang="fi-FI" b="0" i="0" dirty="0">
                <a:solidFill>
                  <a:srgbClr val="111111"/>
                </a:solidFill>
                <a:effectLst/>
                <a:latin typeface="Inter var"/>
              </a:rPr>
              <a:t>Usein keskustelussa opiskelijan kanssa tarjotaan heti valmiita toimintamalleja ja etukäteen mietittyjä ratkaisuja. Sitoutuisiko opiskelija paremmin, jos olisi aidosti osallisena keskustelussa pohtimassa eri vaihtoehtoja? Tai saisi aidosti tilaa kertoa omasta tilanteestaan?</a:t>
            </a:r>
          </a:p>
          <a:p>
            <a:r>
              <a:rPr lang="fi-FI" dirty="0">
                <a:latin typeface="Inter var"/>
              </a:rPr>
              <a:t>Koetaan, että peruskoulusta tuleville ei ole mahdollista tehdä </a:t>
            </a:r>
            <a:r>
              <a:rPr lang="fi-FI" dirty="0" err="1">
                <a:latin typeface="Inter var"/>
              </a:rPr>
              <a:t>HOKSia</a:t>
            </a:r>
            <a:r>
              <a:rPr lang="fi-FI" dirty="0">
                <a:latin typeface="Inter var"/>
              </a:rPr>
              <a:t> opintojen alkuvaiheessa.</a:t>
            </a:r>
          </a:p>
          <a:p>
            <a:r>
              <a:rPr lang="fi-FI" dirty="0">
                <a:latin typeface="Inter var"/>
              </a:rPr>
              <a:t>Opiskelijan osallistaminen HOKS-keskusteluun</a:t>
            </a:r>
            <a:r>
              <a:rPr lang="fi-FI" i="0" dirty="0">
                <a:effectLst/>
                <a:latin typeface="Inter var"/>
              </a:rPr>
              <a:t>.</a:t>
            </a:r>
          </a:p>
          <a:p>
            <a:r>
              <a:rPr lang="fi-FI" dirty="0">
                <a:latin typeface="Inter var"/>
              </a:rPr>
              <a:t>Opiskelijalähtöisyys unohtuu </a:t>
            </a:r>
            <a:r>
              <a:rPr lang="fi-FI" dirty="0" err="1">
                <a:latin typeface="Inter var"/>
              </a:rPr>
              <a:t>HOKSista</a:t>
            </a:r>
            <a:r>
              <a:rPr lang="fi-FI" dirty="0">
                <a:latin typeface="Inter var"/>
              </a:rPr>
              <a:t>. Mennään usein tietyissä ryhmissä.</a:t>
            </a:r>
          </a:p>
          <a:p>
            <a:r>
              <a:rPr lang="fi-FI" dirty="0">
                <a:latin typeface="Inter var"/>
              </a:rPr>
              <a:t>Opiskelijan sitoutuminen sovittuihin suunnitelmiin.</a:t>
            </a:r>
          </a:p>
          <a:p>
            <a:r>
              <a:rPr lang="fi-FI" sz="2800" b="0" i="0" dirty="0">
                <a:solidFill>
                  <a:srgbClr val="111111"/>
                </a:solidFill>
                <a:effectLst/>
                <a:latin typeface="Inter var"/>
              </a:rPr>
              <a:t>Opiskelijan osallisuus valintojen tekemisessä. YTO- ja ammatilliset valinnaiset tehdään paljon </a:t>
            </a:r>
            <a:r>
              <a:rPr lang="fi-FI" sz="2800" b="0" i="0" dirty="0" err="1">
                <a:solidFill>
                  <a:srgbClr val="111111"/>
                </a:solidFill>
                <a:effectLst/>
                <a:latin typeface="Inter var"/>
              </a:rPr>
              <a:t>HOKSin</a:t>
            </a:r>
            <a:r>
              <a:rPr lang="fi-FI" sz="2800" b="0" i="0" dirty="0">
                <a:solidFill>
                  <a:srgbClr val="111111"/>
                </a:solidFill>
                <a:effectLst/>
                <a:latin typeface="Inter var"/>
              </a:rPr>
              <a:t> ensikertaisen laadinnan jälkeen, aloituskysely tulee kuitenkin heti.</a:t>
            </a:r>
          </a:p>
          <a:p>
            <a:pPr marL="0" indent="0">
              <a:buNone/>
            </a:pPr>
            <a:endParaRPr lang="fi-FI" dirty="0">
              <a:latin typeface="Inter var"/>
            </a:endParaRPr>
          </a:p>
          <a:p>
            <a:endParaRPr lang="fi-FI" dirty="0">
              <a:latin typeface="Inter var"/>
            </a:endParaRPr>
          </a:p>
          <a:p>
            <a:endParaRPr lang="fi-FI" b="1" dirty="0">
              <a:solidFill>
                <a:srgbClr val="407784"/>
              </a:solidFill>
              <a:latin typeface="Inter var"/>
            </a:endParaRPr>
          </a:p>
          <a:p>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3251096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4"/>
            <a:ext cx="11582400" cy="5343525"/>
          </a:xfrm>
        </p:spPr>
        <p:txBody>
          <a:bodyPr>
            <a:normAutofit fontScale="32500" lnSpcReduction="20000"/>
          </a:bodyPr>
          <a:lstStyle/>
          <a:p>
            <a:pPr marL="0" indent="0">
              <a:buNone/>
            </a:pPr>
            <a:r>
              <a:rPr lang="fi-FI" sz="6000" b="1" dirty="0">
                <a:solidFill>
                  <a:srgbClr val="407784"/>
                </a:solidFill>
                <a:latin typeface="Inter var"/>
              </a:rPr>
              <a:t>Opiskelijan osallisuus</a:t>
            </a:r>
          </a:p>
          <a:p>
            <a:pPr fontAlgn="base"/>
            <a:r>
              <a:rPr lang="fi-FI" sz="6200" dirty="0">
                <a:latin typeface="Inter var"/>
              </a:rPr>
              <a:t>Ovatko opiskelijan suunnitelmat realistisia? Huomioitava myös opiskelijan elämäntilanne ja toimintaympäristön muutokset.</a:t>
            </a:r>
          </a:p>
          <a:p>
            <a:pPr fontAlgn="base"/>
            <a:r>
              <a:rPr lang="fi-FI" sz="6200" dirty="0">
                <a:latin typeface="Inter var"/>
              </a:rPr>
              <a:t>Opiskelijoilla haasteita elämänhallinnassa. Lisäksi huomioitava erilaiset asiakasryhmät; osa tekee jo pitkän tähtäimen suunnitelmia, osa ei kykene suunnittelemaan yhtä päivää. Miten voidaan hyödyntää tekniikkaa niin, että aikaa jäisi keskusteluun eikä keskittyminen kirjaamiseen?</a:t>
            </a:r>
          </a:p>
          <a:p>
            <a:pPr fontAlgn="base"/>
            <a:r>
              <a:rPr lang="fi-FI" sz="6200" dirty="0" err="1">
                <a:latin typeface="Inter var"/>
              </a:rPr>
              <a:t>hoks</a:t>
            </a:r>
            <a:r>
              <a:rPr lang="fi-FI" sz="6200" dirty="0">
                <a:latin typeface="Inter var"/>
              </a:rPr>
              <a:t> tekninen rasite ja vaikeus yhdistää opiskelijan kohtaamista </a:t>
            </a:r>
            <a:r>
              <a:rPr lang="fi-FI" sz="6200" dirty="0" err="1">
                <a:latin typeface="Inter var"/>
              </a:rPr>
              <a:t>hoks</a:t>
            </a:r>
            <a:r>
              <a:rPr lang="fi-FI" sz="6200" dirty="0">
                <a:latin typeface="Inter var"/>
              </a:rPr>
              <a:t>-tilanteessa</a:t>
            </a:r>
          </a:p>
          <a:p>
            <a:pPr fontAlgn="base"/>
            <a:r>
              <a:rPr lang="fi-FI" sz="6200" dirty="0" err="1">
                <a:latin typeface="Inter var"/>
              </a:rPr>
              <a:t>hoksin</a:t>
            </a:r>
            <a:r>
              <a:rPr lang="fi-FI" sz="6200" dirty="0">
                <a:latin typeface="Inter var"/>
              </a:rPr>
              <a:t> tavoite: ei kirjaaminen, vaan opiskelijan tavoitteiden suunnittelu ja opintojen seuraaminen. </a:t>
            </a:r>
            <a:r>
              <a:rPr lang="fi-FI" sz="6200" dirty="0" err="1">
                <a:latin typeface="Inter var"/>
              </a:rPr>
              <a:t>Hoks</a:t>
            </a:r>
            <a:r>
              <a:rPr lang="fi-FI" sz="6200" dirty="0">
                <a:latin typeface="Inter var"/>
              </a:rPr>
              <a:t> opiskelijaa varten. </a:t>
            </a:r>
          </a:p>
          <a:p>
            <a:pPr fontAlgn="base"/>
            <a:r>
              <a:rPr lang="fi-FI" sz="6200" dirty="0">
                <a:latin typeface="Inter var"/>
              </a:rPr>
              <a:t>Ketä varten </a:t>
            </a:r>
            <a:r>
              <a:rPr lang="fi-FI" sz="6200" dirty="0" err="1">
                <a:latin typeface="Inter var"/>
              </a:rPr>
              <a:t>hoks</a:t>
            </a:r>
            <a:r>
              <a:rPr lang="fi-FI" sz="6200" dirty="0">
                <a:latin typeface="Inter var"/>
              </a:rPr>
              <a:t> on? pitäisi olla opiskelijaa varten, ei meitä.</a:t>
            </a:r>
          </a:p>
          <a:p>
            <a:pPr marL="0" indent="0" fontAlgn="base">
              <a:buNone/>
            </a:pPr>
            <a:endParaRPr lang="fi-FI" b="1" dirty="0">
              <a:solidFill>
                <a:srgbClr val="407784"/>
              </a:solidFill>
              <a:latin typeface="Inter var"/>
            </a:endParaRPr>
          </a:p>
          <a:p>
            <a:pPr marL="0" indent="0">
              <a:buNone/>
            </a:pPr>
            <a:r>
              <a:rPr lang="fi-FI" sz="6000" b="1" dirty="0">
                <a:solidFill>
                  <a:srgbClr val="407784"/>
                </a:solidFill>
                <a:latin typeface="Inter var"/>
              </a:rPr>
              <a:t>Huoltajien osallisuus</a:t>
            </a:r>
          </a:p>
          <a:p>
            <a:r>
              <a:rPr lang="fi-FI" sz="6200" dirty="0">
                <a:latin typeface="Inter var"/>
              </a:rPr>
              <a:t>Huoltajien osallistumisen mahdollistaminen HOKS-keskusteluun. Etenkin jos huoltajilla ei ole yhteistä kieltä hoksaavan opettajan kanssa.</a:t>
            </a:r>
          </a:p>
          <a:p>
            <a:r>
              <a:rPr lang="fi-FI" sz="6200" i="0" dirty="0">
                <a:effectLst/>
                <a:latin typeface="Inter var"/>
              </a:rPr>
              <a:t>Huoltajien halukkuus yhteistyöhön</a:t>
            </a:r>
          </a:p>
          <a:p>
            <a:r>
              <a:rPr lang="fi-FI" sz="6200" i="0" dirty="0">
                <a:effectLst/>
                <a:latin typeface="Inter var"/>
              </a:rPr>
              <a:t>Huoltajien osallistuminen oppivelvollisten opintojen suunnitteluun ja tukeen</a:t>
            </a:r>
          </a:p>
          <a:p>
            <a:endParaRPr lang="fi-FI" sz="6200" dirty="0">
              <a:latin typeface="Inter var"/>
            </a:endParaRPr>
          </a:p>
          <a:p>
            <a:endParaRPr lang="fi-FI" sz="6200" dirty="0">
              <a:latin typeface="Inter var"/>
            </a:endParaRPr>
          </a:p>
          <a:p>
            <a:pPr marL="0" indent="0">
              <a:buNone/>
            </a:pPr>
            <a:endParaRPr lang="fi-FI" sz="6200" i="0" dirty="0">
              <a:effectLst/>
              <a:latin typeface="Inter var"/>
            </a:endParaRPr>
          </a:p>
          <a:p>
            <a:pPr fontAlgn="base"/>
            <a:endParaRPr lang="fi-FI" b="0" i="0" dirty="0">
              <a:effectLst/>
              <a:latin typeface="Inter var"/>
            </a:endParaRPr>
          </a:p>
          <a:p>
            <a:endParaRPr lang="fi-FI" dirty="0"/>
          </a:p>
          <a:p>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515410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4" y="1381125"/>
            <a:ext cx="11610975" cy="5238750"/>
          </a:xfrm>
        </p:spPr>
        <p:txBody>
          <a:bodyPr>
            <a:normAutofit fontScale="77500" lnSpcReduction="20000"/>
          </a:bodyPr>
          <a:lstStyle/>
          <a:p>
            <a:pPr marL="0" indent="0" algn="l" fontAlgn="base">
              <a:buNone/>
            </a:pPr>
            <a:r>
              <a:rPr lang="fi-FI" sz="2600" b="1" i="0" dirty="0">
                <a:solidFill>
                  <a:srgbClr val="407784"/>
                </a:solidFill>
                <a:effectLst/>
                <a:latin typeface="Inter var"/>
              </a:rPr>
              <a:t>Ennakointi</a:t>
            </a:r>
          </a:p>
          <a:p>
            <a:pPr fontAlgn="base"/>
            <a:r>
              <a:rPr lang="fi-FI" sz="3100" b="0" i="0" dirty="0">
                <a:effectLst/>
                <a:latin typeface="Inter var"/>
              </a:rPr>
              <a:t>Tuen tarpeen tiedostaminen riittävän varhain olisi tärkeää. Nivelvaiheen tiedonsiirto ei toimi.</a:t>
            </a:r>
          </a:p>
          <a:p>
            <a:pPr fontAlgn="base"/>
            <a:r>
              <a:rPr lang="fi-FI" sz="3100" dirty="0">
                <a:latin typeface="Inter var"/>
              </a:rPr>
              <a:t>Oppivelvollisten kohdalla puutteelliset siirtotiedot. siirtymätietojen puute, tukitarpeita ei pysty huomioimaan heti </a:t>
            </a:r>
            <a:r>
              <a:rPr lang="fi-FI" sz="3100" dirty="0" err="1">
                <a:latin typeface="Inter var"/>
              </a:rPr>
              <a:t>hoksia</a:t>
            </a:r>
            <a:r>
              <a:rPr lang="fi-FI" sz="3100" dirty="0">
                <a:latin typeface="Inter var"/>
              </a:rPr>
              <a:t> tehtäessä.</a:t>
            </a:r>
            <a:endParaRPr lang="fi-FI" sz="3100" i="0" dirty="0">
              <a:effectLst/>
              <a:latin typeface="Inter var"/>
            </a:endParaRPr>
          </a:p>
          <a:p>
            <a:r>
              <a:rPr lang="fi-FI" sz="3100" dirty="0"/>
              <a:t>Opiskelija ei kerro tuen tarvetta vaikka nähdään että hän sitä tarvitsee</a:t>
            </a:r>
          </a:p>
          <a:p>
            <a:pPr lvl="1"/>
            <a:r>
              <a:rPr lang="fi-FI" dirty="0"/>
              <a:t>Tieto saadaan vasta omien havaintojen perusteelle, voi olla pitkäkin aika</a:t>
            </a:r>
          </a:p>
          <a:p>
            <a:pPr lvl="1"/>
            <a:r>
              <a:rPr lang="fi-FI" dirty="0"/>
              <a:t>vaarana keskeytys ja poissaolot</a:t>
            </a:r>
          </a:p>
          <a:p>
            <a:r>
              <a:rPr lang="fi-FI" sz="3100" b="0" i="0" dirty="0">
                <a:effectLst/>
                <a:latin typeface="Inter var"/>
              </a:rPr>
              <a:t>Opiskelijoiden omien taitojen tunnistaminen. </a:t>
            </a:r>
          </a:p>
          <a:p>
            <a:r>
              <a:rPr lang="fi-FI" sz="3100" i="0" dirty="0">
                <a:effectLst/>
                <a:latin typeface="Inter var"/>
              </a:rPr>
              <a:t>Nivelvaiheen tiedonsiirto on heikkoa/vaihtelevaa ja oppimisen haasteisiin liittyviä tietoja ei tule ajoissa. Opiskelija ei itse osaa aina </a:t>
            </a:r>
            <a:r>
              <a:rPr lang="fi-FI" sz="3100" i="0" dirty="0" err="1">
                <a:effectLst/>
                <a:latin typeface="Inter var"/>
              </a:rPr>
              <a:t>hoks</a:t>
            </a:r>
            <a:r>
              <a:rPr lang="fi-FI" sz="3100" i="0" dirty="0">
                <a:effectLst/>
                <a:latin typeface="Inter var"/>
              </a:rPr>
              <a:t>-keskustelussa kertoa omista haasteistaan riittävän selkeästi.</a:t>
            </a:r>
          </a:p>
          <a:p>
            <a:pPr algn="l" fontAlgn="base"/>
            <a:r>
              <a:rPr lang="fi-FI" sz="3100" i="0" dirty="0">
                <a:effectLst/>
                <a:latin typeface="Inter var"/>
              </a:rPr>
              <a:t>Osaamiskartoitukset</a:t>
            </a:r>
          </a:p>
          <a:p>
            <a:pPr lvl="1" fontAlgn="base"/>
            <a:r>
              <a:rPr lang="fi-FI" b="0" i="0" dirty="0">
                <a:effectLst/>
                <a:latin typeface="Inter var"/>
              </a:rPr>
              <a:t>Kartoituksia on tarkoitus rakentaa/parantaa, jotta saadaan ajoissa kiinni he, joilla on enemmän tuen tarvetta</a:t>
            </a:r>
          </a:p>
          <a:p>
            <a:r>
              <a:rPr lang="fi-FI" sz="3100" dirty="0"/>
              <a:t>Jos opiskelijan suunnitelma ei toteudu ja opiskelijalle ei ole osoittaa tilalle toista opintoa</a:t>
            </a:r>
          </a:p>
          <a:p>
            <a:pPr lvl="1"/>
            <a:r>
              <a:rPr lang="fi-FI" dirty="0"/>
              <a:t>valinnaiset </a:t>
            </a:r>
            <a:r>
              <a:rPr lang="fi-FI" dirty="0" err="1"/>
              <a:t>tut.osan</a:t>
            </a:r>
            <a:r>
              <a:rPr lang="fi-FI" dirty="0"/>
              <a:t> hyödyntäminen?</a:t>
            </a:r>
          </a:p>
          <a:p>
            <a:pPr marL="0" indent="0" fontAlgn="base">
              <a:buNone/>
            </a:pPr>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3650166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4" y="1381125"/>
            <a:ext cx="11610975" cy="5238750"/>
          </a:xfrm>
        </p:spPr>
        <p:txBody>
          <a:bodyPr>
            <a:normAutofit fontScale="92500" lnSpcReduction="20000"/>
          </a:bodyPr>
          <a:lstStyle/>
          <a:p>
            <a:pPr marL="0" indent="0" algn="l" fontAlgn="base">
              <a:buNone/>
            </a:pPr>
            <a:r>
              <a:rPr lang="fi-FI" sz="2600" b="1" i="0" dirty="0">
                <a:solidFill>
                  <a:srgbClr val="407784"/>
                </a:solidFill>
                <a:effectLst/>
                <a:latin typeface="Inter var"/>
              </a:rPr>
              <a:t>Ennakointi</a:t>
            </a:r>
          </a:p>
          <a:p>
            <a:r>
              <a:rPr lang="fi-FI" sz="2800" i="0" dirty="0">
                <a:effectLst/>
                <a:latin typeface="Inter var"/>
              </a:rPr>
              <a:t>Opiskelijoiden jatkuvasti muuttuvat tilanteet tuovat haasteita opiskelulle, sen suunnittelulle ja suunnitelmaan sitoutumiselle.</a:t>
            </a:r>
          </a:p>
          <a:p>
            <a:r>
              <a:rPr lang="fi-FI" b="0" i="0" dirty="0">
                <a:effectLst/>
                <a:latin typeface="Inter var"/>
              </a:rPr>
              <a:t>Kun tunnistetaan tuen tarpeita, onko meillä olemassa mallit vastata niihin.</a:t>
            </a:r>
          </a:p>
          <a:p>
            <a:r>
              <a:rPr lang="fi-FI" i="0" dirty="0">
                <a:effectLst/>
                <a:latin typeface="Inter var"/>
              </a:rPr>
              <a:t>Haasteena koen aikaisemman osaamisen selvittämisen, varsinkin S2-opiskelijoiden kohdalla</a:t>
            </a:r>
          </a:p>
          <a:p>
            <a:r>
              <a:rPr lang="fi-FI" i="0" dirty="0">
                <a:effectLst/>
                <a:latin typeface="Inter var"/>
              </a:rPr>
              <a:t>Edellä mainittuun viitaten S2 -opiskelijalla oppimisen vaikeus jää usein kielellisen haasteen alle ja keskitytään kielen oppimisen haasteeseen.</a:t>
            </a:r>
          </a:p>
          <a:p>
            <a:r>
              <a:rPr lang="fi-FI" i="0" dirty="0">
                <a:effectLst/>
                <a:latin typeface="Inter var"/>
              </a:rPr>
              <a:t>Opiskelija ei kerro tuen tarpeesta.</a:t>
            </a:r>
          </a:p>
          <a:p>
            <a:r>
              <a:rPr lang="fi-FI" i="0" dirty="0">
                <a:effectLst/>
                <a:latin typeface="Inter var"/>
              </a:rPr>
              <a:t>Perusopetuksesta tulee tieto liian myöhään ajatellen ensimmäisen vaiheen </a:t>
            </a:r>
            <a:r>
              <a:rPr lang="fi-FI" i="0" dirty="0" err="1">
                <a:effectLst/>
                <a:latin typeface="Inter var"/>
              </a:rPr>
              <a:t>hoksin</a:t>
            </a:r>
            <a:r>
              <a:rPr lang="fi-FI" i="0" dirty="0">
                <a:effectLst/>
                <a:latin typeface="Inter var"/>
              </a:rPr>
              <a:t> aikataulua (3vkoa). Näin, koska perusopetuksen opettajat tulevat töihin myöhemmin elokuussa.</a:t>
            </a:r>
          </a:p>
          <a:p>
            <a:r>
              <a:rPr lang="fi-FI" i="0" dirty="0">
                <a:effectLst/>
                <a:latin typeface="Inter var"/>
              </a:rPr>
              <a:t>Haasteet esim. S2-opiskelijat</a:t>
            </a:r>
          </a:p>
          <a:p>
            <a:pPr lvl="1"/>
            <a:r>
              <a:rPr lang="fi-FI" i="0" dirty="0">
                <a:effectLst/>
                <a:latin typeface="Inter var"/>
              </a:rPr>
              <a:t>Miten selvittää jo olemassa olevaa osaamista? HOKS-tilanne itsessään voi tuntua haasteelliselta</a:t>
            </a:r>
          </a:p>
          <a:p>
            <a:endParaRPr lang="fi-FI" i="0" dirty="0">
              <a:effectLst/>
              <a:latin typeface="Inter var"/>
            </a:endParaRPr>
          </a:p>
          <a:p>
            <a:pPr marL="0" indent="0">
              <a:buNone/>
            </a:pPr>
            <a:endParaRPr lang="fi-FI" b="0" i="0" dirty="0">
              <a:effectLst/>
              <a:latin typeface="Inter var"/>
            </a:endParaRPr>
          </a:p>
          <a:p>
            <a:pPr marL="0" indent="0">
              <a:buNone/>
            </a:pPr>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937100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5"/>
            <a:ext cx="11382375" cy="5010149"/>
          </a:xfrm>
        </p:spPr>
        <p:txBody>
          <a:bodyPr>
            <a:normAutofit fontScale="85000" lnSpcReduction="20000"/>
          </a:bodyPr>
          <a:lstStyle/>
          <a:p>
            <a:pPr marL="0" indent="0" algn="l" fontAlgn="base">
              <a:buNone/>
            </a:pPr>
            <a:r>
              <a:rPr lang="fi-FI" sz="2600" b="1" dirty="0">
                <a:solidFill>
                  <a:srgbClr val="407784"/>
                </a:solidFill>
                <a:latin typeface="Inter var"/>
              </a:rPr>
              <a:t>Käytänteet ja ohjeistus</a:t>
            </a:r>
            <a:endParaRPr lang="fi-FI" sz="2600" b="1" i="0" dirty="0">
              <a:solidFill>
                <a:srgbClr val="407784"/>
              </a:solidFill>
              <a:effectLst/>
              <a:latin typeface="Inter var"/>
            </a:endParaRPr>
          </a:p>
          <a:p>
            <a:r>
              <a:rPr lang="fi-FI" sz="2000" dirty="0" err="1"/>
              <a:t>HOKSn</a:t>
            </a:r>
            <a:r>
              <a:rPr lang="fi-FI" sz="2000" dirty="0"/>
              <a:t> tietosisällön selkeyttäminen</a:t>
            </a:r>
          </a:p>
          <a:p>
            <a:r>
              <a:rPr lang="fi-FI" sz="2000" i="0" dirty="0">
                <a:effectLst/>
                <a:latin typeface="Inter var"/>
              </a:rPr>
              <a:t>Osaan.fi on kadonnut: se oli hyvä pohja osaamisen tunnistamiselle</a:t>
            </a:r>
          </a:p>
          <a:p>
            <a:r>
              <a:rPr lang="fi-FI" sz="2000" i="0" dirty="0">
                <a:effectLst/>
                <a:latin typeface="Inter var"/>
              </a:rPr>
              <a:t>Vanhasta poisoppiminen</a:t>
            </a:r>
          </a:p>
          <a:p>
            <a:r>
              <a:rPr lang="fi-FI" sz="2000" i="0" dirty="0">
                <a:effectLst/>
                <a:latin typeface="Inter var"/>
              </a:rPr>
              <a:t>Tämän toteutuminen: "Kirjaaminen on henkilökohtaistamisen lopputulos" Keskitytään helposti liikaa </a:t>
            </a:r>
            <a:r>
              <a:rPr lang="fi-FI" sz="2000" i="0" dirty="0" err="1">
                <a:effectLst/>
                <a:latin typeface="Inter var"/>
              </a:rPr>
              <a:t>HOKSn</a:t>
            </a:r>
            <a:r>
              <a:rPr lang="fi-FI" sz="2000" i="0" dirty="0">
                <a:effectLst/>
                <a:latin typeface="Inter var"/>
              </a:rPr>
              <a:t> tekniseen puoleen.</a:t>
            </a:r>
          </a:p>
          <a:p>
            <a:r>
              <a:rPr lang="fi-FI" sz="2000" b="0" i="0" dirty="0">
                <a:effectLst/>
                <a:latin typeface="Inter var"/>
              </a:rPr>
              <a:t>Seurannan puute</a:t>
            </a:r>
            <a:endParaRPr lang="fi-FI" sz="2000" i="0" dirty="0">
              <a:effectLst/>
              <a:latin typeface="Inter var"/>
            </a:endParaRPr>
          </a:p>
          <a:p>
            <a:r>
              <a:rPr lang="fi-FI" sz="2000" dirty="0" err="1">
                <a:latin typeface="Inter var"/>
              </a:rPr>
              <a:t>Hoksin</a:t>
            </a:r>
            <a:r>
              <a:rPr lang="fi-FI" sz="2000" dirty="0">
                <a:latin typeface="Inter var"/>
              </a:rPr>
              <a:t> ensikertaisessa laadinnassa aloittain paljon erilaisia käytänteitä. Selkeyttä ja yhtenäisyyttä pitäisi saada lisää.</a:t>
            </a:r>
          </a:p>
          <a:p>
            <a:r>
              <a:rPr lang="fi-FI" sz="2000" dirty="0">
                <a:latin typeface="Inter var"/>
              </a:rPr>
              <a:t>Jatkuvasti muuttuvat määräykset ja ohjeet (OKM, OPH) ja ehkä liian tarkatkin säädökset </a:t>
            </a:r>
            <a:r>
              <a:rPr lang="fi-FI" sz="2000" dirty="0" err="1">
                <a:latin typeface="Inter var"/>
              </a:rPr>
              <a:t>esim</a:t>
            </a:r>
            <a:r>
              <a:rPr lang="fi-FI" sz="2000" dirty="0">
                <a:latin typeface="Inter var"/>
              </a:rPr>
              <a:t> todistuksen osaamisen tunnustamiseen liittyen.</a:t>
            </a:r>
          </a:p>
          <a:p>
            <a:r>
              <a:rPr lang="fi-FI" sz="2000" dirty="0" err="1"/>
              <a:t>Hoksin</a:t>
            </a:r>
            <a:r>
              <a:rPr lang="fi-FI" sz="2000" dirty="0"/>
              <a:t> laatiminen sujuu hyvin, mutta sen päivittäminen näyttää tuottavan haasteita.</a:t>
            </a:r>
          </a:p>
          <a:p>
            <a:pPr fontAlgn="base"/>
            <a:r>
              <a:rPr lang="fi-FI" sz="2000" dirty="0">
                <a:latin typeface="Inter var"/>
              </a:rPr>
              <a:t>Rakenteet muuttuu hitaasti</a:t>
            </a:r>
          </a:p>
          <a:p>
            <a:pPr fontAlgn="base"/>
            <a:r>
              <a:rPr lang="fi-FI" sz="2000" dirty="0">
                <a:latin typeface="Inter var"/>
              </a:rPr>
              <a:t>Muutoksia tulee jatkuvasti</a:t>
            </a:r>
          </a:p>
          <a:p>
            <a:pPr fontAlgn="base"/>
            <a:r>
              <a:rPr lang="fi-FI" sz="2000" dirty="0">
                <a:latin typeface="Inter var"/>
              </a:rPr>
              <a:t>Kirjaaminen myöhästyy</a:t>
            </a:r>
          </a:p>
          <a:p>
            <a:pPr fontAlgn="base"/>
            <a:r>
              <a:rPr lang="fi-FI" sz="2000" dirty="0">
                <a:latin typeface="Inter var"/>
              </a:rPr>
              <a:t>Kohtaaminen HOKS-tilanteissa, mitä kirjataan ja mitä ei, tapahtuuko mitään mitä ei kirjata?</a:t>
            </a:r>
          </a:p>
          <a:p>
            <a:pPr fontAlgn="base"/>
            <a:r>
              <a:rPr lang="fi-FI" sz="2000" dirty="0"/>
              <a:t>Vastuun jako, kuka kirjaa? Opo/</a:t>
            </a:r>
            <a:r>
              <a:rPr lang="fi-FI" sz="2000" dirty="0" err="1"/>
              <a:t>erkka</a:t>
            </a:r>
            <a:r>
              <a:rPr lang="fi-FI" sz="2000" dirty="0"/>
              <a:t>/</a:t>
            </a:r>
            <a:r>
              <a:rPr lang="fi-FI" sz="2000" dirty="0" err="1"/>
              <a:t>ryo</a:t>
            </a:r>
            <a:r>
              <a:rPr lang="fi-FI" sz="2000" dirty="0"/>
              <a:t>?</a:t>
            </a:r>
            <a:endParaRPr lang="fi-FI" sz="2000" dirty="0">
              <a:latin typeface="Inter var"/>
            </a:endParaRPr>
          </a:p>
          <a:p>
            <a:endParaRPr lang="fi-FI" sz="2000" dirty="0">
              <a:latin typeface="Inter var"/>
            </a:endParaRPr>
          </a:p>
          <a:p>
            <a:endParaRPr lang="fi-FI" sz="2800" i="0" dirty="0">
              <a:effectLst/>
              <a:latin typeface="Inter var"/>
            </a:endParaRPr>
          </a:p>
          <a:p>
            <a:pPr fontAlgn="base"/>
            <a:endParaRPr lang="fi-FI" b="0" i="0" dirty="0">
              <a:effectLst/>
              <a:latin typeface="Inter var"/>
            </a:endParaRPr>
          </a:p>
          <a:p>
            <a:endParaRPr lang="fi-FI" dirty="0"/>
          </a:p>
          <a:p>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13283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5"/>
            <a:ext cx="11487150" cy="5200650"/>
          </a:xfrm>
        </p:spPr>
        <p:txBody>
          <a:bodyPr>
            <a:normAutofit fontScale="85000" lnSpcReduction="20000"/>
          </a:bodyPr>
          <a:lstStyle/>
          <a:p>
            <a:pPr marL="0" indent="0" algn="l" fontAlgn="base">
              <a:buNone/>
            </a:pPr>
            <a:r>
              <a:rPr lang="fi-FI" sz="2600" b="1" dirty="0">
                <a:solidFill>
                  <a:srgbClr val="407784"/>
                </a:solidFill>
                <a:latin typeface="Inter var"/>
              </a:rPr>
              <a:t>Käytänteet ja ohjeistus</a:t>
            </a:r>
            <a:endParaRPr lang="fi-FI" sz="2600" b="1" i="0" dirty="0">
              <a:solidFill>
                <a:srgbClr val="407784"/>
              </a:solidFill>
              <a:effectLst/>
              <a:latin typeface="Inter var"/>
            </a:endParaRPr>
          </a:p>
          <a:p>
            <a:pPr fontAlgn="base"/>
            <a:r>
              <a:rPr lang="fi-FI" dirty="0">
                <a:latin typeface="Inter var"/>
              </a:rPr>
              <a:t>Henkilökohtaistamista tehdään, mutta kirjaaminen on vaillinaista.</a:t>
            </a:r>
          </a:p>
          <a:p>
            <a:pPr lvl="1" fontAlgn="base"/>
            <a:r>
              <a:rPr lang="fi-FI" i="0" dirty="0">
                <a:effectLst/>
                <a:latin typeface="Inter var"/>
              </a:rPr>
              <a:t>Välillä myös niin, että jos vastuuopettaja ei ole tehnyt kirjaamista, niin esimerkiksi opo tai </a:t>
            </a:r>
            <a:r>
              <a:rPr lang="fi-FI" i="0" dirty="0" err="1">
                <a:effectLst/>
                <a:latin typeface="Inter var"/>
              </a:rPr>
              <a:t>erva</a:t>
            </a:r>
            <a:r>
              <a:rPr lang="fi-FI" i="0" dirty="0">
                <a:effectLst/>
                <a:latin typeface="Inter var"/>
              </a:rPr>
              <a:t> ei pysty tekemään omaa työtään.</a:t>
            </a:r>
          </a:p>
          <a:p>
            <a:pPr fontAlgn="base"/>
            <a:r>
              <a:rPr lang="fi-FI" dirty="0" err="1">
                <a:latin typeface="Inter var"/>
              </a:rPr>
              <a:t>HOKSin</a:t>
            </a:r>
            <a:r>
              <a:rPr lang="fi-FI" dirty="0">
                <a:latin typeface="Inter var"/>
              </a:rPr>
              <a:t> ensikertainen hyväksyntä nähdään keskeisenä ts. kirjaaminen korostuu.</a:t>
            </a:r>
          </a:p>
          <a:p>
            <a:r>
              <a:rPr lang="fi-FI" dirty="0">
                <a:latin typeface="Inter var"/>
              </a:rPr>
              <a:t>Urasuunnitelma koetaan vielä haastavaksi osana </a:t>
            </a:r>
            <a:r>
              <a:rPr lang="fi-FI" dirty="0" err="1">
                <a:latin typeface="Inter var"/>
              </a:rPr>
              <a:t>HOKSia</a:t>
            </a:r>
            <a:r>
              <a:rPr lang="fi-FI" dirty="0">
                <a:latin typeface="Inter var"/>
              </a:rPr>
              <a:t> tai ohjaavana aiheena.</a:t>
            </a:r>
          </a:p>
          <a:p>
            <a:pPr algn="l" fontAlgn="base"/>
            <a:r>
              <a:rPr lang="fi-FI" sz="2800" dirty="0" err="1">
                <a:latin typeface="Inter var"/>
              </a:rPr>
              <a:t>hoks</a:t>
            </a:r>
            <a:r>
              <a:rPr lang="fi-FI" sz="2800" dirty="0">
                <a:latin typeface="Inter var"/>
              </a:rPr>
              <a:t> voi olla suunniteltu, mutta ei ole kaikille näkyvää</a:t>
            </a:r>
          </a:p>
          <a:p>
            <a:pPr algn="l" fontAlgn="base"/>
            <a:r>
              <a:rPr lang="fi-FI" sz="2800" dirty="0">
                <a:latin typeface="Inter var"/>
              </a:rPr>
              <a:t>kirjaukset tehty kiireellä ja heikolla laadulla, (välttämätön pakko, joka näkyy laadussa). </a:t>
            </a:r>
          </a:p>
          <a:p>
            <a:pPr algn="l" fontAlgn="base"/>
            <a:r>
              <a:rPr lang="fi-FI" sz="2800" dirty="0" err="1">
                <a:latin typeface="Inter var"/>
              </a:rPr>
              <a:t>hoks</a:t>
            </a:r>
            <a:r>
              <a:rPr lang="fi-FI" sz="2800" dirty="0">
                <a:latin typeface="Inter var"/>
              </a:rPr>
              <a:t> -asian kirkastaminen, mitä se tarkoittaa? </a:t>
            </a:r>
          </a:p>
          <a:p>
            <a:pPr algn="l" fontAlgn="base"/>
            <a:r>
              <a:rPr lang="fi-FI" sz="2800" dirty="0">
                <a:latin typeface="Inter var"/>
              </a:rPr>
              <a:t>opettajan työnkuvan muutos ja valmiudet kohdata opiskelijaa</a:t>
            </a:r>
          </a:p>
          <a:p>
            <a:pPr algn="l" fontAlgn="base"/>
            <a:r>
              <a:rPr lang="fi-FI" sz="2800" dirty="0">
                <a:latin typeface="Inter var"/>
              </a:rPr>
              <a:t>ohjeistaminen, mitä </a:t>
            </a:r>
            <a:r>
              <a:rPr lang="fi-FI" sz="2800" dirty="0" err="1">
                <a:latin typeface="Inter var"/>
              </a:rPr>
              <a:t>hoksiin</a:t>
            </a:r>
            <a:r>
              <a:rPr lang="fi-FI" sz="2800" dirty="0">
                <a:latin typeface="Inter var"/>
              </a:rPr>
              <a:t> kirjataan</a:t>
            </a:r>
          </a:p>
          <a:p>
            <a:pPr algn="l" fontAlgn="base"/>
            <a:r>
              <a:rPr lang="fi-FI" sz="2800" dirty="0">
                <a:latin typeface="Inter var"/>
              </a:rPr>
              <a:t>vapaan tekstin kenttä</a:t>
            </a:r>
          </a:p>
          <a:p>
            <a:pPr algn="l" fontAlgn="base"/>
            <a:r>
              <a:rPr lang="fi-FI" i="0" dirty="0" err="1">
                <a:effectLst/>
                <a:latin typeface="Inter var"/>
              </a:rPr>
              <a:t>Hoks</a:t>
            </a:r>
            <a:r>
              <a:rPr lang="fi-FI" i="0" dirty="0">
                <a:effectLst/>
                <a:latin typeface="Inter var"/>
              </a:rPr>
              <a:t>-prosessin vaikutus rahoitukseen tuo mukanaan haasteen, että </a:t>
            </a:r>
            <a:r>
              <a:rPr lang="fi-FI" i="0" dirty="0" err="1">
                <a:effectLst/>
                <a:latin typeface="Inter var"/>
              </a:rPr>
              <a:t>hoks</a:t>
            </a:r>
            <a:r>
              <a:rPr lang="fi-FI" i="0" dirty="0">
                <a:effectLst/>
                <a:latin typeface="Inter var"/>
              </a:rPr>
              <a:t> nähdään vain mekaanisena välineenä. Aitoon keskusteluun on usein liian vähän aikaa.</a:t>
            </a:r>
            <a:endParaRPr lang="fi-FI" sz="2800" dirty="0">
              <a:latin typeface="Inter var"/>
            </a:endParaRPr>
          </a:p>
          <a:p>
            <a:endParaRPr lang="fi-FI" dirty="0">
              <a:latin typeface="Inter var"/>
            </a:endParaRPr>
          </a:p>
          <a:p>
            <a:endParaRPr lang="fi-FI" b="1" dirty="0">
              <a:solidFill>
                <a:srgbClr val="407784"/>
              </a:solidFill>
              <a:latin typeface="Inter var"/>
            </a:endParaRPr>
          </a:p>
          <a:p>
            <a:pPr marL="0" indent="0">
              <a:buNone/>
            </a:pPr>
            <a:endParaRPr lang="fi-FI" sz="2800" i="0" dirty="0">
              <a:effectLst/>
              <a:latin typeface="Inter var"/>
            </a:endParaRPr>
          </a:p>
          <a:p>
            <a:pPr fontAlgn="base"/>
            <a:endParaRPr lang="fi-FI" b="0" i="0" dirty="0">
              <a:effectLst/>
              <a:latin typeface="Inter var"/>
            </a:endParaRPr>
          </a:p>
          <a:p>
            <a:endParaRPr lang="fi-FI" dirty="0"/>
          </a:p>
          <a:p>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3562470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5"/>
            <a:ext cx="11487150" cy="5200650"/>
          </a:xfrm>
        </p:spPr>
        <p:txBody>
          <a:bodyPr>
            <a:normAutofit/>
          </a:bodyPr>
          <a:lstStyle/>
          <a:p>
            <a:pPr marL="0" indent="0" algn="l" fontAlgn="base">
              <a:buNone/>
            </a:pPr>
            <a:r>
              <a:rPr lang="fi-FI" sz="2600" b="1" dirty="0">
                <a:solidFill>
                  <a:srgbClr val="407784"/>
                </a:solidFill>
                <a:latin typeface="Inter var"/>
              </a:rPr>
              <a:t>Käytänteet ja ohjeistus</a:t>
            </a:r>
            <a:endParaRPr lang="fi-FI" sz="2600" b="1" i="0" dirty="0">
              <a:solidFill>
                <a:srgbClr val="407784"/>
              </a:solidFill>
              <a:effectLst/>
              <a:latin typeface="Inter var"/>
            </a:endParaRPr>
          </a:p>
          <a:p>
            <a:r>
              <a:rPr lang="fi-FI" sz="2000" dirty="0">
                <a:latin typeface="Inter var"/>
              </a:rPr>
              <a:t>Kehittämisen kohteena </a:t>
            </a:r>
            <a:r>
              <a:rPr lang="fi-FI" sz="2000" dirty="0" err="1">
                <a:latin typeface="Inter var"/>
              </a:rPr>
              <a:t>esim</a:t>
            </a:r>
            <a:r>
              <a:rPr lang="fi-FI" sz="2000" dirty="0">
                <a:latin typeface="Inter var"/>
              </a:rPr>
              <a:t> henkilökohtaistamiseen liittyen on se, että OKM:n </a:t>
            </a:r>
            <a:r>
              <a:rPr lang="fi-FI" sz="2000" dirty="0" err="1">
                <a:latin typeface="Inter var"/>
              </a:rPr>
              <a:t>HOKSin</a:t>
            </a:r>
            <a:r>
              <a:rPr lang="fi-FI" sz="2000" dirty="0">
                <a:latin typeface="Inter var"/>
              </a:rPr>
              <a:t> tietosisältö, opintohallintojärjestelmät ja käytännön sujuva työskentely eivät käy käsikädessä. Esimerkiksi opintojen keskeytykseltä opintoihin palatessa tehtävä suunnitelma on OKM:n tietosisällössä määritelty </a:t>
            </a:r>
            <a:r>
              <a:rPr lang="fi-FI" sz="2000" dirty="0" err="1">
                <a:latin typeface="Inter var"/>
              </a:rPr>
              <a:t>HOKSin</a:t>
            </a:r>
            <a:r>
              <a:rPr lang="fi-FI" sz="2000" dirty="0">
                <a:latin typeface="Inter var"/>
              </a:rPr>
              <a:t> kohdaksi 13 </a:t>
            </a: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pPr fontAlgn="base"/>
            <a:endParaRPr lang="fi-FI" b="0" i="0" dirty="0">
              <a:effectLst/>
              <a:latin typeface="Inter var"/>
            </a:endParaRPr>
          </a:p>
          <a:p>
            <a:pPr marL="0" indent="0" fontAlgn="base">
              <a:buNone/>
            </a:pPr>
            <a:endParaRPr lang="fi-FI" dirty="0"/>
          </a:p>
          <a:p>
            <a:pPr marL="0" indent="0" fontAlgn="base">
              <a:buNone/>
            </a:pPr>
            <a:r>
              <a:rPr lang="fi-FI" sz="1800" dirty="0">
                <a:solidFill>
                  <a:srgbClr val="000000"/>
                </a:solidFill>
                <a:effectLst/>
                <a:latin typeface="Calibri" panose="020F0502020204030204" pitchFamily="34" charset="0"/>
                <a:ea typeface="Times New Roman" panose="02020603050405020304" pitchFamily="18" charset="0"/>
              </a:rPr>
              <a:t>Tuo kohta on kutenkin ihan epälooginen. Muut sen kohdathan koskevat tämän koulutuksen jälkeistä elämää. Ja opiskelijahallintojärjestelmässä tuo urasuunnitelma on erillinen lomake, jonne 'ei tule mieleenkään' mennä katsomaa takaisin meidän opintoihin paluun tilanteessa. Järkevämpi paikka kirjata suunnitelma opintoihin paluusta on ihan vain </a:t>
            </a:r>
            <a:r>
              <a:rPr lang="fi-FI" sz="1800" dirty="0" err="1">
                <a:solidFill>
                  <a:srgbClr val="000000"/>
                </a:solidFill>
                <a:effectLst/>
                <a:latin typeface="Calibri" panose="020F0502020204030204" pitchFamily="34" charset="0"/>
                <a:ea typeface="Times New Roman" panose="02020603050405020304" pitchFamily="18" charset="0"/>
              </a:rPr>
              <a:t>HOKSin</a:t>
            </a:r>
            <a:r>
              <a:rPr lang="fi-FI" sz="1800">
                <a:solidFill>
                  <a:srgbClr val="000000"/>
                </a:solidFill>
                <a:effectLst/>
                <a:latin typeface="Calibri" panose="020F0502020204030204" pitchFamily="34" charset="0"/>
                <a:ea typeface="Times New Roman" panose="02020603050405020304" pitchFamily="18" charset="0"/>
              </a:rPr>
              <a:t> päivitys ja hyväksyntä tapahtumaksi</a:t>
            </a:r>
            <a:endParaRPr lang="fi-FI" sz="2000"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pic>
        <p:nvPicPr>
          <p:cNvPr id="4" name="Kuva 3">
            <a:extLst>
              <a:ext uri="{FF2B5EF4-FFF2-40B4-BE49-F238E27FC236}">
                <a16:creationId xmlns:a16="http://schemas.microsoft.com/office/drawing/2014/main" id="{EC401E79-5D1B-9370-3848-4C3797359ECD}"/>
              </a:ext>
            </a:extLst>
          </p:cNvPr>
          <p:cNvPicPr>
            <a:picLocks noChangeAspect="1"/>
          </p:cNvPicPr>
          <p:nvPr/>
        </p:nvPicPr>
        <p:blipFill>
          <a:blip r:embed="rId2"/>
          <a:stretch>
            <a:fillRect/>
          </a:stretch>
        </p:blipFill>
        <p:spPr>
          <a:xfrm>
            <a:off x="352426" y="3199291"/>
            <a:ext cx="11017940" cy="1564318"/>
          </a:xfrm>
          <a:prstGeom prst="rect">
            <a:avLst/>
          </a:prstGeom>
        </p:spPr>
      </p:pic>
    </p:spTree>
    <p:extLst>
      <p:ext uri="{BB962C8B-B14F-4D97-AF65-F5344CB8AC3E}">
        <p14:creationId xmlns:p14="http://schemas.microsoft.com/office/powerpoint/2010/main" val="2590206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381124"/>
            <a:ext cx="11563350" cy="5305425"/>
          </a:xfrm>
        </p:spPr>
        <p:txBody>
          <a:bodyPr>
            <a:normAutofit fontScale="85000" lnSpcReduction="20000"/>
          </a:bodyPr>
          <a:lstStyle/>
          <a:p>
            <a:pPr marL="0" indent="0" algn="l" fontAlgn="base">
              <a:buNone/>
            </a:pPr>
            <a:r>
              <a:rPr lang="fi-FI" sz="2600" b="1" i="0" dirty="0">
                <a:solidFill>
                  <a:srgbClr val="407784"/>
                </a:solidFill>
                <a:effectLst/>
                <a:latin typeface="Inter var"/>
              </a:rPr>
              <a:t>Muuta</a:t>
            </a:r>
          </a:p>
          <a:p>
            <a:pPr fontAlgn="base"/>
            <a:r>
              <a:rPr lang="fi-FI" sz="2600" dirty="0">
                <a:latin typeface="Inter var"/>
              </a:rPr>
              <a:t>Peruskoulusta tulevilla paljon vielä kasvamisen haasteita -&gt; hitaasti eteneminen, huomioiden kasvamisen haasteet.</a:t>
            </a:r>
          </a:p>
          <a:p>
            <a:pPr algn="l" fontAlgn="base"/>
            <a:r>
              <a:rPr lang="fi-FI" sz="2800" dirty="0">
                <a:latin typeface="Inter var"/>
              </a:rPr>
              <a:t>Onko hoksaavalla opettajalla riittävä työelämän tuntemus? Tarvitaan keskustelua ammatillisen opettajan ja opon kanssa.</a:t>
            </a:r>
            <a:endParaRPr lang="fi-FI" sz="2600" i="0" dirty="0">
              <a:effectLst/>
              <a:latin typeface="Inter var"/>
            </a:endParaRPr>
          </a:p>
          <a:p>
            <a:r>
              <a:rPr lang="fi-FI" sz="2600" dirty="0">
                <a:latin typeface="Inter var"/>
              </a:rPr>
              <a:t>Opettajien käsitykset ja pedagoginen osaaminen tuen tarpeita vastaaviksi vaikuttaa opiskelijan osaamisen hankinnan polulla. Eli vaikka olisi tukijärjestelmät ym. kunnossa, voi olla pari opettajaa jotka toiminnallaan vaikuttaa opintoihin jopa estävästi</a:t>
            </a:r>
            <a:r>
              <a:rPr lang="fi-FI" sz="2600" dirty="0"/>
              <a:t>.</a:t>
            </a:r>
          </a:p>
          <a:p>
            <a:r>
              <a:rPr lang="fi-FI" sz="2600" dirty="0">
                <a:latin typeface="Inter var"/>
              </a:rPr>
              <a:t>YTO-aineet jäävät osalla roikkumaan, uudelleen ja uudelleen päivitykset, opiskelija ei ota vastaan tukea</a:t>
            </a:r>
          </a:p>
          <a:p>
            <a:pPr algn="l" fontAlgn="base"/>
            <a:r>
              <a:rPr lang="fi-FI" sz="2600" dirty="0">
                <a:latin typeface="Inter var"/>
              </a:rPr>
              <a:t>Pienen oppilaitoksen haasteet yksilöllistämisessä</a:t>
            </a:r>
          </a:p>
          <a:p>
            <a:pPr lvl="1" fontAlgn="base"/>
            <a:r>
              <a:rPr lang="fi-FI" sz="1900" i="0" dirty="0">
                <a:effectLst/>
                <a:latin typeface="Inter var"/>
              </a:rPr>
              <a:t>Opiskelijan yksilölliset opintojen suoritusajat eivät ole yhtä joustavia, kuin isoissa oppilaitoksissa, joissa samaa tutkinnon osan osa-aluetta opetetaan monta kertaa vuodessa.</a:t>
            </a:r>
          </a:p>
          <a:p>
            <a:pPr fontAlgn="base"/>
            <a:r>
              <a:rPr lang="fi-FI" sz="2600" dirty="0">
                <a:latin typeface="Inter var"/>
              </a:rPr>
              <a:t>Vastuuohjaajasta riippuvaa, </a:t>
            </a:r>
            <a:r>
              <a:rPr lang="fi-FI" sz="2600" b="0" i="0" dirty="0">
                <a:solidFill>
                  <a:srgbClr val="111111"/>
                </a:solidFill>
                <a:effectLst/>
                <a:latin typeface="Inter var"/>
              </a:rPr>
              <a:t>Tuntevatko vastuuopettajat tutkinnon rakenteen ja muodostumisen?</a:t>
            </a:r>
            <a:endParaRPr lang="fi-FI" sz="2600" dirty="0">
              <a:latin typeface="Inter var"/>
            </a:endParaRPr>
          </a:p>
          <a:p>
            <a:pPr fontAlgn="base"/>
            <a:r>
              <a:rPr lang="fi-FI" sz="2600" dirty="0">
                <a:latin typeface="Inter var"/>
              </a:rPr>
              <a:t>Alakohtaisuus (myös tuntisuunnitelmissa)</a:t>
            </a:r>
          </a:p>
          <a:p>
            <a:pPr fontAlgn="base"/>
            <a:r>
              <a:rPr lang="fi-FI" sz="2600" b="0" i="0" dirty="0">
                <a:solidFill>
                  <a:srgbClr val="111111"/>
                </a:solidFill>
                <a:effectLst/>
                <a:latin typeface="Inter var"/>
              </a:rPr>
              <a:t>Eri kampusten välillä erilaiset käytännöt</a:t>
            </a:r>
            <a:endParaRPr lang="fi-FI" sz="2600" dirty="0">
              <a:solidFill>
                <a:srgbClr val="111111"/>
              </a:solidFill>
              <a:latin typeface="Inter var"/>
            </a:endParaRPr>
          </a:p>
          <a:p>
            <a:pPr marL="0" indent="0" fontAlgn="base">
              <a:buNone/>
            </a:pPr>
            <a:endParaRPr lang="fi-FI" sz="2600" dirty="0">
              <a:latin typeface="Inter var"/>
            </a:endParaRPr>
          </a:p>
          <a:p>
            <a:pPr marL="0" indent="0">
              <a:buNone/>
            </a:pPr>
            <a:endParaRPr lang="fi-FI" sz="2600" i="0" dirty="0">
              <a:effectLst/>
              <a:latin typeface="Inter var"/>
            </a:endParaRPr>
          </a:p>
          <a:p>
            <a:pPr fontAlgn="base"/>
            <a:endParaRPr lang="fi-FI" sz="2400" i="0" dirty="0">
              <a:effectLst/>
              <a:latin typeface="Inter var"/>
            </a:endParaRPr>
          </a:p>
          <a:p>
            <a:pPr fontAlgn="base"/>
            <a:endParaRPr lang="fi-FI" sz="2400" b="1" dirty="0">
              <a:solidFill>
                <a:srgbClr val="407784"/>
              </a:solidFill>
              <a:latin typeface="Inter var"/>
            </a:endParaRPr>
          </a:p>
          <a:p>
            <a:pPr fontAlgn="base"/>
            <a:endParaRPr lang="fi-FI" sz="2300" i="0" dirty="0">
              <a:effectLst/>
              <a:latin typeface="Inter var"/>
            </a:endParaRPr>
          </a:p>
          <a:p>
            <a:pPr marL="0" indent="0" algn="l" fontAlgn="base">
              <a:buNone/>
            </a:pPr>
            <a:endParaRPr lang="fi-FI" sz="2600" b="1" i="0" dirty="0">
              <a:solidFill>
                <a:srgbClr val="407784"/>
              </a:solidFill>
              <a:effectLst/>
              <a:latin typeface="Inter var"/>
            </a:endParaRPr>
          </a:p>
          <a:p>
            <a:endParaRPr lang="fi-FI" b="1" dirty="0">
              <a:solidFill>
                <a:srgbClr val="407784"/>
              </a:solidFill>
              <a:latin typeface="Inter var"/>
            </a:endParaRPr>
          </a:p>
          <a:p>
            <a:pPr marL="0" indent="0">
              <a:buNone/>
            </a:pPr>
            <a:endParaRPr lang="fi-FI" sz="2800" i="0" dirty="0">
              <a:effectLst/>
              <a:latin typeface="Inter var"/>
            </a:endParaRPr>
          </a:p>
          <a:p>
            <a:pPr fontAlgn="base"/>
            <a:endParaRPr lang="fi-FI" b="0" i="0" dirty="0">
              <a:effectLst/>
              <a:latin typeface="Inter var"/>
            </a:endParaRPr>
          </a:p>
          <a:p>
            <a:endParaRPr lang="fi-FI" dirty="0"/>
          </a:p>
          <a:p>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4642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AD01F5-1011-08B8-3CB4-D8E25E77EF6C}"/>
              </a:ext>
            </a:extLst>
          </p:cNvPr>
          <p:cNvSpPr>
            <a:spLocks noGrp="1"/>
          </p:cNvSpPr>
          <p:nvPr>
            <p:ph type="title"/>
          </p:nvPr>
        </p:nvSpPr>
        <p:spPr>
          <a:xfrm>
            <a:off x="352425" y="365125"/>
            <a:ext cx="11191875" cy="1082675"/>
          </a:xfrm>
        </p:spPr>
        <p:txBody>
          <a:bodyPr anchor="t">
            <a:normAutofit fontScale="90000"/>
          </a:bodyPr>
          <a:lstStyle/>
          <a:p>
            <a:r>
              <a:rPr lang="fi-FI" sz="3600" b="1" dirty="0">
                <a:solidFill>
                  <a:srgbClr val="0070C0"/>
                </a:solidFill>
              </a:rPr>
              <a:t>Mitä kehityskohteita ja haasteita nousee esiin henkilökohtaistamisen prosessista?</a:t>
            </a:r>
            <a:br>
              <a:rPr lang="fi-FI" dirty="0">
                <a:solidFill>
                  <a:srgbClr val="0070C0"/>
                </a:solidFill>
              </a:rPr>
            </a:br>
            <a:endParaRPr lang="fi-FI" dirty="0">
              <a:solidFill>
                <a:srgbClr val="0070C0"/>
              </a:solidFill>
            </a:endParaRPr>
          </a:p>
        </p:txBody>
      </p:sp>
      <p:sp>
        <p:nvSpPr>
          <p:cNvPr id="3" name="Sisällön paikkamerkki 2">
            <a:extLst>
              <a:ext uri="{FF2B5EF4-FFF2-40B4-BE49-F238E27FC236}">
                <a16:creationId xmlns:a16="http://schemas.microsoft.com/office/drawing/2014/main" id="{A2FA35FB-13CD-F5C8-CF09-332F49CD215C}"/>
              </a:ext>
            </a:extLst>
          </p:cNvPr>
          <p:cNvSpPr>
            <a:spLocks noGrp="1"/>
          </p:cNvSpPr>
          <p:nvPr>
            <p:ph idx="1"/>
          </p:nvPr>
        </p:nvSpPr>
        <p:spPr>
          <a:xfrm>
            <a:off x="352425" y="1447799"/>
            <a:ext cx="11487150" cy="5133975"/>
          </a:xfrm>
        </p:spPr>
        <p:txBody>
          <a:bodyPr>
            <a:normAutofit fontScale="92500" lnSpcReduction="20000"/>
          </a:bodyPr>
          <a:lstStyle/>
          <a:p>
            <a:pPr marL="0" indent="0" algn="l" fontAlgn="base">
              <a:buNone/>
            </a:pPr>
            <a:r>
              <a:rPr lang="fi-FI" sz="2600" b="1" i="0" dirty="0">
                <a:solidFill>
                  <a:srgbClr val="407784"/>
                </a:solidFill>
                <a:effectLst/>
                <a:latin typeface="Inter var"/>
              </a:rPr>
              <a:t>Muuta</a:t>
            </a:r>
          </a:p>
          <a:p>
            <a:pPr fontAlgn="base"/>
            <a:r>
              <a:rPr lang="fi-FI" sz="2600" i="0" dirty="0">
                <a:effectLst/>
                <a:latin typeface="Inter var"/>
              </a:rPr>
              <a:t>Isoja kokonaisuuksia, kokonaisuuden hallinta</a:t>
            </a:r>
          </a:p>
          <a:p>
            <a:r>
              <a:rPr lang="fi-FI" sz="2600" i="0" dirty="0">
                <a:effectLst/>
                <a:latin typeface="Inter var"/>
              </a:rPr>
              <a:t>Realismi, monta tutkinnon osaa</a:t>
            </a:r>
          </a:p>
          <a:p>
            <a:r>
              <a:rPr lang="fi-FI" sz="2600" i="0" dirty="0">
                <a:effectLst/>
                <a:latin typeface="Inter var"/>
              </a:rPr>
              <a:t>Laajuus, osaamisen osoittaminen, mihin työllistytään ym.</a:t>
            </a:r>
          </a:p>
          <a:p>
            <a:r>
              <a:rPr lang="fi-FI" sz="2600" i="0" dirty="0">
                <a:effectLst/>
                <a:latin typeface="Inter var"/>
              </a:rPr>
              <a:t>YTO-valinnaisuuksissa haasteita, sisällöllinen hyödyntäminen omassa työelämässä</a:t>
            </a:r>
          </a:p>
          <a:p>
            <a:r>
              <a:rPr lang="fi-FI" sz="2600" dirty="0"/>
              <a:t>Vanha malli vielä niin vahva: opiskelut kestävät 3 vuotta ja siinä ajassa täytyy valmistua. </a:t>
            </a:r>
          </a:p>
          <a:p>
            <a:r>
              <a:rPr lang="fi-FI" sz="2600" b="0" i="0" dirty="0">
                <a:effectLst/>
                <a:latin typeface="Inter var"/>
              </a:rPr>
              <a:t>Etenkin aikuisopiskelijoiden polkua määrittää talous: esimerkiksi TE-koulutuksissa on tiukka aikaraja, jonka puitteissa tutkinto on saatava valmiiksi. Pystytäänkö tämän aikarajan puitteissa vastaamaan tunnistettuihin tuen tarpeisiin?</a:t>
            </a:r>
          </a:p>
          <a:p>
            <a:r>
              <a:rPr lang="fi-FI" sz="2600" dirty="0" err="1"/>
              <a:t>HOKSeja</a:t>
            </a:r>
            <a:r>
              <a:rPr lang="fi-FI" sz="2600" dirty="0"/>
              <a:t> laatii valtava määrä vastuuopettajia: onko heillä kaikilla riittävä tieto ja taito hahmottaa opiskelijan mahdollisuuksia esim</a:t>
            </a:r>
            <a:r>
              <a:rPr lang="fi-FI" dirty="0"/>
              <a:t>.</a:t>
            </a:r>
          </a:p>
          <a:p>
            <a:pPr lvl="1" fontAlgn="base"/>
            <a:r>
              <a:rPr lang="fi-FI" b="0" i="0" dirty="0">
                <a:solidFill>
                  <a:srgbClr val="111111"/>
                </a:solidFill>
                <a:effectLst/>
                <a:latin typeface="Inter var"/>
              </a:rPr>
              <a:t>1. suoritus-/toteutustapojen</a:t>
            </a:r>
          </a:p>
          <a:p>
            <a:pPr lvl="1" fontAlgn="base"/>
            <a:r>
              <a:rPr lang="fi-FI" b="0" i="0" dirty="0">
                <a:solidFill>
                  <a:srgbClr val="111111"/>
                </a:solidFill>
                <a:effectLst/>
                <a:latin typeface="Inter var"/>
              </a:rPr>
              <a:t>2. tukimuotojen</a:t>
            </a:r>
          </a:p>
          <a:p>
            <a:pPr lvl="1" fontAlgn="base"/>
            <a:r>
              <a:rPr lang="fi-FI" b="0" i="0" dirty="0">
                <a:solidFill>
                  <a:srgbClr val="111111"/>
                </a:solidFill>
                <a:effectLst/>
                <a:latin typeface="Inter var"/>
              </a:rPr>
              <a:t>3. opiskelussa tehtävien valintojen osalta?</a:t>
            </a:r>
          </a:p>
          <a:p>
            <a:pPr lvl="1" fontAlgn="base"/>
            <a:r>
              <a:rPr lang="fi-FI" b="0" i="0" dirty="0">
                <a:solidFill>
                  <a:srgbClr val="111111"/>
                </a:solidFill>
                <a:effectLst/>
                <a:latin typeface="Inter var"/>
              </a:rPr>
              <a:t>Miten nämä viestittäisiin mahdollisimman ymmärrettävästi?</a:t>
            </a:r>
          </a:p>
          <a:p>
            <a:endParaRPr lang="fi-FI" sz="2600" dirty="0"/>
          </a:p>
          <a:p>
            <a:endParaRPr lang="fi-FI" sz="2600" i="0" dirty="0">
              <a:effectLst/>
              <a:latin typeface="Inter var"/>
            </a:endParaRPr>
          </a:p>
          <a:p>
            <a:pPr fontAlgn="base"/>
            <a:endParaRPr lang="fi-FI" sz="2400" i="0" dirty="0">
              <a:effectLst/>
              <a:latin typeface="Inter var"/>
            </a:endParaRPr>
          </a:p>
          <a:p>
            <a:pPr fontAlgn="base"/>
            <a:endParaRPr lang="fi-FI" sz="2400" b="1" dirty="0">
              <a:solidFill>
                <a:srgbClr val="407784"/>
              </a:solidFill>
              <a:latin typeface="Inter var"/>
            </a:endParaRPr>
          </a:p>
          <a:p>
            <a:pPr fontAlgn="base"/>
            <a:endParaRPr lang="fi-FI" sz="2300" i="0" dirty="0">
              <a:effectLst/>
              <a:latin typeface="Inter var"/>
            </a:endParaRPr>
          </a:p>
          <a:p>
            <a:pPr marL="0" indent="0" algn="l" fontAlgn="base">
              <a:buNone/>
            </a:pPr>
            <a:endParaRPr lang="fi-FI" sz="2600" b="1" i="0" dirty="0">
              <a:solidFill>
                <a:srgbClr val="407784"/>
              </a:solidFill>
              <a:effectLst/>
              <a:latin typeface="Inter var"/>
            </a:endParaRPr>
          </a:p>
          <a:p>
            <a:endParaRPr lang="fi-FI" b="1" dirty="0">
              <a:solidFill>
                <a:srgbClr val="407784"/>
              </a:solidFill>
              <a:latin typeface="Inter var"/>
            </a:endParaRPr>
          </a:p>
          <a:p>
            <a:pPr marL="0" indent="0">
              <a:buNone/>
            </a:pPr>
            <a:endParaRPr lang="fi-FI" sz="2800" i="0" dirty="0">
              <a:effectLst/>
              <a:latin typeface="Inter var"/>
            </a:endParaRPr>
          </a:p>
          <a:p>
            <a:pPr fontAlgn="base"/>
            <a:endParaRPr lang="fi-FI" b="0" i="0" dirty="0">
              <a:effectLst/>
              <a:latin typeface="Inter var"/>
            </a:endParaRPr>
          </a:p>
          <a:p>
            <a:endParaRPr lang="fi-FI" dirty="0"/>
          </a:p>
          <a:p>
            <a:endParaRPr lang="fi-FI" dirty="0"/>
          </a:p>
          <a:p>
            <a:pPr fontAlgn="base"/>
            <a:endParaRPr lang="fi-FI" b="0" i="0" dirty="0">
              <a:effectLst/>
              <a:latin typeface="Inter var"/>
            </a:endParaRPr>
          </a:p>
          <a:p>
            <a:endParaRPr lang="fi-FI" sz="2800" i="0" dirty="0">
              <a:effectLst/>
              <a:latin typeface="Inter var"/>
            </a:endParaRPr>
          </a:p>
          <a:p>
            <a:endParaRPr lang="fi-FI" b="0" i="0" dirty="0">
              <a:effectLst/>
              <a:latin typeface="Inter var"/>
            </a:endParaRPr>
          </a:p>
          <a:p>
            <a:pPr marL="0" indent="0">
              <a:buNone/>
            </a:pPr>
            <a:endParaRPr lang="fi-FI" b="0" i="0" dirty="0">
              <a:solidFill>
                <a:srgbClr val="111111"/>
              </a:solidFill>
              <a:effectLst/>
              <a:latin typeface="Inter var"/>
            </a:endParaRPr>
          </a:p>
          <a:p>
            <a:endParaRPr lang="fi-FI" b="0" i="0" dirty="0">
              <a:solidFill>
                <a:srgbClr val="111111"/>
              </a:solidFill>
              <a:effectLst/>
              <a:latin typeface="Inter var"/>
            </a:endParaRPr>
          </a:p>
          <a:p>
            <a:pPr marL="0" indent="0">
              <a:buNone/>
            </a:pPr>
            <a:endParaRPr lang="fi-FI" b="1" dirty="0">
              <a:solidFill>
                <a:srgbClr val="407784"/>
              </a:solidFill>
              <a:latin typeface="Inter var"/>
            </a:endParaRPr>
          </a:p>
          <a:p>
            <a:pPr marL="0" indent="0">
              <a:buNone/>
            </a:pPr>
            <a:endParaRPr lang="fi-FI" sz="2800" i="0" dirty="0">
              <a:effectLst/>
              <a:latin typeface="Inter var"/>
            </a:endParaRPr>
          </a:p>
          <a:p>
            <a:endParaRPr lang="fi-FI" sz="2800" i="0" dirty="0">
              <a:effectLst/>
              <a:latin typeface="Inter var"/>
            </a:endParaRPr>
          </a:p>
          <a:p>
            <a:endParaRPr lang="fi-FI" dirty="0"/>
          </a:p>
        </p:txBody>
      </p:sp>
    </p:spTree>
    <p:extLst>
      <p:ext uri="{BB962C8B-B14F-4D97-AF65-F5344CB8AC3E}">
        <p14:creationId xmlns:p14="http://schemas.microsoft.com/office/powerpoint/2010/main" val="1499073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666750"/>
            <a:ext cx="11801475" cy="6191250"/>
          </a:xfrm>
        </p:spPr>
        <p:txBody>
          <a:bodyPr>
            <a:normAutofit lnSpcReduction="10000"/>
          </a:bodyPr>
          <a:lstStyle/>
          <a:p>
            <a:pPr marL="0" indent="0" fontAlgn="base">
              <a:buNone/>
            </a:pPr>
            <a:r>
              <a:rPr lang="fi-FI" sz="2000" b="1" dirty="0">
                <a:solidFill>
                  <a:srgbClr val="407784"/>
                </a:solidFill>
                <a:latin typeface="Inter var"/>
              </a:rPr>
              <a:t>Yhteistyö</a:t>
            </a:r>
          </a:p>
          <a:p>
            <a:pPr algn="l" fontAlgn="base"/>
            <a:r>
              <a:rPr lang="fi-FI" sz="2400" i="0" dirty="0">
                <a:effectLst/>
                <a:latin typeface="Inter var"/>
              </a:rPr>
              <a:t>Laajennetut HOKS-keskustelut</a:t>
            </a:r>
          </a:p>
          <a:p>
            <a:pPr lvl="1" fontAlgn="base"/>
            <a:r>
              <a:rPr lang="fi-FI" sz="1800" i="0" dirty="0">
                <a:effectLst/>
                <a:latin typeface="Inter var"/>
              </a:rPr>
              <a:t>Opiskelijan ja vastuuopettajan lisäksi paikalla tarvittaessa esim. opo ja/tai erityisopettaja, tarvittaessa huoltaja.</a:t>
            </a:r>
          </a:p>
          <a:p>
            <a:pPr fontAlgn="base"/>
            <a:r>
              <a:rPr lang="fi-FI" sz="2400" i="0" dirty="0">
                <a:effectLst/>
                <a:latin typeface="Inter var"/>
              </a:rPr>
              <a:t>Pedagogiset valmentajat</a:t>
            </a:r>
          </a:p>
          <a:p>
            <a:pPr fontAlgn="base"/>
            <a:r>
              <a:rPr lang="fi-FI" sz="2400" i="0" dirty="0">
                <a:effectLst/>
                <a:latin typeface="Inter var"/>
              </a:rPr>
              <a:t>Tiettyjen ryhmien aloituksessa OPVA-opettajan ja vastuuohjaajan tiivisyhteistyö</a:t>
            </a:r>
          </a:p>
          <a:p>
            <a:r>
              <a:rPr lang="fi-FI" sz="2400" dirty="0">
                <a:latin typeface="Inter var"/>
              </a:rPr>
              <a:t>Opettajien perehdytyspäivät ja koulutukset</a:t>
            </a:r>
          </a:p>
          <a:p>
            <a:pPr lvl="1"/>
            <a:r>
              <a:rPr lang="fi-FI" sz="1800" dirty="0">
                <a:effectLst/>
                <a:latin typeface="Inter var"/>
              </a:rPr>
              <a:t>Väärät käytänteet ei periydy uusille opettajille, tutkintokohtaiset tiimipalaverit (pakolliset palaverit) Tavoitteena on kirkastaa </a:t>
            </a:r>
            <a:r>
              <a:rPr lang="fi-FI" sz="1800" dirty="0" err="1">
                <a:effectLst/>
                <a:latin typeface="Inter var"/>
              </a:rPr>
              <a:t>HOKSin</a:t>
            </a:r>
            <a:r>
              <a:rPr lang="fi-FI" sz="1800" dirty="0">
                <a:effectLst/>
                <a:latin typeface="Inter var"/>
              </a:rPr>
              <a:t> teknistä toteutusta ja merkitystä</a:t>
            </a:r>
          </a:p>
          <a:p>
            <a:pPr lvl="1"/>
            <a:r>
              <a:rPr lang="fi-FI" sz="1800" dirty="0">
                <a:effectLst/>
                <a:latin typeface="Inter var"/>
              </a:rPr>
              <a:t>Kerrotaan, miksi kirjaukset tehdään ja myös niiden taloudellinen peruste</a:t>
            </a:r>
          </a:p>
          <a:p>
            <a:pPr lvl="1"/>
            <a:r>
              <a:rPr lang="fi-FI" sz="1800" dirty="0">
                <a:effectLst/>
                <a:latin typeface="Inter var"/>
              </a:rPr>
              <a:t>Kouluttajilla erilaisia rooleja </a:t>
            </a:r>
            <a:r>
              <a:rPr lang="fi-FI" sz="1800" dirty="0" err="1">
                <a:effectLst/>
                <a:latin typeface="Inter var"/>
              </a:rPr>
              <a:t>työelämäpedaopettaja</a:t>
            </a:r>
            <a:r>
              <a:rPr lang="fi-FI" sz="1800" dirty="0">
                <a:effectLst/>
                <a:latin typeface="Inter var"/>
              </a:rPr>
              <a:t>, vastuuopettaja, erityisopettaja ja oppimisen tuen asiat ja opot</a:t>
            </a:r>
          </a:p>
          <a:p>
            <a:pPr fontAlgn="base"/>
            <a:r>
              <a:rPr lang="fi-FI" sz="2400" i="0" dirty="0">
                <a:effectLst/>
                <a:latin typeface="Inter var"/>
              </a:rPr>
              <a:t>Opettajien on tärkeä saada tietoa ja tukea </a:t>
            </a:r>
            <a:r>
              <a:rPr lang="fi-FI" sz="2400" i="0" dirty="0" err="1">
                <a:effectLst/>
                <a:latin typeface="Inter var"/>
              </a:rPr>
              <a:t>hoksien</a:t>
            </a:r>
            <a:r>
              <a:rPr lang="fi-FI" sz="2400" i="0" dirty="0">
                <a:effectLst/>
                <a:latin typeface="Inter var"/>
              </a:rPr>
              <a:t> laadintaan säännöllisesti ja jatkuvasti.</a:t>
            </a:r>
          </a:p>
          <a:p>
            <a:pPr fontAlgn="base"/>
            <a:r>
              <a:rPr lang="fi-FI" sz="2400" i="0" dirty="0">
                <a:effectLst/>
                <a:latin typeface="Inter var"/>
              </a:rPr>
              <a:t>Vastuuopettajalle tukiverkko henkilökohtaistamiseen.</a:t>
            </a:r>
          </a:p>
          <a:p>
            <a:pPr fontAlgn="base"/>
            <a:r>
              <a:rPr lang="fi-FI" sz="2400" i="0" dirty="0">
                <a:effectLst/>
                <a:latin typeface="Inter var"/>
              </a:rPr>
              <a:t>Opintojen seurantakokoukset (rehtori, opo, ammatilliset opettajat), joissa varmistetaan, että opiskelijan suunnitelma on realistinen, opinnot etenevät.</a:t>
            </a:r>
          </a:p>
          <a:p>
            <a:pPr fontAlgn="base"/>
            <a:r>
              <a:rPr lang="fi-FI" sz="2400" i="0" dirty="0">
                <a:effectLst/>
                <a:latin typeface="Inter var"/>
              </a:rPr>
              <a:t>Ensikertaiseen laadintaan on hyvä ottaa opo ja </a:t>
            </a:r>
            <a:r>
              <a:rPr lang="fi-FI" sz="2400" i="0" dirty="0" err="1">
                <a:effectLst/>
                <a:latin typeface="Inter var"/>
              </a:rPr>
              <a:t>erkkaope</a:t>
            </a:r>
            <a:r>
              <a:rPr lang="fi-FI" sz="2400" i="0" dirty="0">
                <a:effectLst/>
                <a:latin typeface="Inter var"/>
              </a:rPr>
              <a:t> mukaan.</a:t>
            </a:r>
          </a:p>
          <a:p>
            <a:pPr fontAlgn="base"/>
            <a:r>
              <a:rPr lang="fi-FI" sz="2400" i="0" dirty="0">
                <a:effectLst/>
                <a:latin typeface="Inter var"/>
              </a:rPr>
              <a:t>taitovalmentajat opiskelijan rinnalla havainnoimaan tuen tarpeita</a:t>
            </a:r>
          </a:p>
          <a:p>
            <a:pPr fontAlgn="base"/>
            <a:endParaRPr lang="fi-FI" sz="2400" i="0" dirty="0">
              <a:effectLst/>
              <a:latin typeface="Inter var"/>
            </a:endParaRPr>
          </a:p>
          <a:p>
            <a:pPr fontAlgn="base"/>
            <a:endParaRPr lang="fi-FI" sz="2400" i="0" dirty="0">
              <a:effectLst/>
              <a:latin typeface="Inter var"/>
            </a:endParaRPr>
          </a:p>
          <a:p>
            <a:pPr fontAlgn="base"/>
            <a:endParaRPr lang="fi-FI" sz="2400" i="0" dirty="0">
              <a:effectLst/>
              <a:latin typeface="Inter var"/>
            </a:endParaRPr>
          </a:p>
          <a:p>
            <a:pPr marL="0" indent="0" fontAlgn="base">
              <a:buNone/>
            </a:pPr>
            <a:endParaRPr lang="fi-FI" sz="2400" i="0" dirty="0">
              <a:effectLst/>
              <a:latin typeface="Inter var"/>
            </a:endParaRPr>
          </a:p>
          <a:p>
            <a:pPr fontAlgn="base"/>
            <a:endParaRPr lang="fi-FI" i="0" dirty="0">
              <a:effectLst/>
              <a:latin typeface="Inter var"/>
            </a:endParaRPr>
          </a:p>
          <a:p>
            <a:pPr marL="0" indent="0" fontAlgn="base">
              <a:buNone/>
            </a:pPr>
            <a:endParaRPr lang="fi-FI" i="0" dirty="0">
              <a:effectLst/>
              <a:latin typeface="Inter var"/>
            </a:endParaRPr>
          </a:p>
          <a:p>
            <a:pPr marL="0" indent="0" fontAlgn="base">
              <a:buNone/>
            </a:pPr>
            <a:endParaRPr lang="fi-FI" sz="3400" b="1" dirty="0">
              <a:solidFill>
                <a:srgbClr val="407784"/>
              </a:solidFill>
              <a:latin typeface="Inter var"/>
            </a:endParaRPr>
          </a:p>
          <a:p>
            <a:pPr marL="0" indent="0">
              <a:buNone/>
            </a:pPr>
            <a:endParaRPr lang="fi-FI" sz="2900" dirty="0">
              <a:latin typeface="Inter var"/>
            </a:endParaRPr>
          </a:p>
          <a:p>
            <a:pPr lvl="1" fontAlgn="base"/>
            <a:endParaRPr lang="fi-FI" sz="2900" i="0" dirty="0">
              <a:effectLst/>
              <a:latin typeface="Inter var"/>
            </a:endParaRPr>
          </a:p>
        </p:txBody>
      </p:sp>
    </p:spTree>
    <p:extLst>
      <p:ext uri="{BB962C8B-B14F-4D97-AF65-F5344CB8AC3E}">
        <p14:creationId xmlns:p14="http://schemas.microsoft.com/office/powerpoint/2010/main" val="948333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666750"/>
            <a:ext cx="11801475" cy="6191250"/>
          </a:xfrm>
        </p:spPr>
        <p:txBody>
          <a:bodyPr>
            <a:normAutofit/>
          </a:bodyPr>
          <a:lstStyle/>
          <a:p>
            <a:pPr marL="0" indent="0" fontAlgn="base">
              <a:buNone/>
            </a:pPr>
            <a:r>
              <a:rPr lang="fi-FI" sz="2000" b="1" dirty="0">
                <a:solidFill>
                  <a:srgbClr val="407784"/>
                </a:solidFill>
                <a:latin typeface="Inter var"/>
              </a:rPr>
              <a:t>Yhteistyö</a:t>
            </a:r>
          </a:p>
          <a:p>
            <a:pPr fontAlgn="base"/>
            <a:r>
              <a:rPr lang="fi-FI" sz="2400" i="0" dirty="0">
                <a:effectLst/>
                <a:latin typeface="Inter var"/>
              </a:rPr>
              <a:t>Hyvä tukiverkosto opettajalle oppilaitoksen muulta henkilöstöstä (opo, kuraattori jne.). Aina ei oikein tiedä miten olisi hyvä edetä, toisilta on silloin hyvä kysyä neuvoa.</a:t>
            </a:r>
          </a:p>
          <a:p>
            <a:pPr fontAlgn="base"/>
            <a:r>
              <a:rPr lang="fi-FI" sz="2400" i="0" dirty="0">
                <a:effectLst/>
                <a:latin typeface="Inter var"/>
              </a:rPr>
              <a:t>Selkeä tuki opettajalle, joka laatii ja päivittää </a:t>
            </a:r>
            <a:r>
              <a:rPr lang="fi-FI" sz="2400" i="0" dirty="0" err="1">
                <a:effectLst/>
                <a:latin typeface="Inter var"/>
              </a:rPr>
              <a:t>hoksia</a:t>
            </a:r>
            <a:r>
              <a:rPr lang="fi-FI" sz="2400" i="0" dirty="0">
                <a:effectLst/>
                <a:latin typeface="Inter var"/>
              </a:rPr>
              <a:t>. Ettei tule tunnetta, että työmäärää vain lisätään ja hänen yksin tarvitsee olla kartalla kaikista tukitoimista ym. </a:t>
            </a:r>
          </a:p>
          <a:p>
            <a:pPr fontAlgn="base"/>
            <a:r>
              <a:rPr lang="fi-FI" sz="2400" i="0" dirty="0">
                <a:effectLst/>
                <a:latin typeface="Inter var"/>
              </a:rPr>
              <a:t>Vastuunjako ja roolien kuvaaminen.</a:t>
            </a:r>
          </a:p>
          <a:p>
            <a:r>
              <a:rPr lang="fi-FI" sz="2000" b="1" i="0" dirty="0">
                <a:effectLst/>
                <a:latin typeface="Inter var"/>
              </a:rPr>
              <a:t>Osaaminen tunnistaminen ja tunnustaminen</a:t>
            </a:r>
          </a:p>
          <a:p>
            <a:pPr lvl="1"/>
            <a:r>
              <a:rPr lang="fi-FI" sz="1900" dirty="0"/>
              <a:t>Tiivis yhteistyö opinto-ohjaaja, erityisopettaja, alakohtainen opettaja</a:t>
            </a:r>
          </a:p>
          <a:p>
            <a:pPr lvl="1"/>
            <a:r>
              <a:rPr lang="fi-FI" sz="1900" dirty="0"/>
              <a:t>Motivaatiohaasteen ilmaantuessa tarvitaan lisäpanostusta</a:t>
            </a:r>
          </a:p>
          <a:p>
            <a:pPr lvl="1"/>
            <a:r>
              <a:rPr lang="fi-FI" sz="1900" dirty="0"/>
              <a:t>Myös yhteistyö kuraattorin (ja psykologi) kanssa, arjessa mukana (elämänhallinnan asiat)</a:t>
            </a:r>
          </a:p>
          <a:p>
            <a:pPr lvl="1"/>
            <a:r>
              <a:rPr lang="fi-FI" sz="1900" dirty="0"/>
              <a:t>Opinto-ohjaaja (ura-asioihin, valintoihin </a:t>
            </a:r>
            <a:r>
              <a:rPr lang="fi-FI" sz="1900" dirty="0" err="1"/>
              <a:t>ym</a:t>
            </a:r>
            <a:r>
              <a:rPr lang="fi-FI" sz="1900" dirty="0"/>
              <a:t>)</a:t>
            </a:r>
          </a:p>
          <a:p>
            <a:r>
              <a:rPr lang="fi-FI" sz="2400" i="0" dirty="0">
                <a:effectLst/>
                <a:latin typeface="Inter var"/>
              </a:rPr>
              <a:t>Yhteistyö hyvissä ajoin lähettävän oppilaitoksen kanssa.</a:t>
            </a:r>
          </a:p>
          <a:p>
            <a:r>
              <a:rPr lang="fi-FI" sz="2400" i="0" dirty="0">
                <a:effectLst/>
                <a:latin typeface="Inter var"/>
              </a:rPr>
              <a:t>Opiskelija mukana suunnittelemassa TJK-jaksoja</a:t>
            </a:r>
          </a:p>
          <a:p>
            <a:r>
              <a:rPr lang="fi-FI" sz="2400" i="0" dirty="0">
                <a:effectLst/>
                <a:latin typeface="Inter var"/>
              </a:rPr>
              <a:t>Toimintakulttuurin muutos vahvistamaan osallisuutta, dialogisuus </a:t>
            </a:r>
            <a:r>
              <a:rPr lang="fi-FI" sz="2400" i="0" dirty="0" err="1">
                <a:effectLst/>
                <a:latin typeface="Inter var"/>
              </a:rPr>
              <a:t>hokskeskusteluissa</a:t>
            </a:r>
            <a:r>
              <a:rPr lang="fi-FI" sz="2400" i="0" dirty="0">
                <a:effectLst/>
                <a:latin typeface="Inter var"/>
              </a:rPr>
              <a:t> </a:t>
            </a:r>
          </a:p>
          <a:p>
            <a:r>
              <a:rPr lang="fi-FI" sz="2400" i="0" dirty="0">
                <a:effectLst/>
                <a:latin typeface="Inter var"/>
              </a:rPr>
              <a:t>Erilaiset toteutuspolut ja opiskelijan ohjaus hänen tarpeittensa ja tilanteensa mukaan näihin</a:t>
            </a:r>
          </a:p>
          <a:p>
            <a:pPr marL="0" indent="0">
              <a:buNone/>
            </a:pPr>
            <a:endParaRPr lang="fi-FI" sz="2400" i="0" dirty="0">
              <a:effectLst/>
              <a:latin typeface="Inter var"/>
            </a:endParaRPr>
          </a:p>
          <a:p>
            <a:endParaRPr lang="fi-FI" sz="2300" dirty="0"/>
          </a:p>
          <a:p>
            <a:pPr fontAlgn="base"/>
            <a:endParaRPr lang="fi-FI" sz="2400" i="0" dirty="0">
              <a:effectLst/>
              <a:latin typeface="Inter var"/>
            </a:endParaRPr>
          </a:p>
          <a:p>
            <a:pPr fontAlgn="base"/>
            <a:endParaRPr lang="fi-FI" sz="2400" i="0" dirty="0">
              <a:effectLst/>
              <a:latin typeface="Inter var"/>
            </a:endParaRPr>
          </a:p>
          <a:p>
            <a:pPr fontAlgn="base"/>
            <a:endParaRPr lang="fi-FI" sz="2400" i="0" dirty="0">
              <a:effectLst/>
              <a:latin typeface="Inter var"/>
            </a:endParaRPr>
          </a:p>
          <a:p>
            <a:pPr fontAlgn="base"/>
            <a:endParaRPr lang="fi-FI" sz="2400" i="0" dirty="0">
              <a:effectLst/>
              <a:latin typeface="Inter var"/>
            </a:endParaRPr>
          </a:p>
          <a:p>
            <a:pPr marL="0" indent="0" fontAlgn="base">
              <a:buNone/>
            </a:pPr>
            <a:endParaRPr lang="fi-FI" sz="2400" i="0" dirty="0">
              <a:effectLst/>
              <a:latin typeface="Inter var"/>
            </a:endParaRPr>
          </a:p>
          <a:p>
            <a:pPr fontAlgn="base"/>
            <a:endParaRPr lang="fi-FI" i="0" dirty="0">
              <a:effectLst/>
              <a:latin typeface="Inter var"/>
            </a:endParaRPr>
          </a:p>
          <a:p>
            <a:pPr marL="0" indent="0" fontAlgn="base">
              <a:buNone/>
            </a:pPr>
            <a:endParaRPr lang="fi-FI" i="0" dirty="0">
              <a:effectLst/>
              <a:latin typeface="Inter var"/>
            </a:endParaRPr>
          </a:p>
          <a:p>
            <a:pPr marL="0" indent="0" fontAlgn="base">
              <a:buNone/>
            </a:pPr>
            <a:endParaRPr lang="fi-FI" sz="3400" b="1" dirty="0">
              <a:solidFill>
                <a:srgbClr val="407784"/>
              </a:solidFill>
              <a:latin typeface="Inter var"/>
            </a:endParaRPr>
          </a:p>
          <a:p>
            <a:pPr marL="0" indent="0">
              <a:buNone/>
            </a:pPr>
            <a:endParaRPr lang="fi-FI" sz="2900" dirty="0">
              <a:latin typeface="Inter var"/>
            </a:endParaRPr>
          </a:p>
          <a:p>
            <a:pPr lvl="1" fontAlgn="base"/>
            <a:endParaRPr lang="fi-FI" sz="2900" i="0" dirty="0">
              <a:effectLst/>
              <a:latin typeface="Inter var"/>
            </a:endParaRPr>
          </a:p>
        </p:txBody>
      </p:sp>
    </p:spTree>
    <p:extLst>
      <p:ext uri="{BB962C8B-B14F-4D97-AF65-F5344CB8AC3E}">
        <p14:creationId xmlns:p14="http://schemas.microsoft.com/office/powerpoint/2010/main" val="546920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1047750"/>
            <a:ext cx="11801475" cy="5810250"/>
          </a:xfrm>
        </p:spPr>
        <p:txBody>
          <a:bodyPr>
            <a:normAutofit lnSpcReduction="10000"/>
          </a:bodyPr>
          <a:lstStyle/>
          <a:p>
            <a:pPr marL="0" indent="0" fontAlgn="base">
              <a:buNone/>
            </a:pPr>
            <a:r>
              <a:rPr lang="fi-FI" sz="3400" b="1" dirty="0">
                <a:solidFill>
                  <a:srgbClr val="407784"/>
                </a:solidFill>
                <a:latin typeface="Inter var"/>
              </a:rPr>
              <a:t>Käytänteet ja ohjeet</a:t>
            </a:r>
          </a:p>
          <a:p>
            <a:r>
              <a:rPr lang="fi-FI" sz="2000" dirty="0">
                <a:latin typeface="Inter var"/>
              </a:rPr>
              <a:t>Selkeä HOKS-päivitysmalli</a:t>
            </a:r>
          </a:p>
          <a:p>
            <a:pPr lvl="1"/>
            <a:r>
              <a:rPr lang="fi-FI" sz="1800" dirty="0">
                <a:latin typeface="Inter var"/>
              </a:rPr>
              <a:t>Opiskelijan HOKS päivitetään vähintään kerran lukukaudessa ja aina tarvittaessa. Opiskelijan ja </a:t>
            </a:r>
            <a:r>
              <a:rPr lang="fi-FI" sz="1800" dirty="0" err="1">
                <a:latin typeface="Inter var"/>
              </a:rPr>
              <a:t>ryhmänohjaajajn</a:t>
            </a:r>
            <a:r>
              <a:rPr lang="fi-FI" sz="1800" dirty="0">
                <a:latin typeface="Inter var"/>
              </a:rPr>
              <a:t> rauhallinen hetki keskustella opinnoista ja tarpeista</a:t>
            </a:r>
            <a:r>
              <a:rPr lang="fi-FI" sz="2500" dirty="0">
                <a:latin typeface="Inter var"/>
              </a:rPr>
              <a:t>.</a:t>
            </a:r>
          </a:p>
          <a:p>
            <a:r>
              <a:rPr lang="fi-FI" sz="2000" i="0" dirty="0">
                <a:effectLst/>
                <a:latin typeface="Inter var"/>
              </a:rPr>
              <a:t>HOKS-viikko, HOKS-tehtävä ja HOKS-heräte hyvänä apuna ensikertaiseen laadintaan ja hyväksyntään.</a:t>
            </a:r>
          </a:p>
          <a:p>
            <a:r>
              <a:rPr lang="fi-FI" sz="2000" dirty="0">
                <a:latin typeface="Inter var"/>
              </a:rPr>
              <a:t>HOKS-keskusteluihin on resursoitu aloittavan opiskelijan kohdalla 2,5 h. Vaatii myös lukujärjestyssuunnittelua.</a:t>
            </a:r>
          </a:p>
          <a:p>
            <a:r>
              <a:rPr lang="fi-FI" sz="2000" dirty="0">
                <a:latin typeface="Inter var"/>
              </a:rPr>
              <a:t>Resurssiasia: -</a:t>
            </a:r>
            <a:r>
              <a:rPr lang="fi-FI" sz="2000" dirty="0" err="1">
                <a:latin typeface="Inter var"/>
              </a:rPr>
              <a:t>Hoks</a:t>
            </a:r>
            <a:r>
              <a:rPr lang="fi-FI" sz="2000" dirty="0">
                <a:latin typeface="Inter var"/>
              </a:rPr>
              <a:t>-tiimi (6 ihmistä eri aloilta) kokoontuu säännöllisesti 1krt/vko; </a:t>
            </a:r>
            <a:r>
              <a:rPr lang="fi-FI" sz="2000" dirty="0" err="1">
                <a:latin typeface="Inter var"/>
              </a:rPr>
              <a:t>hoks</a:t>
            </a:r>
            <a:r>
              <a:rPr lang="fi-FI" sz="2000" dirty="0">
                <a:latin typeface="Inter var"/>
              </a:rPr>
              <a:t> pajoja, mihin opettajat voi tulla ongelmiensa kanssa; </a:t>
            </a:r>
            <a:r>
              <a:rPr lang="fi-FI" sz="2000" dirty="0" err="1">
                <a:latin typeface="Inter var"/>
              </a:rPr>
              <a:t>hoks</a:t>
            </a:r>
            <a:r>
              <a:rPr lang="fi-FI" sz="2000" dirty="0">
                <a:latin typeface="Inter var"/>
              </a:rPr>
              <a:t> -koulutukset 2krt vuodessa (syksyllä ja keväällä koko sarjat)</a:t>
            </a:r>
          </a:p>
          <a:p>
            <a:r>
              <a:rPr lang="fi-FI" sz="2400" dirty="0" err="1">
                <a:latin typeface="Inter var"/>
              </a:rPr>
              <a:t>HOKSin</a:t>
            </a:r>
            <a:r>
              <a:rPr lang="fi-FI" sz="2400" dirty="0">
                <a:latin typeface="Inter var"/>
              </a:rPr>
              <a:t> laatu ja kirjausten laatu</a:t>
            </a:r>
          </a:p>
          <a:p>
            <a:pPr lvl="1"/>
            <a:r>
              <a:rPr lang="fi-FI" sz="2200" dirty="0">
                <a:effectLst/>
                <a:latin typeface="Inter var"/>
              </a:rPr>
              <a:t>Perustiedot opiskelijoista Power-bi käytettävissä</a:t>
            </a:r>
          </a:p>
          <a:p>
            <a:pPr lvl="1"/>
            <a:r>
              <a:rPr lang="fi-FI" sz="2200" dirty="0">
                <a:effectLst/>
                <a:latin typeface="Inter var"/>
              </a:rPr>
              <a:t>Värikoodit muuttavat eri kentissä ja kannattaa kiinnittää näihin huomiota, esim. äitiysloma on päättymässä</a:t>
            </a:r>
          </a:p>
          <a:p>
            <a:pPr lvl="1"/>
            <a:r>
              <a:rPr lang="fi-FI" sz="2200" dirty="0">
                <a:effectLst/>
                <a:latin typeface="Inter var"/>
              </a:rPr>
              <a:t>Power-bi esimiehet näkee opiskelijoiden tiedot, opettajat omien</a:t>
            </a:r>
          </a:p>
          <a:p>
            <a:pPr lvl="1"/>
            <a:r>
              <a:rPr lang="fi-FI" sz="2200" dirty="0">
                <a:effectLst/>
                <a:latin typeface="Inter var"/>
              </a:rPr>
              <a:t>Millä perusteella HOKS-päivitys tehdään? Kiinnostusten kohteiden tarkentuessa alustava suunnitelma tarkentuu työpaikalla oppimisen jälkeen, ajatus ryhmäkohtaisista palavereista "tsekkauskeskustelut - opiskelijakeskiössä", tilanne-, urapolku- ja mahdollisuuskeskustelu. Opiskelija kukin vuorollaan. Opiskelija itse tuo esiin oman tilanteen, opiskelija on asianomistaja. </a:t>
            </a:r>
          </a:p>
          <a:p>
            <a:pPr lvl="1"/>
            <a:endParaRPr lang="fi-FI" sz="2200" dirty="0">
              <a:effectLst/>
              <a:latin typeface="Inter var"/>
            </a:endParaRPr>
          </a:p>
          <a:p>
            <a:endParaRPr lang="fi-FI" sz="2000" dirty="0">
              <a:latin typeface="Inter var"/>
            </a:endParaRPr>
          </a:p>
          <a:p>
            <a:pPr marL="0" indent="0">
              <a:buNone/>
            </a:pPr>
            <a:endParaRPr lang="fi-FI" sz="2000" i="0" dirty="0">
              <a:effectLst/>
              <a:latin typeface="Inter var"/>
            </a:endParaRPr>
          </a:p>
          <a:p>
            <a:endParaRPr lang="fi-FI" sz="2000" dirty="0">
              <a:latin typeface="Inter var"/>
            </a:endParaRPr>
          </a:p>
          <a:p>
            <a:endParaRPr lang="fi-FI" sz="2900" dirty="0">
              <a:latin typeface="Inter var"/>
            </a:endParaRPr>
          </a:p>
        </p:txBody>
      </p:sp>
    </p:spTree>
    <p:extLst>
      <p:ext uri="{BB962C8B-B14F-4D97-AF65-F5344CB8AC3E}">
        <p14:creationId xmlns:p14="http://schemas.microsoft.com/office/powerpoint/2010/main" val="631195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1047750"/>
            <a:ext cx="11801475" cy="5810250"/>
          </a:xfrm>
        </p:spPr>
        <p:txBody>
          <a:bodyPr>
            <a:normAutofit/>
          </a:bodyPr>
          <a:lstStyle/>
          <a:p>
            <a:pPr marL="0" indent="0" fontAlgn="base">
              <a:buNone/>
            </a:pPr>
            <a:r>
              <a:rPr lang="fi-FI" sz="3400" b="1" dirty="0">
                <a:solidFill>
                  <a:srgbClr val="407784"/>
                </a:solidFill>
                <a:latin typeface="Inter var"/>
              </a:rPr>
              <a:t>Käytänteet ja ohjeet</a:t>
            </a:r>
          </a:p>
          <a:p>
            <a:r>
              <a:rPr lang="fi-FI" sz="2400" dirty="0">
                <a:latin typeface="Inter var"/>
              </a:rPr>
              <a:t>Vahva, selkeä, ymmärrettävä ja yksinkertainen perehdytysmalli.</a:t>
            </a:r>
          </a:p>
          <a:p>
            <a:r>
              <a:rPr lang="fi-FI" sz="2400" i="0" dirty="0" err="1">
                <a:effectLst/>
                <a:latin typeface="Inter var"/>
              </a:rPr>
              <a:t>Hoks</a:t>
            </a:r>
            <a:r>
              <a:rPr lang="fi-FI" sz="2400" i="0" dirty="0">
                <a:effectLst/>
                <a:latin typeface="Inter var"/>
              </a:rPr>
              <a:t>-laatuotannat vuosittain</a:t>
            </a:r>
          </a:p>
          <a:p>
            <a:pPr fontAlgn="base"/>
            <a:r>
              <a:rPr lang="fi-FI" sz="2400" dirty="0">
                <a:latin typeface="Inter var"/>
              </a:rPr>
              <a:t>Ensikertainen laadinta</a:t>
            </a:r>
          </a:p>
          <a:p>
            <a:pPr lvl="1" fontAlgn="base">
              <a:lnSpc>
                <a:spcPts val="1800"/>
              </a:lnSpc>
              <a:spcBef>
                <a:spcPts val="0"/>
              </a:spcBef>
            </a:pPr>
            <a:r>
              <a:rPr lang="fi-FI" sz="1600" b="0" i="0" dirty="0">
                <a:effectLst/>
                <a:latin typeface="Inter var"/>
              </a:rPr>
              <a:t>Alustavat HOKS-kysymykset suoraan Wilmaan (vastaukset hakijatilassa vai opiskelijana)?</a:t>
            </a:r>
          </a:p>
          <a:p>
            <a:pPr lvl="1" fontAlgn="base">
              <a:lnSpc>
                <a:spcPts val="1800"/>
              </a:lnSpc>
              <a:spcBef>
                <a:spcPts val="0"/>
              </a:spcBef>
            </a:pPr>
            <a:r>
              <a:rPr lang="fi-FI" sz="1600" b="0" i="0" dirty="0">
                <a:effectLst/>
                <a:latin typeface="Inter var"/>
              </a:rPr>
              <a:t>Mitä kirjataan missäkin vaiheessa?</a:t>
            </a:r>
          </a:p>
          <a:p>
            <a:pPr lvl="1" fontAlgn="base">
              <a:lnSpc>
                <a:spcPts val="1800"/>
              </a:lnSpc>
              <a:spcBef>
                <a:spcPts val="0"/>
              </a:spcBef>
            </a:pPr>
            <a:r>
              <a:rPr lang="fi-FI" sz="1600" b="0" i="0" dirty="0">
                <a:effectLst/>
                <a:latin typeface="Inter var"/>
              </a:rPr>
              <a:t>Perusopetuksesta tiedonsiirto toimii hyvin, jos ollut tuen tarvetta perusopetuksessa.</a:t>
            </a:r>
          </a:p>
          <a:p>
            <a:pPr lvl="1" fontAlgn="base">
              <a:lnSpc>
                <a:spcPts val="1800"/>
              </a:lnSpc>
              <a:spcBef>
                <a:spcPts val="0"/>
              </a:spcBef>
            </a:pPr>
            <a:r>
              <a:rPr lang="fi-FI" sz="1600" b="0" i="0" dirty="0">
                <a:effectLst/>
                <a:latin typeface="Inter var"/>
              </a:rPr>
              <a:t>Taustatietoja itsestä ja kielikoetiedot, vaikka ei olisi vielä opiskelija. </a:t>
            </a:r>
          </a:p>
          <a:p>
            <a:pPr lvl="1" fontAlgn="base">
              <a:lnSpc>
                <a:spcPts val="1800"/>
              </a:lnSpc>
              <a:spcBef>
                <a:spcPts val="0"/>
              </a:spcBef>
            </a:pPr>
            <a:r>
              <a:rPr lang="fi-FI" sz="1600" b="0" i="0" dirty="0">
                <a:effectLst/>
                <a:latin typeface="Inter var"/>
              </a:rPr>
              <a:t>Wilma-tunnukset ei avaudu ennen opiskelija ja taustatiedot ei siltikään aina siirry, mutta esitietoja täytetään huonosti, jos niitä on pyydetty. </a:t>
            </a:r>
          </a:p>
          <a:p>
            <a:pPr lvl="1" fontAlgn="base">
              <a:lnSpc>
                <a:spcPts val="1800"/>
              </a:lnSpc>
              <a:spcBef>
                <a:spcPts val="0"/>
              </a:spcBef>
            </a:pPr>
            <a:r>
              <a:rPr lang="fi-FI" sz="1600" b="0" i="0" dirty="0">
                <a:effectLst/>
                <a:latin typeface="Inter var"/>
              </a:rPr>
              <a:t>Ensikertainen HOKS pitää tehdä 30 päivän sisällä.</a:t>
            </a:r>
          </a:p>
          <a:p>
            <a:pPr lvl="1" fontAlgn="base">
              <a:lnSpc>
                <a:spcPts val="1800"/>
              </a:lnSpc>
              <a:spcBef>
                <a:spcPts val="0"/>
              </a:spcBef>
            </a:pPr>
            <a:r>
              <a:rPr lang="fi-FI" sz="1600" b="0" i="0" dirty="0">
                <a:effectLst/>
                <a:latin typeface="Inter var"/>
              </a:rPr>
              <a:t>Sähköinen muistus uudesta opiskelijasta, 14 päivää tulee toinen muistutus, muistathan tehdä HOKS ja sen jälkeen 30 päivää HOKS oltava tehnyt ja muistutus toistuu, myös muutoksista muistutuksia, myös opiskeluajan pidentämisestä muistutuksia.</a:t>
            </a:r>
          </a:p>
          <a:p>
            <a:r>
              <a:rPr lang="fi-FI" sz="2000" dirty="0">
                <a:latin typeface="Inter var"/>
              </a:rPr>
              <a:t>Nopeampi ja hitaampi valmistuminen mahdollistettu</a:t>
            </a:r>
          </a:p>
          <a:p>
            <a:r>
              <a:rPr lang="fi-FI" sz="2000" b="0" i="0" dirty="0">
                <a:solidFill>
                  <a:srgbClr val="111111"/>
                </a:solidFill>
                <a:effectLst/>
                <a:latin typeface="Inter var"/>
              </a:rPr>
              <a:t>Mahdollisimman yksinkertaiset, intuitiiviset ja ohjaavat työkalut (kuten HOKS-lomake).</a:t>
            </a:r>
          </a:p>
          <a:p>
            <a:r>
              <a:rPr lang="fi-FI" sz="2000" i="0" dirty="0">
                <a:effectLst/>
                <a:latin typeface="Inter var"/>
              </a:rPr>
              <a:t>Automaatiota korvaamaan vastuuopettajien mekaanisen muistamisen tarvetta: HOKS-heräte, Vastuuopettajan työpöytä...</a:t>
            </a:r>
          </a:p>
          <a:p>
            <a:endParaRPr lang="fi-FI" sz="2000" b="0" i="0" dirty="0">
              <a:solidFill>
                <a:srgbClr val="111111"/>
              </a:solidFill>
              <a:effectLst/>
              <a:latin typeface="Inter var"/>
            </a:endParaRPr>
          </a:p>
          <a:p>
            <a:pPr marL="0" indent="0">
              <a:buNone/>
            </a:pPr>
            <a:endParaRPr lang="fi-FI" sz="2000" dirty="0">
              <a:latin typeface="Inter var"/>
            </a:endParaRPr>
          </a:p>
          <a:p>
            <a:endParaRPr lang="fi-FI" sz="2000" dirty="0">
              <a:latin typeface="Inter var"/>
            </a:endParaRPr>
          </a:p>
          <a:p>
            <a:pPr marL="0" indent="0">
              <a:buNone/>
            </a:pPr>
            <a:endParaRPr lang="fi-FI" sz="2000" i="0" dirty="0">
              <a:effectLst/>
              <a:latin typeface="Inter var"/>
            </a:endParaRPr>
          </a:p>
          <a:p>
            <a:endParaRPr lang="fi-FI" sz="2000" dirty="0">
              <a:latin typeface="Inter var"/>
            </a:endParaRPr>
          </a:p>
          <a:p>
            <a:endParaRPr lang="fi-FI" sz="2900" dirty="0">
              <a:latin typeface="Inter var"/>
            </a:endParaRPr>
          </a:p>
        </p:txBody>
      </p:sp>
    </p:spTree>
    <p:extLst>
      <p:ext uri="{BB962C8B-B14F-4D97-AF65-F5344CB8AC3E}">
        <p14:creationId xmlns:p14="http://schemas.microsoft.com/office/powerpoint/2010/main" val="1831834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0827C1-4FAC-8B9D-1311-C0C302A787A4}"/>
              </a:ext>
            </a:extLst>
          </p:cNvPr>
          <p:cNvSpPr>
            <a:spLocks noGrp="1"/>
          </p:cNvSpPr>
          <p:nvPr>
            <p:ph type="title"/>
          </p:nvPr>
        </p:nvSpPr>
        <p:spPr>
          <a:xfrm>
            <a:off x="428625" y="365125"/>
            <a:ext cx="10925175" cy="815975"/>
          </a:xfrm>
        </p:spPr>
        <p:txBody>
          <a:bodyPr anchor="t">
            <a:normAutofit fontScale="90000"/>
          </a:bodyPr>
          <a:lstStyle/>
          <a:p>
            <a:r>
              <a:rPr lang="fi-FI" b="1" dirty="0">
                <a:solidFill>
                  <a:srgbClr val="FF0000"/>
                </a:solidFill>
              </a:rPr>
              <a:t>Uusia kehittämisehdotuksia</a:t>
            </a:r>
            <a:br>
              <a:rPr lang="fi-FI" dirty="0"/>
            </a:br>
            <a:endParaRPr lang="fi-FI" dirty="0"/>
          </a:p>
        </p:txBody>
      </p:sp>
      <p:sp>
        <p:nvSpPr>
          <p:cNvPr id="3" name="Sisällön paikkamerkki 2">
            <a:extLst>
              <a:ext uri="{FF2B5EF4-FFF2-40B4-BE49-F238E27FC236}">
                <a16:creationId xmlns:a16="http://schemas.microsoft.com/office/drawing/2014/main" id="{ACA0703D-6436-9FA9-F56A-4F273DF0E980}"/>
              </a:ext>
            </a:extLst>
          </p:cNvPr>
          <p:cNvSpPr>
            <a:spLocks noGrp="1"/>
          </p:cNvSpPr>
          <p:nvPr>
            <p:ph idx="1"/>
          </p:nvPr>
        </p:nvSpPr>
        <p:spPr>
          <a:xfrm>
            <a:off x="666750" y="1352550"/>
            <a:ext cx="10687050" cy="4824413"/>
          </a:xfrm>
        </p:spPr>
        <p:txBody>
          <a:bodyPr/>
          <a:lstStyle/>
          <a:p>
            <a:pPr marL="0" indent="0" fontAlgn="base">
              <a:buNone/>
            </a:pPr>
            <a:r>
              <a:rPr lang="fi-FI" sz="3400" b="1" dirty="0">
                <a:solidFill>
                  <a:srgbClr val="407784"/>
                </a:solidFill>
                <a:latin typeface="Inter var"/>
              </a:rPr>
              <a:t>Käytänteet ja ohjeet</a:t>
            </a:r>
          </a:p>
          <a:p>
            <a:pPr algn="l" fontAlgn="base"/>
            <a:r>
              <a:rPr lang="fi-FI" i="0" dirty="0">
                <a:effectLst/>
                <a:latin typeface="Inter var"/>
              </a:rPr>
              <a:t>Ohjeistus </a:t>
            </a:r>
            <a:r>
              <a:rPr lang="fi-FI" i="0" dirty="0" err="1">
                <a:effectLst/>
                <a:latin typeface="Inter var"/>
              </a:rPr>
              <a:t>Hoksiin</a:t>
            </a:r>
            <a:r>
              <a:rPr lang="fi-FI" i="0" dirty="0">
                <a:effectLst/>
                <a:latin typeface="Inter var"/>
              </a:rPr>
              <a:t> merkittävistä tiedoista</a:t>
            </a:r>
          </a:p>
          <a:p>
            <a:pPr lvl="1" fontAlgn="base"/>
            <a:r>
              <a:rPr lang="fi-FI" b="0" i="0" dirty="0">
                <a:effectLst/>
                <a:latin typeface="Inter var"/>
              </a:rPr>
              <a:t>Ohjauksen avaaminen niin, että tekninen suoritus muuttuisi enemmän opiskelijaa kohtaavaksi.</a:t>
            </a:r>
          </a:p>
          <a:p>
            <a:pPr fontAlgn="base"/>
            <a:r>
              <a:rPr lang="fi-FI" i="0" dirty="0">
                <a:effectLst/>
                <a:latin typeface="Inter var"/>
              </a:rPr>
              <a:t>Olisiko hyvä olla </a:t>
            </a:r>
            <a:r>
              <a:rPr lang="fi-FI" i="0" dirty="0" err="1">
                <a:effectLst/>
                <a:latin typeface="Inter var"/>
              </a:rPr>
              <a:t>yhteinäinen</a:t>
            </a:r>
            <a:r>
              <a:rPr lang="fi-FI" i="0" dirty="0">
                <a:effectLst/>
                <a:latin typeface="Inter var"/>
              </a:rPr>
              <a:t> pohja tuen tarpeiden kartoitukseen? (kielitaito, </a:t>
            </a:r>
            <a:r>
              <a:rPr lang="fi-FI" i="0" dirty="0" err="1">
                <a:effectLst/>
                <a:latin typeface="Inter var"/>
              </a:rPr>
              <a:t>tvt</a:t>
            </a:r>
            <a:r>
              <a:rPr lang="fi-FI" i="0" dirty="0">
                <a:effectLst/>
                <a:latin typeface="Inter var"/>
              </a:rPr>
              <a:t>, </a:t>
            </a:r>
            <a:r>
              <a:rPr lang="fi-FI" i="0" dirty="0" err="1">
                <a:effectLst/>
                <a:latin typeface="Inter var"/>
              </a:rPr>
              <a:t>yto</a:t>
            </a:r>
            <a:r>
              <a:rPr lang="fi-FI" i="0" dirty="0">
                <a:effectLst/>
                <a:latin typeface="Inter var"/>
              </a:rPr>
              <a:t>-aineisiin liittyen...)</a:t>
            </a:r>
          </a:p>
          <a:p>
            <a:pPr fontAlgn="base"/>
            <a:r>
              <a:rPr lang="fi-FI" i="0" dirty="0">
                <a:effectLst/>
                <a:latin typeface="Inter var"/>
              </a:rPr>
              <a:t>Toiveissa koulutuksia koulutussuunnitteluun</a:t>
            </a:r>
          </a:p>
          <a:p>
            <a:pPr fontAlgn="base"/>
            <a:endParaRPr lang="fi-FI" i="0" dirty="0">
              <a:effectLst/>
              <a:latin typeface="Inter var"/>
            </a:endParaRPr>
          </a:p>
          <a:p>
            <a:pPr lvl="1" fontAlgn="base"/>
            <a:endParaRPr lang="fi-FI" sz="2400" b="1" i="0" dirty="0">
              <a:solidFill>
                <a:srgbClr val="407784"/>
              </a:solidFill>
              <a:effectLst/>
              <a:latin typeface="Inter var"/>
            </a:endParaRPr>
          </a:p>
          <a:p>
            <a:pPr marL="0" indent="0" fontAlgn="base">
              <a:buNone/>
            </a:pPr>
            <a:endParaRPr lang="fi-FI" sz="3400" b="1" dirty="0">
              <a:solidFill>
                <a:srgbClr val="407784"/>
              </a:solidFill>
              <a:latin typeface="Inter var"/>
            </a:endParaRPr>
          </a:p>
          <a:p>
            <a:pPr marL="0" indent="0">
              <a:buNone/>
            </a:pPr>
            <a:endParaRPr lang="fi-FI" dirty="0"/>
          </a:p>
        </p:txBody>
      </p:sp>
    </p:spTree>
    <p:extLst>
      <p:ext uri="{BB962C8B-B14F-4D97-AF65-F5344CB8AC3E}">
        <p14:creationId xmlns:p14="http://schemas.microsoft.com/office/powerpoint/2010/main" val="3970954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723900"/>
            <a:ext cx="11801475" cy="6134100"/>
          </a:xfrm>
        </p:spPr>
        <p:txBody>
          <a:bodyPr>
            <a:normAutofit/>
          </a:bodyPr>
          <a:lstStyle/>
          <a:p>
            <a:pPr marL="0" indent="0" fontAlgn="base">
              <a:buNone/>
            </a:pPr>
            <a:r>
              <a:rPr lang="fi-FI" sz="2000" b="1" dirty="0">
                <a:solidFill>
                  <a:srgbClr val="407784"/>
                </a:solidFill>
                <a:latin typeface="Inter var"/>
              </a:rPr>
              <a:t>Opiskelijan osallisuus</a:t>
            </a:r>
          </a:p>
          <a:p>
            <a:pPr fontAlgn="base"/>
            <a:r>
              <a:rPr lang="fi-FI" sz="2400" dirty="0">
                <a:latin typeface="Inter var"/>
              </a:rPr>
              <a:t>Opiskelijan omien vahvuuksien hyödyntäminen. Vaikka olisi haasteita, voidaan vahvuuksia hyödyntämällä tukea opintojen etenemistä.</a:t>
            </a:r>
          </a:p>
          <a:p>
            <a:r>
              <a:rPr lang="fi-FI" sz="2400" i="0" dirty="0" err="1">
                <a:effectLst/>
                <a:latin typeface="Inter var"/>
              </a:rPr>
              <a:t>Ryhmäyttäminen</a:t>
            </a:r>
            <a:r>
              <a:rPr lang="fi-FI" sz="2400" i="0" dirty="0">
                <a:effectLst/>
                <a:latin typeface="Inter var"/>
              </a:rPr>
              <a:t> auttaa kiinnittymään opintoihin ja osallistumaan oman opintopolun suunnitteluun</a:t>
            </a:r>
          </a:p>
          <a:p>
            <a:pPr algn="l" fontAlgn="base"/>
            <a:r>
              <a:rPr lang="fi-FI" sz="2400" i="0" dirty="0">
                <a:effectLst/>
                <a:latin typeface="Inter var"/>
              </a:rPr>
              <a:t>Yhteisöllisyys</a:t>
            </a:r>
          </a:p>
          <a:p>
            <a:pPr lvl="1" fontAlgn="base"/>
            <a:r>
              <a:rPr lang="fi-FI" sz="1800" i="0" dirty="0">
                <a:effectLst/>
                <a:latin typeface="Inter var"/>
              </a:rPr>
              <a:t>Paljon yhteistä tekemistä, oma ryhmä ja muut opiskelijat tulevat tutuiksi. Auttaa sitoutumaan opintoihin ja edistää osallisuutta.</a:t>
            </a:r>
            <a:endParaRPr lang="fi-FI" sz="1800" dirty="0">
              <a:latin typeface="Inter var"/>
            </a:endParaRPr>
          </a:p>
          <a:p>
            <a:pPr algn="l" fontAlgn="base"/>
            <a:r>
              <a:rPr lang="fi-FI" sz="2400" dirty="0">
                <a:latin typeface="Inter var"/>
              </a:rPr>
              <a:t>Tehdään asiakasryhmittäin polkuja, jotta opiskelija tietää jo hakuvaiheessa, millaisia opintoja tutkinnon suorittaminen sisältää.</a:t>
            </a:r>
          </a:p>
          <a:p>
            <a:pPr lvl="1" fontAlgn="base"/>
            <a:r>
              <a:rPr lang="fi-FI" i="0" dirty="0">
                <a:effectLst/>
                <a:latin typeface="Inter var"/>
              </a:rPr>
              <a:t>Voidaan näin myös ohjata opiskelijaa valintoihin, joka tukee työllistymistä.</a:t>
            </a:r>
          </a:p>
          <a:p>
            <a:pPr lvl="1" fontAlgn="base"/>
            <a:r>
              <a:rPr lang="fi-FI" i="0" dirty="0">
                <a:effectLst/>
                <a:latin typeface="Inter var"/>
              </a:rPr>
              <a:t>Hankkeen myötä seurantakokouksia aikaistetaan: kokoukset heti alkusyksystä.</a:t>
            </a:r>
          </a:p>
          <a:p>
            <a:pPr marL="0" indent="0">
              <a:buNone/>
            </a:pPr>
            <a:r>
              <a:rPr lang="fi-FI" sz="2400" i="0" dirty="0">
                <a:effectLst/>
                <a:latin typeface="Inter var"/>
              </a:rPr>
              <a:t>Opintoihin sitouttaminen</a:t>
            </a:r>
          </a:p>
          <a:p>
            <a:pPr lvl="1" fontAlgn="base"/>
            <a:r>
              <a:rPr lang="fi-FI" i="0" dirty="0" err="1">
                <a:effectLst/>
                <a:latin typeface="Inter var"/>
              </a:rPr>
              <a:t>HOKS:n</a:t>
            </a:r>
            <a:r>
              <a:rPr lang="fi-FI" i="0" dirty="0">
                <a:effectLst/>
                <a:latin typeface="Inter var"/>
              </a:rPr>
              <a:t> laatiminen ennen opintojen alkua</a:t>
            </a:r>
          </a:p>
          <a:p>
            <a:pPr fontAlgn="base"/>
            <a:r>
              <a:rPr lang="fi-FI" sz="2400" i="0" dirty="0">
                <a:effectLst/>
                <a:latin typeface="Inter var"/>
              </a:rPr>
              <a:t>Opiskelijan oma näkemys </a:t>
            </a:r>
            <a:r>
              <a:rPr lang="fi-FI" sz="2400" i="0" dirty="0" err="1">
                <a:effectLst/>
                <a:latin typeface="Inter var"/>
              </a:rPr>
              <a:t>HOKSin</a:t>
            </a:r>
            <a:r>
              <a:rPr lang="fi-FI" sz="2400" i="0" dirty="0">
                <a:effectLst/>
                <a:latin typeface="Inter var"/>
              </a:rPr>
              <a:t> teossa</a:t>
            </a:r>
          </a:p>
          <a:p>
            <a:pPr marL="0" indent="0" fontAlgn="base">
              <a:buNone/>
            </a:pPr>
            <a:endParaRPr lang="fi-FI" sz="2400" dirty="0">
              <a:latin typeface="Inter var"/>
            </a:endParaRPr>
          </a:p>
          <a:p>
            <a:pPr marL="0" indent="0" fontAlgn="base">
              <a:buNone/>
            </a:pPr>
            <a:endParaRPr lang="fi-FI" sz="3400" b="1" dirty="0">
              <a:solidFill>
                <a:srgbClr val="407784"/>
              </a:solidFill>
              <a:latin typeface="Inter var"/>
            </a:endParaRPr>
          </a:p>
          <a:p>
            <a:pPr marL="0" indent="0">
              <a:buNone/>
            </a:pPr>
            <a:endParaRPr lang="fi-FI" sz="2000" i="0" dirty="0">
              <a:effectLst/>
              <a:latin typeface="Inter var"/>
            </a:endParaRPr>
          </a:p>
        </p:txBody>
      </p:sp>
    </p:spTree>
    <p:extLst>
      <p:ext uri="{BB962C8B-B14F-4D97-AF65-F5344CB8AC3E}">
        <p14:creationId xmlns:p14="http://schemas.microsoft.com/office/powerpoint/2010/main" val="3335307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723900"/>
            <a:ext cx="11801475" cy="6134100"/>
          </a:xfrm>
        </p:spPr>
        <p:txBody>
          <a:bodyPr>
            <a:normAutofit/>
          </a:bodyPr>
          <a:lstStyle/>
          <a:p>
            <a:pPr marL="0" indent="0" fontAlgn="base">
              <a:buNone/>
            </a:pPr>
            <a:r>
              <a:rPr lang="fi-FI" sz="2000" b="1" dirty="0">
                <a:solidFill>
                  <a:srgbClr val="407784"/>
                </a:solidFill>
                <a:latin typeface="Inter var"/>
              </a:rPr>
              <a:t>Opiskelijan osallisuus</a:t>
            </a:r>
          </a:p>
          <a:p>
            <a:pPr fontAlgn="base"/>
            <a:r>
              <a:rPr lang="fi-FI" sz="2400" dirty="0">
                <a:latin typeface="Inter var"/>
              </a:rPr>
              <a:t>Opintojen alkuvaiheessa, alkukeskustelu</a:t>
            </a:r>
          </a:p>
          <a:p>
            <a:pPr fontAlgn="base"/>
            <a:r>
              <a:rPr lang="fi-FI" sz="2400" dirty="0">
                <a:latin typeface="Inter var"/>
              </a:rPr>
              <a:t>Kartoitus. </a:t>
            </a:r>
          </a:p>
          <a:p>
            <a:pPr lvl="1" fontAlgn="base"/>
            <a:r>
              <a:rPr lang="fi-FI" sz="2000" dirty="0">
                <a:latin typeface="Inter var"/>
              </a:rPr>
              <a:t>Osaamisen hankkiminen, erilaiset tavat oppia, positiivinen lähestymistapa</a:t>
            </a:r>
          </a:p>
          <a:p>
            <a:pPr lvl="1" fontAlgn="base"/>
            <a:r>
              <a:rPr lang="fi-FI" sz="2000" dirty="0">
                <a:latin typeface="Inter var"/>
              </a:rPr>
              <a:t>Osa opiskelijoista oppii hitaammin kuin toiset ja päinvastoin.</a:t>
            </a:r>
          </a:p>
          <a:p>
            <a:pPr fontAlgn="base"/>
            <a:r>
              <a:rPr lang="fi-FI" sz="2400" dirty="0">
                <a:latin typeface="Inter var"/>
              </a:rPr>
              <a:t>Osaamisen hankkimisen polku</a:t>
            </a:r>
          </a:p>
          <a:p>
            <a:pPr lvl="1" fontAlgn="base"/>
            <a:r>
              <a:rPr lang="fi-FI" sz="2000" dirty="0">
                <a:latin typeface="Inter var"/>
              </a:rPr>
              <a:t>Opiskelijan osallisuuden vahvistaminen HOKS-tilanteessa. </a:t>
            </a:r>
          </a:p>
          <a:p>
            <a:pPr lvl="1" fontAlgn="base"/>
            <a:r>
              <a:rPr lang="fi-FI" sz="2000" dirty="0">
                <a:latin typeface="Inter var"/>
              </a:rPr>
              <a:t>Vaihtoehtojen realistinen tarkastelu ja osaamisen hankkimisen mahdollisuudet.</a:t>
            </a:r>
          </a:p>
          <a:p>
            <a:pPr lvl="1" fontAlgn="base"/>
            <a:r>
              <a:rPr lang="fi-FI" sz="2000" dirty="0">
                <a:latin typeface="Inter var"/>
              </a:rPr>
              <a:t>Opiskelijan omaehtoinen osallistuminen ja opettajan tehtävänä on ohjata aktiiviseen osallistumiseen</a:t>
            </a:r>
          </a:p>
          <a:p>
            <a:pPr fontAlgn="base"/>
            <a:r>
              <a:rPr lang="fi-FI" sz="2400" i="0" dirty="0">
                <a:effectLst/>
                <a:latin typeface="Inter var"/>
              </a:rPr>
              <a:t>Erityisopettaja ja opiskelija tapaa </a:t>
            </a:r>
            <a:r>
              <a:rPr lang="fi-FI" sz="2400" i="0" dirty="0" err="1">
                <a:effectLst/>
                <a:latin typeface="Inter var"/>
              </a:rPr>
              <a:t>HOKSin</a:t>
            </a:r>
            <a:r>
              <a:rPr lang="fi-FI" sz="2400" i="0" dirty="0">
                <a:effectLst/>
                <a:latin typeface="Inter var"/>
              </a:rPr>
              <a:t> yhteydessä ja avaamalla avataan asioita. </a:t>
            </a:r>
          </a:p>
          <a:p>
            <a:pPr lvl="1" fontAlgn="base"/>
            <a:r>
              <a:rPr lang="fi-FI" sz="2000" i="0" dirty="0">
                <a:effectLst/>
                <a:latin typeface="Inter var"/>
              </a:rPr>
              <a:t>Herätetehtävä: Ennakkotehtävä opiskelijalle ennen HOKS-tapaamista. Kaikille opiskelijoille, myös jatkuvan haun kautta tulevat.</a:t>
            </a:r>
          </a:p>
          <a:p>
            <a:pPr lvl="1" fontAlgn="base"/>
            <a:r>
              <a:rPr lang="fi-FI" sz="2000" i="0" dirty="0">
                <a:effectLst/>
                <a:latin typeface="Inter var"/>
              </a:rPr>
              <a:t>Ennakkotehtävä esim. Erkkojen oma, esim. kysymyksiä: oletko opiskellut pienryhmässä aiemmin vai suuremmassa ryhmässä? </a:t>
            </a:r>
            <a:endParaRPr lang="fi-FI" i="0" dirty="0">
              <a:effectLst/>
              <a:latin typeface="Inter var"/>
            </a:endParaRPr>
          </a:p>
          <a:p>
            <a:pPr fontAlgn="base"/>
            <a:endParaRPr lang="fi-FI" sz="2400" dirty="0">
              <a:latin typeface="Inter var"/>
            </a:endParaRPr>
          </a:p>
          <a:p>
            <a:pPr fontAlgn="base"/>
            <a:endParaRPr lang="fi-FI" sz="3400" b="1" dirty="0">
              <a:solidFill>
                <a:srgbClr val="407784"/>
              </a:solidFill>
              <a:latin typeface="Inter var"/>
            </a:endParaRPr>
          </a:p>
          <a:p>
            <a:pPr marL="0" indent="0">
              <a:buNone/>
            </a:pPr>
            <a:endParaRPr lang="fi-FI" sz="2000" i="0" dirty="0">
              <a:effectLst/>
              <a:latin typeface="Inter var"/>
            </a:endParaRPr>
          </a:p>
        </p:txBody>
      </p:sp>
    </p:spTree>
    <p:extLst>
      <p:ext uri="{BB962C8B-B14F-4D97-AF65-F5344CB8AC3E}">
        <p14:creationId xmlns:p14="http://schemas.microsoft.com/office/powerpoint/2010/main" val="1471806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809879-62DB-5A42-8FF5-0216455ADFA9}"/>
              </a:ext>
            </a:extLst>
          </p:cNvPr>
          <p:cNvSpPr>
            <a:spLocks noGrp="1"/>
          </p:cNvSpPr>
          <p:nvPr>
            <p:ph type="title"/>
          </p:nvPr>
        </p:nvSpPr>
        <p:spPr>
          <a:xfrm>
            <a:off x="219075" y="88900"/>
            <a:ext cx="11496675" cy="892174"/>
          </a:xfrm>
        </p:spPr>
        <p:txBody>
          <a:bodyPr anchor="t">
            <a:normAutofit fontScale="90000"/>
          </a:bodyPr>
          <a:lstStyle/>
          <a:p>
            <a:r>
              <a:rPr lang="fi-FI" sz="3600" b="1" dirty="0">
                <a:solidFill>
                  <a:schemeClr val="accent6">
                    <a:lumMod val="75000"/>
                  </a:schemeClr>
                </a:solidFill>
                <a:latin typeface="inherit"/>
              </a:rPr>
              <a:t>H</a:t>
            </a:r>
            <a:r>
              <a:rPr lang="fi-FI" sz="3600" b="1" dirty="0">
                <a:solidFill>
                  <a:schemeClr val="accent6">
                    <a:lumMod val="75000"/>
                  </a:schemeClr>
                </a:solidFill>
                <a:effectLst/>
                <a:latin typeface="inherit"/>
              </a:rPr>
              <a:t>yviä malleja ja käytänteitä opintojen henkilökohtaistamiseen</a:t>
            </a:r>
            <a:br>
              <a:rPr lang="fi-FI" sz="4400" dirty="0">
                <a:effectLst/>
                <a:latin typeface="inherit"/>
              </a:rPr>
            </a:br>
            <a:endParaRPr lang="fi-FI" dirty="0"/>
          </a:p>
        </p:txBody>
      </p:sp>
      <p:sp>
        <p:nvSpPr>
          <p:cNvPr id="3" name="Sisällön paikkamerkki 2">
            <a:extLst>
              <a:ext uri="{FF2B5EF4-FFF2-40B4-BE49-F238E27FC236}">
                <a16:creationId xmlns:a16="http://schemas.microsoft.com/office/drawing/2014/main" id="{60416720-849E-CF65-CB3F-D94778F902C9}"/>
              </a:ext>
            </a:extLst>
          </p:cNvPr>
          <p:cNvSpPr>
            <a:spLocks noGrp="1"/>
          </p:cNvSpPr>
          <p:nvPr>
            <p:ph idx="1"/>
          </p:nvPr>
        </p:nvSpPr>
        <p:spPr>
          <a:xfrm>
            <a:off x="219075" y="723900"/>
            <a:ext cx="11801475" cy="6134100"/>
          </a:xfrm>
        </p:spPr>
        <p:txBody>
          <a:bodyPr>
            <a:normAutofit/>
          </a:bodyPr>
          <a:lstStyle/>
          <a:p>
            <a:pPr marL="0" indent="0" fontAlgn="base">
              <a:buNone/>
            </a:pPr>
            <a:r>
              <a:rPr lang="fi-FI" sz="2000" b="1" dirty="0">
                <a:solidFill>
                  <a:srgbClr val="407784"/>
                </a:solidFill>
                <a:latin typeface="Inter var"/>
              </a:rPr>
              <a:t>Muuta</a:t>
            </a:r>
          </a:p>
          <a:p>
            <a:pPr fontAlgn="base"/>
            <a:r>
              <a:rPr lang="fi-FI" sz="2000" dirty="0">
                <a:latin typeface="Inter var"/>
              </a:rPr>
              <a:t>Nopeampi ja hitaampi valmistuminen mahdollistettu</a:t>
            </a:r>
          </a:p>
          <a:p>
            <a:pPr fontAlgn="base"/>
            <a:r>
              <a:rPr lang="fi-FI" sz="2000" i="0" dirty="0">
                <a:effectLst/>
                <a:latin typeface="Inter var"/>
              </a:rPr>
              <a:t>Nivelvaiheen tiedonsiirtoon olisi hyvä saada valtakunnallinen yhtenäinen lomake, jolla tiedot siirtyisi "automaattisesti". Nyt peruskouluilla hyvin vaihtelevia käytänteitä tiedonsiirrossa.</a:t>
            </a:r>
          </a:p>
          <a:p>
            <a:pPr fontAlgn="base"/>
            <a:r>
              <a:rPr lang="fi-FI" sz="2000" dirty="0">
                <a:latin typeface="Inter var"/>
              </a:rPr>
              <a:t>Ylialainen yhteistyö mahdollistaa laajempaa valinnaisuutta. Ylialaisen tarjonnan kehittäminen</a:t>
            </a:r>
          </a:p>
          <a:p>
            <a:pPr fontAlgn="base"/>
            <a:r>
              <a:rPr lang="fi-FI" sz="2000" dirty="0">
                <a:latin typeface="Inter var"/>
              </a:rPr>
              <a:t>Koulutustoiminta ja työpajatoiminta samassa organisaatiossa, jolloin opiskelija on mahdollista hankkimaan osaamista työpajatoimintaan. Tällöin on mahdollista saada enemmän tukitoimia.</a:t>
            </a:r>
          </a:p>
          <a:p>
            <a:pPr algn="l" fontAlgn="base"/>
            <a:r>
              <a:rPr lang="fi-FI" sz="2200" i="0" dirty="0">
                <a:effectLst/>
                <a:latin typeface="Inter var"/>
              </a:rPr>
              <a:t>Oppimisen tuen tarve</a:t>
            </a:r>
          </a:p>
          <a:p>
            <a:pPr lvl="1" fontAlgn="base"/>
            <a:r>
              <a:rPr lang="fi-FI" sz="1800" i="0" dirty="0">
                <a:effectLst/>
                <a:latin typeface="inherit"/>
              </a:rPr>
              <a:t>Opintojen </a:t>
            </a:r>
            <a:r>
              <a:rPr lang="fi-FI" sz="1800" i="0" dirty="0" err="1">
                <a:effectLst/>
                <a:latin typeface="inherit"/>
              </a:rPr>
              <a:t>oritentaatiopäivinä</a:t>
            </a:r>
            <a:r>
              <a:rPr lang="fi-FI" sz="1800" i="0" dirty="0">
                <a:effectLst/>
                <a:latin typeface="inherit"/>
              </a:rPr>
              <a:t>  tehdään oppimisen tuen kartoitus (tuet aiemmin , mitä kokee tarvitsevansa) sekä kielellinen ja matemaattinen lähtötasotesti</a:t>
            </a:r>
          </a:p>
          <a:p>
            <a:pPr algn="l" fontAlgn="base"/>
            <a:r>
              <a:rPr lang="fi-FI" sz="2200" i="0" dirty="0">
                <a:effectLst/>
                <a:latin typeface="Inter var"/>
              </a:rPr>
              <a:t>Ketteryys</a:t>
            </a:r>
          </a:p>
          <a:p>
            <a:pPr lvl="1" fontAlgn="base"/>
            <a:r>
              <a:rPr lang="fi-FI" sz="1800" i="0" dirty="0">
                <a:effectLst/>
                <a:latin typeface="Inter var"/>
              </a:rPr>
              <a:t>Kun ongelmia tai haasteita ilmenee, niihin pienessä oppilaitoksessa ollaan pystytty reagoimaan todella nopeasti jolloin ongelmat eivät kasva.</a:t>
            </a:r>
          </a:p>
          <a:p>
            <a:pPr fontAlgn="base"/>
            <a:r>
              <a:rPr lang="fi-FI" sz="2200" i="0" dirty="0">
                <a:effectLst/>
                <a:latin typeface="Inter var"/>
              </a:rPr>
              <a:t>Mahdollisuus valita useista eri suoritustavoista: kirjat vs. verkko-opetus, lähiopetus vs. työpaikalla oppiminen jne.</a:t>
            </a:r>
          </a:p>
          <a:p>
            <a:pPr fontAlgn="base"/>
            <a:endParaRPr lang="fi-FI" sz="2000" b="1" dirty="0">
              <a:solidFill>
                <a:srgbClr val="407784"/>
              </a:solidFill>
              <a:latin typeface="Inter var"/>
            </a:endParaRPr>
          </a:p>
          <a:p>
            <a:pPr fontAlgn="base"/>
            <a:endParaRPr lang="fi-FI" sz="2000" b="1" dirty="0">
              <a:solidFill>
                <a:srgbClr val="407784"/>
              </a:solidFill>
              <a:latin typeface="Inter var"/>
            </a:endParaRPr>
          </a:p>
          <a:p>
            <a:pPr marL="0" indent="0">
              <a:buNone/>
            </a:pPr>
            <a:endParaRPr lang="fi-FI" sz="2000" i="0" dirty="0">
              <a:effectLst/>
              <a:latin typeface="Inter var"/>
            </a:endParaRPr>
          </a:p>
        </p:txBody>
      </p:sp>
    </p:spTree>
    <p:extLst>
      <p:ext uri="{BB962C8B-B14F-4D97-AF65-F5344CB8AC3E}">
        <p14:creationId xmlns:p14="http://schemas.microsoft.com/office/powerpoint/2010/main" val="3844849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FE8E90B3-55E2-D3AE-AC43-0E7C4BEECE7F}"/>
              </a:ext>
            </a:extLst>
          </p:cNvPr>
          <p:cNvSpPr>
            <a:spLocks noGrp="1"/>
          </p:cNvSpPr>
          <p:nvPr>
            <p:ph type="title"/>
          </p:nvPr>
        </p:nvSpPr>
        <p:spPr>
          <a:xfrm>
            <a:off x="381001" y="365125"/>
            <a:ext cx="11249024" cy="1101725"/>
          </a:xfrm>
        </p:spPr>
        <p:txBody>
          <a:bodyPr/>
          <a:lstStyle/>
          <a:p>
            <a:r>
              <a:rPr kumimoji="0" lang="fi-FI" sz="3200" b="1" i="0" u="none" strike="noStrike" kern="1200" cap="none" spc="0" normalizeH="0" baseline="0" noProof="0" dirty="0">
                <a:ln>
                  <a:noFill/>
                </a:ln>
                <a:solidFill>
                  <a:schemeClr val="accent6">
                    <a:lumMod val="75000"/>
                  </a:schemeClr>
                </a:solidFill>
                <a:effectLst/>
                <a:uLnTx/>
                <a:uFillTx/>
                <a:latin typeface="inherit"/>
                <a:ea typeface="+mj-ea"/>
                <a:cs typeface="+mj-cs"/>
              </a:rPr>
              <a:t>Hyviä malleja ja käytänteitä opintojen henkilökohtaistamiseen</a:t>
            </a:r>
            <a:endParaRPr lang="fi-FI" dirty="0">
              <a:solidFill>
                <a:schemeClr val="accent6">
                  <a:lumMod val="75000"/>
                </a:schemeClr>
              </a:solidFill>
            </a:endParaRPr>
          </a:p>
        </p:txBody>
      </p:sp>
      <p:sp>
        <p:nvSpPr>
          <p:cNvPr id="3" name="Sisällön paikkamerkki 2">
            <a:extLst>
              <a:ext uri="{FF2B5EF4-FFF2-40B4-BE49-F238E27FC236}">
                <a16:creationId xmlns:a16="http://schemas.microsoft.com/office/drawing/2014/main" id="{3BBC9F9D-D0C2-947A-65A2-5C2117D0B8E1}"/>
              </a:ext>
            </a:extLst>
          </p:cNvPr>
          <p:cNvSpPr>
            <a:spLocks noGrp="1"/>
          </p:cNvSpPr>
          <p:nvPr>
            <p:ph idx="1"/>
          </p:nvPr>
        </p:nvSpPr>
        <p:spPr>
          <a:xfrm>
            <a:off x="561975" y="1247775"/>
            <a:ext cx="10791825" cy="4929188"/>
          </a:xfrm>
        </p:spPr>
        <p:txBody>
          <a:bodyPr>
            <a:normAutofit lnSpcReduction="10000"/>
          </a:bodyPr>
          <a:lstStyle/>
          <a:p>
            <a:pPr marL="0" indent="0" fontAlgn="base">
              <a:lnSpc>
                <a:spcPct val="100000"/>
              </a:lnSpc>
              <a:buNone/>
            </a:pPr>
            <a:r>
              <a:rPr lang="fi-FI" sz="2000" b="1" dirty="0">
                <a:solidFill>
                  <a:srgbClr val="407784"/>
                </a:solidFill>
                <a:latin typeface="Inter var"/>
              </a:rPr>
              <a:t>Muuta</a:t>
            </a:r>
          </a:p>
          <a:p>
            <a:r>
              <a:rPr lang="fi-FI" sz="2600" dirty="0">
                <a:latin typeface="Inter var"/>
              </a:rPr>
              <a:t>Opiskelijan oma työpöytänäkymä</a:t>
            </a:r>
          </a:p>
          <a:p>
            <a:pPr lvl="1"/>
            <a:r>
              <a:rPr lang="fi-FI" sz="1800" dirty="0">
                <a:effectLst/>
                <a:latin typeface="Inter var"/>
              </a:rPr>
              <a:t>Power-bi tuottaa Priimus-tietojen pohjalta</a:t>
            </a:r>
          </a:p>
          <a:p>
            <a:pPr lvl="1"/>
            <a:r>
              <a:rPr lang="fi-FI" sz="1800" dirty="0">
                <a:effectLst/>
                <a:latin typeface="Inter var"/>
              </a:rPr>
              <a:t>Oma edistyminen näkyy ja poissaolot, myös verkko-opintojen edistyminen (Moodle)</a:t>
            </a:r>
          </a:p>
          <a:p>
            <a:pPr lvl="1"/>
            <a:r>
              <a:rPr lang="fi-FI" sz="1800" dirty="0">
                <a:effectLst/>
                <a:latin typeface="Inter var"/>
              </a:rPr>
              <a:t>Opiskelijoilla pitäisi olla yhdenvertaiset oikeudet omaan työpöytään ja näkymä edistymiseen seurantaa ja tekoäly mukana </a:t>
            </a:r>
            <a:r>
              <a:rPr lang="fi-FI" sz="1800" dirty="0" err="1">
                <a:effectLst/>
                <a:latin typeface="Inter var"/>
              </a:rPr>
              <a:t>HOKSin</a:t>
            </a:r>
            <a:r>
              <a:rPr lang="fi-FI" sz="1800" dirty="0">
                <a:effectLst/>
                <a:latin typeface="Inter var"/>
              </a:rPr>
              <a:t> teossa opettajan tukena. </a:t>
            </a:r>
          </a:p>
          <a:p>
            <a:pPr lvl="1"/>
            <a:r>
              <a:rPr lang="fi-FI" sz="1800" dirty="0" err="1">
                <a:effectLst/>
                <a:latin typeface="Inter var"/>
              </a:rPr>
              <a:t>ePeusteiden</a:t>
            </a:r>
            <a:r>
              <a:rPr lang="fi-FI" sz="1800" dirty="0">
                <a:effectLst/>
                <a:latin typeface="Inter var"/>
              </a:rPr>
              <a:t> sisällön ja tutkinnon osien sisällön hahmottaminen paremmin näkyville - mitä opintoni sisältävät</a:t>
            </a:r>
          </a:p>
          <a:p>
            <a:pPr lvl="1"/>
            <a:r>
              <a:rPr lang="fi-FI" sz="1800" dirty="0" err="1">
                <a:effectLst/>
                <a:latin typeface="Inter var"/>
              </a:rPr>
              <a:t>HOKSIn</a:t>
            </a:r>
            <a:r>
              <a:rPr lang="fi-FI" sz="1800" dirty="0">
                <a:effectLst/>
                <a:latin typeface="Inter var"/>
              </a:rPr>
              <a:t> pakollinen tietosisältö eri kuin aloituskysely - samat termit, kyselyiden laatu ja huomioitu eri vastaajaryhmät (oppisopimusopiskelijat)</a:t>
            </a:r>
          </a:p>
          <a:p>
            <a:pPr marL="0" indent="0">
              <a:buNone/>
            </a:pPr>
            <a:r>
              <a:rPr lang="fi-FI" sz="2200" dirty="0">
                <a:effectLst/>
                <a:latin typeface="Inter var"/>
              </a:rPr>
              <a:t>Uusi kehittämisehdotus: </a:t>
            </a:r>
            <a:r>
              <a:rPr lang="fi-FI" sz="2400" b="1" dirty="0">
                <a:latin typeface="Inter var"/>
              </a:rPr>
              <a:t>Opiskelijan oma työpöytänäkymä</a:t>
            </a:r>
          </a:p>
          <a:p>
            <a:pPr marL="0" indent="0">
              <a:buNone/>
            </a:pPr>
            <a:r>
              <a:rPr lang="fi-FI" sz="2400" b="0" i="0" dirty="0">
                <a:solidFill>
                  <a:srgbClr val="111111"/>
                </a:solidFill>
                <a:effectLst/>
                <a:latin typeface="Inter var"/>
              </a:rPr>
              <a:t>Perustietojen siirtyminen automaattisesti opiskelijan työpöytänäkymälle, edistymisen seuranta liittyen </a:t>
            </a:r>
            <a:r>
              <a:rPr lang="fi-FI" sz="2400" b="0" i="0" dirty="0" err="1">
                <a:solidFill>
                  <a:srgbClr val="111111"/>
                </a:solidFill>
                <a:effectLst/>
                <a:latin typeface="Inter var"/>
              </a:rPr>
              <a:t>ePerusteisiin</a:t>
            </a:r>
            <a:r>
              <a:rPr lang="fi-FI" sz="2400" b="0" i="0" dirty="0">
                <a:solidFill>
                  <a:srgbClr val="111111"/>
                </a:solidFill>
                <a:effectLst/>
                <a:latin typeface="Inter var"/>
              </a:rPr>
              <a:t> </a:t>
            </a:r>
            <a:r>
              <a:rPr lang="fi-FI" sz="2400" b="0" i="0" dirty="0" err="1">
                <a:solidFill>
                  <a:srgbClr val="111111"/>
                </a:solidFill>
                <a:effectLst/>
                <a:latin typeface="Inter var"/>
              </a:rPr>
              <a:t>jne</a:t>
            </a:r>
            <a:r>
              <a:rPr lang="fi-FI" sz="2400" b="0" i="0" dirty="0">
                <a:solidFill>
                  <a:srgbClr val="111111"/>
                </a:solidFill>
                <a:effectLst/>
                <a:latin typeface="Inter var"/>
              </a:rPr>
              <a:t> Opiskelijan omadatan </a:t>
            </a:r>
            <a:r>
              <a:rPr lang="fi-FI" sz="2400" b="0" i="0" dirty="0" err="1">
                <a:solidFill>
                  <a:srgbClr val="111111"/>
                </a:solidFill>
                <a:effectLst/>
                <a:latin typeface="Inter var"/>
              </a:rPr>
              <a:t>luvitus</a:t>
            </a:r>
            <a:r>
              <a:rPr lang="fi-FI" sz="2400" b="0" i="0" dirty="0">
                <a:solidFill>
                  <a:srgbClr val="111111"/>
                </a:solidFill>
                <a:effectLst/>
                <a:latin typeface="Inter var"/>
              </a:rPr>
              <a:t> työpöydän kautta tms.</a:t>
            </a:r>
            <a:endParaRPr lang="fi-FI" sz="3600" b="1" dirty="0">
              <a:solidFill>
                <a:srgbClr val="407784"/>
              </a:solidFill>
              <a:latin typeface="Inter var"/>
            </a:endParaRPr>
          </a:p>
          <a:p>
            <a:pPr marL="0" indent="0">
              <a:buNone/>
            </a:pPr>
            <a:br>
              <a:rPr lang="fi-FI" sz="2200" dirty="0">
                <a:effectLst/>
                <a:latin typeface="Inter var"/>
              </a:rPr>
            </a:br>
            <a:endParaRPr lang="fi-FI" sz="2200" i="0" dirty="0">
              <a:effectLst/>
              <a:latin typeface="Inter var"/>
            </a:endParaRPr>
          </a:p>
        </p:txBody>
      </p:sp>
    </p:spTree>
    <p:extLst>
      <p:ext uri="{BB962C8B-B14F-4D97-AF65-F5344CB8AC3E}">
        <p14:creationId xmlns:p14="http://schemas.microsoft.com/office/powerpoint/2010/main" val="228887847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2252</Words>
  <Application>Microsoft Office PowerPoint</Application>
  <PresentationFormat>Laajakuva</PresentationFormat>
  <Paragraphs>360</Paragraphs>
  <Slides>20</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20</vt:i4>
      </vt:variant>
    </vt:vector>
  </HeadingPairs>
  <TitlesOfParts>
    <vt:vector size="26" baseType="lpstr">
      <vt:lpstr>Arial</vt:lpstr>
      <vt:lpstr>Calibri</vt:lpstr>
      <vt:lpstr>Calibri Light</vt:lpstr>
      <vt:lpstr>inherit</vt:lpstr>
      <vt:lpstr>Inter var</vt:lpstr>
      <vt:lpstr>Office-teema</vt:lpstr>
      <vt:lpstr>Opintojen henkilökohtaistaminen</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Mitä kehityskohteita ja haasteita nousee esiin henkilökohtaistamisen prosessista? </vt:lpstr>
      <vt:lpstr>Hyviä malleja ja käytänteitä opintojen henkilökohtaistamiseen </vt:lpstr>
      <vt:lpstr>Hyviä malleja ja käytänteitä opintojen henkilökohtaistamiseen </vt:lpstr>
      <vt:lpstr>Hyviä malleja ja käytänteitä opintojen henkilökohtaistamiseen </vt:lpstr>
      <vt:lpstr>Hyviä malleja ja käytänteitä opintojen henkilökohtaistamiseen </vt:lpstr>
      <vt:lpstr>Uusia kehittämisehdotuksia </vt:lpstr>
      <vt:lpstr>Hyviä malleja ja käytänteitä opintojen henkilökohtaistamiseen </vt:lpstr>
      <vt:lpstr>Hyviä malleja ja käytänteitä opintojen henkilökohtaistamiseen </vt:lpstr>
      <vt:lpstr>Hyviä malleja ja käytänteitä opintojen henkilökohtaistamiseen </vt:lpstr>
      <vt:lpstr>Hyviä malleja ja käytänteitä opintojen henkilökohtaistamiseen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Opintojen henkilökohtaistaminen</dc:title>
  <dc:creator>Savolainen Anne-Maria (OPH)</dc:creator>
  <cp:lastModifiedBy>Savolainen Anne-Maria (OPH)</cp:lastModifiedBy>
  <cp:revision>4</cp:revision>
  <dcterms:created xsi:type="dcterms:W3CDTF">2024-04-08T12:10:52Z</dcterms:created>
  <dcterms:modified xsi:type="dcterms:W3CDTF">2024-04-09T13:42:17Z</dcterms:modified>
</cp:coreProperties>
</file>