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8" r:id="rId2"/>
    <p:sldId id="268" r:id="rId3"/>
    <p:sldId id="260" r:id="rId4"/>
    <p:sldId id="261" r:id="rId5"/>
    <p:sldId id="265" r:id="rId6"/>
    <p:sldId id="267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74333-E310-4181-A269-13BD807E08CD}" type="datetimeFigureOut">
              <a:rPr lang="fi-FI" smtClean="0"/>
              <a:t>4.9.2024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235BE-BAB5-4397-B526-54DA869973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08221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A3D8-BBC7-401E-A6FA-1769658283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4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64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687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41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2217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16874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593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4722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04/09/2024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968828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04/09/2024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201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04/09/2024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34321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04/09/2024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97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04/09/2024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214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08835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6791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85804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6411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04/09/2024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935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fi/avustukset/oppimisen-tuen-kehittaminen-lukiokoulutuksess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42901" y="1371601"/>
            <a:ext cx="7658099" cy="3724274"/>
          </a:xfrm>
        </p:spPr>
        <p:txBody>
          <a:bodyPr/>
          <a:lstStyle/>
          <a:p>
            <a:r>
              <a:rPr lang="fi-FI" sz="3500" dirty="0"/>
              <a:t>Opetushallitus vastaa </a:t>
            </a:r>
            <a:br>
              <a:rPr lang="fi-FI" sz="3500" dirty="0"/>
            </a:br>
            <a:r>
              <a:rPr lang="fi-FI" sz="3500" dirty="0"/>
              <a:t>hankkeen </a:t>
            </a:r>
            <a:br>
              <a:rPr lang="fi-FI" sz="3500" dirty="0"/>
            </a:br>
            <a:r>
              <a:rPr lang="fi-FI" sz="3500" dirty="0"/>
              <a:t>ohjaamisesta ja seurannasta</a:t>
            </a:r>
            <a:endParaRPr lang="en-GB" sz="35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76275" y="5191125"/>
            <a:ext cx="7261495" cy="1135823"/>
          </a:xfrm>
        </p:spPr>
        <p:txBody>
          <a:bodyPr/>
          <a:lstStyle/>
          <a:p>
            <a:r>
              <a:rPr lang="it-IT" dirty="0"/>
              <a:t>Ansa Savolainen</a:t>
            </a:r>
          </a:p>
          <a:p>
            <a:r>
              <a:rPr lang="it-IT" dirty="0"/>
              <a:t>erityisasiantuntija </a:t>
            </a:r>
          </a:p>
          <a:p>
            <a:r>
              <a:rPr lang="it-IT" dirty="0"/>
              <a:t>anne-maria.savolainen@oph.fi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26AF34-334D-00F9-9D3D-10F631AB6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20"/>
            <a:ext cx="10515600" cy="853174"/>
          </a:xfrm>
        </p:spPr>
        <p:txBody>
          <a:bodyPr anchor="t"/>
          <a:lstStyle/>
          <a:p>
            <a:r>
              <a:rPr lang="fi-FI" dirty="0"/>
              <a:t>Hankkeen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9C75EB-CDE1-A1A0-382B-BFEE4305F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75" y="1314450"/>
            <a:ext cx="10944225" cy="5181600"/>
          </a:xfrm>
        </p:spPr>
        <p:txBody>
          <a:bodyPr/>
          <a:lstStyle/>
          <a:p>
            <a:r>
              <a:rPr lang="fi-FI" sz="3200" dirty="0"/>
              <a:t>Hankkeissa tavoitellaan </a:t>
            </a:r>
            <a:r>
              <a:rPr lang="fi-FI" sz="3200" b="1" dirty="0"/>
              <a:t>konkreettisia tuloksia ja tuotoksia</a:t>
            </a:r>
            <a:r>
              <a:rPr lang="fi-FI" sz="3200" dirty="0"/>
              <a:t>, joita voidaan hyödyntää myös hankkeen jälkeen. </a:t>
            </a:r>
          </a:p>
          <a:p>
            <a:r>
              <a:rPr lang="fi-FI" sz="3200" dirty="0"/>
              <a:t>Tavoitteena on kehittää oppilaitoksissa toimintakulttuuria ja </a:t>
            </a:r>
          </a:p>
          <a:p>
            <a:r>
              <a:rPr lang="fi-FI" sz="3200" dirty="0"/>
              <a:t>suunnata lukiokoulutuksen järjestäjien oppimisen tuen järjestelmää kohti lainsäädäntömuutoksia.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FF6DAE4-57B4-7A58-3F5C-B2473740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5BCD82-4AFF-5681-7D1C-FEEE6027B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E9DE52-BAE3-A54E-E6FC-578D0C352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935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1DF4FF-1770-530A-403F-59608E17C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90004"/>
            <a:ext cx="10972800" cy="567244"/>
          </a:xfrm>
        </p:spPr>
        <p:txBody>
          <a:bodyPr anchor="t"/>
          <a:lstStyle/>
          <a:p>
            <a:r>
              <a:rPr lang="fi-FI" dirty="0"/>
              <a:t>Hankkeen Webinaari -tapaamiset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3D1507-D2AD-DB43-2450-7C309AEDD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857249"/>
            <a:ext cx="11163299" cy="5448437"/>
          </a:xfrm>
        </p:spPr>
        <p:txBody>
          <a:bodyPr/>
          <a:lstStyle/>
          <a:p>
            <a:r>
              <a:rPr lang="fi-FI" dirty="0"/>
              <a:t>Webinaarien aiheet tukevat koulutuksen järjestäjien hanketyötä, aiheet liittyvät hankkeen tavoitteisiin. </a:t>
            </a:r>
          </a:p>
          <a:p>
            <a:pPr lvl="1"/>
            <a:r>
              <a:rPr lang="fi-FI" dirty="0"/>
              <a:t>Webinaareissa esitellään esimerkin omaisesti muutamia toimintamalleja ja  käytänteitä teemaan liittyen. Esiintyjät ovat pääsääntöisesti hankkeessa mukana olevia koulutuksen järjestäjiä. </a:t>
            </a:r>
          </a:p>
          <a:p>
            <a:pPr lvl="1"/>
            <a:r>
              <a:rPr lang="fi-FI" dirty="0"/>
              <a:t>Webinaareissa hankkeessa mukana olevat esittelevät omia hankkeitaan ja tavoitteiden saattamisen toteutumisia kulloiseenkin teemaan liittyen. </a:t>
            </a:r>
          </a:p>
          <a:p>
            <a:pPr marL="0" indent="0">
              <a:buNone/>
            </a:pPr>
            <a:r>
              <a:rPr lang="fi-FI" b="1" dirty="0"/>
              <a:t>Syksyn webinaarit ja niiden teemat</a:t>
            </a:r>
            <a:endParaRPr lang="fi-FI" dirty="0"/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dirty="0"/>
              <a:t>19.9.2024 klo 12- 15:Oikea-aikainen ja oikean laajuinen tuki. </a:t>
            </a:r>
            <a:r>
              <a:rPr lang="fi-FI" sz="1600" dirty="0"/>
              <a:t>Samansisältöinen kuin 2.9.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fi-FI" dirty="0">
                <a:solidFill>
                  <a:srgbClr val="FF0000"/>
                </a:solidFill>
              </a:rPr>
              <a:t>Ilmoittautuminen auki 6.9. saakka.  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30.10.2024 klo 13-15.30:Opiskelijan tuen tarpeen tunnistaminen lukiokoulutuksessa.  </a:t>
            </a:r>
            <a:r>
              <a:rPr lang="fi-FI" dirty="0">
                <a:solidFill>
                  <a:srgbClr val="FF0000"/>
                </a:solidFill>
              </a:rPr>
              <a:t>Ilmoittautuminen auki 21.10 saakka. </a:t>
            </a: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21ABB9-ADA0-62D9-B154-B17CF073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3E190-C3B8-4F0D-BC5A-414A6F0316F6}" type="datetime1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04/09/2024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587CEE-E6EE-204C-B589-E9F9BE7D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t>Opetushallitus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0F33BC-197F-02C1-5BD0-A4B8E27BB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E131DE-DA31-4CDF-828A-8EB206A3CD1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5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27F6B2-9459-7790-8C83-714DFF1FA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11" y="290005"/>
            <a:ext cx="10839449" cy="586296"/>
          </a:xfrm>
        </p:spPr>
        <p:txBody>
          <a:bodyPr anchor="t"/>
          <a:lstStyle/>
          <a:p>
            <a:r>
              <a:rPr lang="fi-FI" dirty="0"/>
              <a:t>Hankkeen eteneminen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A67A65-2360-7584-75B7-60AC2CF37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5" y="809625"/>
            <a:ext cx="11050014" cy="5657850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Alueelliset tapaamiset</a:t>
            </a:r>
            <a:r>
              <a:rPr lang="fi-FI" dirty="0"/>
              <a:t> 2.-9.10.2024 klo 9- 11.30/12 TEAMSISSA </a:t>
            </a:r>
          </a:p>
          <a:p>
            <a:r>
              <a:rPr lang="fi-FI" sz="1800" dirty="0"/>
              <a:t>1.8.2024 aloittaneille hanketoimijoille</a:t>
            </a:r>
          </a:p>
          <a:p>
            <a:r>
              <a:rPr lang="fi-FI" sz="1800" dirty="0"/>
              <a:t>Tapaamisessa hanketoimijat esitelevät omien hankkeiden tavoitteita ja toimenpiteitä.  </a:t>
            </a:r>
          </a:p>
          <a:p>
            <a:r>
              <a:rPr lang="fi-FI" sz="1800" dirty="0"/>
              <a:t>Jokaiselle hankkeelle on varattu esitysaikaa noin 10 min. </a:t>
            </a:r>
          </a:p>
          <a:p>
            <a:r>
              <a:rPr lang="fi-FI" sz="1800" dirty="0">
                <a:solidFill>
                  <a:srgbClr val="FF0000"/>
                </a:solidFill>
              </a:rPr>
              <a:t>Ilmoittautuminen auki 27.9. </a:t>
            </a:r>
            <a:r>
              <a:rPr lang="fi-FI" sz="1800" dirty="0"/>
              <a:t>saakka</a:t>
            </a:r>
          </a:p>
          <a:p>
            <a:pPr marL="0" indent="0">
              <a:buNone/>
            </a:pPr>
            <a:r>
              <a:rPr lang="fi-FI" b="1" dirty="0"/>
              <a:t>Avoin klinikka </a:t>
            </a:r>
            <a:r>
              <a:rPr lang="fi-FI" dirty="0"/>
              <a:t>ma 28.10. klo 9.00- 10.00 </a:t>
            </a:r>
          </a:p>
          <a:p>
            <a:r>
              <a:rPr lang="fi-FI" sz="1800" dirty="0"/>
              <a:t>Kysymyksiä hankkeesta, sen toteuttamisesta ym. </a:t>
            </a:r>
          </a:p>
          <a:p>
            <a:r>
              <a:rPr lang="fi-FI" sz="1800" dirty="0">
                <a:solidFill>
                  <a:srgbClr val="FF0000"/>
                </a:solidFill>
              </a:rPr>
              <a:t>EI ilmoittautumista</a:t>
            </a:r>
            <a:r>
              <a:rPr lang="fi-FI" sz="1800" dirty="0"/>
              <a:t>, linkki löytyy hankesivulta.  </a:t>
            </a:r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b="1" dirty="0"/>
              <a:t>Hankepäivä  </a:t>
            </a:r>
            <a:r>
              <a:rPr lang="fi-FI" dirty="0"/>
              <a:t>11.11.2024 klo 9-15 TEAMSISSA</a:t>
            </a:r>
          </a:p>
          <a:p>
            <a:r>
              <a:rPr lang="fi-FI" dirty="0" err="1"/>
              <a:t>Fia</a:t>
            </a:r>
            <a:r>
              <a:rPr lang="fi-FI" dirty="0"/>
              <a:t> Söderholm, väitöstutkija, lukio-opintoihin kiinnittyminen, opiskelijoiden ajatuksia tuen tarpeesta.   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4CC9E8-959A-93BF-3A1A-593A7CE7C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93E190-C3B8-4F0D-BC5A-414A6F0316F6}" type="datetime1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04/09/2024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ADED5D-1916-7F08-11B6-A5D310DE2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t>Opetushallitus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96B16B5-E581-DA69-888C-5773D5ED9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E131DE-DA31-4CDF-828A-8EB206A3CD12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41DC"/>
                </a:solidFill>
                <a:effectLst/>
                <a:uLnTx/>
                <a:uFillTx/>
                <a:latin typeface="Verdana"/>
                <a:ea typeface="+mn-ea"/>
                <a:cs typeface="Calibri" panose="020F050202020403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srgbClr val="0041DC"/>
              </a:solidFill>
              <a:effectLst/>
              <a:uLnTx/>
              <a:uFillTx/>
              <a:latin typeface="Verdana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41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86B88C-6A0D-720C-EA26-5F1B0B847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0004"/>
            <a:ext cx="10847960" cy="1296878"/>
          </a:xfrm>
        </p:spPr>
        <p:txBody>
          <a:bodyPr anchor="t"/>
          <a:lstStyle/>
          <a:p>
            <a:r>
              <a:rPr lang="fi-FI" dirty="0"/>
              <a:t>Tietoa hankkeen tapahtumista ja muuta lisätietoa hankkeesta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15ABD5B-CEF2-A692-1D8D-1A72E4C8A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752600"/>
            <a:ext cx="10515600" cy="3990907"/>
          </a:xfrm>
        </p:spPr>
        <p:txBody>
          <a:bodyPr/>
          <a:lstStyle/>
          <a:p>
            <a:r>
              <a:rPr lang="fi-FI" dirty="0"/>
              <a:t>Hankkeen sivuilta </a:t>
            </a:r>
            <a:r>
              <a:rPr lang="fi-FI" dirty="0">
                <a:hlinkClick r:id="rId2"/>
              </a:rPr>
              <a:t>Oppimisen tuen kehittäminen lukiokoulutuksessa (oph.fi)</a:t>
            </a:r>
            <a:endParaRPr lang="fi-FI" dirty="0"/>
          </a:p>
          <a:p>
            <a:r>
              <a:rPr lang="fi-FI" dirty="0"/>
              <a:t>Jokaisesta tapahtumasta on oma tapahtumasivu, josta pääsee ilmoittautumaan, lisätietoa, ennakkotehtäviä. </a:t>
            </a:r>
          </a:p>
          <a:p>
            <a:pPr marL="0" indent="0">
              <a:buNone/>
            </a:pPr>
            <a:r>
              <a:rPr lang="fi-FI" dirty="0"/>
              <a:t>_______________________________________ </a:t>
            </a:r>
          </a:p>
          <a:p>
            <a:r>
              <a:rPr lang="fi-FI" dirty="0"/>
              <a:t>Erityisasiantuntija Ansa Savolainen, Puh. 0295331408</a:t>
            </a:r>
          </a:p>
          <a:p>
            <a:r>
              <a:rPr lang="fi-FI" dirty="0"/>
              <a:t>HUOM! sähköpostiosoite: </a:t>
            </a:r>
            <a:r>
              <a:rPr lang="fi-FI" b="1" dirty="0"/>
              <a:t>anne-maria.savolainen@oph.fi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9C1C5A-2463-5ABD-7320-257F93EC1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FAF02D4-53DE-21AA-76DA-5F243326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142C65-44D4-2EE3-73DE-FDD6509C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43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B0940B-A457-3DD0-BECD-2BD2B8BB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fi-FI" dirty="0"/>
              <a:t>5 kertaa miksi menetelmä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4172AC-8387-DF50-7A11-C346FB44A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104900"/>
            <a:ext cx="10515600" cy="4638607"/>
          </a:xfrm>
        </p:spPr>
        <p:txBody>
          <a:bodyPr/>
          <a:lstStyle/>
          <a:p>
            <a:r>
              <a:rPr lang="fi-FI" dirty="0"/>
              <a:t>Viisi kertaa miksi on menetelmä, jossa pyritään miksi-kysymyksen avulla pääsemään tutkittavan aiheen käsittelyssä syvemmälle syy-seuraussuhteiden löytämisessä, pyritään löytämään ongelman juurisyy.</a:t>
            </a:r>
          </a:p>
          <a:p>
            <a:pPr marL="0" indent="0">
              <a:buNone/>
            </a:pPr>
            <a:r>
              <a:rPr lang="fi-FI" dirty="0">
                <a:solidFill>
                  <a:srgbClr val="3F3F3F"/>
                </a:solidFill>
                <a:latin typeface="Rubik"/>
              </a:rPr>
              <a:t>1. </a:t>
            </a:r>
            <a:r>
              <a:rPr lang="fi-FI" b="0" i="0" dirty="0">
                <a:solidFill>
                  <a:srgbClr val="3F3F3F"/>
                </a:solidFill>
                <a:effectLst/>
                <a:latin typeface="Rubik"/>
              </a:rPr>
              <a:t>Viisi kertaa miksi toimii siten, että kysytään ongelmasta kysymys.</a:t>
            </a:r>
          </a:p>
          <a:p>
            <a:pPr marL="0" indent="0">
              <a:buNone/>
            </a:pPr>
            <a:r>
              <a:rPr lang="fi-FI" dirty="0">
                <a:latin typeface="Rubik"/>
              </a:rPr>
              <a:t>2. Kysytään uudestaan </a:t>
            </a:r>
            <a:r>
              <a:rPr lang="fi-FI" b="1" dirty="0">
                <a:latin typeface="Rubik"/>
              </a:rPr>
              <a:t>miksi </a:t>
            </a:r>
            <a:r>
              <a:rPr lang="fi-FI" dirty="0">
                <a:latin typeface="Rubik"/>
              </a:rPr>
              <a:t>yhteensä viisi kertaa. Seuraavan miksi-kysymyksen on kuitenkin aina  liityttävä edelliseen kysymykseen.</a:t>
            </a:r>
          </a:p>
          <a:p>
            <a:pPr marL="0" indent="0">
              <a:buNone/>
            </a:pPr>
            <a:r>
              <a:rPr lang="fi-FI" dirty="0">
                <a:latin typeface="Rubik"/>
              </a:rPr>
              <a:t>3. Kysymysten jälkeen kirjataan ongelmaan ratkaisu. Yhteen kysymykseen voi löytyä useampia vaihtoehtoisia vastauksia. </a:t>
            </a:r>
          </a:p>
          <a:p>
            <a:pPr marL="0" indent="0">
              <a:buNone/>
            </a:pPr>
            <a:r>
              <a:rPr lang="fi-FI" dirty="0">
                <a:latin typeface="Rubik"/>
              </a:rPr>
              <a:t>4. Tässä vaiheessa ei ole tarkoitus pohtia ratkaisuvaihtoehtojen järjestämistä  tai toteuttamista omassa oppilaitoksessa.  </a:t>
            </a:r>
          </a:p>
          <a:p>
            <a:pPr marL="0" indent="0">
              <a:buNone/>
            </a:pPr>
            <a:endParaRPr lang="fi-FI" dirty="0">
              <a:latin typeface="Rubik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F9D57F-4075-6640-3AB8-4464BC02C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04/09/2024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DB36FD-7FA6-AB2D-8DDB-512AB443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2B82D28-B07E-E483-876C-D2DA0CA31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936403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375</Words>
  <Application>Microsoft Office PowerPoint</Application>
  <PresentationFormat>Laajakuva</PresentationFormat>
  <Paragraphs>57</Paragraphs>
  <Slides>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Arial</vt:lpstr>
      <vt:lpstr>Calibri</vt:lpstr>
      <vt:lpstr>Rubik</vt:lpstr>
      <vt:lpstr>Verdana</vt:lpstr>
      <vt:lpstr>Opetushallitus</vt:lpstr>
      <vt:lpstr>Opetushallitus vastaa  hankkeen  ohjaamisesta ja seurannasta</vt:lpstr>
      <vt:lpstr>Hankkeen tavoitteet</vt:lpstr>
      <vt:lpstr>Hankkeen Webinaari -tapaamiset </vt:lpstr>
      <vt:lpstr>Hankkeen eteneminen</vt:lpstr>
      <vt:lpstr>Tietoa hankkeen tapahtumista ja muuta lisätietoa hankkeesta</vt:lpstr>
      <vt:lpstr>5 kertaa miksi menetelmä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Opetushallitus vastaa  hankkeen  ohjaamisesta ja seurannasta</dc:title>
  <dc:creator>Savolainen Anne-Maria (OPH)</dc:creator>
  <cp:lastModifiedBy>Savolainen Anne-Maria (OPH)</cp:lastModifiedBy>
  <cp:revision>11</cp:revision>
  <dcterms:created xsi:type="dcterms:W3CDTF">2024-02-01T10:55:11Z</dcterms:created>
  <dcterms:modified xsi:type="dcterms:W3CDTF">2024-09-04T10:17:31Z</dcterms:modified>
</cp:coreProperties>
</file>