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63" r:id="rId2"/>
    <p:sldId id="258" r:id="rId3"/>
    <p:sldId id="260" r:id="rId4"/>
    <p:sldId id="262" r:id="rId5"/>
    <p:sldId id="264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0FE79-5E5C-45AA-8FB0-D1F151B7B0B4}" type="datetimeFigureOut">
              <a:rPr lang="fi-FI" smtClean="0"/>
              <a:t>27.8.2024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B7F645-78EF-47F2-83EC-61C180B9B528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5571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C4A3D8-BBC7-401E-A6FA-17696582833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667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221590"/>
            <a:ext cx="7149830" cy="23876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697565"/>
            <a:ext cx="7149830" cy="1629383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75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27/08/2024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462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27/08/2024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err="1"/>
              <a:t>Opetushallitus</a:t>
            </a:r>
            <a:endParaRPr lang="en-GB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998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eroitu sisältö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buFont typeface="+mj-lt"/>
              <a:buAutoNum type="arabicPeriod"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D1DD6-A57F-432F-B3DA-3FB44A7235C5}" type="datetime1">
              <a:rPr lang="en-GB" smtClean="0"/>
              <a:t>27/08/2024</a:t>
            </a:fld>
            <a:endParaRPr lang="en-GB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9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ä 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3380" y="5972452"/>
            <a:ext cx="3695374" cy="883285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72000"/>
            <a:ext cx="5530174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398F3-4007-4DAB-AE93-8719731555AB}" type="datetime1">
              <a:rPr lang="en-GB" smtClean="0"/>
              <a:t>27/08/2024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106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58CC6-DA49-4941-84B4-31EA1C59D22D}" type="datetime1">
              <a:rPr lang="en-GB" smtClean="0"/>
              <a:t>27/08/2024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000625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57497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27/08/2024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1980000"/>
            <a:ext cx="5888037" cy="34432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721302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eni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5320570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B375B-2A7A-47FC-AFAA-0D464918E174}" type="datetime1">
              <a:rPr lang="en-GB" smtClean="0"/>
              <a:t>27/08/2024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Kuvan paikkamerkki 9"/>
          <p:cNvSpPr>
            <a:spLocks noGrp="1"/>
          </p:cNvSpPr>
          <p:nvPr>
            <p:ph type="pic" sz="quarter" idx="13"/>
          </p:nvPr>
        </p:nvSpPr>
        <p:spPr>
          <a:xfrm>
            <a:off x="6303963" y="612775"/>
            <a:ext cx="5019031" cy="5233988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D4807458-D6B6-453B-B222-F04BCFF4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19"/>
            <a:ext cx="531941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51389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27/08/2024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7" name="Kuvan paikkamerkki 6"/>
          <p:cNvSpPr>
            <a:spLocks noGrp="1"/>
          </p:cNvSpPr>
          <p:nvPr>
            <p:ph type="pic" sz="quarter" idx="13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907061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n paikkamerkki 5"/>
          <p:cNvSpPr>
            <a:spLocks noGrp="1"/>
          </p:cNvSpPr>
          <p:nvPr>
            <p:ph type="media" sz="quarter" idx="14"/>
          </p:nvPr>
        </p:nvSpPr>
        <p:spPr>
          <a:xfrm>
            <a:off x="887209" y="612775"/>
            <a:ext cx="10435785" cy="52244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medialeike napsauttamalla kuvaketta</a:t>
            </a:r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8B7CE-E7D2-4D7E-BC43-EB944411322E}" type="datetime1">
              <a:rPr lang="en-GB" smtClean="0"/>
              <a:t>27/08/2024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093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88400" y="1872000"/>
            <a:ext cx="3501498" cy="3870000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80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GB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B201E-BC91-47F6-BBE7-A638C5C85BC2}" type="datetime1">
              <a:rPr lang="en-GB" smtClean="0"/>
              <a:t>27/08/2024</a:t>
            </a:fld>
            <a:endParaRPr lang="en-GB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Kaavion paikkamerkki 8"/>
          <p:cNvSpPr>
            <a:spLocks noGrp="1"/>
          </p:cNvSpPr>
          <p:nvPr>
            <p:ph type="chart" sz="quarter" idx="13"/>
          </p:nvPr>
        </p:nvSpPr>
        <p:spPr>
          <a:xfrm>
            <a:off x="4435813" y="1872000"/>
            <a:ext cx="6937442" cy="3870325"/>
          </a:xfrm>
        </p:spPr>
        <p:txBody>
          <a:bodyPr/>
          <a:lstStyle>
            <a:lvl1pPr marL="0" indent="0">
              <a:buFontTx/>
              <a:buNone/>
              <a:defRPr sz="2000"/>
            </a:lvl1pPr>
          </a:lstStyle>
          <a:p>
            <a:r>
              <a:rPr lang="fi-FI"/>
              <a:t>Lisää kaavio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27356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GB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F5407-8F7B-4224-8961-BF3EBA368BAE}" type="datetime1">
              <a:rPr lang="en-GB" smtClean="0"/>
              <a:t>27/08/2024</a:t>
            </a:fld>
            <a:endParaRPr lang="en-GB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5118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FD6E-9D7D-45BF-8A1B-8D32E89EAEED}" type="datetime1">
              <a:rPr lang="en-GB" smtClean="0"/>
              <a:t>27/08/2024</a:t>
            </a:fld>
            <a:endParaRPr lang="en-GB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5889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" y="1016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68105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788" y="0"/>
            <a:ext cx="5127249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1440000"/>
            <a:ext cx="8297694" cy="1416555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6376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siv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00"/>
            <a:ext cx="12188388" cy="685800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728719"/>
            <a:ext cx="6391073" cy="2286000"/>
          </a:xfrm>
        </p:spPr>
        <p:txBody>
          <a:bodyPr anchor="ctr" anchorCtr="0">
            <a:noAutofit/>
          </a:bodyPr>
          <a:lstStyle>
            <a:lvl1pPr algn="l">
              <a:lnSpc>
                <a:spcPct val="110000"/>
              </a:lnSpc>
              <a:defRPr sz="34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0382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17" y="0"/>
            <a:ext cx="4460950" cy="6858000"/>
          </a:xfrm>
          <a:prstGeom prst="rect">
            <a:avLst/>
          </a:prstGeom>
        </p:spPr>
      </p:pic>
      <p:pic>
        <p:nvPicPr>
          <p:cNvPr id="11" name="Kuva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04" y="555999"/>
            <a:ext cx="2716907" cy="820371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87940" y="2853888"/>
            <a:ext cx="8239328" cy="930172"/>
          </a:xfrm>
        </p:spPr>
        <p:txBody>
          <a:bodyPr anchor="b" anchorCtr="0">
            <a:noAutofit/>
          </a:bodyPr>
          <a:lstStyle>
            <a:lvl1pPr algn="l">
              <a:lnSpc>
                <a:spcPct val="90000"/>
              </a:lnSpc>
              <a:defRPr sz="3600"/>
            </a:lvl1pPr>
          </a:lstStyle>
          <a:p>
            <a:r>
              <a:rPr lang="fi-FI"/>
              <a:t>Muokkaa ots. perustyyl. napsautt.</a:t>
            </a:r>
            <a:endParaRPr lang="en-GB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787940" y="4027251"/>
            <a:ext cx="8239328" cy="2290863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938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789560" y="26131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GB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89560" y="1872000"/>
            <a:ext cx="10515600" cy="3871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  <a:endParaRPr lang="en-GB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96568" y="6305687"/>
            <a:ext cx="883594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01A38EDB-82B5-47B3-B9C1-99B3AA4BAD8E}" type="datetime1">
              <a:rPr lang="en-GB" smtClean="0"/>
              <a:pPr/>
              <a:t>27/08/2024</a:t>
            </a:fld>
            <a:endParaRPr lang="en-GB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en-GB"/>
              <a:t>Opetushallitus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A6E131DE-DA31-4CDF-828A-8EB206A3CD12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0" name="Suora yhdysviiva 9"/>
          <p:cNvCxnSpPr/>
          <p:nvPr userDrawn="1"/>
        </p:nvCxnSpPr>
        <p:spPr>
          <a:xfrm>
            <a:off x="1704975" y="6411384"/>
            <a:ext cx="0" cy="72000"/>
          </a:xfrm>
          <a:prstGeom prst="line">
            <a:avLst/>
          </a:prstGeom>
          <a:ln w="15875">
            <a:solidFill>
              <a:srgbClr val="5BCA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172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/>
  <p:txStyles>
    <p:titleStyle>
      <a:lvl1pPr algn="l" defTabSz="914400" rtl="0" eaLnBrk="1" latinLnBrk="0" hangingPunct="1">
        <a:lnSpc>
          <a:spcPct val="105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895350" indent="-447675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439863" indent="-457200" algn="l" defTabSz="914400" rtl="0" eaLnBrk="1" latinLnBrk="0" hangingPunct="1">
        <a:lnSpc>
          <a:spcPct val="105000"/>
        </a:lnSpc>
        <a:spcBef>
          <a:spcPts val="0"/>
        </a:spcBef>
        <a:spcAft>
          <a:spcPts val="1500"/>
        </a:spcAft>
        <a:buClr>
          <a:schemeClr val="tx2"/>
        </a:buClr>
        <a:buFont typeface="Arial" panose="020B0604020202020204" pitchFamily="34" charset="0"/>
        <a:buChar char="-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701800" indent="-261938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850" indent="-273050" algn="l" defTabSz="914400" rtl="0" eaLnBrk="1" latinLnBrk="0" hangingPunct="1">
        <a:lnSpc>
          <a:spcPct val="105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01853A-9545-1A7C-0F93-2BA37CC97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560" y="261320"/>
            <a:ext cx="10478515" cy="1157906"/>
          </a:xfrm>
        </p:spPr>
        <p:txBody>
          <a:bodyPr anchor="t"/>
          <a:lstStyle/>
          <a:p>
            <a:r>
              <a:rPr lang="fi-FI" dirty="0"/>
              <a:t>Ammatillisen koulutuksen oppimisen tuen kehittämisen hankkeet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C9DBAB6-3A75-2B7C-771F-A6E942BDE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560" y="1419226"/>
            <a:ext cx="10754740" cy="5286374"/>
          </a:xfrm>
        </p:spPr>
        <p:txBody>
          <a:bodyPr/>
          <a:lstStyle/>
          <a:p>
            <a:pPr marL="0" indent="0">
              <a:buNone/>
            </a:pPr>
            <a:r>
              <a:rPr lang="fi-FI" b="1" dirty="0"/>
              <a:t>OHJELMA</a:t>
            </a:r>
          </a:p>
          <a:p>
            <a:pPr marL="0" indent="0">
              <a:buNone/>
            </a:pPr>
            <a:r>
              <a:rPr lang="fi-FI" sz="2200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Tilaisuuden avaaminen, Ansa Savolainen, OPH</a:t>
            </a:r>
          </a:p>
          <a:p>
            <a:r>
              <a:rPr lang="fi-FI" sz="2200" b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9.00–9.30 Yleiset ohjeet hankehallintoon, Kyösti Husso, Opetushallitus</a:t>
            </a:r>
          </a:p>
          <a:p>
            <a:r>
              <a:rPr lang="fi-FI" sz="2200" b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9.30–10.00   Oppimisen tuen kehittäminen ammatillisen koulutuksen hankkeissa, Anne Ekroth, Opetus- ja kulttuuriministeriö</a:t>
            </a:r>
          </a:p>
          <a:p>
            <a:r>
              <a:rPr lang="fi-FI" sz="2200" b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n.10.00–10.30 Hankeaikaiset tapaamiset ja hankkeiden ohjaus, Ansa Savolainen, Opetushallitus</a:t>
            </a:r>
          </a:p>
          <a:p>
            <a:r>
              <a:rPr lang="fi-FI" sz="2200" b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10.30–11.30 Koulutuksen järjestäjät esittelevät oman hankkeensa ja sen tavoitteet, </a:t>
            </a:r>
            <a:r>
              <a:rPr lang="fi-FI" sz="2200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keskustelua pienryhmissä </a:t>
            </a:r>
          </a:p>
          <a:p>
            <a:pPr marL="0" indent="0">
              <a:buNone/>
            </a:pPr>
            <a:endParaRPr lang="fi-FI" b="1" dirty="0">
              <a:solidFill>
                <a:schemeClr val="tx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C2C37D6-3963-D526-02C0-BC9A13DA8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27/08/2024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0915C4E-E8B3-EA45-26B5-C6196DE2C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404E1C5-0658-D0F9-4F83-8818B9AA6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0404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342901" y="1371601"/>
            <a:ext cx="7658099" cy="3724274"/>
          </a:xfrm>
        </p:spPr>
        <p:txBody>
          <a:bodyPr/>
          <a:lstStyle/>
          <a:p>
            <a:r>
              <a:rPr lang="fi-FI" sz="3500" dirty="0"/>
              <a:t>Opetushallitus vastaa </a:t>
            </a:r>
            <a:br>
              <a:rPr lang="fi-FI" sz="3500" dirty="0"/>
            </a:br>
            <a:r>
              <a:rPr lang="fi-FI" sz="3500" dirty="0"/>
              <a:t>hankkeen </a:t>
            </a:r>
            <a:br>
              <a:rPr lang="fi-FI" sz="3500" dirty="0"/>
            </a:br>
            <a:r>
              <a:rPr lang="fi-FI" sz="3500" dirty="0"/>
              <a:t>ohjaamisesta ja seurannasta</a:t>
            </a:r>
            <a:endParaRPr lang="en-GB" sz="3500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676275" y="5191125"/>
            <a:ext cx="7261495" cy="1135823"/>
          </a:xfrm>
        </p:spPr>
        <p:txBody>
          <a:bodyPr/>
          <a:lstStyle/>
          <a:p>
            <a:r>
              <a:rPr lang="it-IT" dirty="0"/>
              <a:t>Ansa Savolainen</a:t>
            </a:r>
          </a:p>
          <a:p>
            <a:r>
              <a:rPr lang="it-IT" dirty="0"/>
              <a:t>erityisasiantuntija </a:t>
            </a:r>
          </a:p>
          <a:p>
            <a:r>
              <a:rPr lang="it-IT" dirty="0"/>
              <a:t>anne-maria.savolainen@oph.fi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4342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81DF4FF-1770-530A-403F-59608E17C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975" y="180976"/>
            <a:ext cx="10791825" cy="1434592"/>
          </a:xfrm>
        </p:spPr>
        <p:txBody>
          <a:bodyPr anchor="t"/>
          <a:lstStyle/>
          <a:p>
            <a:r>
              <a:rPr lang="fi-FI" dirty="0"/>
              <a:t>Webinaarit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63D1507-D2AD-DB43-2450-7C309AEDD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550" y="857249"/>
            <a:ext cx="11163299" cy="5448437"/>
          </a:xfrm>
        </p:spPr>
        <p:txBody>
          <a:bodyPr/>
          <a:lstStyle/>
          <a:p>
            <a:pPr marL="0" indent="0">
              <a:buNone/>
            </a:pPr>
            <a:r>
              <a:rPr lang="fi-FI" b="1" dirty="0"/>
              <a:t>Webinaari -tapaamisia </a:t>
            </a:r>
            <a:r>
              <a:rPr lang="fi-FI" dirty="0"/>
              <a:t>syksyn 2024 aikana (TEAMS)</a:t>
            </a:r>
          </a:p>
          <a:p>
            <a:pPr marL="0" indent="0">
              <a:buNone/>
            </a:pPr>
            <a:r>
              <a:rPr lang="fi-FI" dirty="0"/>
              <a:t>5.9. klo 9-11:</a:t>
            </a:r>
            <a:r>
              <a:rPr lang="fi-FI" sz="2000" dirty="0"/>
              <a:t> Moniammatillisen yhteistyönä malleja opiskelijan siirtyessä jatko-opintoihin ja työelämään. </a:t>
            </a:r>
          </a:p>
          <a:p>
            <a:pPr marL="0" indent="0">
              <a:buNone/>
            </a:pPr>
            <a:r>
              <a:rPr lang="fi-FI" dirty="0"/>
              <a:t>25.9. klo 9-11: Opiskelijan tuen tarpeen tunnistaminen</a:t>
            </a:r>
          </a:p>
          <a:p>
            <a:pPr marL="0" indent="0">
              <a:buNone/>
            </a:pPr>
            <a:r>
              <a:rPr lang="fi-FI" dirty="0"/>
              <a:t>28.10. klo 12-14.30: Opintojen henkilökohtaistaminen</a:t>
            </a:r>
          </a:p>
          <a:p>
            <a:pPr marL="0" indent="0">
              <a:buNone/>
            </a:pPr>
            <a:r>
              <a:rPr lang="fi-FI" dirty="0"/>
              <a:t>18.11. klo 9-11: Oikea-aikainen ja oikean laajuinen tuki </a:t>
            </a:r>
          </a:p>
          <a:p>
            <a:r>
              <a:rPr lang="fi-FI" dirty="0"/>
              <a:t>Webinaarien aiheet tukevat koulutuksen järjestäjien hanketyötä, aiheet liittyvät hankkeiden tavoitteisiin. </a:t>
            </a:r>
          </a:p>
          <a:p>
            <a:pPr lvl="1"/>
            <a:r>
              <a:rPr lang="fi-FI" dirty="0"/>
              <a:t>Webinaareissa esitellään esimerkinomaisesti muutamia toimintamalleja ja  käytänteitä teemaan liittyen. Esiintyjät ovat pääsääntöisesti hankkeessa mukana olevia koulutuksen järjestäjiä.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D21ABB9-ADA0-62D9-B154-B17CF0735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27/08/2024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D587CEE-E6EE-204C-B589-E9F9BE7D4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0F33BC-197F-02C1-5BD0-A4B8E27BB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58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C41439-F55E-C4AD-D9FA-C2394BA89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6" y="261320"/>
            <a:ext cx="10705084" cy="853173"/>
          </a:xfrm>
        </p:spPr>
        <p:txBody>
          <a:bodyPr anchor="t"/>
          <a:lstStyle/>
          <a:p>
            <a:r>
              <a:rPr lang="fi-FI" dirty="0"/>
              <a:t>MUUT TAPAAMISET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FF3EE9C-8F8E-936E-B9CE-23D0C630B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076" y="1114494"/>
            <a:ext cx="10906124" cy="5019606"/>
          </a:xfrm>
        </p:spPr>
        <p:txBody>
          <a:bodyPr/>
          <a:lstStyle/>
          <a:p>
            <a:pPr marL="0" indent="0">
              <a:buNone/>
            </a:pPr>
            <a:r>
              <a:rPr lang="fi-FI" b="1" dirty="0"/>
              <a:t>Hankepäivä </a:t>
            </a:r>
            <a:r>
              <a:rPr lang="fi-FI" dirty="0"/>
              <a:t> 7.11. KLO 9-15 (</a:t>
            </a:r>
            <a:r>
              <a:rPr lang="fi-FI" dirty="0" err="1"/>
              <a:t>Teams</a:t>
            </a:r>
            <a:r>
              <a:rPr lang="fi-FI" dirty="0"/>
              <a:t>)</a:t>
            </a:r>
          </a:p>
          <a:p>
            <a:r>
              <a:rPr lang="fi-FI" dirty="0"/>
              <a:t>Hankkeiden tavoitteisiin liittyviä esityksiä. </a:t>
            </a:r>
          </a:p>
          <a:p>
            <a:pPr marL="0" indent="0">
              <a:buNone/>
            </a:pPr>
            <a:endParaRPr lang="fi-FI" sz="1600" dirty="0"/>
          </a:p>
          <a:p>
            <a:pPr marL="0" indent="0">
              <a:buNone/>
            </a:pPr>
            <a:r>
              <a:rPr lang="fi-FI" b="1" dirty="0"/>
              <a:t>Aamukahvit</a:t>
            </a:r>
            <a:r>
              <a:rPr lang="fi-FI" dirty="0"/>
              <a:t> 2.-3.12. (</a:t>
            </a:r>
            <a:r>
              <a:rPr lang="fi-FI" dirty="0" err="1"/>
              <a:t>Teams</a:t>
            </a:r>
            <a:r>
              <a:rPr lang="fi-FI" dirty="0"/>
              <a:t>)</a:t>
            </a:r>
          </a:p>
          <a:p>
            <a:r>
              <a:rPr lang="fi-FI" dirty="0"/>
              <a:t>Tapaamiset </a:t>
            </a:r>
            <a:r>
              <a:rPr lang="fi-FI" dirty="0" err="1"/>
              <a:t>Teamsissa</a:t>
            </a:r>
            <a:r>
              <a:rPr lang="fi-FI" dirty="0"/>
              <a:t>.</a:t>
            </a:r>
          </a:p>
          <a:p>
            <a:r>
              <a:rPr lang="fi-FI" dirty="0"/>
              <a:t>Aamukahveilla esitellään omien hankkeiden tavoitteiden toteutumista, haasteita ja onnistumisia.  </a:t>
            </a:r>
          </a:p>
          <a:p>
            <a:r>
              <a:rPr lang="fi-FI" dirty="0"/>
              <a:t>Aamukahveilla ei ole erillistä teemaa. </a:t>
            </a:r>
          </a:p>
          <a:p>
            <a:r>
              <a:rPr lang="fi-FI" dirty="0"/>
              <a:t>KUTSU tapaamiseen tulee myöhemmin. </a:t>
            </a:r>
          </a:p>
          <a:p>
            <a:pPr marL="0" indent="0">
              <a:buNone/>
            </a:pPr>
            <a:endParaRPr lang="fi-FI" sz="1600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C67B39-9B0A-DEBF-F69F-A34C0C968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27/08/2024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38DCF03-FBCA-CFF0-F697-100D74F38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370228-1B64-731D-C2E8-E70F14388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730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9EFE67-B8AE-871D-84F1-C6FFE013F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261319"/>
            <a:ext cx="10809860" cy="691181"/>
          </a:xfrm>
        </p:spPr>
        <p:txBody>
          <a:bodyPr anchor="t"/>
          <a:lstStyle/>
          <a:p>
            <a:r>
              <a:rPr lang="fi-FI" dirty="0"/>
              <a:t>Hankesivu ja tapahtumasivut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0903156-254C-ADA7-C557-687B673A6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" y="952500"/>
            <a:ext cx="11296650" cy="5644181"/>
          </a:xfrm>
        </p:spPr>
        <p:txBody>
          <a:bodyPr/>
          <a:lstStyle/>
          <a:p>
            <a:pPr marL="0" indent="0">
              <a:buNone/>
            </a:pPr>
            <a:r>
              <a:rPr lang="fi-FI" dirty="0"/>
              <a:t>OPH:n sivulta</a:t>
            </a:r>
          </a:p>
          <a:p>
            <a:pPr marL="0" indent="0">
              <a:buNone/>
            </a:pPr>
            <a:r>
              <a:rPr lang="fi-FI" sz="2800" b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Ammatillisen koulutuksen oppimisen tuen kehittämishankkeet</a:t>
            </a:r>
          </a:p>
          <a:p>
            <a:pPr marL="0" indent="0">
              <a:buNone/>
            </a:pPr>
            <a:r>
              <a:rPr lang="fi-FI" sz="1800" dirty="0"/>
              <a:t>Hankesivu, jossa on tietoa hankkeista ja kaikista tapahtumista. </a:t>
            </a:r>
          </a:p>
          <a:p>
            <a:pPr marL="0" indent="0">
              <a:buNone/>
            </a:pPr>
            <a:r>
              <a:rPr lang="fi-FI" sz="1800" dirty="0"/>
              <a:t>Sivulta löytyy myös koonti tapahtumien materiaaleista. </a:t>
            </a:r>
          </a:p>
          <a:p>
            <a:pPr marL="0" indent="0">
              <a:buNone/>
            </a:pPr>
            <a:endParaRPr lang="fi-FI" sz="1800" dirty="0"/>
          </a:p>
          <a:p>
            <a:pPr marL="0" indent="0">
              <a:buNone/>
            </a:pPr>
            <a:r>
              <a:rPr lang="fi-FI" sz="2800" b="1" dirty="0">
                <a:solidFill>
                  <a:schemeClr val="tx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Tapahtumasivut</a:t>
            </a:r>
          </a:p>
          <a:p>
            <a:pPr marL="0" indent="0">
              <a:buNone/>
            </a:pPr>
            <a:r>
              <a:rPr lang="fi-FI" sz="1800" dirty="0"/>
              <a:t>Moniammatillisen yhteistyönä malleja opiskelijan siirtyessä jatko-opintoihin ja työelämään (ohjelma ja ilmoittautuminen sähköpostilla: anne-maria.savolainen@oph.fi)</a:t>
            </a:r>
          </a:p>
          <a:p>
            <a:pPr marL="0" indent="0">
              <a:buNone/>
            </a:pPr>
            <a:r>
              <a:rPr lang="fi-FI" sz="1800" dirty="0"/>
              <a:t>Opiskelijan tuen tarpeen tunnistaminen (ennakkotehtävä, ohjelma ja ilmoittautumislinkki)</a:t>
            </a:r>
          </a:p>
          <a:p>
            <a:pPr marL="0" indent="0">
              <a:buNone/>
            </a:pPr>
            <a:endParaRPr lang="fi-FI" sz="2000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EF99407-5078-9CAD-7A17-68A041ABE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E190-C3B8-4F0D-BC5A-414A6F0316F6}" type="datetime1">
              <a:rPr lang="en-GB" smtClean="0"/>
              <a:t>27/08/2024</a:t>
            </a:fld>
            <a:endParaRPr lang="en-GB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E539082-2F0C-92B3-673B-189CF8B0F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Opetushallitus</a:t>
            </a:r>
            <a:endParaRPr lang="en-GB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078F7D6-9DBF-9269-C78E-57F6A84DC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31DE-DA31-4CDF-828A-8EB206A3CD1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656029"/>
      </p:ext>
    </p:extLst>
  </p:cSld>
  <p:clrMapOvr>
    <a:masterClrMapping/>
  </p:clrMapOvr>
</p:sld>
</file>

<file path=ppt/theme/theme1.xml><?xml version="1.0" encoding="utf-8"?>
<a:theme xmlns:a="http://schemas.openxmlformats.org/drawingml/2006/main" name="Opetushallitus">
  <a:themeElements>
    <a:clrScheme name="Mukautettu 8">
      <a:dk1>
        <a:sysClr val="windowText" lastClr="000000"/>
      </a:dk1>
      <a:lt1>
        <a:sysClr val="window" lastClr="FFFFFF"/>
      </a:lt1>
      <a:dk2>
        <a:srgbClr val="0041DC"/>
      </a:dk2>
      <a:lt2>
        <a:srgbClr val="E7E6E6"/>
      </a:lt2>
      <a:accent1>
        <a:srgbClr val="0041DC"/>
      </a:accent1>
      <a:accent2>
        <a:srgbClr val="378703"/>
      </a:accent2>
      <a:accent3>
        <a:srgbClr val="FF5000"/>
      </a:accent3>
      <a:accent4>
        <a:srgbClr val="660099"/>
      </a:accent4>
      <a:accent5>
        <a:srgbClr val="006699"/>
      </a:accent5>
      <a:accent6>
        <a:srgbClr val="C227B9"/>
      </a:accent6>
      <a:hlink>
        <a:srgbClr val="0563C1"/>
      </a:hlink>
      <a:folHlink>
        <a:srgbClr val="954F72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H-ppt-pohja2020.potx" id="{EFA4477E-CF29-4022-B62F-519D488F3841}" vid="{D2E35FBC-F686-48B2-81A6-9FC19A98C5E8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1028</TotalTime>
  <Words>285</Words>
  <Application>Microsoft Office PowerPoint</Application>
  <PresentationFormat>Laajakuva</PresentationFormat>
  <Paragraphs>52</Paragraphs>
  <Slides>5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10" baseType="lpstr">
      <vt:lpstr>Arial</vt:lpstr>
      <vt:lpstr>Calibri</vt:lpstr>
      <vt:lpstr>Cambria</vt:lpstr>
      <vt:lpstr>Verdana</vt:lpstr>
      <vt:lpstr>Opetushallitus</vt:lpstr>
      <vt:lpstr>Ammatillisen koulutuksen oppimisen tuen kehittämisen hankkeet</vt:lpstr>
      <vt:lpstr>Opetushallitus vastaa  hankkeen  ohjaamisesta ja seurannasta</vt:lpstr>
      <vt:lpstr>Webinaarit</vt:lpstr>
      <vt:lpstr>MUUT TAPAAMISET</vt:lpstr>
      <vt:lpstr>Hankesivu ja tapahtumasivut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Opetushallitus vastaa  hankkeen  ohjaamisesta ja seurannasta</dc:title>
  <dc:creator>Savolainen Anne-Maria (OPH)</dc:creator>
  <cp:lastModifiedBy>Savolainen Anne-Maria (OPH)</cp:lastModifiedBy>
  <cp:revision>7</cp:revision>
  <dcterms:created xsi:type="dcterms:W3CDTF">2024-02-01T06:09:24Z</dcterms:created>
  <dcterms:modified xsi:type="dcterms:W3CDTF">2024-08-27T08:36:02Z</dcterms:modified>
</cp:coreProperties>
</file>