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7" r:id="rId2"/>
    <p:sldId id="314" r:id="rId3"/>
    <p:sldId id="292" r:id="rId4"/>
    <p:sldId id="297" r:id="rId5"/>
    <p:sldId id="294" r:id="rId6"/>
    <p:sldId id="308" r:id="rId7"/>
    <p:sldId id="295" r:id="rId8"/>
    <p:sldId id="278" r:id="rId9"/>
    <p:sldId id="287" r:id="rId10"/>
    <p:sldId id="309" r:id="rId11"/>
    <p:sldId id="296" r:id="rId12"/>
    <p:sldId id="289" r:id="rId13"/>
    <p:sldId id="310" r:id="rId14"/>
    <p:sldId id="311" r:id="rId15"/>
    <p:sldId id="260" r:id="rId16"/>
    <p:sldId id="265" r:id="rId17"/>
    <p:sldId id="267" r:id="rId18"/>
    <p:sldId id="269" r:id="rId19"/>
    <p:sldId id="261" r:id="rId20"/>
    <p:sldId id="315" r:id="rId21"/>
    <p:sldId id="262" r:id="rId22"/>
    <p:sldId id="288" r:id="rId23"/>
    <p:sldId id="306" r:id="rId24"/>
    <p:sldId id="279" r:id="rId25"/>
    <p:sldId id="307" r:id="rId26"/>
    <p:sldId id="280" r:id="rId27"/>
    <p:sldId id="271" r:id="rId28"/>
    <p:sldId id="272" r:id="rId29"/>
    <p:sldId id="316" r:id="rId30"/>
    <p:sldId id="273" r:id="rId31"/>
    <p:sldId id="303" r:id="rId32"/>
    <p:sldId id="301" r:id="rId33"/>
    <p:sldId id="299" r:id="rId34"/>
    <p:sldId id="274" r:id="rId35"/>
    <p:sldId id="300" r:id="rId36"/>
    <p:sldId id="302" r:id="rId37"/>
    <p:sldId id="275" r:id="rId38"/>
    <p:sldId id="305" r:id="rId39"/>
    <p:sldId id="317" r:id="rId40"/>
    <p:sldId id="281" r:id="rId41"/>
    <p:sldId id="298" r:id="rId42"/>
    <p:sldId id="283" r:id="rId43"/>
    <p:sldId id="284" r:id="rId4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E4547-5EB9-4F64-B19A-6838B7A98D4B}" type="datetimeFigureOut">
              <a:rPr lang="fi-FI" smtClean="0"/>
              <a:t>29.11.2024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60993-D081-46DE-89ED-28716188F53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702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A3D8-BBC7-401E-A6FA-1769658283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4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77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11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994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29/11/2024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89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29/11/2024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71912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29/11/2024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8549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29/11/2024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6416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29/11/2024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8532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29/11/2024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97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29/11/2024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098804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29/11/2024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814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29/11/2024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096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991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895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03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61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29/11/2024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54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92690" y="1192890"/>
            <a:ext cx="8051260" cy="3283860"/>
          </a:xfrm>
        </p:spPr>
        <p:txBody>
          <a:bodyPr/>
          <a:lstStyle/>
          <a:p>
            <a:r>
              <a:rPr lang="fi-FI" dirty="0"/>
              <a:t>Oikea-aikainen ja oikean laajuinen tuki lukiokoulutuksessa -</a:t>
            </a:r>
            <a:br>
              <a:rPr lang="fi-FI" dirty="0"/>
            </a:br>
            <a:r>
              <a:rPr lang="fi-FI" dirty="0"/>
              <a:t>Pienryhmätyöskentelyn </a:t>
            </a:r>
            <a:br>
              <a:rPr lang="fi-FI" dirty="0"/>
            </a:br>
            <a:r>
              <a:rPr lang="fi-FI" dirty="0"/>
              <a:t>koonti 2.9. ja 19.9.2024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5048250"/>
            <a:ext cx="7149830" cy="1278698"/>
          </a:xfrm>
        </p:spPr>
        <p:txBody>
          <a:bodyPr/>
          <a:lstStyle/>
          <a:p>
            <a:r>
              <a:rPr lang="it-IT" dirty="0"/>
              <a:t>Koonti </a:t>
            </a:r>
          </a:p>
          <a:p>
            <a:r>
              <a:rPr lang="it-IT" dirty="0"/>
              <a:t>Ansa Savolainen</a:t>
            </a:r>
          </a:p>
          <a:p>
            <a:r>
              <a:rPr lang="it-IT" dirty="0"/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882E7E-DCC7-0528-6E58-F36965369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075" y="2221590"/>
            <a:ext cx="8086725" cy="2387600"/>
          </a:xfrm>
        </p:spPr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OIKEUS OPPIMISEN TUKEEN</a:t>
            </a:r>
          </a:p>
        </p:txBody>
      </p:sp>
    </p:spTree>
    <p:extLst>
      <p:ext uri="{BB962C8B-B14F-4D97-AF65-F5344CB8AC3E}">
        <p14:creationId xmlns:p14="http://schemas.microsoft.com/office/powerpoint/2010/main" val="91890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922D24-264A-D9AE-2316-8B7CC8638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261320"/>
            <a:ext cx="10790810" cy="853172"/>
          </a:xfrm>
        </p:spPr>
        <p:txBody>
          <a:bodyPr anchor="t"/>
          <a:lstStyle/>
          <a:p>
            <a:r>
              <a:rPr lang="fi-FI" sz="24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KENELLE? tarjotaan oppimisen tukea?</a:t>
            </a:r>
            <a:br>
              <a:rPr lang="fi-FI" b="1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501CBC-DD8D-674F-305B-DD90A5125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276350"/>
            <a:ext cx="10790810" cy="4467158"/>
          </a:xfrm>
        </p:spPr>
        <p:txBody>
          <a:bodyPr/>
          <a:lstStyle/>
          <a:p>
            <a:r>
              <a:rPr lang="fi-FI" dirty="0"/>
              <a:t>Joustava matalan kynnyksen tuki on tärkeää. Uhkana, että uudistus hankaloittaa matalan kynnyksen tuen tarjoamista tai ohjaa </a:t>
            </a:r>
            <a:r>
              <a:rPr lang="fi-FI" dirty="0" err="1"/>
              <a:t>eo:n</a:t>
            </a:r>
            <a:r>
              <a:rPr lang="fi-FI" dirty="0"/>
              <a:t> resurssia liikaa erityisen tuen päätöksen saaneisiin.</a:t>
            </a:r>
          </a:p>
          <a:p>
            <a:r>
              <a:rPr lang="fi-FI" dirty="0"/>
              <a:t>Oppimisen tuki olisi selkeä käsite ja se kuuluisi kaikille. Erityisessä tuessa on oma vivahteensa.</a:t>
            </a:r>
          </a:p>
          <a:p>
            <a:r>
              <a:rPr lang="fi-FI" dirty="0"/>
              <a:t>Lähtökohtaisesti kaikille sitä tarvitseville.</a:t>
            </a:r>
          </a:p>
          <a:p>
            <a:r>
              <a:rPr lang="fi-FI" dirty="0"/>
              <a:t>Niille, jotka kokevat tarvitsevansa tai joiden tuen tarve on huomattu koulussa esimerkiksi jonkin seulan tai opettajan toimesta.</a:t>
            </a:r>
          </a:p>
          <a:p>
            <a:r>
              <a:rPr lang="fi-FI" dirty="0"/>
              <a:t>Opiskelija on itse aktiivinen ja ottaa myös vastuuta oppimisestaan. Puolesta ei voi tehdä.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CB3F07-569C-9CD8-5FA4-F4B5E2A4E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496A41-A310-7A15-E791-FD5E6073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E7B178-5D8D-BB48-7420-C4AF63F6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823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922D24-264A-D9AE-2316-8B7CC8638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261319"/>
            <a:ext cx="10705085" cy="938831"/>
          </a:xfrm>
        </p:spPr>
        <p:txBody>
          <a:bodyPr anchor="t"/>
          <a:lstStyle/>
          <a:p>
            <a:r>
              <a:rPr lang="fi-FI" sz="24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KENELLE? tarjotaan oppimisen tukea?</a:t>
            </a:r>
            <a:br>
              <a:rPr lang="fi-FI" b="1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501CBC-DD8D-674F-305B-DD90A5125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314450"/>
            <a:ext cx="10790810" cy="4429058"/>
          </a:xfrm>
        </p:spPr>
        <p:txBody>
          <a:bodyPr/>
          <a:lstStyle/>
          <a:p>
            <a:r>
              <a:rPr lang="fi-FI" dirty="0"/>
              <a:t>Lukion erityisopettaja ja opinto-ohjaaja pitävät lukion aloittaneille yhteisiä tunteja, joissa opiskelijoille kerrotaan lukion oppimisen tuesta. Opiskelijoilla on tuolloin mahdollista kyselyssä kertoa mm. omasta oppimisen tuen tarpeesta --&gt; erityisopettaja vastaa tähän toiveeseen reagoinnista. </a:t>
            </a:r>
          </a:p>
          <a:p>
            <a:r>
              <a:rPr lang="fi-FI" dirty="0"/>
              <a:t>Lukion erityisopettaja on koululla päivittäin ja hänen työhuoneeseensa voi poiketa matalalla kynnyksellä. </a:t>
            </a:r>
          </a:p>
          <a:p>
            <a:r>
              <a:rPr lang="fi-FI" dirty="0"/>
              <a:t>Lukion erityisopettaja osallistuu ykkösten ryhmäytymisohjelmaan sekä yhteisöllisen opiskeluhuoltoryhmän työhön: näkyvyys ja saavutettavuus. 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CB3F07-569C-9CD8-5FA4-F4B5E2A4E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496A41-A310-7A15-E791-FD5E6073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E7B178-5D8D-BB48-7420-C4AF63F61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1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C56C95-EE46-7B69-2BB8-6ED60F00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61320"/>
            <a:ext cx="10609835" cy="1000235"/>
          </a:xfrm>
        </p:spPr>
        <p:txBody>
          <a:bodyPr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MILLOIN? oppimisen tuen saamisen edellytykset/ kriteerit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E2D4A7-B146-E5A4-64ED-D2D6A64EF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59" y="1381126"/>
            <a:ext cx="10897615" cy="506729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Aineenopettaja havaitsee oppimisen tuen tarpeen --&gt; keskustelua opiskelijan kanssa, tukiopetus.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Opiskelija itse lähestyy aineenopettajaa ja toivoo tukea. Mikäli aineenopettaja arvioi tuen tarpeen myös, tukiopetus.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Opiskelijan opinnot eivät syystä tai toisesta etene: moniammatillinen ryhmä, opiskeluhuolto mukaan, </a:t>
            </a:r>
            <a:r>
              <a:rPr lang="fi-FI" dirty="0" err="1"/>
              <a:t>ao</a:t>
            </a:r>
            <a:r>
              <a:rPr lang="fi-FI" dirty="0"/>
              <a:t>, </a:t>
            </a:r>
            <a:r>
              <a:rPr lang="fi-FI" dirty="0" err="1"/>
              <a:t>eo</a:t>
            </a:r>
            <a:r>
              <a:rPr lang="fi-FI" dirty="0"/>
              <a:t> ja ryhmänohjaaja. Sovitaan yhdessä tuen järjestämisestä myös oppimisen tuen osalta.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Opiskelija toivoo tiedonsiirtolomakkeessa tukea --&gt; tapaaminen erityisopettajan kanssa lukion alussa.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Perusopetuksen pedagogiset asiakirjat viittaavat tuen tarpeeseen --&gt; erityisopettaja tapaa opiskelijan.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Opinto-ohjaajat, kuraattori, psykologi ohjaavat opiskelijoita erityisopettajalle.</a:t>
            </a:r>
          </a:p>
          <a:p>
            <a:pPr algn="l" fontAlgn="base">
              <a:lnSpc>
                <a:spcPct val="100000"/>
              </a:lnSpc>
            </a:pPr>
            <a:endParaRPr lang="fi-FI" b="0" i="0" dirty="0">
              <a:solidFill>
                <a:srgbClr val="11111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63C05E-6484-B9CC-0626-96B0A9EA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B8130E-7AF9-D5D7-614F-9FF28C47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8F1A64-240B-F0D5-6D7D-A72F7E70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80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C56C95-EE46-7B69-2BB8-6ED60F00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20"/>
            <a:ext cx="10515600" cy="1119806"/>
          </a:xfrm>
        </p:spPr>
        <p:txBody>
          <a:bodyPr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None/>
              <a:tabLst/>
              <a:defRPr/>
            </a:pPr>
            <a:br>
              <a:rPr lang="fi-FI" dirty="0"/>
            </a:b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MILLOIN? oppimisen tuen saamisen edellytykset/ kriteerit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E2D4A7-B146-E5A4-64ED-D2D6A64EF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59" y="1381126"/>
            <a:ext cx="10897615" cy="5067299"/>
          </a:xfrm>
        </p:spPr>
        <p:txBody>
          <a:bodyPr/>
          <a:lstStyle/>
          <a:p>
            <a:r>
              <a:rPr lang="fi-FI" dirty="0"/>
              <a:t>Matalan kynnyksen tuki oleellista.</a:t>
            </a:r>
          </a:p>
          <a:p>
            <a:r>
              <a:rPr lang="fi-FI" dirty="0"/>
              <a:t>Tukea saadakseen tarvitaan myös opiskelijan omaa vastuuta opiskelustaan.</a:t>
            </a:r>
          </a:p>
          <a:p>
            <a:r>
              <a:rPr lang="fi-FI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Ensimmäisen vuosikurssin opiskelijat osallistuvat </a:t>
            </a:r>
            <a:r>
              <a:rPr lang="fi-FI" b="0" i="0" dirty="0" err="1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lukiseulaan</a:t>
            </a:r>
            <a:r>
              <a:rPr lang="fi-FI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ja sen jälkeen </a:t>
            </a:r>
            <a:r>
              <a:rPr lang="fi-FI" b="0" i="0" dirty="0" err="1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eo</a:t>
            </a:r>
            <a:r>
              <a:rPr lang="fi-FI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kutsuu tarvittaessa yksilölliseen </a:t>
            </a:r>
            <a:r>
              <a:rPr lang="fi-FI" b="0" i="0" dirty="0" err="1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lukitestiin</a:t>
            </a:r>
            <a:r>
              <a:rPr lang="fi-FI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</a:pPr>
            <a:r>
              <a:rPr lang="fi-FI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Jos tuen tarve ilmenee myöhemmin, tuen tarve kartoitetaan opintojen aikana.</a:t>
            </a:r>
          </a:p>
          <a:p>
            <a:r>
              <a:rPr lang="fi-FI" dirty="0"/>
              <a:t>Ryhmänohjaajien ja opojen haastattelut opiskelijoiden kanssa.</a:t>
            </a:r>
          </a:p>
          <a:p>
            <a:r>
              <a:rPr lang="fi-FI" dirty="0"/>
              <a:t>ensimmäisen vuosikurssin opiskelijat osallistuvat </a:t>
            </a:r>
            <a:r>
              <a:rPr lang="fi-FI" dirty="0" err="1"/>
              <a:t>lukiseulaan</a:t>
            </a:r>
            <a:r>
              <a:rPr lang="fi-FI" dirty="0"/>
              <a:t> ja sen jälkeen </a:t>
            </a:r>
            <a:r>
              <a:rPr lang="fi-FI" dirty="0" err="1"/>
              <a:t>eo</a:t>
            </a:r>
            <a:r>
              <a:rPr lang="fi-FI" dirty="0"/>
              <a:t> kutsuu tarvittaessa yksilölliseen </a:t>
            </a:r>
            <a:r>
              <a:rPr lang="fi-FI" dirty="0" err="1"/>
              <a:t>lukitestiin</a:t>
            </a:r>
            <a:r>
              <a:rPr lang="fi-FI" dirty="0"/>
              <a:t>.</a:t>
            </a:r>
          </a:p>
          <a:p>
            <a:r>
              <a:rPr lang="fi-FI" dirty="0"/>
              <a:t>Jos tuen tarve ilmenee myöhemmin, tuen tarve kartoitetaan opintojen aikana.</a:t>
            </a:r>
          </a:p>
          <a:p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Opiskelija on itse aktiivinen ja ottaa myös vastuuta oppimisestaan. Puolesta ei voi tehdä.</a:t>
            </a:r>
            <a:endParaRPr lang="fi-FI" dirty="0"/>
          </a:p>
          <a:p>
            <a:pPr algn="l" fontAlgn="base">
              <a:lnSpc>
                <a:spcPct val="100000"/>
              </a:lnSpc>
            </a:pPr>
            <a:endParaRPr lang="fi-FI" b="0" i="0" dirty="0">
              <a:solidFill>
                <a:srgbClr val="11111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63C05E-6484-B9CC-0626-96B0A9EA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B8130E-7AF9-D5D7-614F-9FF28C47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8F1A64-240B-F0D5-6D7D-A72F7E70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061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C1BA41-FE3C-E9CD-2AFD-6B9457DAF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1319"/>
            <a:ext cx="10638410" cy="919781"/>
          </a:xfrm>
        </p:spPr>
        <p:txBody>
          <a:bodyPr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KUKA? opettajan/ erityisopettajan vastuu ja työnkuva</a:t>
            </a:r>
            <a:b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C942944-3181-2AC6-C6B2-59FBC7E57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" y="1095375"/>
            <a:ext cx="11277599" cy="5210311"/>
          </a:xfrm>
        </p:spPr>
        <p:txBody>
          <a:bodyPr/>
          <a:lstStyle/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Lukion erityisopettaja on koululla päivittäin ja hänen työhuoneeseensa voi poiketa matalalla kynnyksellä. </a:t>
            </a:r>
          </a:p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Lukion erityisopettaja osallistuu ykkösten ryhmäytymisohjelmaan sekä yhteisöllisen opiskeluhuoltoryhmän työhön: näkyvyys ja saavutettavuus.</a:t>
            </a:r>
          </a:p>
          <a:p>
            <a:pPr fontAlgn="base">
              <a:lnSpc>
                <a:spcPct val="100000"/>
              </a:lnSpc>
              <a:buClr>
                <a:srgbClr val="0041DC"/>
              </a:buClr>
              <a:defRPr/>
            </a:pPr>
            <a:r>
              <a:rPr lang="fi-FI" dirty="0"/>
              <a:t>Aineenopettajat tarvitsisivat lisää "pelimerkkejä" antaakseen tukea. Myös ajan riittäminen mietityttää, sillä aineenopettajilla jo nyt täydet työjärjestykset.</a:t>
            </a:r>
          </a:p>
          <a:p>
            <a:r>
              <a:rPr lang="fi-FI" dirty="0"/>
              <a:t>Erityisopettaja: </a:t>
            </a:r>
            <a:r>
              <a:rPr lang="fi-FI" dirty="0" err="1"/>
              <a:t>lukiseula</a:t>
            </a:r>
            <a:r>
              <a:rPr lang="fi-FI" dirty="0"/>
              <a:t> ja </a:t>
            </a:r>
            <a:r>
              <a:rPr lang="fi-FI" dirty="0" err="1"/>
              <a:t>lukitesti</a:t>
            </a:r>
            <a:r>
              <a:rPr lang="fi-FI" dirty="0"/>
              <a:t>, erityisjärjestelyjen arviointi, suunnittelee yhdessä opiskelijan ja tarvittaessa huoltajan, ryhmänohjaajan, aineenopettajan tai opiskeluhuollon toimijoiden kanssa opiskelijalle sopivia tukimuotoja.</a:t>
            </a:r>
          </a:p>
          <a:p>
            <a:r>
              <a:rPr lang="fi-FI" dirty="0"/>
              <a:t>Ryhmänohjaaja: tiedottaa jo tiedossa olevista tuen tarpeista heti lukion alussa asianomaisille opettajille ja muille tahoille.</a:t>
            </a:r>
          </a:p>
          <a:p>
            <a:r>
              <a:rPr lang="fi-FI" dirty="0"/>
              <a:t>Opinto-ohjaaja: kartoittaa opiskelijan alkuohjaustapaamisessa aiemmissa opinnoissa saadut tuen muodot</a:t>
            </a:r>
          </a:p>
          <a:p>
            <a:pPr fontAlgn="base">
              <a:lnSpc>
                <a:spcPct val="100000"/>
              </a:lnSpc>
              <a:buClr>
                <a:srgbClr val="0041DC"/>
              </a:buClr>
              <a:defRPr/>
            </a:pPr>
            <a:endParaRPr lang="fi-FI" dirty="0"/>
          </a:p>
          <a:p>
            <a:pPr fontAlgn="base">
              <a:lnSpc>
                <a:spcPct val="100000"/>
              </a:lnSpc>
              <a:buClr>
                <a:srgbClr val="0041DC"/>
              </a:buClr>
              <a:defRPr/>
            </a:pPr>
            <a:endParaRPr kumimoji="0" lang="fi-FI" sz="200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fi-FI" b="1" dirty="0">
              <a:solidFill>
                <a:srgbClr val="11111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0041DC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4CDD279-A263-E9B8-9092-B78637C9A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8189E2-532B-B50D-F80F-E85AF2219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50A0F0-5635-BD3D-EA88-FADB3D90E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91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DF8BFE-D019-3148-0741-B8EF2A5E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261319"/>
            <a:ext cx="10944226" cy="700706"/>
          </a:xfrm>
        </p:spPr>
        <p:txBody>
          <a:bodyPr anchor="t"/>
          <a:lstStyle/>
          <a:p>
            <a:r>
              <a:rPr lang="fi-FI" sz="2400" b="1" dirty="0">
                <a:solidFill>
                  <a:srgbClr val="111111"/>
                </a:solidFill>
                <a:latin typeface="Inter var"/>
              </a:rPr>
              <a:t>KUKA? opettajan/ erityisopettajan vastuu ja työnkuva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D29056-F89C-99AF-51EF-64911EFD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47775"/>
            <a:ext cx="11163300" cy="5057911"/>
          </a:xfrm>
        </p:spPr>
        <p:txBody>
          <a:bodyPr/>
          <a:lstStyle/>
          <a:p>
            <a:r>
              <a:rPr lang="fi-FI" dirty="0"/>
              <a:t>Kolmannen sektorin toimijat, jotka vierailevat ja osallistuvat tapahtumiin.</a:t>
            </a:r>
          </a:p>
          <a:p>
            <a:r>
              <a:rPr lang="fi-FI" dirty="0"/>
              <a:t>Opiskeluhuollon toimijat (psykologi, kuraattori, terveydenhoitaja).</a:t>
            </a:r>
          </a:p>
          <a:p>
            <a:r>
              <a:rPr lang="fi-FI" dirty="0"/>
              <a:t>Tärkeää kuvata prosessit ja tehdä ne näkyväksi kaikille.</a:t>
            </a:r>
          </a:p>
          <a:p>
            <a:r>
              <a:rPr lang="fi-FI" dirty="0"/>
              <a:t>Erityisopettajilla moninaiset ja monipuoliset työnkuvat.</a:t>
            </a:r>
          </a:p>
          <a:p>
            <a:r>
              <a:rPr lang="fi-FI" dirty="0"/>
              <a:t>Tärkeää pohtia, aineenopettajan rooli oppimisen tukemisessa ja erityisopettajan suhde siihen, ja miten he voivat tehdä yhteistyötä opiskelijan hyväksi.</a:t>
            </a:r>
          </a:p>
          <a:p>
            <a:r>
              <a:rPr lang="fi-FI" dirty="0"/>
              <a:t>Opinto-ohjaajat ja ryhmänohjaajat ovat tärkeitä toimijoita.</a:t>
            </a:r>
          </a:p>
          <a:p>
            <a:pPr fontAlgn="base">
              <a:lnSpc>
                <a:spcPct val="100000"/>
              </a:lnSpc>
              <a:buClr>
                <a:srgbClr val="0041DC"/>
              </a:buClr>
              <a:defRPr/>
            </a:pPr>
            <a:r>
              <a:rPr kumimoji="0" lang="fi-FI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Aineenopettaja voi antaa tukiopetusta. Erityisopettaja antaa erityisopetusta.</a:t>
            </a:r>
          </a:p>
          <a:p>
            <a:pPr fontAlgn="base">
              <a:lnSpc>
                <a:spcPct val="100000"/>
              </a:lnSpc>
              <a:buClr>
                <a:srgbClr val="0041DC"/>
              </a:buClr>
              <a:defRPr/>
            </a:pPr>
            <a:r>
              <a:rPr kumimoji="0" lang="fi-FI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Erityisopettaja tiedottaa aineenopettajia tuentarpeista (D-lomake).</a:t>
            </a:r>
          </a:p>
          <a:p>
            <a:pPr fontAlgn="base">
              <a:lnSpc>
                <a:spcPct val="100000"/>
              </a:lnSpc>
              <a:buClr>
                <a:srgbClr val="0041DC"/>
              </a:buClr>
              <a:defRPr/>
            </a:pPr>
            <a:r>
              <a:rPr lang="fi-FI" dirty="0"/>
              <a:t>Erityisopettaja konsultoi aineenopettajaa tuen muodoista ja tavoista.</a:t>
            </a:r>
          </a:p>
          <a:p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endParaRPr lang="fi-FI" dirty="0"/>
          </a:p>
          <a:p>
            <a:endParaRPr lang="fi-FI" dirty="0"/>
          </a:p>
          <a:p>
            <a:endParaRPr lang="fi-FI" b="1" dirty="0">
              <a:solidFill>
                <a:srgbClr val="111111"/>
              </a:solidFill>
              <a:latin typeface="Inter var"/>
            </a:endParaRP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FC7E79-DEA2-D741-A8F3-062E5BCD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5AC634-E387-C241-45A9-15FEA24DE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12F67AB-2F0F-1B6A-8D28-59E176298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22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DF8BFE-D019-3148-0741-B8EF2A5E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9" y="261319"/>
            <a:ext cx="10782707" cy="815005"/>
          </a:xfrm>
        </p:spPr>
        <p:txBody>
          <a:bodyPr anchor="t"/>
          <a:lstStyle/>
          <a:p>
            <a:r>
              <a:rPr lang="fi-FI" sz="2400" b="1" dirty="0">
                <a:solidFill>
                  <a:srgbClr val="111111"/>
                </a:solidFill>
                <a:latin typeface="Inter var"/>
              </a:rPr>
              <a:t>MITEN,MITÄ? oppimisen tuen toteutustavat ja muodot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D29056-F89C-99AF-51EF-64911EFD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49" y="1352549"/>
            <a:ext cx="11258551" cy="4953137"/>
          </a:xfrm>
        </p:spPr>
        <p:txBody>
          <a:bodyPr/>
          <a:lstStyle/>
          <a:p>
            <a:r>
              <a:rPr lang="fi-FI" dirty="0"/>
              <a:t>Pajoja, joihin opiskelijat voineet osallistua yksin tai ryhmänä. Vetäjänä ammattilainen, jolla mm. </a:t>
            </a:r>
            <a:r>
              <a:rPr lang="fi-FI" dirty="0" err="1"/>
              <a:t>nepsy</a:t>
            </a:r>
            <a:r>
              <a:rPr lang="fi-FI" dirty="0"/>
              <a:t>-osaamista. Vahvuutena erityisesti se, että pystyi osallistumaan ryhmänä. Opiskelijat itse varasivat ajan.</a:t>
            </a:r>
          </a:p>
          <a:p>
            <a:r>
              <a:rPr lang="fi-FI" dirty="0"/>
              <a:t>Tukikurssit, tukipajat. Ainekohtaiset pajat.</a:t>
            </a:r>
          </a:p>
          <a:p>
            <a:r>
              <a:rPr lang="fi-FI" dirty="0"/>
              <a:t>Pienryhmänä on matalampi kynnys osallistua. Vertaistuki tärkeää.</a:t>
            </a:r>
          </a:p>
          <a:p>
            <a:r>
              <a:rPr lang="fi-FI" dirty="0"/>
              <a:t>Aikuislukion puolella tukikursseja.</a:t>
            </a:r>
          </a:p>
          <a:p>
            <a:r>
              <a:rPr lang="fi-FI" dirty="0"/>
              <a:t>Tuettu oppimisympäristö: Lukiopirtti-hanke, Espoon lukiopaja.</a:t>
            </a:r>
          </a:p>
          <a:p>
            <a:pPr algn="just"/>
            <a:r>
              <a:rPr lang="fi-FI" dirty="0"/>
              <a:t>Opiskelutaitojen kursseja. Jokaiselle opiskelijalle opetetaan oppimisteknikoita.</a:t>
            </a:r>
          </a:p>
          <a:p>
            <a:pPr marL="0" indent="0">
              <a:buNone/>
            </a:pPr>
            <a:endParaRPr lang="fi-FI" dirty="0"/>
          </a:p>
          <a:p>
            <a:endParaRPr lang="fi-FI" b="1" dirty="0">
              <a:solidFill>
                <a:srgbClr val="111111"/>
              </a:solidFill>
              <a:latin typeface="Inter var"/>
            </a:endParaRP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FC7E79-DEA2-D741-A8F3-062E5BCD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5AC634-E387-C241-45A9-15FEA24DE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12F67AB-2F0F-1B6A-8D28-59E176298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101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5007E-EAA7-835F-D7D4-C2B9D81E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048501"/>
          </a:xfrm>
        </p:spPr>
        <p:txBody>
          <a:bodyPr anchor="t"/>
          <a:lstStyle/>
          <a:p>
            <a:br>
              <a:rPr lang="fi-FI" dirty="0"/>
            </a:br>
            <a:r>
              <a:rPr lang="fi-FI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MITEN,MITÄ? oppimisen tuen toteutustavat ja muodot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92EA08-DE35-1C5A-7389-2178505A9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400175"/>
            <a:ext cx="10877550" cy="4905512"/>
          </a:xfrm>
        </p:spPr>
        <p:txBody>
          <a:bodyPr/>
          <a:lstStyle/>
          <a:p>
            <a:r>
              <a:rPr lang="fi-FI" dirty="0"/>
              <a:t>Tuki lähtee hyvästä oppituntien, ja käytänteiden rakenteesta. </a:t>
            </a:r>
          </a:p>
          <a:p>
            <a:r>
              <a:rPr lang="fi-FI" dirty="0"/>
              <a:t>Koko ryhmän opetuksen ollessa strukturoitua, siitä hyötyvät kaikki.</a:t>
            </a:r>
          </a:p>
          <a:p>
            <a:r>
              <a:rPr lang="fi-FI" dirty="0"/>
              <a:t>Lisäaika kokeissa.</a:t>
            </a:r>
          </a:p>
          <a:p>
            <a:r>
              <a:rPr lang="fi-FI" dirty="0"/>
              <a:t>Erityisopettajan joustavat ajat.</a:t>
            </a:r>
          </a:p>
          <a:p>
            <a:r>
              <a:rPr lang="fi-FI" dirty="0"/>
              <a:t>Tukitoimiin osallistumisesta saa leiman passiin ja täydestä passista saa opintopisteen.</a:t>
            </a:r>
          </a:p>
          <a:p>
            <a:r>
              <a:rPr lang="fi-FI" dirty="0"/>
              <a:t>Missä menee opiskelijan oma vastuu? Tukitoimia voidaan tarjota, mutta entä jos opiskelija ei osallistu.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1B576E8-D965-245C-21AB-52FEBED43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F9A08E-541F-AC1E-F4ED-CFA470228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DD64960-F613-0001-2732-E3E529DAF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23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5007E-EAA7-835F-D7D4-C2B9D81E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048501"/>
          </a:xfrm>
        </p:spPr>
        <p:txBody>
          <a:bodyPr anchor="t"/>
          <a:lstStyle/>
          <a:p>
            <a:r>
              <a:rPr lang="fi-FI" dirty="0"/>
              <a:t>Oikeus oppimisen tukeen </a:t>
            </a:r>
            <a:br>
              <a:rPr lang="fi-FI" dirty="0"/>
            </a:br>
            <a:r>
              <a:rPr lang="fi-FI" sz="2000" dirty="0">
                <a:solidFill>
                  <a:srgbClr val="11111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MITEN,MITÄ? oppimisen tuen toteutustavat ja muodot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92EA08-DE35-1C5A-7389-2178505A9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1309820"/>
            <a:ext cx="10726165" cy="5119555"/>
          </a:xfrm>
        </p:spPr>
        <p:txBody>
          <a:bodyPr/>
          <a:lstStyle/>
          <a:p>
            <a:r>
              <a:rPr lang="fi-FI" dirty="0"/>
              <a:t>aineenopettajan antama eriytetty opetus ja/ tai tukiopetus, erityisopettajan antama pedagoginen tuki ja opiskelumenetelmien opetus ja ryhmämuotoinen opetus opiskelustrategioista, lisäaika kokeissa, tukipajat, tukikurssit sisältää pikavalikon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Henkilökohtainen ohjaus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moni esimerkiksi kirjolla oleva nuori tarvitsee hyvin yksilöllistä tukea: vuorovaikutuksen haasteet ja erityisopettaja tuki tässä (linkki aineenopettajien ja opiskelijan välillä), opinnot kokonaisuudessaan (aikataulut, erilaiset oppituntitilanteet, eriyttäminen oppiaineissa ja tehtävissä, oppimisympäristön suunnittelu) --&gt; erityisopettaja toimii pedagogisena suunnittelijana, säännölliset tapaamiset, yhteinen jaksojen suunnittelu</a:t>
            </a:r>
          </a:p>
          <a:p>
            <a:pPr lvl="1"/>
            <a:r>
              <a:rPr lang="fi-FI" dirty="0"/>
              <a:t>lukiolaisen elämänhallinnan ja mielenterveyden pulmat: erityisopettaja tukee yhteistyössä muiden opettajien kanssa, suunnittelee opintojen eriyttämistä, tukee opiskelijan kouluun kiinnittymistä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1B576E8-D965-245C-21AB-52FEBED43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F9A08E-541F-AC1E-F4ED-CFA470228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DD64960-F613-0001-2732-E3E529DAF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41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DF8BFE-D019-3148-0741-B8EF2A5E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261319"/>
            <a:ext cx="10762235" cy="653081"/>
          </a:xfrm>
        </p:spPr>
        <p:txBody>
          <a:bodyPr anchor="t"/>
          <a:lstStyle/>
          <a:p>
            <a:r>
              <a:rPr lang="fi-FI" dirty="0"/>
              <a:t>Oikeus oppimisen tukeen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D29056-F89C-99AF-51EF-64911EFD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914399"/>
            <a:ext cx="11163301" cy="5391287"/>
          </a:xfrm>
        </p:spPr>
        <p:txBody>
          <a:bodyPr/>
          <a:lstStyle/>
          <a:p>
            <a:pPr marL="0" indent="0">
              <a:buNone/>
            </a:pPr>
            <a:r>
              <a:rPr lang="fi-FI" b="1" dirty="0">
                <a:solidFill>
                  <a:srgbClr val="111111"/>
                </a:solidFill>
                <a:latin typeface="Inter var"/>
              </a:rPr>
              <a:t>Kommentteja, keskustelua</a:t>
            </a:r>
          </a:p>
          <a:p>
            <a:r>
              <a:rPr lang="fi-FI" dirty="0"/>
              <a:t>Miten opetetaan oppimaan oppimisen taitoja opiskelijoille? Hyvä näkökulma mm. yhteisopettajuuteen</a:t>
            </a:r>
          </a:p>
          <a:p>
            <a:r>
              <a:rPr lang="fi-FI" dirty="0"/>
              <a:t>Opiskelija kaiken tekemisen keskiössä</a:t>
            </a:r>
          </a:p>
          <a:p>
            <a:r>
              <a:rPr lang="fi-FI" dirty="0"/>
              <a:t>Oppimisen tuki olisi selkeä käsite ja se kuuluisi kaikille. Erityisessä tuessa on oma vivahteensa.</a:t>
            </a:r>
          </a:p>
          <a:p>
            <a:r>
              <a:rPr lang="fi-FI" dirty="0"/>
              <a:t>Matalan kynnyksen tuki oleellista.</a:t>
            </a:r>
          </a:p>
          <a:p>
            <a:r>
              <a:rPr lang="fi-FI" dirty="0"/>
              <a:t>Tärkeää, että lukioissa käytäisiin läpi yhdessä eri tuen toimijoiden roolit ja käytänteet</a:t>
            </a:r>
          </a:p>
          <a:p>
            <a:r>
              <a:rPr lang="fi-FI" dirty="0"/>
              <a:t>Toivottavasti lukion erityisopettajan työ ei uuden lain myötä täyty asiakirjojen </a:t>
            </a:r>
            <a:r>
              <a:rPr lang="fi-FI" dirty="0" err="1"/>
              <a:t>täyttäymisellä</a:t>
            </a:r>
            <a:r>
              <a:rPr lang="fi-FI" dirty="0"/>
              <a:t> ja hallinnollisella työllä. </a:t>
            </a:r>
          </a:p>
          <a:p>
            <a:pPr marL="0" indent="0">
              <a:buNone/>
            </a:pPr>
            <a:endParaRPr lang="fi-FI" b="1" dirty="0"/>
          </a:p>
          <a:p>
            <a:endParaRPr lang="fi-FI" b="1" dirty="0">
              <a:solidFill>
                <a:srgbClr val="111111"/>
              </a:solidFill>
              <a:latin typeface="Inter var"/>
            </a:endParaRP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FC7E79-DEA2-D741-A8F3-062E5BCD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5AC634-E387-C241-45A9-15FEA24DE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12F67AB-2F0F-1B6A-8D28-59E176298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7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65D029-FB75-A742-BB0E-E15FE70BAC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OIKEUS ERITYISEEN TUKEEN</a:t>
            </a:r>
          </a:p>
        </p:txBody>
      </p:sp>
    </p:spTree>
    <p:extLst>
      <p:ext uri="{BB962C8B-B14F-4D97-AF65-F5344CB8AC3E}">
        <p14:creationId xmlns:p14="http://schemas.microsoft.com/office/powerpoint/2010/main" val="1232142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9D5D162-7697-7DB5-A7D0-A679188FA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61320"/>
            <a:ext cx="10733660" cy="853174"/>
          </a:xfrm>
        </p:spPr>
        <p:txBody>
          <a:bodyPr anchor="t"/>
          <a:lstStyle/>
          <a:p>
            <a:r>
              <a:rPr lang="fi-FI" b="1" dirty="0">
                <a:solidFill>
                  <a:schemeClr val="accent2">
                    <a:lumMod val="75000"/>
                  </a:schemeClr>
                </a:solidFill>
                <a:latin typeface="Inter var"/>
              </a:rPr>
              <a:t>KENELLE? tarjotaan erityisopetusta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175071D9-CB4F-0FA8-977A-0C3644C0D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5" y="1190624"/>
            <a:ext cx="11239500" cy="5377371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On niin paljon opiskelijoita, ettei kaikkia välttämättä ehdi tavata ensimmäisen vuoden aikana.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 err="1"/>
              <a:t>Lukiseulan</a:t>
            </a:r>
            <a:r>
              <a:rPr lang="fi-FI" dirty="0"/>
              <a:t> kautta.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Aineenopettajat huomaavat ja kertovat erityisopettajille.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Opiskelijat itse hakeutuvat tuen piiriin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Opiskelijoille, joilla on tiedossa tuen tarvetta, perusopetuksesta tulleiden tietojen perusteella ja tehty henkilökohtainen opiskelusuunnitelma.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Niille opiskelijoille, joilla tuen tarve ilmenee opintojen aikana.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Kaikille, jotka kokevat tarvitsevansa tukea opintoihinsa. (Aineopettajan tuki ei riitä).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S2-opiskelijat: </a:t>
            </a:r>
            <a:r>
              <a:rPr lang="fi-FI" sz="1600" dirty="0"/>
              <a:t>Erityisopetusta ei käytetä suomen kielen peruskielitaidon paikkaamiseen. </a:t>
            </a:r>
          </a:p>
          <a:p>
            <a:pPr>
              <a:spcAft>
                <a:spcPts val="600"/>
              </a:spcAft>
            </a:pPr>
            <a:endParaRPr lang="fi-FI" dirty="0"/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fi-FI" dirty="0"/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0E2CB74-62E1-0411-71BB-579BF67D0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CB5E49-6F30-3FBE-1636-9FFF6747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D73810-FF25-617E-8CF9-90523E9BD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302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824535-0B0B-F82E-1552-7530EAFC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1319"/>
            <a:ext cx="10638410" cy="748331"/>
          </a:xfrm>
        </p:spPr>
        <p:txBody>
          <a:bodyPr anchor="t"/>
          <a:lstStyle/>
          <a:p>
            <a:r>
              <a:rPr lang="fi-FI" b="1" dirty="0">
                <a:solidFill>
                  <a:schemeClr val="accent2">
                    <a:lumMod val="75000"/>
                  </a:schemeClr>
                </a:solidFill>
                <a:latin typeface="Inter var"/>
              </a:rPr>
              <a:t>MILLOIN? erityisopetuksen saamisen edellytykset/ kriteerit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161149-9D5E-D085-6404-1C12ACC6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009650"/>
            <a:ext cx="11277600" cy="5587031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dirty="0"/>
              <a:t>Erityisentuenpäätös ammattikoulun puolella.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dirty="0"/>
              <a:t>Mahdolliset tiedonsiirrossa esiin tulevat tiedot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dirty="0"/>
              <a:t>Opiskeluhuollon kautta tulevat tiedot.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dirty="0"/>
              <a:t>Huoli herää opiskelijalla, kotona tai aineenopettajalla.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Opiskelutaitojen ohjausta ja arjenhallinnan taitoja, silloin kun opinnot eivät suju, kurssit vaarassa keskeytyä tai jo keskeytyneet.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YTL kriteerit opiskelijalle: luki/sairaus tai vamma.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dirty="0"/>
              <a:t>Erityisopettajan, aineenopettajan ja opiskelijan yhteistyö ratkaisujen löytämiseksi/ opintojen etenemiseksi.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dirty="0"/>
              <a:t>Aineenopettajien alkukartoitukset tai seuloissa ilmi tulevat tiedot.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fi-FI" dirty="0"/>
              <a:t>Opinnoissa jälkeen jääminen.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fi-FI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dirty="0"/>
          </a:p>
          <a:p>
            <a:pPr marL="0" indent="0">
              <a:spcAft>
                <a:spcPts val="600"/>
              </a:spcAft>
              <a:buNone/>
            </a:pPr>
            <a:endParaRPr lang="fi-FI" dirty="0"/>
          </a:p>
          <a:p>
            <a:pPr marL="0" indent="0">
              <a:buNone/>
            </a:pPr>
            <a:endParaRPr lang="fi-FI" b="1" dirty="0">
              <a:solidFill>
                <a:srgbClr val="111111"/>
              </a:solidFill>
              <a:latin typeface="Inter var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76D75C-B01D-D04D-B51B-BC088316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1A30AD-BB3C-B842-6E46-B504239A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 err="1"/>
              <a:t>Opetushallitus</a:t>
            </a:r>
            <a:endParaRPr lang="en-GB" b="1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4B303A-B653-3CB1-30E6-F176717C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942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824535-0B0B-F82E-1552-7530EAFC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1319"/>
            <a:ext cx="10638410" cy="748331"/>
          </a:xfrm>
        </p:spPr>
        <p:txBody>
          <a:bodyPr anchor="t"/>
          <a:lstStyle/>
          <a:p>
            <a:r>
              <a:rPr lang="fi-FI" b="1" dirty="0">
                <a:solidFill>
                  <a:schemeClr val="accent2">
                    <a:lumMod val="75000"/>
                  </a:schemeClr>
                </a:solidFill>
                <a:latin typeface="Inter var"/>
              </a:rPr>
              <a:t>KUKA? opettajan/ erityisopettajan vastuu ja työnkuva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161149-9D5E-D085-6404-1C12ACC6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9650"/>
            <a:ext cx="11220450" cy="5372100"/>
          </a:xfrm>
        </p:spPr>
        <p:txBody>
          <a:bodyPr/>
          <a:lstStyle/>
          <a:p>
            <a:r>
              <a:rPr lang="fi-FI" dirty="0"/>
              <a:t>Aineopettaja vastaa oppiaineen sisältöjen opetuksesta. Erityisopettaja vastaa oppimisen tekniikan ohjauksesta. </a:t>
            </a:r>
          </a:p>
          <a:p>
            <a:r>
              <a:rPr lang="fi-FI" dirty="0"/>
              <a:t>Esimerkiksi: matematiikan aineopettajat vastaavat itse matematiikan tason kartoituksesta. Ne opiskelijat, joilla ilmenee pulmia matematiikan opinnoissa, saavat erityisopettajan tukea, kun aineopettaja ensin keskustelee opiskelijan kanssa. </a:t>
            </a:r>
          </a:p>
          <a:p>
            <a:r>
              <a:rPr lang="fi-FI" dirty="0"/>
              <a:t>Yhteistyö aineopettajan ja erityisopettajan kanssa. EO antaa testit, joita aineopettaja voi käyttää. Tulokset </a:t>
            </a:r>
            <a:r>
              <a:rPr lang="fi-FI" dirty="0" err="1"/>
              <a:t>EO:lle</a:t>
            </a:r>
            <a:r>
              <a:rPr lang="fi-FI" dirty="0"/>
              <a:t>. </a:t>
            </a:r>
          </a:p>
          <a:p>
            <a:r>
              <a:rPr lang="fi-FI" dirty="0"/>
              <a:t>Opiskelijan tukeen osallistuvat sekä aineenopettajat ja erityisopettajat.</a:t>
            </a:r>
          </a:p>
          <a:p>
            <a:pPr>
              <a:spcAft>
                <a:spcPts val="600"/>
              </a:spcAft>
            </a:pPr>
            <a:r>
              <a:rPr lang="fi-FI" dirty="0"/>
              <a:t>Aineenopettajat avaavat tunneilla paljon opiskelutekniikoita ym.</a:t>
            </a:r>
          </a:p>
          <a:p>
            <a:pPr>
              <a:spcAft>
                <a:spcPts val="600"/>
              </a:spcAft>
            </a:pPr>
            <a:r>
              <a:rPr lang="fi-FI" dirty="0"/>
              <a:t>Työpajoja (aineope ja </a:t>
            </a:r>
            <a:r>
              <a:rPr lang="fi-FI" dirty="0" err="1"/>
              <a:t>erkka</a:t>
            </a:r>
            <a:r>
              <a:rPr lang="fi-FI" dirty="0"/>
              <a:t>). </a:t>
            </a:r>
            <a:endParaRPr lang="fi-FI" b="1" dirty="0">
              <a:solidFill>
                <a:srgbClr val="111111"/>
              </a:solidFill>
              <a:latin typeface="Inter var"/>
            </a:endParaRPr>
          </a:p>
          <a:p>
            <a:r>
              <a:rPr lang="fi-FI" dirty="0"/>
              <a:t>Työnjako useimmissa kouluissa esitetty kirjallisesti suunnitelmissa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76D75C-B01D-D04D-B51B-BC088316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1A30AD-BB3C-B842-6E46-B504239A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4B303A-B653-3CB1-30E6-F176717C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331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824535-0B0B-F82E-1552-7530EAFC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1319"/>
            <a:ext cx="10638410" cy="748331"/>
          </a:xfrm>
        </p:spPr>
        <p:txBody>
          <a:bodyPr anchor="t"/>
          <a:lstStyle/>
          <a:p>
            <a:r>
              <a:rPr lang="fi-FI" b="1" dirty="0">
                <a:solidFill>
                  <a:schemeClr val="accent2">
                    <a:lumMod val="75000"/>
                  </a:schemeClr>
                </a:solidFill>
                <a:latin typeface="Inter var"/>
              </a:rPr>
              <a:t>KUKA? opettajan/ erityisopettajan vastuu ja työnkuva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161149-9D5E-D085-6404-1C12ACC6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933450"/>
            <a:ext cx="11010900" cy="5448300"/>
          </a:xfrm>
        </p:spPr>
        <p:txBody>
          <a:bodyPr/>
          <a:lstStyle/>
          <a:p>
            <a:r>
              <a:rPr lang="fi-FI" dirty="0"/>
              <a:t>Rajanvetoa ainesisältöjen opetukseen liittyen. Onko perusopetuksen puolelta tulevilla erityisopettajilla haastetta siinä roolituksessa, että lukiossa ei opeteta ainesisältöjä? Tai tuleeko tällaista painetta esim. rehtoreiden suunnasta?</a:t>
            </a:r>
          </a:p>
          <a:p>
            <a:r>
              <a:rPr lang="fi-FI" dirty="0"/>
              <a:t>Uusien opiskelijoiden ja huoltajien odotuksiin vastaaminen - tarvitaan tiedonsiirtoa perusopetuksen suuntaan siitä, miten erityisopetusta toteutetaan lukioissa</a:t>
            </a:r>
          </a:p>
          <a:p>
            <a:r>
              <a:rPr lang="fi-FI" dirty="0"/>
              <a:t>Opiskelijan vastuu informoida opettajia tehdystä tuen suunnitelmasta. </a:t>
            </a:r>
          </a:p>
          <a:p>
            <a:endParaRPr lang="fi-FI" dirty="0"/>
          </a:p>
          <a:p>
            <a:pPr marL="0" indent="0">
              <a:buNone/>
            </a:pPr>
            <a:endParaRPr lang="fi-FI" b="1" dirty="0">
              <a:solidFill>
                <a:srgbClr val="111111"/>
              </a:solidFill>
              <a:latin typeface="Inter var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76D75C-B01D-D04D-B51B-BC088316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1A30AD-BB3C-B842-6E46-B504239A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4B303A-B653-3CB1-30E6-F176717C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744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824535-0B0B-F82E-1552-7530EAFC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1319"/>
            <a:ext cx="10638410" cy="748331"/>
          </a:xfrm>
        </p:spPr>
        <p:txBody>
          <a:bodyPr anchor="t"/>
          <a:lstStyle/>
          <a:p>
            <a:r>
              <a:rPr lang="fi-FI" b="1" dirty="0">
                <a:solidFill>
                  <a:schemeClr val="accent2">
                    <a:lumMod val="75000"/>
                  </a:schemeClr>
                </a:solidFill>
                <a:latin typeface="Inter var"/>
              </a:rPr>
              <a:t>MITEN,MITÄ? erityisopetuksen toteutustavat ja muodot</a:t>
            </a:r>
            <a:br>
              <a:rPr lang="fi-FI" b="1" dirty="0">
                <a:solidFill>
                  <a:srgbClr val="111111"/>
                </a:solidFill>
                <a:latin typeface="Inter var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161149-9D5E-D085-6404-1C12ACC6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104900"/>
            <a:ext cx="11010900" cy="5276850"/>
          </a:xfrm>
        </p:spPr>
        <p:txBody>
          <a:bodyPr/>
          <a:lstStyle/>
          <a:p>
            <a:r>
              <a:rPr lang="fi-FI" dirty="0"/>
              <a:t>starttikurssit, "rautalankakurssit”.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aineenopettajien pitämät peruskoulua kertaavat kurssit: </a:t>
            </a:r>
            <a:r>
              <a:rPr lang="fi-FI" sz="1800" dirty="0" err="1"/>
              <a:t>äi</a:t>
            </a:r>
            <a:r>
              <a:rPr lang="fi-FI" sz="1800" dirty="0"/>
              <a:t>, ma, en, </a:t>
            </a:r>
            <a:r>
              <a:rPr lang="fi-FI" sz="1800" dirty="0" err="1"/>
              <a:t>ru</a:t>
            </a:r>
            <a:endParaRPr lang="fi-FI" sz="18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"rautalankakurssit": myös jatkokursseilla ryhmiä joissa runsaasti tukea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erityisopettaja samanaikaisopettajana.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Lukio-opintoihin orientoiva kurssi.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Ryhmänohjaaja, opo ja </a:t>
            </a:r>
            <a:r>
              <a:rPr lang="fi-FI" dirty="0" err="1"/>
              <a:t>eo</a:t>
            </a:r>
            <a:r>
              <a:rPr lang="fi-FI" dirty="0"/>
              <a:t> tapaamiset. Tilannekatsaus kerran lukuvuodessa. Mahdollisesti mukana myös rehtori tai apulaisrehtori, tai muita tarvittavia henkilöitä.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 err="1"/>
              <a:t>Lukitestaukset</a:t>
            </a:r>
            <a:r>
              <a:rPr lang="fi-FI" dirty="0"/>
              <a:t>, lausunnot YTL:ään.  Mahdolliset muut testaukset.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Henkilökohtaiset tai pienryhmän tapaamiset.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Samanaikaisopetus, rinnakkaisopetus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Eriyttäminen tunneilla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Pajatoiminta. 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76D75C-B01D-D04D-B51B-BC088316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1A30AD-BB3C-B842-6E46-B504239A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4B303A-B653-3CB1-30E6-F176717C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887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59F322-A52C-E421-11E9-6851E3134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1320"/>
            <a:ext cx="10695560" cy="853174"/>
          </a:xfrm>
        </p:spPr>
        <p:txBody>
          <a:bodyPr anchor="t"/>
          <a:lstStyle/>
          <a:p>
            <a:r>
              <a:rPr lang="fi-FI" dirty="0">
                <a:solidFill>
                  <a:schemeClr val="accent2">
                    <a:lumMod val="75000"/>
                  </a:schemeClr>
                </a:solidFill>
                <a:latin typeface="Inter var"/>
              </a:rPr>
              <a:t>Kommentteja ja keskustelua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8A9D7F5-B704-69FA-3755-D233E3F6B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4494"/>
            <a:ext cx="10972800" cy="5295831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Miten puhua tuen tarpeesta?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olenko huono kaikessa, jos matikka ei suju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ei pidä olettaa asioita, vaan avata enemmän miksi tehdään näin milläkin hetkellä?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18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Opiskelijoiden toiveesta </a:t>
            </a:r>
            <a:r>
              <a:rPr lang="fi-FI" dirty="0" err="1"/>
              <a:t>Nepsy</a:t>
            </a:r>
            <a:r>
              <a:rPr lang="fi-FI" dirty="0"/>
              <a:t>-koulutusta opettajille.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Jos lukiossa käytetään erityisen tuen käsitettä, onko riskinä väärinymmärtäminen. Lukion tuki eroaa peruskoulun erityisestä tuesta oleellisesti.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Hallinnollisen päätökset tarve?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Onko tulossa koulutusta?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Tuleeko yhtenäisiä lomakkeita?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Määräytyykö rahojen jako erityisen tuen päätösten perusteella?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fi-FI" dirty="0"/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266784-10BD-E46A-15E3-438414BF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9779D3E-DC90-66B1-770E-0FA2B9E4C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6FF466F-9B0E-2876-1A74-6F418D6E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518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FF98A7-7A7E-CC91-0CB8-D20D73FF2E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ERITYISOPETTAJAN TYÖ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A8A0D98-DF2E-E309-9D20-8FA926351D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8119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C2D0BA-93FC-9306-CA5D-327957F9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61320"/>
            <a:ext cx="10991850" cy="815006"/>
          </a:xfrm>
        </p:spPr>
        <p:txBody>
          <a:bodyPr anchor="t"/>
          <a:lstStyle/>
          <a:p>
            <a:r>
              <a:rPr lang="fi-FI" sz="2400" dirty="0"/>
              <a:t>Millaisista työtehtävistä lukion erityisopettajien työnkuva muodostuu/ tulee muodostumaan?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01B709-C6DF-DD4A-E8BE-FC7536424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74" y="1219200"/>
            <a:ext cx="11401426" cy="500062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fi-FI" dirty="0"/>
              <a:t>Tiedonsiirto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Yläkoulusta, </a:t>
            </a:r>
            <a:r>
              <a:rPr lang="fi-FI" sz="1800" dirty="0" err="1"/>
              <a:t>TUVA:lta</a:t>
            </a:r>
            <a:r>
              <a:rPr lang="fi-FI" sz="1800" dirty="0"/>
              <a:t>, tiedottaminen opettajille haasteista. Nivelvaiheen tiedonsiirto.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Opettajille tietoa opiskelijasta keskustelu. Kaikkea ei voi kirjata.</a:t>
            </a:r>
            <a:endParaRPr lang="fi-FI" dirty="0"/>
          </a:p>
          <a:p>
            <a:pPr>
              <a:spcAft>
                <a:spcPts val="0"/>
              </a:spcAft>
            </a:pPr>
            <a:endParaRPr lang="fi-FI" dirty="0"/>
          </a:p>
          <a:p>
            <a:pPr>
              <a:spcAft>
                <a:spcPts val="0"/>
              </a:spcAft>
            </a:pPr>
            <a:r>
              <a:rPr lang="fi-FI" dirty="0"/>
              <a:t>Tuen tarpeen määrittely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Opiskelijan tuen tarpeen selvittäminen. Suunnittelu ja toteutus sekä arviointi. </a:t>
            </a:r>
          </a:p>
          <a:p>
            <a:pPr lvl="1">
              <a:spcAft>
                <a:spcPts val="0"/>
              </a:spcAft>
            </a:pPr>
            <a:r>
              <a:rPr lang="fi-FI" sz="1800" dirty="0" err="1"/>
              <a:t>Lukiseulat</a:t>
            </a:r>
            <a:r>
              <a:rPr lang="fi-FI" sz="1800" dirty="0"/>
              <a:t>, </a:t>
            </a:r>
            <a:r>
              <a:rPr lang="fi-FI" sz="1800" dirty="0" err="1"/>
              <a:t>matikkatestit.Yksilötestien</a:t>
            </a:r>
            <a:r>
              <a:rPr lang="fi-FI" sz="1800" dirty="0"/>
              <a:t> määrä lisääntynyt.</a:t>
            </a:r>
          </a:p>
          <a:p>
            <a:pPr marL="0" indent="0"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Seulat, testit, hakemukset YTL:lle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Jatkossakin tärkeä, aikaa vievä (aikaa vievin?) osa erityisopettajan työtä.</a:t>
            </a:r>
          </a:p>
          <a:p>
            <a:pPr marL="447675" lvl="1" indent="0">
              <a:spcAft>
                <a:spcPts val="0"/>
              </a:spcAft>
              <a:buNone/>
            </a:pPr>
            <a:endParaRPr lang="fi-FI" dirty="0"/>
          </a:p>
          <a:p>
            <a:pPr>
              <a:spcAft>
                <a:spcPts val="0"/>
              </a:spcAft>
            </a:pPr>
            <a:r>
              <a:rPr lang="fi-FI" dirty="0"/>
              <a:t>Moniammatillinen yhteistyö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Yhteistyö </a:t>
            </a:r>
            <a:r>
              <a:rPr lang="fi-FI" sz="1800" dirty="0" err="1"/>
              <a:t>RO:n</a:t>
            </a:r>
            <a:r>
              <a:rPr lang="fi-FI" sz="1800" dirty="0"/>
              <a:t>, aineenopettajien kanssa, psykologi, kuraattori ja terveydenhoitaja sekä lääkäri. Resurssiopettajien kanssa tehtävä yhteistyö.</a:t>
            </a:r>
          </a:p>
          <a:p>
            <a:pPr marL="447675" lvl="1" indent="0">
              <a:spcAft>
                <a:spcPts val="0"/>
              </a:spcAft>
              <a:buNone/>
            </a:pPr>
            <a:endParaRPr lang="fi-FI" sz="1800" dirty="0"/>
          </a:p>
          <a:p>
            <a:pPr marL="255588" indent="-342900">
              <a:spcAft>
                <a:spcPts val="0"/>
              </a:spcAft>
            </a:pPr>
            <a:r>
              <a:rPr lang="fi-FI" dirty="0"/>
              <a:t>Perheiden kanssa tehtävä yhteistyö.</a:t>
            </a:r>
          </a:p>
          <a:p>
            <a:pPr marL="0" indent="-87312"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i-FI" sz="1800" dirty="0"/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1800" dirty="0"/>
          </a:p>
          <a:p>
            <a:pPr marL="255588" indent="-342900">
              <a:spcAft>
                <a:spcPts val="0"/>
              </a:spcAft>
            </a:pPr>
            <a:endParaRPr lang="fi-FI" dirty="0"/>
          </a:p>
          <a:p>
            <a:pPr marL="255588" indent="-342900">
              <a:spcAft>
                <a:spcPts val="0"/>
              </a:spcAft>
            </a:pPr>
            <a:endParaRPr lang="fi-FI" dirty="0"/>
          </a:p>
          <a:p>
            <a:pPr lvl="1">
              <a:spcAft>
                <a:spcPts val="0"/>
              </a:spcAft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3A9293-C392-F589-DAAE-0AD4E0486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7E51E9-3FCB-FF15-4EAF-FC015A21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590D3A-EC15-5975-098F-E5CEB789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716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8C87ED-8261-D524-4FF0-DC7DA1FD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61319"/>
            <a:ext cx="10868431" cy="786431"/>
          </a:xfrm>
        </p:spPr>
        <p:txBody>
          <a:bodyPr anchor="t"/>
          <a:lstStyle/>
          <a:p>
            <a:r>
              <a:rPr lang="fi-FI" sz="2400" dirty="0"/>
              <a:t>Millaisista työtehtävistä lukion erityisopettajien työnkuva muodostuu/ tulee muodostumaan?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AD5E10-99E3-AD52-DB10-F6931E9C0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152526"/>
            <a:ext cx="11249025" cy="515316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fi-FI" dirty="0"/>
              <a:t>Erityisopettaja tuen koordinaattorina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Opettajan ja oppilaan välinen vuorovaikutus ja tuen kohdentaminen.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Tiedon jakaminen oppimisen tuesta opettajille. </a:t>
            </a:r>
          </a:p>
          <a:p>
            <a:pPr lvl="1">
              <a:spcAft>
                <a:spcPts val="0"/>
              </a:spcAft>
            </a:pPr>
            <a:endParaRPr lang="fi-FI" sz="1800" dirty="0"/>
          </a:p>
          <a:p>
            <a:pPr>
              <a:spcAft>
                <a:spcPts val="600"/>
              </a:spcAft>
            </a:pPr>
            <a:r>
              <a:rPr lang="fi-FI" dirty="0"/>
              <a:t>Samanaikaisopetus ja yhteisopettajuus: erityisopettaja mukana tunneilla opettajan tukena.</a:t>
            </a:r>
          </a:p>
          <a:p>
            <a:pPr>
              <a:spcAft>
                <a:spcPts val="600"/>
              </a:spcAft>
            </a:pPr>
            <a:endParaRPr lang="fi-FI" dirty="0"/>
          </a:p>
          <a:p>
            <a:pPr>
              <a:spcAft>
                <a:spcPts val="0"/>
              </a:spcAft>
            </a:pPr>
            <a:r>
              <a:rPr lang="fi-FI" dirty="0"/>
              <a:t>Opiskelijoiden kohtaaminen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Tuki pienissä hetkissä ei vaadi paljoa aikaa. 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Erityisopettaja on se tukea tarjoava henkilö, joka on koululla (psykologi tai kuraattori eivät välttämättä ole</a:t>
            </a:r>
          </a:p>
          <a:p>
            <a:pPr lvl="1">
              <a:spcAft>
                <a:spcPts val="0"/>
              </a:spcAft>
            </a:pPr>
            <a:endParaRPr lang="fi-FI" sz="1800" dirty="0"/>
          </a:p>
          <a:p>
            <a:pPr>
              <a:spcAft>
                <a:spcPts val="0"/>
              </a:spcAft>
            </a:pPr>
            <a:r>
              <a:rPr lang="fi-FI" dirty="0"/>
              <a:t>Yksilökohtainen OHR-työskentely.</a:t>
            </a:r>
          </a:p>
          <a:p>
            <a:pPr marL="447675" lvl="1" indent="0">
              <a:spcAft>
                <a:spcPts val="0"/>
              </a:spcAft>
              <a:buNone/>
            </a:pPr>
            <a:endParaRPr lang="fi-FI" sz="1800" dirty="0"/>
          </a:p>
          <a:p>
            <a:pPr>
              <a:spcAft>
                <a:spcPts val="0"/>
              </a:spcAft>
            </a:pPr>
            <a:r>
              <a:rPr lang="fi-FI" dirty="0"/>
              <a:t>Ryhmille annettava opetus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Opiskelustrategiat, erilaiset oppijat, lukutekniikan harjoittelu, lukusuunnitelman laatiminen jne.</a:t>
            </a:r>
          </a:p>
          <a:p>
            <a:pPr>
              <a:spcAft>
                <a:spcPts val="0"/>
              </a:spcAft>
            </a:pPr>
            <a:endParaRPr lang="fi-FI" dirty="0"/>
          </a:p>
          <a:p>
            <a:pPr>
              <a:spcAft>
                <a:spcPts val="0"/>
              </a:spcAft>
            </a:pPr>
            <a:endParaRPr lang="fi-FI" sz="1800" dirty="0"/>
          </a:p>
          <a:p>
            <a:pPr marL="255588" indent="-342900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1130A0-141A-F782-85FD-70B4E9FAC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368CF3-C79C-2EE6-6940-08FBA19C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99BCBE-2A4D-A7C6-A031-8FEF3EF1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651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8C87ED-8261-D524-4FF0-DC7DA1FD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61319"/>
            <a:ext cx="10800335" cy="1325563"/>
          </a:xfrm>
        </p:spPr>
        <p:txBody>
          <a:bodyPr anchor="t"/>
          <a:lstStyle/>
          <a:p>
            <a:r>
              <a:rPr lang="fi-FI" sz="2400" dirty="0"/>
              <a:t>Millaisista työtehtävistä lukion erityisopettajien työnkuva muodostuu/ tulee muodostumaan?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AD5E10-99E3-AD52-DB10-F6931E9C0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25" y="1314450"/>
            <a:ext cx="11249025" cy="499123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fi-FI" dirty="0"/>
              <a:t>Yksilöohjaus ja pienryhmät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Keskustelut opiskelijan kanssa ja oppimisen taidot. 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Lukusuunnitelmat ja yksilölliset koejärjestelyt.</a:t>
            </a:r>
          </a:p>
          <a:p>
            <a:pPr lvl="1">
              <a:spcAft>
                <a:spcPts val="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dirty="0"/>
              <a:t>Erityisjärjestelyt.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dirty="0"/>
              <a:t>Opiskelutekniikoiden opetusta.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dirty="0"/>
              <a:t>Toiminnanohjaamisessa mukana.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huolenaihe: "erityisopettajatyyppistä" toimintaa valuu muille toimijoille resurssipulan takia.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tulevaisuudessa: konsultaation rooli vahvistuu, opiskeluhuollon verkoston aktivoituminen; mitkä ovat aineenopettajan tehtävät/erityisopettajan tehtävät?; tarvitaan selkeämmät </a:t>
            </a:r>
            <a:r>
              <a:rPr lang="fi-FI" dirty="0" err="1"/>
              <a:t>wilman</a:t>
            </a:r>
            <a:r>
              <a:rPr lang="fi-FI" dirty="0"/>
              <a:t> kirjaamispohjat; toimivat ja turvalliset tiedonsiirron järjestelmät; tuen ketjussa ei saa olla katkoksia; kuka eritysopetuspäätöksen jatkossa tekee?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dirty="0"/>
          </a:p>
          <a:p>
            <a:pPr marL="255588" indent="-342900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1130A0-141A-F782-85FD-70B4E9FAC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368CF3-C79C-2EE6-6940-08FBA19C4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99BCBE-2A4D-A7C6-A031-8FEF3EF1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314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FF1ED4-2EFB-E67F-2FFE-A7897E26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261319"/>
            <a:ext cx="10762235" cy="1325563"/>
          </a:xfrm>
        </p:spPr>
        <p:txBody>
          <a:bodyPr anchor="t"/>
          <a:lstStyle/>
          <a:p>
            <a:r>
              <a:rPr lang="fi-FI" sz="2400" dirty="0"/>
              <a:t>Mitä opiskelijan ja huoltajan kuuleminen tarkoittaa ja miten kuuleminen järjestetään, mitä kuulemissa tulee huomioida?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000EF2-724B-42B4-B2C0-172BAFDE1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504950"/>
            <a:ext cx="10972800" cy="4657725"/>
          </a:xfrm>
        </p:spPr>
        <p:txBody>
          <a:bodyPr/>
          <a:lstStyle/>
          <a:p>
            <a:r>
              <a:rPr lang="fi-FI" dirty="0"/>
              <a:t>Huoltajien ja opettajien toistensa ymmärtäminen: kotikieli voi olla jokin muu kuin suomi, englannin kielen taitoa ei ole? Silloin tarvitaan tulkki.</a:t>
            </a:r>
          </a:p>
          <a:p>
            <a:pPr>
              <a:spcAft>
                <a:spcPts val="0"/>
              </a:spcAft>
            </a:pPr>
            <a:r>
              <a:rPr lang="fi-FI" dirty="0"/>
              <a:t>Erilaiset kuulemisen tavat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Kohtaaminen paikan päällä on paras, mutta onko se aina mahdollista? Joskus kuuleminen huoltajan kanssa voi tapahtua puhelimessa tai etänä? 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Kun opiskelija on lähes täysi-ikäinen, voiko kuuleminen koululla tapahtua hänen kanssaan kasvotusten ja huoltajan kanssa ”kevyemmin”?</a:t>
            </a:r>
          </a:p>
          <a:p>
            <a:pPr marL="447675" lvl="1" indent="0">
              <a:spcAft>
                <a:spcPts val="0"/>
              </a:spcAft>
              <a:buNone/>
            </a:pPr>
            <a:endParaRPr lang="fi-FI" sz="1800" dirty="0"/>
          </a:p>
          <a:p>
            <a:r>
              <a:rPr lang="fi-FI" dirty="0"/>
              <a:t>Lisääkö hallintopäätös opettajan paperityötä -&gt;Pois opettajan opiskelijatyöajasta</a:t>
            </a:r>
          </a:p>
          <a:p>
            <a:r>
              <a:rPr lang="fi-FI" dirty="0"/>
              <a:t>Taataan oikeus tukeen ja yhdenvertaisuuteen.</a:t>
            </a:r>
          </a:p>
          <a:p>
            <a:r>
              <a:rPr lang="fi-FI" dirty="0"/>
              <a:t>Opiskelijalla hallinnollisen päätöksen jälkeen oikeus valitukseen. -&gt; Opiskelijan oikeuksien vahvistaminen.</a:t>
            </a:r>
          </a:p>
          <a:p>
            <a:pPr>
              <a:spcAft>
                <a:spcPts val="0"/>
              </a:spcAft>
            </a:pPr>
            <a:endParaRPr lang="fi-FI" sz="1800" dirty="0"/>
          </a:p>
          <a:p>
            <a:pPr>
              <a:spcAft>
                <a:spcPts val="0"/>
              </a:spcAft>
            </a:pPr>
            <a:endParaRPr lang="fi-FI" sz="1800" dirty="0"/>
          </a:p>
          <a:p>
            <a:pPr>
              <a:spcAft>
                <a:spcPts val="0"/>
              </a:spcAft>
            </a:pPr>
            <a:endParaRPr lang="fi-FI" sz="1800" dirty="0"/>
          </a:p>
          <a:p>
            <a:pPr>
              <a:lnSpc>
                <a:spcPct val="100000"/>
              </a:lnSpc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B02C2C8-208B-04CE-CDFB-27214ACA2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EEB75AA-C0E3-F2EE-FF00-BC2920AD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CAAD247-D393-5B17-57F4-CEC91864F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356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6F8EFA-4592-2509-0987-EBD9234A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61319"/>
            <a:ext cx="10752710" cy="1148381"/>
          </a:xfrm>
        </p:spPr>
        <p:txBody>
          <a:bodyPr anchor="t"/>
          <a:lstStyle/>
          <a:p>
            <a:r>
              <a:rPr lang="fi-FI" sz="2400" dirty="0"/>
              <a:t>Mitä opiskelijan ja huoltajan kuuleminen tarkoittaa ja miten kuuleminen järjestetään, mitä kuulemissa tulee huomioida?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86674B-A682-8A42-2EC5-1CD1D768F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49" y="1543050"/>
            <a:ext cx="11210925" cy="4914900"/>
          </a:xfrm>
        </p:spPr>
        <p:txBody>
          <a:bodyPr/>
          <a:lstStyle/>
          <a:p>
            <a:r>
              <a:rPr lang="fi-FI" dirty="0"/>
              <a:t>Hallintopäätös – huolenaiheita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Valituskelpoisuus </a:t>
            </a:r>
            <a:r>
              <a:rPr lang="fi-FI" dirty="0" err="1"/>
              <a:t>vrt</a:t>
            </a:r>
            <a:r>
              <a:rPr lang="fi-FI" dirty="0"/>
              <a:t> huoltajien aktiivisuus: vaaditaanko sellaista tukea, jota ei ole mahdollista järjestää/resurssit eivät riitä.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Lisää työtä.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Miten toimii sitten 3. asteella?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Tarvitaan selkeä ohjeistus, koulutus, lomakkeet; tieto siitä kuka tekee/mitä tekee; kuka virkarakenteessa päätökset tekee?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Kaikki eivät tarvitse lukiossa tukea vaikka on sitä peruskoulussa saanut.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Erityisopettaja voi kuitenkin antaa erityisopetusta ilman hallintopäätöstä? vai rajaako päätös erityisopettajan antaman tuen vain niille, joilla on päätös? miten käy ennaltaehkäisevän työn?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 err="1"/>
              <a:t>Tiedosiirron</a:t>
            </a:r>
            <a:r>
              <a:rPr lang="fi-FI" dirty="0"/>
              <a:t> on selkiydyttävä!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Matalan kynnyksen/oikea-asteinen/oikea-aikainen tuki tärkeää!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E95958-51AB-E1AA-CB3B-C26CF8A5C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FC4A38-C8BF-59E5-DECE-F4D587B74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EC000D-6C4E-EBA4-8382-C6F9CF95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131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E7E3DC-E46E-0C32-9B20-551EFA28D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261319"/>
            <a:ext cx="10714610" cy="1048501"/>
          </a:xfrm>
        </p:spPr>
        <p:txBody>
          <a:bodyPr anchor="t"/>
          <a:lstStyle/>
          <a:p>
            <a:r>
              <a:rPr lang="fi-FI" sz="2400" dirty="0"/>
              <a:t>Keinoja arvioida opiskelijan erityisopetuksen tarve opiskelijan aloittaessa opiskelun ja opintojen aikana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A9C11F-7639-F540-5662-29F2DB919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181100"/>
            <a:ext cx="11020425" cy="5276850"/>
          </a:xfrm>
        </p:spPr>
        <p:txBody>
          <a:bodyPr/>
          <a:lstStyle/>
          <a:p>
            <a:r>
              <a:rPr lang="fi-FI" dirty="0"/>
              <a:t>Tiedon siirtymistä perusopetuksesta lukioon siirtyessä madalletaan.</a:t>
            </a:r>
          </a:p>
          <a:p>
            <a:pPr>
              <a:spcAft>
                <a:spcPts val="0"/>
              </a:spcAft>
            </a:pPr>
            <a:r>
              <a:rPr lang="fi-FI" dirty="0"/>
              <a:t>Nivelvaiheen tiedonsiirto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Tiedon siirto peruskoulusta lukioon. 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Sähköinen tiedonsiirtolomake. Tehtiin yhteistyössä opiskelijan vanhemman kanssa. 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Lomakkeen kehittäminen. Siirto </a:t>
            </a:r>
            <a:r>
              <a:rPr lang="fi-FI" sz="1800" dirty="0" err="1"/>
              <a:t>wilman</a:t>
            </a:r>
            <a:r>
              <a:rPr lang="fi-FI" sz="1800" dirty="0"/>
              <a:t> kautta.</a:t>
            </a:r>
          </a:p>
          <a:p>
            <a:pPr marL="447675" lvl="1" indent="0">
              <a:spcAft>
                <a:spcPts val="0"/>
              </a:spcAft>
              <a:buNone/>
            </a:pPr>
            <a:endParaRPr lang="fi-FI" sz="1800" dirty="0"/>
          </a:p>
          <a:p>
            <a:pPr>
              <a:spcAft>
                <a:spcPts val="0"/>
              </a:spcAft>
            </a:pPr>
            <a:r>
              <a:rPr lang="fi-FI" dirty="0"/>
              <a:t>Alkumittaukset</a:t>
            </a:r>
          </a:p>
          <a:p>
            <a:pPr lvl="1">
              <a:spcAft>
                <a:spcPts val="0"/>
              </a:spcAft>
            </a:pPr>
            <a:r>
              <a:rPr lang="fi-FI" sz="1800" dirty="0" err="1"/>
              <a:t>Lukiseulat</a:t>
            </a:r>
            <a:r>
              <a:rPr lang="fi-FI" sz="1800" dirty="0"/>
              <a:t>, matikkaseulat (Origon matikkaseula).</a:t>
            </a:r>
          </a:p>
          <a:p>
            <a:pPr lvl="1">
              <a:spcAft>
                <a:spcPts val="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Opiskelijan haastatteleminen, alkukartoitus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Tärkeää erityisesti isoissa lukiossa, joissa opiskelijoita ei muuten tunne.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r>
              <a:rPr lang="fi-FI" dirty="0"/>
              <a:t>Opo on tärkeä työpari erityisopettajalle!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34B8ABC-71FF-86E8-13FD-1B2352CA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9B5399D-6C59-C643-6F35-C9F87483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8379F0-76EA-C137-37BE-4103F941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391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20A04C-9F0C-E44F-5AC5-529414D9F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1319"/>
            <a:ext cx="10744606" cy="1167431"/>
          </a:xfrm>
        </p:spPr>
        <p:txBody>
          <a:bodyPr anchor="t"/>
          <a:lstStyle/>
          <a:p>
            <a:r>
              <a:rPr lang="fi-FI" dirty="0"/>
              <a:t>Erityisopettajan työ</a:t>
            </a:r>
            <a:br>
              <a:rPr lang="fi-FI" sz="1800" b="0" dirty="0"/>
            </a:br>
            <a:r>
              <a:rPr lang="fi-FI" sz="1800" b="0" dirty="0"/>
              <a:t>Keinoja arvioida opiskelijan erityisopetuksen tarve opiskelijan aloittaessa opiskelun ja opintojen aikana.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9C068F-788C-11B1-37FD-3F99CC4A2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554" y="1495426"/>
            <a:ext cx="10744606" cy="4248082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fi-FI" dirty="0"/>
          </a:p>
          <a:p>
            <a:pPr>
              <a:spcAft>
                <a:spcPts val="0"/>
              </a:spcAft>
            </a:pPr>
            <a:r>
              <a:rPr lang="fi-FI" dirty="0"/>
              <a:t>Aineenopettaja, ryhmänohjaajat ja erityisopettajat arvioivat.</a:t>
            </a:r>
          </a:p>
          <a:p>
            <a:pPr>
              <a:spcAft>
                <a:spcPts val="0"/>
              </a:spcAft>
            </a:pPr>
            <a:endParaRPr lang="fi-FI" dirty="0"/>
          </a:p>
          <a:p>
            <a:pPr>
              <a:spcAft>
                <a:spcPts val="0"/>
              </a:spcAft>
            </a:pPr>
            <a:r>
              <a:rPr lang="fi-FI" dirty="0"/>
              <a:t>Aineenopettajilta tulevat tiedot koskien opiskelijan suoriutumista.</a:t>
            </a:r>
          </a:p>
          <a:p>
            <a:pPr>
              <a:spcAft>
                <a:spcPts val="0"/>
              </a:spcAft>
            </a:pPr>
            <a:endParaRPr lang="fi-FI" dirty="0"/>
          </a:p>
          <a:p>
            <a:pPr>
              <a:spcAft>
                <a:spcPts val="0"/>
              </a:spcAft>
            </a:pPr>
            <a:r>
              <a:rPr lang="fi-FI" dirty="0"/>
              <a:t>Toimiva tiedonsiirto mm. aineenopettajien välillä Oppimiseen liittyvää tietoa saa siirtää; opiskeluhuollolliset tiedot vaativat luvat.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A8FBB59-C168-C625-EBBC-08088AD4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C952DAD-2982-5457-D65C-2ACBC50FF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A19B46-EBEE-279E-C6B8-EE9337A01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36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C889E-2C93-3321-65B1-0C87990C8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10421365" cy="1048501"/>
          </a:xfrm>
        </p:spPr>
        <p:txBody>
          <a:bodyPr anchor="t"/>
          <a:lstStyle/>
          <a:p>
            <a:br>
              <a:rPr lang="fi-FI" dirty="0"/>
            </a:br>
            <a:r>
              <a:rPr lang="fi-FI" sz="2400" dirty="0"/>
              <a:t>Kommentteja, keskustelua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1F87DB-BC4A-BE67-F2F6-5241A4E0C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8726"/>
            <a:ext cx="10695560" cy="4514782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dirty="0"/>
              <a:t>Resurssit kaikkiin tukimuotoihin?</a:t>
            </a:r>
          </a:p>
          <a:p>
            <a:pPr>
              <a:spcAft>
                <a:spcPts val="0"/>
              </a:spcAft>
            </a:pPr>
            <a:r>
              <a:rPr lang="fi-FI" dirty="0"/>
              <a:t>Eritysopettaja mitoituksen määritteleminen riittävän tuen toteuttamiseksi.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Perusopetuksessa riittävä tuki ei toteudu. 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Maantieteelliset erot pienet paikkakunnat.</a:t>
            </a:r>
          </a:p>
          <a:p>
            <a:pPr lvl="1">
              <a:spcAft>
                <a:spcPts val="0"/>
              </a:spcAft>
            </a:pPr>
            <a:r>
              <a:rPr lang="fi-FI" sz="1800" dirty="0"/>
              <a:t>Pula erityisopettajista.</a:t>
            </a:r>
          </a:p>
          <a:p>
            <a:pPr marL="447675" lvl="1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6486FF-8601-0692-5332-D69C977D9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EDD9339-81C1-FA06-3AE1-807BD87C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C7BBC1-F3D9-13FA-8FEC-2F32B0DD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936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3C93EB-6E4A-CCE5-15F1-C9EB9BA745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C00000"/>
                </a:solidFill>
              </a:rPr>
              <a:t>MALLEJA OPETUKSEEN, TUKEMISEEN JA TUEN ARVIOINTIIN</a:t>
            </a:r>
          </a:p>
        </p:txBody>
      </p:sp>
    </p:spTree>
    <p:extLst>
      <p:ext uri="{BB962C8B-B14F-4D97-AF65-F5344CB8AC3E}">
        <p14:creationId xmlns:p14="http://schemas.microsoft.com/office/powerpoint/2010/main" val="2154929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FBB425-6130-E087-5791-D49FFF6E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61320"/>
            <a:ext cx="11525251" cy="1005506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opiskelijan yksilölliseen </a:t>
            </a:r>
            <a:r>
              <a:rPr lang="fi-FI" sz="2400" dirty="0">
                <a:solidFill>
                  <a:srgbClr val="C00000"/>
                </a:solidFill>
              </a:rPr>
              <a:t>opetukseen, tukemiseen ja ohjaukseen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4C6862-F716-61B7-60CA-D8BF39EC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6827"/>
            <a:ext cx="11067036" cy="5038860"/>
          </a:xfrm>
        </p:spPr>
        <p:txBody>
          <a:bodyPr/>
          <a:lstStyle/>
          <a:p>
            <a:r>
              <a:rPr lang="fi-FI" dirty="0"/>
              <a:t>Moniammatillinen yhteistyö on vaivatonta + huoltajatapaamiset.</a:t>
            </a:r>
          </a:p>
          <a:p>
            <a:r>
              <a:rPr lang="fi-FI" dirty="0"/>
              <a:t>Tiedonsiirto aineenopettajien kesken ja erityisopettajalta yläkoulusta lukioon siirryttäessä toimivaa.</a:t>
            </a:r>
          </a:p>
          <a:p>
            <a:r>
              <a:rPr lang="fi-FI" dirty="0"/>
              <a:t>Palautekeskustelut.</a:t>
            </a:r>
          </a:p>
          <a:p>
            <a:r>
              <a:rPr lang="fi-FI" dirty="0"/>
              <a:t>Opiskelijoiden vertaistuki.</a:t>
            </a:r>
          </a:p>
          <a:p>
            <a:r>
              <a:rPr lang="fi-FI" dirty="0"/>
              <a:t>Joustavuus opintosuoritteissa ja itsenäisessä työskentelyssä.</a:t>
            </a:r>
          </a:p>
          <a:p>
            <a:r>
              <a:rPr lang="fi-FI" dirty="0"/>
              <a:t>Tukiopetuksen antaminen mahdollista.</a:t>
            </a:r>
          </a:p>
          <a:p>
            <a:r>
              <a:rPr lang="fi-FI" dirty="0"/>
              <a:t>Opintoneuvoja palveluna tai sitten opinto-ohjaaja antaa yksilöllistä ohjausta.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Pienryhmäopetus</a:t>
            </a:r>
          </a:p>
          <a:p>
            <a:pPr lvl="1"/>
            <a:r>
              <a:rPr lang="fi-FI" sz="1800" dirty="0"/>
              <a:t>Pienten ryhmien kohdalla mahdollista myös opiskelijakohtaisesti eriyttää opetusta.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C2C86-E676-EE78-6B53-548CF561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EB22AC-0CFB-A842-4F6F-C5867ADF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F231BC-358D-698F-BE8F-330CE26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577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FBB425-6130-E087-5791-D49FFF6E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61320"/>
            <a:ext cx="11525251" cy="1005506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opiskelijan yksilölliseen </a:t>
            </a:r>
            <a:r>
              <a:rPr lang="fi-FI" sz="2400" dirty="0">
                <a:solidFill>
                  <a:srgbClr val="C00000"/>
                </a:solidFill>
              </a:rPr>
              <a:t>opetukseen, tukemiseen ja ohjaukseen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4C6862-F716-61B7-60CA-D8BF39EC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6827"/>
            <a:ext cx="11067036" cy="503886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Opiskelun tuen suunnitelma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Wilmassa tuen välilehden alla oma asiakirjansa.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Tukiopetusten kirjaaminen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Tärkeää dokumentaatiota toteutuneesta tuesta.</a:t>
            </a:r>
          </a:p>
          <a:p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Jatkuvan ja kokonaisvaltaisen ohjauksen malli työn alla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Opo opiskelijoiden arjessa mukana kulkemista myös oppitunneilla tai pidempään poissaolleen opiskelijan kuulumisia tms.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Läksyjen tekemistä yhdessä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Opiskelutaitojen konkreettista treeniä yhdessä opiskelijan kanssa.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 marL="255588" indent="-342900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Oppiainekohtaiset säännölliset pajat</a:t>
            </a:r>
          </a:p>
          <a:p>
            <a:pPr marL="790575" lvl="1" indent="-342900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Aineenopettajat vetovastuussa, korvaus vuosiviikkotunneittain.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C2C86-E676-EE78-6B53-548CF561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EB22AC-0CFB-A842-4F6F-C5867ADF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F231BC-358D-698F-BE8F-330CE26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44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FBB425-6130-E087-5791-D49FFF6E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61320"/>
            <a:ext cx="11525251" cy="1005506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opiskelijan yksilölliseen </a:t>
            </a:r>
            <a:r>
              <a:rPr lang="fi-FI" sz="2400" dirty="0">
                <a:solidFill>
                  <a:srgbClr val="C00000"/>
                </a:solidFill>
              </a:rPr>
              <a:t>opetukseen, tukemiseen ja ohjaukseen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4C6862-F716-61B7-60CA-D8BF39EC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6827"/>
            <a:ext cx="11067036" cy="503886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Yksilötapaamiset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Erityisopettajan yksilötapaamiset: </a:t>
            </a:r>
            <a:r>
              <a:rPr lang="fi-FI" dirty="0" err="1"/>
              <a:t>täsmäohjausta</a:t>
            </a:r>
            <a:r>
              <a:rPr lang="fi-FI" dirty="0"/>
              <a:t> opiskelutaitoihin.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Omaope-systeemi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Omaope-systeemi, jossa otetaan yhteyttä opiskelijoihin, joiden opinnot eivät näytä etenevän, ja tiedustellaan mahdollista avun tarvetta.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Oma-ohjaaja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Seurataan opintojen edistymistä, </a:t>
            </a:r>
            <a:r>
              <a:rPr lang="fi-FI" dirty="0" err="1"/>
              <a:t>kontaktoidaan</a:t>
            </a:r>
            <a:r>
              <a:rPr lang="fi-FI" dirty="0"/>
              <a:t> tietyillä mittareilla.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Ryhmänohjaajan tapaamiset/haastattelut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Ryhmänohjaaja haastattelee oman ryhmänsä.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C2C86-E676-EE78-6B53-548CF561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EB22AC-0CFB-A842-4F6F-C5867ADF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F231BC-358D-698F-BE8F-330CE26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042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FBB425-6130-E087-5791-D49FFF6E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61320"/>
            <a:ext cx="11525251" cy="1005506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opiskelijan yksilölliseen </a:t>
            </a:r>
            <a:r>
              <a:rPr lang="fi-FI" sz="2400" dirty="0">
                <a:solidFill>
                  <a:srgbClr val="C00000"/>
                </a:solidFill>
              </a:rPr>
              <a:t>opetukseen, tukemiseen ja ohjaukseen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4C6862-F716-61B7-60CA-D8BF39EC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266827"/>
            <a:ext cx="11067036" cy="503886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PTS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 esitietojen mukaan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 alkukartoituksen (</a:t>
            </a:r>
            <a:r>
              <a:rPr lang="fi-FI" dirty="0" err="1"/>
              <a:t>lukiseulat</a:t>
            </a:r>
            <a:r>
              <a:rPr lang="fi-FI" dirty="0"/>
              <a:t>, matikan testit)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 tuen tarpeen havaintojen mukaan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 tehdään opiskelijan kanssa.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r>
              <a:rPr lang="fi-FI" dirty="0"/>
              <a:t>Pienryhmäopetusta toivotaan opiskelijoiden ja huoltajien taholta -&gt; käytännössä vaikea toteuttaa ja onko lukioon sopiva tukimuoto? Toisaalta opiskelijan oikeus saada tarvittavaa tukea. Opiskelijalla saattaa olla isot haasteet tietyissä aineissa, mutta kuitenkin mahdollisuudet kirjoittaa ylioppilaaksi ja opiskella yliopistossa.</a:t>
            </a:r>
          </a:p>
          <a:p>
            <a:r>
              <a:rPr lang="fi-FI" dirty="0"/>
              <a:t>Miten uusi laki vaikuttaa? Tarvittaisiin lisäresursseja toteuttamiseen.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6C2C86-E676-EE78-6B53-548CF561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EB22AC-0CFB-A842-4F6F-C5867ADF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F231BC-358D-698F-BE8F-330CE266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539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3D519A-92A9-E8AF-919B-99D0B3DB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261319"/>
            <a:ext cx="11458575" cy="1048501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opiskelijaryhmien</a:t>
            </a:r>
            <a:r>
              <a:rPr lang="fi-FI" sz="2400" dirty="0">
                <a:solidFill>
                  <a:srgbClr val="C00000"/>
                </a:solidFill>
              </a:rPr>
              <a:t> opetukseen, tukemiseen ja ohjaamiseen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003BB6-6E1E-C884-BAC4-0448D08CE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4" y="1309820"/>
            <a:ext cx="10849381" cy="5258176"/>
          </a:xfrm>
        </p:spPr>
        <p:txBody>
          <a:bodyPr/>
          <a:lstStyle/>
          <a:p>
            <a:r>
              <a:rPr lang="fi-FI" dirty="0"/>
              <a:t>Samanaikaisopetus eriyttämisen keinona.</a:t>
            </a:r>
          </a:p>
          <a:p>
            <a:r>
              <a:rPr lang="fi-FI" dirty="0"/>
              <a:t>Ryhmänohjauksen tukikeinot.</a:t>
            </a:r>
          </a:p>
          <a:p>
            <a:r>
              <a:rPr lang="fi-FI" dirty="0"/>
              <a:t>Digipassi -opintojakso digitaalisten taitojen opiskelun tueksi. </a:t>
            </a:r>
          </a:p>
          <a:p>
            <a:r>
              <a:rPr lang="fi-FI" dirty="0"/>
              <a:t>Opintovalmentaja.</a:t>
            </a:r>
          </a:p>
          <a:p>
            <a:r>
              <a:rPr lang="fi-FI" dirty="0"/>
              <a:t>Oppimisen reseptit eri oppiaineisiin.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T-pajat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Täydennettävien opintojen suorittamista ohjatusti.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Tukipaja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3-4 kertaa periodin aikana. Pääosin en/</a:t>
            </a:r>
            <a:r>
              <a:rPr lang="fi-FI" dirty="0" err="1"/>
              <a:t>ru</a:t>
            </a:r>
            <a:r>
              <a:rPr lang="fi-FI" dirty="0"/>
              <a:t>, ma. Ilmoittautuminen etukäteen, aineenopettaja mukana, erityisope välillä.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r>
              <a:rPr lang="fi-FI" dirty="0"/>
              <a:t>OHO-opintojaksot (mm. opiskelutaidot)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F386B7-76D4-D0D6-BD24-C821E579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9435A1-0B98-E843-3B03-BC0F11388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0D4F65-F197-39E3-9F85-07CF2F92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179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3D519A-92A9-E8AF-919B-99D0B3DB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261319"/>
            <a:ext cx="11458575" cy="1048501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opiskelijaryhmien</a:t>
            </a:r>
            <a:r>
              <a:rPr lang="fi-FI" sz="2400" dirty="0">
                <a:solidFill>
                  <a:srgbClr val="C00000"/>
                </a:solidFill>
              </a:rPr>
              <a:t> opetukseen, tukemiseen ja ohjaamiseen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003BB6-6E1E-C884-BAC4-0448D08CE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309820"/>
            <a:ext cx="11144250" cy="499586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Tuki oppiaineisiin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Mahdollisuus tukea oppiaineissa riippuu paljon opiskelijamäärästä/erityisopettaja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jos työaikaa riittää, mahdollisuus tukea myös oppiaineissa esim. samanaikaisopetuksessa, yksilöohjaukseen, </a:t>
            </a:r>
            <a:r>
              <a:rPr lang="fi-FI" sz="1800" dirty="0" err="1"/>
              <a:t>opiskelutrategioissa</a:t>
            </a:r>
            <a:endParaRPr lang="fi-FI" sz="18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pienryhmät, tukipajat-&gt; haasteena, mihin aikaan sijoitetaan. Lukkarit täynnä, opiskelijat eivät oikein jaksa jäädä päivän lopussa.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800" dirty="0"/>
              <a:t>työaika riittää osalla suunnilleen vain testien tekoon ja </a:t>
            </a:r>
            <a:r>
              <a:rPr lang="fi-FI" sz="1800" dirty="0" err="1"/>
              <a:t>PTS:ien</a:t>
            </a:r>
            <a:r>
              <a:rPr lang="fi-FI" sz="1800" dirty="0"/>
              <a:t> tekoon</a:t>
            </a:r>
          </a:p>
          <a:p>
            <a:pPr marL="877887" lvl="1" indent="-34290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fi-FI" sz="1800" dirty="0"/>
              <a:t>iso ero lukioiden kesken, hankkeet auttaneet erilaisten tuen muotojen tarjoamisessa.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Ryhmämuotoinen tukeminen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Kielellisesti tuetut </a:t>
            </a:r>
            <a:r>
              <a:rPr lang="fi-FI" dirty="0" err="1"/>
              <a:t>reaalin</a:t>
            </a:r>
            <a:r>
              <a:rPr lang="fi-FI" dirty="0"/>
              <a:t> opintojaksot, joissa samanaikaisopettajina </a:t>
            </a:r>
            <a:r>
              <a:rPr lang="fi-FI" dirty="0" err="1"/>
              <a:t>reaalin</a:t>
            </a:r>
            <a:r>
              <a:rPr lang="fi-FI" dirty="0"/>
              <a:t> ope ja S2-ope.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F386B7-76D4-D0D6-BD24-C821E579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9435A1-0B98-E843-3B03-BC0F11388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0D4F65-F197-39E3-9F85-07CF2F92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127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3D519A-92A9-E8AF-919B-99D0B3DB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261319"/>
            <a:ext cx="11458575" cy="1048501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Malleja </a:t>
            </a:r>
            <a:r>
              <a:rPr lang="fi-FI" sz="2400" u="sng" dirty="0">
                <a:solidFill>
                  <a:srgbClr val="C00000"/>
                </a:solidFill>
              </a:rPr>
              <a:t>opiskelijaryhmien </a:t>
            </a:r>
            <a:r>
              <a:rPr lang="fi-FI" sz="2400" dirty="0">
                <a:solidFill>
                  <a:srgbClr val="C00000"/>
                </a:solidFill>
              </a:rPr>
              <a:t>opetukseen, tukemiseen ja ohjaamiseen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003BB6-6E1E-C884-BAC4-0448D08CE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309820"/>
            <a:ext cx="11020425" cy="5286861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Treenipaja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Kerran viikossa erityisopettajan pitämä treenipaja. Iltapäivällä maanantaisin. Tiistaisin matikan kaksi treenipajaa (aineenopettaja). Keskiviikkoisin esseetreenipaja (</a:t>
            </a:r>
            <a:r>
              <a:rPr lang="fi-FI" dirty="0" err="1"/>
              <a:t>reaali</a:t>
            </a:r>
            <a:r>
              <a:rPr lang="fi-FI" dirty="0"/>
              <a:t> ja </a:t>
            </a:r>
            <a:r>
              <a:rPr lang="fi-FI" dirty="0" err="1"/>
              <a:t>äi</a:t>
            </a:r>
            <a:r>
              <a:rPr lang="fi-FI" dirty="0"/>
              <a:t>-ope). Torstaisin kielten treenipaja (en-,</a:t>
            </a:r>
            <a:r>
              <a:rPr lang="fi-FI" dirty="0" err="1"/>
              <a:t>ru</a:t>
            </a:r>
            <a:r>
              <a:rPr lang="fi-FI" dirty="0"/>
              <a:t>-opet).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Opiskeluhetki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Useamman kerran viikossa (2-3xvko) opiskeluhetkiä. Työntekijät organisoi, mukana erityisope tai aineenopettajat noin 10min tietoiskuja, opiskelijakuntalaiset järjestämässä.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Opo-opintojakso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Kahden periodin ajan opo-opintojakso, jossa tuetaan kuntoutumista kouluun palaamiseen. Opiskeluhuolto. 4-periodin ajan tarjolla lukiossa. Sisältöjä mm. tunnetaitojen vahvistaminen, jaksamisen haasteet, työkaluja ja keinoja.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F386B7-76D4-D0D6-BD24-C821E579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9435A1-0B98-E843-3B03-BC0F11388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0D4F65-F197-39E3-9F85-07CF2F92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667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2FFE04-70A9-17DD-1D9F-4F4FC4382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26" y="261319"/>
            <a:ext cx="10778449" cy="1053131"/>
          </a:xfrm>
        </p:spPr>
        <p:txBody>
          <a:bodyPr anchor="t"/>
          <a:lstStyle/>
          <a:p>
            <a:r>
              <a:rPr lang="fi-FI" dirty="0">
                <a:solidFill>
                  <a:srgbClr val="C00000"/>
                </a:solidFill>
              </a:rPr>
              <a:t>Opiskeluntuki -opintojakso (2 op)</a:t>
            </a:r>
            <a:br>
              <a:rPr lang="fi-FI" dirty="0">
                <a:solidFill>
                  <a:srgbClr val="C00000"/>
                </a:solidFill>
              </a:rPr>
            </a:br>
            <a:r>
              <a:rPr lang="fi-FI" sz="1800" dirty="0">
                <a:solidFill>
                  <a:srgbClr val="C00000"/>
                </a:solidFill>
              </a:rPr>
              <a:t>Opintojakson teemat 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259357-169B-14FB-FFA4-14FF89C7F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750" y="1466850"/>
            <a:ext cx="5380610" cy="4823175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fi-FI" sz="2400" dirty="0"/>
              <a:t>Hyvinvointi</a:t>
            </a:r>
          </a:p>
          <a:p>
            <a:pPr marL="742950" lvl="1" indent="-285750">
              <a:buFont typeface="+mj-lt"/>
              <a:buAutoNum type="arabicPeriod"/>
            </a:pPr>
            <a:r>
              <a:rPr lang="fi-FI" sz="2400" dirty="0"/>
              <a:t>ajanhallinta</a:t>
            </a:r>
          </a:p>
          <a:p>
            <a:pPr marL="742950" lvl="1" indent="-285750">
              <a:buFont typeface="+mj-lt"/>
              <a:buAutoNum type="arabicPeriod"/>
            </a:pPr>
            <a:r>
              <a:rPr lang="fi-FI" sz="2400" dirty="0"/>
              <a:t>elämänhallinta</a:t>
            </a:r>
          </a:p>
          <a:p>
            <a:pPr marL="742950" lvl="1" indent="-285750">
              <a:buFont typeface="+mj-lt"/>
              <a:buAutoNum type="arabicPeriod"/>
            </a:pPr>
            <a:r>
              <a:rPr lang="fi-FI" sz="2400" dirty="0"/>
              <a:t>stressinhallinta</a:t>
            </a:r>
          </a:p>
          <a:p>
            <a:pPr>
              <a:buFont typeface="+mj-lt"/>
              <a:buAutoNum type="arabicPeriod"/>
            </a:pPr>
            <a:r>
              <a:rPr lang="fi-FI" sz="2400" dirty="0"/>
              <a:t>Oppimisen prosessi</a:t>
            </a:r>
          </a:p>
          <a:p>
            <a:pPr marL="742950" lvl="1" indent="-285750">
              <a:buFont typeface="+mj-lt"/>
              <a:buAutoNum type="arabicPeriod"/>
            </a:pPr>
            <a:r>
              <a:rPr lang="fi-FI" sz="2400" dirty="0"/>
              <a:t>motivaatio ja tavoitteet</a:t>
            </a:r>
          </a:p>
          <a:p>
            <a:pPr marL="742950" lvl="1" indent="-285750">
              <a:buFont typeface="+mj-lt"/>
              <a:buAutoNum type="arabicPeriod"/>
            </a:pPr>
            <a:r>
              <a:rPr lang="fi-FI" sz="2400" dirty="0"/>
              <a:t>muisti</a:t>
            </a:r>
          </a:p>
          <a:p>
            <a:pPr marL="742950" lvl="1" indent="-285750">
              <a:buFont typeface="+mj-lt"/>
              <a:buAutoNum type="arabicPeriod"/>
            </a:pPr>
            <a:r>
              <a:rPr lang="fi-FI" sz="2400" dirty="0"/>
              <a:t>keskittymiskyky</a:t>
            </a:r>
          </a:p>
          <a:p>
            <a:endParaRPr lang="fi-FI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1719FCBD-93A8-8D83-D7A9-C623ADC5C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7360" y="1466849"/>
            <a:ext cx="5655014" cy="4486275"/>
          </a:xfrm>
        </p:spPr>
        <p:txBody>
          <a:bodyPr/>
          <a:lstStyle/>
          <a:p>
            <a:pPr marL="0" indent="0">
              <a:buNone/>
            </a:pPr>
            <a:r>
              <a:rPr lang="fi-FI" sz="2400" dirty="0"/>
              <a:t>3. Opiskelutekniikan perusteet</a:t>
            </a:r>
          </a:p>
          <a:p>
            <a:r>
              <a:rPr lang="fi-FI" sz="2400" dirty="0"/>
              <a:t>lukutaito</a:t>
            </a:r>
          </a:p>
          <a:p>
            <a:r>
              <a:rPr lang="fi-FI" sz="2400" dirty="0"/>
              <a:t>kirjoitustaito</a:t>
            </a:r>
          </a:p>
          <a:p>
            <a:r>
              <a:rPr lang="fi-FI" sz="2400" dirty="0"/>
              <a:t>matematiikan opiskelu</a:t>
            </a:r>
          </a:p>
          <a:p>
            <a:r>
              <a:rPr lang="fi-FI" sz="2400" dirty="0" err="1"/>
              <a:t>äikän</a:t>
            </a:r>
            <a:r>
              <a:rPr lang="fi-FI" sz="2400" dirty="0"/>
              <a:t> opiskelu</a:t>
            </a:r>
          </a:p>
          <a:p>
            <a:r>
              <a:rPr lang="fi-FI" sz="2400" dirty="0"/>
              <a:t>reaaliaineiden opiskelu </a:t>
            </a:r>
          </a:p>
          <a:p>
            <a:r>
              <a:rPr lang="fi-FI" sz="2400" dirty="0"/>
              <a:t>opiskelureseptit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6DBD03-9DFA-924D-E4A2-FADAEB3B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123638-1F5A-3E63-E39C-60ED8B261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0EFF9D-8F08-7A9A-EA00-EC3154F0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354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CB59EF-D241-451B-75D6-C5585C897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90501"/>
            <a:ext cx="11229974" cy="1119320"/>
          </a:xfrm>
        </p:spPr>
        <p:txBody>
          <a:bodyPr anchor="t"/>
          <a:lstStyle/>
          <a:p>
            <a:r>
              <a:rPr lang="fi-FI" sz="2400" dirty="0">
                <a:solidFill>
                  <a:srgbClr val="C00000"/>
                </a:solidFill>
              </a:rPr>
              <a:t>Oppimisen tuen ja erityisopetuksen </a:t>
            </a:r>
            <a:r>
              <a:rPr lang="fi-FI" sz="2400" u="sng" dirty="0">
                <a:solidFill>
                  <a:srgbClr val="C00000"/>
                </a:solidFill>
              </a:rPr>
              <a:t>vaikuttavuuden arviointikeinoja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0787F4-0986-5270-12B5-BE0353677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000125"/>
            <a:ext cx="11229974" cy="539114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Tukitoimien seuranta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dirty="0"/>
              <a:t>kyselylomakkeet opiskelijoille miten tuki toteutunut, mitä tukea toivotaan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dirty="0"/>
              <a:t>tuen suunnitelmaa päivitetään aina, kun palaveria, tai opiskelijan kanssa tapaaminen kerran vuodessa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dirty="0"/>
              <a:t>esim. toisen vuoden helmikuussa ryhmänohjaajan, </a:t>
            </a:r>
            <a:r>
              <a:rPr lang="fi-FI" sz="1600" dirty="0" err="1"/>
              <a:t>erkan</a:t>
            </a:r>
            <a:r>
              <a:rPr lang="fi-FI" sz="1600" dirty="0"/>
              <a:t> ja opiskelijan kanssa tapaaminen, jos PTS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dirty="0"/>
              <a:t>työaika ei riitä kaikkien vuosikurssien opiskelijoiden tapaamiseen, mutta olisi hyvä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600" dirty="0"/>
              <a:t>ryhmänohjaajat seuraavat joka tai joka toisen periodin lopussa kaikkien opiskelijoiden opintojen sujumista. Tieto opolle ja </a:t>
            </a:r>
            <a:r>
              <a:rPr lang="fi-FI" sz="1600" dirty="0" err="1"/>
              <a:t>erkalle</a:t>
            </a:r>
            <a:r>
              <a:rPr lang="fi-FI" sz="1600" dirty="0"/>
              <a:t>.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endParaRPr lang="fi-FI" sz="18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Kirjaaminen ja vaikuttavuuden konkreettinen mittaaminen.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fi-FI" dirty="0"/>
              <a:t>"</a:t>
            </a:r>
            <a:r>
              <a:rPr lang="fi-FI" sz="1800" dirty="0"/>
              <a:t>Ohjauksen ja tuen välilehti"</a:t>
            </a:r>
          </a:p>
          <a:p>
            <a:pPr>
              <a:spcAft>
                <a:spcPts val="600"/>
              </a:spcAft>
            </a:pPr>
            <a:r>
              <a:rPr lang="fi-FI" dirty="0"/>
              <a:t>Palautekeskustelut.</a:t>
            </a:r>
          </a:p>
          <a:p>
            <a:r>
              <a:rPr lang="fi-FI" dirty="0"/>
              <a:t>Kyselyt.</a:t>
            </a:r>
          </a:p>
          <a:p>
            <a:r>
              <a:rPr lang="fi-FI" dirty="0"/>
              <a:t>Opon/erityisopettajan oma seuranta.</a:t>
            </a:r>
          </a:p>
          <a:p>
            <a:r>
              <a:rPr lang="fi-FI" dirty="0"/>
              <a:t>Vaikuttavuuden arviointi kaipaa arviointikeinoja. Saataisiinko analytiikasta tähän apuja.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AA4CD8-98B7-DD8C-228B-EEF9F8871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C5AA4C-50AA-42AF-17C2-EE228975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6993952-EDA5-3E3D-F5FF-2FA9FA168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864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931560-80A6-74B5-41C5-08090313D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YHTEISTYÖ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801961C-9E4E-EE91-686D-0F273B97DC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Harmillisesti yhden ryhmän kirjoitukset olivat poistuneet/ hävinneet/ olin hävittänyt ne. Ehdin lukemaan kyseisen ryhmät kirjoitukset ja sitten niitä ei enää löytynyt. Pahoitteluni!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621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03576C-AC1B-D29D-8CFA-89E072E1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261319"/>
            <a:ext cx="10714610" cy="967269"/>
          </a:xfrm>
        </p:spPr>
        <p:txBody>
          <a:bodyPr anchor="t"/>
          <a:lstStyle/>
          <a:p>
            <a:r>
              <a:rPr lang="fi-FI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Miten oppimisen tuen/ erityisopetuksen suunnitelma yhdistetään opiskeluarkeen?</a:t>
            </a:r>
            <a:br>
              <a:rPr lang="fi-FI" sz="2800" dirty="0">
                <a:solidFill>
                  <a:schemeClr val="tx1"/>
                </a:solidFill>
              </a:rPr>
            </a:br>
            <a:endParaRPr lang="fi-FI" sz="2800" dirty="0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0329A4-4D52-CD12-8D00-4ED13AC35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504950"/>
            <a:ext cx="11210925" cy="465772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Suunnitelman yhdistäminen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Wilmaan kirjataan tukitoimet ja lomake nähtävillä kaikille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tieto vielä erikseen opettajille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aineenopettajien merkitys tuen toteutumisessa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kannustetaan opiskelijaa olemaan itsekin aktiivinen (esim. jos opettaja vaihtuu).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Oppimisen tuen kirjaaminen --&gt; hälyjärjestelmät aineenopettajille --&gt; helpottaa vuoropuhelua opiskelijan ja opettajan välillä siitä, millaiset tukijutut toimivat opiskelijan kohdalla + vahvuudet.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Tiedonsiirron hankaluus vaikuttaa paljon tai ainakin hidastaa.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93BD81-E878-8E0D-85D8-998D64359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11D5591-44DB-3E15-1E1B-D29209A6D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7F395A-466A-BD10-E22E-7FC46B643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781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5336FE-2B03-9775-4049-FC73D2F14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261319"/>
            <a:ext cx="10590785" cy="938831"/>
          </a:xfrm>
        </p:spPr>
        <p:txBody>
          <a:bodyPr anchor="t"/>
          <a:lstStyle/>
          <a:p>
            <a:r>
              <a:rPr lang="fi-FI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Miten opiskelijaa tuetaan sitoutumaan tuen ja erityisopetuksen suunnitelmaan?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5CE857-49A7-9840-516A-89D5B1757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1495425"/>
            <a:ext cx="11182349" cy="466725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Sitoutuminen suunnitelmaan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säännöllinen tapaaminen ja kiinnostuksen osoittaminen opiskelijaa kohtaan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opiskelijan motivaatio tärkeä: vahvuuksien ja voimavarojen sanoittaminen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onnistumisen näkyväksi tekeminen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endParaRPr lang="fi-FI" dirty="0"/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Opiskelijan sitouttaminen ylimääräiseen työhön hankalaa --&gt; jos ei esim. tule paikalle infosta huolimatta, niin voiko LEO sille mitään?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 err="1"/>
              <a:t>AO:n</a:t>
            </a:r>
            <a:r>
              <a:rPr lang="fi-FI" dirty="0"/>
              <a:t> rooli --&gt; mitä tuki tarkoittaa tietyssä oppiaineessa?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A127C5-E675-6318-0FEE-D8CB96235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2F18C8-AF8E-0F0E-EB15-6E2BEE5D4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21BEA5B-ADF5-8E87-48E7-59102EB25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524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15E6CB-41FC-0FB9-643C-1C862EACA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409575"/>
            <a:ext cx="11144249" cy="942975"/>
          </a:xfrm>
        </p:spPr>
        <p:txBody>
          <a:bodyPr anchor="t"/>
          <a:lstStyle/>
          <a:p>
            <a:r>
              <a:rPr lang="fi-FI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Miten taataan yhdenvertaisuus tukiopetuksen ja erityisopetuksen saatavuudessa?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775BFA-F7E9-A58E-B859-F62FC4315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419226"/>
            <a:ext cx="11144250" cy="50292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900" dirty="0"/>
              <a:t>Yhdenvertaisuus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900" dirty="0"/>
              <a:t>ilmapiiri kannustava tukiasioihin liittyen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900" dirty="0"/>
              <a:t>yhteiset pelisäännöt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900" dirty="0"/>
              <a:t>tuki mukana oppitunneilla (</a:t>
            </a:r>
            <a:r>
              <a:rPr lang="fi-FI" sz="1900" dirty="0" err="1"/>
              <a:t>leo</a:t>
            </a:r>
            <a:r>
              <a:rPr lang="fi-FI" sz="1900" dirty="0"/>
              <a:t>, aineenopettaja)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900" dirty="0"/>
              <a:t>tukiopetuksen ajankohdan valitseminen siten, että se on mahdollista useille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1900" dirty="0"/>
              <a:t>pajatoiminta (Rästipaja).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i-FI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900" dirty="0"/>
              <a:t>Yksilöopetus sitoo esim. aineenopettajien työaikaa --&gt; ryhmämuotoisuus.</a:t>
            </a:r>
          </a:p>
          <a:p>
            <a:r>
              <a:rPr lang="fi-FI" sz="1900" dirty="0"/>
              <a:t>Yhdenvertaisuus --&gt; tukea tarjotaan --&gt; eri asia, ottaako vastaan tarjottua tukea.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dirty="0"/>
              <a:t>Perälautojen luominen --&gt; mikä on riittävä määrä tarjontaa, jos ei ota vastaan?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dirty="0"/>
              <a:t>Kriteerit sille, mitä tarjotaan eri "tuen asteilla" --&gt; tällä hetkellä kellään ei mitään hajua, mitä vahvempi tuki on, jos kaikki mahdollinen, mitä lukiossa voidaan antaa, on annettu jo ennen tuen päätöstä.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1900" dirty="0"/>
          </a:p>
          <a:p>
            <a:pPr marL="447675" lvl="1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DB2093-5D1E-0059-FFBD-910A2AAD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AD4907-BAE7-9DEC-D861-1C6725D64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C6230CC-1040-F339-D568-D675C207A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3700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240BB3-EA6E-A967-D7DE-7CE21D676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048501"/>
          </a:xfrm>
        </p:spPr>
        <p:txBody>
          <a:bodyPr anchor="t"/>
          <a:lstStyle/>
          <a:p>
            <a:br>
              <a:rPr lang="fi-FI" dirty="0"/>
            </a:br>
            <a:r>
              <a:rPr lang="fi-FI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Kommentteja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5842C0-1144-2406-5064-B8C36CB06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76376"/>
            <a:ext cx="10619360" cy="4267132"/>
          </a:xfrm>
        </p:spPr>
        <p:txBody>
          <a:bodyPr/>
          <a:lstStyle/>
          <a:p>
            <a:r>
              <a:rPr lang="fi-FI" dirty="0"/>
              <a:t>Wilman mahdollistama järjestelmä, jossa kaikki tuki AO (tukiopetus), EO, Opo, RO yms. jutut kirjataan --&gt; tuen toteutuminen ja se, että ei vastaanota tukea kertyy yhteen paikkaan.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Aineenopetus ei kuulu </a:t>
            </a:r>
            <a:r>
              <a:rPr lang="fi-FI" dirty="0" err="1"/>
              <a:t>LEOlle</a:t>
            </a:r>
            <a:r>
              <a:rPr lang="fi-FI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Hallintopäätös lisää paperihommaa ja turhaa byrokratiaa ja siirtää resurssia muualle, vaikkakin turvaa kaikille valitusoikeuden.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/>
              <a:t>Jos lukiossa käytetään erityisen tuen käsitettä, onko riskinä väärinymmärtäminen. Lukion tuki eroaa peruskoulun erityisestä tuesta oleellisesti. 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50CEE3-D838-C957-4DA8-66981663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29/11/2024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805F7D-6E7F-41A5-34E4-72D09082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C6AAF01-72E4-8F97-A5F9-2D3D6DE45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625080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ukautettu 8">
    <a:dk1>
      <a:sysClr val="windowText" lastClr="000000"/>
    </a:dk1>
    <a:lt1>
      <a:sysClr val="window" lastClr="FFFFFF"/>
    </a:lt1>
    <a:dk2>
      <a:srgbClr val="0041DC"/>
    </a:dk2>
    <a:lt2>
      <a:srgbClr val="E7E6E6"/>
    </a:lt2>
    <a:accent1>
      <a:srgbClr val="0041DC"/>
    </a:accent1>
    <a:accent2>
      <a:srgbClr val="378703"/>
    </a:accent2>
    <a:accent3>
      <a:srgbClr val="FF5000"/>
    </a:accent3>
    <a:accent4>
      <a:srgbClr val="660099"/>
    </a:accent4>
    <a:accent5>
      <a:srgbClr val="006699"/>
    </a:accent5>
    <a:accent6>
      <a:srgbClr val="C227B9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Mukautettu 8">
    <a:dk1>
      <a:sysClr val="windowText" lastClr="000000"/>
    </a:dk1>
    <a:lt1>
      <a:sysClr val="window" lastClr="FFFFFF"/>
    </a:lt1>
    <a:dk2>
      <a:srgbClr val="0041DC"/>
    </a:dk2>
    <a:lt2>
      <a:srgbClr val="E7E6E6"/>
    </a:lt2>
    <a:accent1>
      <a:srgbClr val="0041DC"/>
    </a:accent1>
    <a:accent2>
      <a:srgbClr val="378703"/>
    </a:accent2>
    <a:accent3>
      <a:srgbClr val="FF5000"/>
    </a:accent3>
    <a:accent4>
      <a:srgbClr val="660099"/>
    </a:accent4>
    <a:accent5>
      <a:srgbClr val="006699"/>
    </a:accent5>
    <a:accent6>
      <a:srgbClr val="C227B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</TotalTime>
  <Words>3179</Words>
  <Application>Microsoft Office PowerPoint</Application>
  <PresentationFormat>Laajakuva</PresentationFormat>
  <Paragraphs>508</Paragraphs>
  <Slides>43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43</vt:i4>
      </vt:variant>
    </vt:vector>
  </HeadingPairs>
  <TitlesOfParts>
    <vt:vector size="49" baseType="lpstr">
      <vt:lpstr>Arial</vt:lpstr>
      <vt:lpstr>Calibri</vt:lpstr>
      <vt:lpstr>Inter var</vt:lpstr>
      <vt:lpstr>Verdana</vt:lpstr>
      <vt:lpstr>Wingdings</vt:lpstr>
      <vt:lpstr>Opetushallitus</vt:lpstr>
      <vt:lpstr>Oikea-aikainen ja oikean laajuinen tuki lukiokoulutuksessa - Pienryhmätyöskentelyn  koonti 2.9. ja 19.9.2024</vt:lpstr>
      <vt:lpstr>OIKEUS OPPIMISEN TUKEEN</vt:lpstr>
      <vt:lpstr>KENELLE? tarjotaan oppimisen tukea? </vt:lpstr>
      <vt:lpstr>KENELLE? tarjotaan oppimisen tukea? </vt:lpstr>
      <vt:lpstr>MILLOIN? oppimisen tuen saamisen edellytykset/ kriteerit</vt:lpstr>
      <vt:lpstr> MILLOIN? oppimisen tuen saamisen edellytykset/ kriteerit</vt:lpstr>
      <vt:lpstr>KUKA? opettajan/ erityisopettajan vastuu ja työnkuva  </vt:lpstr>
      <vt:lpstr>KUKA? opettajan/ erityisopettajan vastuu ja työnkuva </vt:lpstr>
      <vt:lpstr>MITEN,MITÄ? oppimisen tuen toteutustavat ja muodot </vt:lpstr>
      <vt:lpstr> MITEN,MITÄ? oppimisen tuen toteutustavat ja muodot</vt:lpstr>
      <vt:lpstr>Oikeus oppimisen tukeen  MITEN,MITÄ? oppimisen tuen toteutustavat ja muodot</vt:lpstr>
      <vt:lpstr>Oikeus oppimisen tukeen</vt:lpstr>
      <vt:lpstr>OIKEUS ERITYISEEN TUKEEN</vt:lpstr>
      <vt:lpstr>KENELLE? tarjotaan erityisopetusta </vt:lpstr>
      <vt:lpstr>MILLOIN? erityisopetuksen saamisen edellytykset/ kriteerit </vt:lpstr>
      <vt:lpstr>KUKA? opettajan/ erityisopettajan vastuu ja työnkuva </vt:lpstr>
      <vt:lpstr>KUKA? opettajan/ erityisopettajan vastuu ja työnkuva </vt:lpstr>
      <vt:lpstr>MITEN,MITÄ? erityisopetuksen toteutustavat ja muodot </vt:lpstr>
      <vt:lpstr>Kommentteja ja keskustelua </vt:lpstr>
      <vt:lpstr>ERITYISOPETTAJAN TYÖ</vt:lpstr>
      <vt:lpstr>Millaisista työtehtävistä lukion erityisopettajien työnkuva muodostuu/ tulee muodostumaan?</vt:lpstr>
      <vt:lpstr>Millaisista työtehtävistä lukion erityisopettajien työnkuva muodostuu/ tulee muodostumaan?</vt:lpstr>
      <vt:lpstr>Millaisista työtehtävistä lukion erityisopettajien työnkuva muodostuu/ tulee muodostumaan?</vt:lpstr>
      <vt:lpstr>Mitä opiskelijan ja huoltajan kuuleminen tarkoittaa ja miten kuuleminen järjestetään, mitä kuulemissa tulee huomioida? </vt:lpstr>
      <vt:lpstr>Mitä opiskelijan ja huoltajan kuuleminen tarkoittaa ja miten kuuleminen järjestetään, mitä kuulemissa tulee huomioida? </vt:lpstr>
      <vt:lpstr>Keinoja arvioida opiskelijan erityisopetuksen tarve opiskelijan aloittaessa opiskelun ja opintojen aikana </vt:lpstr>
      <vt:lpstr>Erityisopettajan työ Keinoja arvioida opiskelijan erityisopetuksen tarve opiskelijan aloittaessa opiskelun ja opintojen aikana. </vt:lpstr>
      <vt:lpstr> Kommentteja, keskustelua</vt:lpstr>
      <vt:lpstr>MALLEJA OPETUKSEEN, TUKEMISEEN JA TUEN ARVIOINTIIN</vt:lpstr>
      <vt:lpstr>Malleja opiskelijan yksilölliseen opetukseen, tukemiseen ja ohjaukseen  </vt:lpstr>
      <vt:lpstr>Malleja opiskelijan yksilölliseen opetukseen, tukemiseen ja ohjaukseen  </vt:lpstr>
      <vt:lpstr>Malleja opiskelijan yksilölliseen opetukseen, tukemiseen ja ohjaukseen  </vt:lpstr>
      <vt:lpstr>Malleja opiskelijan yksilölliseen opetukseen, tukemiseen ja ohjaukseen  </vt:lpstr>
      <vt:lpstr>Malleja opiskelijaryhmien opetukseen, tukemiseen ja ohjaamiseen</vt:lpstr>
      <vt:lpstr>Malleja opiskelijaryhmien opetukseen, tukemiseen ja ohjaamiseen</vt:lpstr>
      <vt:lpstr>Malleja opiskelijaryhmien opetukseen, tukemiseen ja ohjaamiseen</vt:lpstr>
      <vt:lpstr>Opiskeluntuki -opintojakso (2 op) Opintojakson teemat   </vt:lpstr>
      <vt:lpstr>Oppimisen tuen ja erityisopetuksen vaikuttavuuden arviointikeinoja</vt:lpstr>
      <vt:lpstr>YHTEISTYÖ</vt:lpstr>
      <vt:lpstr>Miten oppimisen tuen/ erityisopetuksen suunnitelma yhdistetään opiskeluarkeen? </vt:lpstr>
      <vt:lpstr>Miten opiskelijaa tuetaan sitoutumaan tuen ja erityisopetuksen suunnitelmaan?</vt:lpstr>
      <vt:lpstr>Miten taataan yhdenvertaisuus tukiopetuksen ja erityisopetuksen saatavuudessa? </vt:lpstr>
      <vt:lpstr> Kommentteja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Oikea-aikainen ja oikean laajuinen tuki lukiokoulutuksessa - Pienryhmätyöskentelyn  koonti 2.9. ja 19.9.2024</dc:title>
  <dc:creator>Savolainen Anne-Maria (OPH)</dc:creator>
  <cp:lastModifiedBy>Savolainen Anne-Maria (OPH)</cp:lastModifiedBy>
  <cp:revision>38</cp:revision>
  <dcterms:created xsi:type="dcterms:W3CDTF">2024-09-26T12:11:00Z</dcterms:created>
  <dcterms:modified xsi:type="dcterms:W3CDTF">2024-11-29T11:24:42Z</dcterms:modified>
</cp:coreProperties>
</file>