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0"/>
  </p:notesMasterIdLst>
  <p:sldIdLst>
    <p:sldId id="262" r:id="rId3"/>
    <p:sldId id="268" r:id="rId4"/>
    <p:sldId id="269" r:id="rId5"/>
    <p:sldId id="270" r:id="rId6"/>
    <p:sldId id="272" r:id="rId7"/>
    <p:sldId id="271" r:id="rId8"/>
    <p:sldId id="27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AB83D-BDAF-4600-B3F1-E19FAC4D8D2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B395F-51E4-4012-A377-548B1BBABC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5593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A3D8-BBC7-401E-A6FA-1769658283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07/05/2024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62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07/05/2024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4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07/05/2024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0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07/05/2024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6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07/05/2024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091314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07/05/2024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9327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07/05/2024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51343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07/05/2024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1576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07/05/2024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63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07/05/2024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738479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07/05/2024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227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07/05/2024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435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250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617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7785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915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995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9005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9579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3991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1601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85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9864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0951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9743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6038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234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07/05/2024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5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93CB1-3444-4E9E-9324-E2FEC4BF268B}" type="datetimeFigureOut">
              <a:rPr lang="fi-FI" smtClean="0"/>
              <a:t>7.5.2024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C989D-BFEF-46C9-AA2A-4ED68B76E7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739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OIKEA-AIKAINEN JA OIKEAN LAAJUINEN TUKI </a:t>
            </a:r>
            <a:br>
              <a:rPr lang="fi-FI" dirty="0"/>
            </a:br>
            <a:r>
              <a:rPr lang="fi-FI" dirty="0"/>
              <a:t>29.4.2024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PIENRYHMÄTYÖSKENTELYN KOONTI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57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5455B11-3937-8DC6-DE01-83D058B4D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85725"/>
            <a:ext cx="11087100" cy="790575"/>
          </a:xfrm>
        </p:spPr>
        <p:txBody>
          <a:bodyPr/>
          <a:lstStyle/>
          <a:p>
            <a:r>
              <a:rPr lang="fi-FI" dirty="0"/>
              <a:t>Oikeus opetukseen ja ohjaukseen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1A9B6AC9-BB4E-D8BC-9580-46D0320B37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476536"/>
              </p:ext>
            </p:extLst>
          </p:nvPr>
        </p:nvGraphicFramePr>
        <p:xfrm>
          <a:off x="87086" y="781050"/>
          <a:ext cx="11843657" cy="575997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88353">
                  <a:extLst>
                    <a:ext uri="{9D8B030D-6E8A-4147-A177-3AD203B41FA5}">
                      <a16:colId xmlns:a16="http://schemas.microsoft.com/office/drawing/2014/main" val="3957575731"/>
                    </a:ext>
                  </a:extLst>
                </a:gridCol>
                <a:gridCol w="2363610">
                  <a:extLst>
                    <a:ext uri="{9D8B030D-6E8A-4147-A177-3AD203B41FA5}">
                      <a16:colId xmlns:a16="http://schemas.microsoft.com/office/drawing/2014/main" val="2864714528"/>
                    </a:ext>
                  </a:extLst>
                </a:gridCol>
                <a:gridCol w="1867122">
                  <a:extLst>
                    <a:ext uri="{9D8B030D-6E8A-4147-A177-3AD203B41FA5}">
                      <a16:colId xmlns:a16="http://schemas.microsoft.com/office/drawing/2014/main" val="1386808821"/>
                    </a:ext>
                  </a:extLst>
                </a:gridCol>
                <a:gridCol w="2885429">
                  <a:extLst>
                    <a:ext uri="{9D8B030D-6E8A-4147-A177-3AD203B41FA5}">
                      <a16:colId xmlns:a16="http://schemas.microsoft.com/office/drawing/2014/main" val="411649605"/>
                    </a:ext>
                  </a:extLst>
                </a:gridCol>
                <a:gridCol w="2939143">
                  <a:extLst>
                    <a:ext uri="{9D8B030D-6E8A-4147-A177-3AD203B41FA5}">
                      <a16:colId xmlns:a16="http://schemas.microsoft.com/office/drawing/2014/main" val="335011683"/>
                    </a:ext>
                  </a:extLst>
                </a:gridCol>
              </a:tblGrid>
              <a:tr h="974619"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KENELLÄ?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oikeus saada opetusta ja ohjausta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MILLOIN?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saamiset kriteerit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KUKA?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Opettajien/ ohjaajien vastuut ja työnkuva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MITEN?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toteutustavat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MITÄ?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tuen muodot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69217"/>
                  </a:ext>
                </a:extLst>
              </a:tr>
              <a:tr h="4657302">
                <a:tc>
                  <a:txBody>
                    <a:bodyPr/>
                    <a:lstStyle/>
                    <a:p>
                      <a:r>
                        <a:rPr lang="fi-FI" dirty="0"/>
                        <a:t>Kaikilla ammatillisen koulutuksen opiskelijoilla.</a:t>
                      </a:r>
                    </a:p>
                    <a:p>
                      <a:r>
                        <a:rPr lang="fi-FI" dirty="0"/>
                        <a:t>----------------------</a:t>
                      </a:r>
                    </a:p>
                    <a:p>
                      <a:r>
                        <a:rPr lang="fi-FI" dirty="0"/>
                        <a:t>Kaikilla opiskelijoilla!</a:t>
                      </a:r>
                    </a:p>
                    <a:p>
                      <a:r>
                        <a:rPr lang="fi-FI" sz="1800" dirty="0"/>
                        <a:t>Henkilökohtaista-</a:t>
                      </a:r>
                      <a:r>
                        <a:rPr lang="fi-FI" sz="1800" dirty="0" err="1"/>
                        <a:t>minen</a:t>
                      </a:r>
                      <a:r>
                        <a:rPr lang="fi-FI" sz="1800" dirty="0"/>
                        <a:t>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700" dirty="0"/>
                        <a:t>Kun on ammatillisen koulutuksen opiskelija.</a:t>
                      </a:r>
                    </a:p>
                    <a:p>
                      <a:r>
                        <a:rPr lang="fi-FI" sz="1700" dirty="0"/>
                        <a:t>-------------------------------</a:t>
                      </a:r>
                    </a:p>
                    <a:p>
                      <a:r>
                        <a:rPr lang="fi-FI" sz="1700" dirty="0"/>
                        <a:t>Henkilökohtaistaminen ohjaa, sovitaan opiskelijan kanssa sopivista ja (käytössä olevista) ohjauksen ja opetuksen muodoista eri opinnoissa ja opintojen eri vaiheissa.</a:t>
                      </a:r>
                    </a:p>
                    <a:p>
                      <a:r>
                        <a:rPr lang="fi-FI" sz="1700" dirty="0"/>
                        <a:t>Ennakointi </a:t>
                      </a:r>
                    </a:p>
                    <a:p>
                      <a:r>
                        <a:rPr lang="fi-FI" sz="1700" dirty="0"/>
                        <a:t>  &gt; Oikeus opetukseen ja ohjaukseen koko opintojen ajan, huomioiden myös uraohjaus.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Opettaja suunnittelee opetuksen ja tuen muodot, jota toteutetaan yhteistyössä ammatillisen ohjaajan kanssa. Opettaja seuraa suunnitelman toteutumista ja arvioi oppimista.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dirty="0"/>
                        <a:t>Oppilaitoksessa</a:t>
                      </a:r>
                      <a:r>
                        <a:rPr lang="fi-FI" sz="1400" dirty="0"/>
                        <a:t>; yksilöohjausta, tukipajoja, työvaltainen opetus, "voi tehdä eri järjestyksessä kuin muut”.</a:t>
                      </a:r>
                    </a:p>
                    <a:p>
                      <a:r>
                        <a:rPr lang="fi-FI" sz="1400" b="1" dirty="0"/>
                        <a:t>Työpaikalla</a:t>
                      </a:r>
                      <a:r>
                        <a:rPr lang="fi-FI" sz="1400" dirty="0"/>
                        <a:t>; toimitaan opiskelijalähtöisesti ja opiskelijoiden tarpeiden mukaan - arvioidaan opiskelijalle sopiva työpaikka, iso vastuu työpaikkaohjaajilla - oppilaitos huolehtii perehdytyksestä ja arvioinnista, tarvittaessa käydään useammin työpaikalla, huomioidaan työpaikkaohjaajakoulutuksen tarpeellisuus.</a:t>
                      </a:r>
                    </a:p>
                    <a:p>
                      <a:r>
                        <a:rPr lang="fi-FI" sz="1400" b="1" dirty="0"/>
                        <a:t>Verkossa</a:t>
                      </a:r>
                      <a:r>
                        <a:rPr lang="fi-FI" sz="1400" dirty="0"/>
                        <a:t>; paperiversiot verkossa opiskelun lisäksi, verkkopäivystyspajat - linjat auki sovittuna aikana, jolloin saa tukea ja ohjausta.</a:t>
                      </a:r>
                    </a:p>
                    <a:p>
                      <a:r>
                        <a:rPr lang="fi-FI" sz="1400" dirty="0"/>
                        <a:t>---------------------------------------------</a:t>
                      </a:r>
                    </a:p>
                    <a:p>
                      <a:r>
                        <a:rPr lang="fi-FI" sz="1400" dirty="0"/>
                        <a:t>Lähi- ja etäopetus, verkko-opintojen ohjaus, ohjaus työpaikalla oppimisessa.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Luokkaopetus, työsali (työvaltaisesti), verkko-opetus.</a:t>
                      </a:r>
                    </a:p>
                    <a:p>
                      <a:r>
                        <a:rPr lang="fi-FI" sz="1200" dirty="0"/>
                        <a:t>Laajennettu työpaikalla tapahtuva oppiminen, yksilöohjaus, ryhmäohjaus.</a:t>
                      </a:r>
                    </a:p>
                    <a:p>
                      <a:r>
                        <a:rPr lang="fi-FI" sz="1200" dirty="0"/>
                        <a:t>---------------------------------------------</a:t>
                      </a:r>
                    </a:p>
                    <a:p>
                      <a:r>
                        <a:rPr lang="fi-FI" sz="1200" b="1" dirty="0"/>
                        <a:t>Lähiopetus</a:t>
                      </a:r>
                      <a:r>
                        <a:rPr lang="fi-FI" sz="1200" dirty="0"/>
                        <a:t>: opetus- ja opiskelujärjestelyt opiskelijalähtöisesti, esim. riittävän opiskelurauhan varmistaminen, selkeä ja ennakkoon tiedossa oleva työjärjestys ja tieto oppimisympäristöistä, laadukkaat ja kielitietoiset oppimateriaalit ja opetus. </a:t>
                      </a:r>
                    </a:p>
                    <a:p>
                      <a:r>
                        <a:rPr lang="fi-FI" sz="1200" b="1" dirty="0"/>
                        <a:t>Työpaikalla</a:t>
                      </a:r>
                      <a:r>
                        <a:rPr lang="fi-FI" sz="1200" dirty="0"/>
                        <a:t>: Työpaikkaohjaajan riittävä perehdyttäminen, työpaikalla tapahtuvat ohjauskäynnit, säännöllinen yhteydenpito työpaikkaohjaajaan ja opiskelijaan myös etävälineillä.</a:t>
                      </a:r>
                    </a:p>
                    <a:p>
                      <a:r>
                        <a:rPr lang="fi-FI" sz="1200" dirty="0"/>
                        <a:t>  &gt; Opiskelijoiden riittävä perehdytys ja valmentaminen työpaikkajaksoille, sopivan työssäoppimispaikan löytämisessä auttaminen, tuki ja tsemppaus etenkin työssäoppimisen alkuun.</a:t>
                      </a:r>
                    </a:p>
                    <a:p>
                      <a:r>
                        <a:rPr lang="fi-FI" sz="1200" b="1" dirty="0"/>
                        <a:t>Verkko-opetu</a:t>
                      </a:r>
                      <a:r>
                        <a:rPr lang="fi-FI" sz="1200" dirty="0"/>
                        <a:t>s: riittävän ohjauksen ja vertaistuen varmistaminen, riittävä ja säännöllinen seuranta.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90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53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ulukko 4">
            <a:extLst>
              <a:ext uri="{FF2B5EF4-FFF2-40B4-BE49-F238E27FC236}">
                <a16:creationId xmlns:a16="http://schemas.microsoft.com/office/drawing/2014/main" id="{4F49BD0F-6C1F-DE93-B71D-AED5F55674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537529"/>
              </p:ext>
            </p:extLst>
          </p:nvPr>
        </p:nvGraphicFramePr>
        <p:xfrm>
          <a:off x="697230" y="1040130"/>
          <a:ext cx="10387330" cy="16811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87330">
                  <a:extLst>
                    <a:ext uri="{9D8B030D-6E8A-4147-A177-3AD203B41FA5}">
                      <a16:colId xmlns:a16="http://schemas.microsoft.com/office/drawing/2014/main" val="2544401875"/>
                    </a:ext>
                  </a:extLst>
                </a:gridCol>
              </a:tblGrid>
              <a:tr h="763295">
                <a:tc>
                  <a:txBody>
                    <a:bodyPr/>
                    <a:lstStyle/>
                    <a:p>
                      <a:r>
                        <a:rPr lang="fi-FI" dirty="0"/>
                        <a:t>Milloin opiskelijan tarpeet muuttuvat, jotta hän tarvitsee oppimisen tukea?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224320"/>
                  </a:ext>
                </a:extLst>
              </a:tr>
              <a:tr h="917867">
                <a:tc>
                  <a:txBody>
                    <a:bodyPr/>
                    <a:lstStyle/>
                    <a:p>
                      <a:r>
                        <a:rPr lang="fi-FI" dirty="0"/>
                        <a:t>Jos opiskelijalla tulee poissaoloja tai opinnot eivät etene suunnitellun mukaisesti, on reagoitava nopeasti. Henkilökohtaistamiskeskustelut, alkukartoitukset, perusopetuksesta saatavat siirtotiedot antavat erittäin tärkeää ennakkotietoa opiskelijan tarpeista oppimisen tukeen.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829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23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5455B11-3937-8DC6-DE01-83D058B4D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365126"/>
            <a:ext cx="10944225" cy="844550"/>
          </a:xfrm>
        </p:spPr>
        <p:txBody>
          <a:bodyPr/>
          <a:lstStyle/>
          <a:p>
            <a:r>
              <a:rPr lang="fi-FI" dirty="0"/>
              <a:t>Oikeus oppimisen tukeen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1A9B6AC9-BB4E-D8BC-9580-46D0320B37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617424"/>
              </p:ext>
            </p:extLst>
          </p:nvPr>
        </p:nvGraphicFramePr>
        <p:xfrm>
          <a:off x="428625" y="1046480"/>
          <a:ext cx="11235055" cy="55678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47011">
                  <a:extLst>
                    <a:ext uri="{9D8B030D-6E8A-4147-A177-3AD203B41FA5}">
                      <a16:colId xmlns:a16="http://schemas.microsoft.com/office/drawing/2014/main" val="3957575731"/>
                    </a:ext>
                  </a:extLst>
                </a:gridCol>
                <a:gridCol w="2150364">
                  <a:extLst>
                    <a:ext uri="{9D8B030D-6E8A-4147-A177-3AD203B41FA5}">
                      <a16:colId xmlns:a16="http://schemas.microsoft.com/office/drawing/2014/main" val="187108382"/>
                    </a:ext>
                  </a:extLst>
                </a:gridCol>
                <a:gridCol w="2343658">
                  <a:extLst>
                    <a:ext uri="{9D8B030D-6E8A-4147-A177-3AD203B41FA5}">
                      <a16:colId xmlns:a16="http://schemas.microsoft.com/office/drawing/2014/main" val="1386808821"/>
                    </a:ext>
                  </a:extLst>
                </a:gridCol>
                <a:gridCol w="2247011">
                  <a:extLst>
                    <a:ext uri="{9D8B030D-6E8A-4147-A177-3AD203B41FA5}">
                      <a16:colId xmlns:a16="http://schemas.microsoft.com/office/drawing/2014/main" val="411649605"/>
                    </a:ext>
                  </a:extLst>
                </a:gridCol>
                <a:gridCol w="2247011">
                  <a:extLst>
                    <a:ext uri="{9D8B030D-6E8A-4147-A177-3AD203B41FA5}">
                      <a16:colId xmlns:a16="http://schemas.microsoft.com/office/drawing/2014/main" val="335011683"/>
                    </a:ext>
                  </a:extLst>
                </a:gridCol>
              </a:tblGrid>
              <a:tr h="1133021"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KENELLÄ?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oikeus saada opetusta ja ohjausta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MILLOIN?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saamiset kriteerit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KUKA?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Opettajien/ ohjaajien vastuut ja työnkuva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MITEN?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toteutustavat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MITÄ?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tuen muodot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69217"/>
                  </a:ext>
                </a:extLst>
              </a:tr>
              <a:tr h="4335624">
                <a:tc>
                  <a:txBody>
                    <a:bodyPr/>
                    <a:lstStyle/>
                    <a:p>
                      <a:r>
                        <a:rPr lang="fi-FI" dirty="0"/>
                        <a:t>Kaikilla, jotka tukea tarvitsevat.</a:t>
                      </a:r>
                    </a:p>
                    <a:p>
                      <a:r>
                        <a:rPr lang="fi-FI" dirty="0"/>
                        <a:t>Kielelliset vaikeudet, matemaattiset haasteet, elämänhallinta, toiminnanohjauksen taidot, keskittymisen haasteet, oppimisvaikeudet.</a:t>
                      </a:r>
                    </a:p>
                    <a:p>
                      <a:r>
                        <a:rPr lang="fi-FI" dirty="0"/>
                        <a:t>-----------------------------</a:t>
                      </a:r>
                    </a:p>
                    <a:p>
                      <a:r>
                        <a:rPr lang="fi-FI" dirty="0"/>
                        <a:t>Kaikille!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Heti, kun tuen tarve ilmenee.</a:t>
                      </a:r>
                    </a:p>
                    <a:p>
                      <a:r>
                        <a:rPr lang="fi-FI" dirty="0"/>
                        <a:t> &gt; Tuen tarve voi ilmetä </a:t>
                      </a:r>
                      <a:r>
                        <a:rPr lang="fi-FI" dirty="0" err="1"/>
                        <a:t>hoks</a:t>
                      </a:r>
                      <a:r>
                        <a:rPr lang="fi-FI" dirty="0"/>
                        <a:t>-keskustelussa, lähtötasotesteissä tai opintojen aikana. </a:t>
                      </a:r>
                    </a:p>
                    <a:p>
                      <a:r>
                        <a:rPr lang="fi-FI" dirty="0"/>
                        <a:t>----------------------------</a:t>
                      </a:r>
                    </a:p>
                    <a:p>
                      <a:r>
                        <a:rPr lang="fi-FI" dirty="0"/>
                        <a:t>Ennakoidusti.</a:t>
                      </a:r>
                    </a:p>
                    <a:p>
                      <a:r>
                        <a:rPr lang="fi-FI" dirty="0"/>
                        <a:t>Suunnitellusti.</a:t>
                      </a:r>
                    </a:p>
                    <a:p>
                      <a:r>
                        <a:rPr lang="fi-FI" dirty="0"/>
                        <a:t>Oikea-aikaiseksi.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500" dirty="0"/>
                        <a:t>Kaikki, jotka opiskelijan kanssa ovat tekemisissä ja häntä opettavat tai ohjaavat. </a:t>
                      </a:r>
                    </a:p>
                    <a:p>
                      <a:r>
                        <a:rPr lang="fi-FI" sz="1500" dirty="0"/>
                        <a:t> &gt; Vastuuopettaja, opettajat, ohjaajat, erityisopettaja, nuorisotyöntekijä.</a:t>
                      </a:r>
                    </a:p>
                    <a:p>
                      <a:r>
                        <a:rPr lang="fi-FI" sz="1500" dirty="0"/>
                        <a:t>  &gt; substanssi ja ammattirooli huomioiden!</a:t>
                      </a:r>
                    </a:p>
                    <a:p>
                      <a:r>
                        <a:rPr lang="fi-FI" sz="1500" dirty="0"/>
                        <a:t>-----------------------------------</a:t>
                      </a:r>
                    </a:p>
                    <a:p>
                      <a:r>
                        <a:rPr lang="fi-FI" sz="1500" dirty="0"/>
                        <a:t>Tukea antaa kaikki opetus- ja ohjaushenkilöstö.</a:t>
                      </a:r>
                    </a:p>
                    <a:p>
                      <a:r>
                        <a:rPr lang="fi-FI" sz="1500" dirty="0"/>
                        <a:t>Avainasemassa HOKS -keskustelusta vastuussa olevalla opettajalla.</a:t>
                      </a:r>
                    </a:p>
                    <a:p>
                      <a:r>
                        <a:rPr lang="fi-FI" sz="1500" dirty="0"/>
                        <a:t>Jatkuva havainnointi ja tuen tarpeiden huomioiminen kuuluu kaikille.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800" dirty="0"/>
                        <a:t>Samanaikaisopetus tunneilla, erilaiset tukipajat (opettajat, ohjaajat), henkilökohtainen tukiopetus, erilaiset pedagogiset ratkaisut, kurssivalinnat tavoitteiden mukaan, huomio oppimateriaalin laatuun ja saavutettavuuteen sekä eri "tasot" oppimateriaalissa.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dirty="0"/>
                        <a:t>Pienryhmäohjaus.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dirty="0"/>
                        <a:t>Yksilöohjaus.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dirty="0"/>
                        <a:t>Samanaikaisopetus.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dirty="0"/>
                        <a:t>Aineryhmäkohtaiset tukipajat.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dirty="0"/>
                        <a:t>Buusti, </a:t>
                      </a:r>
                      <a:r>
                        <a:rPr lang="fi-FI" dirty="0" err="1"/>
                        <a:t>Kohtaamo</a:t>
                      </a:r>
                      <a:r>
                        <a:rPr lang="fi-FI" dirty="0"/>
                        <a:t>, Majakka, Tsemppi…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90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45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ulukko 4">
            <a:extLst>
              <a:ext uri="{FF2B5EF4-FFF2-40B4-BE49-F238E27FC236}">
                <a16:creationId xmlns:a16="http://schemas.microsoft.com/office/drawing/2014/main" id="{4E7757EC-289B-7514-3D0F-F9CDB61186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509733"/>
              </p:ext>
            </p:extLst>
          </p:nvPr>
        </p:nvGraphicFramePr>
        <p:xfrm>
          <a:off x="398781" y="370114"/>
          <a:ext cx="11394438" cy="60254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70448">
                  <a:extLst>
                    <a:ext uri="{9D8B030D-6E8A-4147-A177-3AD203B41FA5}">
                      <a16:colId xmlns:a16="http://schemas.microsoft.com/office/drawing/2014/main" val="23073832"/>
                    </a:ext>
                  </a:extLst>
                </a:gridCol>
                <a:gridCol w="4108282">
                  <a:extLst>
                    <a:ext uri="{9D8B030D-6E8A-4147-A177-3AD203B41FA5}">
                      <a16:colId xmlns:a16="http://schemas.microsoft.com/office/drawing/2014/main" val="141485425"/>
                    </a:ext>
                  </a:extLst>
                </a:gridCol>
                <a:gridCol w="3515708">
                  <a:extLst>
                    <a:ext uri="{9D8B030D-6E8A-4147-A177-3AD203B41FA5}">
                      <a16:colId xmlns:a16="http://schemas.microsoft.com/office/drawing/2014/main" val="3361885425"/>
                    </a:ext>
                  </a:extLst>
                </a:gridCol>
              </a:tblGrid>
              <a:tr h="950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/>
                        <a:t>Miten tuen suunnitelma yhdistetään opiskeluarkeen?</a:t>
                      </a:r>
                      <a:endParaRPr lang="fi-FI" dirty="0"/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Keinoja opiskelijan osallistamiseen tuen suunnittelussa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Milloin opiskelijan tarpeet muuttuvat, jotta opiskelija tarvitsee erityistä tukea?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868658"/>
                  </a:ext>
                </a:extLst>
              </a:tr>
              <a:tr h="1085358">
                <a:tc>
                  <a:txBody>
                    <a:bodyPr/>
                    <a:lstStyle/>
                    <a:p>
                      <a:r>
                        <a:rPr lang="fi-FI" sz="1400" dirty="0"/>
                        <a:t>Suunnitellut tuen muodot ovat kaikkien tiedossa, jotka ovat opiskelijan kanssa tekemisissä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Kysytään opiskelijalta, mikä häntä on aiemmin auttanut opiskeluissa tai mistä tuntuu nyt olevan hyötyä. Luotetaan opiskelijan omaan näkemykseen oppimisestaan.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Kun tuen tarve on jatkuvaa ja säännöllistä.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66755"/>
                  </a:ext>
                </a:extLst>
              </a:tr>
              <a:tr h="1111057">
                <a:tc>
                  <a:txBody>
                    <a:bodyPr/>
                    <a:lstStyle/>
                    <a:p>
                      <a:r>
                        <a:rPr lang="fi-FI" sz="1400" dirty="0"/>
                        <a:t>Tarkistetaan säännöllisesti, miten tuen suunnitelma toimii käytännössä: toimivatko ratkaisut, onko tarvetta muuttaa suunnitelmaa, tarvitseeko enemmän tukea (erityinen tuki) </a:t>
                      </a:r>
                      <a:r>
                        <a:rPr lang="fi-FI" sz="1400" dirty="0" err="1"/>
                        <a:t>jne</a:t>
                      </a:r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Opiskelijan mukana ja keskiössä pitäminen tuen suunnittelussa. Käydään vuoropuhelua "sanelun" sijaan. Hyödynnetään nivelvaiheen tietoa ja sen myötä ohjaavaa otetta keskustelussa.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Kun opiskelijalla todennettuja oppimisvaikeuksia ja oppimisen tuki ei enää riitä.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519139"/>
                  </a:ext>
                </a:extLst>
              </a:tr>
              <a:tr h="1254429">
                <a:tc>
                  <a:txBody>
                    <a:bodyPr/>
                    <a:lstStyle/>
                    <a:p>
                      <a:r>
                        <a:rPr lang="fi-FI" sz="1400" dirty="0"/>
                        <a:t>Koko henkilökunta osallistuu tuen antamiseen.</a:t>
                      </a:r>
                    </a:p>
                    <a:p>
                      <a:r>
                        <a:rPr lang="fi-FI" sz="1400" dirty="0"/>
                        <a:t>Tuki toteutuu osana opetusta, ei erillisenä toimintona.</a:t>
                      </a:r>
                    </a:p>
                    <a:p>
                      <a:r>
                        <a:rPr lang="fi-FI" sz="1400" dirty="0"/>
                        <a:t>Samanaikaisopetusta.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Opiskelijan kuuleminen.</a:t>
                      </a:r>
                    </a:p>
                    <a:p>
                      <a:r>
                        <a:rPr lang="fi-FI" sz="1400" dirty="0"/>
                        <a:t>Aito kohtaaminen, kiinnostuminen opiskelijasta.</a:t>
                      </a:r>
                    </a:p>
                    <a:p>
                      <a:r>
                        <a:rPr lang="fi-FI" sz="1400" dirty="0"/>
                        <a:t>Arjessa toimiminen läsnä.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Säännöllistä ja jatkuvaa.</a:t>
                      </a:r>
                    </a:p>
                    <a:p>
                      <a:r>
                        <a:rPr lang="fi-FI" sz="1400" dirty="0"/>
                        <a:t>Oppimisen tuki ei riitä.</a:t>
                      </a:r>
                    </a:p>
                    <a:p>
                      <a:r>
                        <a:rPr lang="fi-FI" sz="1400" dirty="0"/>
                        <a:t>Laaja-alaista.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735585"/>
                  </a:ext>
                </a:extLst>
              </a:tr>
              <a:tr h="1551464">
                <a:tc>
                  <a:txBody>
                    <a:bodyPr/>
                    <a:lstStyle/>
                    <a:p>
                      <a:r>
                        <a:rPr lang="fi-FI" sz="1400" dirty="0" err="1"/>
                        <a:t>Hoks</a:t>
                      </a:r>
                      <a:r>
                        <a:rPr lang="fi-FI" sz="1400" dirty="0"/>
                        <a:t>-keskeinen, tiedonsiirto kirjatuista asioista tärkeää -&gt; kaikki opiskelijaa opettavat opettajat tietoisia tukisuunnitelmista ja jokainen opettaja vastuussa tuen suunnitelmien noudattamisesta, tuen suunnitelman päivittäminen riittävän usein.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/>
                        <a:t>Opiskelijan oltava tietoinen suunnitelman sisällöistä ja mukana suunnitelmapalaverissa, jonka jälkeen erityisopettaja tai vastuuopettaja käy vielä läpi tuen muodot ja tukikeinot.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dirty="0"/>
                        <a:t>Opinnot eivät etene, tulee kriisi.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613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64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5455B11-3937-8DC6-DE01-83D058B4D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7" y="126274"/>
            <a:ext cx="11277600" cy="875212"/>
          </a:xfrm>
        </p:spPr>
        <p:txBody>
          <a:bodyPr/>
          <a:lstStyle/>
          <a:p>
            <a:r>
              <a:rPr lang="fi-FI" dirty="0"/>
              <a:t>Oikeus erityiseen tukeen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1A9B6AC9-BB4E-D8BC-9580-46D0320B37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816847"/>
              </p:ext>
            </p:extLst>
          </p:nvPr>
        </p:nvGraphicFramePr>
        <p:xfrm>
          <a:off x="428624" y="903514"/>
          <a:ext cx="11534775" cy="58282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77330">
                  <a:extLst>
                    <a:ext uri="{9D8B030D-6E8A-4147-A177-3AD203B41FA5}">
                      <a16:colId xmlns:a16="http://schemas.microsoft.com/office/drawing/2014/main" val="3957575731"/>
                    </a:ext>
                  </a:extLst>
                </a:gridCol>
                <a:gridCol w="2536580">
                  <a:extLst>
                    <a:ext uri="{9D8B030D-6E8A-4147-A177-3AD203B41FA5}">
                      <a16:colId xmlns:a16="http://schemas.microsoft.com/office/drawing/2014/main" val="1386808821"/>
                    </a:ext>
                  </a:extLst>
                </a:gridCol>
                <a:gridCol w="2650893">
                  <a:extLst>
                    <a:ext uri="{9D8B030D-6E8A-4147-A177-3AD203B41FA5}">
                      <a16:colId xmlns:a16="http://schemas.microsoft.com/office/drawing/2014/main" val="3282298115"/>
                    </a:ext>
                  </a:extLst>
                </a:gridCol>
                <a:gridCol w="1963017">
                  <a:extLst>
                    <a:ext uri="{9D8B030D-6E8A-4147-A177-3AD203B41FA5}">
                      <a16:colId xmlns:a16="http://schemas.microsoft.com/office/drawing/2014/main" val="411649605"/>
                    </a:ext>
                  </a:extLst>
                </a:gridCol>
                <a:gridCol w="2306955">
                  <a:extLst>
                    <a:ext uri="{9D8B030D-6E8A-4147-A177-3AD203B41FA5}">
                      <a16:colId xmlns:a16="http://schemas.microsoft.com/office/drawing/2014/main" val="335011683"/>
                    </a:ext>
                  </a:extLst>
                </a:gridCol>
              </a:tblGrid>
              <a:tr h="961035">
                <a:tc>
                  <a:txBody>
                    <a:bodyPr/>
                    <a:lstStyle/>
                    <a:p>
                      <a:r>
                        <a:rPr lang="fi-FI" sz="1400" b="1" kern="1200">
                          <a:solidFill>
                            <a:schemeClr val="lt1"/>
                          </a:solidFill>
                          <a:effectLst/>
                        </a:rPr>
                        <a:t>KENELLÄ?</a:t>
                      </a:r>
                    </a:p>
                    <a:p>
                      <a:r>
                        <a:rPr lang="fi-FI" sz="1400" b="1" kern="1200">
                          <a:solidFill>
                            <a:schemeClr val="lt1"/>
                          </a:solidFill>
                          <a:effectLst/>
                        </a:rPr>
                        <a:t>oikeus saada opetusta ja ohjausta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>
                          <a:solidFill>
                            <a:schemeClr val="lt1"/>
                          </a:solidFill>
                          <a:effectLst/>
                        </a:rPr>
                        <a:t>KUKA?</a:t>
                      </a:r>
                    </a:p>
                    <a:p>
                      <a:r>
                        <a:rPr lang="fi-FI" sz="1400" b="1" kern="1200">
                          <a:solidFill>
                            <a:schemeClr val="lt1"/>
                          </a:solidFill>
                          <a:effectLst/>
                        </a:rPr>
                        <a:t>Opettajien/ ohjaajien vastuut ja työnkuva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MILLOIN?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saamiset kriteerit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MITEN?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toteutustavat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MITÄ?</a:t>
                      </a:r>
                    </a:p>
                    <a:p>
                      <a:r>
                        <a:rPr lang="fi-FI" sz="1400" b="1" kern="1200" dirty="0">
                          <a:solidFill>
                            <a:schemeClr val="lt1"/>
                          </a:solidFill>
                          <a:effectLst/>
                        </a:rPr>
                        <a:t>Opetuksen ja ohjauksen tuen muodot</a:t>
                      </a:r>
                    </a:p>
                    <a:p>
                      <a:endParaRPr lang="fi-FI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69217"/>
                  </a:ext>
                </a:extLst>
              </a:tr>
              <a:tr h="4867177">
                <a:tc>
                  <a:txBody>
                    <a:bodyPr/>
                    <a:lstStyle/>
                    <a:p>
                      <a:r>
                        <a:rPr lang="fi-FI" sz="1400" dirty="0"/>
                        <a:t>Opiskelijalla, jolla todettu oppimisvaikeus (ennen opintoja tai sen aikana, testit, seulat)</a:t>
                      </a:r>
                    </a:p>
                    <a:p>
                      <a:r>
                        <a:rPr lang="fi-FI" sz="1400" dirty="0"/>
                        <a:t>----------------------------</a:t>
                      </a:r>
                    </a:p>
                    <a:p>
                      <a:r>
                        <a:rPr lang="fi-FI" sz="1400" dirty="0"/>
                        <a:t>HPV-hakijat, osa?</a:t>
                      </a:r>
                    </a:p>
                    <a:p>
                      <a:r>
                        <a:rPr lang="fi-FI" sz="1400" dirty="0"/>
                        <a:t>S2 osalla, mutta pitäisi kartoittaa säännöllisen ja pitkäaikaisen tuen tarve. </a:t>
                      </a:r>
                    </a:p>
                    <a:p>
                      <a:r>
                        <a:rPr lang="fi-FI" sz="1400" dirty="0"/>
                        <a:t>Oppimisvaikeudet.</a:t>
                      </a:r>
                    </a:p>
                    <a:p>
                      <a:r>
                        <a:rPr lang="fi-FI" sz="1400" dirty="0"/>
                        <a:t>Toiminnanohjauksen tuen tarve, psykososiaaliset syyt, mutta kartoitettava säännöllisen ja pitkäaikaisen tuen tarve.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400" dirty="0" err="1"/>
                        <a:t>Yto</a:t>
                      </a:r>
                      <a:r>
                        <a:rPr lang="fi-FI" sz="1400" dirty="0"/>
                        <a:t>-erityisopettaja antaa erityistä tukea </a:t>
                      </a:r>
                      <a:r>
                        <a:rPr lang="fi-FI" sz="1400" dirty="0" err="1"/>
                        <a:t>yto</a:t>
                      </a:r>
                      <a:r>
                        <a:rPr lang="fi-FI" sz="1400" dirty="0"/>
                        <a:t>-osaamisen hankkimisessa.</a:t>
                      </a:r>
                    </a:p>
                    <a:p>
                      <a:r>
                        <a:rPr lang="fi-FI" sz="1400" dirty="0"/>
                        <a:t>Ammatillinen erityisopettaja antaa erityistä tukea.</a:t>
                      </a:r>
                    </a:p>
                    <a:p>
                      <a:r>
                        <a:rPr lang="fi-FI" sz="1400" dirty="0"/>
                        <a:t>Alojen erityispiirteet on huomioitava (kaikilla koulutusaloilla ei ole välttämättä erityisopettajaa) -&gt; muu henkilöstö (esim. ohjaajat) voivat tukea opiskelijaa, erityisopettaja konsultoi. </a:t>
                      </a:r>
                    </a:p>
                    <a:p>
                      <a:r>
                        <a:rPr lang="fi-FI" sz="1400" dirty="0"/>
                        <a:t>---------------------------------------------</a:t>
                      </a:r>
                    </a:p>
                    <a:p>
                      <a:r>
                        <a:rPr lang="fi-FI" sz="1400" dirty="0"/>
                        <a:t>Riittävä määrä erityisopettajia. </a:t>
                      </a:r>
                    </a:p>
                    <a:p>
                      <a:r>
                        <a:rPr lang="fi-FI" sz="1400" dirty="0"/>
                        <a:t>Riittävä määrä resurssia ja tietoa, ymmärryksen lisääminen henkilökunnan koulutuksilla. </a:t>
                      </a:r>
                    </a:p>
                    <a:p>
                      <a:r>
                        <a:rPr lang="fi-FI" sz="1400" dirty="0"/>
                        <a:t>Muutkin opettajat ja ohjaajat voivat tukea, mutta heillä tulisi olla riittävän laadukkaat ja pedagogiset työkalut.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500" dirty="0"/>
                        <a:t>Pedagoginen tarve jatkuvalle, säännölliselle tuelle opiskelussa ja/ tai työelämässä oppimisen jaksolla.</a:t>
                      </a:r>
                    </a:p>
                    <a:p>
                      <a:r>
                        <a:rPr lang="fi-FI" sz="1500" dirty="0"/>
                        <a:t>------------------------------------------</a:t>
                      </a:r>
                    </a:p>
                    <a:p>
                      <a:r>
                        <a:rPr lang="fi-FI" sz="1500" dirty="0"/>
                        <a:t>Heti, kun tuen tarve ilmenee missä vaiheessa opiskeluja tahansa. </a:t>
                      </a:r>
                    </a:p>
                    <a:p>
                      <a:r>
                        <a:rPr lang="fi-FI" sz="1500" dirty="0"/>
                        <a:t>Heti alkukartoituksen jälkeen.</a:t>
                      </a:r>
                    </a:p>
                    <a:p>
                      <a:r>
                        <a:rPr lang="fi-FI" sz="1500" dirty="0"/>
                        <a:t>Tukea tarkastellaan tutkinnon osittain.</a:t>
                      </a:r>
                    </a:p>
                    <a:p>
                      <a:r>
                        <a:rPr lang="fi-FI" sz="1500" dirty="0" err="1"/>
                        <a:t>Hoksiin</a:t>
                      </a:r>
                      <a:r>
                        <a:rPr lang="fi-FI" sz="1500" dirty="0"/>
                        <a:t> kirjaukset erityisestä tuesta mahdollisimman pian.</a:t>
                      </a:r>
                    </a:p>
                    <a:p>
                      <a:r>
                        <a:rPr lang="fi-FI" sz="1500" dirty="0"/>
                        <a:t>------------------------------------------</a:t>
                      </a:r>
                    </a:p>
                    <a:p>
                      <a:r>
                        <a:rPr lang="fi-FI" sz="1500" dirty="0"/>
                        <a:t>KYSYMYS: Onko lyhytaikaisesti annettava intensiivisempi tukijakso (esim. kriisien aikana) erityistä tukea vai oppimisen tukea?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500" dirty="0"/>
                        <a:t>Työelämässä käynnit.</a:t>
                      </a:r>
                    </a:p>
                    <a:p>
                      <a:r>
                        <a:rPr lang="fi-FI" sz="1500" dirty="0"/>
                        <a:t>Verkko-oppimispajat.</a:t>
                      </a:r>
                    </a:p>
                    <a:p>
                      <a:r>
                        <a:rPr lang="fi-FI" sz="1500" dirty="0"/>
                        <a:t>--------------------------------</a:t>
                      </a:r>
                    </a:p>
                    <a:p>
                      <a:r>
                        <a:rPr lang="fi-FI" sz="1500" dirty="0"/>
                        <a:t>Samanaikaisopetus.</a:t>
                      </a:r>
                    </a:p>
                    <a:p>
                      <a:r>
                        <a:rPr lang="fi-FI" sz="1500" dirty="0"/>
                        <a:t>Erilaiset pajat (rästityyppiset ja ennaltaehkäisevät).</a:t>
                      </a:r>
                    </a:p>
                    <a:p>
                      <a:r>
                        <a:rPr lang="fi-FI" sz="1500" dirty="0"/>
                        <a:t>Pienryhmät.</a:t>
                      </a:r>
                    </a:p>
                    <a:p>
                      <a:r>
                        <a:rPr lang="fi-FI" sz="1500" dirty="0"/>
                        <a:t>Verkko-ohjaus/etäohjaus.</a:t>
                      </a:r>
                    </a:p>
                    <a:p>
                      <a:r>
                        <a:rPr lang="fi-FI" sz="1500" dirty="0"/>
                        <a:t>Yksilöohjaus.</a:t>
                      </a:r>
                    </a:p>
                    <a:p>
                      <a:r>
                        <a:rPr lang="fi-FI" sz="1500" dirty="0"/>
                        <a:t>Tehostettu työssäoppimisen tuki.</a:t>
                      </a:r>
                    </a:p>
                    <a:p>
                      <a:r>
                        <a:rPr lang="fi-FI" sz="1500" dirty="0"/>
                        <a:t>Opiskeluhuollon moniammatillinen tuki.</a:t>
                      </a:r>
                    </a:p>
                    <a:p>
                      <a:r>
                        <a:rPr lang="fi-FI" sz="1500" dirty="0"/>
                        <a:t>Erityisopettajan konsultointi.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Yksilöohjaus.</a:t>
                      </a:r>
                    </a:p>
                    <a:p>
                      <a:r>
                        <a:rPr lang="fi-FI" dirty="0"/>
                        <a:t>Pienryhmäohjaus.</a:t>
                      </a:r>
                    </a:p>
                    <a:p>
                      <a:r>
                        <a:rPr lang="fi-FI" dirty="0"/>
                        <a:t>Selkomateriaali ja muu eriyttävä materiaali.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90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725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ulukko 4">
            <a:extLst>
              <a:ext uri="{FF2B5EF4-FFF2-40B4-BE49-F238E27FC236}">
                <a16:creationId xmlns:a16="http://schemas.microsoft.com/office/drawing/2014/main" id="{C8F85824-0C4F-3FAE-5163-F1E814AB7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070651"/>
              </p:ext>
            </p:extLst>
          </p:nvPr>
        </p:nvGraphicFramePr>
        <p:xfrm>
          <a:off x="838200" y="1825625"/>
          <a:ext cx="10515600" cy="1280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3120179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/>
                        <a:t>Tuen vaikuttavuuden arviointikeinoja</a:t>
                      </a:r>
                      <a:endParaRPr lang="fi-FI" dirty="0"/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51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Opintosuoritukset, opiskelijan hyvinvointi, keskustelu opiskelijan ja opettajien kanssa.</a:t>
                      </a:r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57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501819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1051</Words>
  <Application>Microsoft Office PowerPoint</Application>
  <PresentationFormat>Laajakuva</PresentationFormat>
  <Paragraphs>141</Paragraphs>
  <Slides>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Verdana</vt:lpstr>
      <vt:lpstr>Opetushallitus</vt:lpstr>
      <vt:lpstr>Office-teema</vt:lpstr>
      <vt:lpstr>OIKEA-AIKAINEN JA OIKEAN LAAJUINEN TUKI  29.4.2024</vt:lpstr>
      <vt:lpstr>Oikeus opetukseen ja ohjaukseen </vt:lpstr>
      <vt:lpstr>PowerPoint-esitys</vt:lpstr>
      <vt:lpstr>Oikeus oppimisen tukeen </vt:lpstr>
      <vt:lpstr>PowerPoint-esitys</vt:lpstr>
      <vt:lpstr>Oikeus erityiseen tukeen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OIKEA-AIKAINEN JA OIKEAN LAAJUINEN TUKI  29.4.2024</dc:title>
  <dc:creator>Savolainen Anne-Maria (OPH)</dc:creator>
  <cp:lastModifiedBy>Savolainen Anne-Maria (OPH)</cp:lastModifiedBy>
  <cp:revision>7</cp:revision>
  <dcterms:created xsi:type="dcterms:W3CDTF">2024-05-02T12:04:00Z</dcterms:created>
  <dcterms:modified xsi:type="dcterms:W3CDTF">2024-05-07T12:37:15Z</dcterms:modified>
</cp:coreProperties>
</file>