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8" r:id="rId5"/>
    <p:sldId id="272" r:id="rId6"/>
    <p:sldId id="260" r:id="rId7"/>
    <p:sldId id="261" r:id="rId8"/>
    <p:sldId id="265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FA8E77-D5F0-4E63-9440-017F0941C233}" v="2" dt="2024-03-12T11:49:24.791"/>
    <p1510:client id="{4A74654D-642F-4E9C-B1EB-20759A9ACF7E}" v="16" dt="2024-03-11T06:01:28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74333-E310-4181-A269-13BD807E08CD}" type="datetimeFigureOut">
              <a:rPr lang="fi-FI" smtClean="0"/>
              <a:t>12.3.2024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235BE-BAB5-4397-B526-54DA869973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8221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A3D8-BBC7-401E-A6FA-1769658283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4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12/03/2024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Opetushallitus</a:t>
            </a:r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64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12/03/2024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Opetushallitus</a:t>
            </a:r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68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12/03/2024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41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12/03/2024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21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12/03/2024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16874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12/03/2024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593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12/03/2024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74722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12/03/2024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968828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12/03/2024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201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12/03/2024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34321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12/03/2024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97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12/03/2024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214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883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79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580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41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GB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12/03/2024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93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fi/avustukset/oppimisen-tuen-kehittaminen-lukiokoulutuksess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42901" y="1371601"/>
            <a:ext cx="7658099" cy="3724274"/>
          </a:xfrm>
        </p:spPr>
        <p:txBody>
          <a:bodyPr/>
          <a:lstStyle/>
          <a:p>
            <a:r>
              <a:rPr lang="fi-FI" sz="3500"/>
              <a:t>Opetushallitus vastaa </a:t>
            </a:r>
            <a:br>
              <a:rPr lang="fi-FI" sz="3500"/>
            </a:br>
            <a:r>
              <a:rPr lang="fi-FI" sz="3500"/>
              <a:t>hankkeen </a:t>
            </a:r>
            <a:br>
              <a:rPr lang="fi-FI" sz="3500"/>
            </a:br>
            <a:r>
              <a:rPr lang="fi-FI" sz="3500"/>
              <a:t>ohjaamisesta ja seurannasta</a:t>
            </a:r>
            <a:endParaRPr lang="en-GB" sz="350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76275" y="5191125"/>
            <a:ext cx="7261495" cy="1135823"/>
          </a:xfrm>
        </p:spPr>
        <p:txBody>
          <a:bodyPr/>
          <a:lstStyle/>
          <a:p>
            <a:r>
              <a:rPr lang="it-IT"/>
              <a:t>Ansa Savolainen</a:t>
            </a:r>
          </a:p>
          <a:p>
            <a:r>
              <a:rPr lang="it-IT"/>
              <a:t>erityisasiantuntija </a:t>
            </a:r>
          </a:p>
          <a:p>
            <a:r>
              <a:rPr lang="it-IT"/>
              <a:t>anne-maria.savolainen@oph.fi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EDFE56-254B-D539-3132-692487F7B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07" y="164388"/>
            <a:ext cx="11746786" cy="698642"/>
          </a:xfrm>
        </p:spPr>
        <p:txBody>
          <a:bodyPr anchor="t"/>
          <a:lstStyle/>
          <a:p>
            <a:r>
              <a:rPr lang="fi-FI" dirty="0"/>
              <a:t>Ohjelma</a:t>
            </a:r>
            <a:br>
              <a:rPr lang="fi-FI" dirty="0"/>
            </a:br>
            <a:endParaRPr 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7941EC73-3DC1-A640-6EC4-C4EB1E03D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607" y="976045"/>
            <a:ext cx="12044737" cy="5881955"/>
          </a:xfrm>
        </p:spPr>
        <p:txBody>
          <a:bodyPr/>
          <a:lstStyle/>
          <a:p>
            <a:pPr marL="0" indent="0">
              <a:buNone/>
            </a:pPr>
            <a:r>
              <a:rPr lang="fi-FI" sz="1600" dirty="0"/>
              <a:t>Tilaisuuden avaaminen – Ansa Savolainen, Opetushallitus</a:t>
            </a:r>
          </a:p>
          <a:p>
            <a:pPr marL="0" indent="0">
              <a:buNone/>
            </a:pPr>
            <a:r>
              <a:rPr lang="fi-FI" dirty="0"/>
              <a:t>klo 8.30–9.00 </a:t>
            </a:r>
            <a:r>
              <a:rPr lang="fi-FI" b="1" dirty="0"/>
              <a:t>Yleiset ohjeet hankehallintoon</a:t>
            </a:r>
            <a:r>
              <a:rPr lang="fi-FI" dirty="0"/>
              <a:t>, Kyösti Husso, Opetushallitus</a:t>
            </a:r>
          </a:p>
          <a:p>
            <a:pPr marL="0" indent="0">
              <a:spcAft>
                <a:spcPts val="0"/>
              </a:spcAft>
              <a:buNone/>
            </a:pPr>
            <a:r>
              <a:rPr lang="fi-FI" dirty="0"/>
              <a:t>klo 9.00–9.30 </a:t>
            </a:r>
            <a:r>
              <a:rPr lang="fi-FI" b="1" dirty="0"/>
              <a:t>Hankkeen tavoitteet ja sen liittyminen muuhun 					kansalliseen kehittämiseen</a:t>
            </a:r>
            <a:r>
              <a:rPr lang="fi-FI" dirty="0"/>
              <a:t>,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i-FI" dirty="0"/>
              <a:t>             Kaisa Räty, Opetus- ja kulttuuriministeriö ja Riia Palmqvist, Opetushallitus</a:t>
            </a:r>
          </a:p>
          <a:p>
            <a:pPr marL="0" indent="0">
              <a:spcAft>
                <a:spcPts val="600"/>
              </a:spcAft>
              <a:buNone/>
            </a:pPr>
            <a:endParaRPr lang="fi-FI" dirty="0"/>
          </a:p>
          <a:p>
            <a:pPr marL="0" indent="0">
              <a:spcAft>
                <a:spcPts val="0"/>
              </a:spcAft>
              <a:buNone/>
            </a:pPr>
            <a:r>
              <a:rPr lang="fi-FI" dirty="0"/>
              <a:t>klo 9.30- 9.50 </a:t>
            </a:r>
            <a:r>
              <a:rPr lang="fi-FI" b="1" dirty="0"/>
              <a:t>Hankeaikainen ohjaus ja hankkeen etenemisen seuranta</a:t>
            </a:r>
            <a:r>
              <a:rPr lang="fi-FI" dirty="0"/>
              <a:t>,</a:t>
            </a:r>
          </a:p>
          <a:p>
            <a:pPr marL="0" indent="0">
              <a:spcAft>
                <a:spcPts val="0"/>
              </a:spcAft>
              <a:buNone/>
            </a:pPr>
            <a:r>
              <a:rPr lang="fi-FI" dirty="0"/>
              <a:t> 		Ansa Savolainen, Opetushallitus</a:t>
            </a:r>
          </a:p>
          <a:p>
            <a:pPr marL="0" indent="0">
              <a:spcAft>
                <a:spcPts val="0"/>
              </a:spcAft>
              <a:buNone/>
            </a:pPr>
            <a:endParaRPr lang="fi-FI" dirty="0"/>
          </a:p>
          <a:p>
            <a:pPr marL="0" indent="0">
              <a:spcAft>
                <a:spcPts val="0"/>
              </a:spcAft>
              <a:buNone/>
            </a:pPr>
            <a:r>
              <a:rPr lang="fi-FI" dirty="0"/>
              <a:t>klo 9.50-10.50 </a:t>
            </a:r>
            <a:r>
              <a:rPr lang="fi-FI" b="1" dirty="0"/>
              <a:t>Pienryhmätyöskentelyä</a:t>
            </a:r>
          </a:p>
          <a:p>
            <a:pPr>
              <a:spcAft>
                <a:spcPts val="0"/>
              </a:spcAft>
            </a:pPr>
            <a:r>
              <a:rPr lang="fi-FI" sz="1800" dirty="0"/>
              <a:t>koulutuksen järjestäjät esittelevät oman hankkeensa ja sen tavoitteet (noin 5 min/ koulutuksen järjestäjä)</a:t>
            </a:r>
          </a:p>
          <a:p>
            <a:pPr>
              <a:spcAft>
                <a:spcPts val="0"/>
              </a:spcAft>
            </a:pPr>
            <a:r>
              <a:rPr lang="fi-FI" sz="1800" dirty="0"/>
              <a:t>pienryhmätyöskentely 5 kertaa miksi- menetelmää käyttäen</a:t>
            </a:r>
          </a:p>
          <a:p>
            <a:pPr marL="0" indent="0">
              <a:spcAft>
                <a:spcPts val="0"/>
              </a:spcAft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dirty="0"/>
              <a:t>Klo 10.50 Paluu yhteiseen tilaan, </a:t>
            </a:r>
            <a:r>
              <a:rPr lang="fi-FI" b="1" dirty="0"/>
              <a:t>pienryhmätyöskentelyn purku</a:t>
            </a:r>
          </a:p>
          <a:p>
            <a:pPr marL="0" indent="0">
              <a:buNone/>
            </a:pPr>
            <a:r>
              <a:rPr lang="fi-FI" dirty="0"/>
              <a:t>Klo 11.00 </a:t>
            </a:r>
            <a:r>
              <a:rPr lang="fi-FI" b="1" dirty="0"/>
              <a:t>Tilaisuuden päätös</a:t>
            </a:r>
          </a:p>
        </p:txBody>
      </p:sp>
    </p:spTree>
    <p:extLst>
      <p:ext uri="{BB962C8B-B14F-4D97-AF65-F5344CB8AC3E}">
        <p14:creationId xmlns:p14="http://schemas.microsoft.com/office/powerpoint/2010/main" val="179030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1DF4FF-1770-530A-403F-59608E17C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0004"/>
            <a:ext cx="10972800" cy="567244"/>
          </a:xfrm>
        </p:spPr>
        <p:txBody>
          <a:bodyPr anchor="t"/>
          <a:lstStyle/>
          <a:p>
            <a:r>
              <a:rPr lang="fi-FI"/>
              <a:t>Edistetään hanketta yhdessä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3D1507-D2AD-DB43-2450-7C309AEDD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857249"/>
            <a:ext cx="11287125" cy="557212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b="1" dirty="0"/>
              <a:t>Webinaari -tapaamisia </a:t>
            </a:r>
            <a:r>
              <a:rPr lang="fi-FI" dirty="0"/>
              <a:t>kevään ja ensi syksyn aikana.</a:t>
            </a:r>
          </a:p>
          <a:p>
            <a:pPr marL="360045" indent="-360045"/>
            <a:r>
              <a:rPr lang="fi-FI" dirty="0"/>
              <a:t>Webinaarien aiheet tukevat koulutuksen järjestäjien hanketyötä, aiheet liittyvät hankkeen tavoitteisiin. </a:t>
            </a:r>
            <a:endParaRPr lang="fi-FI" dirty="0">
              <a:ea typeface="Verdana"/>
            </a:endParaRPr>
          </a:p>
          <a:p>
            <a:pPr lvl="1"/>
            <a:r>
              <a:rPr lang="fi-FI" dirty="0"/>
              <a:t>Webinaareissa esitellään esimerkin omaisesti muutamia toimintamalleja ja  käytänteitä teemaan liittyen. Esiintyjät ovat pääsääntöisesti hankkeessa mukana olevia koulutuksen järjestäjiä. </a:t>
            </a:r>
            <a:endParaRPr lang="fi-FI" dirty="0">
              <a:ea typeface="Verdana"/>
            </a:endParaRPr>
          </a:p>
          <a:p>
            <a:pPr lvl="1"/>
            <a:r>
              <a:rPr lang="fi-FI" dirty="0"/>
              <a:t>Webinaareissa hankkeessa mukana olevat esittelevät omia hankkeitaan ja tavoitteiden saattamisen toteutumisia kulloiseenkin teemaan liittyen. </a:t>
            </a:r>
            <a:endParaRPr lang="fi-FI" dirty="0">
              <a:ea typeface="Verdana"/>
            </a:endParaRPr>
          </a:p>
          <a:p>
            <a:pPr marL="0" indent="0">
              <a:buNone/>
            </a:pPr>
            <a:r>
              <a:rPr lang="fi-FI" b="1" dirty="0"/>
              <a:t>Kevään webinaarit ja niiden teemat</a:t>
            </a:r>
            <a:endParaRPr lang="fi-FI" dirty="0"/>
          </a:p>
          <a:p>
            <a:pPr marL="0" indent="0">
              <a:buNone/>
            </a:pPr>
            <a:r>
              <a:rPr lang="fi-FI" b="1" dirty="0"/>
              <a:t>22.4.2024 klo 9-11</a:t>
            </a:r>
            <a:r>
              <a:rPr lang="fi-FI" dirty="0"/>
              <a:t>: Opiskelijan vahvuuksien ja oppimisen haasteiden tunnistamisessa opintojen alussa ja opintojen aikana.</a:t>
            </a:r>
            <a:endParaRPr lang="fi-FI" dirty="0">
              <a:ea typeface="Verdana"/>
            </a:endParaRPr>
          </a:p>
          <a:p>
            <a:pPr marL="0" indent="0">
              <a:buNone/>
            </a:pPr>
            <a:r>
              <a:rPr lang="fi-FI" b="1" dirty="0"/>
              <a:t>20.5.2024 klo 9-12</a:t>
            </a:r>
            <a:r>
              <a:rPr lang="fi-FI" dirty="0"/>
              <a:t>: Toimintamalleja tukea tarvitsevan opiskelijan oppimiseen ja opetukseen.</a:t>
            </a:r>
            <a:endParaRPr lang="fi-FI" dirty="0">
              <a:ea typeface="Verdana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21ABB9-ADA0-62D9-B154-B17CF073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3E190-C3B8-4F0D-BC5A-414A6F0316F6}" type="datetime1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12/03/2024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587CEE-E6EE-204C-B589-E9F9BE7D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0F33BC-197F-02C1-5BD0-A4B8E27BB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E131DE-DA31-4CDF-828A-8EB206A3CD1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5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27F6B2-9459-7790-8C83-714DFF1FA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11" y="290005"/>
            <a:ext cx="10839449" cy="586296"/>
          </a:xfrm>
        </p:spPr>
        <p:txBody>
          <a:bodyPr anchor="t"/>
          <a:lstStyle/>
          <a:p>
            <a:r>
              <a:rPr lang="fi-FI"/>
              <a:t>Hankkeen eteneminen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A67A65-2360-7584-75B7-60AC2CF37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11" y="876301"/>
            <a:ext cx="11040489" cy="52577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b="1" dirty="0"/>
              <a:t>Aamukahvit</a:t>
            </a:r>
            <a:r>
              <a:rPr lang="fi-FI" dirty="0"/>
              <a:t> kevään ja ensi syksyn aikana</a:t>
            </a:r>
          </a:p>
          <a:p>
            <a:pPr marL="360045" indent="-360045"/>
            <a:r>
              <a:rPr lang="fi-FI" dirty="0"/>
              <a:t>Tapaamiset </a:t>
            </a:r>
            <a:r>
              <a:rPr lang="fi-FI" dirty="0" err="1"/>
              <a:t>Teamsissa</a:t>
            </a:r>
            <a:r>
              <a:rPr lang="fi-FI" dirty="0"/>
              <a:t>.</a:t>
            </a:r>
            <a:endParaRPr lang="fi-FI" dirty="0">
              <a:ea typeface="Verdana"/>
            </a:endParaRPr>
          </a:p>
          <a:p>
            <a:pPr marL="360045" indent="-360045"/>
            <a:r>
              <a:rPr lang="fi-FI" dirty="0"/>
              <a:t>Aamukahveilla esitellään omien hankkeiden tavoitteiden toteutumista, haasteita ja onnistumisia.  </a:t>
            </a:r>
            <a:endParaRPr lang="fi-FI" dirty="0">
              <a:ea typeface="Verdana"/>
            </a:endParaRPr>
          </a:p>
          <a:p>
            <a:pPr marL="360045" indent="-360045"/>
            <a:r>
              <a:rPr lang="fi-FI" dirty="0"/>
              <a:t>Aamukahveilla ei ole erillistä teemaa. </a:t>
            </a:r>
            <a:endParaRPr lang="fi-FI" dirty="0">
              <a:ea typeface="Verdana"/>
            </a:endParaRPr>
          </a:p>
          <a:p>
            <a:pPr marL="360045" indent="-360045"/>
            <a:r>
              <a:rPr lang="fi-FI" dirty="0"/>
              <a:t>Aamukahvit toteutetaan alueellisesti. </a:t>
            </a:r>
            <a:endParaRPr lang="fi-FI" dirty="0">
              <a:ea typeface="Verdana"/>
            </a:endParaRPr>
          </a:p>
          <a:p>
            <a:pPr marL="360045" indent="-360045"/>
            <a:r>
              <a:rPr lang="fi-FI" b="1" dirty="0"/>
              <a:t>KEVÄÄN 1. aamukahvit alueittain viikolla 15!</a:t>
            </a:r>
            <a:endParaRPr lang="fi-FI" b="1" dirty="0">
              <a:ea typeface="Verdana"/>
            </a:endParaRPr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r>
              <a:rPr lang="fi-FI" b="1" dirty="0"/>
              <a:t>Hankepäivä  </a:t>
            </a:r>
            <a:r>
              <a:rPr lang="fi-FI" dirty="0"/>
              <a:t>marraskuussa 2024 </a:t>
            </a:r>
            <a:endParaRPr lang="fi-FI"/>
          </a:p>
          <a:p>
            <a:pPr marL="0" indent="0">
              <a:buNone/>
            </a:pPr>
            <a:r>
              <a:rPr lang="fi-FI" dirty="0"/>
              <a:t>Hankkeeseen liittyviä esityksiä + työpajoja.</a:t>
            </a:r>
          </a:p>
          <a:p>
            <a:pPr marL="0" indent="0">
              <a:buNone/>
            </a:pPr>
            <a:endParaRPr lang="fi-FI" dirty="0">
              <a:ea typeface="Verdana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4CC9E8-959A-93BF-3A1A-593A7CE7C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3E190-C3B8-4F0D-BC5A-414A6F0316F6}" type="datetime1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12/03/2024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ADED5D-1916-7F08-11B6-A5D310DE2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96B16B5-E581-DA69-888C-5773D5ED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E131DE-DA31-4CDF-828A-8EB206A3CD1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1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86B88C-6A0D-720C-EA26-5F1B0B847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0004"/>
            <a:ext cx="10847960" cy="1296878"/>
          </a:xfrm>
        </p:spPr>
        <p:txBody>
          <a:bodyPr anchor="t"/>
          <a:lstStyle/>
          <a:p>
            <a:r>
              <a:rPr lang="fi-FI"/>
              <a:t>Tietoa hankkeen tapahtumista ja muuta lisätietoa hankkeesta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5ABD5B-CEF2-A692-1D8D-1A72E4C8A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752600"/>
            <a:ext cx="10515600" cy="3990907"/>
          </a:xfrm>
        </p:spPr>
        <p:txBody>
          <a:bodyPr/>
          <a:lstStyle/>
          <a:p>
            <a:r>
              <a:rPr lang="fi-FI"/>
              <a:t>Hankkeen sivuilta </a:t>
            </a:r>
            <a:r>
              <a:rPr lang="fi-FI">
                <a:hlinkClick r:id="rId2"/>
              </a:rPr>
              <a:t>Oppimisen tuen kehittäminen lukiokoulutuksessa (oph.fi)</a:t>
            </a:r>
            <a:endParaRPr lang="fi-FI"/>
          </a:p>
          <a:p>
            <a:r>
              <a:rPr lang="fi-FI"/>
              <a:t>Erityisasiantuntija Ansa Savolainen, Puh. 0295331408</a:t>
            </a:r>
          </a:p>
          <a:p>
            <a:r>
              <a:rPr lang="fi-FI"/>
              <a:t>HUOM! sähköpostiosoite: </a:t>
            </a:r>
            <a:r>
              <a:rPr lang="fi-FI" b="1"/>
              <a:t>anne-maria.savolainen@oph.fi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9C1C5A-2463-5ABD-7320-257F93EC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12/03/2024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FAF02D4-53DE-21AA-76DA-5F243326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142C65-44D4-2EE3-73DE-FDD6509C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430695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E210F41F435542B0300320AD12E55D" ma:contentTypeVersion="6" ma:contentTypeDescription="Create a new document." ma:contentTypeScope="" ma:versionID="85f560fd03234f1d7bca342864cd0367">
  <xsd:schema xmlns:xsd="http://www.w3.org/2001/XMLSchema" xmlns:xs="http://www.w3.org/2001/XMLSchema" xmlns:p="http://schemas.microsoft.com/office/2006/metadata/properties" xmlns:ns2="90992eb1-fb2a-4494-9935-9d31ca383d7c" xmlns:ns3="58eb7d00-862c-4f24-8bc4-936b2bcdcc80" targetNamespace="http://schemas.microsoft.com/office/2006/metadata/properties" ma:root="true" ma:fieldsID="4b12a4177fbac76ef5ad325551be67e8" ns2:_="" ns3:_="">
    <xsd:import namespace="90992eb1-fb2a-4494-9935-9d31ca383d7c"/>
    <xsd:import namespace="58eb7d00-862c-4f24-8bc4-936b2bcdcc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992eb1-fb2a-4494-9935-9d31ca383d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eb7d00-862c-4f24-8bc4-936b2bcdcc8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9509105-0322-43C9-B5B5-C6C202EA3F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992eb1-fb2a-4494-9935-9d31ca383d7c"/>
    <ds:schemaRef ds:uri="58eb7d00-862c-4f24-8bc4-936b2bcdcc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259E2C-AE0E-40AC-9F87-A543292162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7D76B2-6B84-418E-AD7C-D7D99E109504}">
  <ds:schemaRefs>
    <ds:schemaRef ds:uri="http://schemas.microsoft.com/office/infopath/2007/PartnerControls"/>
    <ds:schemaRef ds:uri="http://purl.org/dc/terms/"/>
    <ds:schemaRef ds:uri="90992eb1-fb2a-4494-9935-9d31ca383d7c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58eb7d00-862c-4f24-8bc4-936b2bcdcc8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306</Words>
  <Application>Microsoft Office PowerPoint</Application>
  <PresentationFormat>Laajakuva</PresentationFormat>
  <Paragraphs>51</Paragraphs>
  <Slides>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Verdana</vt:lpstr>
      <vt:lpstr>Opetushallitus</vt:lpstr>
      <vt:lpstr>Opetushallitus vastaa  hankkeen  ohjaamisesta ja seurannasta</vt:lpstr>
      <vt:lpstr>Ohjelma </vt:lpstr>
      <vt:lpstr>Edistetään hanketta yhdessä </vt:lpstr>
      <vt:lpstr>Hankkeen eteneminen</vt:lpstr>
      <vt:lpstr>Tietoa hankkeen tapahtumista ja muuta lisätietoa hankkeesta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Opetushallitus vastaa  hankkeen  ohjaamisesta ja seurannasta</dc:title>
  <dc:creator>Savolainen Anne-Maria (OPH)</dc:creator>
  <cp:lastModifiedBy>Savolainen Anne-Maria (OPH)</cp:lastModifiedBy>
  <cp:revision>14</cp:revision>
  <dcterms:created xsi:type="dcterms:W3CDTF">2024-02-01T10:55:11Z</dcterms:created>
  <dcterms:modified xsi:type="dcterms:W3CDTF">2024-03-12T11:57:39Z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0x01010060E210F41F435542B0300320AD12E55D</vt:lpwstr>
  </property>
</Properties>
</file>