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64" r:id="rId13"/>
    <p:sldId id="270" r:id="rId14"/>
    <p:sldId id="271" r:id="rId15"/>
    <p:sldId id="272" r:id="rId16"/>
    <p:sldId id="273" r:id="rId17"/>
    <p:sldId id="265" r:id="rId18"/>
    <p:sldId id="266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63" d="100"/>
          <a:sy n="63" d="100"/>
        </p:scale>
        <p:origin x="8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D01AB-58B7-4D79-9F45-55E33F46A11B}" type="datetimeFigureOut">
              <a:rPr lang="fi-FI" smtClean="0"/>
              <a:t>30.9.2024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FF368-F8AA-4BFC-A04A-6D7D75A9C08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1865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1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95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49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46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11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66836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70860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299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30/09/2024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66307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30/09/2024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13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30/09/2024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57710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30/09/2024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217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30/09/2024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618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172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4621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6092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695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30/09/2024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37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7DCEE7-384F-AC76-E1DB-30A96B1501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OPISKELIJAN TUEN TARPEEN TUNNISTAMINEN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0683DEC-8DBF-2AB0-EEF2-8ABEB66AF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Koonti 25.9.2024 pienryhmien työskentelystä</a:t>
            </a:r>
          </a:p>
          <a:p>
            <a:endParaRPr lang="fi-FI" dirty="0"/>
          </a:p>
          <a:p>
            <a:r>
              <a:rPr lang="fi-FI" dirty="0"/>
              <a:t>Ansa Savolainen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73891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DA950C-2215-85DA-26A2-1A188B7A4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i-FI" dirty="0"/>
              <a:t>Opiskelijalle on epärealistinen käsitys opintojen vaativuudesta ja voimavaroista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F760A995-E810-A763-0965-4DBAB9155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2081" y="2286000"/>
            <a:ext cx="10085828" cy="2557153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90DC08-19D7-C386-FA11-651419865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524DF7-3196-41CC-1800-639253541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11F12B-1D28-8882-D480-91838196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70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1F7A33-84D1-1BB6-937F-C00035327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kielen taidon tason tunnistaminen</a:t>
            </a:r>
            <a:br>
              <a:rPr lang="fi-FI" dirty="0"/>
            </a:br>
            <a:endParaRPr lang="fi-FI" dirty="0"/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226496D8-B00E-A501-AA66-09C4CFEC9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7200" y="1714023"/>
            <a:ext cx="4592320" cy="3351089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2A3846B-27D2-98B5-94C4-11959E897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11278E-41A5-A2A1-5759-2504E6C2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6D21E6-0AE3-B464-60B9-A276A688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42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F1E761-974A-6399-CCAB-5356476CF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Opiskelijat ja/tai heidän huoltajansa ovat leimautumisen pelossa olla haluttomia kertomaan tukitarpeista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38B58F87-5061-B914-95C2-4608FC0BB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9681" y="2674143"/>
            <a:ext cx="7487920" cy="3154203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94B282-03F8-C8CE-60AB-283DF262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E6C9D7D-7F46-2C48-3518-42729C5B1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8A3FBC-3FA5-F5B4-2A1B-F360DB271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5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B46B3F-E3E1-8BD1-3F20-9210E5A4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10583696" cy="1610681"/>
          </a:xfrm>
        </p:spPr>
        <p:txBody>
          <a:bodyPr anchor="t"/>
          <a:lstStyle/>
          <a:p>
            <a:r>
              <a:rPr lang="fi-FI" dirty="0"/>
              <a:t>Harkinnanvaraisen haun kautta saapuvilla opiskelijoilla saattaa olla vaativan erityisen tuen tarvetta</a:t>
            </a:r>
            <a:br>
              <a:rPr lang="fi-FI" dirty="0"/>
            </a:b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59DABD74-5ED8-C4D6-CC04-A5D8BE33DD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9560" y="2640806"/>
            <a:ext cx="8933878" cy="2835233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FEE3899-D52C-7076-49EC-B44EEDE3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9C6637-446B-7E70-90CE-8C4EA32C9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62CEDBB-81B4-D318-6282-8A2EBDA5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375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24CFCD-41A6-1224-EFC7-D7EE065FD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Yhteistyö kotien kanssa on opettajakohtaista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242336B1-87B1-FBF1-960C-54A931F3E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8350" y="2826543"/>
            <a:ext cx="6894513" cy="2343679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B2AEB5-8978-C665-1033-419856548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4BE81A-7B2E-4A26-F3E1-1EBB3B4C9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7E4BAB-C8BD-3F32-7452-75A59879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05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A2E751-BA5A-1B89-EDD4-2EF46D59C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59" y="261319"/>
            <a:ext cx="10688065" cy="1491281"/>
          </a:xfrm>
        </p:spPr>
        <p:txBody>
          <a:bodyPr anchor="t"/>
          <a:lstStyle/>
          <a:p>
            <a:r>
              <a:rPr lang="fi-FI" dirty="0"/>
              <a:t>Havaintoihin perustuva tuen tarpeen tunnistaminen opintojen alkuvaiheessa ei ole suunnitelmallista</a:t>
            </a:r>
            <a:br>
              <a:rPr lang="fi-FI" dirty="0"/>
            </a:b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1622615-850E-605E-4297-2B1A45150C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8365" y="1752600"/>
            <a:ext cx="8991599" cy="4799917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C15BA21-6D96-60D8-6291-50E94E46A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3739B6C-A133-2310-92E7-D7AFF3235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EEA6DB-49EC-0574-C22E-57B6CF7BE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64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BEC8BA-9962-8991-6E77-0D1C8E8F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Tuen tarpeet voivat olla hyvinkin erilaisia eri oppimisympäristöissä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1AD79891-FE9F-3B40-7172-BC170DB8B6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2710974"/>
            <a:ext cx="8967787" cy="2274658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DAD065A-4692-0DD4-ED07-AFBBBA254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19C13E-0650-8A15-058F-8DA065B60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092640-3BA6-A02E-6F50-CB85519C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901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9EC36C-9AD9-A76C-147D-BCA454156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Sinnikkyyden vähyys haasteiden edessä</a:t>
            </a:r>
            <a:br>
              <a:rPr lang="fi-FI" dirty="0"/>
            </a:b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C60191E1-780D-3C48-0C7C-EE0A8C02F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925" y="2293143"/>
            <a:ext cx="7370763" cy="3708707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B1B4CC-6A35-3C85-A38D-BF3C86A98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F546D8-FC4A-AFEF-1DD0-44E0E454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EFE006-536A-18AB-9498-6B41A82C5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99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B1D742-B426-48A0-F296-6C4AE0EF9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Opintojen aikana opiskelijalla saattaa olla korkea kynnys pyytää apua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107C9940-00BC-1693-12BB-21D90445BB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00" y="1871662"/>
            <a:ext cx="8810625" cy="4748305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DC6C23-0B3E-B610-4CA5-476ED0BB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83D77FD-2CEC-7D6F-25D7-859EFD1B5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4735AA-D69B-D9F1-64F8-ADFECEA3A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349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3B546D-660E-3D1B-23F1-0C9CB8F4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i-FI" dirty="0"/>
              <a:t>Tuen tarpeen tunnistaminen vain mielletään erityisopettajan tehtäväksi 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5B86AF21-309D-CCB9-4D9C-B71CD71F69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8988" y="2458395"/>
            <a:ext cx="10515600" cy="2698447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BCDD1F-55EE-9301-E516-1D5242B25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5C51B8-0A06-4586-DEA6-1A6C6BD40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85DB900-1495-9CC7-5B2E-1056B46BA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044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D8C42B-4C04-52C1-6ED9-D328D0C7F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i-FI" dirty="0"/>
              <a:t>Ei  hyödynnetä riittävästi tietoa opiskelijan omista vahvuuksista ja työtaidoista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F55E5691-6B58-17A5-44B6-3C9D0EDA4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438" y="1871662"/>
            <a:ext cx="10784818" cy="4577931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8D02B5-C13C-E20F-F788-4540C8B11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8514F2-FD91-A3FB-6307-6D02801B7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808F700-00E7-6661-EDDB-AE51C561D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503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7AA3D-A85E-88EF-C061-F2243DA4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i-FI" dirty="0"/>
              <a:t>Pienistäkin asioista ohjataan opiskeluhuollon palveluihin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AEA8540-2034-3953-4819-631B58D47B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744" y="1871662"/>
            <a:ext cx="10554512" cy="4740665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F938E3-3BA5-4DCA-5688-9F1D8FE80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9E1F03-331D-05DC-E8BB-62AD6D82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8794EE2-C60F-5F4F-C93F-6969243B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281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F22B5-A1CC-8522-AB5B-20A44435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Opiskelija lupaa aina muuttaa toimintaansa ja jatkaa opiskelua, kuitenkin poissaolot vain jatkuu toimenpiteistä huolimatta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E8B579E5-6EA5-8E24-16AC-C22DA8677E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50" y="1947862"/>
            <a:ext cx="11244552" cy="2962275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E47921-3300-683F-30A6-9C510D72C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0FEF55-4FCC-6CFA-89C0-D105F0B19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05E9BC8-BE4C-CB00-E8AD-698A7609A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426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125E92-C86C-A2B5-6E2D-B8B635191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59" y="261319"/>
            <a:ext cx="10878565" cy="1325563"/>
          </a:xfrm>
        </p:spPr>
        <p:txBody>
          <a:bodyPr/>
          <a:lstStyle/>
          <a:p>
            <a:r>
              <a:rPr lang="fi-FI" dirty="0"/>
              <a:t>Konkreettiset hälytysmerkit ovat määrittelemättä </a:t>
            </a:r>
            <a:br>
              <a:rPr lang="fi-FI" dirty="0"/>
            </a:b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7E84A0A0-ED8A-2FFD-879C-24CC32D60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6568" y="2158603"/>
            <a:ext cx="10503896" cy="2540794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0B79BA8-A0D7-1C92-6A59-6330EB7E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6F2ED96-BBB0-97A8-E484-8E5E78BC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9342EEC-F328-2B27-8ED5-3648D41B7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065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AD27C3-AC3B-2494-8D4A-657C40CD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i-FI" dirty="0"/>
              <a:t>Opintojen keskeytymiseen liittyy paljon ennakoimattomia asioita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2A438885-9D9A-7963-2DBF-C156A78F5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4050" y="2045494"/>
            <a:ext cx="7489825" cy="3117312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74D6D2-2695-3029-A733-9E5B66B5E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AC0698-F735-68A2-1E33-7C8F7737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64C1C0C-5CEF-60DE-09B5-506B97B0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975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C538F6-7866-4412-BBE2-2119CFAF8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i-FI" dirty="0"/>
              <a:t>Oppisopimusopiskelijan oppimisen haasteista jää helposti huomaamatta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77EA3427-6A56-CD63-E73F-749154F5C7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845" y="1871662"/>
            <a:ext cx="11592480" cy="4319587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1E23862-CFAD-28D7-0E3F-8336BE178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A84789-612F-7E4E-92BB-A597185AE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8527" y="6213720"/>
            <a:ext cx="4328808" cy="262309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8E146DF-DA49-9801-5008-836E0609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327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1BA579-825F-F8A0-AC8E-0C9B8C022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61319"/>
            <a:ext cx="10962260" cy="672131"/>
          </a:xfrm>
        </p:spPr>
        <p:txBody>
          <a:bodyPr anchor="t"/>
          <a:lstStyle/>
          <a:p>
            <a:r>
              <a:rPr lang="fi-FI" dirty="0"/>
              <a:t>Muut esiin nousseet haasteet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CF833F-C8AB-D89F-6B59-45F96D4E1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830816"/>
            <a:ext cx="11068050" cy="5577505"/>
          </a:xfrm>
        </p:spPr>
        <p:txBody>
          <a:bodyPr/>
          <a:lstStyle/>
          <a:p>
            <a:r>
              <a:rPr lang="fi-FI" sz="1600" dirty="0"/>
              <a:t>Jatkuvan haun kautta valintoja tehdään ilman haastatteluja</a:t>
            </a:r>
          </a:p>
          <a:p>
            <a:r>
              <a:rPr lang="fi-FI" sz="1600" dirty="0"/>
              <a:t>Lukuvuoden alku on kiireistä aikaa ja kerralla aloittaa iso määrä opiskelijoita</a:t>
            </a:r>
          </a:p>
          <a:p>
            <a:r>
              <a:rPr lang="fi-FI" sz="1600" dirty="0"/>
              <a:t>Opiskelijan vähäinen kouluhistoria vaikeuttaa opiskelijan ohjautumista oikeanlaisen tuen piiriin (onko kyse harjaantumattomuudesta tai suomen kielen taidottomuudesta vai oppimisen vaikeudesta?) </a:t>
            </a:r>
          </a:p>
          <a:p>
            <a:r>
              <a:rPr lang="fi-FI" sz="1600" dirty="0"/>
              <a:t>Oppilaitoksella ei ole mahdollisuutta järjestää opiskelijan tarvitsemaan tukea</a:t>
            </a:r>
          </a:p>
          <a:p>
            <a:r>
              <a:rPr lang="fi-FI" sz="1600" dirty="0"/>
              <a:t>Suunniteltua tukea ei hyödynnetä tutkinnon osien ja toteutusmuotojen valinnoissa, opetuksessa ja opiskelijan tuen toteuttamisessa. </a:t>
            </a:r>
          </a:p>
          <a:p>
            <a:r>
              <a:rPr lang="fi-FI" sz="1600" dirty="0"/>
              <a:t>Tiedonsiirto jää opiskelijan vastuulle ammattiin valmistuessa ja työelämään tai korkeakouluun siirtyessä</a:t>
            </a:r>
          </a:p>
          <a:p>
            <a:r>
              <a:rPr lang="fi-FI" sz="1600" dirty="0"/>
              <a:t>Opintojen päättyessä opiskelijan tuen tarpeisiin ei enää kiinnitetä huomiota</a:t>
            </a:r>
          </a:p>
          <a:p>
            <a:r>
              <a:rPr lang="fi-FI" sz="1600" dirty="0"/>
              <a:t>Kaikilla opettajilla ei ole  riittävästi ymmärrystä tuen tarpeiden tunnistamiseen</a:t>
            </a:r>
          </a:p>
          <a:p>
            <a:r>
              <a:rPr lang="fi-FI" sz="1600" dirty="0"/>
              <a:t>Opintojen aikana tieto ei siirry opettajilta erityisopetukseen</a:t>
            </a:r>
          </a:p>
          <a:p>
            <a:r>
              <a:rPr lang="fi-FI" sz="1600" dirty="0"/>
              <a:t>Opiskelija ja/tai työpaikkaohjaaja eivät tunnista työpaikalla tarvittavaa tukea </a:t>
            </a:r>
          </a:p>
          <a:p>
            <a:r>
              <a:rPr lang="fi-FI" sz="1600" dirty="0"/>
              <a:t>Työpaikat ja työpaikkaohjaajat eivät sitoudu tukemaan opintoja koulutuskokeilujaksolla</a:t>
            </a:r>
          </a:p>
          <a:p>
            <a:pPr marL="0" indent="0">
              <a:buNone/>
            </a:pPr>
            <a:endParaRPr lang="fi-FI" sz="1800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B66BB8-FA69-3A94-FD4E-FDA4A342C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37D8B6-B093-05EE-7DA6-B68422557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A6C5DE2-FD00-9BA9-D65A-E0D00E71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355790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312</Words>
  <Application>Microsoft Office PowerPoint</Application>
  <PresentationFormat>Laajakuva</PresentationFormat>
  <Paragraphs>84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2" baseType="lpstr">
      <vt:lpstr>Arial</vt:lpstr>
      <vt:lpstr>Calibri</vt:lpstr>
      <vt:lpstr>Verdana</vt:lpstr>
      <vt:lpstr>Opetushallitus</vt:lpstr>
      <vt:lpstr>OPISKELIJAN TUEN TARPEEN TUNNISTAMINEN</vt:lpstr>
      <vt:lpstr>Opiskelijalle on epärealistinen käsitys opintojen vaativuudesta ja voimavaroista</vt:lpstr>
      <vt:lpstr>Suomen kielen taidon tason tunnistaminen </vt:lpstr>
      <vt:lpstr>Opiskelijat ja/tai heidän huoltajansa ovat leimautumisen pelossa olla haluttomia kertomaan tukitarpeista</vt:lpstr>
      <vt:lpstr>Harkinnanvaraisen haun kautta saapuvilla opiskelijoilla saattaa olla vaativan erityisen tuen tarvetta </vt:lpstr>
      <vt:lpstr>Yhteistyö kotien kanssa on opettajakohtaista</vt:lpstr>
      <vt:lpstr>Havaintoihin perustuva tuen tarpeen tunnistaminen opintojen alkuvaiheessa ei ole suunnitelmallista </vt:lpstr>
      <vt:lpstr>Tuen tarpeet voivat olla hyvinkin erilaisia eri oppimisympäristöissä</vt:lpstr>
      <vt:lpstr>Sinnikkyyden vähyys haasteiden edessä </vt:lpstr>
      <vt:lpstr>Opintojen aikana opiskelijalla saattaa olla korkea kynnys pyytää apua</vt:lpstr>
      <vt:lpstr>Tuen tarpeen tunnistaminen vain mielletään erityisopettajan tehtäväksi </vt:lpstr>
      <vt:lpstr>Ei  hyödynnetä riittävästi tietoa opiskelijan omista vahvuuksista ja työtaidoista</vt:lpstr>
      <vt:lpstr>Pienistäkin asioista ohjataan opiskeluhuollon palveluihin</vt:lpstr>
      <vt:lpstr>Opiskelija lupaa aina muuttaa toimintaansa ja jatkaa opiskelua, kuitenkin poissaolot vain jatkuu toimenpiteistä huolimatta</vt:lpstr>
      <vt:lpstr>Konkreettiset hälytysmerkit ovat määrittelemättä  </vt:lpstr>
      <vt:lpstr>Opintojen keskeytymiseen liittyy paljon ennakoimattomia asioita</vt:lpstr>
      <vt:lpstr>Oppisopimusopiskelijan oppimisen haasteista jää helposti huomaamatta</vt:lpstr>
      <vt:lpstr>Muut esiin nousseet haasteet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OPISKELIJAN TUEN TARPEEN TUNNISTAMINEN</dc:title>
  <dc:creator>Savolainen Anne-Maria (OPH)</dc:creator>
  <cp:lastModifiedBy>Savolainen Anne-Maria (OPH)</cp:lastModifiedBy>
  <cp:revision>9</cp:revision>
  <dcterms:created xsi:type="dcterms:W3CDTF">2024-09-26T05:37:11Z</dcterms:created>
  <dcterms:modified xsi:type="dcterms:W3CDTF">2024-09-30T10:51:32Z</dcterms:modified>
</cp:coreProperties>
</file>