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72" r:id="rId3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2221590"/>
            <a:ext cx="7149830" cy="2387600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6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7940" y="4697565"/>
            <a:ext cx="7149830" cy="1629383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GB" dirty="0"/>
          </a:p>
        </p:txBody>
      </p:sp>
      <p:pic>
        <p:nvPicPr>
          <p:cNvPr id="10" name="Kuva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935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04/09/2024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Opetushallitus</a:t>
            </a:r>
            <a:endParaRPr lang="en-GB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7358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04/09/2024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Opetushallitus</a:t>
            </a:r>
            <a:endParaRPr lang="en-GB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307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umeroitu sisältö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5600" indent="-355600">
              <a:buFont typeface="+mj-lt"/>
              <a:buAutoNum type="arabicPeriod"/>
              <a:defRPr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D1DD6-A57F-432F-B3DA-3FB44A7235C5}" type="datetime1">
              <a:rPr lang="en-GB" smtClean="0"/>
              <a:t>04/09/2024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2395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ä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72000"/>
            <a:ext cx="5530174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398F3-4007-4DAB-AE93-8719731555AB}" type="datetime1">
              <a:rPr lang="en-GB" smtClean="0"/>
              <a:t>04/09/2024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8999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8CC6-DA49-4941-84B4-31EA1C59D22D}" type="datetime1">
              <a:rPr lang="en-GB" smtClean="0"/>
              <a:t>04/09/2024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1980000"/>
            <a:ext cx="5000625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447059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75B-2A7A-47FC-AFAA-0D464918E174}" type="datetime1">
              <a:rPr lang="en-GB" smtClean="0"/>
              <a:t>04/09/2024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1980000"/>
            <a:ext cx="5888037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600875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75B-2A7A-47FC-AFAA-0D464918E174}" type="datetime1">
              <a:rPr lang="en-GB" smtClean="0"/>
              <a:t>04/09/2024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612775"/>
            <a:ext cx="5019031" cy="52339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D4807458-D6B6-453B-B222-F04BCFF4C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60" y="261319"/>
            <a:ext cx="5319410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00205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B7CE-E7D2-4D7E-BC43-EB944411322E}" type="datetime1">
              <a:rPr lang="en-GB" smtClean="0"/>
              <a:t>04/09/2024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7" name="Kuvan paikkamerkki 6"/>
          <p:cNvSpPr>
            <a:spLocks noGrp="1"/>
          </p:cNvSpPr>
          <p:nvPr>
            <p:ph type="pic" sz="quarter" idx="13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4132121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n paikkamerkki 5"/>
          <p:cNvSpPr>
            <a:spLocks noGrp="1"/>
          </p:cNvSpPr>
          <p:nvPr>
            <p:ph type="media" sz="quarter" idx="14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medialeike napsauttamalla kuvaketta</a:t>
            </a:r>
          </a:p>
        </p:txBody>
      </p:sp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B7CE-E7D2-4D7E-BC43-EB944411322E}" type="datetime1">
              <a:rPr lang="en-GB" smtClean="0"/>
              <a:t>04/09/2024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3339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3501498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B201E-BC91-47F6-BBE7-A638C5C85BC2}" type="datetime1">
              <a:rPr lang="en-GB" smtClean="0"/>
              <a:t>04/09/2024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Kaavion paikkamerkki 8"/>
          <p:cNvSpPr>
            <a:spLocks noGrp="1"/>
          </p:cNvSpPr>
          <p:nvPr>
            <p:ph type="chart" sz="quarter" idx="13"/>
          </p:nvPr>
        </p:nvSpPr>
        <p:spPr>
          <a:xfrm>
            <a:off x="4435813" y="1872000"/>
            <a:ext cx="6937442" cy="3870325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fi-FI"/>
              <a:t>Lisää kaavio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5408278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5407-8F7B-4224-8961-BF3EBA368BAE}" type="datetime1">
              <a:rPr lang="en-GB" smtClean="0"/>
              <a:t>04/09/2024</a:t>
            </a:fld>
            <a:endParaRPr lang="en-GB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3470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04/09/2024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62997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" y="1016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440000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4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85884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788" y="0"/>
            <a:ext cx="5127249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440000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4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48387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00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728719"/>
            <a:ext cx="6391073" cy="2286000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4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35933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pic>
        <p:nvPicPr>
          <p:cNvPr id="11" name="Kuva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2853888"/>
            <a:ext cx="8239328" cy="930172"/>
          </a:xfrm>
        </p:spPr>
        <p:txBody>
          <a:bodyPr anchor="b" anchorCtr="0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7940" y="4027251"/>
            <a:ext cx="8239328" cy="2290863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176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789560" y="26131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GB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89560" y="1872000"/>
            <a:ext cx="10515600" cy="3871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GB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96568" y="6305687"/>
            <a:ext cx="883594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01A38EDB-82B5-47B3-B9C1-99B3AA4BAD8E}" type="datetime1">
              <a:rPr lang="en-GB" smtClean="0"/>
              <a:pPr/>
              <a:t>04/09/2024</a:t>
            </a:fld>
            <a:endParaRPr lang="en-GB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80162" y="6305687"/>
            <a:ext cx="4328808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en-GB"/>
              <a:t>Opetushallitus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10554508" y="6305687"/>
            <a:ext cx="818748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0" name="Suora yhdysviiva 9"/>
          <p:cNvCxnSpPr/>
          <p:nvPr userDrawn="1"/>
        </p:nvCxnSpPr>
        <p:spPr>
          <a:xfrm>
            <a:off x="1704975" y="6411384"/>
            <a:ext cx="0" cy="72000"/>
          </a:xfrm>
          <a:prstGeom prst="line">
            <a:avLst/>
          </a:prstGeom>
          <a:ln w="15875">
            <a:solidFill>
              <a:srgbClr val="5BCA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9924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/>
  <p:txStyles>
    <p:titleStyle>
      <a:lvl1pPr algn="l" defTabSz="914400" rtl="0" eaLnBrk="1" latinLnBrk="0" hangingPunct="1">
        <a:lnSpc>
          <a:spcPct val="105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lnSpc>
          <a:spcPct val="10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895350" indent="-447675" algn="l" defTabSz="914400" rtl="0" eaLnBrk="1" latinLnBrk="0" hangingPunct="1">
        <a:lnSpc>
          <a:spcPct val="10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439863" indent="-457200" algn="l" defTabSz="914400" rtl="0" eaLnBrk="1" latinLnBrk="0" hangingPunct="1">
        <a:lnSpc>
          <a:spcPct val="10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-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701800" indent="-261938" algn="l" defTabSz="914400" rtl="0" eaLnBrk="1" latinLnBrk="0" hangingPunct="1">
        <a:lnSpc>
          <a:spcPct val="105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974850" indent="-273050" algn="l" defTabSz="914400" rtl="0" eaLnBrk="1" latinLnBrk="0" hangingPunct="1">
        <a:lnSpc>
          <a:spcPct val="105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376A559-4998-59E7-9D4F-88DB5C0DE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0525" y="1847850"/>
            <a:ext cx="8524875" cy="2533650"/>
          </a:xfrm>
        </p:spPr>
        <p:txBody>
          <a:bodyPr/>
          <a:lstStyle/>
          <a:p>
            <a:r>
              <a:rPr lang="fi-FI" dirty="0"/>
              <a:t>Moniammatillisen yhteistyön malleja opiskelijan siirtyessä jatko-opintoihin ja työelämään </a:t>
            </a:r>
            <a:br>
              <a:rPr lang="fi-FI" dirty="0"/>
            </a:br>
            <a:br>
              <a:rPr lang="fi-FI" dirty="0"/>
            </a:b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8682BF9-73E8-DC0C-7D87-5736FDDD86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5775" y="4305300"/>
            <a:ext cx="7451995" cy="2021649"/>
          </a:xfrm>
        </p:spPr>
        <p:txBody>
          <a:bodyPr>
            <a:normAutofit/>
          </a:bodyPr>
          <a:lstStyle/>
          <a:p>
            <a:r>
              <a:rPr lang="fi-FI" sz="1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5.9.2024 klo 9:00- 11:00</a:t>
            </a:r>
          </a:p>
          <a:p>
            <a:endParaRPr lang="fi-FI" sz="1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endParaRPr lang="fi-FI" sz="1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r>
              <a:rPr lang="fi-FI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TERVETULOA!</a:t>
            </a:r>
          </a:p>
        </p:txBody>
      </p:sp>
    </p:spTree>
    <p:extLst>
      <p:ext uri="{BB962C8B-B14F-4D97-AF65-F5344CB8AC3E}">
        <p14:creationId xmlns:p14="http://schemas.microsoft.com/office/powerpoint/2010/main" val="401009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44B25E8-E64F-C659-442D-DB2B86D20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60" y="261320"/>
            <a:ext cx="10515600" cy="638285"/>
          </a:xfrm>
        </p:spPr>
        <p:txBody>
          <a:bodyPr anchor="t"/>
          <a:lstStyle/>
          <a:p>
            <a:r>
              <a:rPr lang="fi-FI" dirty="0"/>
              <a:t>Ohjelma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DCBBB17-7558-DC97-9547-6A0EEE14D14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789560" y="1019176"/>
            <a:ext cx="11116690" cy="5429249"/>
          </a:xfrm>
        </p:spPr>
        <p:txBody>
          <a:bodyPr/>
          <a:lstStyle/>
          <a:p>
            <a:pPr marL="0" indent="0">
              <a:spcBef>
                <a:spcPts val="1800"/>
              </a:spcBef>
              <a:buNone/>
            </a:pPr>
            <a:r>
              <a:rPr lang="fi-FI" sz="1800" b="1" u="none" strike="noStrike" dirty="0">
                <a:solidFill>
                  <a:srgbClr val="2F5496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 (Headings CS)"/>
              </a:rPr>
              <a:t>Tilaisuuden avaus, Ansa Savolainen, Opetushallitus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fi-FI" sz="2400" b="1" dirty="0">
                <a:solidFill>
                  <a:srgbClr val="2F5496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 (Headings CS)"/>
              </a:rPr>
              <a:t>Klo </a:t>
            </a:r>
            <a:r>
              <a:rPr lang="fi-FI" sz="2400" b="1">
                <a:solidFill>
                  <a:srgbClr val="2F5496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 (Headings CS)"/>
              </a:rPr>
              <a:t>9.00 </a:t>
            </a:r>
            <a:r>
              <a:rPr lang="fi-FI" sz="2400" b="1" u="none" strike="noStrike">
                <a:solidFill>
                  <a:srgbClr val="2F5496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 (Headings CS)"/>
              </a:rPr>
              <a:t>Opetushallituksen </a:t>
            </a:r>
            <a:r>
              <a:rPr lang="fi-FI" sz="2400" b="1" u="none" strike="noStrike" dirty="0">
                <a:solidFill>
                  <a:srgbClr val="2F5496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 (Headings CS)"/>
              </a:rPr>
              <a:t>puheenvuoro</a:t>
            </a:r>
            <a:r>
              <a:rPr lang="fi-FI" sz="2400" b="0" u="none" strike="noStrike" dirty="0">
                <a:solidFill>
                  <a:srgbClr val="2F5496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 (Headings CS)"/>
              </a:rPr>
              <a:t>, 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fi-FI" sz="2400" b="0" u="none" strike="noStrike" dirty="0">
                <a:solidFill>
                  <a:srgbClr val="2F5496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 (Headings CS)"/>
              </a:rPr>
              <a:t>Mia Vartainen, opetusneuvos ja Tiina Kärkkäinen, erityisasiantuntija, Opetushallitus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endParaRPr lang="fi-FI" sz="2400" b="1" u="sng" dirty="0">
              <a:solidFill>
                <a:srgbClr val="2F5496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 (Headings CS)"/>
            </a:endParaRP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fi-FI" sz="2400" b="1" u="none" strike="noStrike" dirty="0">
                <a:solidFill>
                  <a:srgbClr val="2F5496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 (Headings CS)"/>
              </a:rPr>
              <a:t>klo 9.15 Urasuunnittelutaitojen osaamiskehikko, 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fi-FI" sz="2400" b="0" u="none" strike="noStrike" dirty="0">
                <a:solidFill>
                  <a:srgbClr val="2F5496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 (Headings CS)"/>
              </a:rPr>
              <a:t>Milla-Miia Luosujärvi ja Piia </a:t>
            </a:r>
            <a:r>
              <a:rPr lang="fi-FI" sz="2400" b="0" u="none" strike="noStrike" dirty="0" err="1">
                <a:solidFill>
                  <a:srgbClr val="2F5496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 (Headings CS)"/>
              </a:rPr>
              <a:t>Lievetmursu</a:t>
            </a:r>
            <a:r>
              <a:rPr lang="fi-FI" sz="2400" b="0" u="none" strike="noStrike" dirty="0">
                <a:solidFill>
                  <a:srgbClr val="2F5496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 (Headings CS)"/>
              </a:rPr>
              <a:t>, </a:t>
            </a:r>
            <a:r>
              <a:rPr lang="fi-FI" sz="2400" b="0" u="none" strike="noStrike" dirty="0" err="1">
                <a:solidFill>
                  <a:srgbClr val="2F5496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 (Headings CS)"/>
              </a:rPr>
              <a:t>Hyria</a:t>
            </a:r>
            <a:r>
              <a:rPr lang="fi-FI" sz="2400" b="0" u="none" strike="noStrike" dirty="0">
                <a:solidFill>
                  <a:srgbClr val="2F5496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 (Headings CS)"/>
              </a:rPr>
              <a:t> 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endParaRPr lang="fi-FI" sz="2400" b="1" u="sng" dirty="0">
              <a:solidFill>
                <a:srgbClr val="2F5496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 (Headings CS)"/>
            </a:endParaRP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fi-FI" sz="2400" b="1" u="none" strike="noStrike" dirty="0">
                <a:solidFill>
                  <a:srgbClr val="2F5496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 (Headings CS)"/>
              </a:rPr>
              <a:t>klo 9.50 Urasuunnittelun valinnainen tutkinnon osa, 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fi-FI" sz="2400" b="0" u="none" strike="noStrike" dirty="0">
                <a:solidFill>
                  <a:srgbClr val="2F5496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 (Headings CS)"/>
              </a:rPr>
              <a:t>Birgit Härkönen, Jonna Majava ja Sari Lähteenmäki, Ammattiopisto </a:t>
            </a:r>
            <a:r>
              <a:rPr lang="fi-FI" sz="2400" b="0" u="none" strike="noStrike" dirty="0" err="1">
                <a:solidFill>
                  <a:srgbClr val="2F5496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 (Headings CS)"/>
              </a:rPr>
              <a:t>Gradia</a:t>
            </a:r>
            <a:br>
              <a:rPr lang="fi-FI" sz="2400" kern="0" dirty="0">
                <a:solidFill>
                  <a:srgbClr val="2F5496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 (Headings CS)"/>
              </a:rPr>
            </a:br>
            <a:r>
              <a:rPr lang="fi-FI" sz="2400" b="0" u="none" strike="noStrike" dirty="0">
                <a:solidFill>
                  <a:srgbClr val="2F5496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 (Headings CS)"/>
              </a:rPr>
              <a:t> </a:t>
            </a:r>
            <a:endParaRPr lang="fi-FI" sz="2400" b="1" u="sng" dirty="0">
              <a:solidFill>
                <a:srgbClr val="2F5496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 (Headings CS)"/>
            </a:endParaRP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fi-FI" sz="2400" b="1" u="none" strike="noStrike" dirty="0">
                <a:solidFill>
                  <a:srgbClr val="2F5496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 (Headings CS)"/>
              </a:rPr>
              <a:t>klo 10.25</a:t>
            </a:r>
            <a:r>
              <a:rPr lang="fi-FI" sz="2400" b="0" u="none" strike="noStrike" dirty="0">
                <a:solidFill>
                  <a:srgbClr val="2F5496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 (Headings CS)"/>
              </a:rPr>
              <a:t> </a:t>
            </a:r>
            <a:r>
              <a:rPr lang="fi-FI" sz="2400" b="1" u="none" strike="noStrike" dirty="0">
                <a:solidFill>
                  <a:srgbClr val="2F5496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 (Headings CS)"/>
              </a:rPr>
              <a:t>Moniammatillinen yhteistyö opiskelijan siirtyessä ammattikorkeakouluopintoihin, 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fi-FI" sz="2400" b="0" u="none" strike="noStrike" dirty="0">
                <a:solidFill>
                  <a:srgbClr val="2F5496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 (Headings CS)"/>
              </a:rPr>
              <a:t>Kaisa Repo- Tolonen ja Satu Moilanen, Kainuun ammattiopisto ja Rea Stricker, Kajaanin ammattikorkeakoulu</a:t>
            </a:r>
            <a:endParaRPr lang="fi-FI" sz="2400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661F5D7-A683-2BA6-6250-7436533D8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04/09/2024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5F656D2-4831-9066-6B3F-503983376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4F18AB4-5FBB-A7BF-85BC-B2819BA5D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9903593"/>
      </p:ext>
    </p:extLst>
  </p:cSld>
  <p:clrMapOvr>
    <a:masterClrMapping/>
  </p:clrMapOvr>
</p:sld>
</file>

<file path=ppt/theme/theme1.xml><?xml version="1.0" encoding="utf-8"?>
<a:theme xmlns:a="http://schemas.openxmlformats.org/drawingml/2006/main" name="Opetushallitus">
  <a:themeElements>
    <a:clrScheme name="Mukautettu 8">
      <a:dk1>
        <a:sysClr val="windowText" lastClr="000000"/>
      </a:dk1>
      <a:lt1>
        <a:sysClr val="window" lastClr="FFFFFF"/>
      </a:lt1>
      <a:dk2>
        <a:srgbClr val="0041DC"/>
      </a:dk2>
      <a:lt2>
        <a:srgbClr val="E7E6E6"/>
      </a:lt2>
      <a:accent1>
        <a:srgbClr val="0041DC"/>
      </a:accent1>
      <a:accent2>
        <a:srgbClr val="378703"/>
      </a:accent2>
      <a:accent3>
        <a:srgbClr val="FF5000"/>
      </a:accent3>
      <a:accent4>
        <a:srgbClr val="660099"/>
      </a:accent4>
      <a:accent5>
        <a:srgbClr val="006699"/>
      </a:accent5>
      <a:accent6>
        <a:srgbClr val="C227B9"/>
      </a:accent6>
      <a:hlink>
        <a:srgbClr val="0563C1"/>
      </a:hlink>
      <a:folHlink>
        <a:srgbClr val="954F72"/>
      </a:folHlink>
    </a:clrScheme>
    <a:fontScheme name="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PH-ppt-pohja2020.potx" id="{EFA4477E-CF29-4022-B62F-519D488F3841}" vid="{D2E35FBC-F686-48B2-81A6-9FC19A98C5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98</Words>
  <Application>Microsoft Office PowerPoint</Application>
  <PresentationFormat>Laajakuva</PresentationFormat>
  <Paragraphs>20</Paragraphs>
  <Slides>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</vt:i4>
      </vt:variant>
    </vt:vector>
  </HeadingPairs>
  <TitlesOfParts>
    <vt:vector size="6" baseType="lpstr">
      <vt:lpstr>Arial</vt:lpstr>
      <vt:lpstr>Cambria</vt:lpstr>
      <vt:lpstr>Verdana</vt:lpstr>
      <vt:lpstr>Opetushallitus</vt:lpstr>
      <vt:lpstr>Moniammatillisen yhteistyön malleja opiskelijan siirtyessä jatko-opintoihin ja työelämään   </vt:lpstr>
      <vt:lpstr>Ohjelma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Moniammatillisen yhteistyön malleja opiskelijan siirtyessä jatko-opintoihin ja työelämään   </dc:title>
  <dc:creator>Savolainen Anne-Maria (OPH)</dc:creator>
  <cp:lastModifiedBy>Savolainen Anne-Maria (OPH)</cp:lastModifiedBy>
  <cp:revision>1</cp:revision>
  <dcterms:created xsi:type="dcterms:W3CDTF">2024-09-04T10:18:03Z</dcterms:created>
  <dcterms:modified xsi:type="dcterms:W3CDTF">2024-09-04T10:27:28Z</dcterms:modified>
</cp:coreProperties>
</file>