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02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0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gpfo8hKHnPphbZSnNu8PVWtpWj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D32AC7-60A7-4606-885D-6FD4A03064F1}">
  <a:tblStyle styleId="{00D32AC7-60A7-4606-885D-6FD4A03064F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8F8"/>
          </a:solidFill>
        </a:fill>
      </a:tcStyle>
    </a:wholeTbl>
    <a:band1H>
      <a:tcTxStyle/>
      <a:tcStyle>
        <a:tcBdr/>
        <a:fill>
          <a:solidFill>
            <a:srgbClr val="CACDF2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DF2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DC1E270-A453-47DE-AB76-42A0A464219F}" styleName="Table_1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AE6"/>
          </a:solidFill>
        </a:fill>
      </a:tcStyle>
    </a:wholeTbl>
    <a:band1H>
      <a:tcTxStyle/>
      <a:tcStyle>
        <a:tcBdr/>
        <a:fill>
          <a:solidFill>
            <a:srgbClr val="FFF5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F5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4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4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D7D7E7F0-39A6-421C-835C-31A0A2AF9994}" styleName="Table_2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F5E6"/>
          </a:solidFill>
        </a:fill>
      </a:tcStyle>
    </a:wholeTbl>
    <a:band1H>
      <a:tcTxStyle/>
      <a:tcStyle>
        <a:tcBdr/>
        <a:fill>
          <a:solidFill>
            <a:srgbClr val="D0EC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EC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2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2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 snapToGrid="0">
      <p:cViewPr varScale="1">
        <p:scale>
          <a:sx n="62" d="100"/>
          <a:sy n="62" d="100"/>
        </p:scale>
        <p:origin x="86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8" name="Google Shape;138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16bda1a8ffd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16bda1a8ffd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g16bda1a8ffd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fi-FI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0C05B4C-D9F6-4EFA-8A58-1B58F9D64C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0FFA49EB-08D0-4329-A039-94E642B455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135AE8-CE20-4131-A6A6-EC467DD34C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8EE7-B79E-49F2-A759-AFD95CC22897}" type="datetime1">
              <a:rPr lang="en-US" smtClean="0"/>
              <a:t>1/30/2023</a:t>
            </a:fld>
            <a:endParaRPr lang="en-US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C82D71-0E51-4424-B87C-6251FEE2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D491E2-7CE2-4AAD-8EAB-77F64437C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835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582B8C4-C1F7-4C3C-B308-BE3928E09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89F81B-8114-4230-B029-08FDF551C8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63D7FB-FA33-4E4E-A06F-99D151C65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421BF-8422-46F6-BD66-50FFF7AFF494}" type="datetime1">
              <a:rPr lang="en-US" smtClean="0"/>
              <a:t>1/30/2023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FF95D42-5565-4C82-9B7D-7A99FF4A0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9BB117E-FBEC-4CE1-9ECC-77C71DD1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533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D0732B2-BD92-4FC5-BF15-C689DCBC50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70DC6A0-9685-4B94-81B1-AEBD326931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9DC09DB-D293-4076-9734-02908E11D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9DF4EB-DDE5-4372-A012-3EC8FAA82382}" type="datetime1">
              <a:rPr lang="en-US" smtClean="0"/>
              <a:t>1/30/2023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E770C0C-7A16-470B-A56E-65AD6A6EB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444A6A5-AAF8-4ADF-830B-DF8BA10B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263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C7FF0AC-A95C-4A68-9D39-1948DC8E1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3DF6C5F-E632-45B5-8F00-D5CFFDAA79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3BE1EC9-FA04-4BBF-98A6-48DD8C7C6B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007A02-B16C-42E3-9753-F25C68D6A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5034-FBE0-4021-9A25-5A8AF6B0B677}" type="datetime1">
              <a:rPr lang="en-US" smtClean="0"/>
              <a:t>1/30/2023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5AE07CE-2847-4EBB-886E-1EBF6524C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D533051-1C1B-4BB0-A3B9-0EE24EBC0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8479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C95E56E-924F-4146-B309-B0B6AB8F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96E401B-F92C-4742-AD2D-2F21D984A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3A6096-0E3D-42C8-87EF-075347FC8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68BF52C-06BA-4DCD-8FB9-092ED2B3AA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AEB7959-F09C-4D6C-A0C2-C9A33076E0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4F8B5375-E86B-4795-818C-EDDAF4839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73E7F-4632-47E9-B484-15DE1C8DDD10}" type="datetime1">
              <a:rPr lang="en-US" smtClean="0"/>
              <a:t>1/30/2023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9438184-34C0-45AE-8D75-21F26E38C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A88857DF-59C9-48B0-8038-970391C0D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034837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3D7479-9A6B-4F83-AB0A-5CA0256A9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1AA1405-8950-43D2-91BD-8E3E294D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E6C0F-593D-444D-A4BF-5DC9C9FE27E5}" type="datetime1">
              <a:rPr lang="en-US" smtClean="0"/>
              <a:t>1/30/2023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3F761F3-3B06-4622-A386-8929AD621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3EE6F62A-E815-4472-9E1D-596A71D752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139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0F7E3DB3-9E8C-4820-A061-7CED9C8B6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DC92-3261-4DB8-814E-47E7CC8C4663}" type="datetime1">
              <a:rPr lang="en-US" smtClean="0"/>
              <a:t>1/30/2023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D7C80BC-F66F-417F-81B2-E2943A27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1FC427E-0381-4A0A-9C98-BA5C25944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82136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EA53F83-0529-4026-B5E3-C882469C7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FE7C977-71F9-41FF-A2FD-256798312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9DA71F1-42BE-4733-A858-DEC46A2B9B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272BB46-05BC-41C2-829B-AF54AB1671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A61AA-DCA2-45E5-98BD-1FBDB6C8E851}" type="datetime1">
              <a:rPr lang="en-US" smtClean="0"/>
              <a:t>1/30/2023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2734F074-FCF4-4F9A-8417-26A33D620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8C68E2-D094-490D-9D0D-EF3DF0F6B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17042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21D66C-F44B-418A-B9FD-4A08B834A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37B8FAA-9434-40FB-A7A5-E3BC867888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4B0E062-D69E-46A1-B22D-744A35AE4C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2D33968-C629-4801-97A7-69219762C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67FA5A-3011-412E-97CA-DB0F71E4D944}" type="datetime1">
              <a:rPr lang="en-US" smtClean="0"/>
              <a:t>1/30/2023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B38BA9E-F7AE-4BD3-AF60-669A5B8EF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8EF2503-446F-49ED-BC2D-10447CCE29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15519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30694A-7EBB-479D-8DA1-8CA86290D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E1A56DE-4D1B-4DBB-BA92-B62E9AC318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A1E664-3E08-4885-A5F3-9C4CC7E2F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17BD2-C87F-4142-865F-B42980D3B66A}" type="datetime1">
              <a:rPr lang="en-US" smtClean="0"/>
              <a:t>1/30/2023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1F7B3A-0661-44C0-AC71-41CB10BE2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08FD8A3-BFEF-44DF-A41B-42050C3C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00461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667F819-0770-4A75-AA89-077E7F7250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73E0D9FE-04C8-4A41-B71B-79F7B849EF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E009C5-708C-4C79-8AB5-C3ADA2178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1709E-EAB5-4721-A577-5ADCA9A8699F}" type="datetime1">
              <a:rPr lang="en-US" smtClean="0"/>
              <a:t>1/30/2023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56B8D2-AC07-46AD-BC1D-AC0C1048A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457DDAC-E19C-4D8B-86C6-E7FBCBDF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4960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 kaari">
  <p:cSld name="Otsikko ja sisältö kaari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7"/>
          <p:cNvSpPr txBox="1">
            <a:spLocks noGrp="1"/>
          </p:cNvSpPr>
          <p:nvPr>
            <p:ph type="title"/>
          </p:nvPr>
        </p:nvSpPr>
        <p:spPr>
          <a:xfrm>
            <a:off x="789560" y="82232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body" idx="1"/>
          </p:nvPr>
        </p:nvSpPr>
        <p:spPr>
          <a:xfrm>
            <a:off x="789560" y="2305455"/>
            <a:ext cx="10515600" cy="3871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7"/>
          <p:cNvSpPr txBox="1">
            <a:spLocks noGrp="1"/>
          </p:cNvSpPr>
          <p:nvPr>
            <p:ph type="dt" idx="10"/>
          </p:nvPr>
        </p:nvSpPr>
        <p:spPr>
          <a:xfrm>
            <a:off x="896568" y="6305687"/>
            <a:ext cx="883594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2E687FE-F8EC-4753-95CF-8A598B436EA7}" type="datetime1">
              <a:rPr lang="en-US" smtClean="0"/>
              <a:t>1/30/2023</a:t>
            </a:fld>
            <a:endParaRPr/>
          </a:p>
        </p:txBody>
      </p:sp>
      <p:sp>
        <p:nvSpPr>
          <p:cNvPr id="32" name="Google Shape;32;p17"/>
          <p:cNvSpPr txBox="1">
            <a:spLocks noGrp="1"/>
          </p:cNvSpPr>
          <p:nvPr>
            <p:ph type="ftr" idx="11"/>
          </p:nvPr>
        </p:nvSpPr>
        <p:spPr>
          <a:xfrm>
            <a:off x="1780162" y="6305687"/>
            <a:ext cx="432880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>
          <a:xfrm>
            <a:off x="10554508" y="6305687"/>
            <a:ext cx="818748" cy="262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88079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Välisivu 2">
  <p:cSld name="Välisivu 2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>
            <a:spLocks noGrp="1"/>
          </p:cNvSpPr>
          <p:nvPr>
            <p:ph type="ctrTitle"/>
          </p:nvPr>
        </p:nvSpPr>
        <p:spPr>
          <a:xfrm>
            <a:off x="787940" y="1637931"/>
            <a:ext cx="8297694" cy="14165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262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F8231F9B-58A7-4842-A530-376503B6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46F8CF-A38C-45F8-A2B8-5149D4CF6A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175DB19-1551-4B88-8F37-EF7F9E1FAB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5C9FD-8F23-4BAF-A291-846BC4EC50CA}" type="datetime1">
              <a:rPr lang="en-US" smtClean="0"/>
              <a:t>1/30/2023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537A87C-9FFA-4FA2-92AF-2D5C1860BA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CD3722B-CA12-425D-857B-7BF0DB56C1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2383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6" r:id="rId1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untaliitto.fi/tietotuotteet-ja-palvelut/kaupunkien-ja-kuntien-lukumaarat-ja-vaestotiedot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soteuudistus.fi/hyvinvointialuekartta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lex.fi/fi/sopimukset/sopsteksti/1991/19910060/19910060_2#idm45949346087488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4" name="Rectangle 133">
            <a:extLst>
              <a:ext uri="{FF2B5EF4-FFF2-40B4-BE49-F238E27FC236}">
                <a16:creationId xmlns:a16="http://schemas.microsoft.com/office/drawing/2014/main" id="{59EF30C2-29AC-4A0D-BC0A-A679CF113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093520" y="2744662"/>
            <a:ext cx="6589707" cy="238760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i-FI">
                <a:solidFill>
                  <a:srgbClr val="FFFFFF"/>
                </a:solidFill>
              </a:rPr>
              <a:t>Mielikuvituskunnan budjetointi</a:t>
            </a:r>
          </a:p>
        </p:txBody>
      </p:sp>
      <p:sp>
        <p:nvSpPr>
          <p:cNvPr id="116" name="Google Shape;116;p1"/>
          <p:cNvSpPr txBox="1">
            <a:spLocks noGrp="1"/>
          </p:cNvSpPr>
          <p:nvPr>
            <p:ph type="subTitle" idx="1"/>
          </p:nvPr>
        </p:nvSpPr>
        <p:spPr>
          <a:xfrm>
            <a:off x="5093520" y="5224337"/>
            <a:ext cx="6589707" cy="132944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600"/>
              </a:spcAft>
              <a:buSzPts val="2200"/>
              <a:buNone/>
            </a:pPr>
            <a:r>
              <a:rPr lang="fi-FI" sz="2800">
                <a:solidFill>
                  <a:srgbClr val="FFFFFF"/>
                </a:solidFill>
              </a:rPr>
              <a:t>Oman mielikuvituskunnan budjetin suunnittelu pienryhmissä</a:t>
            </a:r>
            <a:endParaRPr lang="fi-FI" sz="2800" dirty="0">
              <a:solidFill>
                <a:srgbClr val="FFFFFF"/>
              </a:solidFill>
            </a:endParaRP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66A0658-1CC4-4B0D-AAB7-A702286AFB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eeform: Shape 139">
            <a:extLst>
              <a:ext uri="{FF2B5EF4-FFF2-40B4-BE49-F238E27FC236}">
                <a16:creationId xmlns:a16="http://schemas.microsoft.com/office/drawing/2014/main" id="{A04F1504-431A-4D86-9091-AE7E4B333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2" name="Freeform: Shape 141">
            <a:extLst>
              <a:ext uri="{FF2B5EF4-FFF2-40B4-BE49-F238E27FC236}">
                <a16:creationId xmlns:a16="http://schemas.microsoft.com/office/drawing/2014/main" id="{EA804283-B929-4503-802F-4585376E2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4" name="Oval 143">
            <a:extLst>
              <a:ext uri="{FF2B5EF4-FFF2-40B4-BE49-F238E27FC236}">
                <a16:creationId xmlns:a16="http://schemas.microsoft.com/office/drawing/2014/main" id="{AD3811F5-514E-49A4-B382-673ED228A4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6" name="Freeform: Shape 145">
            <a:extLst>
              <a:ext uri="{FF2B5EF4-FFF2-40B4-BE49-F238E27FC236}">
                <a16:creationId xmlns:a16="http://schemas.microsoft.com/office/drawing/2014/main" id="{067AD921-1CEE-4C1B-9AA3-C66D908DD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8" name="Arc 147">
            <a:extLst>
              <a:ext uri="{FF2B5EF4-FFF2-40B4-BE49-F238E27FC236}">
                <a16:creationId xmlns:a16="http://schemas.microsoft.com/office/drawing/2014/main" id="{C36A08F5-3B56-47C5-A371-9187BE56E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1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" grpId="0"/>
      <p:bldP spid="11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0" name="Rectangle 12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3200" b="1" dirty="0">
                <a:solidFill>
                  <a:srgbClr val="FFFFFF"/>
                </a:solidFill>
              </a:rPr>
              <a:t>Tervetuloa luomaan omaa mielikuvitus-kuntaanne!</a:t>
            </a:r>
          </a:p>
        </p:txBody>
      </p:sp>
      <p:sp>
        <p:nvSpPr>
          <p:cNvPr id="134" name="Arc 13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2" name="Google Shape;122;p2"/>
          <p:cNvSpPr txBox="1"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/>
              <a:t>Suomessa on hieman yli 300 </a:t>
            </a:r>
            <a:r>
              <a:rPr lang="fi-FI" b="1"/>
              <a:t>kuntaa</a:t>
            </a:r>
            <a:r>
              <a:rPr lang="fi-FI"/>
              <a:t>, joiden tehtävänä on järjestää kuntalaisille peruspalveluita.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/>
              <a:t>Kunnan toimintaa ohjaa poliittinen päätöksenteko, josta vastaa valtuusto. Valtuuston jäsenet valitaan neljän vuoden välein järjestettävillä kuntavaaleilla. 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/>
              <a:t>Tässä tehtävässä toimitte omassa mielikuvituskunnassanne, jonka päättäjinä teette päätöksiä kunnan rahoitukseen liittyen!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 i="1"/>
              <a:t>Ensimmäinen tehtävä: Jakautukaa opettajan ohjeiden mukaan 3–4 henkilön ryhmiin.</a:t>
            </a:r>
            <a:endParaRPr lang="fi-FI"/>
          </a:p>
          <a:p>
            <a:pPr marL="447675" lvl="1" indent="0" rtl="0">
              <a:spcBef>
                <a:spcPts val="1500"/>
              </a:spcBef>
              <a:spcAft>
                <a:spcPts val="0"/>
              </a:spcAft>
              <a:buSzPts val="2800"/>
              <a:buNone/>
            </a:pPr>
            <a:endParaRPr lang="fi-FI" i="1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8" name="Rectangle 139">
            <a:extLst>
              <a:ext uri="{FF2B5EF4-FFF2-40B4-BE49-F238E27FC236}">
                <a16:creationId xmlns:a16="http://schemas.microsoft.com/office/drawing/2014/main" id="{1BB867FF-FC45-48F7-8104-F89BE5490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Freeform: Shape 141">
            <a:extLst>
              <a:ext uri="{FF2B5EF4-FFF2-40B4-BE49-F238E27FC236}">
                <a16:creationId xmlns:a16="http://schemas.microsoft.com/office/drawing/2014/main" id="{8BB56887-D0D5-4F0C-9E19-7247EB83C8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1" name="Google Shape;131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/>
              <a:t>Mielikuvituskunnan koko</a:t>
            </a:r>
          </a:p>
        </p:txBody>
      </p:sp>
      <p:sp>
        <p:nvSpPr>
          <p:cNvPr id="150" name="Arc 14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V="1">
            <a:off x="555710" y="2183223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2" name="Google Shape;132;p3"/>
          <p:cNvSpPr txBox="1"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800"/>
              <a:buChar char="•"/>
            </a:pPr>
            <a:r>
              <a:rPr lang="fi-FI"/>
              <a:t>Mielikuvituskuntanne on kooltaan keskikokoinen, joten kunnassanne on 18 000 asukasta.</a:t>
            </a:r>
          </a:p>
          <a:p>
            <a:pPr marL="895350" lvl="1" indent="-44767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 u="sng">
                <a:hlinkClick r:id="rId3"/>
              </a:rPr>
              <a:t>Suomen suurimmat kaupungit ja pienimmät kunnat </a:t>
            </a:r>
            <a:endParaRPr lang="fi-FI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 i="1"/>
              <a:t>Toinen tehtävä: Keksikää omalle mielikuvituskunnallenne nimi!</a:t>
            </a:r>
            <a:endParaRPr lang="fi-FI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SzPts val="2800"/>
              <a:buChar char="•"/>
            </a:pPr>
            <a:r>
              <a:rPr lang="fi-FI" i="1"/>
              <a:t>Kolmas tehtävä: Selvittäkää kuinka monta asukasta on omassa kunnassanne.</a:t>
            </a:r>
            <a:endParaRPr lang="fi-FI"/>
          </a:p>
          <a:p>
            <a:pPr marL="360045" lvl="0" indent="-207645" rtl="0">
              <a:spcBef>
                <a:spcPts val="1500"/>
              </a:spcBef>
              <a:spcAft>
                <a:spcPts val="0"/>
              </a:spcAft>
              <a:buSzPts val="2400"/>
              <a:buNone/>
            </a:pPr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0" name="Rectangle 149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Google Shape;141;p4"/>
          <p:cNvSpPr txBox="1">
            <a:spLocks noGrp="1"/>
          </p:cNvSpPr>
          <p:nvPr>
            <p:ph type="title"/>
          </p:nvPr>
        </p:nvSpPr>
        <p:spPr>
          <a:xfrm>
            <a:off x="1171074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Mitä kunta tekee?</a:t>
            </a:r>
          </a:p>
        </p:txBody>
      </p:sp>
      <p:sp>
        <p:nvSpPr>
          <p:cNvPr id="154" name="Arc 153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Oval 155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2" name="Google Shape;142;p4"/>
          <p:cNvSpPr txBox="1">
            <a:spLocks noGrp="1"/>
          </p:cNvSpPr>
          <p:nvPr>
            <p:ph type="body" idx="1"/>
          </p:nvPr>
        </p:nvSpPr>
        <p:spPr>
          <a:xfrm>
            <a:off x="5109127" y="1396686"/>
            <a:ext cx="6660885" cy="3935281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US" sz="2400" dirty="0" err="1"/>
              <a:t>Kunnat</a:t>
            </a:r>
            <a:r>
              <a:rPr lang="en-US" sz="2400" dirty="0"/>
              <a:t> </a:t>
            </a:r>
            <a:r>
              <a:rPr lang="en-US" sz="2400" dirty="0" err="1"/>
              <a:t>järjestävät</a:t>
            </a:r>
            <a:r>
              <a:rPr lang="en-US" sz="2400" dirty="0"/>
              <a:t> </a:t>
            </a:r>
            <a:r>
              <a:rPr lang="en-US" sz="2400" dirty="0" err="1"/>
              <a:t>kuntalaisille</a:t>
            </a:r>
            <a:r>
              <a:rPr lang="en-US" sz="2400" dirty="0"/>
              <a:t> </a:t>
            </a:r>
            <a:r>
              <a:rPr lang="en-US" sz="2400" b="1" dirty="0" err="1"/>
              <a:t>peruspalveluita</a:t>
            </a:r>
            <a:r>
              <a:rPr lang="en-US" sz="2400" dirty="0"/>
              <a:t>, </a:t>
            </a:r>
            <a:r>
              <a:rPr lang="en-US" sz="2400" dirty="0" err="1"/>
              <a:t>joista</a:t>
            </a:r>
            <a:r>
              <a:rPr lang="en-US" sz="2400" dirty="0"/>
              <a:t> on </a:t>
            </a:r>
            <a:r>
              <a:rPr lang="en-US" sz="2400" dirty="0" err="1"/>
              <a:t>säädetty</a:t>
            </a:r>
            <a:r>
              <a:rPr lang="en-US" sz="2400" dirty="0"/>
              <a:t> </a:t>
            </a:r>
            <a:r>
              <a:rPr lang="en-US" sz="2400" dirty="0" err="1"/>
              <a:t>laeilla</a:t>
            </a:r>
            <a:r>
              <a:rPr lang="en-US" sz="2400" dirty="0"/>
              <a:t>.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sz="2400" dirty="0" err="1"/>
              <a:t>Peruspalveluista</a:t>
            </a:r>
            <a:r>
              <a:rPr lang="en-US" sz="2400" dirty="0"/>
              <a:t> </a:t>
            </a:r>
            <a:r>
              <a:rPr lang="en-US" sz="2400" dirty="0" err="1"/>
              <a:t>tärkeimpiä</a:t>
            </a:r>
            <a:r>
              <a:rPr lang="en-US" sz="2400" dirty="0"/>
              <a:t> </a:t>
            </a:r>
            <a:r>
              <a:rPr lang="en-US" sz="2400" dirty="0" err="1"/>
              <a:t>ovat</a:t>
            </a:r>
            <a:endParaRPr lang="en-US" sz="2400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 err="1"/>
              <a:t>koulutus</a:t>
            </a:r>
            <a:r>
              <a:rPr lang="en-US" dirty="0"/>
              <a:t> ja </a:t>
            </a:r>
            <a:r>
              <a:rPr lang="en-US" dirty="0" err="1"/>
              <a:t>varhaiskasvatus</a:t>
            </a:r>
            <a:endParaRPr lang="en-US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 err="1"/>
              <a:t>kulttuuri</a:t>
            </a:r>
            <a:r>
              <a:rPr lang="en-US" dirty="0"/>
              <a:t>-, </a:t>
            </a:r>
            <a:r>
              <a:rPr lang="en-US" dirty="0" err="1"/>
              <a:t>nuoriso</a:t>
            </a:r>
            <a:r>
              <a:rPr lang="en-US" dirty="0"/>
              <a:t>-, </a:t>
            </a:r>
            <a:r>
              <a:rPr lang="en-US" dirty="0" err="1"/>
              <a:t>kirjasto</a:t>
            </a:r>
            <a:r>
              <a:rPr lang="en-US" dirty="0"/>
              <a:t>- ja </a:t>
            </a:r>
            <a:r>
              <a:rPr lang="en-US" dirty="0" err="1"/>
              <a:t>liikuntapalvelut</a:t>
            </a:r>
            <a:endParaRPr lang="en-US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 err="1"/>
              <a:t>tekniset</a:t>
            </a:r>
            <a:r>
              <a:rPr lang="en-US" dirty="0"/>
              <a:t> </a:t>
            </a:r>
            <a:r>
              <a:rPr lang="en-US" dirty="0" err="1"/>
              <a:t>palvelut</a:t>
            </a:r>
            <a:r>
              <a:rPr lang="en-US" dirty="0"/>
              <a:t>, </a:t>
            </a:r>
            <a:r>
              <a:rPr lang="en-US" dirty="0" err="1"/>
              <a:t>joihin</a:t>
            </a:r>
            <a:r>
              <a:rPr lang="en-US" dirty="0"/>
              <a:t> </a:t>
            </a:r>
            <a:r>
              <a:rPr lang="en-US" dirty="0" err="1"/>
              <a:t>kuuluvat</a:t>
            </a:r>
            <a:r>
              <a:rPr lang="en-US" dirty="0"/>
              <a:t> </a:t>
            </a:r>
            <a:r>
              <a:rPr lang="en-US" dirty="0" err="1"/>
              <a:t>esimerkiksi</a:t>
            </a:r>
            <a:r>
              <a:rPr lang="en-US" dirty="0"/>
              <a:t> </a:t>
            </a:r>
            <a:r>
              <a:rPr lang="en-US" dirty="0" err="1"/>
              <a:t>infrastruktuuri</a:t>
            </a:r>
            <a:r>
              <a:rPr lang="en-US" dirty="0"/>
              <a:t> ja </a:t>
            </a:r>
            <a:r>
              <a:rPr lang="en-US" dirty="0" err="1"/>
              <a:t>vesi-jätehuolto</a:t>
            </a:r>
            <a:r>
              <a:rPr lang="en-US" dirty="0"/>
              <a:t>.</a:t>
            </a:r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  <a:p>
            <a:pPr marL="895350" lvl="1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b="1" dirty="0">
                <a:solidFill>
                  <a:schemeClr val="accent2">
                    <a:lumMod val="75000"/>
                  </a:schemeClr>
                </a:solidFill>
              </a:rPr>
              <a:t>Tiesitkö?</a:t>
            </a:r>
            <a:endParaRPr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51" name="Google Shape;151;p5"/>
          <p:cNvSpPr txBox="1">
            <a:spLocks noGrp="1"/>
          </p:cNvSpPr>
          <p:nvPr>
            <p:ph sz="half" idx="1"/>
          </p:nvPr>
        </p:nvSpPr>
        <p:spPr>
          <a:xfrm>
            <a:off x="770615" y="1945782"/>
            <a:ext cx="5320570" cy="38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i-FI" sz="2600" b="0" i="0" u="none" strike="noStrike" cap="none" dirty="0"/>
              <a:t>Aikaisemmin kunnan tehtäviin </a:t>
            </a:r>
            <a:r>
              <a:rPr lang="fi-FI" sz="2600" dirty="0"/>
              <a:t>ovat kuuluneet</a:t>
            </a:r>
            <a:r>
              <a:rPr lang="fi-FI" sz="2600" b="0" i="0" u="none" strike="noStrike" cap="none" dirty="0"/>
              <a:t> myös sosiaali- ja terveyspalvelut sekä palo- ja pelastustoimi.</a:t>
            </a:r>
            <a:endParaRPr sz="2600" b="0" i="0" u="none" strike="noStrike" cap="none" dirty="0"/>
          </a:p>
          <a:p>
            <a:pPr marL="360045" lvl="0" indent="-20764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i-FI" sz="2600" b="0" i="0" u="none" strike="noStrike" cap="none" dirty="0"/>
              <a:t>Vuoden 2023 alusta nämä palvelut siirtyvät hyvinvointialueiden vastuulle.</a:t>
            </a:r>
            <a:r>
              <a:rPr lang="fi-FI" sz="2600" dirty="0"/>
              <a:t> Hyvinvointialueita on yhteensä 21.</a:t>
            </a:r>
            <a:endParaRPr sz="2200" dirty="0"/>
          </a:p>
        </p:txBody>
      </p:sp>
      <p:sp>
        <p:nvSpPr>
          <p:cNvPr id="155" name="Google Shape;155;p5"/>
          <p:cNvSpPr/>
          <p:nvPr/>
        </p:nvSpPr>
        <p:spPr>
          <a:xfrm>
            <a:off x="6419653" y="1640264"/>
            <a:ext cx="5213975" cy="318626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chemeClr val="accent2"/>
          </a:solidFill>
          <a:ln w="12700" cap="flat" cmpd="sng">
            <a:solidFill>
              <a:srgbClr val="FFC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</a:pPr>
            <a:r>
              <a:rPr lang="fi-FI" sz="2800" b="0" i="0" u="sng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Interaktiivinen kartta hyvinvointialueista</a:t>
            </a:r>
            <a:endParaRPr sz="2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Google Shape;160;p6"/>
          <p:cNvSpPr txBox="1"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  <a:prstGeom prst="rect">
            <a:avLst/>
          </a:prstGeom>
        </p:spPr>
        <p:txBody>
          <a:bodyPr spcFirstLastPara="1" vert="horz" lIns="91440" tIns="45720" rIns="91440" bIns="45720" rtlCol="0" anchor="b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sz="5400"/>
              <a:t>Mistä kunta saa rahaa?</a:t>
            </a:r>
          </a:p>
        </p:txBody>
      </p:sp>
      <p:sp>
        <p:nvSpPr>
          <p:cNvPr id="17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Google Shape;161;p6"/>
          <p:cNvSpPr txBox="1">
            <a:spLocks noGrp="1"/>
          </p:cNvSpPr>
          <p:nvPr>
            <p:ph type="body" idx="1"/>
          </p:nvPr>
        </p:nvSpPr>
        <p:spPr>
          <a:xfrm>
            <a:off x="572492" y="2071316"/>
            <a:ext cx="7103165" cy="411917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US" sz="2400" dirty="0" err="1">
                <a:sym typeface="Calibri"/>
              </a:rPr>
              <a:t>Peruspalveluiden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järjestämiseen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kunta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tarvitsee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rahaa</a:t>
            </a:r>
            <a:r>
              <a:rPr lang="en-US" sz="2400" dirty="0">
                <a:sym typeface="Calibri"/>
              </a:rPr>
              <a:t>. </a:t>
            </a:r>
            <a:r>
              <a:rPr lang="en-US" sz="2400" dirty="0" err="1">
                <a:sym typeface="Calibri"/>
              </a:rPr>
              <a:t>Peruspalvelut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rahoitetaan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pääsääntöisesti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kunnallisella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verotuksella</a:t>
            </a:r>
            <a:r>
              <a:rPr lang="en-US" sz="2400" dirty="0">
                <a:sym typeface="Calibri"/>
              </a:rPr>
              <a:t>, </a:t>
            </a:r>
            <a:r>
              <a:rPr lang="en-US" sz="2400" dirty="0" err="1">
                <a:sym typeface="Calibri"/>
              </a:rPr>
              <a:t>valtioilta</a:t>
            </a:r>
            <a:r>
              <a:rPr lang="en-US" sz="2400" dirty="0">
                <a:sym typeface="Calibri"/>
              </a:rPr>
              <a:t> </a:t>
            </a:r>
            <a:r>
              <a:rPr lang="en-US" sz="2400" dirty="0" err="1">
                <a:sym typeface="Calibri"/>
              </a:rPr>
              <a:t>saatavilla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osuuksilla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sekä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palvelusta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perittävillä</a:t>
            </a:r>
            <a:r>
              <a:rPr lang="en-US" sz="2400" dirty="0">
                <a:sym typeface="Calibri"/>
              </a:rPr>
              <a:t> </a:t>
            </a:r>
            <a:r>
              <a:rPr lang="en-US" sz="2400" dirty="0" err="1">
                <a:sym typeface="Calibri"/>
              </a:rPr>
              <a:t>maksuilla</a:t>
            </a:r>
            <a:r>
              <a:rPr lang="en-US" sz="2400" dirty="0">
                <a:sym typeface="Calibri"/>
              </a:rPr>
              <a:t>.</a:t>
            </a:r>
            <a:endParaRPr lang="en-US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sz="2400" dirty="0" err="1"/>
              <a:t>Kunnan</a:t>
            </a:r>
            <a:r>
              <a:rPr lang="en-US" sz="2400" dirty="0"/>
              <a:t> </a:t>
            </a:r>
            <a:r>
              <a:rPr lang="en-US" sz="2400" dirty="0" err="1"/>
              <a:t>toimintaa</a:t>
            </a:r>
            <a:r>
              <a:rPr lang="en-US" sz="2400" dirty="0"/>
              <a:t> </a:t>
            </a:r>
            <a:r>
              <a:rPr lang="en-US" sz="2400" dirty="0" err="1"/>
              <a:t>ohjaa</a:t>
            </a:r>
            <a:r>
              <a:rPr lang="en-US" sz="2400" dirty="0"/>
              <a:t> </a:t>
            </a:r>
            <a:r>
              <a:rPr lang="en-US" sz="2400" dirty="0" err="1"/>
              <a:t>vähintään</a:t>
            </a:r>
            <a:r>
              <a:rPr lang="en-US" sz="2400" dirty="0"/>
              <a:t> </a:t>
            </a:r>
            <a:r>
              <a:rPr lang="en-US" sz="2400" dirty="0" err="1"/>
              <a:t>kolmeksi</a:t>
            </a:r>
            <a:r>
              <a:rPr lang="en-US" sz="2400" dirty="0"/>
              <a:t> </a:t>
            </a:r>
            <a:r>
              <a:rPr lang="en-US" sz="2400" dirty="0" err="1"/>
              <a:t>vuodeksi</a:t>
            </a:r>
            <a:r>
              <a:rPr lang="en-US" sz="2400" dirty="0"/>
              <a:t> </a:t>
            </a:r>
            <a:r>
              <a:rPr lang="en-US" sz="2400" dirty="0" err="1"/>
              <a:t>laadittava</a:t>
            </a:r>
            <a:r>
              <a:rPr lang="en-US" sz="2400" dirty="0"/>
              <a:t> </a:t>
            </a:r>
            <a:r>
              <a:rPr lang="en-US" sz="2400" dirty="0" err="1"/>
              <a:t>taloussuunnitelma</a:t>
            </a:r>
            <a:r>
              <a:rPr lang="en-US" sz="2400" dirty="0"/>
              <a:t>.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sz="2400" dirty="0" err="1"/>
              <a:t>Kunnan</a:t>
            </a:r>
            <a:r>
              <a:rPr lang="en-US" sz="2400" dirty="0"/>
              <a:t> </a:t>
            </a:r>
            <a:r>
              <a:rPr lang="en-US" sz="2400" b="1" dirty="0" err="1"/>
              <a:t>budjetointi</a:t>
            </a:r>
            <a:r>
              <a:rPr lang="en-US" sz="2400" dirty="0"/>
              <a:t> </a:t>
            </a:r>
            <a:r>
              <a:rPr lang="en-US" sz="2400" dirty="0" err="1"/>
              <a:t>eli</a:t>
            </a:r>
            <a:r>
              <a:rPr lang="en-US" sz="2400" dirty="0"/>
              <a:t> </a:t>
            </a:r>
            <a:r>
              <a:rPr lang="en-US" sz="2400" dirty="0" err="1"/>
              <a:t>suunnitelma</a:t>
            </a:r>
            <a:r>
              <a:rPr lang="en-US" sz="2400" dirty="0"/>
              <a:t> </a:t>
            </a:r>
            <a:r>
              <a:rPr lang="en-US" sz="2400" dirty="0" err="1"/>
              <a:t>kunnan</a:t>
            </a:r>
            <a:r>
              <a:rPr lang="en-US" sz="2400" dirty="0"/>
              <a:t> </a:t>
            </a:r>
            <a:r>
              <a:rPr lang="en-US" sz="2400" dirty="0" err="1"/>
              <a:t>rahojen</a:t>
            </a:r>
            <a:r>
              <a:rPr lang="en-US" sz="2400" dirty="0"/>
              <a:t> </a:t>
            </a:r>
            <a:r>
              <a:rPr lang="en-US" sz="2400" dirty="0" err="1"/>
              <a:t>käytöstä</a:t>
            </a:r>
            <a:r>
              <a:rPr lang="en-US" sz="2400" dirty="0"/>
              <a:t> </a:t>
            </a:r>
            <a:r>
              <a:rPr lang="en-US" sz="2400" dirty="0" err="1"/>
              <a:t>vaikuttaa</a:t>
            </a:r>
            <a:r>
              <a:rPr lang="en-US" sz="2400" dirty="0"/>
              <a:t> </a:t>
            </a:r>
            <a:r>
              <a:rPr lang="en-US" sz="2400" dirty="0" err="1"/>
              <a:t>kaikkeen</a:t>
            </a:r>
            <a:r>
              <a:rPr lang="en-US" sz="2400" dirty="0"/>
              <a:t> </a:t>
            </a:r>
            <a:r>
              <a:rPr lang="en-US" sz="2400" dirty="0" err="1"/>
              <a:t>kunnan</a:t>
            </a:r>
            <a:r>
              <a:rPr lang="en-US" sz="2400" dirty="0"/>
              <a:t> </a:t>
            </a:r>
            <a:r>
              <a:rPr lang="en-US" sz="2400" dirty="0" err="1"/>
              <a:t>toimintaan</a:t>
            </a:r>
            <a:r>
              <a:rPr lang="en-US" sz="2400" dirty="0"/>
              <a:t>. 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</p:txBody>
      </p:sp>
      <p:pic>
        <p:nvPicPr>
          <p:cNvPr id="165" name="Google Shape;165;p6" descr="Säästöpossu tasaisella täytöllä"/>
          <p:cNvPicPr preferRelativeResize="0"/>
          <p:nvPr/>
        </p:nvPicPr>
        <p:blipFill rotWithShape="1">
          <a:blip r:embed="rId3"/>
          <a:srcRect r="3795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0" name="Rectangle 179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Google Shape;17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Hetkinen... Miksi tällaisia opetellaan?</a:t>
            </a:r>
          </a:p>
        </p:txBody>
      </p:sp>
      <p:sp>
        <p:nvSpPr>
          <p:cNvPr id="182" name="Freeform: Shape 181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72" name="Google Shape;172;p7"/>
          <p:cNvSpPr txBox="1">
            <a:spLocks noGrp="1"/>
          </p:cNvSpPr>
          <p:nvPr>
            <p:ph type="body" idx="1"/>
          </p:nvPr>
        </p:nvSpPr>
        <p:spPr>
          <a:xfrm>
            <a:off x="838200" y="1690688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</a:pPr>
            <a:r>
              <a:rPr lang="en-US" sz="2000" dirty="0"/>
              <a:t>On </a:t>
            </a:r>
            <a:r>
              <a:rPr lang="en-US" sz="2000" dirty="0" err="1"/>
              <a:t>olemassa</a:t>
            </a:r>
            <a:r>
              <a:rPr lang="en-US" sz="2000" dirty="0"/>
              <a:t> </a:t>
            </a:r>
            <a:r>
              <a:rPr lang="en-US" sz="2000" b="1" dirty="0" err="1"/>
              <a:t>lapsen</a:t>
            </a:r>
            <a:r>
              <a:rPr lang="en-US" sz="2000" b="1" dirty="0"/>
              <a:t> </a:t>
            </a:r>
            <a:r>
              <a:rPr lang="en-US" sz="2000" b="1" dirty="0" err="1"/>
              <a:t>oikeuksien</a:t>
            </a:r>
            <a:r>
              <a:rPr lang="en-US" sz="2000" b="1" dirty="0"/>
              <a:t> </a:t>
            </a:r>
            <a:r>
              <a:rPr lang="en-US" sz="2000" b="1" dirty="0" err="1"/>
              <a:t>sopimus</a:t>
            </a:r>
            <a:r>
              <a:rPr lang="en-US" sz="2000" dirty="0"/>
              <a:t>, </a:t>
            </a:r>
            <a:r>
              <a:rPr lang="en-US" sz="2000" dirty="0" err="1"/>
              <a:t>jossa</a:t>
            </a:r>
            <a:r>
              <a:rPr lang="en-US" sz="2000" dirty="0"/>
              <a:t> </a:t>
            </a:r>
            <a:r>
              <a:rPr lang="en-US" sz="2000" dirty="0" err="1"/>
              <a:t>määritellään</a:t>
            </a:r>
            <a:r>
              <a:rPr lang="en-US" sz="2000" dirty="0"/>
              <a:t> </a:t>
            </a:r>
            <a:r>
              <a:rPr lang="en-US" sz="2000" dirty="0" err="1"/>
              <a:t>lasten</a:t>
            </a:r>
            <a:r>
              <a:rPr lang="en-US" sz="2000" dirty="0"/>
              <a:t> </a:t>
            </a:r>
            <a:r>
              <a:rPr lang="en-US" sz="2000" dirty="0" err="1"/>
              <a:t>tärkeimmät</a:t>
            </a:r>
            <a:r>
              <a:rPr lang="en-US" sz="2000" dirty="0"/>
              <a:t> </a:t>
            </a:r>
            <a:r>
              <a:rPr lang="en-US" sz="2000" dirty="0" err="1"/>
              <a:t>oikeudet</a:t>
            </a:r>
            <a:r>
              <a:rPr lang="en-US" sz="2000" dirty="0"/>
              <a:t>. </a:t>
            </a:r>
            <a:r>
              <a:rPr lang="en-US" sz="2000" dirty="0" err="1"/>
              <a:t>Lapsen</a:t>
            </a:r>
            <a:r>
              <a:rPr lang="en-US" sz="2000" dirty="0"/>
              <a:t> </a:t>
            </a:r>
            <a:r>
              <a:rPr lang="en-US" sz="2000" dirty="0" err="1"/>
              <a:t>oikeuksien</a:t>
            </a:r>
            <a:r>
              <a:rPr lang="en-US" sz="2000" dirty="0"/>
              <a:t> </a:t>
            </a:r>
            <a:r>
              <a:rPr lang="en-US" sz="2000" dirty="0" err="1"/>
              <a:t>sopimuksen</a:t>
            </a:r>
            <a:r>
              <a:rPr lang="en-US" sz="2000" dirty="0"/>
              <a:t> </a:t>
            </a:r>
            <a:r>
              <a:rPr lang="en-US" sz="2000" dirty="0" err="1"/>
              <a:t>määräykset</a:t>
            </a:r>
            <a:r>
              <a:rPr lang="en-US" sz="2000" dirty="0"/>
              <a:t> on </a:t>
            </a:r>
            <a:r>
              <a:rPr lang="en-US" sz="2000" dirty="0" err="1"/>
              <a:t>merkitty</a:t>
            </a:r>
            <a:r>
              <a:rPr lang="en-US" sz="2000" dirty="0"/>
              <a:t> </a:t>
            </a:r>
            <a:r>
              <a:rPr lang="en-US" sz="2000" u="sng" dirty="0" err="1">
                <a:hlinkClick r:id="rId3"/>
              </a:rPr>
              <a:t>Suomen</a:t>
            </a:r>
            <a:r>
              <a:rPr lang="en-US" sz="2000" u="sng" dirty="0">
                <a:hlinkClick r:id="rId3"/>
              </a:rPr>
              <a:t> </a:t>
            </a:r>
            <a:r>
              <a:rPr lang="en-US" sz="2000" u="sng" dirty="0" err="1">
                <a:hlinkClick r:id="rId3"/>
              </a:rPr>
              <a:t>perustuslakiin</a:t>
            </a:r>
            <a:r>
              <a:rPr lang="en-US" sz="2000" dirty="0"/>
              <a:t>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sz="2000" dirty="0" err="1"/>
              <a:t>Lapsen</a:t>
            </a:r>
            <a:r>
              <a:rPr lang="en-US" sz="2000" dirty="0"/>
              <a:t> </a:t>
            </a:r>
            <a:r>
              <a:rPr lang="en-US" sz="2000" dirty="0" err="1"/>
              <a:t>oikeuksien</a:t>
            </a:r>
            <a:r>
              <a:rPr lang="en-US" sz="2000" dirty="0"/>
              <a:t> </a:t>
            </a:r>
            <a:r>
              <a:rPr lang="en-US" sz="2000" dirty="0" err="1"/>
              <a:t>sopimuksessa</a:t>
            </a:r>
            <a:r>
              <a:rPr lang="en-US" sz="2000" dirty="0"/>
              <a:t> </a:t>
            </a:r>
            <a:r>
              <a:rPr lang="en-US" sz="2000" dirty="0" err="1"/>
              <a:t>mainitaan</a:t>
            </a:r>
            <a:r>
              <a:rPr lang="en-US" sz="2000" dirty="0"/>
              <a:t> </a:t>
            </a:r>
            <a:r>
              <a:rPr lang="en-US" sz="2000" dirty="0" err="1"/>
              <a:t>esimerkiksi</a:t>
            </a:r>
            <a:r>
              <a:rPr lang="en-US" sz="2000" dirty="0"/>
              <a:t>, </a:t>
            </a:r>
            <a:r>
              <a:rPr lang="en-US" sz="2000" dirty="0" err="1"/>
              <a:t>että</a:t>
            </a:r>
            <a:r>
              <a:rPr lang="en-US" sz="2000" dirty="0"/>
              <a:t> </a:t>
            </a:r>
            <a:r>
              <a:rPr lang="en-US" sz="2000" dirty="0" err="1"/>
              <a:t>lasten</a:t>
            </a:r>
            <a:r>
              <a:rPr lang="en-US" sz="2000" dirty="0"/>
              <a:t> </a:t>
            </a:r>
            <a:r>
              <a:rPr lang="en-US" sz="2000" dirty="0" err="1"/>
              <a:t>tulee</a:t>
            </a:r>
            <a:r>
              <a:rPr lang="en-US" sz="2000" dirty="0"/>
              <a:t> </a:t>
            </a:r>
            <a:r>
              <a:rPr lang="en-US" sz="2000" dirty="0" err="1"/>
              <a:t>saada</a:t>
            </a:r>
            <a:r>
              <a:rPr lang="en-US" sz="2000" dirty="0"/>
              <a:t> </a:t>
            </a:r>
            <a:r>
              <a:rPr lang="en-US" sz="2000" dirty="0" err="1"/>
              <a:t>ilmaista</a:t>
            </a:r>
            <a:r>
              <a:rPr lang="en-US" sz="2000" dirty="0"/>
              <a:t> </a:t>
            </a:r>
            <a:r>
              <a:rPr lang="en-US" sz="2000" dirty="0" err="1"/>
              <a:t>näkemyksensä</a:t>
            </a:r>
            <a:r>
              <a:rPr lang="en-US" sz="2000" dirty="0"/>
              <a:t> </a:t>
            </a:r>
            <a:r>
              <a:rPr lang="en-US" sz="2000" dirty="0" err="1"/>
              <a:t>lasta</a:t>
            </a:r>
            <a:r>
              <a:rPr lang="en-US" sz="2000" dirty="0"/>
              <a:t> </a:t>
            </a:r>
            <a:r>
              <a:rPr lang="en-US" sz="2000" dirty="0" err="1"/>
              <a:t>koskevissa</a:t>
            </a:r>
            <a:r>
              <a:rPr lang="en-US" sz="2000" dirty="0"/>
              <a:t> </a:t>
            </a:r>
            <a:r>
              <a:rPr lang="en-US" sz="2000" dirty="0" err="1"/>
              <a:t>asioissa</a:t>
            </a:r>
            <a:r>
              <a:rPr lang="en-US" sz="2000" dirty="0"/>
              <a:t> (</a:t>
            </a:r>
            <a:r>
              <a:rPr lang="en-US" sz="2000" dirty="0">
                <a:sym typeface="Arial"/>
              </a:rPr>
              <a:t>§</a:t>
            </a:r>
            <a:r>
              <a:rPr lang="en-US" sz="2000" dirty="0"/>
              <a:t>12). </a:t>
            </a:r>
            <a:r>
              <a:rPr lang="en-US" sz="2000" dirty="0" err="1"/>
              <a:t>Lapsilla</a:t>
            </a:r>
            <a:r>
              <a:rPr lang="en-US" sz="2000" dirty="0"/>
              <a:t> on </a:t>
            </a:r>
            <a:r>
              <a:rPr lang="en-US" sz="2000" dirty="0" err="1"/>
              <a:t>myös</a:t>
            </a:r>
            <a:r>
              <a:rPr lang="en-US" sz="2000" dirty="0"/>
              <a:t> </a:t>
            </a:r>
            <a:r>
              <a:rPr lang="en-US" sz="2000" dirty="0" err="1"/>
              <a:t>oikeus</a:t>
            </a:r>
            <a:r>
              <a:rPr lang="en-US" sz="2000" dirty="0"/>
              <a:t> </a:t>
            </a:r>
            <a:r>
              <a:rPr lang="en-US" sz="2000" dirty="0" err="1"/>
              <a:t>ilmaista</a:t>
            </a:r>
            <a:r>
              <a:rPr lang="en-US" sz="2000" dirty="0"/>
              <a:t> </a:t>
            </a:r>
            <a:r>
              <a:rPr lang="en-US" sz="2000" dirty="0" err="1"/>
              <a:t>mielipiteensä</a:t>
            </a:r>
            <a:r>
              <a:rPr lang="en-US" sz="2000" dirty="0"/>
              <a:t> (§13).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sz="2000" dirty="0" err="1"/>
              <a:t>Seuraavaksi</a:t>
            </a:r>
            <a:r>
              <a:rPr lang="en-US" sz="2000" dirty="0"/>
              <a:t> </a:t>
            </a:r>
            <a:r>
              <a:rPr lang="en-US" sz="2000" dirty="0" err="1"/>
              <a:t>pääsette</a:t>
            </a:r>
            <a:r>
              <a:rPr lang="en-US" sz="2000" dirty="0"/>
              <a:t> </a:t>
            </a:r>
            <a:r>
              <a:rPr lang="en-US" sz="2000" dirty="0" err="1"/>
              <a:t>itse</a:t>
            </a:r>
            <a:r>
              <a:rPr lang="en-US" sz="2000" dirty="0"/>
              <a:t> </a:t>
            </a:r>
            <a:r>
              <a:rPr lang="en-US" sz="2000" dirty="0" err="1"/>
              <a:t>toimimaan</a:t>
            </a:r>
            <a:r>
              <a:rPr lang="en-US" sz="2000" dirty="0"/>
              <a:t> </a:t>
            </a:r>
            <a:r>
              <a:rPr lang="en-US" sz="2000" dirty="0" err="1"/>
              <a:t>oman</a:t>
            </a:r>
            <a:r>
              <a:rPr lang="en-US" sz="2000" dirty="0"/>
              <a:t> </a:t>
            </a:r>
            <a:r>
              <a:rPr lang="en-US" sz="2000" dirty="0" err="1"/>
              <a:t>mielikuvituskuntanne</a:t>
            </a:r>
            <a:r>
              <a:rPr lang="en-US" sz="2000" dirty="0"/>
              <a:t> </a:t>
            </a:r>
            <a:r>
              <a:rPr lang="en-US" sz="2000" dirty="0" err="1"/>
              <a:t>budjettisuunnittelijoina</a:t>
            </a:r>
            <a:r>
              <a:rPr lang="en-US" sz="2000" dirty="0"/>
              <a:t>. </a:t>
            </a:r>
            <a:r>
              <a:rPr lang="en-US" sz="2000" dirty="0" err="1"/>
              <a:t>Tarvitsette</a:t>
            </a:r>
            <a:r>
              <a:rPr lang="en-US" sz="2000" dirty="0"/>
              <a:t> </a:t>
            </a:r>
            <a:r>
              <a:rPr lang="en-US" sz="2000" dirty="0" err="1"/>
              <a:t>tehtävässä</a:t>
            </a:r>
            <a:r>
              <a:rPr lang="en-US" sz="2000" dirty="0"/>
              <a:t> </a:t>
            </a:r>
            <a:r>
              <a:rPr lang="en-US" sz="2000" dirty="0" err="1"/>
              <a:t>yhteistyötaitoja</a:t>
            </a:r>
            <a:r>
              <a:rPr lang="en-US" sz="2000" dirty="0"/>
              <a:t> ja </a:t>
            </a:r>
            <a:r>
              <a:rPr lang="en-US" sz="2000" dirty="0" err="1"/>
              <a:t>matematiikkaa</a:t>
            </a:r>
            <a:r>
              <a:rPr lang="en-US" sz="2000" dirty="0"/>
              <a:t>. </a:t>
            </a:r>
            <a:r>
              <a:rPr lang="en-US" sz="2000" dirty="0" err="1"/>
              <a:t>Muistakaa</a:t>
            </a:r>
            <a:r>
              <a:rPr lang="en-US" sz="2000" dirty="0"/>
              <a:t> </a:t>
            </a:r>
            <a:r>
              <a:rPr lang="en-US" sz="2000" dirty="0" err="1"/>
              <a:t>miettiä</a:t>
            </a:r>
            <a:r>
              <a:rPr lang="en-US" sz="2000" dirty="0"/>
              <a:t> </a:t>
            </a:r>
            <a:r>
              <a:rPr lang="en-US" sz="2000" dirty="0" err="1"/>
              <a:t>valintojanne</a:t>
            </a:r>
            <a:r>
              <a:rPr lang="en-US" sz="2000" dirty="0"/>
              <a:t> </a:t>
            </a:r>
            <a:r>
              <a:rPr lang="en-US" sz="2000" dirty="0" err="1"/>
              <a:t>tarkkaan</a:t>
            </a:r>
            <a:r>
              <a:rPr lang="en-US" sz="2000" dirty="0"/>
              <a:t> </a:t>
            </a:r>
            <a:r>
              <a:rPr lang="en-US" sz="2000" dirty="0" err="1"/>
              <a:t>kaikkien</a:t>
            </a:r>
            <a:r>
              <a:rPr lang="en-US" sz="2000" dirty="0"/>
              <a:t> </a:t>
            </a:r>
            <a:r>
              <a:rPr lang="en-US" sz="2000" dirty="0" err="1"/>
              <a:t>kuntalaisten</a:t>
            </a:r>
            <a:r>
              <a:rPr lang="en-US" sz="2000" dirty="0"/>
              <a:t> </a:t>
            </a:r>
            <a:r>
              <a:rPr lang="en-US" sz="2000" dirty="0" err="1"/>
              <a:t>puolesta</a:t>
            </a:r>
            <a:r>
              <a:rPr lang="en-US" sz="2000" dirty="0"/>
              <a:t>.</a:t>
            </a:r>
          </a:p>
        </p:txBody>
      </p:sp>
      <p:sp>
        <p:nvSpPr>
          <p:cNvPr id="184" name="Oval 183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6" name="Block Arc 185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90" name="Straight Connector 189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Freeform: Shape 191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94" name="Arc 193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6" name="Freeform: Shape 195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uva 2">
            <a:extLst>
              <a:ext uri="{FF2B5EF4-FFF2-40B4-BE49-F238E27FC236}">
                <a16:creationId xmlns:a16="http://schemas.microsoft.com/office/drawing/2014/main" id="{CB3DC039-ADAD-45C1-9720-6C37AD90AC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8416" y="136525"/>
            <a:ext cx="4538377" cy="65257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0" name="Google Shape;180;p8"/>
          <p:cNvSpPr txBox="1">
            <a:spLocks noGrp="1"/>
          </p:cNvSpPr>
          <p:nvPr>
            <p:ph type="title"/>
          </p:nvPr>
        </p:nvSpPr>
        <p:spPr>
          <a:xfrm>
            <a:off x="406504" y="290005"/>
            <a:ext cx="6544712" cy="852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/>
              <a:t>Aloitetaan! Koulutus</a:t>
            </a:r>
            <a:endParaRPr/>
          </a:p>
        </p:txBody>
      </p:sp>
      <p:sp>
        <p:nvSpPr>
          <p:cNvPr id="181" name="Google Shape;181;p8"/>
          <p:cNvSpPr txBox="1">
            <a:spLocks noGrp="1"/>
          </p:cNvSpPr>
          <p:nvPr>
            <p:ph idx="1"/>
          </p:nvPr>
        </p:nvSpPr>
        <p:spPr>
          <a:xfrm>
            <a:off x="567198" y="1276916"/>
            <a:ext cx="6268188" cy="489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045" lvl="0" indent="-360045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400"/>
              <a:buChar char="•"/>
            </a:pPr>
            <a:r>
              <a:rPr lang="fi-FI" sz="2400" dirty="0"/>
              <a:t>Saatte ensimmäisen lomakkeen, joka koskee koulutusta. Tehtävänänne on tehdä erilaisia päätöksiä aihealueeseen liittyen.</a:t>
            </a:r>
            <a:endParaRPr sz="2400" dirty="0"/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400" dirty="0"/>
              <a:t> Lomakkeen yläosasta näette, kuinka paljon suunnitelmaan on käytettävissä rahaa.</a:t>
            </a:r>
            <a:endParaRPr sz="2400" dirty="0"/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400" dirty="0"/>
              <a:t> Lomakkeessa on erilaisia väliotsikoita. Jokaisesta väliotsikosta täytyy valita yksi vaihtoehto. Merkitkää valitsemanne vaihtoehto rastilla.</a:t>
            </a:r>
            <a:endParaRPr sz="2400" dirty="0"/>
          </a:p>
          <a:p>
            <a:pPr marL="360045" lvl="0" indent="-360045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400"/>
              <a:buChar char="•"/>
            </a:pPr>
            <a:r>
              <a:rPr lang="fi-FI" sz="2400" dirty="0" err="1"/>
              <a:t>Huom</a:t>
            </a:r>
            <a:r>
              <a:rPr lang="fi-FI" sz="2400" dirty="0"/>
              <a:t>! Kaikki tehtävässä käytetyt summat ovat kuvitteellisia.</a:t>
            </a:r>
            <a:endParaRPr sz="2400" dirty="0"/>
          </a:p>
        </p:txBody>
      </p:sp>
      <p:cxnSp>
        <p:nvCxnSpPr>
          <p:cNvPr id="186" name="Google Shape;186;p8"/>
          <p:cNvCxnSpPr/>
          <p:nvPr/>
        </p:nvCxnSpPr>
        <p:spPr>
          <a:xfrm rot="10800000" flipH="1">
            <a:off x="6303146" y="1020932"/>
            <a:ext cx="1447060" cy="1218626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87" name="Google Shape;187;p8"/>
          <p:cNvCxnSpPr/>
          <p:nvPr/>
        </p:nvCxnSpPr>
        <p:spPr>
          <a:xfrm rot="10800000" flipH="1">
            <a:off x="6108970" y="2986817"/>
            <a:ext cx="1853948" cy="679661"/>
          </a:xfrm>
          <a:prstGeom prst="straightConnector1">
            <a:avLst/>
          </a:prstGeom>
          <a:noFill/>
          <a:ln w="38100" cap="flat" cmpd="sng">
            <a:solidFill>
              <a:schemeClr val="dk2"/>
            </a:solidFill>
            <a:prstDash val="solid"/>
            <a:miter lim="800000"/>
            <a:headEnd type="none" w="sm" len="sm"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0" name="Rectangle 199">
            <a:extLst>
              <a:ext uri="{FF2B5EF4-FFF2-40B4-BE49-F238E27FC236}">
                <a16:creationId xmlns:a16="http://schemas.microsoft.com/office/drawing/2014/main" id="{460B0EFB-53ED-4F35-B05D-F658EA021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0D4A9130-55AA-482E-B8CF-CA38472791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39" r="-1" b="-1"/>
          <a:stretch/>
        </p:blipFill>
        <p:spPr>
          <a:xfrm>
            <a:off x="366618" y="99368"/>
            <a:ext cx="4688581" cy="66221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02" name="!!Arc">
            <a:extLst>
              <a:ext uri="{FF2B5EF4-FFF2-40B4-BE49-F238E27FC236}">
                <a16:creationId xmlns:a16="http://schemas.microsoft.com/office/drawing/2014/main" id="{835EF3DD-7D43-4A27-8967-A92FD8CC93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73531" y="407987"/>
            <a:ext cx="2987899" cy="2987899"/>
          </a:xfrm>
          <a:prstGeom prst="arc">
            <a:avLst>
              <a:gd name="adj1" fmla="val 16200000"/>
              <a:gd name="adj2" fmla="val 256372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2" name="Google Shape;192;p9"/>
          <p:cNvSpPr txBox="1">
            <a:spLocks noGrp="1"/>
          </p:cNvSpPr>
          <p:nvPr>
            <p:ph idx="1"/>
          </p:nvPr>
        </p:nvSpPr>
        <p:spPr>
          <a:xfrm>
            <a:off x="5549645" y="898062"/>
            <a:ext cx="5721484" cy="4351338"/>
          </a:xfrm>
          <a:prstGeom prst="rect">
            <a:avLst/>
          </a:prstGeom>
        </p:spPr>
        <p:txBody>
          <a:bodyPr spcFirstLastPara="1" lIns="91425" tIns="45700" rIns="91425" bIns="45700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fi-FI" sz="2400" i="1" dirty="0"/>
              <a:t>Neljäs tehtävä: Suunnitelkaa koulutuksen budjetti. Saatte opettajaltanne budjettisuunnitelma-lomakkeen.</a:t>
            </a:r>
            <a:endParaRPr lang="fi-FI" sz="2400" dirty="0"/>
          </a:p>
          <a:p>
            <a:pPr marL="360045" lvl="0" indent="-207645" rtl="0">
              <a:spcBef>
                <a:spcPts val="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None/>
            </a:pPr>
            <a:endParaRPr lang="fi-FI" sz="2400" dirty="0"/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fi-FI" sz="2400" dirty="0"/>
              <a:t>Muistakaa seurata käyttämienne rahojen summaa, sillä budjetti ei voi ylittyä. Budjetti ei voi kuitenkaan jäädä merkittävästi alle määrätyn summan, joten älkää etsikö ainoastaan halvinta ratkaisua.</a:t>
            </a:r>
          </a:p>
          <a:p>
            <a:pPr marL="360045" lvl="0" indent="-360045" rtl="0">
              <a:spcBef>
                <a:spcPts val="1500"/>
              </a:spcBef>
              <a:spcAft>
                <a:spcPts val="0"/>
              </a:spcAft>
              <a:buClr>
                <a:srgbClr val="0041DC"/>
              </a:buClr>
              <a:buSzPts val="2400"/>
              <a:buFont typeface="Arial"/>
              <a:buChar char="•"/>
            </a:pPr>
            <a:r>
              <a:rPr lang="fi-FI" sz="2400" dirty="0"/>
              <a:t>Miettikää tarkasti, miten saatte kuntaanne mahdollisimman toimivan kokonaisuuden.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D6112B31-AC40-4FB2-BA1A-AE641CAB21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87921" y="1610978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Mielikuvituskunnan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budjetointi</a:t>
            </a:r>
            <a:r>
              <a:rPr lang="en-US" sz="47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7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jatkuu</a:t>
            </a:r>
            <a:endParaRPr lang="en-US" sz="47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52195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0" name="Rectangle 209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2" name="Rectangle: Rounded Corners 211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1" name="Google Shape;201;p1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100">
                <a:solidFill>
                  <a:srgbClr val="FFFFFF"/>
                </a:solidFill>
              </a:rPr>
              <a:t>Peruspalveluiden budjetointi</a:t>
            </a:r>
          </a:p>
        </p:txBody>
      </p:sp>
      <p:sp>
        <p:nvSpPr>
          <p:cNvPr id="214" name="Freeform: Shape 213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6" name="Freeform: Shape 215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18" name="Freeform: Shape 217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2" name="Google Shape;202;p10"/>
          <p:cNvSpPr txBox="1">
            <a:spLocks noGrp="1"/>
          </p:cNvSpPr>
          <p:nvPr>
            <p:ph idx="1"/>
          </p:nvPr>
        </p:nvSpPr>
        <p:spPr>
          <a:xfrm>
            <a:off x="6095999" y="295504"/>
            <a:ext cx="5257799" cy="4889350"/>
          </a:xfrm>
          <a:prstGeom prst="rect">
            <a:avLst/>
          </a:prstGeom>
        </p:spPr>
        <p:txBody>
          <a:bodyPr spcFirstLastPara="1" lIns="91425" tIns="45700" rIns="91425" bIns="45700" anchor="t" anchorCtr="0">
            <a:noAutofit/>
          </a:bodyPr>
          <a:lstStyle/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Saatte seuraavaksi loput oman kuntanne budjetin suunnitteluun tarvittavat lomakkeet:</a:t>
            </a:r>
          </a:p>
          <a:p>
            <a:pPr marL="895350" lvl="1" indent="-447675" rtl="0">
              <a:spcBef>
                <a:spcPts val="10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Infrastruktuuri</a:t>
            </a:r>
          </a:p>
          <a:p>
            <a:pPr marL="895350" lvl="1" indent="-44767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i-FI" dirty="0"/>
              <a:t>Vapaa-ajan toiminta.</a:t>
            </a:r>
            <a:br>
              <a:rPr lang="fi-FI" dirty="0"/>
            </a:br>
            <a:endParaRPr lang="fi-FI" dirty="0"/>
          </a:p>
          <a:p>
            <a:pPr marL="360045" lvl="0" indent="-360045" rtl="0">
              <a:spcBef>
                <a:spcPts val="0"/>
              </a:spcBef>
              <a:spcAft>
                <a:spcPts val="0"/>
              </a:spcAft>
              <a:buSzPts val="2600"/>
              <a:buChar char="•"/>
            </a:pPr>
            <a:r>
              <a:rPr lang="fi-FI" sz="2400" dirty="0"/>
              <a:t>Toimikaa jokaisessa lomakkeessa samalla tavoin kuin ensimmäisen Koulutus-lomakkeen kanssa. Pohtikaa tarkkaan valintojanne ja pitäkää huolta siitä, että rahat riittävät. Kun jokainen ryhmä on valmis, käykää opettajan avulla ryhmien valintoja läpi.</a:t>
            </a:r>
          </a:p>
          <a:p>
            <a:pPr lvl="0" rtl="0">
              <a:spcBef>
                <a:spcPts val="1500"/>
              </a:spcBef>
              <a:spcAft>
                <a:spcPts val="0"/>
              </a:spcAft>
              <a:buSzPts val="2600"/>
              <a:buFont typeface="Wingdings" panose="05000000000000000000" pitchFamily="2" charset="2"/>
              <a:buChar char="Ø"/>
            </a:pPr>
            <a:r>
              <a:rPr lang="fi-FI" sz="2400" dirty="0"/>
              <a:t> </a:t>
            </a:r>
            <a:r>
              <a:rPr lang="fi-FI" sz="2400" dirty="0" err="1"/>
              <a:t>Huom</a:t>
            </a:r>
            <a:r>
              <a:rPr lang="fi-FI" sz="2400" dirty="0"/>
              <a:t>! Hankerahoitus-lomakkeeseen ei tarvitse kiinnittää vielä huomiota.</a:t>
            </a:r>
          </a:p>
        </p:txBody>
      </p:sp>
      <p:sp>
        <p:nvSpPr>
          <p:cNvPr id="220" name="Freeform: Shape 219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2" name="Freeform: Shape 221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9" name="Rectangle 218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0" name="Google Shape;21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5558489" cy="1325563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Hankerahoitus</a:t>
            </a:r>
          </a:p>
        </p:txBody>
      </p:sp>
      <p:sp>
        <p:nvSpPr>
          <p:cNvPr id="221" name="Freeform: Shape 220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1" name="Google Shape;21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8489" cy="43513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Autofit/>
          </a:bodyPr>
          <a:lstStyle/>
          <a:p>
            <a:pPr marL="360045" lvl="0" indent="-22860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900"/>
            </a:pPr>
            <a:r>
              <a:rPr lang="en-US" sz="2400" b="1" dirty="0" err="1"/>
              <a:t>Kuntanne</a:t>
            </a:r>
            <a:r>
              <a:rPr lang="en-US" sz="2400" b="1" dirty="0"/>
              <a:t> on </a:t>
            </a:r>
            <a:r>
              <a:rPr lang="en-US" sz="2400" b="1" dirty="0" err="1"/>
              <a:t>saanut</a:t>
            </a:r>
            <a:r>
              <a:rPr lang="en-US" sz="2400" b="1" dirty="0"/>
              <a:t> </a:t>
            </a:r>
            <a:r>
              <a:rPr lang="en-US" sz="2400" b="1" dirty="0" err="1"/>
              <a:t>hankerahoitusta</a:t>
            </a:r>
            <a:r>
              <a:rPr lang="en-US" sz="2400" b="1" dirty="0"/>
              <a:t>! </a:t>
            </a:r>
            <a:r>
              <a:rPr lang="en-US" sz="2400" b="1" dirty="0" err="1"/>
              <a:t>Tämä</a:t>
            </a:r>
            <a:r>
              <a:rPr lang="en-US" sz="2400" b="1" dirty="0"/>
              <a:t> </a:t>
            </a:r>
            <a:r>
              <a:rPr lang="en-US" sz="2400" b="1" dirty="0" err="1"/>
              <a:t>hankerahoitus</a:t>
            </a:r>
            <a:r>
              <a:rPr lang="en-US" sz="2400" b="1" dirty="0"/>
              <a:t> </a:t>
            </a:r>
            <a:r>
              <a:rPr lang="en-US" sz="2400" b="1" dirty="0" err="1"/>
              <a:t>ohjataan</a:t>
            </a:r>
            <a:r>
              <a:rPr lang="en-US" sz="2400" b="1" dirty="0"/>
              <a:t> </a:t>
            </a:r>
            <a:r>
              <a:rPr lang="en-US" sz="2400" b="1" dirty="0" err="1"/>
              <a:t>lasten</a:t>
            </a:r>
            <a:r>
              <a:rPr lang="en-US" sz="2400" b="1" dirty="0"/>
              <a:t> ja </a:t>
            </a:r>
            <a:r>
              <a:rPr lang="en-US" sz="2400" b="1" dirty="0" err="1"/>
              <a:t>nuorten</a:t>
            </a:r>
            <a:r>
              <a:rPr lang="en-US" sz="2400" b="1" dirty="0"/>
              <a:t> </a:t>
            </a:r>
            <a:r>
              <a:rPr lang="en-US" sz="2400" b="1" dirty="0" err="1"/>
              <a:t>käyttöön</a:t>
            </a:r>
            <a:r>
              <a:rPr lang="en-US" sz="2400" b="1" dirty="0"/>
              <a:t>.</a:t>
            </a:r>
            <a:endParaRPr lang="en-US" sz="2400" dirty="0"/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en-US" sz="2400" dirty="0" err="1"/>
              <a:t>Hankkeet</a:t>
            </a:r>
            <a:r>
              <a:rPr lang="en-US" sz="2400" dirty="0"/>
              <a:t> </a:t>
            </a:r>
            <a:r>
              <a:rPr lang="en-US" sz="2400" dirty="0" err="1"/>
              <a:t>ovat</a:t>
            </a:r>
            <a:r>
              <a:rPr lang="en-US" sz="2400" dirty="0"/>
              <a:t> </a:t>
            </a:r>
            <a:r>
              <a:rPr lang="en-US" sz="2400" dirty="0" err="1"/>
              <a:t>taloussuunnitelman</a:t>
            </a:r>
            <a:r>
              <a:rPr lang="en-US" sz="2400" dirty="0"/>
              <a:t> </a:t>
            </a:r>
            <a:r>
              <a:rPr lang="en-US" sz="2400" dirty="0" err="1"/>
              <a:t>ulkopuolisia</a:t>
            </a:r>
            <a:r>
              <a:rPr lang="en-US" sz="2400" dirty="0"/>
              <a:t>, </a:t>
            </a:r>
            <a:r>
              <a:rPr lang="en-US" sz="2400" dirty="0" err="1"/>
              <a:t>pienempiä</a:t>
            </a:r>
            <a:r>
              <a:rPr lang="en-US" sz="2400" dirty="0"/>
              <a:t> </a:t>
            </a:r>
            <a:r>
              <a:rPr lang="en-US" sz="2400" dirty="0" err="1"/>
              <a:t>projekteja</a:t>
            </a:r>
            <a:r>
              <a:rPr lang="en-US" sz="2400" dirty="0"/>
              <a:t>, </a:t>
            </a:r>
            <a:r>
              <a:rPr lang="en-US" sz="2400" dirty="0" err="1"/>
              <a:t>joihin</a:t>
            </a:r>
            <a:r>
              <a:rPr lang="en-US" sz="2400" dirty="0"/>
              <a:t> </a:t>
            </a:r>
            <a:r>
              <a:rPr lang="en-US" sz="2400" dirty="0" err="1"/>
              <a:t>voidaan</a:t>
            </a:r>
            <a:r>
              <a:rPr lang="en-US" sz="2400" dirty="0"/>
              <a:t> hakea </a:t>
            </a:r>
            <a:r>
              <a:rPr lang="en-US" sz="2400" dirty="0" err="1"/>
              <a:t>erillistä</a:t>
            </a:r>
            <a:r>
              <a:rPr lang="en-US" sz="2400" dirty="0"/>
              <a:t> </a:t>
            </a:r>
            <a:r>
              <a:rPr lang="en-US" sz="2400" dirty="0" err="1"/>
              <a:t>rahoitusta</a:t>
            </a:r>
            <a:r>
              <a:rPr lang="en-US" sz="2400" dirty="0"/>
              <a:t> </a:t>
            </a:r>
            <a:r>
              <a:rPr lang="en-US" sz="2400" dirty="0" err="1"/>
              <a:t>esimerkiksi</a:t>
            </a:r>
            <a:r>
              <a:rPr lang="en-US" sz="2400" dirty="0"/>
              <a:t> </a:t>
            </a:r>
            <a:r>
              <a:rPr lang="en-US" sz="2400" dirty="0" err="1"/>
              <a:t>valtiolta</a:t>
            </a:r>
            <a:r>
              <a:rPr lang="en-US" sz="2400" dirty="0"/>
              <a:t>. </a:t>
            </a:r>
          </a:p>
          <a:p>
            <a:pPr marL="360045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SzPts val="2900"/>
            </a:pPr>
            <a:r>
              <a:rPr lang="en-US" sz="2400" dirty="0" err="1"/>
              <a:t>Hankerahoituksella</a:t>
            </a:r>
            <a:r>
              <a:rPr lang="en-US" sz="2400" dirty="0"/>
              <a:t> </a:t>
            </a:r>
            <a:r>
              <a:rPr lang="en-US" sz="2400" dirty="0" err="1"/>
              <a:t>voidaan</a:t>
            </a:r>
            <a:r>
              <a:rPr lang="en-US" sz="2400" dirty="0"/>
              <a:t> </a:t>
            </a:r>
            <a:r>
              <a:rPr lang="en-US" sz="2400" dirty="0" err="1"/>
              <a:t>rahoittaa</a:t>
            </a:r>
            <a:r>
              <a:rPr lang="en-US" sz="2400" dirty="0"/>
              <a:t> </a:t>
            </a:r>
            <a:r>
              <a:rPr lang="en-US" sz="2400" dirty="0" err="1"/>
              <a:t>muun</a:t>
            </a:r>
            <a:r>
              <a:rPr lang="en-US" sz="2400" dirty="0"/>
              <a:t> </a:t>
            </a:r>
            <a:r>
              <a:rPr lang="en-US" sz="2400" dirty="0" err="1"/>
              <a:t>muassa</a:t>
            </a:r>
            <a:r>
              <a:rPr lang="en-US" sz="2400" dirty="0"/>
              <a:t> </a:t>
            </a:r>
            <a:r>
              <a:rPr lang="en-US" sz="2400" dirty="0" err="1"/>
              <a:t>yksittäisiä</a:t>
            </a:r>
            <a:r>
              <a:rPr lang="en-US" sz="2400" dirty="0"/>
              <a:t> </a:t>
            </a:r>
            <a:r>
              <a:rPr lang="en-US" sz="2400" dirty="0" err="1"/>
              <a:t>hankintoja</a:t>
            </a:r>
            <a:r>
              <a:rPr lang="en-US" sz="2400" dirty="0"/>
              <a:t>, </a:t>
            </a:r>
            <a:r>
              <a:rPr lang="en-US" sz="2400" dirty="0" err="1"/>
              <a:t>erilaisia</a:t>
            </a:r>
            <a:r>
              <a:rPr lang="en-US" sz="2400" dirty="0"/>
              <a:t> </a:t>
            </a:r>
            <a:r>
              <a:rPr lang="en-US" sz="2400" dirty="0" err="1"/>
              <a:t>retkiä</a:t>
            </a:r>
            <a:r>
              <a:rPr lang="en-US" sz="2400" dirty="0"/>
              <a:t> tai </a:t>
            </a:r>
            <a:r>
              <a:rPr lang="en-US" sz="2400" dirty="0" err="1"/>
              <a:t>muuta</a:t>
            </a:r>
            <a:r>
              <a:rPr lang="en-US" sz="2400" dirty="0"/>
              <a:t> </a:t>
            </a:r>
            <a:r>
              <a:rPr lang="en-US" sz="2400" dirty="0" err="1"/>
              <a:t>kunnan</a:t>
            </a:r>
            <a:r>
              <a:rPr lang="en-US" sz="2400" dirty="0"/>
              <a:t> </a:t>
            </a:r>
            <a:r>
              <a:rPr lang="en-US" sz="2400" dirty="0" err="1"/>
              <a:t>toimintaa</a:t>
            </a:r>
            <a:r>
              <a:rPr lang="en-US" sz="2400" dirty="0"/>
              <a:t>.</a:t>
            </a:r>
          </a:p>
          <a:p>
            <a:pPr marL="0" lvl="0" indent="-228600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</a:pPr>
            <a:endParaRPr lang="en-US" sz="2400" dirty="0"/>
          </a:p>
        </p:txBody>
      </p:sp>
      <p:sp>
        <p:nvSpPr>
          <p:cNvPr id="223" name="Oval 222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2624479"/>
            <a:ext cx="812427" cy="81242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8912417" y="1218531"/>
            <a:ext cx="2387600" cy="23876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7" name="Freeform: Shape 226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0"/>
            <a:ext cx="2315251" cy="1550992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9" name="Straight Connector 228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724638" y="1331572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05550" y="4112081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3" name="Arc 232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6086940" y="4145122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1310" y="4962670"/>
            <a:ext cx="2643352" cy="1895331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7" name="Rectangle 226">
            <a:extLst>
              <a:ext uri="{FF2B5EF4-FFF2-40B4-BE49-F238E27FC236}">
                <a16:creationId xmlns:a16="http://schemas.microsoft.com/office/drawing/2014/main" id="{1709F1D5-B0F1-4714-A239-E5B61C161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228FB460-D3FF-4440-A020-05982A09E5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0546" y="1011045"/>
            <a:ext cx="4369859" cy="4369859"/>
          </a:xfrm>
          <a:prstGeom prst="roundRect">
            <a:avLst>
              <a:gd name="adj" fmla="val 27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0" name="Google Shape;220;g16bda1a8ffd_1_0"/>
          <p:cNvSpPr txBox="1">
            <a:spLocks noGrp="1"/>
          </p:cNvSpPr>
          <p:nvPr>
            <p:ph type="title"/>
          </p:nvPr>
        </p:nvSpPr>
        <p:spPr>
          <a:xfrm>
            <a:off x="956826" y="1112969"/>
            <a:ext cx="3937298" cy="4166010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</a:pPr>
            <a:r>
              <a:rPr lang="en-US" sz="3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Suunnitelkaa mielikuvituskuntanne hankerahoitus</a:t>
            </a:r>
          </a:p>
        </p:txBody>
      </p:sp>
      <p:sp>
        <p:nvSpPr>
          <p:cNvPr id="231" name="Freeform: Shape 230">
            <a:extLst>
              <a:ext uri="{FF2B5EF4-FFF2-40B4-BE49-F238E27FC236}">
                <a16:creationId xmlns:a16="http://schemas.microsoft.com/office/drawing/2014/main" id="{14847E93-7DC1-4D4B-8829-B19AA7137C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3" name="Freeform: Shape 232">
            <a:extLst>
              <a:ext uri="{FF2B5EF4-FFF2-40B4-BE49-F238E27FC236}">
                <a16:creationId xmlns:a16="http://schemas.microsoft.com/office/drawing/2014/main" id="{5566D6E1-03A1-4D73-A4E0-35D74D568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5" name="Freeform: Shape 234">
            <a:extLst>
              <a:ext uri="{FF2B5EF4-FFF2-40B4-BE49-F238E27FC236}">
                <a16:creationId xmlns:a16="http://schemas.microsoft.com/office/drawing/2014/main" id="{9F835A99-04AC-494A-A572-AFE8413CC9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1" name="Google Shape;221;g16bda1a8ffd_1_0"/>
          <p:cNvSpPr txBox="1">
            <a:spLocks noGrp="1"/>
          </p:cNvSpPr>
          <p:nvPr>
            <p:ph type="body" idx="1"/>
          </p:nvPr>
        </p:nvSpPr>
        <p:spPr>
          <a:xfrm>
            <a:off x="6096000" y="479767"/>
            <a:ext cx="5565471" cy="5992952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rmAutofit/>
          </a:bodyPr>
          <a:lstStyle/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 err="1"/>
              <a:t>Kuntanne</a:t>
            </a:r>
            <a:r>
              <a:rPr lang="en-US" dirty="0"/>
              <a:t> </a:t>
            </a:r>
            <a:r>
              <a:rPr lang="en-US" dirty="0" err="1"/>
              <a:t>saa</a:t>
            </a:r>
            <a:r>
              <a:rPr lang="en-US" dirty="0"/>
              <a:t> </a:t>
            </a:r>
            <a:r>
              <a:rPr lang="en-US" dirty="0" err="1"/>
              <a:t>erilaisiin</a:t>
            </a:r>
            <a:r>
              <a:rPr lang="en-US" dirty="0"/>
              <a:t> </a:t>
            </a:r>
            <a:r>
              <a:rPr lang="en-US" dirty="0" err="1"/>
              <a:t>lasten</a:t>
            </a:r>
            <a:r>
              <a:rPr lang="en-US" dirty="0"/>
              <a:t> ja </a:t>
            </a:r>
            <a:r>
              <a:rPr lang="en-US" dirty="0" err="1"/>
              <a:t>nuorten</a:t>
            </a:r>
            <a:r>
              <a:rPr lang="en-US" dirty="0"/>
              <a:t> </a:t>
            </a:r>
            <a:r>
              <a:rPr lang="en-US" dirty="0" err="1"/>
              <a:t>hankkeisiin</a:t>
            </a:r>
            <a:r>
              <a:rPr lang="en-US" dirty="0"/>
              <a:t> </a:t>
            </a:r>
            <a:r>
              <a:rPr lang="en-US" dirty="0" err="1"/>
              <a:t>rahoitusta</a:t>
            </a:r>
            <a:r>
              <a:rPr lang="en-US" dirty="0"/>
              <a:t> 30 000 </a:t>
            </a:r>
            <a:r>
              <a:rPr lang="en-US" dirty="0" err="1"/>
              <a:t>euroa</a:t>
            </a:r>
            <a:r>
              <a:rPr lang="en-US" dirty="0"/>
              <a:t>. </a:t>
            </a:r>
            <a:r>
              <a:rPr lang="en-US" dirty="0" err="1"/>
              <a:t>Miettikää</a:t>
            </a:r>
            <a:r>
              <a:rPr lang="en-US" dirty="0"/>
              <a:t> </a:t>
            </a:r>
            <a:r>
              <a:rPr lang="en-US" dirty="0" err="1"/>
              <a:t>seuraavan</a:t>
            </a:r>
            <a:r>
              <a:rPr lang="en-US" dirty="0"/>
              <a:t> </a:t>
            </a:r>
            <a:r>
              <a:rPr lang="en-US" dirty="0" err="1"/>
              <a:t>dian</a:t>
            </a:r>
            <a:r>
              <a:rPr lang="en-US" dirty="0"/>
              <a:t> </a:t>
            </a:r>
            <a:r>
              <a:rPr lang="en-US" dirty="0" err="1"/>
              <a:t>avulla</a:t>
            </a:r>
            <a:r>
              <a:rPr lang="en-US" dirty="0"/>
              <a:t>, </a:t>
            </a:r>
            <a:r>
              <a:rPr lang="en-US" dirty="0" err="1"/>
              <a:t>mihin</a:t>
            </a:r>
            <a:r>
              <a:rPr lang="en-US" dirty="0"/>
              <a:t> </a:t>
            </a:r>
            <a:r>
              <a:rPr lang="en-US" dirty="0" err="1"/>
              <a:t>oma</a:t>
            </a:r>
            <a:r>
              <a:rPr lang="en-US" dirty="0"/>
              <a:t> </a:t>
            </a:r>
            <a:r>
              <a:rPr lang="en-US" dirty="0" err="1"/>
              <a:t>kuntanne</a:t>
            </a:r>
            <a:r>
              <a:rPr lang="en-US" dirty="0"/>
              <a:t> </a:t>
            </a:r>
            <a:r>
              <a:rPr lang="en-US" dirty="0" err="1"/>
              <a:t>käyttää</a:t>
            </a:r>
            <a:r>
              <a:rPr lang="en-US" dirty="0"/>
              <a:t> </a:t>
            </a:r>
            <a:r>
              <a:rPr lang="en-US" dirty="0" err="1"/>
              <a:t>rahoituksen</a:t>
            </a:r>
            <a:r>
              <a:rPr lang="en-US" dirty="0"/>
              <a:t>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 err="1"/>
              <a:t>Merkitkää</a:t>
            </a:r>
            <a:r>
              <a:rPr lang="en-US" dirty="0"/>
              <a:t> </a:t>
            </a:r>
            <a:r>
              <a:rPr lang="en-US" dirty="0" err="1"/>
              <a:t>Hankerahoitus-lomakkeeseen</a:t>
            </a:r>
            <a:r>
              <a:rPr lang="en-US" dirty="0"/>
              <a:t> </a:t>
            </a:r>
            <a:r>
              <a:rPr lang="en-US" dirty="0" err="1"/>
              <a:t>mitä</a:t>
            </a:r>
            <a:r>
              <a:rPr lang="en-US" dirty="0"/>
              <a:t> </a:t>
            </a:r>
            <a:r>
              <a:rPr lang="en-US" dirty="0" err="1"/>
              <a:t>valintoja</a:t>
            </a:r>
            <a:r>
              <a:rPr lang="en-US" dirty="0"/>
              <a:t> </a:t>
            </a:r>
            <a:r>
              <a:rPr lang="en-US" dirty="0" err="1"/>
              <a:t>teitte</a:t>
            </a:r>
            <a:r>
              <a:rPr lang="en-US" dirty="0"/>
              <a:t>. </a:t>
            </a:r>
            <a:r>
              <a:rPr lang="en-US" dirty="0" err="1"/>
              <a:t>Voitte</a:t>
            </a:r>
            <a:r>
              <a:rPr lang="en-US" dirty="0"/>
              <a:t> </a:t>
            </a:r>
            <a:r>
              <a:rPr lang="en-US" dirty="0" err="1"/>
              <a:t>valita</a:t>
            </a:r>
            <a:r>
              <a:rPr lang="en-US" dirty="0"/>
              <a:t> </a:t>
            </a:r>
            <a:r>
              <a:rPr lang="en-US" dirty="0" err="1"/>
              <a:t>monesta</a:t>
            </a:r>
            <a:r>
              <a:rPr lang="en-US" dirty="0"/>
              <a:t> </a:t>
            </a:r>
            <a:r>
              <a:rPr lang="en-US" dirty="0" err="1"/>
              <a:t>eri</a:t>
            </a:r>
            <a:r>
              <a:rPr lang="en-US" dirty="0"/>
              <a:t> </a:t>
            </a:r>
            <a:r>
              <a:rPr lang="en-US" dirty="0" err="1"/>
              <a:t>kategoriasta</a:t>
            </a:r>
            <a:r>
              <a:rPr lang="en-US" dirty="0"/>
              <a:t> </a:t>
            </a:r>
            <a:r>
              <a:rPr lang="en-US" dirty="0" err="1"/>
              <a:t>asioita</a:t>
            </a:r>
            <a:r>
              <a:rPr lang="en-US" dirty="0"/>
              <a:t>, </a:t>
            </a:r>
            <a:r>
              <a:rPr lang="en-US" dirty="0" err="1"/>
              <a:t>kunhan</a:t>
            </a:r>
            <a:r>
              <a:rPr lang="en-US" dirty="0"/>
              <a:t> </a:t>
            </a:r>
            <a:r>
              <a:rPr lang="en-US" dirty="0" err="1"/>
              <a:t>budjetti</a:t>
            </a:r>
            <a:r>
              <a:rPr lang="en-US" dirty="0"/>
              <a:t> </a:t>
            </a:r>
            <a:r>
              <a:rPr lang="en-US" dirty="0" err="1"/>
              <a:t>ei</a:t>
            </a:r>
            <a:r>
              <a:rPr lang="en-US" dirty="0"/>
              <a:t> </a:t>
            </a:r>
            <a:r>
              <a:rPr lang="en-US" dirty="0" err="1"/>
              <a:t>ylity</a:t>
            </a:r>
            <a:r>
              <a:rPr lang="en-US" dirty="0"/>
              <a:t>.</a:t>
            </a:r>
          </a:p>
          <a:p>
            <a:pPr marL="360362" lvl="0" indent="-228600">
              <a:lnSpc>
                <a:spcPct val="100000"/>
              </a:lnSpc>
              <a:spcBef>
                <a:spcPts val="1500"/>
              </a:spcBef>
              <a:spcAft>
                <a:spcPts val="0"/>
              </a:spcAft>
              <a:buSzPts val="2800"/>
            </a:pPr>
            <a:r>
              <a:rPr lang="en-US" dirty="0"/>
              <a:t>Huom! </a:t>
            </a:r>
            <a:r>
              <a:rPr lang="en-US" dirty="0" err="1"/>
              <a:t>Kaikki</a:t>
            </a:r>
            <a:r>
              <a:rPr lang="en-US" dirty="0"/>
              <a:t> </a:t>
            </a:r>
            <a:r>
              <a:rPr lang="en-US" dirty="0" err="1"/>
              <a:t>tehtävässä</a:t>
            </a:r>
            <a:r>
              <a:rPr lang="en-US" dirty="0"/>
              <a:t> </a:t>
            </a:r>
            <a:r>
              <a:rPr lang="en-US" dirty="0" err="1"/>
              <a:t>käytetyt</a:t>
            </a:r>
            <a:r>
              <a:rPr lang="en-US" dirty="0"/>
              <a:t> </a:t>
            </a:r>
            <a:r>
              <a:rPr lang="en-US" dirty="0" err="1"/>
              <a:t>summat</a:t>
            </a:r>
            <a:r>
              <a:rPr lang="en-US" dirty="0"/>
              <a:t> </a:t>
            </a:r>
            <a:r>
              <a:rPr lang="en-US" dirty="0" err="1"/>
              <a:t>ovat</a:t>
            </a:r>
            <a:r>
              <a:rPr lang="en-US" dirty="0"/>
              <a:t> </a:t>
            </a:r>
            <a:r>
              <a:rPr lang="en-US" dirty="0" err="1"/>
              <a:t>kuvitteellisia</a:t>
            </a:r>
            <a:r>
              <a:rPr lang="en-US" dirty="0"/>
              <a:t>.</a:t>
            </a:r>
            <a:endParaRPr lang="en-US" b="1" dirty="0"/>
          </a:p>
        </p:txBody>
      </p:sp>
      <p:sp>
        <p:nvSpPr>
          <p:cNvPr id="237" name="Freeform: Shape 236">
            <a:extLst>
              <a:ext uri="{FF2B5EF4-FFF2-40B4-BE49-F238E27FC236}">
                <a16:creationId xmlns:a16="http://schemas.microsoft.com/office/drawing/2014/main" id="{7B786209-1B0B-4CA9-9BDD-F7327066A8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9" name="Freeform: Shape 238">
            <a:extLst>
              <a:ext uri="{FF2B5EF4-FFF2-40B4-BE49-F238E27FC236}">
                <a16:creationId xmlns:a16="http://schemas.microsoft.com/office/drawing/2014/main" id="{2D2964BB-484D-45AE-AD66-D407D06296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3418308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41" name="Freeform: Shape 240">
            <a:extLst>
              <a:ext uri="{FF2B5EF4-FFF2-40B4-BE49-F238E27FC236}">
                <a16:creationId xmlns:a16="http://schemas.microsoft.com/office/drawing/2014/main" id="{6691AC69-A76E-4DAB-B565-468B6B87A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0" name="Google Shape;230;p12"/>
          <p:cNvGraphicFramePr/>
          <p:nvPr/>
        </p:nvGraphicFramePr>
        <p:xfrm>
          <a:off x="1" y="0"/>
          <a:ext cx="6096000" cy="4606300"/>
        </p:xfrm>
        <a:graphic>
          <a:graphicData uri="http://schemas.openxmlformats.org/drawingml/2006/table">
            <a:tbl>
              <a:tblPr firstRow="1" bandRow="1">
                <a:noFill/>
                <a:tableStyleId>{00D32AC7-60A7-4606-885D-6FD4A03064F1}</a:tableStyleId>
              </a:tblPr>
              <a:tblGrid>
                <a:gridCol w="5052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3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19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 u="none" strike="noStrike" cap="none" dirty="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Koulutus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Hinta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Kouluissa tarjotaan jokaiselle oppilaalle ilmainen välipala.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Kouluissa järjestetään toiveruokapäivä kerran kuussa.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3 000 €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Kouluihin hankitaan uusia ja erilaisia liikuntavälineitä.</a:t>
                      </a:r>
                      <a:endParaRPr sz="20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8 500 €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Koului</a:t>
                      </a:r>
                      <a:r>
                        <a:rPr lang="fi-FI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hin hankitaan </a:t>
                      </a: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tietokoneiden lisäksi ajankohtaista digivälineistöä (esimerkiksi robotiikkaa).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Koului</a:t>
                      </a:r>
                      <a:r>
                        <a:rPr lang="fi-FI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hin hankitaan </a:t>
                      </a: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paljon bändisoittimia. 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9 000 €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Kouluihin hankitaan välituntikäyttöön oppilaiden toiveiden mukaisia välineitä.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10 000 €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076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Koulujen luokkiin asennetaan</a:t>
                      </a: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leuanvetotan</a:t>
                      </a:r>
                      <a:r>
                        <a:rPr lang="fi-FI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got.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1 000 €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Koulujen yhtei</a:t>
                      </a:r>
                      <a:r>
                        <a:rPr lang="fi-FI" sz="16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siin tiloihin hankitaan</a:t>
                      </a: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pehmeitä sohvia. 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5 500 €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71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Kouluihin hankitaan oppilaiden toiveiden mukaisia kirjoja, sarjakuvia ja lautapelejä.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1 500 €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231" name="Google Shape;231;p12"/>
          <p:cNvGraphicFramePr/>
          <p:nvPr>
            <p:extLst>
              <p:ext uri="{D42A27DB-BD31-4B8C-83A1-F6EECF244321}">
                <p14:modId xmlns:p14="http://schemas.microsoft.com/office/powerpoint/2010/main" val="3155510376"/>
              </p:ext>
            </p:extLst>
          </p:nvPr>
        </p:nvGraphicFramePr>
        <p:xfrm>
          <a:off x="6108970" y="0"/>
          <a:ext cx="6070075" cy="3403910"/>
        </p:xfrm>
        <a:graphic>
          <a:graphicData uri="http://schemas.openxmlformats.org/drawingml/2006/table">
            <a:tbl>
              <a:tblPr firstRow="1" bandRow="1">
                <a:noFill/>
                <a:tableStyleId>{EDC1E270-A453-47DE-AB76-42A0A464219F}</a:tableStyleId>
              </a:tblPr>
              <a:tblGrid>
                <a:gridCol w="4929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0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4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>
                          <a:solidFill>
                            <a:schemeClr val="lt1"/>
                          </a:solidFill>
                        </a:rPr>
                        <a:t>Vapaa-aika</a:t>
                      </a:r>
                      <a:endParaRPr sz="20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>
                          <a:solidFill>
                            <a:schemeClr val="lt1"/>
                          </a:solidFill>
                        </a:rPr>
                        <a:t>Hinta</a:t>
                      </a:r>
                      <a:endParaRPr sz="2000">
                        <a:solidFill>
                          <a:schemeClr val="lt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01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Kouluissa järjestetään oppilaiden toivekerho, johon hankitaan koulun ulkopuolinen kerhonohjaaja.</a:t>
                      </a:r>
                      <a:endParaRPr dirty="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4 000€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Lapsille ja nuorille järjestetään ilmaisia teatterinäytöksiä.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b="0" i="0" u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4 500 €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87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Nuorisotaloon hankitaan biljardipöytä.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2 500 €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3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Kirjastoon hankitaan VR-lasit ja VR-pelejä vapaaseen käyttöön.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1 500 €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5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Lapsille ja nuorille järjestetään ilmaiskonsertti, jonka esiintyjän he saavat itse toivoa.</a:t>
                      </a:r>
                      <a:endParaRPr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15 000 €</a:t>
                      </a:r>
                      <a:endParaRPr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232" name="Google Shape;232;p12"/>
          <p:cNvGraphicFramePr/>
          <p:nvPr/>
        </p:nvGraphicFramePr>
        <p:xfrm>
          <a:off x="6096019" y="3634970"/>
          <a:ext cx="6096000" cy="3223025"/>
        </p:xfrm>
        <a:graphic>
          <a:graphicData uri="http://schemas.openxmlformats.org/drawingml/2006/table">
            <a:tbl>
              <a:tblPr firstRow="1" bandRow="1">
                <a:noFill/>
                <a:tableStyleId>{D7D7E7F0-39A6-421C-835C-31A0A2AF9994}</a:tableStyleId>
              </a:tblPr>
              <a:tblGrid>
                <a:gridCol w="497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5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 dirty="0"/>
                        <a:t>Infrastruktuuri</a:t>
                      </a:r>
                      <a:endParaRPr sz="20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2000"/>
                        <a:t>Hinta</a:t>
                      </a:r>
                      <a:endParaRPr sz="20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Leikkipuistoon hankitaan korkea kiipeilypyramidi.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8 000 €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Keskustaan rakennetaan skeittiramppi.</a:t>
                      </a:r>
                      <a:endParaRPr sz="16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7 000 €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3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Leikkipuistoon hankitaan maahan rakennettu trampoliini.</a:t>
                      </a:r>
                      <a:endParaRPr sz="160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4 500 €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Leikkipuistoon rakennetaan iso parkour-rata.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15 000 €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3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Puistoon rakennetaan uusi frisbeegolf-rata.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8 000 €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None/>
                      </a:pPr>
                      <a:r>
                        <a:rPr lang="fi-FI" sz="1600">
                          <a:latin typeface="Arial"/>
                          <a:ea typeface="Arial"/>
                          <a:cs typeface="Arial"/>
                          <a:sym typeface="Arial"/>
                        </a:rPr>
                        <a:t>Koulun tai urheiluhallin seinälle rakennetaan kiipeilyseinä.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fi-FI" sz="1600" dirty="0">
                          <a:latin typeface="Arial"/>
                          <a:ea typeface="Arial"/>
                          <a:cs typeface="Arial"/>
                          <a:sym typeface="Arial"/>
                        </a:rPr>
                        <a:t>4 000 €</a:t>
                      </a:r>
                      <a:endParaRPr sz="1600" dirty="0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3" name="Google Shape;233;p12"/>
          <p:cNvSpPr/>
          <p:nvPr/>
        </p:nvSpPr>
        <p:spPr>
          <a:xfrm>
            <a:off x="642937" y="4982765"/>
            <a:ext cx="4810124" cy="988218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 w="12700" cap="flat" cmpd="sng">
            <a:solidFill>
              <a:schemeClr val="accen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Hankerahoitus: 30 000 €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3" name="Rectangle 246">
            <a:extLst>
              <a:ext uri="{FF2B5EF4-FFF2-40B4-BE49-F238E27FC236}">
                <a16:creationId xmlns:a16="http://schemas.microsoft.com/office/drawing/2014/main" id="{004A8AE1-9605-41DC-920F-A4B8E8F23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4" name="Arc 248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790889" flipH="1">
            <a:off x="715850" y="795372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2" name="Google Shape;242;p13"/>
          <p:cNvSpPr txBox="1">
            <a:spLocks noGrp="1"/>
          </p:cNvSpPr>
          <p:nvPr>
            <p:ph type="body" idx="4294967295"/>
          </p:nvPr>
        </p:nvSpPr>
        <p:spPr>
          <a:xfrm>
            <a:off x="972942" y="1599887"/>
            <a:ext cx="5819454" cy="4619938"/>
          </a:xfrm>
          <a:prstGeom prst="rect">
            <a:avLst/>
          </a:prstGeom>
        </p:spPr>
        <p:txBody>
          <a:bodyPr spcFirstLastPara="1" vert="horz" lIns="91440" tIns="45720" rIns="91440" bIns="45720" rtlCol="0" anchorCtr="0">
            <a:normAutofit/>
          </a:bodyPr>
          <a:lstStyle/>
          <a:p>
            <a:pPr marL="360045" lvl="0">
              <a:spcBef>
                <a:spcPts val="0"/>
              </a:spcBef>
              <a:spcAft>
                <a:spcPts val="0"/>
              </a:spcAft>
              <a:buSzPts val="2400"/>
            </a:pPr>
            <a:r>
              <a:rPr lang="en-US" sz="2400" b="1" dirty="0" err="1"/>
              <a:t>Onnittelut</a:t>
            </a:r>
            <a:r>
              <a:rPr lang="en-US" sz="2400" b="1" dirty="0"/>
              <a:t>, </a:t>
            </a:r>
            <a:r>
              <a:rPr lang="en-US" sz="2400" b="1" dirty="0" err="1"/>
              <a:t>olette</a:t>
            </a:r>
            <a:r>
              <a:rPr lang="en-US" sz="2400" b="1" dirty="0"/>
              <a:t> </a:t>
            </a:r>
            <a:r>
              <a:rPr lang="en-US" sz="2400" b="1" dirty="0" err="1"/>
              <a:t>saaneet</a:t>
            </a:r>
            <a:r>
              <a:rPr lang="en-US" sz="2400" b="1" dirty="0"/>
              <a:t> </a:t>
            </a:r>
            <a:r>
              <a:rPr lang="en-US" sz="2400" b="1" dirty="0" err="1"/>
              <a:t>kuntanne</a:t>
            </a:r>
            <a:r>
              <a:rPr lang="en-US" sz="2400" b="1" dirty="0"/>
              <a:t> </a:t>
            </a:r>
            <a:r>
              <a:rPr lang="en-US" sz="2400" b="1" dirty="0" err="1"/>
              <a:t>budjetin</a:t>
            </a:r>
            <a:r>
              <a:rPr lang="en-US" sz="2400" b="1" dirty="0"/>
              <a:t> </a:t>
            </a:r>
            <a:r>
              <a:rPr lang="en-US" sz="2400" b="1" dirty="0" err="1"/>
              <a:t>suunniteltua</a:t>
            </a:r>
            <a:r>
              <a:rPr lang="en-US" sz="2400" b="1" dirty="0"/>
              <a:t>!</a:t>
            </a:r>
            <a:endParaRPr lang="en-US" sz="2400" dirty="0"/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US" sz="2400" dirty="0" err="1"/>
              <a:t>Millaisia</a:t>
            </a:r>
            <a:r>
              <a:rPr lang="en-US" sz="2400" dirty="0"/>
              <a:t> </a:t>
            </a:r>
            <a:r>
              <a:rPr lang="en-US" sz="2400" dirty="0" err="1"/>
              <a:t>hankintoja</a:t>
            </a:r>
            <a:r>
              <a:rPr lang="en-US" sz="2400" dirty="0"/>
              <a:t> </a:t>
            </a:r>
            <a:r>
              <a:rPr lang="en-US" sz="2400" dirty="0" err="1"/>
              <a:t>teitte</a:t>
            </a:r>
            <a:r>
              <a:rPr lang="en-US" sz="2400" dirty="0"/>
              <a:t> </a:t>
            </a:r>
            <a:r>
              <a:rPr lang="en-US" sz="2400" dirty="0" err="1"/>
              <a:t>hankerahoituksessa</a:t>
            </a:r>
            <a:r>
              <a:rPr lang="en-US" sz="2400" dirty="0"/>
              <a:t>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US" sz="2400" dirty="0" err="1"/>
              <a:t>Millaista</a:t>
            </a:r>
            <a:r>
              <a:rPr lang="en-US" sz="2400" dirty="0"/>
              <a:t> </a:t>
            </a:r>
            <a:r>
              <a:rPr lang="en-US" sz="2400" dirty="0" err="1"/>
              <a:t>oli</a:t>
            </a:r>
            <a:r>
              <a:rPr lang="en-US" sz="2400" dirty="0"/>
              <a:t> </a:t>
            </a:r>
            <a:r>
              <a:rPr lang="en-US" sz="2400" dirty="0" err="1"/>
              <a:t>tehdä</a:t>
            </a:r>
            <a:r>
              <a:rPr lang="en-US" sz="2400" dirty="0"/>
              <a:t> </a:t>
            </a:r>
            <a:r>
              <a:rPr lang="en-US" sz="2400" dirty="0" err="1"/>
              <a:t>päätöksiä</a:t>
            </a:r>
            <a:r>
              <a:rPr lang="en-US" sz="2400" dirty="0"/>
              <a:t> </a:t>
            </a:r>
            <a:r>
              <a:rPr lang="en-US" sz="2400" dirty="0" err="1"/>
              <a:t>hankerahoituksessa</a:t>
            </a:r>
            <a:r>
              <a:rPr lang="en-US" sz="2400" dirty="0"/>
              <a:t>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US" sz="2400" dirty="0" err="1"/>
              <a:t>Miten</a:t>
            </a:r>
            <a:r>
              <a:rPr lang="en-US" sz="2400" dirty="0"/>
              <a:t> </a:t>
            </a:r>
            <a:r>
              <a:rPr lang="en-US" sz="2400" dirty="0" err="1"/>
              <a:t>ryhmän</a:t>
            </a:r>
            <a:r>
              <a:rPr lang="en-US" sz="2400" dirty="0"/>
              <a:t> </a:t>
            </a:r>
            <a:r>
              <a:rPr lang="en-US" sz="2400" dirty="0" err="1"/>
              <a:t>sisäinen</a:t>
            </a:r>
            <a:r>
              <a:rPr lang="en-US" sz="2400" dirty="0"/>
              <a:t> </a:t>
            </a:r>
            <a:r>
              <a:rPr lang="en-US" sz="2400" dirty="0" err="1"/>
              <a:t>yhteistyö</a:t>
            </a:r>
            <a:r>
              <a:rPr lang="en-US" sz="2400" dirty="0"/>
              <a:t> </a:t>
            </a:r>
            <a:r>
              <a:rPr lang="en-US" sz="2400" dirty="0" err="1"/>
              <a:t>sujui</a:t>
            </a:r>
            <a:r>
              <a:rPr lang="en-US" sz="2400" dirty="0"/>
              <a:t> </a:t>
            </a:r>
            <a:r>
              <a:rPr lang="en-US" sz="2400" dirty="0" err="1"/>
              <a:t>päätöksenteossa</a:t>
            </a:r>
            <a:r>
              <a:rPr lang="en-US" sz="2400" dirty="0"/>
              <a:t>? </a:t>
            </a:r>
            <a:r>
              <a:rPr lang="en-US" sz="2400" dirty="0" err="1"/>
              <a:t>Mitä</a:t>
            </a:r>
            <a:r>
              <a:rPr lang="en-US" sz="2400" dirty="0"/>
              <a:t> </a:t>
            </a:r>
            <a:r>
              <a:rPr lang="en-US" sz="2400" dirty="0" err="1"/>
              <a:t>teitte</a:t>
            </a:r>
            <a:r>
              <a:rPr lang="en-US" sz="2400" dirty="0"/>
              <a:t>, </a:t>
            </a:r>
            <a:r>
              <a:rPr lang="en-US" sz="2400" dirty="0" err="1"/>
              <a:t>jos</a:t>
            </a:r>
            <a:r>
              <a:rPr lang="en-US" sz="2400" dirty="0"/>
              <a:t> </a:t>
            </a:r>
            <a:r>
              <a:rPr lang="en-US" sz="2400" dirty="0" err="1"/>
              <a:t>ette</a:t>
            </a:r>
            <a:r>
              <a:rPr lang="en-US" sz="2400" dirty="0"/>
              <a:t> </a:t>
            </a:r>
            <a:r>
              <a:rPr lang="en-US" sz="2400" dirty="0" err="1"/>
              <a:t>olleet</a:t>
            </a:r>
            <a:r>
              <a:rPr lang="en-US" sz="2400" dirty="0"/>
              <a:t> </a:t>
            </a:r>
            <a:r>
              <a:rPr lang="en-US" sz="2400" dirty="0" err="1"/>
              <a:t>samaa</a:t>
            </a:r>
            <a:r>
              <a:rPr lang="en-US" sz="2400" dirty="0"/>
              <a:t> </a:t>
            </a:r>
            <a:r>
              <a:rPr lang="en-US" sz="2400" dirty="0" err="1"/>
              <a:t>mieltä</a:t>
            </a:r>
            <a:r>
              <a:rPr lang="en-US" sz="2400" dirty="0"/>
              <a:t>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r>
              <a:rPr lang="en-US" sz="2400" dirty="0" err="1"/>
              <a:t>Minkä</a:t>
            </a:r>
            <a:r>
              <a:rPr lang="en-US" sz="2400" dirty="0"/>
              <a:t> </a:t>
            </a:r>
            <a:r>
              <a:rPr lang="en-US" sz="2400" dirty="0" err="1"/>
              <a:t>takia</a:t>
            </a:r>
            <a:r>
              <a:rPr lang="en-US" sz="2400" dirty="0"/>
              <a:t> on </a:t>
            </a:r>
            <a:r>
              <a:rPr lang="en-US" sz="2400" dirty="0" err="1"/>
              <a:t>tärkeää</a:t>
            </a:r>
            <a:r>
              <a:rPr lang="en-US" sz="2400" dirty="0"/>
              <a:t>, </a:t>
            </a:r>
            <a:r>
              <a:rPr lang="en-US" sz="2400" dirty="0" err="1"/>
              <a:t>että</a:t>
            </a:r>
            <a:r>
              <a:rPr lang="en-US" sz="2400" dirty="0"/>
              <a:t> </a:t>
            </a:r>
            <a:r>
              <a:rPr lang="en-US" sz="2400" dirty="0" err="1"/>
              <a:t>myös</a:t>
            </a:r>
            <a:r>
              <a:rPr lang="en-US" sz="2400" dirty="0"/>
              <a:t> </a:t>
            </a:r>
            <a:r>
              <a:rPr lang="en-US" sz="2400" dirty="0" err="1"/>
              <a:t>lapset</a:t>
            </a:r>
            <a:r>
              <a:rPr lang="en-US" sz="2400" dirty="0"/>
              <a:t> </a:t>
            </a:r>
            <a:r>
              <a:rPr lang="en-US" sz="2400" dirty="0" err="1"/>
              <a:t>huomioidaan</a:t>
            </a:r>
            <a:r>
              <a:rPr lang="en-US" sz="2400" dirty="0"/>
              <a:t> </a:t>
            </a:r>
            <a:r>
              <a:rPr lang="en-US" sz="2400" dirty="0" err="1"/>
              <a:t>päätöksenteossa</a:t>
            </a:r>
            <a:r>
              <a:rPr lang="en-US" sz="2400" dirty="0"/>
              <a:t>?</a:t>
            </a:r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  <a:p>
            <a:pPr marL="360045" lvl="0">
              <a:spcBef>
                <a:spcPts val="1500"/>
              </a:spcBef>
              <a:spcAft>
                <a:spcPts val="0"/>
              </a:spcAft>
              <a:buSzPts val="2400"/>
            </a:pPr>
            <a:endParaRPr lang="en-US" sz="2400" dirty="0"/>
          </a:p>
        </p:txBody>
      </p:sp>
      <p:sp>
        <p:nvSpPr>
          <p:cNvPr id="265" name="Oval 250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2396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" name="Oval 252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17460" y="4737713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8" name="Google Shape;238;p13"/>
          <p:cNvSpPr txBox="1">
            <a:spLocks noGrp="1"/>
          </p:cNvSpPr>
          <p:nvPr>
            <p:ph type="ctrTitle"/>
          </p:nvPr>
        </p:nvSpPr>
        <p:spPr>
          <a:xfrm>
            <a:off x="7690039" y="1396686"/>
            <a:ext cx="3240506" cy="4064628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Bef>
                <a:spcPct val="0"/>
              </a:spcBef>
              <a:spcAft>
                <a:spcPts val="0"/>
              </a:spcAft>
              <a:buClr>
                <a:schemeClr val="dk2"/>
              </a:buClr>
              <a:buSzPts val="5000"/>
            </a:pPr>
            <a:r>
              <a:rPr lang="en-US" sz="44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Yhteenveto</a:t>
            </a:r>
            <a:endParaRPr lang="en-US" sz="4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Mukautettu 7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00B05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647</TotalTime>
  <Words>836</Words>
  <Application>Microsoft Office PowerPoint</Application>
  <PresentationFormat>Laajakuva</PresentationFormat>
  <Paragraphs>113</Paragraphs>
  <Slides>15</Slides>
  <Notes>14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Wingdings</vt:lpstr>
      <vt:lpstr>Office-teema</vt:lpstr>
      <vt:lpstr>Mielikuvituskunnan budjetointi</vt:lpstr>
      <vt:lpstr>Tervetuloa luomaan omaa mielikuvitus-kuntaanne!</vt:lpstr>
      <vt:lpstr>Mielikuvituskunnan koko</vt:lpstr>
      <vt:lpstr>Mitä kunta tekee?</vt:lpstr>
      <vt:lpstr>Tiesitkö?</vt:lpstr>
      <vt:lpstr>Mistä kunta saa rahaa?</vt:lpstr>
      <vt:lpstr>Hetkinen... Miksi tällaisia opetellaan?</vt:lpstr>
      <vt:lpstr>Aloitetaan! Koulutus</vt:lpstr>
      <vt:lpstr>PowerPoint-esitys</vt:lpstr>
      <vt:lpstr>Mielikuvituskunnan budjetointi jatkuu</vt:lpstr>
      <vt:lpstr>Peruspalveluiden budjetointi</vt:lpstr>
      <vt:lpstr>Hankerahoitus</vt:lpstr>
      <vt:lpstr>Suunnitelkaa mielikuvituskuntanne hankerahoitus</vt:lpstr>
      <vt:lpstr>PowerPoint-esitys</vt:lpstr>
      <vt:lpstr>Yhteenveto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Mielikuvituskunnan budjetointi</dc:title>
  <dc:creator>Elo Satu</dc:creator>
  <cp:lastModifiedBy>Korhonen Anjuli (OPH)</cp:lastModifiedBy>
  <cp:revision>7</cp:revision>
  <dcterms:created xsi:type="dcterms:W3CDTF">2017-01-23T10:06:39Z</dcterms:created>
  <dcterms:modified xsi:type="dcterms:W3CDTF">2023-01-30T12:22:15Z</dcterms:modified>
</cp:coreProperties>
</file>