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702" r:id="rId4"/>
  </p:sldMasterIdLst>
  <p:notesMasterIdLst>
    <p:notesMasterId r:id="rId20"/>
  </p:notesMasterIdLst>
  <p:sldIdLst>
    <p:sldId id="256" r:id="rId5"/>
    <p:sldId id="257" r:id="rId6"/>
    <p:sldId id="258" r:id="rId7"/>
    <p:sldId id="259" r:id="rId8"/>
    <p:sldId id="260" r:id="rId9"/>
    <p:sldId id="261" r:id="rId10"/>
    <p:sldId id="262" r:id="rId11"/>
    <p:sldId id="263" r:id="rId12"/>
    <p:sldId id="264" r:id="rId13"/>
    <p:sldId id="270" r:id="rId14"/>
    <p:sldId id="265" r:id="rId15"/>
    <p:sldId id="266" r:id="rId16"/>
    <p:sldId id="267" r:id="rId17"/>
    <p:sldId id="268" r:id="rId18"/>
    <p:sldId id="269" r:id="rId19"/>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1" roundtripDataSignature="AMtx7mgpfo8hKHnPphbZSnNu8PVWtpWjx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0D32AC7-60A7-4606-885D-6FD4A03064F1}">
  <a:tblStyle styleId="{00D32AC7-60A7-4606-885D-6FD4A03064F1}"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8F8"/>
          </a:solidFill>
        </a:fill>
      </a:tcStyle>
    </a:wholeTbl>
    <a:band1H>
      <a:tcTxStyle/>
      <a:tcStyle>
        <a:tcBdr/>
        <a:fill>
          <a:solidFill>
            <a:srgbClr val="CACDF2"/>
          </a:solidFill>
        </a:fill>
      </a:tcStyle>
    </a:band1H>
    <a:band2H>
      <a:tcTxStyle/>
      <a:tcStyle>
        <a:tcBdr/>
      </a:tcStyle>
    </a:band2H>
    <a:band1V>
      <a:tcTxStyle/>
      <a:tcStyle>
        <a:tcBdr/>
        <a:fill>
          <a:solidFill>
            <a:srgbClr val="CACDF2"/>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EDC1E270-A453-47DE-AB76-42A0A464219F}"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FFAE6"/>
          </a:solidFill>
        </a:fill>
      </a:tcStyle>
    </a:wholeTbl>
    <a:band1H>
      <a:tcTxStyle/>
      <a:tcStyle>
        <a:tcBdr/>
        <a:fill>
          <a:solidFill>
            <a:srgbClr val="FFF5CA"/>
          </a:solidFill>
        </a:fill>
      </a:tcStyle>
    </a:band1H>
    <a:band2H>
      <a:tcTxStyle/>
      <a:tcStyle>
        <a:tcBdr/>
      </a:tcStyle>
    </a:band2H>
    <a:band1V>
      <a:tcTxStyle/>
      <a:tcStyle>
        <a:tcBdr/>
        <a:fill>
          <a:solidFill>
            <a:srgbClr val="FFF5CA"/>
          </a:solidFill>
        </a:fill>
      </a:tcStyle>
    </a:band1V>
    <a:band2V>
      <a:tcTxStyle/>
      <a:tcStyle>
        <a:tcBdr/>
      </a:tcStyle>
    </a:band2V>
    <a:lastCol>
      <a:tcTxStyle b="on" i="off">
        <a:font>
          <a:latin typeface="Calibri"/>
          <a:ea typeface="Calibri"/>
          <a:cs typeface="Calibri"/>
        </a:font>
        <a:schemeClr val="lt1"/>
      </a:tcTxStyle>
      <a:tcStyle>
        <a:tcBdr/>
        <a:fill>
          <a:solidFill>
            <a:schemeClr val="accent4"/>
          </a:solidFill>
        </a:fill>
      </a:tcStyle>
    </a:lastCol>
    <a:firstCol>
      <a:tcTxStyle b="on" i="off">
        <a:font>
          <a:latin typeface="Calibri"/>
          <a:ea typeface="Calibri"/>
          <a:cs typeface="Calibri"/>
        </a:font>
        <a:schemeClr val="lt1"/>
      </a:tcTxStyle>
      <a:tcStyle>
        <a:tcBdr/>
        <a:fill>
          <a:solidFill>
            <a:schemeClr val="accent4"/>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4"/>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4"/>
          </a:solidFill>
        </a:fill>
      </a:tcStyle>
    </a:firstRow>
    <a:neCell>
      <a:tcTxStyle/>
      <a:tcStyle>
        <a:tcBdr/>
      </a:tcStyle>
    </a:neCell>
    <a:nwCell>
      <a:tcTxStyle/>
      <a:tcStyle>
        <a:tcBdr/>
      </a:tcStyle>
    </a:nwCell>
  </a:tblStyle>
  <a:tblStyle styleId="{D7D7E7F0-39A6-421C-835C-31A0A2AF9994}" styleName="Table_2">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F5E6"/>
          </a:solidFill>
        </a:fill>
      </a:tcStyle>
    </a:wholeTbl>
    <a:band1H>
      <a:tcTxStyle/>
      <a:tcStyle>
        <a:tcBdr/>
        <a:fill>
          <a:solidFill>
            <a:srgbClr val="D0ECCA"/>
          </a:solidFill>
        </a:fill>
      </a:tcStyle>
    </a:band1H>
    <a:band2H>
      <a:tcTxStyle/>
      <a:tcStyle>
        <a:tcBdr/>
      </a:tcStyle>
    </a:band2H>
    <a:band1V>
      <a:tcTxStyle/>
      <a:tcStyle>
        <a:tcBdr/>
        <a:fill>
          <a:solidFill>
            <a:srgbClr val="D0ECCA"/>
          </a:solidFill>
        </a:fill>
      </a:tcStyle>
    </a:band1V>
    <a:band2V>
      <a:tcTxStyle/>
      <a:tcStyle>
        <a:tcBdr/>
      </a:tcStyle>
    </a:band2V>
    <a:lastCol>
      <a:tcTxStyle b="on" i="off">
        <a:font>
          <a:latin typeface="Calibri"/>
          <a:ea typeface="Calibri"/>
          <a:cs typeface="Calibri"/>
        </a:font>
        <a:schemeClr val="lt1"/>
      </a:tcTxStyle>
      <a:tcStyle>
        <a:tcBdr/>
        <a:fill>
          <a:solidFill>
            <a:schemeClr val="accent2"/>
          </a:solidFill>
        </a:fill>
      </a:tcStyle>
    </a:lastCol>
    <a:firstCol>
      <a:tcTxStyle b="on" i="off">
        <a:font>
          <a:latin typeface="Calibri"/>
          <a:ea typeface="Calibri"/>
          <a:cs typeface="Calibri"/>
        </a:font>
        <a:schemeClr val="lt1"/>
      </a:tcTxStyle>
      <a:tcStyle>
        <a:tcBdr/>
        <a:fill>
          <a:solidFill>
            <a:schemeClr val="accent2"/>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2"/>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2"/>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snapToGrid="0">
      <p:cViewPr varScale="1">
        <p:scale>
          <a:sx n="62" d="100"/>
          <a:sy n="62" d="100"/>
        </p:scale>
        <p:origin x="868"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customschemas.google.com/relationships/presentationmetadata" Target="meta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i-FI"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i-FI"/>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 name="Google Shape;11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i-FI"/>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i-FI"/>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i-FI"/>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6bda1a8ffd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16bda1a8ffd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g16bda1a8ffd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C05B4C-D9F6-4EFA-8A58-1B58F9D64CF4}"/>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0FFA49EB-08D0-4329-A039-94E642B455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A5135AE8-CE20-4131-A6A6-EC467DD34CE4}"/>
              </a:ext>
            </a:extLst>
          </p:cNvPr>
          <p:cNvSpPr>
            <a:spLocks noGrp="1"/>
          </p:cNvSpPr>
          <p:nvPr>
            <p:ph type="dt" sz="half" idx="10"/>
          </p:nvPr>
        </p:nvSpPr>
        <p:spPr/>
        <p:txBody>
          <a:bodyPr/>
          <a:lstStyle/>
          <a:p>
            <a:fld id="{B7A0ED28-3A80-431F-8454-625A13A531F4}" type="datetime1">
              <a:rPr lang="en-US" smtClean="0"/>
              <a:t>1/31/2023</a:t>
            </a:fld>
            <a:endParaRPr lang="en-US" dirty="0"/>
          </a:p>
        </p:txBody>
      </p:sp>
      <p:sp>
        <p:nvSpPr>
          <p:cNvPr id="5" name="Alatunnisteen paikkamerkki 4">
            <a:extLst>
              <a:ext uri="{FF2B5EF4-FFF2-40B4-BE49-F238E27FC236}">
                <a16:creationId xmlns:a16="http://schemas.microsoft.com/office/drawing/2014/main" id="{69C82D71-0E51-4424-B87C-6251FEE26304}"/>
              </a:ext>
            </a:extLst>
          </p:cNvPr>
          <p:cNvSpPr>
            <a:spLocks noGrp="1"/>
          </p:cNvSpPr>
          <p:nvPr>
            <p:ph type="ftr" sz="quarter" idx="11"/>
          </p:nvPr>
        </p:nvSpPr>
        <p:spPr/>
        <p:txBody>
          <a:bodyPr/>
          <a:lstStyle/>
          <a:p>
            <a:r>
              <a:rPr lang="en-US"/>
              <a:t>Utbildningsstyrelsen</a:t>
            </a:r>
            <a:endParaRPr lang="en-US" dirty="0"/>
          </a:p>
        </p:txBody>
      </p:sp>
      <p:sp>
        <p:nvSpPr>
          <p:cNvPr id="6" name="Dian numeron paikkamerkki 5">
            <a:extLst>
              <a:ext uri="{FF2B5EF4-FFF2-40B4-BE49-F238E27FC236}">
                <a16:creationId xmlns:a16="http://schemas.microsoft.com/office/drawing/2014/main" id="{31D491E2-7CE2-4AAD-8EAB-77F64437C353}"/>
              </a:ext>
            </a:extLst>
          </p:cNvPr>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192183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582B8C4-C1F7-4C3C-B308-BE3928E09817}"/>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5789F81B-8114-4230-B029-08FDF551C87C}"/>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863D7FB-FA33-4E4E-A06F-99D151C65247}"/>
              </a:ext>
            </a:extLst>
          </p:cNvPr>
          <p:cNvSpPr>
            <a:spLocks noGrp="1"/>
          </p:cNvSpPr>
          <p:nvPr>
            <p:ph type="dt" sz="half" idx="10"/>
          </p:nvPr>
        </p:nvSpPr>
        <p:spPr/>
        <p:txBody>
          <a:bodyPr/>
          <a:lstStyle/>
          <a:p>
            <a:fld id="{807FDAAD-EBA0-4514-9D71-9A2D98BCCCF4}" type="datetime1">
              <a:rPr lang="en-US" smtClean="0"/>
              <a:t>1/31/2023</a:t>
            </a:fld>
            <a:endParaRPr lang="fi-FI"/>
          </a:p>
        </p:txBody>
      </p:sp>
      <p:sp>
        <p:nvSpPr>
          <p:cNvPr id="5" name="Alatunnisteen paikkamerkki 4">
            <a:extLst>
              <a:ext uri="{FF2B5EF4-FFF2-40B4-BE49-F238E27FC236}">
                <a16:creationId xmlns:a16="http://schemas.microsoft.com/office/drawing/2014/main" id="{7FF95D42-5565-4C82-9B7D-7A99FF4A0314}"/>
              </a:ext>
            </a:extLst>
          </p:cNvPr>
          <p:cNvSpPr>
            <a:spLocks noGrp="1"/>
          </p:cNvSpPr>
          <p:nvPr>
            <p:ph type="ftr" sz="quarter" idx="11"/>
          </p:nvPr>
        </p:nvSpPr>
        <p:spPr/>
        <p:txBody>
          <a:bodyPr/>
          <a:lstStyle/>
          <a:p>
            <a:r>
              <a:rPr lang="fi-FI"/>
              <a:t>Utbildningsstyrelsen</a:t>
            </a:r>
          </a:p>
        </p:txBody>
      </p:sp>
      <p:sp>
        <p:nvSpPr>
          <p:cNvPr id="6" name="Dian numeron paikkamerkki 5">
            <a:extLst>
              <a:ext uri="{FF2B5EF4-FFF2-40B4-BE49-F238E27FC236}">
                <a16:creationId xmlns:a16="http://schemas.microsoft.com/office/drawing/2014/main" id="{59BB117E-FBEC-4CE1-9ECC-77C71DD111A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FI" smtClean="0"/>
              <a:t>‹#›</a:t>
            </a:fld>
            <a:endParaRPr lang="fi-FI"/>
          </a:p>
        </p:txBody>
      </p:sp>
    </p:spTree>
    <p:extLst>
      <p:ext uri="{BB962C8B-B14F-4D97-AF65-F5344CB8AC3E}">
        <p14:creationId xmlns:p14="http://schemas.microsoft.com/office/powerpoint/2010/main" val="665332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0732B2-BD92-4FC5-BF15-C689DCBC5096}"/>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B70DC6A0-9685-4B94-81B1-AEBD326931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D9DC09DB-D293-4076-9734-02908E11D51B}"/>
              </a:ext>
            </a:extLst>
          </p:cNvPr>
          <p:cNvSpPr>
            <a:spLocks noGrp="1"/>
          </p:cNvSpPr>
          <p:nvPr>
            <p:ph type="dt" sz="half" idx="10"/>
          </p:nvPr>
        </p:nvSpPr>
        <p:spPr/>
        <p:txBody>
          <a:bodyPr/>
          <a:lstStyle/>
          <a:p>
            <a:fld id="{57BFF0DA-18C5-4EE0-B821-66FF5A831848}" type="datetime1">
              <a:rPr lang="en-US" smtClean="0"/>
              <a:t>1/31/2023</a:t>
            </a:fld>
            <a:endParaRPr lang="fi-FI"/>
          </a:p>
        </p:txBody>
      </p:sp>
      <p:sp>
        <p:nvSpPr>
          <p:cNvPr id="5" name="Alatunnisteen paikkamerkki 4">
            <a:extLst>
              <a:ext uri="{FF2B5EF4-FFF2-40B4-BE49-F238E27FC236}">
                <a16:creationId xmlns:a16="http://schemas.microsoft.com/office/drawing/2014/main" id="{BE770C0C-7A16-470B-A56E-65AD6A6EB9E8}"/>
              </a:ext>
            </a:extLst>
          </p:cNvPr>
          <p:cNvSpPr>
            <a:spLocks noGrp="1"/>
          </p:cNvSpPr>
          <p:nvPr>
            <p:ph type="ftr" sz="quarter" idx="11"/>
          </p:nvPr>
        </p:nvSpPr>
        <p:spPr/>
        <p:txBody>
          <a:bodyPr/>
          <a:lstStyle/>
          <a:p>
            <a:r>
              <a:rPr lang="fi-FI"/>
              <a:t>Utbildningsstyrelsen</a:t>
            </a:r>
          </a:p>
        </p:txBody>
      </p:sp>
      <p:sp>
        <p:nvSpPr>
          <p:cNvPr id="6" name="Dian numeron paikkamerkki 5">
            <a:extLst>
              <a:ext uri="{FF2B5EF4-FFF2-40B4-BE49-F238E27FC236}">
                <a16:creationId xmlns:a16="http://schemas.microsoft.com/office/drawing/2014/main" id="{1444A6A5-AAF8-4ADF-830B-DF8BA10BE2D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FI" smtClean="0"/>
              <a:t>‹#›</a:t>
            </a:fld>
            <a:endParaRPr lang="fi-FI"/>
          </a:p>
        </p:txBody>
      </p:sp>
    </p:spTree>
    <p:extLst>
      <p:ext uri="{BB962C8B-B14F-4D97-AF65-F5344CB8AC3E}">
        <p14:creationId xmlns:p14="http://schemas.microsoft.com/office/powerpoint/2010/main" val="4287263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C7FF0AC-A95C-4A68-9D39-1948DC8E1C5E}"/>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23DF6C5F-E632-45B5-8F00-D5CFFDAA79AB}"/>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13BE1EC9-FA04-4BBF-98A6-48DD8C7C6B9B}"/>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B2007A02-B16C-42E3-9753-F25C68D6AE35}"/>
              </a:ext>
            </a:extLst>
          </p:cNvPr>
          <p:cNvSpPr>
            <a:spLocks noGrp="1"/>
          </p:cNvSpPr>
          <p:nvPr>
            <p:ph type="dt" sz="half" idx="10"/>
          </p:nvPr>
        </p:nvSpPr>
        <p:spPr/>
        <p:txBody>
          <a:bodyPr/>
          <a:lstStyle/>
          <a:p>
            <a:fld id="{2EE2D74F-8894-411C-9BDD-4DDED9D1F289}" type="datetime1">
              <a:rPr lang="en-US" smtClean="0"/>
              <a:t>1/31/2023</a:t>
            </a:fld>
            <a:endParaRPr lang="fi-FI"/>
          </a:p>
        </p:txBody>
      </p:sp>
      <p:sp>
        <p:nvSpPr>
          <p:cNvPr id="6" name="Alatunnisteen paikkamerkki 5">
            <a:extLst>
              <a:ext uri="{FF2B5EF4-FFF2-40B4-BE49-F238E27FC236}">
                <a16:creationId xmlns:a16="http://schemas.microsoft.com/office/drawing/2014/main" id="{35AE07CE-2847-4EBB-886E-1EBF6524C1CA}"/>
              </a:ext>
            </a:extLst>
          </p:cNvPr>
          <p:cNvSpPr>
            <a:spLocks noGrp="1"/>
          </p:cNvSpPr>
          <p:nvPr>
            <p:ph type="ftr" sz="quarter" idx="11"/>
          </p:nvPr>
        </p:nvSpPr>
        <p:spPr/>
        <p:txBody>
          <a:bodyPr/>
          <a:lstStyle/>
          <a:p>
            <a:r>
              <a:rPr lang="fi-FI"/>
              <a:t>Utbildningsstyrelsen</a:t>
            </a:r>
          </a:p>
        </p:txBody>
      </p:sp>
      <p:sp>
        <p:nvSpPr>
          <p:cNvPr id="7" name="Dian numeron paikkamerkki 6">
            <a:extLst>
              <a:ext uri="{FF2B5EF4-FFF2-40B4-BE49-F238E27FC236}">
                <a16:creationId xmlns:a16="http://schemas.microsoft.com/office/drawing/2014/main" id="{9D533051-1C1B-4BB0-A3B9-0EE24EBC00E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FI" smtClean="0"/>
              <a:t>‹#›</a:t>
            </a:fld>
            <a:endParaRPr lang="fi-FI"/>
          </a:p>
        </p:txBody>
      </p:sp>
    </p:spTree>
    <p:extLst>
      <p:ext uri="{BB962C8B-B14F-4D97-AF65-F5344CB8AC3E}">
        <p14:creationId xmlns:p14="http://schemas.microsoft.com/office/powerpoint/2010/main" val="250384794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C95E56E-924F-4146-B309-B0B6AB8F8BD8}"/>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396E401B-F92C-4742-AD2D-2F21D984A3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BC3A6096-0E3D-42C8-87EF-075347FC80C7}"/>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468BF52C-06BA-4DCD-8FB9-092ED2B3AA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2AEB7959-F09C-4D6C-A0C2-C9A33076E02D}"/>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4F8B5375-E86B-4795-818C-EDDAF48398DA}"/>
              </a:ext>
            </a:extLst>
          </p:cNvPr>
          <p:cNvSpPr>
            <a:spLocks noGrp="1"/>
          </p:cNvSpPr>
          <p:nvPr>
            <p:ph type="dt" sz="half" idx="10"/>
          </p:nvPr>
        </p:nvSpPr>
        <p:spPr/>
        <p:txBody>
          <a:bodyPr/>
          <a:lstStyle/>
          <a:p>
            <a:fld id="{AA11FCF6-AF55-4D7B-8038-B5DB7B6FD06C}" type="datetime1">
              <a:rPr lang="en-US" smtClean="0"/>
              <a:t>1/31/2023</a:t>
            </a:fld>
            <a:endParaRPr lang="fi-FI"/>
          </a:p>
        </p:txBody>
      </p:sp>
      <p:sp>
        <p:nvSpPr>
          <p:cNvPr id="8" name="Alatunnisteen paikkamerkki 7">
            <a:extLst>
              <a:ext uri="{FF2B5EF4-FFF2-40B4-BE49-F238E27FC236}">
                <a16:creationId xmlns:a16="http://schemas.microsoft.com/office/drawing/2014/main" id="{F9438184-34C0-45AE-8D75-21F26E38C275}"/>
              </a:ext>
            </a:extLst>
          </p:cNvPr>
          <p:cNvSpPr>
            <a:spLocks noGrp="1"/>
          </p:cNvSpPr>
          <p:nvPr>
            <p:ph type="ftr" sz="quarter" idx="11"/>
          </p:nvPr>
        </p:nvSpPr>
        <p:spPr/>
        <p:txBody>
          <a:bodyPr/>
          <a:lstStyle/>
          <a:p>
            <a:r>
              <a:rPr lang="fi-FI"/>
              <a:t>Utbildningsstyrelsen</a:t>
            </a:r>
          </a:p>
        </p:txBody>
      </p:sp>
      <p:sp>
        <p:nvSpPr>
          <p:cNvPr id="9" name="Dian numeron paikkamerkki 8">
            <a:extLst>
              <a:ext uri="{FF2B5EF4-FFF2-40B4-BE49-F238E27FC236}">
                <a16:creationId xmlns:a16="http://schemas.microsoft.com/office/drawing/2014/main" id="{A88857DF-59C9-48B0-8038-970391C0D5C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FI" smtClean="0"/>
              <a:t>‹#›</a:t>
            </a:fld>
            <a:endParaRPr lang="fi-FI"/>
          </a:p>
        </p:txBody>
      </p:sp>
    </p:spTree>
    <p:extLst>
      <p:ext uri="{BB962C8B-B14F-4D97-AF65-F5344CB8AC3E}">
        <p14:creationId xmlns:p14="http://schemas.microsoft.com/office/powerpoint/2010/main" val="260348371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83D7479-9A6B-4F83-AB0A-5CA0256A9630}"/>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11AA1405-8950-43D2-91BD-8E3E294DF2E5}"/>
              </a:ext>
            </a:extLst>
          </p:cNvPr>
          <p:cNvSpPr>
            <a:spLocks noGrp="1"/>
          </p:cNvSpPr>
          <p:nvPr>
            <p:ph type="dt" sz="half" idx="10"/>
          </p:nvPr>
        </p:nvSpPr>
        <p:spPr/>
        <p:txBody>
          <a:bodyPr/>
          <a:lstStyle/>
          <a:p>
            <a:fld id="{A1EF6508-C820-4E94-9956-C4106A3BC9A0}" type="datetime1">
              <a:rPr lang="en-US" smtClean="0"/>
              <a:t>1/31/2023</a:t>
            </a:fld>
            <a:endParaRPr lang="fi-FI"/>
          </a:p>
        </p:txBody>
      </p:sp>
      <p:sp>
        <p:nvSpPr>
          <p:cNvPr id="4" name="Alatunnisteen paikkamerkki 3">
            <a:extLst>
              <a:ext uri="{FF2B5EF4-FFF2-40B4-BE49-F238E27FC236}">
                <a16:creationId xmlns:a16="http://schemas.microsoft.com/office/drawing/2014/main" id="{C3F761F3-3B06-4622-A386-8929AD621598}"/>
              </a:ext>
            </a:extLst>
          </p:cNvPr>
          <p:cNvSpPr>
            <a:spLocks noGrp="1"/>
          </p:cNvSpPr>
          <p:nvPr>
            <p:ph type="ftr" sz="quarter" idx="11"/>
          </p:nvPr>
        </p:nvSpPr>
        <p:spPr/>
        <p:txBody>
          <a:bodyPr/>
          <a:lstStyle/>
          <a:p>
            <a:r>
              <a:rPr lang="fi-FI"/>
              <a:t>Utbildningsstyrelsen</a:t>
            </a:r>
          </a:p>
        </p:txBody>
      </p:sp>
      <p:sp>
        <p:nvSpPr>
          <p:cNvPr id="5" name="Dian numeron paikkamerkki 4">
            <a:extLst>
              <a:ext uri="{FF2B5EF4-FFF2-40B4-BE49-F238E27FC236}">
                <a16:creationId xmlns:a16="http://schemas.microsoft.com/office/drawing/2014/main" id="{3EE6F62A-E815-4472-9E1D-596A71D752A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FI" smtClean="0"/>
              <a:t>‹#›</a:t>
            </a:fld>
            <a:endParaRPr lang="fi-FI"/>
          </a:p>
        </p:txBody>
      </p:sp>
    </p:spTree>
    <p:extLst>
      <p:ext uri="{BB962C8B-B14F-4D97-AF65-F5344CB8AC3E}">
        <p14:creationId xmlns:p14="http://schemas.microsoft.com/office/powerpoint/2010/main" val="584139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0F7E3DB3-9E8C-4820-A061-7CED9C8B6ACA}"/>
              </a:ext>
            </a:extLst>
          </p:cNvPr>
          <p:cNvSpPr>
            <a:spLocks noGrp="1"/>
          </p:cNvSpPr>
          <p:nvPr>
            <p:ph type="dt" sz="half" idx="10"/>
          </p:nvPr>
        </p:nvSpPr>
        <p:spPr/>
        <p:txBody>
          <a:bodyPr/>
          <a:lstStyle/>
          <a:p>
            <a:fld id="{2D050651-24EA-40BC-9049-9DA11710D3BB}" type="datetime1">
              <a:rPr lang="en-US" smtClean="0"/>
              <a:t>1/31/2023</a:t>
            </a:fld>
            <a:endParaRPr lang="fi-FI"/>
          </a:p>
        </p:txBody>
      </p:sp>
      <p:sp>
        <p:nvSpPr>
          <p:cNvPr id="3" name="Alatunnisteen paikkamerkki 2">
            <a:extLst>
              <a:ext uri="{FF2B5EF4-FFF2-40B4-BE49-F238E27FC236}">
                <a16:creationId xmlns:a16="http://schemas.microsoft.com/office/drawing/2014/main" id="{3D7C80BC-F66F-417F-81B2-E2943A27B3A3}"/>
              </a:ext>
            </a:extLst>
          </p:cNvPr>
          <p:cNvSpPr>
            <a:spLocks noGrp="1"/>
          </p:cNvSpPr>
          <p:nvPr>
            <p:ph type="ftr" sz="quarter" idx="11"/>
          </p:nvPr>
        </p:nvSpPr>
        <p:spPr/>
        <p:txBody>
          <a:bodyPr/>
          <a:lstStyle/>
          <a:p>
            <a:r>
              <a:rPr lang="fi-FI"/>
              <a:t>Utbildningsstyrelsen</a:t>
            </a:r>
          </a:p>
        </p:txBody>
      </p:sp>
      <p:sp>
        <p:nvSpPr>
          <p:cNvPr id="4" name="Dian numeron paikkamerkki 3">
            <a:extLst>
              <a:ext uri="{FF2B5EF4-FFF2-40B4-BE49-F238E27FC236}">
                <a16:creationId xmlns:a16="http://schemas.microsoft.com/office/drawing/2014/main" id="{11FC427E-0381-4A0A-9C98-BA5C2594483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FI" smtClean="0"/>
              <a:t>‹#›</a:t>
            </a:fld>
            <a:endParaRPr lang="fi-FI"/>
          </a:p>
        </p:txBody>
      </p:sp>
    </p:spTree>
    <p:extLst>
      <p:ext uri="{BB962C8B-B14F-4D97-AF65-F5344CB8AC3E}">
        <p14:creationId xmlns:p14="http://schemas.microsoft.com/office/powerpoint/2010/main" val="2782136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EA53F83-0529-4026-B5E3-C882469C71AE}"/>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DFE7C977-71F9-41FF-A2FD-2567983120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29DA71F1-42BE-4733-A858-DEC46A2B9B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272BB46-05BC-41C2-829B-AF54AB1671F1}"/>
              </a:ext>
            </a:extLst>
          </p:cNvPr>
          <p:cNvSpPr>
            <a:spLocks noGrp="1"/>
          </p:cNvSpPr>
          <p:nvPr>
            <p:ph type="dt" sz="half" idx="10"/>
          </p:nvPr>
        </p:nvSpPr>
        <p:spPr/>
        <p:txBody>
          <a:bodyPr/>
          <a:lstStyle/>
          <a:p>
            <a:fld id="{5317DA9E-7380-4847-93D8-E157A3AFABAD}" type="datetime1">
              <a:rPr lang="en-US" smtClean="0"/>
              <a:t>1/31/2023</a:t>
            </a:fld>
            <a:endParaRPr lang="fi-FI"/>
          </a:p>
        </p:txBody>
      </p:sp>
      <p:sp>
        <p:nvSpPr>
          <p:cNvPr id="6" name="Alatunnisteen paikkamerkki 5">
            <a:extLst>
              <a:ext uri="{FF2B5EF4-FFF2-40B4-BE49-F238E27FC236}">
                <a16:creationId xmlns:a16="http://schemas.microsoft.com/office/drawing/2014/main" id="{2734F074-FCF4-4F9A-8417-26A33D620BD1}"/>
              </a:ext>
            </a:extLst>
          </p:cNvPr>
          <p:cNvSpPr>
            <a:spLocks noGrp="1"/>
          </p:cNvSpPr>
          <p:nvPr>
            <p:ph type="ftr" sz="quarter" idx="11"/>
          </p:nvPr>
        </p:nvSpPr>
        <p:spPr/>
        <p:txBody>
          <a:bodyPr/>
          <a:lstStyle/>
          <a:p>
            <a:r>
              <a:rPr lang="fi-FI"/>
              <a:t>Utbildningsstyrelsen</a:t>
            </a:r>
          </a:p>
        </p:txBody>
      </p:sp>
      <p:sp>
        <p:nvSpPr>
          <p:cNvPr id="7" name="Dian numeron paikkamerkki 6">
            <a:extLst>
              <a:ext uri="{FF2B5EF4-FFF2-40B4-BE49-F238E27FC236}">
                <a16:creationId xmlns:a16="http://schemas.microsoft.com/office/drawing/2014/main" id="{5B8C68E2-D094-490D-9D0D-EF3DF0F6BFE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FI" smtClean="0"/>
              <a:t>‹#›</a:t>
            </a:fld>
            <a:endParaRPr lang="fi-FI"/>
          </a:p>
        </p:txBody>
      </p:sp>
    </p:spTree>
    <p:extLst>
      <p:ext uri="{BB962C8B-B14F-4D97-AF65-F5344CB8AC3E}">
        <p14:creationId xmlns:p14="http://schemas.microsoft.com/office/powerpoint/2010/main" val="69170423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221D66C-F44B-418A-B9FD-4A08B834A56B}"/>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737B8FAA-9434-40FB-A7A5-E3BC867888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64B0E062-D69E-46A1-B22D-744A35AE4C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72D33968-C629-4801-97A7-69219762CEFA}"/>
              </a:ext>
            </a:extLst>
          </p:cNvPr>
          <p:cNvSpPr>
            <a:spLocks noGrp="1"/>
          </p:cNvSpPr>
          <p:nvPr>
            <p:ph type="dt" sz="half" idx="10"/>
          </p:nvPr>
        </p:nvSpPr>
        <p:spPr/>
        <p:txBody>
          <a:bodyPr/>
          <a:lstStyle/>
          <a:p>
            <a:fld id="{B0D22D34-ED5E-4C94-86D8-C72BB71EAE33}" type="datetime1">
              <a:rPr lang="en-US" smtClean="0"/>
              <a:t>1/31/2023</a:t>
            </a:fld>
            <a:endParaRPr lang="fi-FI"/>
          </a:p>
        </p:txBody>
      </p:sp>
      <p:sp>
        <p:nvSpPr>
          <p:cNvPr id="6" name="Alatunnisteen paikkamerkki 5">
            <a:extLst>
              <a:ext uri="{FF2B5EF4-FFF2-40B4-BE49-F238E27FC236}">
                <a16:creationId xmlns:a16="http://schemas.microsoft.com/office/drawing/2014/main" id="{DB38BA9E-F7AE-4BD3-AF60-669A5B8EF4F4}"/>
              </a:ext>
            </a:extLst>
          </p:cNvPr>
          <p:cNvSpPr>
            <a:spLocks noGrp="1"/>
          </p:cNvSpPr>
          <p:nvPr>
            <p:ph type="ftr" sz="quarter" idx="11"/>
          </p:nvPr>
        </p:nvSpPr>
        <p:spPr/>
        <p:txBody>
          <a:bodyPr/>
          <a:lstStyle/>
          <a:p>
            <a:r>
              <a:rPr lang="fi-FI"/>
              <a:t>Utbildningsstyrelsen</a:t>
            </a:r>
          </a:p>
        </p:txBody>
      </p:sp>
      <p:sp>
        <p:nvSpPr>
          <p:cNvPr id="7" name="Dian numeron paikkamerkki 6">
            <a:extLst>
              <a:ext uri="{FF2B5EF4-FFF2-40B4-BE49-F238E27FC236}">
                <a16:creationId xmlns:a16="http://schemas.microsoft.com/office/drawing/2014/main" id="{38EF2503-446F-49ED-BC2D-10447CCE299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FI" smtClean="0"/>
              <a:t>‹#›</a:t>
            </a:fld>
            <a:endParaRPr lang="fi-FI"/>
          </a:p>
        </p:txBody>
      </p:sp>
    </p:spTree>
    <p:extLst>
      <p:ext uri="{BB962C8B-B14F-4D97-AF65-F5344CB8AC3E}">
        <p14:creationId xmlns:p14="http://schemas.microsoft.com/office/powerpoint/2010/main" val="515519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D30694A-7EBB-479D-8DA1-8CA86290DE6A}"/>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EE1A56DE-4D1B-4DBB-BA92-B62E9AC318FA}"/>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4A1E664-3E08-4885-A5F3-9C4CC7E2FEB7}"/>
              </a:ext>
            </a:extLst>
          </p:cNvPr>
          <p:cNvSpPr>
            <a:spLocks noGrp="1"/>
          </p:cNvSpPr>
          <p:nvPr>
            <p:ph type="dt" sz="half" idx="10"/>
          </p:nvPr>
        </p:nvSpPr>
        <p:spPr/>
        <p:txBody>
          <a:bodyPr/>
          <a:lstStyle/>
          <a:p>
            <a:fld id="{C29955D8-F9AB-4FC8-A738-65169DF0B0DB}" type="datetime1">
              <a:rPr lang="en-US" smtClean="0"/>
              <a:t>1/31/2023</a:t>
            </a:fld>
            <a:endParaRPr lang="fi-FI"/>
          </a:p>
        </p:txBody>
      </p:sp>
      <p:sp>
        <p:nvSpPr>
          <p:cNvPr id="5" name="Alatunnisteen paikkamerkki 4">
            <a:extLst>
              <a:ext uri="{FF2B5EF4-FFF2-40B4-BE49-F238E27FC236}">
                <a16:creationId xmlns:a16="http://schemas.microsoft.com/office/drawing/2014/main" id="{561F7B3A-0661-44C0-AC71-41CB10BE29D0}"/>
              </a:ext>
            </a:extLst>
          </p:cNvPr>
          <p:cNvSpPr>
            <a:spLocks noGrp="1"/>
          </p:cNvSpPr>
          <p:nvPr>
            <p:ph type="ftr" sz="quarter" idx="11"/>
          </p:nvPr>
        </p:nvSpPr>
        <p:spPr/>
        <p:txBody>
          <a:bodyPr/>
          <a:lstStyle/>
          <a:p>
            <a:r>
              <a:rPr lang="fi-FI"/>
              <a:t>Utbildningsstyrelsen</a:t>
            </a:r>
          </a:p>
        </p:txBody>
      </p:sp>
      <p:sp>
        <p:nvSpPr>
          <p:cNvPr id="6" name="Dian numeron paikkamerkki 5">
            <a:extLst>
              <a:ext uri="{FF2B5EF4-FFF2-40B4-BE49-F238E27FC236}">
                <a16:creationId xmlns:a16="http://schemas.microsoft.com/office/drawing/2014/main" id="{A08FD8A3-BFEF-44DF-A41B-42050C3C6F5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FI" smtClean="0"/>
              <a:t>‹#›</a:t>
            </a:fld>
            <a:endParaRPr lang="fi-FI"/>
          </a:p>
        </p:txBody>
      </p:sp>
    </p:spTree>
    <p:extLst>
      <p:ext uri="{BB962C8B-B14F-4D97-AF65-F5344CB8AC3E}">
        <p14:creationId xmlns:p14="http://schemas.microsoft.com/office/powerpoint/2010/main" val="1700461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A667F819-0770-4A75-AA89-077E7F7250E2}"/>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73E0D9FE-04C8-4A41-B71B-79F7B849EF28}"/>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1E009C5-708C-4C79-8AB5-C3ADA2178508}"/>
              </a:ext>
            </a:extLst>
          </p:cNvPr>
          <p:cNvSpPr>
            <a:spLocks noGrp="1"/>
          </p:cNvSpPr>
          <p:nvPr>
            <p:ph type="dt" sz="half" idx="10"/>
          </p:nvPr>
        </p:nvSpPr>
        <p:spPr/>
        <p:txBody>
          <a:bodyPr/>
          <a:lstStyle/>
          <a:p>
            <a:fld id="{70420F5C-5952-4BD9-820E-D4782044CBA2}" type="datetime1">
              <a:rPr lang="en-US" smtClean="0"/>
              <a:t>1/31/2023</a:t>
            </a:fld>
            <a:endParaRPr lang="fi-FI"/>
          </a:p>
        </p:txBody>
      </p:sp>
      <p:sp>
        <p:nvSpPr>
          <p:cNvPr id="5" name="Alatunnisteen paikkamerkki 4">
            <a:extLst>
              <a:ext uri="{FF2B5EF4-FFF2-40B4-BE49-F238E27FC236}">
                <a16:creationId xmlns:a16="http://schemas.microsoft.com/office/drawing/2014/main" id="{A656B8D2-AC07-46AD-BC1D-AC0C1048A65C}"/>
              </a:ext>
            </a:extLst>
          </p:cNvPr>
          <p:cNvSpPr>
            <a:spLocks noGrp="1"/>
          </p:cNvSpPr>
          <p:nvPr>
            <p:ph type="ftr" sz="quarter" idx="11"/>
          </p:nvPr>
        </p:nvSpPr>
        <p:spPr/>
        <p:txBody>
          <a:bodyPr/>
          <a:lstStyle/>
          <a:p>
            <a:r>
              <a:rPr lang="fi-FI"/>
              <a:t>Utbildningsstyrelsen</a:t>
            </a:r>
          </a:p>
        </p:txBody>
      </p:sp>
      <p:sp>
        <p:nvSpPr>
          <p:cNvPr id="6" name="Dian numeron paikkamerkki 5">
            <a:extLst>
              <a:ext uri="{FF2B5EF4-FFF2-40B4-BE49-F238E27FC236}">
                <a16:creationId xmlns:a16="http://schemas.microsoft.com/office/drawing/2014/main" id="{3457DDAC-E19C-4D8B-86C6-E7FBCBDF553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i-FI" smtClean="0"/>
              <a:t>‹#›</a:t>
            </a:fld>
            <a:endParaRPr lang="fi-FI"/>
          </a:p>
        </p:txBody>
      </p:sp>
    </p:spTree>
    <p:extLst>
      <p:ext uri="{BB962C8B-B14F-4D97-AF65-F5344CB8AC3E}">
        <p14:creationId xmlns:p14="http://schemas.microsoft.com/office/powerpoint/2010/main" val="7449601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tsikko ja sisältö kaari">
  <p:cSld name="Otsikko ja sisältö kaari">
    <p:spTree>
      <p:nvGrpSpPr>
        <p:cNvPr id="1" name="Shape 27"/>
        <p:cNvGrpSpPr/>
        <p:nvPr/>
      </p:nvGrpSpPr>
      <p:grpSpPr>
        <a:xfrm>
          <a:off x="0" y="0"/>
          <a:ext cx="0" cy="0"/>
          <a:chOff x="0" y="0"/>
          <a:chExt cx="0" cy="0"/>
        </a:xfrm>
      </p:grpSpPr>
      <p:sp>
        <p:nvSpPr>
          <p:cNvPr id="29" name="Google Shape;29;p17"/>
          <p:cNvSpPr txBox="1">
            <a:spLocks noGrp="1"/>
          </p:cNvSpPr>
          <p:nvPr>
            <p:ph type="title"/>
          </p:nvPr>
        </p:nvSpPr>
        <p:spPr>
          <a:xfrm>
            <a:off x="789560" y="822328"/>
            <a:ext cx="10515600" cy="1325563"/>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17"/>
          <p:cNvSpPr txBox="1">
            <a:spLocks noGrp="1"/>
          </p:cNvSpPr>
          <p:nvPr>
            <p:ph type="body" idx="1"/>
          </p:nvPr>
        </p:nvSpPr>
        <p:spPr>
          <a:xfrm>
            <a:off x="789560" y="2305455"/>
            <a:ext cx="10515600" cy="3871507"/>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0"/>
              </a:spcBef>
              <a:spcAft>
                <a:spcPts val="0"/>
              </a:spcAft>
              <a:buSzPts val="1800"/>
              <a:buChar char="•"/>
              <a:defRPr/>
            </a:lvl1pPr>
            <a:lvl2pPr marL="914400" lvl="1" indent="-342900" algn="l">
              <a:lnSpc>
                <a:spcPct val="95000"/>
              </a:lnSpc>
              <a:spcBef>
                <a:spcPts val="1500"/>
              </a:spcBef>
              <a:spcAft>
                <a:spcPts val="0"/>
              </a:spcAft>
              <a:buSzPts val="1800"/>
              <a:buChar char="•"/>
              <a:defRPr/>
            </a:lvl2pPr>
            <a:lvl3pPr marL="1371600" lvl="2" indent="-342900" algn="l">
              <a:lnSpc>
                <a:spcPct val="95000"/>
              </a:lnSpc>
              <a:spcBef>
                <a:spcPts val="1500"/>
              </a:spcBef>
              <a:spcAft>
                <a:spcPts val="0"/>
              </a:spcAft>
              <a:buSzPts val="1800"/>
              <a:buChar char="-"/>
              <a:defRPr/>
            </a:lvl3pPr>
            <a:lvl4pPr marL="1828800" lvl="3" indent="-342900" algn="l">
              <a:lnSpc>
                <a:spcPct val="90000"/>
              </a:lnSpc>
              <a:spcBef>
                <a:spcPts val="1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17"/>
          <p:cNvSpPr txBox="1">
            <a:spLocks noGrp="1"/>
          </p:cNvSpPr>
          <p:nvPr>
            <p:ph type="dt" idx="10"/>
          </p:nvPr>
        </p:nvSpPr>
        <p:spPr>
          <a:xfrm>
            <a:off x="896568" y="6305687"/>
            <a:ext cx="883594" cy="262309"/>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73B4FFA4-0E45-4B4C-8D05-421FEBB672F7}" type="datetime1">
              <a:rPr lang="en-US" smtClean="0"/>
              <a:t>1/31/2023</a:t>
            </a:fld>
            <a:endParaRPr/>
          </a:p>
        </p:txBody>
      </p:sp>
      <p:sp>
        <p:nvSpPr>
          <p:cNvPr id="32" name="Google Shape;32;p17"/>
          <p:cNvSpPr txBox="1">
            <a:spLocks noGrp="1"/>
          </p:cNvSpPr>
          <p:nvPr>
            <p:ph type="ftr" idx="11"/>
          </p:nvPr>
        </p:nvSpPr>
        <p:spPr>
          <a:xfrm>
            <a:off x="1780162" y="6305687"/>
            <a:ext cx="4328808" cy="262309"/>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fi-FI"/>
              <a:t>Utbildningsstyrelsen</a:t>
            </a:r>
            <a:endParaRPr/>
          </a:p>
        </p:txBody>
      </p:sp>
      <p:sp>
        <p:nvSpPr>
          <p:cNvPr id="33" name="Google Shape;33;p17"/>
          <p:cNvSpPr txBox="1">
            <a:spLocks noGrp="1"/>
          </p:cNvSpPr>
          <p:nvPr>
            <p:ph type="sldNum" idx="12"/>
          </p:nvPr>
        </p:nvSpPr>
        <p:spPr>
          <a:xfrm>
            <a:off x="10554508" y="6305687"/>
            <a:ext cx="818748" cy="262309"/>
          </a:xfrm>
          <a:prstGeom prst="rect">
            <a:avLst/>
          </a:prstGeom>
          <a:noFill/>
          <a:ln>
            <a:noFill/>
          </a:ln>
        </p:spPr>
        <p:txBody>
          <a:bodyPr spcFirstLastPara="1" wrap="square" lIns="0" tIns="0" rIns="0" bIns="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extLst>
      <p:ext uri="{BB962C8B-B14F-4D97-AF65-F5344CB8AC3E}">
        <p14:creationId xmlns:p14="http://schemas.microsoft.com/office/powerpoint/2010/main" val="3328807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Välisivu 2">
  <p:cSld name="Välisivu 2">
    <p:spTree>
      <p:nvGrpSpPr>
        <p:cNvPr id="1" name="Shape 46"/>
        <p:cNvGrpSpPr/>
        <p:nvPr/>
      </p:nvGrpSpPr>
      <p:grpSpPr>
        <a:xfrm>
          <a:off x="0" y="0"/>
          <a:ext cx="0" cy="0"/>
          <a:chOff x="0" y="0"/>
          <a:chExt cx="0" cy="0"/>
        </a:xfrm>
      </p:grpSpPr>
      <p:sp>
        <p:nvSpPr>
          <p:cNvPr id="48" name="Google Shape;48;p20"/>
          <p:cNvSpPr txBox="1">
            <a:spLocks noGrp="1"/>
          </p:cNvSpPr>
          <p:nvPr>
            <p:ph type="ctrTitle"/>
          </p:nvPr>
        </p:nvSpPr>
        <p:spPr>
          <a:xfrm>
            <a:off x="787940" y="1637931"/>
            <a:ext cx="8297694" cy="141655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2"/>
              </a:buClr>
              <a:buSzPts val="5000"/>
              <a:buFont typeface="Calibri"/>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732623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F8231F9B-58A7-4842-A530-376503B6F1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7046F8CF-A38C-45F8-A2B8-5149D4CF6A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F175DB19-1551-4B88-8F37-EF7F9E1FAB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134650-6B86-415D-A68B-DAC2DF31DF31}" type="datetime1">
              <a:rPr lang="en-US" smtClean="0"/>
              <a:t>1/31/2023</a:t>
            </a:fld>
            <a:endParaRPr lang="fi-FI"/>
          </a:p>
        </p:txBody>
      </p:sp>
      <p:sp>
        <p:nvSpPr>
          <p:cNvPr id="5" name="Alatunnisteen paikkamerkki 4">
            <a:extLst>
              <a:ext uri="{FF2B5EF4-FFF2-40B4-BE49-F238E27FC236}">
                <a16:creationId xmlns:a16="http://schemas.microsoft.com/office/drawing/2014/main" id="{5537A87C-9FFA-4FA2-92AF-2D5C1860BA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Utbildningsstyrelsen</a:t>
            </a:r>
          </a:p>
        </p:txBody>
      </p:sp>
      <p:sp>
        <p:nvSpPr>
          <p:cNvPr id="6" name="Dian numeron paikkamerkki 5">
            <a:extLst>
              <a:ext uri="{FF2B5EF4-FFF2-40B4-BE49-F238E27FC236}">
                <a16:creationId xmlns:a16="http://schemas.microsoft.com/office/drawing/2014/main" id="{ECD3722B-CA12-425D-857B-7BF0DB56C1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r" rtl="0">
              <a:spcBef>
                <a:spcPts val="0"/>
              </a:spcBef>
              <a:spcAft>
                <a:spcPts val="0"/>
              </a:spcAft>
              <a:buNone/>
            </a:pPr>
            <a:fld id="{00000000-1234-1234-1234-123412341234}" type="slidenum">
              <a:rPr lang="fi-FI" smtClean="0"/>
              <a:t>‹#›</a:t>
            </a:fld>
            <a:endParaRPr lang="fi-FI"/>
          </a:p>
        </p:txBody>
      </p:sp>
    </p:spTree>
    <p:extLst>
      <p:ext uri="{BB962C8B-B14F-4D97-AF65-F5344CB8AC3E}">
        <p14:creationId xmlns:p14="http://schemas.microsoft.com/office/powerpoint/2010/main" val="4262383918"/>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6"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kommunforbundet.fi/kommunforbundet/informationsprodukter-och-informationstjanster/antalet-kommuner-och-stader"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kuntaliitto.fi/tietotuotteet-ja-palvelut/kaupunkien-ja-kuntien-lukumaarat-ja-vaestotiedot"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soteuudistus.fi/hyvinvointialuekartta"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www.finlex.fi/fi/sopimukset/sopsteksti/1991/19910060/19910060_2%20#idm45949346087488"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4"/>
        <p:cNvGrpSpPr/>
        <p:nvPr/>
      </p:nvGrpSpPr>
      <p:grpSpPr>
        <a:xfrm>
          <a:off x="0" y="0"/>
          <a:ext cx="0" cy="0"/>
          <a:chOff x="0" y="0"/>
          <a:chExt cx="0" cy="0"/>
        </a:xfrm>
      </p:grpSpPr>
      <p:sp useBgFill="1">
        <p:nvSpPr>
          <p:cNvPr id="134" name="Rectangle 133">
            <a:extLst>
              <a:ext uri="{FF2B5EF4-FFF2-40B4-BE49-F238E27FC236}">
                <a16:creationId xmlns:a16="http://schemas.microsoft.com/office/drawing/2014/main" id="{59EF30C2-29AC-4A0D-BC0A-A679CF113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5" name="Google Shape;115;p1"/>
          <p:cNvSpPr txBox="1">
            <a:spLocks noGrp="1"/>
          </p:cNvSpPr>
          <p:nvPr>
            <p:ph type="ctrTitle"/>
          </p:nvPr>
        </p:nvSpPr>
        <p:spPr>
          <a:xfrm>
            <a:off x="5093520" y="2744662"/>
            <a:ext cx="6589707" cy="2387600"/>
          </a:xfrm>
          <a:prstGeom prst="rect">
            <a:avLst/>
          </a:prstGeom>
        </p:spPr>
        <p:txBody>
          <a:bodyPr spcFirstLastPara="1" lIns="91425" tIns="45700" rIns="91425" bIns="45700" anchorCtr="0">
            <a:normAutofit/>
          </a:bodyPr>
          <a:lstStyle/>
          <a:p>
            <a:pPr marL="0" lvl="0" indent="0" algn="r" rtl="0">
              <a:spcBef>
                <a:spcPts val="0"/>
              </a:spcBef>
              <a:spcAft>
                <a:spcPts val="0"/>
              </a:spcAft>
              <a:buClr>
                <a:schemeClr val="dk2"/>
              </a:buClr>
              <a:buSzPts val="5000"/>
              <a:buFont typeface="Calibri"/>
              <a:buNone/>
            </a:pPr>
            <a:r>
              <a:rPr lang="sv-FI">
                <a:solidFill>
                  <a:srgbClr val="FFFFFF"/>
                </a:solidFill>
              </a:rPr>
              <a:t>Budgetering för en fantasikommun</a:t>
            </a:r>
          </a:p>
        </p:txBody>
      </p:sp>
      <p:sp>
        <p:nvSpPr>
          <p:cNvPr id="116" name="Google Shape;116;p1"/>
          <p:cNvSpPr txBox="1">
            <a:spLocks noGrp="1"/>
          </p:cNvSpPr>
          <p:nvPr>
            <p:ph type="subTitle" idx="1"/>
          </p:nvPr>
        </p:nvSpPr>
        <p:spPr>
          <a:xfrm>
            <a:off x="5093520" y="5224337"/>
            <a:ext cx="6589707" cy="1329443"/>
          </a:xfrm>
          <a:prstGeom prst="rect">
            <a:avLst/>
          </a:prstGeom>
        </p:spPr>
        <p:txBody>
          <a:bodyPr spcFirstLastPara="1" lIns="91425" tIns="45700" rIns="91425" bIns="45700" anchorCtr="0">
            <a:normAutofit/>
          </a:bodyPr>
          <a:lstStyle/>
          <a:p>
            <a:pPr marL="0" lvl="0" indent="0" algn="r" rtl="0">
              <a:spcBef>
                <a:spcPts val="0"/>
              </a:spcBef>
              <a:spcAft>
                <a:spcPts val="600"/>
              </a:spcAft>
              <a:buSzPts val="2200"/>
              <a:buNone/>
            </a:pPr>
            <a:r>
              <a:rPr lang="sv-FI" sz="2800">
                <a:solidFill>
                  <a:srgbClr val="FFFFFF"/>
                </a:solidFill>
              </a:rPr>
              <a:t>Planering av den egna fantasikommunens budget i smågrupper</a:t>
            </a:r>
          </a:p>
        </p:txBody>
      </p:sp>
      <p:cxnSp>
        <p:nvCxnSpPr>
          <p:cNvPr id="138" name="Straight Connector 137">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0" name="Freeform: Shape 139">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endParaRPr lang="en-US" dirty="0"/>
          </a:p>
        </p:txBody>
      </p:sp>
      <p:sp>
        <p:nvSpPr>
          <p:cNvPr id="142" name="Freeform: Shape 141">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4" name="Oval 143">
            <a:extLst>
              <a:ext uri="{FF2B5EF4-FFF2-40B4-BE49-F238E27FC236}">
                <a16:creationId xmlns:a16="http://schemas.microsoft.com/office/drawing/2014/main" id="{AD3811F5-514E-49A4-B382-673ED228A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6" name="Freeform: Shape 145">
            <a:extLst>
              <a:ext uri="{FF2B5EF4-FFF2-40B4-BE49-F238E27FC236}">
                <a16:creationId xmlns:a16="http://schemas.microsoft.com/office/drawing/2014/main" id="{067AD921-1CEE-4C1B-9AA3-C66D908DD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48" name="Arc 147">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16">
                                            <p:txEl>
                                              <p:pRg st="0" end="0"/>
                                            </p:txEl>
                                          </p:spTgt>
                                        </p:tgtEl>
                                        <p:attrNameLst>
                                          <p:attrName>style.visibility</p:attrName>
                                        </p:attrNameLst>
                                      </p:cBhvr>
                                      <p:to>
                                        <p:strVal val="visible"/>
                                      </p:to>
                                    </p:set>
                                    <p:animEffect transition="in" filter="fade">
                                      <p:cBhvr>
                                        <p:cTn id="7" dur="700"/>
                                        <p:tgtEl>
                                          <p:spTgt spid="116">
                                            <p:txEl>
                                              <p:pRg st="0" end="0"/>
                                            </p:txEl>
                                          </p:spTgt>
                                        </p:tgtEl>
                                      </p:cBhvr>
                                    </p:animEffect>
                                  </p:childTnLst>
                                </p:cTn>
                              </p:par>
                              <p:par>
                                <p:cTn id="8" presetID="10" presetClass="entr" presetSubtype="0" fill="hold" grpId="0" nodeType="withEffect">
                                  <p:stCondLst>
                                    <p:cond delay="500"/>
                                  </p:stCondLst>
                                  <p:iterate>
                                    <p:tmPct val="10000"/>
                                  </p:iterate>
                                  <p:childTnLst>
                                    <p:set>
                                      <p:cBhvr>
                                        <p:cTn id="9" dur="1" fill="hold">
                                          <p:stCondLst>
                                            <p:cond delay="0"/>
                                          </p:stCondLst>
                                        </p:cTn>
                                        <p:tgtEl>
                                          <p:spTgt spid="115"/>
                                        </p:tgtEl>
                                        <p:attrNameLst>
                                          <p:attrName>style.visibility</p:attrName>
                                        </p:attrNameLst>
                                      </p:cBhvr>
                                      <p:to>
                                        <p:strVal val="visible"/>
                                      </p:to>
                                    </p:set>
                                    <p:animEffect transition="in" filter="fade">
                                      <p:cBhvr>
                                        <p:cTn id="10" dur="7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P spid="11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0"/>
        <p:cNvGrpSpPr/>
        <p:nvPr/>
      </p:nvGrpSpPr>
      <p:grpSpPr>
        <a:xfrm>
          <a:off x="0" y="0"/>
          <a:ext cx="0" cy="0"/>
          <a:chOff x="0" y="0"/>
          <a:chExt cx="0" cy="0"/>
        </a:xfrm>
      </p:grpSpPr>
      <p:sp useBgFill="1">
        <p:nvSpPr>
          <p:cNvPr id="130" name="Rectangle 12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Freeform: Shape 13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Google Shape;121;p2"/>
          <p:cNvSpPr txBox="1">
            <a:spLocks noGrp="1"/>
          </p:cNvSpPr>
          <p:nvPr>
            <p:ph type="title"/>
          </p:nvPr>
        </p:nvSpPr>
        <p:spPr>
          <a:xfrm>
            <a:off x="686834" y="1153572"/>
            <a:ext cx="3200400" cy="4461163"/>
          </a:xfrm>
          <a:prstGeom prst="rect">
            <a:avLst/>
          </a:prstGeom>
        </p:spPr>
        <p:txBody>
          <a:bodyPr spcFirstLastPara="1" lIns="91425" tIns="45700" rIns="91425" bIns="45700" anchorCtr="0">
            <a:normAutofit/>
          </a:bodyPr>
          <a:lstStyle/>
          <a:p>
            <a:pPr marL="0" lvl="0" indent="0" rtl="0">
              <a:spcBef>
                <a:spcPts val="0"/>
              </a:spcBef>
              <a:spcAft>
                <a:spcPts val="0"/>
              </a:spcAft>
              <a:buClr>
                <a:schemeClr val="dk2"/>
              </a:buClr>
              <a:buSzPts val="4000"/>
              <a:buFont typeface="Calibri"/>
              <a:buNone/>
            </a:pPr>
            <a:r>
              <a:rPr lang="sv-FI" sz="3200" b="1">
                <a:solidFill>
                  <a:srgbClr val="FFFFFF"/>
                </a:solidFill>
              </a:rPr>
              <a:t>Välkommen att skapa er egen fantasikommun!</a:t>
            </a:r>
          </a:p>
        </p:txBody>
      </p:sp>
      <p:sp>
        <p:nvSpPr>
          <p:cNvPr id="134" name="Arc 13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2" name="Google Shape;122;p2"/>
          <p:cNvSpPr txBox="1">
            <a:spLocks noGrp="1"/>
          </p:cNvSpPr>
          <p:nvPr>
            <p:ph idx="1"/>
          </p:nvPr>
        </p:nvSpPr>
        <p:spPr>
          <a:xfrm>
            <a:off x="4447308" y="591344"/>
            <a:ext cx="6906491" cy="5585619"/>
          </a:xfrm>
          <a:prstGeom prst="rect">
            <a:avLst/>
          </a:prstGeom>
        </p:spPr>
        <p:txBody>
          <a:bodyPr spcFirstLastPara="1" lIns="91425" tIns="45700" rIns="91425" bIns="45700" anchor="ctr" anchorCtr="0">
            <a:normAutofit/>
          </a:bodyPr>
          <a:lstStyle/>
          <a:p>
            <a:pPr marL="360045" lvl="0" indent="-360045" rtl="0">
              <a:spcBef>
                <a:spcPts val="0"/>
              </a:spcBef>
              <a:spcAft>
                <a:spcPts val="0"/>
              </a:spcAft>
              <a:buSzPts val="2800"/>
              <a:buChar char="•"/>
            </a:pPr>
            <a:r>
              <a:rPr lang="sv-FI" dirty="0"/>
              <a:t>I Finland finns drygt 300 </a:t>
            </a:r>
            <a:r>
              <a:rPr lang="sv-FI" b="1" dirty="0"/>
              <a:t>kommuner</a:t>
            </a:r>
            <a:r>
              <a:rPr lang="sv-FI" dirty="0"/>
              <a:t> med uppgift att ordna basservice för kommuninvånarna. </a:t>
            </a:r>
          </a:p>
          <a:p>
            <a:pPr marL="360045" lvl="0" indent="-360045" rtl="0">
              <a:spcBef>
                <a:spcPts val="1500"/>
              </a:spcBef>
              <a:spcAft>
                <a:spcPts val="0"/>
              </a:spcAft>
              <a:buSzPts val="2800"/>
              <a:buChar char="•"/>
            </a:pPr>
            <a:r>
              <a:rPr lang="sv-FI" dirty="0"/>
              <a:t>Den kommunala verksamheten styrs av det politiska beslutsfattandet som fullmäktige svarar för. Fullmäktiges medlemmar väljs genom kommunalval som ordnas vart fjärde år. </a:t>
            </a:r>
          </a:p>
          <a:p>
            <a:pPr marL="360045" lvl="0" indent="-360045" rtl="0">
              <a:spcBef>
                <a:spcPts val="1500"/>
              </a:spcBef>
              <a:spcAft>
                <a:spcPts val="0"/>
              </a:spcAft>
              <a:buSzPts val="2800"/>
              <a:buChar char="•"/>
            </a:pPr>
            <a:r>
              <a:rPr lang="sv-FI" dirty="0"/>
              <a:t>I den här uppgiften arbetar ni i er egen fantasivärld, där ni som beslutsfattare fattar beslut om kommunal finansiering!</a:t>
            </a:r>
          </a:p>
          <a:p>
            <a:pPr marL="895350" lvl="1" indent="-447675">
              <a:spcBef>
                <a:spcPts val="1500"/>
              </a:spcBef>
              <a:buSzPts val="2800"/>
            </a:pPr>
            <a:r>
              <a:rPr lang="sv-FI" i="1" dirty="0"/>
              <a:t>Första uppgiften: Dela in er i grupper på 3–4 personer enligt lärarens anvisningar.</a:t>
            </a:r>
          </a:p>
          <a:p>
            <a:pPr marL="447675" lvl="1" indent="0" rtl="0">
              <a:spcBef>
                <a:spcPts val="1500"/>
              </a:spcBef>
              <a:spcAft>
                <a:spcPts val="0"/>
              </a:spcAft>
              <a:buSzPts val="2800"/>
              <a:buNone/>
            </a:pPr>
            <a:endParaRPr lang="fi-FI" i="1" dirty="0"/>
          </a:p>
        </p:txBody>
      </p:sp>
      <p:sp>
        <p:nvSpPr>
          <p:cNvPr id="2" name="Alatunnisteen paikkamerkki 1">
            <a:extLst>
              <a:ext uri="{FF2B5EF4-FFF2-40B4-BE49-F238E27FC236}">
                <a16:creationId xmlns:a16="http://schemas.microsoft.com/office/drawing/2014/main" id="{DCD1615A-C9DB-4213-95D6-DD6730A17573}"/>
              </a:ext>
            </a:extLst>
          </p:cNvPr>
          <p:cNvSpPr>
            <a:spLocks noGrp="1"/>
          </p:cNvSpPr>
          <p:nvPr>
            <p:ph type="ftr" sz="quarter" idx="11"/>
          </p:nvPr>
        </p:nvSpPr>
        <p:spPr/>
        <p:txBody>
          <a:bodyPr/>
          <a:lstStyle/>
          <a:p>
            <a:r>
              <a:rPr lang="fi-FI"/>
              <a:t>Utbildningsstyrelsen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0"/>
        <p:cNvGrpSpPr/>
        <p:nvPr/>
      </p:nvGrpSpPr>
      <p:grpSpPr>
        <a:xfrm>
          <a:off x="0" y="0"/>
          <a:ext cx="0" cy="0"/>
          <a:chOff x="0" y="0"/>
          <a:chExt cx="0" cy="0"/>
        </a:xfrm>
      </p:grpSpPr>
      <p:sp useBgFill="1">
        <p:nvSpPr>
          <p:cNvPr id="148" name="Rectangle 139">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Freeform: Shape 141">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1" name="Google Shape;131;p3"/>
          <p:cNvSpPr txBox="1">
            <a:spLocks noGrp="1"/>
          </p:cNvSpPr>
          <p:nvPr>
            <p:ph type="title"/>
          </p:nvPr>
        </p:nvSpPr>
        <p:spPr>
          <a:xfrm>
            <a:off x="838200" y="365125"/>
            <a:ext cx="10515600" cy="1325563"/>
          </a:xfrm>
          <a:prstGeom prst="rect">
            <a:avLst/>
          </a:prstGeom>
        </p:spPr>
        <p:txBody>
          <a:bodyPr spcFirstLastPara="1" lIns="91425" tIns="45700" rIns="91425" bIns="45700" anchorCtr="0">
            <a:normAutofit/>
          </a:bodyPr>
          <a:lstStyle/>
          <a:p>
            <a:pPr marL="0" lvl="0" indent="0" rtl="0">
              <a:spcBef>
                <a:spcPts val="0"/>
              </a:spcBef>
              <a:spcAft>
                <a:spcPts val="0"/>
              </a:spcAft>
              <a:buClr>
                <a:schemeClr val="dk2"/>
              </a:buClr>
              <a:buSzPts val="4000"/>
              <a:buFont typeface="Calibri"/>
              <a:buNone/>
            </a:pPr>
            <a:r>
              <a:rPr lang="sv-FI"/>
              <a:t>Fantasikommunens storlek</a:t>
            </a:r>
          </a:p>
        </p:txBody>
      </p:sp>
      <p:sp>
        <p:nvSpPr>
          <p:cNvPr id="150" name="Arc 14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2" name="Google Shape;132;p3"/>
          <p:cNvSpPr txBox="1">
            <a:spLocks noGrp="1"/>
          </p:cNvSpPr>
          <p:nvPr>
            <p:ph idx="1"/>
          </p:nvPr>
        </p:nvSpPr>
        <p:spPr>
          <a:xfrm>
            <a:off x="838200" y="1825625"/>
            <a:ext cx="10515600" cy="4351338"/>
          </a:xfrm>
          <a:prstGeom prst="rect">
            <a:avLst/>
          </a:prstGeom>
        </p:spPr>
        <p:txBody>
          <a:bodyPr spcFirstLastPara="1" lIns="91425" tIns="45700" rIns="91425" bIns="45700" anchorCtr="0">
            <a:normAutofit/>
          </a:bodyPr>
          <a:lstStyle/>
          <a:p>
            <a:pPr marL="360045" lvl="0" indent="-360045" rtl="0">
              <a:spcBef>
                <a:spcPts val="0"/>
              </a:spcBef>
              <a:spcAft>
                <a:spcPts val="0"/>
              </a:spcAft>
              <a:buSzPts val="2800"/>
              <a:buChar char="•"/>
            </a:pPr>
            <a:r>
              <a:rPr lang="sv-FI" dirty="0"/>
              <a:t>Er fantasikommun är medelstor, så er kommun har 18 000 invånare.</a:t>
            </a:r>
          </a:p>
          <a:p>
            <a:pPr marL="895350" lvl="1" indent="-447675" rtl="0">
              <a:spcBef>
                <a:spcPts val="1500"/>
              </a:spcBef>
              <a:spcAft>
                <a:spcPts val="0"/>
              </a:spcAft>
              <a:buSzPts val="2800"/>
              <a:buChar char="•"/>
            </a:pPr>
            <a:r>
              <a:rPr lang="sv-FI" u="sng" dirty="0">
                <a:hlinkClick r:id="rId3"/>
              </a:rPr>
              <a:t>Finlands största städer och minsta kommuner </a:t>
            </a:r>
            <a:endParaRPr lang="sv-FI" u="sng" dirty="0">
              <a:hlinkClick r:id="rId4"/>
            </a:endParaRPr>
          </a:p>
          <a:p>
            <a:pPr marL="360045" lvl="0" indent="-360045" rtl="0">
              <a:spcBef>
                <a:spcPts val="1500"/>
              </a:spcBef>
              <a:spcAft>
                <a:spcPts val="0"/>
              </a:spcAft>
              <a:buSzPts val="2800"/>
              <a:buChar char="•"/>
            </a:pPr>
            <a:r>
              <a:rPr lang="sv-FI" i="1" dirty="0"/>
              <a:t>Andra uppgiften: Hitta på ett namn för er egen fantasikommun!</a:t>
            </a:r>
          </a:p>
          <a:p>
            <a:pPr marL="360045" lvl="0" indent="-360045" rtl="0">
              <a:spcBef>
                <a:spcPts val="1500"/>
              </a:spcBef>
              <a:spcAft>
                <a:spcPts val="0"/>
              </a:spcAft>
              <a:buSzPts val="2800"/>
              <a:buChar char="•"/>
            </a:pPr>
            <a:r>
              <a:rPr lang="sv-FI" i="1" dirty="0"/>
              <a:t>Tredje uppgiften: Ta reda på hur många invånare det finns i er egen kommun.</a:t>
            </a:r>
          </a:p>
          <a:p>
            <a:pPr marL="360045" lvl="0" indent="-207645" rtl="0">
              <a:spcBef>
                <a:spcPts val="1500"/>
              </a:spcBef>
              <a:spcAft>
                <a:spcPts val="0"/>
              </a:spcAft>
              <a:buSzPts val="2400"/>
              <a:buNone/>
            </a:pPr>
            <a:endParaRPr lang="fi-FI" dirty="0"/>
          </a:p>
        </p:txBody>
      </p:sp>
      <p:sp>
        <p:nvSpPr>
          <p:cNvPr id="2" name="Alatunnisteen paikkamerkki 1">
            <a:extLst>
              <a:ext uri="{FF2B5EF4-FFF2-40B4-BE49-F238E27FC236}">
                <a16:creationId xmlns:a16="http://schemas.microsoft.com/office/drawing/2014/main" id="{0A9406EA-E3AA-4D42-8F10-42168FBE2B1B}"/>
              </a:ext>
            </a:extLst>
          </p:cNvPr>
          <p:cNvSpPr>
            <a:spLocks noGrp="1"/>
          </p:cNvSpPr>
          <p:nvPr>
            <p:ph type="ftr" sz="quarter" idx="11"/>
          </p:nvPr>
        </p:nvSpPr>
        <p:spPr/>
        <p:txBody>
          <a:bodyPr/>
          <a:lstStyle/>
          <a:p>
            <a:r>
              <a:rPr lang="fi-FI"/>
              <a:t>Utbildningsstyrelsen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40"/>
        <p:cNvGrpSpPr/>
        <p:nvPr/>
      </p:nvGrpSpPr>
      <p:grpSpPr>
        <a:xfrm>
          <a:off x="0" y="0"/>
          <a:ext cx="0" cy="0"/>
          <a:chOff x="0" y="0"/>
          <a:chExt cx="0" cy="0"/>
        </a:xfrm>
      </p:grpSpPr>
      <p:sp useBgFill="1">
        <p:nvSpPr>
          <p:cNvPr id="150" name="Rectangle 149">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Google Shape;141;p4"/>
          <p:cNvSpPr txBox="1">
            <a:spLocks noGrp="1"/>
          </p:cNvSpPr>
          <p:nvPr>
            <p:ph type="title"/>
          </p:nvPr>
        </p:nvSpPr>
        <p:spPr>
          <a:xfrm>
            <a:off x="1171074" y="1396686"/>
            <a:ext cx="3240506" cy="4064628"/>
          </a:xfrm>
          <a:prstGeom prst="rect">
            <a:avLst/>
          </a:prstGeom>
        </p:spPr>
        <p:txBody>
          <a:bodyPr spcFirstLastPara="1" vert="horz" lIns="91440" tIns="45720" rIns="91440" bIns="45720" rtlCol="0" anchor="ctr" anchorCtr="0">
            <a:normAutofit/>
          </a:bodyPr>
          <a:lstStyle/>
          <a:p>
            <a:pPr marL="0" lvl="0" indent="0">
              <a:spcBef>
                <a:spcPct val="0"/>
              </a:spcBef>
              <a:spcAft>
                <a:spcPts val="0"/>
              </a:spcAft>
              <a:buClr>
                <a:schemeClr val="dk2"/>
              </a:buClr>
              <a:buSzPts val="4000"/>
            </a:pPr>
            <a:r>
              <a:rPr lang="sv-FI">
                <a:solidFill>
                  <a:srgbClr val="FFFFFF"/>
                </a:solidFill>
                <a:latin typeface="+mj-lt"/>
                <a:ea typeface="+mj-ea"/>
                <a:cs typeface="+mj-cs"/>
              </a:rPr>
              <a:t>Vad gör kommunen?</a:t>
            </a:r>
          </a:p>
        </p:txBody>
      </p:sp>
      <p:sp>
        <p:nvSpPr>
          <p:cNvPr id="154" name="Arc 153">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56" name="Oval 155">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2" name="Google Shape;142;p4"/>
          <p:cNvSpPr txBox="1">
            <a:spLocks noGrp="1"/>
          </p:cNvSpPr>
          <p:nvPr>
            <p:ph type="body" idx="1"/>
          </p:nvPr>
        </p:nvSpPr>
        <p:spPr>
          <a:xfrm>
            <a:off x="5109127" y="1396686"/>
            <a:ext cx="6660885" cy="3935281"/>
          </a:xfrm>
          <a:prstGeom prst="rect">
            <a:avLst/>
          </a:prstGeom>
        </p:spPr>
        <p:txBody>
          <a:bodyPr spcFirstLastPara="1" vert="horz" lIns="91440" tIns="45720" rIns="91440" bIns="45720" rtlCol="0" anchorCtr="0">
            <a:noAutofit/>
          </a:bodyPr>
          <a:lstStyle/>
          <a:p>
            <a:pPr marL="360045" lvl="0" indent="-228600">
              <a:lnSpc>
                <a:spcPct val="90000"/>
              </a:lnSpc>
              <a:spcBef>
                <a:spcPts val="0"/>
              </a:spcBef>
              <a:spcAft>
                <a:spcPts val="0"/>
              </a:spcAft>
              <a:buSzPts val="2800"/>
            </a:pPr>
            <a:r>
              <a:rPr lang="sv-FI" sz="2400" dirty="0"/>
              <a:t>Kommunerna ordnar </a:t>
            </a:r>
            <a:r>
              <a:rPr lang="sv-FI" sz="2400" b="1" dirty="0"/>
              <a:t>basservice</a:t>
            </a:r>
            <a:r>
              <a:rPr lang="sv-FI" sz="2400" dirty="0"/>
              <a:t> för kommuninvånarna, vilken finns föreskriven i lag. </a:t>
            </a:r>
          </a:p>
          <a:p>
            <a:pPr marL="360045" lvl="0" indent="-228600">
              <a:lnSpc>
                <a:spcPct val="90000"/>
              </a:lnSpc>
              <a:spcBef>
                <a:spcPts val="1500"/>
              </a:spcBef>
              <a:spcAft>
                <a:spcPts val="0"/>
              </a:spcAft>
              <a:buSzPts val="2800"/>
            </a:pPr>
            <a:r>
              <a:rPr lang="sv-FI" sz="2400" dirty="0"/>
              <a:t>Den viktigaste basservicen är</a:t>
            </a:r>
          </a:p>
          <a:p>
            <a:pPr marL="895350" lvl="1" indent="-228600">
              <a:lnSpc>
                <a:spcPct val="90000"/>
              </a:lnSpc>
              <a:spcBef>
                <a:spcPts val="1500"/>
              </a:spcBef>
              <a:spcAft>
                <a:spcPts val="0"/>
              </a:spcAft>
              <a:buSzPts val="2800"/>
            </a:pPr>
            <a:r>
              <a:rPr lang="sv-FI" dirty="0"/>
              <a:t>Utbildning och småbarnspedagogik</a:t>
            </a:r>
          </a:p>
          <a:p>
            <a:pPr marL="895350" lvl="1" indent="-228600">
              <a:lnSpc>
                <a:spcPct val="90000"/>
              </a:lnSpc>
              <a:spcBef>
                <a:spcPts val="1500"/>
              </a:spcBef>
              <a:spcAft>
                <a:spcPts val="0"/>
              </a:spcAft>
              <a:buSzPts val="2800"/>
            </a:pPr>
            <a:r>
              <a:rPr lang="sv-FI" dirty="0"/>
              <a:t>Kultur-, ungdoms-, biblioteks- och motionstjänster</a:t>
            </a:r>
          </a:p>
          <a:p>
            <a:pPr marL="895350" lvl="1" indent="-228600">
              <a:lnSpc>
                <a:spcPct val="90000"/>
              </a:lnSpc>
              <a:spcBef>
                <a:spcPts val="1500"/>
              </a:spcBef>
              <a:spcAft>
                <a:spcPts val="0"/>
              </a:spcAft>
              <a:buSzPts val="2800"/>
            </a:pPr>
            <a:r>
              <a:rPr lang="sv-FI" dirty="0"/>
              <a:t>Tekniska tjänster, till exempel infrastruktur och vatten- och avfallshantering.</a:t>
            </a:r>
          </a:p>
          <a:p>
            <a:pPr marL="895350" lvl="1" indent="-228600">
              <a:lnSpc>
                <a:spcPct val="90000"/>
              </a:lnSpc>
              <a:spcBef>
                <a:spcPts val="1500"/>
              </a:spcBef>
              <a:spcAft>
                <a:spcPts val="0"/>
              </a:spcAft>
              <a:buSzPts val="2400"/>
            </a:pPr>
            <a:endParaRPr lang="en-US" dirty="0"/>
          </a:p>
          <a:p>
            <a:pPr marL="895350" lvl="1" indent="-228600">
              <a:lnSpc>
                <a:spcPct val="90000"/>
              </a:lnSpc>
              <a:spcBef>
                <a:spcPts val="1500"/>
              </a:spcBef>
              <a:spcAft>
                <a:spcPts val="0"/>
              </a:spcAft>
              <a:buSzPts val="2400"/>
            </a:pPr>
            <a:endParaRPr lang="en-US" dirty="0"/>
          </a:p>
        </p:txBody>
      </p:sp>
      <p:sp>
        <p:nvSpPr>
          <p:cNvPr id="2" name="Alatunnisteen paikkamerkki 1">
            <a:extLst>
              <a:ext uri="{FF2B5EF4-FFF2-40B4-BE49-F238E27FC236}">
                <a16:creationId xmlns:a16="http://schemas.microsoft.com/office/drawing/2014/main" id="{E5CB1E86-F10F-4AED-A568-AB46979B6C36}"/>
              </a:ext>
            </a:extLst>
          </p:cNvPr>
          <p:cNvSpPr>
            <a:spLocks noGrp="1"/>
          </p:cNvSpPr>
          <p:nvPr>
            <p:ph type="ftr" idx="11"/>
          </p:nvPr>
        </p:nvSpPr>
        <p:spPr/>
        <p:txBody>
          <a:bodyPr/>
          <a:lstStyle/>
          <a:p>
            <a:r>
              <a:rPr lang="sv-FI" dirty="0"/>
              <a:t>Utbildningsstyrelsen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5"/>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2"/>
              </a:buClr>
              <a:buSzPts val="4000"/>
              <a:buFont typeface="Calibri"/>
              <a:buNone/>
            </a:pPr>
            <a:r>
              <a:rPr lang="sv-FI" b="1">
                <a:solidFill>
                  <a:schemeClr val="accent2">
                    <a:lumMod val="75000"/>
                  </a:schemeClr>
                </a:solidFill>
              </a:rPr>
              <a:t>Visste du att?</a:t>
            </a:r>
          </a:p>
        </p:txBody>
      </p:sp>
      <p:sp>
        <p:nvSpPr>
          <p:cNvPr id="151" name="Google Shape;151;p5"/>
          <p:cNvSpPr txBox="1">
            <a:spLocks noGrp="1"/>
          </p:cNvSpPr>
          <p:nvPr>
            <p:ph sz="half" idx="1"/>
          </p:nvPr>
        </p:nvSpPr>
        <p:spPr>
          <a:xfrm>
            <a:off x="770615" y="1945782"/>
            <a:ext cx="5320570" cy="387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400"/>
              <a:buNone/>
            </a:pPr>
            <a:r>
              <a:rPr lang="sv-FI" sz="2600"/>
              <a:t>Tidigare har också social- och hälsovårdstjänsterna samt brand- och räddningsväsendet hört till kommunens uppgifter.</a:t>
            </a:r>
          </a:p>
          <a:p>
            <a:pPr marL="360045" lvl="0" indent="-207645" algn="l" rtl="0">
              <a:lnSpc>
                <a:spcPct val="100000"/>
              </a:lnSpc>
              <a:spcBef>
                <a:spcPts val="0"/>
              </a:spcBef>
              <a:spcAft>
                <a:spcPts val="0"/>
              </a:spcAft>
              <a:buClr>
                <a:schemeClr val="dk1"/>
              </a:buClr>
              <a:buSzPts val="2400"/>
              <a:buNone/>
            </a:pPr>
            <a:endParaRPr sz="2600" dirty="0"/>
          </a:p>
          <a:p>
            <a:pPr marL="0" lvl="0" indent="0" algn="l" rtl="0">
              <a:lnSpc>
                <a:spcPct val="100000"/>
              </a:lnSpc>
              <a:spcBef>
                <a:spcPts val="0"/>
              </a:spcBef>
              <a:spcAft>
                <a:spcPts val="0"/>
              </a:spcAft>
              <a:buClr>
                <a:schemeClr val="dk1"/>
              </a:buClr>
              <a:buSzPts val="2400"/>
              <a:buNone/>
            </a:pPr>
            <a:r>
              <a:rPr lang="sv-FI" sz="2600" b="0" i="0" u="none" strike="noStrike" cap="none"/>
              <a:t>Från och med början av 2023 överförs denna service på välfärdsområdenas ansvar.</a:t>
            </a:r>
            <a:r>
              <a:rPr lang="sv-FI" sz="2600"/>
              <a:t> Det finns sammanlagt 21 välfärdsområden.</a:t>
            </a:r>
          </a:p>
        </p:txBody>
      </p:sp>
      <p:sp>
        <p:nvSpPr>
          <p:cNvPr id="155" name="Google Shape;155;p5"/>
          <p:cNvSpPr/>
          <p:nvPr/>
        </p:nvSpPr>
        <p:spPr>
          <a:xfrm>
            <a:off x="6419653" y="1640264"/>
            <a:ext cx="5213975" cy="3186260"/>
          </a:xfrm>
          <a:prstGeom prst="wedgeEllipseCallout">
            <a:avLst>
              <a:gd name="adj1" fmla="val -20833"/>
              <a:gd name="adj2" fmla="val 62500"/>
            </a:avLst>
          </a:prstGeom>
          <a:solidFill>
            <a:schemeClr val="accent2"/>
          </a:solidFill>
          <a:ln w="127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800"/>
              <a:buFont typeface="Calibri"/>
              <a:buNone/>
            </a:pPr>
            <a:r>
              <a:rPr lang="sv-FI" sz="2800" b="0" i="0" u="sng" strike="noStrike" cap="none" dirty="0">
                <a:solidFill>
                  <a:schemeClr val="lt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Interaktiv karta över välfärdsområdena</a:t>
            </a:r>
          </a:p>
        </p:txBody>
      </p:sp>
      <p:sp>
        <p:nvSpPr>
          <p:cNvPr id="2" name="Alatunnisteen paikkamerkki 1">
            <a:extLst>
              <a:ext uri="{FF2B5EF4-FFF2-40B4-BE49-F238E27FC236}">
                <a16:creationId xmlns:a16="http://schemas.microsoft.com/office/drawing/2014/main" id="{7672B10F-D3EA-4A3B-8409-26E9529E0912}"/>
              </a:ext>
            </a:extLst>
          </p:cNvPr>
          <p:cNvSpPr>
            <a:spLocks noGrp="1"/>
          </p:cNvSpPr>
          <p:nvPr>
            <p:ph type="ftr" sz="quarter" idx="11"/>
          </p:nvPr>
        </p:nvSpPr>
        <p:spPr/>
        <p:txBody>
          <a:bodyPr/>
          <a:lstStyle/>
          <a:p>
            <a:r>
              <a:rPr lang="fi-FI"/>
              <a:t>Utbildningsstyrelsen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9"/>
        <p:cNvGrpSpPr/>
        <p:nvPr/>
      </p:nvGrpSpPr>
      <p:grpSpPr>
        <a:xfrm>
          <a:off x="0" y="0"/>
          <a:ext cx="0" cy="0"/>
          <a:chOff x="0" y="0"/>
          <a:chExt cx="0" cy="0"/>
        </a:xfrm>
      </p:grpSpPr>
      <p:sp useBgFill="1">
        <p:nvSpPr>
          <p:cNvPr id="170" name="Rectangle 16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Google Shape;160;p6"/>
          <p:cNvSpPr txBox="1">
            <a:spLocks noGrp="1"/>
          </p:cNvSpPr>
          <p:nvPr>
            <p:ph type="title"/>
          </p:nvPr>
        </p:nvSpPr>
        <p:spPr>
          <a:xfrm>
            <a:off x="572493" y="238539"/>
            <a:ext cx="11018520" cy="1434415"/>
          </a:xfrm>
          <a:prstGeom prst="rect">
            <a:avLst/>
          </a:prstGeom>
        </p:spPr>
        <p:txBody>
          <a:bodyPr spcFirstLastPara="1" vert="horz" lIns="91440" tIns="45720" rIns="91440" bIns="45720" rtlCol="0" anchor="b" anchorCtr="0">
            <a:normAutofit/>
          </a:bodyPr>
          <a:lstStyle/>
          <a:p>
            <a:pPr marL="0" lvl="0" indent="0">
              <a:spcBef>
                <a:spcPct val="0"/>
              </a:spcBef>
              <a:spcAft>
                <a:spcPts val="0"/>
              </a:spcAft>
              <a:buClr>
                <a:schemeClr val="dk2"/>
              </a:buClr>
              <a:buSzPts val="4000"/>
            </a:pPr>
            <a:r>
              <a:rPr lang="sv-FI" sz="5400"/>
              <a:t>Varifrån får kommunen pengar?</a:t>
            </a:r>
          </a:p>
        </p:txBody>
      </p:sp>
      <p:sp>
        <p:nvSpPr>
          <p:cNvPr id="17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Google Shape;161;p6"/>
          <p:cNvSpPr txBox="1">
            <a:spLocks noGrp="1"/>
          </p:cNvSpPr>
          <p:nvPr>
            <p:ph type="body" idx="1"/>
          </p:nvPr>
        </p:nvSpPr>
        <p:spPr>
          <a:xfrm>
            <a:off x="572492" y="2071316"/>
            <a:ext cx="7103165" cy="4119172"/>
          </a:xfrm>
          <a:prstGeom prst="rect">
            <a:avLst/>
          </a:prstGeom>
        </p:spPr>
        <p:txBody>
          <a:bodyPr spcFirstLastPara="1" vert="horz" lIns="91440" tIns="45720" rIns="91440" bIns="45720" rtlCol="0" anchor="t" anchorCtr="0">
            <a:normAutofit/>
          </a:bodyPr>
          <a:lstStyle/>
          <a:p>
            <a:pPr marL="360045" lvl="0" indent="-228600">
              <a:lnSpc>
                <a:spcPct val="90000"/>
              </a:lnSpc>
              <a:spcBef>
                <a:spcPts val="0"/>
              </a:spcBef>
              <a:spcAft>
                <a:spcPts val="0"/>
              </a:spcAft>
              <a:buSzPts val="2800"/>
            </a:pPr>
            <a:r>
              <a:rPr lang="sv-FI" sz="2400">
                <a:sym typeface="Calibri"/>
              </a:rPr>
              <a:t>Kommunen behöver pengar för att ordna basservicen. Basservicen finansieras i regel med kommunal beskattning, med andelar som fås av staten samt med avgifter som tas ut för servicen.</a:t>
            </a:r>
          </a:p>
          <a:p>
            <a:pPr marL="360045" lvl="0" indent="-228600">
              <a:lnSpc>
                <a:spcPct val="90000"/>
              </a:lnSpc>
              <a:spcBef>
                <a:spcPts val="1500"/>
              </a:spcBef>
              <a:spcAft>
                <a:spcPts val="0"/>
              </a:spcAft>
              <a:buSzPts val="2800"/>
            </a:pPr>
            <a:r>
              <a:rPr lang="sv-FI" sz="2400"/>
              <a:t>Kommunernas verksamhet styrs av en ekonomiplan som görs upp för minst tre år. </a:t>
            </a:r>
          </a:p>
          <a:p>
            <a:pPr marL="360045" lvl="0" indent="-228600">
              <a:lnSpc>
                <a:spcPct val="90000"/>
              </a:lnSpc>
              <a:spcBef>
                <a:spcPts val="1500"/>
              </a:spcBef>
              <a:spcAft>
                <a:spcPts val="0"/>
              </a:spcAft>
              <a:buSzPts val="2800"/>
            </a:pPr>
            <a:r>
              <a:rPr lang="sv-FI" sz="2400"/>
              <a:t>Den kommunala </a:t>
            </a:r>
            <a:r>
              <a:rPr lang="sv-FI" sz="2400" b="1"/>
              <a:t>budgeteringen</a:t>
            </a:r>
            <a:r>
              <a:rPr lang="sv-FI" sz="2400"/>
              <a:t>, dvs. planen för användning av kommunens pengar, påverkar all kommunal verksamhet. </a:t>
            </a:r>
          </a:p>
          <a:p>
            <a:pPr marL="360045" lvl="0" indent="-228600">
              <a:lnSpc>
                <a:spcPct val="90000"/>
              </a:lnSpc>
              <a:spcBef>
                <a:spcPts val="1500"/>
              </a:spcBef>
              <a:spcAft>
                <a:spcPts val="0"/>
              </a:spcAft>
              <a:buSzPts val="2400"/>
            </a:pPr>
            <a:endParaRPr lang="en-US" sz="2400" dirty="0"/>
          </a:p>
        </p:txBody>
      </p:sp>
      <p:pic>
        <p:nvPicPr>
          <p:cNvPr id="165" name="Google Shape;165;p6" descr="Säästöpossu tasaisella täytöllä"/>
          <p:cNvPicPr preferRelativeResize="0"/>
          <p:nvPr/>
        </p:nvPicPr>
        <p:blipFill rotWithShape="1">
          <a:blip r:embed="rId3"/>
          <a:srcRect r="3795"/>
          <a:stretch/>
        </p:blipFill>
        <p:spPr>
          <a:xfrm>
            <a:off x="7675658" y="2093976"/>
            <a:ext cx="3941064" cy="4096512"/>
          </a:xfrm>
          <a:prstGeom prst="rect">
            <a:avLst/>
          </a:prstGeom>
          <a:noFill/>
        </p:spPr>
      </p:pic>
      <p:sp>
        <p:nvSpPr>
          <p:cNvPr id="2" name="Alatunnisteen paikkamerkki 1">
            <a:extLst>
              <a:ext uri="{FF2B5EF4-FFF2-40B4-BE49-F238E27FC236}">
                <a16:creationId xmlns:a16="http://schemas.microsoft.com/office/drawing/2014/main" id="{81D5983F-33A0-422D-9F46-184949D6FF2A}"/>
              </a:ext>
            </a:extLst>
          </p:cNvPr>
          <p:cNvSpPr>
            <a:spLocks noGrp="1"/>
          </p:cNvSpPr>
          <p:nvPr>
            <p:ph type="ftr" idx="11"/>
          </p:nvPr>
        </p:nvSpPr>
        <p:spPr/>
        <p:txBody>
          <a:bodyPr/>
          <a:lstStyle/>
          <a:p>
            <a:r>
              <a:rPr lang="fi-FI"/>
              <a:t>Utbildningsstyrelsen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70"/>
        <p:cNvGrpSpPr/>
        <p:nvPr/>
      </p:nvGrpSpPr>
      <p:grpSpPr>
        <a:xfrm>
          <a:off x="0" y="0"/>
          <a:ext cx="0" cy="0"/>
          <a:chOff x="0" y="0"/>
          <a:chExt cx="0" cy="0"/>
        </a:xfrm>
      </p:grpSpPr>
      <p:sp useBgFill="1">
        <p:nvSpPr>
          <p:cNvPr id="180" name="Rectangle 179">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Google Shape;171;p7"/>
          <p:cNvSpPr txBox="1">
            <a:spLocks noGrp="1"/>
          </p:cNvSpPr>
          <p:nvPr>
            <p:ph type="title"/>
          </p:nvPr>
        </p:nvSpPr>
        <p:spPr>
          <a:xfrm>
            <a:off x="838200" y="365125"/>
            <a:ext cx="5558489" cy="1325563"/>
          </a:xfrm>
          <a:prstGeom prst="rect">
            <a:avLst/>
          </a:prstGeom>
        </p:spPr>
        <p:txBody>
          <a:bodyPr spcFirstLastPara="1" vert="horz" lIns="91440" tIns="45720" rIns="91440" bIns="45720" rtlCol="0" anchor="ctr" anchorCtr="0">
            <a:normAutofit/>
          </a:bodyPr>
          <a:lstStyle/>
          <a:p>
            <a:pPr marL="0" lvl="0" indent="0">
              <a:spcBef>
                <a:spcPct val="0"/>
              </a:spcBef>
              <a:spcAft>
                <a:spcPts val="0"/>
              </a:spcAft>
              <a:buClr>
                <a:schemeClr val="dk2"/>
              </a:buClr>
              <a:buSzPts val="4000"/>
            </a:pPr>
            <a:r>
              <a:rPr lang="sv-FI">
                <a:solidFill>
                  <a:schemeClr val="tx1"/>
                </a:solidFill>
                <a:latin typeface="+mj-lt"/>
                <a:ea typeface="+mj-ea"/>
                <a:cs typeface="+mj-cs"/>
              </a:rPr>
              <a:t>Vänta lite... Varför lär man sig sånt här?</a:t>
            </a:r>
          </a:p>
        </p:txBody>
      </p:sp>
      <p:sp>
        <p:nvSpPr>
          <p:cNvPr id="182" name="Freeform: Shape 181">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2" name="Google Shape;172;p7"/>
          <p:cNvSpPr txBox="1">
            <a:spLocks noGrp="1"/>
          </p:cNvSpPr>
          <p:nvPr>
            <p:ph type="body" idx="1"/>
          </p:nvPr>
        </p:nvSpPr>
        <p:spPr>
          <a:xfrm>
            <a:off x="838200" y="1690688"/>
            <a:ext cx="5558489" cy="4351338"/>
          </a:xfrm>
          <a:prstGeom prst="rect">
            <a:avLst/>
          </a:prstGeom>
        </p:spPr>
        <p:txBody>
          <a:bodyPr spcFirstLastPara="1" vert="horz" lIns="91440" tIns="45720" rIns="91440" bIns="45720" rtlCol="0" anchorCtr="0">
            <a:noAutofit/>
          </a:bodyPr>
          <a:lstStyle/>
          <a:p>
            <a:pPr marL="360045" lvl="0" indent="-228600">
              <a:lnSpc>
                <a:spcPct val="90000"/>
              </a:lnSpc>
              <a:spcBef>
                <a:spcPts val="0"/>
              </a:spcBef>
              <a:spcAft>
                <a:spcPts val="0"/>
              </a:spcAft>
              <a:buSzPts val="2800"/>
            </a:pPr>
            <a:r>
              <a:rPr lang="sv-FI" sz="2000" dirty="0"/>
              <a:t>Det finns en </a:t>
            </a:r>
            <a:r>
              <a:rPr lang="sv-FI" sz="2000" b="1" dirty="0"/>
              <a:t>konvention om barnets rättigheter</a:t>
            </a:r>
            <a:r>
              <a:rPr lang="sv-FI" sz="2000" dirty="0"/>
              <a:t> som definierar barnens viktigaste rättigheter. Bestämmelserna i konventionen om barnets rättigheter har antecknats i </a:t>
            </a:r>
            <a:r>
              <a:rPr lang="sv-FI" sz="2000" u="sng" dirty="0">
                <a:hlinkClick r:id="rId3"/>
              </a:rPr>
              <a:t>Finlands grundlag</a:t>
            </a:r>
            <a:r>
              <a:rPr lang="sv-FI" sz="2000" dirty="0"/>
              <a:t>.</a:t>
            </a:r>
          </a:p>
          <a:p>
            <a:pPr marL="360045" lvl="0" indent="-228600">
              <a:lnSpc>
                <a:spcPct val="90000"/>
              </a:lnSpc>
              <a:spcBef>
                <a:spcPts val="1500"/>
              </a:spcBef>
              <a:spcAft>
                <a:spcPts val="0"/>
              </a:spcAft>
              <a:buSzPts val="2800"/>
            </a:pPr>
            <a:r>
              <a:rPr lang="sv-FI" sz="2000" dirty="0"/>
              <a:t>I konventionen om barnets rättigheter nämns till exempel att barnen ska få uttrycka sin åsikt i frågor som gäller barnet (12 §). Barn har också rätt att uttrycka sin åsikt (13 §).</a:t>
            </a:r>
          </a:p>
          <a:p>
            <a:pPr marL="360045" lvl="0" indent="-228600">
              <a:lnSpc>
                <a:spcPct val="90000"/>
              </a:lnSpc>
              <a:spcBef>
                <a:spcPts val="1500"/>
              </a:spcBef>
              <a:spcAft>
                <a:spcPts val="0"/>
              </a:spcAft>
              <a:buSzPts val="2800"/>
            </a:pPr>
            <a:r>
              <a:rPr lang="sv-FI" sz="2000" dirty="0"/>
              <a:t>Härnäst får ni vara budgetplanerare i er egen fantasikommun. Ni behöver samarbetsförmåga och matematik för uppgiften. Kom ihåg att noggrant fundera på era val för alla kommuninvånares del.</a:t>
            </a:r>
          </a:p>
        </p:txBody>
      </p:sp>
      <p:sp>
        <p:nvSpPr>
          <p:cNvPr id="184" name="Oval 183">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6" name="Block Arc 185">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8" name="Freeform: Shape 187">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90" name="Straight Connector 189">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92" name="Freeform: Shape 191">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94" name="Arc 193">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6" name="Freeform: Shape 195">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latunnisteen paikkamerkki 1">
            <a:extLst>
              <a:ext uri="{FF2B5EF4-FFF2-40B4-BE49-F238E27FC236}">
                <a16:creationId xmlns:a16="http://schemas.microsoft.com/office/drawing/2014/main" id="{499EC8A7-E32B-450F-99EF-5D00E726512D}"/>
              </a:ext>
            </a:extLst>
          </p:cNvPr>
          <p:cNvSpPr>
            <a:spLocks noGrp="1"/>
          </p:cNvSpPr>
          <p:nvPr>
            <p:ph type="ftr" idx="11"/>
          </p:nvPr>
        </p:nvSpPr>
        <p:spPr/>
        <p:txBody>
          <a:bodyPr/>
          <a:lstStyle/>
          <a:p>
            <a:r>
              <a:rPr lang="fi-FI"/>
              <a:t>Utbildningsstyrelsen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5" name="Kuva 4">
            <a:extLst>
              <a:ext uri="{FF2B5EF4-FFF2-40B4-BE49-F238E27FC236}">
                <a16:creationId xmlns:a16="http://schemas.microsoft.com/office/drawing/2014/main" id="{3BD5C33D-4D52-4982-A264-138CF2203457}"/>
              </a:ext>
            </a:extLst>
          </p:cNvPr>
          <p:cNvPicPr>
            <a:picLocks noChangeAspect="1"/>
          </p:cNvPicPr>
          <p:nvPr/>
        </p:nvPicPr>
        <p:blipFill>
          <a:blip r:embed="rId3"/>
          <a:stretch>
            <a:fillRect/>
          </a:stretch>
        </p:blipFill>
        <p:spPr>
          <a:xfrm>
            <a:off x="7466792" y="27664"/>
            <a:ext cx="4725208" cy="6802671"/>
          </a:xfrm>
          <a:prstGeom prst="rect">
            <a:avLst/>
          </a:prstGeom>
          <a:ln>
            <a:solidFill>
              <a:schemeClr val="bg2">
                <a:lumMod val="75000"/>
              </a:schemeClr>
            </a:solidFill>
          </a:ln>
        </p:spPr>
      </p:pic>
      <p:sp>
        <p:nvSpPr>
          <p:cNvPr id="180" name="Google Shape;180;p8"/>
          <p:cNvSpPr txBox="1">
            <a:spLocks noGrp="1"/>
          </p:cNvSpPr>
          <p:nvPr>
            <p:ph type="title"/>
          </p:nvPr>
        </p:nvSpPr>
        <p:spPr>
          <a:xfrm>
            <a:off x="406504" y="290005"/>
            <a:ext cx="6544712" cy="852476"/>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000"/>
              <a:buFont typeface="Calibri"/>
              <a:buNone/>
            </a:pPr>
            <a:r>
              <a:rPr lang="sv-FI"/>
              <a:t>Då kör vi! Utbildning</a:t>
            </a:r>
          </a:p>
        </p:txBody>
      </p:sp>
      <p:sp>
        <p:nvSpPr>
          <p:cNvPr id="181" name="Google Shape;181;p8"/>
          <p:cNvSpPr txBox="1">
            <a:spLocks noGrp="1"/>
          </p:cNvSpPr>
          <p:nvPr>
            <p:ph idx="1"/>
          </p:nvPr>
        </p:nvSpPr>
        <p:spPr>
          <a:xfrm>
            <a:off x="567198" y="1276916"/>
            <a:ext cx="6268188" cy="4894336"/>
          </a:xfrm>
          <a:prstGeom prst="rect">
            <a:avLst/>
          </a:prstGeom>
          <a:noFill/>
          <a:ln>
            <a:noFill/>
          </a:ln>
        </p:spPr>
        <p:txBody>
          <a:bodyPr spcFirstLastPara="1" wrap="square" lIns="91425" tIns="45700" rIns="91425" bIns="45700" anchor="t" anchorCtr="0">
            <a:noAutofit/>
          </a:bodyPr>
          <a:lstStyle/>
          <a:p>
            <a:pPr marL="360045" lvl="0" indent="-360045" algn="l" rtl="0">
              <a:lnSpc>
                <a:spcPct val="95000"/>
              </a:lnSpc>
              <a:spcBef>
                <a:spcPts val="0"/>
              </a:spcBef>
              <a:spcAft>
                <a:spcPts val="0"/>
              </a:spcAft>
              <a:buSzPts val="2400"/>
              <a:buChar char="•"/>
            </a:pPr>
            <a:r>
              <a:rPr lang="sv-FI" sz="2400"/>
              <a:t>Ni får ett första formulär som rör utbildning. Er uppgift är att fatta olika beslut inom ämnesområdet.</a:t>
            </a:r>
          </a:p>
          <a:p>
            <a:pPr marL="360045" lvl="0" indent="-360045" algn="l" rtl="0">
              <a:lnSpc>
                <a:spcPct val="95000"/>
              </a:lnSpc>
              <a:spcBef>
                <a:spcPts val="1500"/>
              </a:spcBef>
              <a:spcAft>
                <a:spcPts val="0"/>
              </a:spcAft>
              <a:buSzPts val="2400"/>
              <a:buChar char="•"/>
            </a:pPr>
            <a:r>
              <a:rPr lang="sv-FI" sz="2400"/>
              <a:t> I formulärets övre del ser du hur mycket pengar som finns tillgängliga för planen.</a:t>
            </a:r>
          </a:p>
          <a:p>
            <a:pPr marL="360045" lvl="0" indent="-360045" algn="l" rtl="0">
              <a:lnSpc>
                <a:spcPct val="95000"/>
              </a:lnSpc>
              <a:spcBef>
                <a:spcPts val="1500"/>
              </a:spcBef>
              <a:spcAft>
                <a:spcPts val="0"/>
              </a:spcAft>
              <a:buSzPts val="2400"/>
              <a:buChar char="•"/>
            </a:pPr>
            <a:r>
              <a:rPr lang="sv-FI" sz="2400"/>
              <a:t> Formuläret har olika mellanrubriker. För varje mellanrubrik måste ett alternativ väljas. Kryssa för det alternativ ni valt.</a:t>
            </a:r>
          </a:p>
          <a:p>
            <a:pPr marL="360045" lvl="0" indent="-360045" algn="l" rtl="0">
              <a:lnSpc>
                <a:spcPct val="95000"/>
              </a:lnSpc>
              <a:spcBef>
                <a:spcPts val="1500"/>
              </a:spcBef>
              <a:spcAft>
                <a:spcPts val="0"/>
              </a:spcAft>
              <a:buSzPts val="2400"/>
              <a:buChar char="•"/>
            </a:pPr>
            <a:r>
              <a:rPr lang="sv-FI" sz="2400"/>
              <a:t>Obs! Alla belopp som används i uppgiften är fiktiva.</a:t>
            </a:r>
          </a:p>
        </p:txBody>
      </p:sp>
      <p:cxnSp>
        <p:nvCxnSpPr>
          <p:cNvPr id="186" name="Google Shape;186;p8"/>
          <p:cNvCxnSpPr/>
          <p:nvPr/>
        </p:nvCxnSpPr>
        <p:spPr>
          <a:xfrm rot="10800000" flipH="1">
            <a:off x="6303146" y="1020932"/>
            <a:ext cx="1447060" cy="1218626"/>
          </a:xfrm>
          <a:prstGeom prst="straightConnector1">
            <a:avLst/>
          </a:prstGeom>
          <a:noFill/>
          <a:ln w="38100" cap="flat" cmpd="sng">
            <a:solidFill>
              <a:schemeClr val="dk2"/>
            </a:solidFill>
            <a:prstDash val="solid"/>
            <a:miter lim="800000"/>
            <a:headEnd type="none" w="sm" len="sm"/>
            <a:tailEnd type="triangle" w="med" len="med"/>
          </a:ln>
        </p:spPr>
      </p:cxnSp>
      <p:cxnSp>
        <p:nvCxnSpPr>
          <p:cNvPr id="187" name="Google Shape;187;p8"/>
          <p:cNvCxnSpPr/>
          <p:nvPr/>
        </p:nvCxnSpPr>
        <p:spPr>
          <a:xfrm rot="10800000" flipH="1">
            <a:off x="6024242" y="3488464"/>
            <a:ext cx="1853948" cy="679661"/>
          </a:xfrm>
          <a:prstGeom prst="straightConnector1">
            <a:avLst/>
          </a:prstGeom>
          <a:noFill/>
          <a:ln w="38100" cap="flat" cmpd="sng">
            <a:solidFill>
              <a:schemeClr val="dk2"/>
            </a:solidFill>
            <a:prstDash val="solid"/>
            <a:miter lim="800000"/>
            <a:headEnd type="none" w="sm" len="sm"/>
            <a:tailEnd type="triangle" w="med" len="med"/>
          </a:ln>
        </p:spPr>
      </p:cxnSp>
      <p:sp>
        <p:nvSpPr>
          <p:cNvPr id="2" name="Alatunnisteen paikkamerkki 1">
            <a:extLst>
              <a:ext uri="{FF2B5EF4-FFF2-40B4-BE49-F238E27FC236}">
                <a16:creationId xmlns:a16="http://schemas.microsoft.com/office/drawing/2014/main" id="{3B68EC65-9277-4AEB-B8EA-C84B193C3DC7}"/>
              </a:ext>
            </a:extLst>
          </p:cNvPr>
          <p:cNvSpPr>
            <a:spLocks noGrp="1"/>
          </p:cNvSpPr>
          <p:nvPr>
            <p:ph type="ftr" sz="quarter" idx="11"/>
          </p:nvPr>
        </p:nvSpPr>
        <p:spPr/>
        <p:txBody>
          <a:bodyPr/>
          <a:lstStyle/>
          <a:p>
            <a:r>
              <a:rPr lang="fi-FI"/>
              <a:t>Utbildningsstyrelsen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91"/>
        <p:cNvGrpSpPr/>
        <p:nvPr/>
      </p:nvGrpSpPr>
      <p:grpSpPr>
        <a:xfrm>
          <a:off x="0" y="0"/>
          <a:ext cx="0" cy="0"/>
          <a:chOff x="0" y="0"/>
          <a:chExt cx="0" cy="0"/>
        </a:xfrm>
      </p:grpSpPr>
      <p:sp useBgFill="1">
        <p:nvSpPr>
          <p:cNvPr id="200" name="Rectangle 199">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2"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92" name="Google Shape;192;p9"/>
          <p:cNvSpPr txBox="1">
            <a:spLocks noGrp="1"/>
          </p:cNvSpPr>
          <p:nvPr>
            <p:ph idx="1"/>
          </p:nvPr>
        </p:nvSpPr>
        <p:spPr>
          <a:xfrm>
            <a:off x="5549645" y="898062"/>
            <a:ext cx="5721484" cy="4351338"/>
          </a:xfrm>
          <a:prstGeom prst="rect">
            <a:avLst/>
          </a:prstGeom>
        </p:spPr>
        <p:txBody>
          <a:bodyPr spcFirstLastPara="1" lIns="91425" tIns="45700" rIns="91425" bIns="45700" anchorCtr="0">
            <a:noAutofit/>
          </a:bodyPr>
          <a:lstStyle/>
          <a:p>
            <a:pPr marL="0" lvl="0" indent="0">
              <a:spcBef>
                <a:spcPts val="0"/>
              </a:spcBef>
              <a:buClr>
                <a:schemeClr val="dk1"/>
              </a:buClr>
              <a:buSzPts val="2400"/>
              <a:buNone/>
            </a:pPr>
            <a:r>
              <a:rPr lang="sv-FI" sz="2400" i="1" dirty="0"/>
              <a:t>Fjärde uppgiften: Planera budgeten för utbildningen. Ni får ett formulär av er lärare.</a:t>
            </a:r>
          </a:p>
          <a:p>
            <a:pPr marL="360045" lvl="0" indent="-207645" rtl="0">
              <a:spcBef>
                <a:spcPts val="0"/>
              </a:spcBef>
              <a:spcAft>
                <a:spcPts val="0"/>
              </a:spcAft>
              <a:buClr>
                <a:srgbClr val="0041DC"/>
              </a:buClr>
              <a:buSzPts val="2400"/>
              <a:buFont typeface="Arial"/>
              <a:buNone/>
            </a:pPr>
            <a:endParaRPr lang="fi-FI" sz="2400" dirty="0"/>
          </a:p>
          <a:p>
            <a:pPr marL="360045" lvl="0" indent="-360045" rtl="0">
              <a:spcBef>
                <a:spcPts val="1500"/>
              </a:spcBef>
              <a:spcAft>
                <a:spcPts val="0"/>
              </a:spcAft>
              <a:buClr>
                <a:srgbClr val="0041DC"/>
              </a:buClr>
              <a:buSzPts val="2400"/>
              <a:buFont typeface="Arial"/>
              <a:buChar char="•"/>
            </a:pPr>
            <a:r>
              <a:rPr lang="sv-FI" sz="2400" dirty="0"/>
              <a:t>Kom ihåg att följa upp summan av de pengar ni använder, eftersom budgeten inte kan överskridas. Budgeten kan dock inte bli betydligt lägre än det fastställda beloppet, så sök inte bara den billigaste lösningen.</a:t>
            </a:r>
          </a:p>
          <a:p>
            <a:pPr marL="360045" lvl="0" indent="-360045" rtl="0">
              <a:spcBef>
                <a:spcPts val="1500"/>
              </a:spcBef>
              <a:spcAft>
                <a:spcPts val="0"/>
              </a:spcAft>
              <a:buClr>
                <a:srgbClr val="0041DC"/>
              </a:buClr>
              <a:buSzPts val="2400"/>
              <a:buFont typeface="Arial"/>
              <a:buChar char="•"/>
            </a:pPr>
            <a:r>
              <a:rPr lang="sv-FI" sz="2400" dirty="0"/>
              <a:t>Fundera noga på hur ni får en så fungerande helhet som möjligt i er kommun.</a:t>
            </a:r>
          </a:p>
        </p:txBody>
      </p:sp>
      <p:sp>
        <p:nvSpPr>
          <p:cNvPr id="2" name="Alatunnisteen paikkamerkki 1">
            <a:extLst>
              <a:ext uri="{FF2B5EF4-FFF2-40B4-BE49-F238E27FC236}">
                <a16:creationId xmlns:a16="http://schemas.microsoft.com/office/drawing/2014/main" id="{82EF4F7A-2E26-42DE-A6F0-600CFD3334AE}"/>
              </a:ext>
            </a:extLst>
          </p:cNvPr>
          <p:cNvSpPr>
            <a:spLocks noGrp="1"/>
          </p:cNvSpPr>
          <p:nvPr>
            <p:ph type="ftr" sz="quarter" idx="11"/>
          </p:nvPr>
        </p:nvSpPr>
        <p:spPr/>
        <p:txBody>
          <a:bodyPr/>
          <a:lstStyle/>
          <a:p>
            <a:r>
              <a:rPr lang="fi-FI"/>
              <a:t>Utbildningsstyrelsen</a:t>
            </a:r>
          </a:p>
        </p:txBody>
      </p:sp>
      <p:pic>
        <p:nvPicPr>
          <p:cNvPr id="8" name="Kuva 7">
            <a:extLst>
              <a:ext uri="{FF2B5EF4-FFF2-40B4-BE49-F238E27FC236}">
                <a16:creationId xmlns:a16="http://schemas.microsoft.com/office/drawing/2014/main" id="{CD44FF24-6DDE-433E-985E-799E8E55939A}"/>
              </a:ext>
            </a:extLst>
          </p:cNvPr>
          <p:cNvPicPr>
            <a:picLocks noChangeAspect="1"/>
          </p:cNvPicPr>
          <p:nvPr/>
        </p:nvPicPr>
        <p:blipFill>
          <a:blip r:embed="rId3"/>
          <a:stretch>
            <a:fillRect/>
          </a:stretch>
        </p:blipFill>
        <p:spPr>
          <a:xfrm>
            <a:off x="440166" y="129424"/>
            <a:ext cx="4578909" cy="6592051"/>
          </a:xfrm>
          <a:prstGeom prst="rect">
            <a:avLst/>
          </a:prstGeom>
          <a:ln>
            <a:solidFill>
              <a:schemeClr val="bg2">
                <a:lumMod val="75000"/>
              </a:schemeClr>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Arc 26">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D6112B31-AC40-4FB2-BA1A-AE641CAB213A}"/>
              </a:ext>
            </a:extLst>
          </p:cNvPr>
          <p:cNvSpPr>
            <a:spLocks noGrp="1"/>
          </p:cNvSpPr>
          <p:nvPr>
            <p:ph type="ctrTitle"/>
          </p:nvPr>
        </p:nvSpPr>
        <p:spPr>
          <a:xfrm>
            <a:off x="4387921" y="1610978"/>
            <a:ext cx="7644627" cy="2751086"/>
          </a:xfrm>
        </p:spPr>
        <p:txBody>
          <a:bodyPr vert="horz" lIns="91440" tIns="45720" rIns="91440" bIns="45720" rtlCol="0" anchor="b">
            <a:normAutofit/>
          </a:bodyPr>
          <a:lstStyle/>
          <a:p>
            <a:pPr algn="r">
              <a:spcBef>
                <a:spcPct val="0"/>
              </a:spcBef>
            </a:pPr>
            <a:r>
              <a:rPr lang="sv-FI" sz="4700">
                <a:solidFill>
                  <a:schemeClr val="tx1"/>
                </a:solidFill>
                <a:latin typeface="+mj-lt"/>
                <a:ea typeface="+mj-ea"/>
                <a:cs typeface="+mj-cs"/>
              </a:rPr>
              <a:t>Fantasikommunens budgetering fortsätter</a:t>
            </a:r>
          </a:p>
        </p:txBody>
      </p:sp>
    </p:spTree>
    <p:extLst>
      <p:ext uri="{BB962C8B-B14F-4D97-AF65-F5344CB8AC3E}">
        <p14:creationId xmlns:p14="http://schemas.microsoft.com/office/powerpoint/2010/main" val="265219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00"/>
        <p:cNvGrpSpPr/>
        <p:nvPr/>
      </p:nvGrpSpPr>
      <p:grpSpPr>
        <a:xfrm>
          <a:off x="0" y="0"/>
          <a:ext cx="0" cy="0"/>
          <a:chOff x="0" y="0"/>
          <a:chExt cx="0" cy="0"/>
        </a:xfrm>
      </p:grpSpPr>
      <p:sp useBgFill="1">
        <p:nvSpPr>
          <p:cNvPr id="210" name="Rectangle 209">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Rectangle: Rounded Corners 211">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Google Shape;201;p10"/>
          <p:cNvSpPr txBox="1">
            <a:spLocks noGrp="1"/>
          </p:cNvSpPr>
          <p:nvPr>
            <p:ph type="title"/>
          </p:nvPr>
        </p:nvSpPr>
        <p:spPr>
          <a:xfrm>
            <a:off x="956826" y="1112969"/>
            <a:ext cx="3937298" cy="4166010"/>
          </a:xfrm>
          <a:prstGeom prst="rect">
            <a:avLst/>
          </a:prstGeom>
        </p:spPr>
        <p:txBody>
          <a:bodyPr spcFirstLastPara="1" lIns="91425" tIns="45700" rIns="91425" bIns="45700" anchorCtr="0">
            <a:normAutofit/>
          </a:bodyPr>
          <a:lstStyle/>
          <a:p>
            <a:pPr marL="0" lvl="0" indent="0" rtl="0">
              <a:spcBef>
                <a:spcPts val="0"/>
              </a:spcBef>
              <a:spcAft>
                <a:spcPts val="0"/>
              </a:spcAft>
              <a:buClr>
                <a:schemeClr val="dk2"/>
              </a:buClr>
              <a:buSzPts val="4000"/>
              <a:buFont typeface="Calibri"/>
              <a:buNone/>
            </a:pPr>
            <a:r>
              <a:rPr lang="sv-FI" sz="4100">
                <a:solidFill>
                  <a:srgbClr val="FFFFFF"/>
                </a:solidFill>
              </a:rPr>
              <a:t>Budgetering av basservicen</a:t>
            </a:r>
          </a:p>
        </p:txBody>
      </p:sp>
      <p:sp>
        <p:nvSpPr>
          <p:cNvPr id="214" name="Freeform: Shape 213">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6" name="Freeform: Shape 215">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18" name="Freeform: Shape 217">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2" name="Google Shape;202;p10"/>
          <p:cNvSpPr txBox="1">
            <a:spLocks noGrp="1"/>
          </p:cNvSpPr>
          <p:nvPr>
            <p:ph idx="1"/>
          </p:nvPr>
        </p:nvSpPr>
        <p:spPr>
          <a:xfrm>
            <a:off x="6095999" y="295503"/>
            <a:ext cx="5257799" cy="5632685"/>
          </a:xfrm>
          <a:prstGeom prst="rect">
            <a:avLst/>
          </a:prstGeom>
        </p:spPr>
        <p:txBody>
          <a:bodyPr spcFirstLastPara="1" lIns="91425" tIns="45700" rIns="91425" bIns="45700" anchor="t" anchorCtr="0">
            <a:noAutofit/>
          </a:bodyPr>
          <a:lstStyle/>
          <a:p>
            <a:pPr marL="360045" lvl="0" indent="-360045" rtl="0">
              <a:spcBef>
                <a:spcPts val="0"/>
              </a:spcBef>
              <a:spcAft>
                <a:spcPts val="0"/>
              </a:spcAft>
              <a:buSzPts val="2600"/>
              <a:buChar char="•"/>
            </a:pPr>
            <a:r>
              <a:rPr lang="sv-FI" sz="2400" dirty="0"/>
              <a:t>Härnäst får ni resten av de formulär som behövs för budgetplaneringen i er egen kommun:</a:t>
            </a:r>
          </a:p>
          <a:p>
            <a:pPr marL="895350" lvl="1" indent="-447675" rtl="0">
              <a:spcBef>
                <a:spcPts val="100"/>
              </a:spcBef>
              <a:spcAft>
                <a:spcPts val="0"/>
              </a:spcAft>
              <a:buSzPts val="2600"/>
              <a:buChar char="•"/>
            </a:pPr>
            <a:r>
              <a:rPr lang="sv-FI" dirty="0"/>
              <a:t>infrastruktur</a:t>
            </a:r>
          </a:p>
          <a:p>
            <a:pPr marL="895350" lvl="1" indent="-447675" rtl="0">
              <a:spcBef>
                <a:spcPts val="0"/>
              </a:spcBef>
              <a:spcAft>
                <a:spcPts val="0"/>
              </a:spcAft>
              <a:buSzPts val="2600"/>
              <a:buChar char="•"/>
            </a:pPr>
            <a:r>
              <a:rPr lang="sv-FI" dirty="0"/>
              <a:t>fritidsverksamhet.</a:t>
            </a:r>
            <a:br>
              <a:rPr lang="sv-FI" dirty="0"/>
            </a:br>
            <a:endParaRPr lang="sv-FI" dirty="0"/>
          </a:p>
          <a:p>
            <a:pPr marL="360045" lvl="0" indent="-360045" rtl="0">
              <a:spcBef>
                <a:spcPts val="0"/>
              </a:spcBef>
              <a:spcAft>
                <a:spcPts val="0"/>
              </a:spcAft>
              <a:buSzPts val="2600"/>
              <a:buChar char="•"/>
            </a:pPr>
            <a:r>
              <a:rPr lang="sv-FI" sz="2400" dirty="0"/>
              <a:t>Gör på samma sätt för varje formulär som för det första formuläret i anknytning till utbildning. Fundera noga på era val och se till att pengarna räcker till. När varje grupp är klar, gå med lärarens hjälp igenom gruppernas val.</a:t>
            </a:r>
          </a:p>
          <a:p>
            <a:pPr lvl="0" rtl="0">
              <a:spcBef>
                <a:spcPts val="1500"/>
              </a:spcBef>
              <a:spcAft>
                <a:spcPts val="0"/>
              </a:spcAft>
              <a:buSzPts val="2600"/>
              <a:buFont typeface="Wingdings" panose="05000000000000000000" pitchFamily="2" charset="2"/>
              <a:buChar char="Ø"/>
            </a:pPr>
            <a:r>
              <a:rPr lang="sv-FI" sz="2400" dirty="0"/>
              <a:t> Obs! Man behöver inte ännu fästa uppmärksamhet vid formuläret för projektfinansiering.</a:t>
            </a:r>
          </a:p>
        </p:txBody>
      </p:sp>
      <p:sp>
        <p:nvSpPr>
          <p:cNvPr id="220" name="Freeform: Shape 219">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Alatunnisteen paikkamerkki 1">
            <a:extLst>
              <a:ext uri="{FF2B5EF4-FFF2-40B4-BE49-F238E27FC236}">
                <a16:creationId xmlns:a16="http://schemas.microsoft.com/office/drawing/2014/main" id="{F2F2DC63-EE08-4593-BDD4-F05FAAE628E7}"/>
              </a:ext>
            </a:extLst>
          </p:cNvPr>
          <p:cNvSpPr>
            <a:spLocks noGrp="1"/>
          </p:cNvSpPr>
          <p:nvPr>
            <p:ph type="ftr" sz="quarter" idx="11"/>
          </p:nvPr>
        </p:nvSpPr>
        <p:spPr/>
        <p:txBody>
          <a:bodyPr/>
          <a:lstStyle/>
          <a:p>
            <a:r>
              <a:rPr lang="fi-FI"/>
              <a:t>Utbildningsstyrelsen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09"/>
        <p:cNvGrpSpPr/>
        <p:nvPr/>
      </p:nvGrpSpPr>
      <p:grpSpPr>
        <a:xfrm>
          <a:off x="0" y="0"/>
          <a:ext cx="0" cy="0"/>
          <a:chOff x="0" y="0"/>
          <a:chExt cx="0" cy="0"/>
        </a:xfrm>
      </p:grpSpPr>
      <p:sp useBgFill="1">
        <p:nvSpPr>
          <p:cNvPr id="219" name="Rectangle 218">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Google Shape;210;p11"/>
          <p:cNvSpPr txBox="1">
            <a:spLocks noGrp="1"/>
          </p:cNvSpPr>
          <p:nvPr>
            <p:ph type="title"/>
          </p:nvPr>
        </p:nvSpPr>
        <p:spPr>
          <a:xfrm>
            <a:off x="838200" y="365125"/>
            <a:ext cx="5558489" cy="1325563"/>
          </a:xfrm>
          <a:prstGeom prst="rect">
            <a:avLst/>
          </a:prstGeom>
        </p:spPr>
        <p:txBody>
          <a:bodyPr spcFirstLastPara="1" vert="horz" lIns="91440" tIns="45720" rIns="91440" bIns="45720" rtlCol="0" anchor="ctr" anchorCtr="0">
            <a:normAutofit/>
          </a:bodyPr>
          <a:lstStyle/>
          <a:p>
            <a:pPr marL="0" lvl="0" indent="0">
              <a:spcBef>
                <a:spcPct val="0"/>
              </a:spcBef>
              <a:spcAft>
                <a:spcPts val="0"/>
              </a:spcAft>
              <a:buClr>
                <a:schemeClr val="dk2"/>
              </a:buClr>
              <a:buSzPts val="4000"/>
            </a:pPr>
            <a:r>
              <a:rPr lang="sv-FI">
                <a:solidFill>
                  <a:schemeClr val="tx1"/>
                </a:solidFill>
                <a:latin typeface="+mj-lt"/>
                <a:ea typeface="+mj-ea"/>
                <a:cs typeface="+mj-cs"/>
              </a:rPr>
              <a:t>Projektfinansiering</a:t>
            </a:r>
          </a:p>
        </p:txBody>
      </p:sp>
      <p:sp>
        <p:nvSpPr>
          <p:cNvPr id="221" name="Freeform: Shape 220">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1" name="Google Shape;211;p11"/>
          <p:cNvSpPr txBox="1">
            <a:spLocks noGrp="1"/>
          </p:cNvSpPr>
          <p:nvPr>
            <p:ph type="body" idx="1"/>
          </p:nvPr>
        </p:nvSpPr>
        <p:spPr>
          <a:xfrm>
            <a:off x="838200" y="1825625"/>
            <a:ext cx="5558489" cy="4351338"/>
          </a:xfrm>
          <a:prstGeom prst="rect">
            <a:avLst/>
          </a:prstGeom>
        </p:spPr>
        <p:txBody>
          <a:bodyPr spcFirstLastPara="1" vert="horz" lIns="91440" tIns="45720" rIns="91440" bIns="45720" rtlCol="0" anchorCtr="0">
            <a:noAutofit/>
          </a:bodyPr>
          <a:lstStyle/>
          <a:p>
            <a:pPr marL="360045" lvl="0" indent="-228600">
              <a:lnSpc>
                <a:spcPct val="90000"/>
              </a:lnSpc>
              <a:spcBef>
                <a:spcPts val="0"/>
              </a:spcBef>
              <a:spcAft>
                <a:spcPts val="0"/>
              </a:spcAft>
              <a:buSzPts val="2900"/>
            </a:pPr>
            <a:r>
              <a:rPr lang="sv-FI" sz="2400" b="1"/>
              <a:t>Er kommun har fått projektfinansiering! Denna projektfinansiering är avsedd för barn och unga.</a:t>
            </a:r>
          </a:p>
          <a:p>
            <a:pPr marL="360045" lvl="0" indent="-228600">
              <a:lnSpc>
                <a:spcPct val="90000"/>
              </a:lnSpc>
              <a:spcBef>
                <a:spcPts val="1500"/>
              </a:spcBef>
              <a:spcAft>
                <a:spcPts val="0"/>
              </a:spcAft>
              <a:buSzPts val="2900"/>
            </a:pPr>
            <a:r>
              <a:rPr lang="sv-FI" sz="2400"/>
              <a:t>Projekten är mindre projekt som inte omfattas av ekonomiplanen och för vilka man kan ansöka om separat finansiering till exempel från staten. </a:t>
            </a:r>
          </a:p>
          <a:p>
            <a:pPr marL="360045" lvl="0" indent="-228600">
              <a:lnSpc>
                <a:spcPct val="90000"/>
              </a:lnSpc>
              <a:spcBef>
                <a:spcPts val="1500"/>
              </a:spcBef>
              <a:spcAft>
                <a:spcPts val="0"/>
              </a:spcAft>
              <a:buSzPts val="2900"/>
            </a:pPr>
            <a:r>
              <a:rPr lang="sv-FI" sz="2400"/>
              <a:t>Med projektfinansiering kan man finansiera bland annat enskilda införskaffningar, olika utflykter eller annan kommunal verksamhet.</a:t>
            </a:r>
          </a:p>
          <a:p>
            <a:pPr marL="0" lvl="0" indent="-228600">
              <a:lnSpc>
                <a:spcPct val="90000"/>
              </a:lnSpc>
              <a:spcBef>
                <a:spcPts val="1500"/>
              </a:spcBef>
              <a:spcAft>
                <a:spcPts val="0"/>
              </a:spcAft>
            </a:pPr>
            <a:endParaRPr lang="en-US" sz="2400" dirty="0"/>
          </a:p>
        </p:txBody>
      </p:sp>
      <p:sp>
        <p:nvSpPr>
          <p:cNvPr id="223" name="Oval 222">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5" name="Block Arc 224">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7" name="Freeform: Shape 226">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229" name="Straight Connector 228">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31" name="Freeform: Shape 230">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33" name="Arc 232">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5" name="Freeform: Shape 234">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latunnisteen paikkamerkki 1">
            <a:extLst>
              <a:ext uri="{FF2B5EF4-FFF2-40B4-BE49-F238E27FC236}">
                <a16:creationId xmlns:a16="http://schemas.microsoft.com/office/drawing/2014/main" id="{FC09C2F7-D693-4322-AFBB-04F25F310043}"/>
              </a:ext>
            </a:extLst>
          </p:cNvPr>
          <p:cNvSpPr>
            <a:spLocks noGrp="1"/>
          </p:cNvSpPr>
          <p:nvPr>
            <p:ph type="ftr" idx="11"/>
          </p:nvPr>
        </p:nvSpPr>
        <p:spPr/>
        <p:txBody>
          <a:bodyPr/>
          <a:lstStyle/>
          <a:p>
            <a:r>
              <a:rPr lang="fi-FI"/>
              <a:t>Utbildningsstyrelsen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9"/>
        <p:cNvGrpSpPr/>
        <p:nvPr/>
      </p:nvGrpSpPr>
      <p:grpSpPr>
        <a:xfrm>
          <a:off x="0" y="0"/>
          <a:ext cx="0" cy="0"/>
          <a:chOff x="0" y="0"/>
          <a:chExt cx="0" cy="0"/>
        </a:xfrm>
      </p:grpSpPr>
      <p:sp useBgFill="1">
        <p:nvSpPr>
          <p:cNvPr id="227" name="Rectangle 226">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Rounded Corners 228">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Google Shape;220;g16bda1a8ffd_1_0"/>
          <p:cNvSpPr txBox="1">
            <a:spLocks noGrp="1"/>
          </p:cNvSpPr>
          <p:nvPr>
            <p:ph type="title"/>
          </p:nvPr>
        </p:nvSpPr>
        <p:spPr>
          <a:xfrm>
            <a:off x="956826" y="1112969"/>
            <a:ext cx="3937298" cy="4166010"/>
          </a:xfrm>
          <a:prstGeom prst="rect">
            <a:avLst/>
          </a:prstGeom>
        </p:spPr>
        <p:txBody>
          <a:bodyPr spcFirstLastPara="1" vert="horz" lIns="91440" tIns="45720" rIns="91440" bIns="45720" rtlCol="0" anchor="ctr" anchorCtr="0">
            <a:normAutofit/>
          </a:bodyPr>
          <a:lstStyle/>
          <a:p>
            <a:pPr marL="0" lvl="0" indent="0">
              <a:spcBef>
                <a:spcPct val="0"/>
              </a:spcBef>
              <a:spcAft>
                <a:spcPts val="0"/>
              </a:spcAft>
            </a:pPr>
            <a:r>
              <a:rPr lang="sv-FI" sz="3400">
                <a:solidFill>
                  <a:srgbClr val="FFFFFF"/>
                </a:solidFill>
                <a:latin typeface="+mj-lt"/>
                <a:ea typeface="+mj-ea"/>
                <a:cs typeface="+mj-cs"/>
              </a:rPr>
              <a:t>Planera projektfinansieringen för er fantasikommun</a:t>
            </a:r>
          </a:p>
        </p:txBody>
      </p:sp>
      <p:sp>
        <p:nvSpPr>
          <p:cNvPr id="231" name="Freeform: Shape 230">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3" name="Freeform: Shape 232">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1" name="Google Shape;221;g16bda1a8ffd_1_0"/>
          <p:cNvSpPr txBox="1">
            <a:spLocks noGrp="1"/>
          </p:cNvSpPr>
          <p:nvPr>
            <p:ph type="body" idx="1"/>
          </p:nvPr>
        </p:nvSpPr>
        <p:spPr>
          <a:xfrm>
            <a:off x="6096000" y="479767"/>
            <a:ext cx="5565471" cy="5992952"/>
          </a:xfrm>
          <a:prstGeom prst="rect">
            <a:avLst/>
          </a:prstGeom>
        </p:spPr>
        <p:txBody>
          <a:bodyPr spcFirstLastPara="1" vert="horz" lIns="91440" tIns="45720" rIns="91440" bIns="45720" rtlCol="0" anchor="t" anchorCtr="0">
            <a:normAutofit lnSpcReduction="10000"/>
          </a:bodyPr>
          <a:lstStyle/>
          <a:p>
            <a:pPr marL="360362" lvl="0" indent="-228600">
              <a:lnSpc>
                <a:spcPct val="100000"/>
              </a:lnSpc>
              <a:spcBef>
                <a:spcPts val="1500"/>
              </a:spcBef>
              <a:spcAft>
                <a:spcPts val="0"/>
              </a:spcAft>
              <a:buSzPts val="2800"/>
            </a:pPr>
            <a:r>
              <a:rPr lang="sv-FI" dirty="0"/>
              <a:t>Er kommun får 30 000 euro i finansiering för olika barn- och ungdomsprojekt. Fundera med hjälp av följande diabild på vad er egen kommun använder finansieringen till.</a:t>
            </a:r>
          </a:p>
          <a:p>
            <a:pPr marL="360362" lvl="0" indent="-228600">
              <a:lnSpc>
                <a:spcPct val="100000"/>
              </a:lnSpc>
              <a:spcBef>
                <a:spcPts val="1500"/>
              </a:spcBef>
              <a:spcAft>
                <a:spcPts val="0"/>
              </a:spcAft>
              <a:buSzPts val="2800"/>
            </a:pPr>
            <a:r>
              <a:rPr lang="sv-FI" dirty="0"/>
              <a:t>Ange vilka val ni gjorde i Projektfinansieringsformuläret. Ni kan välja saker från flera olika kategorier så länge budgeten inte överskrids.</a:t>
            </a:r>
          </a:p>
          <a:p>
            <a:pPr marL="360362" lvl="0" indent="-228600">
              <a:lnSpc>
                <a:spcPct val="100000"/>
              </a:lnSpc>
              <a:spcBef>
                <a:spcPts val="1500"/>
              </a:spcBef>
              <a:spcAft>
                <a:spcPts val="0"/>
              </a:spcAft>
              <a:buSzPts val="2800"/>
            </a:pPr>
            <a:r>
              <a:rPr lang="sv-FI" dirty="0"/>
              <a:t>Obs! Alla belopp som används i uppgiften är fiktiva.</a:t>
            </a:r>
          </a:p>
        </p:txBody>
      </p:sp>
      <p:sp>
        <p:nvSpPr>
          <p:cNvPr id="237" name="Freeform: Shape 236">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Alatunnisteen paikkamerkki 1">
            <a:extLst>
              <a:ext uri="{FF2B5EF4-FFF2-40B4-BE49-F238E27FC236}">
                <a16:creationId xmlns:a16="http://schemas.microsoft.com/office/drawing/2014/main" id="{EF76A890-9440-4207-B7A2-2893F8D2B64C}"/>
              </a:ext>
            </a:extLst>
          </p:cNvPr>
          <p:cNvSpPr>
            <a:spLocks noGrp="1"/>
          </p:cNvSpPr>
          <p:nvPr>
            <p:ph type="ftr" idx="11"/>
          </p:nvPr>
        </p:nvSpPr>
        <p:spPr/>
        <p:txBody>
          <a:bodyPr/>
          <a:lstStyle/>
          <a:p>
            <a:r>
              <a:rPr lang="fi-FI"/>
              <a:t>Utbildningsstyrelsen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graphicFrame>
        <p:nvGraphicFramePr>
          <p:cNvPr id="230" name="Google Shape;230;p12"/>
          <p:cNvGraphicFramePr/>
          <p:nvPr>
            <p:extLst>
              <p:ext uri="{D42A27DB-BD31-4B8C-83A1-F6EECF244321}">
                <p14:modId xmlns:p14="http://schemas.microsoft.com/office/powerpoint/2010/main" val="3817559350"/>
              </p:ext>
            </p:extLst>
          </p:nvPr>
        </p:nvGraphicFramePr>
        <p:xfrm>
          <a:off x="1" y="0"/>
          <a:ext cx="6096000" cy="5253210"/>
        </p:xfrm>
        <a:graphic>
          <a:graphicData uri="http://schemas.openxmlformats.org/drawingml/2006/table">
            <a:tbl>
              <a:tblPr firstRow="1" bandRow="1">
                <a:noFill/>
                <a:tableStyleId>{00D32AC7-60A7-4606-885D-6FD4A03064F1}</a:tableStyleId>
              </a:tblPr>
              <a:tblGrid>
                <a:gridCol w="5052775">
                  <a:extLst>
                    <a:ext uri="{9D8B030D-6E8A-4147-A177-3AD203B41FA5}">
                      <a16:colId xmlns:a16="http://schemas.microsoft.com/office/drawing/2014/main" val="20000"/>
                    </a:ext>
                  </a:extLst>
                </a:gridCol>
                <a:gridCol w="1043225">
                  <a:extLst>
                    <a:ext uri="{9D8B030D-6E8A-4147-A177-3AD203B41FA5}">
                      <a16:colId xmlns:a16="http://schemas.microsoft.com/office/drawing/2014/main" val="20001"/>
                    </a:ext>
                  </a:extLst>
                </a:gridCol>
              </a:tblGrid>
              <a:tr h="411900">
                <a:tc>
                  <a:txBody>
                    <a:bodyPr/>
                    <a:lstStyle/>
                    <a:p>
                      <a:pPr marL="0" marR="0" lvl="0" indent="0" algn="l" rtl="0">
                        <a:spcBef>
                          <a:spcPts val="0"/>
                        </a:spcBef>
                        <a:spcAft>
                          <a:spcPts val="0"/>
                        </a:spcAft>
                        <a:buNone/>
                      </a:pPr>
                      <a:r>
                        <a:rPr lang="sv-FI" sz="2000" u="none" strike="noStrike" cap="none">
                          <a:latin typeface="Calibri"/>
                          <a:ea typeface="Calibri"/>
                          <a:cs typeface="Calibri"/>
                          <a:sym typeface="Calibri"/>
                        </a:rPr>
                        <a:t>Utbildning</a:t>
                      </a:r>
                    </a:p>
                  </a:txBody>
                  <a:tcPr marL="91450" marR="91450" marT="45725" marB="45725"/>
                </a:tc>
                <a:tc>
                  <a:txBody>
                    <a:bodyPr/>
                    <a:lstStyle/>
                    <a:p>
                      <a:pPr marL="0" marR="0" lvl="0" indent="0" algn="l" rtl="0">
                        <a:spcBef>
                          <a:spcPts val="0"/>
                        </a:spcBef>
                        <a:spcAft>
                          <a:spcPts val="0"/>
                        </a:spcAft>
                        <a:buNone/>
                      </a:pPr>
                      <a:r>
                        <a:rPr lang="sv-FI" sz="2000">
                          <a:latin typeface="Calibri"/>
                          <a:ea typeface="Calibri"/>
                          <a:cs typeface="Calibri"/>
                          <a:sym typeface="Calibri"/>
                        </a:rPr>
                        <a:t>Pris</a:t>
                      </a:r>
                    </a:p>
                  </a:txBody>
                  <a:tcPr marL="91450" marR="91450" marT="45725" marB="45725"/>
                </a:tc>
                <a:extLst>
                  <a:ext uri="{0D108BD9-81ED-4DB2-BD59-A6C34878D82A}">
                    <a16:rowId xmlns:a16="http://schemas.microsoft.com/office/drawing/2014/main" val="10000"/>
                  </a:ext>
                </a:extLst>
              </a:tr>
              <a:tr h="379750">
                <a:tc>
                  <a:txBody>
                    <a:bodyPr/>
                    <a:lstStyle/>
                    <a:p>
                      <a:pPr marL="0" marR="0" lvl="0" indent="0" algn="l" rtl="0">
                        <a:spcBef>
                          <a:spcPts val="0"/>
                        </a:spcBef>
                        <a:spcAft>
                          <a:spcPts val="0"/>
                        </a:spcAft>
                        <a:buNone/>
                      </a:pPr>
                      <a:r>
                        <a:rPr lang="sv-FI" sz="1600" b="0" i="0" u="none" strike="noStrike">
                          <a:solidFill>
                            <a:srgbClr val="000000"/>
                          </a:solidFill>
                          <a:latin typeface="Arial"/>
                          <a:ea typeface="Arial"/>
                          <a:cs typeface="Arial"/>
                          <a:sym typeface="Arial"/>
                        </a:rPr>
                        <a:t>Skolorna ska erbjuda gratis mellanmål till alla elever.</a:t>
                      </a: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sv-FI" sz="1600" b="0" i="0" u="none" strike="noStrike">
                          <a:solidFill>
                            <a:srgbClr val="000000"/>
                          </a:solidFill>
                          <a:latin typeface="Arial"/>
                          <a:ea typeface="Arial"/>
                          <a:cs typeface="Arial"/>
                          <a:sym typeface="Arial"/>
                        </a:rPr>
                        <a:t>10 000 €</a:t>
                      </a:r>
                    </a:p>
                  </a:txBody>
                  <a:tcPr marL="91450" marR="91450" marT="45725" marB="45725"/>
                </a:tc>
                <a:extLst>
                  <a:ext uri="{0D108BD9-81ED-4DB2-BD59-A6C34878D82A}">
                    <a16:rowId xmlns:a16="http://schemas.microsoft.com/office/drawing/2014/main" val="10001"/>
                  </a:ext>
                </a:extLst>
              </a:tr>
              <a:tr h="379750">
                <a:tc>
                  <a:txBody>
                    <a:bodyPr/>
                    <a:lstStyle/>
                    <a:p>
                      <a:pPr marL="0" marR="0" lvl="0" indent="0" algn="l" rtl="0">
                        <a:lnSpc>
                          <a:spcPct val="100000"/>
                        </a:lnSpc>
                        <a:spcBef>
                          <a:spcPts val="0"/>
                        </a:spcBef>
                        <a:spcAft>
                          <a:spcPts val="0"/>
                        </a:spcAft>
                        <a:buClr>
                          <a:schemeClr val="dk1"/>
                        </a:buClr>
                        <a:buSzPts val="1600"/>
                        <a:buFont typeface="Arial"/>
                        <a:buNone/>
                      </a:pPr>
                      <a:r>
                        <a:rPr lang="sv-FI" sz="1600">
                          <a:latin typeface="Arial"/>
                          <a:ea typeface="Arial"/>
                          <a:cs typeface="Arial"/>
                          <a:sym typeface="Arial"/>
                        </a:rPr>
                        <a:t>Skolorna ska ordna en önskematdag en gång i månaden.</a:t>
                      </a: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sv-FI" sz="1600">
                          <a:latin typeface="Arial"/>
                          <a:ea typeface="Arial"/>
                          <a:cs typeface="Arial"/>
                          <a:sym typeface="Arial"/>
                        </a:rPr>
                        <a:t>3 000 €</a:t>
                      </a:r>
                    </a:p>
                  </a:txBody>
                  <a:tcPr marL="91450" marR="91450" marT="45725" marB="45725"/>
                </a:tc>
                <a:extLst>
                  <a:ext uri="{0D108BD9-81ED-4DB2-BD59-A6C34878D82A}">
                    <a16:rowId xmlns:a16="http://schemas.microsoft.com/office/drawing/2014/main" val="10002"/>
                  </a:ext>
                </a:extLst>
              </a:tr>
              <a:tr h="419900">
                <a:tc>
                  <a:txBody>
                    <a:bodyPr/>
                    <a:lstStyle/>
                    <a:p>
                      <a:pPr marL="0" marR="0" lvl="0" indent="0" algn="l" rtl="0">
                        <a:lnSpc>
                          <a:spcPct val="100000"/>
                        </a:lnSpc>
                        <a:spcBef>
                          <a:spcPts val="0"/>
                        </a:spcBef>
                        <a:spcAft>
                          <a:spcPts val="0"/>
                        </a:spcAft>
                        <a:buClr>
                          <a:srgbClr val="000000"/>
                        </a:buClr>
                        <a:buSzPts val="1600"/>
                        <a:buFont typeface="Arial"/>
                        <a:buNone/>
                      </a:pPr>
                      <a:r>
                        <a:rPr lang="sv-FI" sz="1600" b="0" i="0" u="none" strike="noStrike">
                          <a:solidFill>
                            <a:srgbClr val="000000"/>
                          </a:solidFill>
                          <a:latin typeface="Arial"/>
                          <a:ea typeface="Arial"/>
                          <a:cs typeface="Arial"/>
                          <a:sym typeface="Arial"/>
                        </a:rPr>
                        <a:t>Införskaffning av nya och olika motionsredskap till skolorna.</a:t>
                      </a:r>
                    </a:p>
                  </a:txBody>
                  <a:tcPr marL="91450" marR="91450" marT="45725" marB="45725"/>
                </a:tc>
                <a:tc>
                  <a:txBody>
                    <a:bodyPr/>
                    <a:lstStyle/>
                    <a:p>
                      <a:pPr marL="0" marR="0" lvl="0" indent="0" algn="l" rtl="0">
                        <a:spcBef>
                          <a:spcPts val="0"/>
                        </a:spcBef>
                        <a:spcAft>
                          <a:spcPts val="0"/>
                        </a:spcAft>
                        <a:buNone/>
                      </a:pPr>
                      <a:r>
                        <a:rPr lang="sv-FI" sz="1600" b="0" i="0" u="none" strike="noStrike">
                          <a:solidFill>
                            <a:srgbClr val="000000"/>
                          </a:solidFill>
                          <a:latin typeface="Arial"/>
                          <a:ea typeface="Arial"/>
                          <a:cs typeface="Arial"/>
                          <a:sym typeface="Arial"/>
                        </a:rPr>
                        <a:t>8 500 €</a:t>
                      </a:r>
                    </a:p>
                  </a:txBody>
                  <a:tcPr marL="91450" marR="91450" marT="45725" marB="45725"/>
                </a:tc>
                <a:extLst>
                  <a:ext uri="{0D108BD9-81ED-4DB2-BD59-A6C34878D82A}">
                    <a16:rowId xmlns:a16="http://schemas.microsoft.com/office/drawing/2014/main" val="10003"/>
                  </a:ext>
                </a:extLst>
              </a:tr>
              <a:tr h="446325">
                <a:tc>
                  <a:txBody>
                    <a:bodyPr/>
                    <a:lstStyle/>
                    <a:p>
                      <a:pPr marL="0" marR="0" lvl="0" indent="0" algn="l" rtl="0">
                        <a:spcBef>
                          <a:spcPts val="0"/>
                        </a:spcBef>
                        <a:spcAft>
                          <a:spcPts val="0"/>
                        </a:spcAft>
                        <a:buNone/>
                      </a:pPr>
                      <a:r>
                        <a:rPr lang="sv-FI" sz="1600">
                          <a:solidFill>
                            <a:srgbClr val="000000"/>
                          </a:solidFill>
                          <a:latin typeface="Arial"/>
                          <a:ea typeface="Arial"/>
                          <a:cs typeface="Arial"/>
                          <a:sym typeface="Arial"/>
                        </a:rPr>
                        <a:t>Införskaffning av aktuell digital utrustning förutom datorer (till exempel robotik) till skolorna.</a:t>
                      </a: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sv-FI" sz="1600" b="0" i="0" u="none" strike="noStrike">
                          <a:solidFill>
                            <a:srgbClr val="000000"/>
                          </a:solidFill>
                          <a:latin typeface="Arial"/>
                          <a:ea typeface="Arial"/>
                          <a:cs typeface="Arial"/>
                          <a:sym typeface="Arial"/>
                        </a:rPr>
                        <a:t>10 000 €</a:t>
                      </a:r>
                    </a:p>
                  </a:txBody>
                  <a:tcPr marL="91450" marR="91450" marT="45725" marB="45725"/>
                </a:tc>
                <a:extLst>
                  <a:ext uri="{0D108BD9-81ED-4DB2-BD59-A6C34878D82A}">
                    <a16:rowId xmlns:a16="http://schemas.microsoft.com/office/drawing/2014/main" val="10004"/>
                  </a:ext>
                </a:extLst>
              </a:tr>
              <a:tr h="323625">
                <a:tc>
                  <a:txBody>
                    <a:bodyPr/>
                    <a:lstStyle/>
                    <a:p>
                      <a:pPr marL="0" marR="0" lvl="0" indent="0" algn="l" rtl="0">
                        <a:spcBef>
                          <a:spcPts val="0"/>
                        </a:spcBef>
                        <a:spcAft>
                          <a:spcPts val="0"/>
                        </a:spcAft>
                        <a:buNone/>
                      </a:pPr>
                      <a:r>
                        <a:rPr lang="sv-FI" sz="1600" dirty="0">
                          <a:solidFill>
                            <a:srgbClr val="000000"/>
                          </a:solidFill>
                          <a:latin typeface="Arial"/>
                          <a:ea typeface="Arial"/>
                          <a:cs typeface="Arial"/>
                          <a:sym typeface="Arial"/>
                        </a:rPr>
                        <a:t>Införskaffning av flera instrument för att spela i band till skolorna.</a:t>
                      </a:r>
                      <a:r>
                        <a:rPr lang="sv-FI" sz="1600" b="0" i="0" u="none" strike="noStrike" dirty="0">
                          <a:solidFill>
                            <a:srgbClr val="000000"/>
                          </a:solidFill>
                          <a:latin typeface="Arial"/>
                          <a:ea typeface="Arial"/>
                          <a:cs typeface="Arial"/>
                          <a:sym typeface="Arial"/>
                        </a:rPr>
                        <a:t> </a:t>
                      </a: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sv-FI" sz="1600" b="0" i="0" u="none" strike="noStrike">
                          <a:solidFill>
                            <a:srgbClr val="000000"/>
                          </a:solidFill>
                          <a:latin typeface="Arial"/>
                          <a:ea typeface="Arial"/>
                          <a:cs typeface="Arial"/>
                          <a:sym typeface="Arial"/>
                        </a:rPr>
                        <a:t>9 000 €</a:t>
                      </a:r>
                    </a:p>
                  </a:txBody>
                  <a:tcPr marL="91450" marR="91450" marT="45725" marB="45725"/>
                </a:tc>
                <a:extLst>
                  <a:ext uri="{0D108BD9-81ED-4DB2-BD59-A6C34878D82A}">
                    <a16:rowId xmlns:a16="http://schemas.microsoft.com/office/drawing/2014/main" val="10005"/>
                  </a:ext>
                </a:extLst>
              </a:tr>
              <a:tr h="375850">
                <a:tc>
                  <a:txBody>
                    <a:bodyPr/>
                    <a:lstStyle/>
                    <a:p>
                      <a:pPr marL="0" marR="0" lvl="0" indent="0" algn="l" rtl="0">
                        <a:lnSpc>
                          <a:spcPct val="100000"/>
                        </a:lnSpc>
                        <a:spcBef>
                          <a:spcPts val="0"/>
                        </a:spcBef>
                        <a:spcAft>
                          <a:spcPts val="0"/>
                        </a:spcAft>
                        <a:buClr>
                          <a:srgbClr val="000000"/>
                        </a:buClr>
                        <a:buSzPts val="1600"/>
                        <a:buFont typeface="Arial"/>
                        <a:buNone/>
                      </a:pPr>
                      <a:r>
                        <a:rPr lang="sv-FI" sz="1600" b="0" i="0" u="none" strike="noStrike" dirty="0">
                          <a:solidFill>
                            <a:srgbClr val="000000"/>
                          </a:solidFill>
                          <a:latin typeface="Arial"/>
                          <a:ea typeface="Arial"/>
                          <a:cs typeface="Arial"/>
                          <a:sym typeface="Arial"/>
                        </a:rPr>
                        <a:t>Införskaffning av utrustning som kan användas på rasterna enligt elevernas önskemål.</a:t>
                      </a:r>
                    </a:p>
                  </a:txBody>
                  <a:tcPr marL="91450" marR="91450" marT="45725" marB="45725"/>
                </a:tc>
                <a:tc>
                  <a:txBody>
                    <a:bodyPr/>
                    <a:lstStyle/>
                    <a:p>
                      <a:pPr marL="0" marR="0" lvl="0" indent="0" algn="l" rtl="0">
                        <a:spcBef>
                          <a:spcPts val="0"/>
                        </a:spcBef>
                        <a:spcAft>
                          <a:spcPts val="0"/>
                        </a:spcAft>
                        <a:buNone/>
                      </a:pPr>
                      <a:r>
                        <a:rPr lang="sv-FI" sz="1600" b="0" i="0" u="none" strike="noStrike">
                          <a:solidFill>
                            <a:srgbClr val="000000"/>
                          </a:solidFill>
                          <a:latin typeface="Arial"/>
                          <a:ea typeface="Arial"/>
                          <a:cs typeface="Arial"/>
                          <a:sym typeface="Arial"/>
                        </a:rPr>
                        <a:t>10 000 €</a:t>
                      </a:r>
                    </a:p>
                  </a:txBody>
                  <a:tcPr marL="91450" marR="91450" marT="45725" marB="45725"/>
                </a:tc>
                <a:extLst>
                  <a:ext uri="{0D108BD9-81ED-4DB2-BD59-A6C34878D82A}">
                    <a16:rowId xmlns:a16="http://schemas.microsoft.com/office/drawing/2014/main" val="10006"/>
                  </a:ext>
                </a:extLst>
              </a:tr>
              <a:tr h="407650">
                <a:tc>
                  <a:txBody>
                    <a:bodyPr/>
                    <a:lstStyle/>
                    <a:p>
                      <a:pPr marL="0" marR="0" lvl="0" indent="0" algn="l" rtl="0">
                        <a:spcBef>
                          <a:spcPts val="0"/>
                        </a:spcBef>
                        <a:spcAft>
                          <a:spcPts val="0"/>
                        </a:spcAft>
                        <a:buNone/>
                      </a:pPr>
                      <a:r>
                        <a:rPr lang="sv-FI" sz="1600" dirty="0">
                          <a:solidFill>
                            <a:srgbClr val="000000"/>
                          </a:solidFill>
                          <a:latin typeface="Arial"/>
                          <a:ea typeface="Arial"/>
                          <a:cs typeface="Arial"/>
                          <a:sym typeface="Arial"/>
                        </a:rPr>
                        <a:t>Chin </a:t>
                      </a:r>
                      <a:r>
                        <a:rPr lang="sv-FI" sz="1600" dirty="0" err="1">
                          <a:solidFill>
                            <a:srgbClr val="000000"/>
                          </a:solidFill>
                          <a:latin typeface="Arial"/>
                          <a:ea typeface="Arial"/>
                          <a:cs typeface="Arial"/>
                          <a:sym typeface="Arial"/>
                        </a:rPr>
                        <a:t>up</a:t>
                      </a:r>
                      <a:r>
                        <a:rPr lang="sv-FI" sz="1600" dirty="0">
                          <a:solidFill>
                            <a:srgbClr val="000000"/>
                          </a:solidFill>
                          <a:latin typeface="Arial"/>
                          <a:ea typeface="Arial"/>
                          <a:cs typeface="Arial"/>
                          <a:sym typeface="Arial"/>
                        </a:rPr>
                        <a:t>-stänger ska monteras i skolornas klassrum.</a:t>
                      </a: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sv-FI" sz="1600" b="0" i="0" u="none" strike="noStrike">
                          <a:solidFill>
                            <a:srgbClr val="000000"/>
                          </a:solidFill>
                          <a:latin typeface="Arial"/>
                          <a:ea typeface="Arial"/>
                          <a:cs typeface="Arial"/>
                          <a:sym typeface="Arial"/>
                        </a:rPr>
                        <a:t>1 000 €</a:t>
                      </a:r>
                    </a:p>
                  </a:txBody>
                  <a:tcPr marL="91450" marR="91450" marT="45725" marB="45725"/>
                </a:tc>
                <a:extLst>
                  <a:ext uri="{0D108BD9-81ED-4DB2-BD59-A6C34878D82A}">
                    <a16:rowId xmlns:a16="http://schemas.microsoft.com/office/drawing/2014/main" val="10007"/>
                  </a:ext>
                </a:extLst>
              </a:tr>
              <a:tr h="327175">
                <a:tc>
                  <a:txBody>
                    <a:bodyPr/>
                    <a:lstStyle/>
                    <a:p>
                      <a:pPr marL="0" marR="0" lvl="0" indent="0" algn="l" rtl="0">
                        <a:spcBef>
                          <a:spcPts val="0"/>
                        </a:spcBef>
                        <a:spcAft>
                          <a:spcPts val="0"/>
                        </a:spcAft>
                        <a:buNone/>
                      </a:pPr>
                      <a:r>
                        <a:rPr lang="sv-FI" sz="1600">
                          <a:solidFill>
                            <a:srgbClr val="000000"/>
                          </a:solidFill>
                          <a:latin typeface="Arial"/>
                          <a:ea typeface="Arial"/>
                          <a:cs typeface="Arial"/>
                          <a:sym typeface="Arial"/>
                        </a:rPr>
                        <a:t>Införskaffning av mjuka soffor till skolornas gemensamma utrymmen.</a:t>
                      </a:r>
                      <a:r>
                        <a:rPr lang="sv-FI" sz="1600" b="0" i="0" u="none" strike="noStrike">
                          <a:solidFill>
                            <a:srgbClr val="000000"/>
                          </a:solidFill>
                          <a:latin typeface="Arial"/>
                          <a:ea typeface="Arial"/>
                          <a:cs typeface="Arial"/>
                          <a:sym typeface="Arial"/>
                        </a:rPr>
                        <a:t> </a:t>
                      </a: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sv-FI" sz="1600" b="0" i="0" u="none" strike="noStrike">
                          <a:solidFill>
                            <a:srgbClr val="000000"/>
                          </a:solidFill>
                          <a:latin typeface="Arial"/>
                          <a:ea typeface="Arial"/>
                          <a:cs typeface="Arial"/>
                          <a:sym typeface="Arial"/>
                        </a:rPr>
                        <a:t>5 500 €</a:t>
                      </a:r>
                    </a:p>
                  </a:txBody>
                  <a:tcPr marL="91450" marR="91450" marT="45725" marB="45725"/>
                </a:tc>
                <a:extLst>
                  <a:ext uri="{0D108BD9-81ED-4DB2-BD59-A6C34878D82A}">
                    <a16:rowId xmlns:a16="http://schemas.microsoft.com/office/drawing/2014/main" val="10008"/>
                  </a:ext>
                </a:extLst>
              </a:tr>
              <a:tr h="327175">
                <a:tc>
                  <a:txBody>
                    <a:bodyPr/>
                    <a:lstStyle/>
                    <a:p>
                      <a:pPr marL="0" marR="0" lvl="0" indent="0" algn="l" rtl="0">
                        <a:spcBef>
                          <a:spcPts val="0"/>
                        </a:spcBef>
                        <a:spcAft>
                          <a:spcPts val="0"/>
                        </a:spcAft>
                        <a:buNone/>
                      </a:pPr>
                      <a:r>
                        <a:rPr lang="sv-FI" sz="1600">
                          <a:latin typeface="Arial"/>
                          <a:ea typeface="Arial"/>
                          <a:cs typeface="Arial"/>
                          <a:sym typeface="Arial"/>
                        </a:rPr>
                        <a:t>Införskaffning av böcker, serier och brädspel till skolorna, enligt elevernas önskemål.</a:t>
                      </a: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sv-FI" sz="1600" dirty="0">
                          <a:latin typeface="Arial"/>
                          <a:ea typeface="Arial"/>
                          <a:cs typeface="Arial"/>
                          <a:sym typeface="Arial"/>
                        </a:rPr>
                        <a:t>1 500 €</a:t>
                      </a:r>
                    </a:p>
                  </a:txBody>
                  <a:tcPr marL="91450" marR="91450" marT="45725" marB="45725"/>
                </a:tc>
                <a:extLst>
                  <a:ext uri="{0D108BD9-81ED-4DB2-BD59-A6C34878D82A}">
                    <a16:rowId xmlns:a16="http://schemas.microsoft.com/office/drawing/2014/main" val="10009"/>
                  </a:ext>
                </a:extLst>
              </a:tr>
            </a:tbl>
          </a:graphicData>
        </a:graphic>
      </p:graphicFrame>
      <p:graphicFrame>
        <p:nvGraphicFramePr>
          <p:cNvPr id="231" name="Google Shape;231;p12"/>
          <p:cNvGraphicFramePr/>
          <p:nvPr>
            <p:extLst>
              <p:ext uri="{D42A27DB-BD31-4B8C-83A1-F6EECF244321}">
                <p14:modId xmlns:p14="http://schemas.microsoft.com/office/powerpoint/2010/main" val="3155510376"/>
              </p:ext>
            </p:extLst>
          </p:nvPr>
        </p:nvGraphicFramePr>
        <p:xfrm>
          <a:off x="6108970" y="0"/>
          <a:ext cx="6070075" cy="3647750"/>
        </p:xfrm>
        <a:graphic>
          <a:graphicData uri="http://schemas.openxmlformats.org/drawingml/2006/table">
            <a:tbl>
              <a:tblPr firstRow="1" bandRow="1">
                <a:noFill/>
                <a:tableStyleId>{EDC1E270-A453-47DE-AB76-42A0A464219F}</a:tableStyleId>
              </a:tblPr>
              <a:tblGrid>
                <a:gridCol w="4929825">
                  <a:extLst>
                    <a:ext uri="{9D8B030D-6E8A-4147-A177-3AD203B41FA5}">
                      <a16:colId xmlns:a16="http://schemas.microsoft.com/office/drawing/2014/main" val="20000"/>
                    </a:ext>
                  </a:extLst>
                </a:gridCol>
                <a:gridCol w="1140250">
                  <a:extLst>
                    <a:ext uri="{9D8B030D-6E8A-4147-A177-3AD203B41FA5}">
                      <a16:colId xmlns:a16="http://schemas.microsoft.com/office/drawing/2014/main" val="20001"/>
                    </a:ext>
                  </a:extLst>
                </a:gridCol>
              </a:tblGrid>
              <a:tr h="404850">
                <a:tc>
                  <a:txBody>
                    <a:bodyPr/>
                    <a:lstStyle/>
                    <a:p>
                      <a:pPr marL="0" marR="0" lvl="0" indent="0" algn="l" rtl="0">
                        <a:spcBef>
                          <a:spcPts val="0"/>
                        </a:spcBef>
                        <a:spcAft>
                          <a:spcPts val="0"/>
                        </a:spcAft>
                        <a:buNone/>
                      </a:pPr>
                      <a:r>
                        <a:rPr lang="sv-FI" sz="2000">
                          <a:solidFill>
                            <a:schemeClr val="lt1"/>
                          </a:solidFill>
                        </a:rPr>
                        <a:t>Fritid</a:t>
                      </a:r>
                    </a:p>
                  </a:txBody>
                  <a:tcPr marL="91450" marR="91450" marT="45725" marB="45725"/>
                </a:tc>
                <a:tc>
                  <a:txBody>
                    <a:bodyPr/>
                    <a:lstStyle/>
                    <a:p>
                      <a:pPr marL="0" marR="0" lvl="0" indent="0" algn="l" rtl="0">
                        <a:spcBef>
                          <a:spcPts val="0"/>
                        </a:spcBef>
                        <a:spcAft>
                          <a:spcPts val="0"/>
                        </a:spcAft>
                        <a:buNone/>
                      </a:pPr>
                      <a:r>
                        <a:rPr lang="sv-FI" sz="2000">
                          <a:solidFill>
                            <a:schemeClr val="lt1"/>
                          </a:solidFill>
                        </a:rPr>
                        <a:t>Pris</a:t>
                      </a:r>
                    </a:p>
                  </a:txBody>
                  <a:tcPr marL="91450" marR="91450" marT="45725" marB="45725"/>
                </a:tc>
                <a:extLst>
                  <a:ext uri="{0D108BD9-81ED-4DB2-BD59-A6C34878D82A}">
                    <a16:rowId xmlns:a16="http://schemas.microsoft.com/office/drawing/2014/main" val="10000"/>
                  </a:ext>
                </a:extLst>
              </a:tr>
              <a:tr h="440125">
                <a:tc>
                  <a:txBody>
                    <a:bodyPr/>
                    <a:lstStyle/>
                    <a:p>
                      <a:pPr marL="0" marR="0" lvl="0" indent="0" algn="l" rtl="0">
                        <a:lnSpc>
                          <a:spcPct val="100000"/>
                        </a:lnSpc>
                        <a:spcBef>
                          <a:spcPts val="0"/>
                        </a:spcBef>
                        <a:spcAft>
                          <a:spcPts val="0"/>
                        </a:spcAft>
                        <a:buClr>
                          <a:schemeClr val="dk1"/>
                        </a:buClr>
                        <a:buSzPts val="1600"/>
                        <a:buFont typeface="Arial"/>
                        <a:buNone/>
                      </a:pPr>
                      <a:r>
                        <a:rPr lang="sv-FI" sz="1600">
                          <a:latin typeface="Arial"/>
                          <a:ea typeface="Arial"/>
                          <a:cs typeface="Arial"/>
                          <a:sym typeface="Arial"/>
                        </a:rPr>
                        <a:t>Skolorna ska ordna en klubb utfrån elevernas önskemål, och man ska skaffa en utomstående klubbledare för ändamålet.</a:t>
                      </a:r>
                    </a:p>
                    <a:p>
                      <a:pPr marL="0" marR="0" lvl="0" indent="0" algn="l" rtl="0">
                        <a:spcBef>
                          <a:spcPts val="0"/>
                        </a:spcBef>
                        <a:spcAft>
                          <a:spcPts val="0"/>
                        </a:spcAft>
                        <a:buNone/>
                      </a:pPr>
                      <a:endParaRPr sz="1600" dirty="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sv-FI" sz="1600">
                          <a:latin typeface="Arial"/>
                          <a:ea typeface="Arial"/>
                          <a:cs typeface="Arial"/>
                          <a:sym typeface="Arial"/>
                        </a:rPr>
                        <a:t>4 000 €</a:t>
                      </a:r>
                    </a:p>
                  </a:txBody>
                  <a:tcPr marL="91450" marR="91450" marT="45725" marB="45725"/>
                </a:tc>
                <a:extLst>
                  <a:ext uri="{0D108BD9-81ED-4DB2-BD59-A6C34878D82A}">
                    <a16:rowId xmlns:a16="http://schemas.microsoft.com/office/drawing/2014/main" val="10001"/>
                  </a:ext>
                </a:extLst>
              </a:tr>
              <a:tr h="573325">
                <a:tc>
                  <a:txBody>
                    <a:bodyPr/>
                    <a:lstStyle/>
                    <a:p>
                      <a:pPr marL="0" marR="0" lvl="0" indent="0" algn="l" rtl="0">
                        <a:lnSpc>
                          <a:spcPct val="100000"/>
                        </a:lnSpc>
                        <a:spcBef>
                          <a:spcPts val="0"/>
                        </a:spcBef>
                        <a:spcAft>
                          <a:spcPts val="0"/>
                        </a:spcAft>
                        <a:buClr>
                          <a:srgbClr val="000000"/>
                        </a:buClr>
                        <a:buSzPts val="1600"/>
                        <a:buFont typeface="Arial"/>
                        <a:buNone/>
                      </a:pPr>
                      <a:r>
                        <a:rPr lang="sv-FI" sz="1600" b="0" i="0" u="none" strike="noStrike">
                          <a:solidFill>
                            <a:srgbClr val="000000"/>
                          </a:solidFill>
                          <a:latin typeface="Arial"/>
                          <a:ea typeface="Arial"/>
                          <a:cs typeface="Arial"/>
                          <a:sym typeface="Arial"/>
                        </a:rPr>
                        <a:t>Gratis teaterföreställningar ska ordnas för barn och unga.</a:t>
                      </a: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sv-FI" sz="1600" b="0" i="0" u="none" strike="noStrike">
                          <a:solidFill>
                            <a:srgbClr val="000000"/>
                          </a:solidFill>
                          <a:latin typeface="Arial"/>
                          <a:ea typeface="Arial"/>
                          <a:cs typeface="Arial"/>
                          <a:sym typeface="Arial"/>
                        </a:rPr>
                        <a:t>4 500 €</a:t>
                      </a:r>
                    </a:p>
                  </a:txBody>
                  <a:tcPr marL="91450" marR="91450" marT="45725" marB="45725"/>
                </a:tc>
                <a:extLst>
                  <a:ext uri="{0D108BD9-81ED-4DB2-BD59-A6C34878D82A}">
                    <a16:rowId xmlns:a16="http://schemas.microsoft.com/office/drawing/2014/main" val="10002"/>
                  </a:ext>
                </a:extLst>
              </a:tr>
              <a:tr h="438700">
                <a:tc>
                  <a:txBody>
                    <a:bodyPr/>
                    <a:lstStyle/>
                    <a:p>
                      <a:pPr marL="0" marR="0" lvl="0" indent="0" algn="l" rtl="0">
                        <a:spcBef>
                          <a:spcPts val="0"/>
                        </a:spcBef>
                        <a:spcAft>
                          <a:spcPts val="0"/>
                        </a:spcAft>
                        <a:buNone/>
                      </a:pPr>
                      <a:r>
                        <a:rPr lang="sv-FI" sz="1600">
                          <a:latin typeface="Arial"/>
                          <a:ea typeface="Arial"/>
                          <a:cs typeface="Arial"/>
                          <a:sym typeface="Arial"/>
                        </a:rPr>
                        <a:t>Införskaffning av biljardbord till ungdomslokalen.</a:t>
                      </a: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sv-FI" sz="1600">
                          <a:latin typeface="Arial"/>
                          <a:ea typeface="Arial"/>
                          <a:cs typeface="Arial"/>
                          <a:sym typeface="Arial"/>
                        </a:rPr>
                        <a:t>2 500 € </a:t>
                      </a:r>
                    </a:p>
                  </a:txBody>
                  <a:tcPr marL="91450" marR="91450" marT="45725" marB="45725"/>
                </a:tc>
                <a:extLst>
                  <a:ext uri="{0D108BD9-81ED-4DB2-BD59-A6C34878D82A}">
                    <a16:rowId xmlns:a16="http://schemas.microsoft.com/office/drawing/2014/main" val="10003"/>
                  </a:ext>
                </a:extLst>
              </a:tr>
              <a:tr h="573325">
                <a:tc>
                  <a:txBody>
                    <a:bodyPr/>
                    <a:lstStyle/>
                    <a:p>
                      <a:pPr marL="0" marR="0" lvl="0" indent="0" algn="l" rtl="0">
                        <a:spcBef>
                          <a:spcPts val="0"/>
                        </a:spcBef>
                        <a:spcAft>
                          <a:spcPts val="0"/>
                        </a:spcAft>
                        <a:buNone/>
                      </a:pPr>
                      <a:r>
                        <a:rPr lang="sv-FI" sz="1600">
                          <a:latin typeface="Arial"/>
                          <a:ea typeface="Arial"/>
                          <a:cs typeface="Arial"/>
                          <a:sym typeface="Arial"/>
                        </a:rPr>
                        <a:t>Införskaffning av VR-glasögon och VR-spel för fritt bruk till biblioteket.</a:t>
                      </a: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sv-FI" sz="1600">
                          <a:latin typeface="Arial"/>
                          <a:ea typeface="Arial"/>
                          <a:cs typeface="Arial"/>
                          <a:sym typeface="Arial"/>
                        </a:rPr>
                        <a:t>1 500 €</a:t>
                      </a:r>
                    </a:p>
                  </a:txBody>
                  <a:tcPr marL="91450" marR="91450" marT="45725" marB="45725"/>
                </a:tc>
                <a:extLst>
                  <a:ext uri="{0D108BD9-81ED-4DB2-BD59-A6C34878D82A}">
                    <a16:rowId xmlns:a16="http://schemas.microsoft.com/office/drawing/2014/main" val="10004"/>
                  </a:ext>
                </a:extLst>
              </a:tr>
              <a:tr h="475575">
                <a:tc>
                  <a:txBody>
                    <a:bodyPr/>
                    <a:lstStyle/>
                    <a:p>
                      <a:pPr marL="0" marR="0" lvl="0" indent="0" algn="l" rtl="0">
                        <a:spcBef>
                          <a:spcPts val="0"/>
                        </a:spcBef>
                        <a:spcAft>
                          <a:spcPts val="0"/>
                        </a:spcAft>
                        <a:buNone/>
                      </a:pPr>
                      <a:r>
                        <a:rPr lang="sv-FI" sz="1600" dirty="0">
                          <a:latin typeface="Arial"/>
                          <a:ea typeface="Arial"/>
                          <a:cs typeface="Arial"/>
                          <a:sym typeface="Arial"/>
                        </a:rPr>
                        <a:t>För barn och unga ska en gratiskonsert ordnas, där de själva får önska artister.</a:t>
                      </a: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sv-FI" sz="1600" dirty="0">
                          <a:latin typeface="Arial"/>
                          <a:ea typeface="Arial"/>
                          <a:cs typeface="Arial"/>
                          <a:sym typeface="Arial"/>
                        </a:rPr>
                        <a:t>15 000 €</a:t>
                      </a:r>
                    </a:p>
                  </a:txBody>
                  <a:tcPr marL="91450" marR="91450" marT="45725" marB="45725"/>
                </a:tc>
                <a:extLst>
                  <a:ext uri="{0D108BD9-81ED-4DB2-BD59-A6C34878D82A}">
                    <a16:rowId xmlns:a16="http://schemas.microsoft.com/office/drawing/2014/main" val="10005"/>
                  </a:ext>
                </a:extLst>
              </a:tr>
            </a:tbl>
          </a:graphicData>
        </a:graphic>
      </p:graphicFrame>
      <p:graphicFrame>
        <p:nvGraphicFramePr>
          <p:cNvPr id="232" name="Google Shape;232;p12"/>
          <p:cNvGraphicFramePr/>
          <p:nvPr/>
        </p:nvGraphicFramePr>
        <p:xfrm>
          <a:off x="6096019" y="3634970"/>
          <a:ext cx="6096000" cy="3090220"/>
        </p:xfrm>
        <a:graphic>
          <a:graphicData uri="http://schemas.openxmlformats.org/drawingml/2006/table">
            <a:tbl>
              <a:tblPr firstRow="1" bandRow="1">
                <a:noFill/>
                <a:tableStyleId>{D7D7E7F0-39A6-421C-835C-31A0A2AF9994}</a:tableStyleId>
              </a:tblPr>
              <a:tblGrid>
                <a:gridCol w="4974600">
                  <a:extLst>
                    <a:ext uri="{9D8B030D-6E8A-4147-A177-3AD203B41FA5}">
                      <a16:colId xmlns:a16="http://schemas.microsoft.com/office/drawing/2014/main" val="20000"/>
                    </a:ext>
                  </a:extLst>
                </a:gridCol>
                <a:gridCol w="1121400">
                  <a:extLst>
                    <a:ext uri="{9D8B030D-6E8A-4147-A177-3AD203B41FA5}">
                      <a16:colId xmlns:a16="http://schemas.microsoft.com/office/drawing/2014/main" val="20001"/>
                    </a:ext>
                  </a:extLst>
                </a:gridCol>
              </a:tblGrid>
              <a:tr h="445975">
                <a:tc>
                  <a:txBody>
                    <a:bodyPr/>
                    <a:lstStyle/>
                    <a:p>
                      <a:pPr marL="0" marR="0" lvl="0" indent="0" algn="l" rtl="0">
                        <a:spcBef>
                          <a:spcPts val="0"/>
                        </a:spcBef>
                        <a:spcAft>
                          <a:spcPts val="0"/>
                        </a:spcAft>
                        <a:buNone/>
                      </a:pPr>
                      <a:r>
                        <a:rPr lang="sv-FI" sz="2000"/>
                        <a:t>Infrastruktur</a:t>
                      </a:r>
                    </a:p>
                  </a:txBody>
                  <a:tcPr marL="91450" marR="91450" marT="45725" marB="45725"/>
                </a:tc>
                <a:tc>
                  <a:txBody>
                    <a:bodyPr/>
                    <a:lstStyle/>
                    <a:p>
                      <a:pPr marL="0" marR="0" lvl="0" indent="0" algn="l" rtl="0">
                        <a:spcBef>
                          <a:spcPts val="0"/>
                        </a:spcBef>
                        <a:spcAft>
                          <a:spcPts val="0"/>
                        </a:spcAft>
                        <a:buNone/>
                      </a:pPr>
                      <a:r>
                        <a:rPr lang="sv-FI" sz="2000"/>
                        <a:t>Pris</a:t>
                      </a:r>
                    </a:p>
                  </a:txBody>
                  <a:tcPr marL="91450" marR="91450" marT="45725" marB="45725"/>
                </a:tc>
                <a:extLst>
                  <a:ext uri="{0D108BD9-81ED-4DB2-BD59-A6C34878D82A}">
                    <a16:rowId xmlns:a16="http://schemas.microsoft.com/office/drawing/2014/main" val="10000"/>
                  </a:ext>
                </a:extLst>
              </a:tr>
              <a:tr h="379750">
                <a:tc>
                  <a:txBody>
                    <a:bodyPr/>
                    <a:lstStyle/>
                    <a:p>
                      <a:pPr marL="0" marR="0" lvl="0" indent="0" algn="l" rtl="0">
                        <a:spcBef>
                          <a:spcPts val="0"/>
                        </a:spcBef>
                        <a:spcAft>
                          <a:spcPts val="0"/>
                        </a:spcAft>
                        <a:buNone/>
                      </a:pPr>
                      <a:r>
                        <a:rPr lang="sv-FI" sz="1600">
                          <a:latin typeface="Arial"/>
                          <a:ea typeface="Arial"/>
                          <a:cs typeface="Arial"/>
                          <a:sym typeface="Arial"/>
                        </a:rPr>
                        <a:t>Införskaffning av en hög klätterpyramid till lekparken.</a:t>
                      </a: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sv-FI" sz="1600">
                          <a:latin typeface="Arial"/>
                          <a:ea typeface="Arial"/>
                          <a:cs typeface="Arial"/>
                          <a:sym typeface="Arial"/>
                        </a:rPr>
                        <a:t>8 000 €</a:t>
                      </a:r>
                    </a:p>
                  </a:txBody>
                  <a:tcPr marL="91450" marR="91450" marT="45725" marB="45725"/>
                </a:tc>
                <a:extLst>
                  <a:ext uri="{0D108BD9-81ED-4DB2-BD59-A6C34878D82A}">
                    <a16:rowId xmlns:a16="http://schemas.microsoft.com/office/drawing/2014/main" val="10001"/>
                  </a:ext>
                </a:extLst>
              </a:tr>
              <a:tr h="419900">
                <a:tc>
                  <a:txBody>
                    <a:bodyPr/>
                    <a:lstStyle/>
                    <a:p>
                      <a:pPr marL="0" marR="0" lvl="0" indent="0" algn="l" rtl="0">
                        <a:lnSpc>
                          <a:spcPct val="100000"/>
                        </a:lnSpc>
                        <a:spcBef>
                          <a:spcPts val="0"/>
                        </a:spcBef>
                        <a:spcAft>
                          <a:spcPts val="0"/>
                        </a:spcAft>
                        <a:buClr>
                          <a:schemeClr val="dk1"/>
                        </a:buClr>
                        <a:buSzPts val="1600"/>
                        <a:buFont typeface="Arial"/>
                        <a:buNone/>
                      </a:pPr>
                      <a:r>
                        <a:rPr lang="sv-FI" sz="1600">
                          <a:latin typeface="Arial"/>
                          <a:ea typeface="Arial"/>
                          <a:cs typeface="Arial"/>
                          <a:sym typeface="Arial"/>
                        </a:rPr>
                        <a:t>En skateramp ska byggas i centrum.</a:t>
                      </a:r>
                    </a:p>
                  </a:txBody>
                  <a:tcPr marL="91450" marR="91450" marT="45725" marB="45725"/>
                </a:tc>
                <a:tc>
                  <a:txBody>
                    <a:bodyPr/>
                    <a:lstStyle/>
                    <a:p>
                      <a:pPr marL="0" marR="0" lvl="0" indent="0" algn="l" rtl="0">
                        <a:spcBef>
                          <a:spcPts val="0"/>
                        </a:spcBef>
                        <a:spcAft>
                          <a:spcPts val="0"/>
                        </a:spcAft>
                        <a:buNone/>
                      </a:pPr>
                      <a:r>
                        <a:rPr lang="sv-FI" sz="1600">
                          <a:latin typeface="Arial"/>
                          <a:ea typeface="Arial"/>
                          <a:cs typeface="Arial"/>
                          <a:sym typeface="Arial"/>
                        </a:rPr>
                        <a:t>7 000 €</a:t>
                      </a:r>
                    </a:p>
                  </a:txBody>
                  <a:tcPr marL="91450" marR="91450" marT="45725" marB="45725"/>
                </a:tc>
                <a:extLst>
                  <a:ext uri="{0D108BD9-81ED-4DB2-BD59-A6C34878D82A}">
                    <a16:rowId xmlns:a16="http://schemas.microsoft.com/office/drawing/2014/main" val="10002"/>
                  </a:ext>
                </a:extLst>
              </a:tr>
              <a:tr h="446325">
                <a:tc>
                  <a:txBody>
                    <a:bodyPr/>
                    <a:lstStyle/>
                    <a:p>
                      <a:pPr marL="0" marR="0" lvl="0" indent="0" algn="l" rtl="0">
                        <a:spcBef>
                          <a:spcPts val="0"/>
                        </a:spcBef>
                        <a:spcAft>
                          <a:spcPts val="0"/>
                        </a:spcAft>
                        <a:buNone/>
                      </a:pPr>
                      <a:r>
                        <a:rPr lang="sv-FI" sz="1600">
                          <a:latin typeface="Arial"/>
                          <a:ea typeface="Arial"/>
                          <a:cs typeface="Arial"/>
                          <a:sym typeface="Arial"/>
                        </a:rPr>
                        <a:t>Införskaffning av en marktrampolin till lekparken.</a:t>
                      </a: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sv-FI" sz="1600">
                          <a:latin typeface="Arial"/>
                          <a:ea typeface="Arial"/>
                          <a:cs typeface="Arial"/>
                          <a:sym typeface="Arial"/>
                        </a:rPr>
                        <a:t>4 500 €</a:t>
                      </a:r>
                    </a:p>
                  </a:txBody>
                  <a:tcPr marL="91450" marR="91450" marT="45725" marB="45725"/>
                </a:tc>
                <a:extLst>
                  <a:ext uri="{0D108BD9-81ED-4DB2-BD59-A6C34878D82A}">
                    <a16:rowId xmlns:a16="http://schemas.microsoft.com/office/drawing/2014/main" val="10003"/>
                  </a:ext>
                </a:extLst>
              </a:tr>
              <a:tr h="323625">
                <a:tc>
                  <a:txBody>
                    <a:bodyPr/>
                    <a:lstStyle/>
                    <a:p>
                      <a:pPr marL="0" marR="0" lvl="0" indent="0" algn="l" rtl="0">
                        <a:spcBef>
                          <a:spcPts val="0"/>
                        </a:spcBef>
                        <a:spcAft>
                          <a:spcPts val="0"/>
                        </a:spcAft>
                        <a:buNone/>
                      </a:pPr>
                      <a:r>
                        <a:rPr lang="sv-FI" sz="1600">
                          <a:latin typeface="Arial"/>
                          <a:ea typeface="Arial"/>
                          <a:cs typeface="Arial"/>
                          <a:sym typeface="Arial"/>
                        </a:rPr>
                        <a:t>I lekparken ska en stor parkourbana byggas.</a:t>
                      </a: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sv-FI" sz="1600">
                          <a:latin typeface="Arial"/>
                          <a:ea typeface="Arial"/>
                          <a:cs typeface="Arial"/>
                          <a:sym typeface="Arial"/>
                        </a:rPr>
                        <a:t>15 000 €</a:t>
                      </a:r>
                    </a:p>
                  </a:txBody>
                  <a:tcPr marL="91450" marR="91450" marT="45725" marB="45725"/>
                </a:tc>
                <a:extLst>
                  <a:ext uri="{0D108BD9-81ED-4DB2-BD59-A6C34878D82A}">
                    <a16:rowId xmlns:a16="http://schemas.microsoft.com/office/drawing/2014/main" val="10004"/>
                  </a:ext>
                </a:extLst>
              </a:tr>
              <a:tr h="483850">
                <a:tc>
                  <a:txBody>
                    <a:bodyPr/>
                    <a:lstStyle/>
                    <a:p>
                      <a:pPr marL="0" marR="0" lvl="0" indent="0" algn="l" rtl="0">
                        <a:spcBef>
                          <a:spcPts val="0"/>
                        </a:spcBef>
                        <a:spcAft>
                          <a:spcPts val="0"/>
                        </a:spcAft>
                        <a:buNone/>
                      </a:pPr>
                      <a:r>
                        <a:rPr lang="sv-FI" sz="1600">
                          <a:latin typeface="Arial"/>
                          <a:ea typeface="Arial"/>
                          <a:cs typeface="Arial"/>
                          <a:sym typeface="Arial"/>
                        </a:rPr>
                        <a:t>I parken ska en ny frisbeegolfbana byggas.</a:t>
                      </a:r>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sv-FI" sz="1600">
                          <a:latin typeface="Arial"/>
                          <a:ea typeface="Arial"/>
                          <a:cs typeface="Arial"/>
                          <a:sym typeface="Arial"/>
                        </a:rPr>
                        <a:t>8 000 €</a:t>
                      </a:r>
                    </a:p>
                  </a:txBody>
                  <a:tcPr marL="91450" marR="91450" marT="45725" marB="45725"/>
                </a:tc>
                <a:extLst>
                  <a:ext uri="{0D108BD9-81ED-4DB2-BD59-A6C34878D82A}">
                    <a16:rowId xmlns:a16="http://schemas.microsoft.com/office/drawing/2014/main" val="10005"/>
                  </a:ext>
                </a:extLst>
              </a:tr>
              <a:tr h="375850">
                <a:tc>
                  <a:txBody>
                    <a:bodyPr/>
                    <a:lstStyle/>
                    <a:p>
                      <a:pPr marL="0" marR="0" lvl="0" indent="0" algn="l" rtl="0">
                        <a:lnSpc>
                          <a:spcPct val="100000"/>
                        </a:lnSpc>
                        <a:spcBef>
                          <a:spcPts val="0"/>
                        </a:spcBef>
                        <a:spcAft>
                          <a:spcPts val="0"/>
                        </a:spcAft>
                        <a:buClr>
                          <a:schemeClr val="dk1"/>
                        </a:buClr>
                        <a:buSzPts val="1600"/>
                        <a:buFont typeface="Arial"/>
                        <a:buNone/>
                      </a:pPr>
                      <a:r>
                        <a:rPr lang="sv-FI" sz="1600" dirty="0">
                          <a:latin typeface="Arial"/>
                          <a:ea typeface="Arial"/>
                          <a:cs typeface="Arial"/>
                          <a:sym typeface="Arial"/>
                        </a:rPr>
                        <a:t>På skolans eller idrottshallens vägg ska en klättervägg byggas.</a:t>
                      </a:r>
                    </a:p>
                  </a:txBody>
                  <a:tcPr marL="91450" marR="91450" marT="45725" marB="45725"/>
                </a:tc>
                <a:tc>
                  <a:txBody>
                    <a:bodyPr/>
                    <a:lstStyle/>
                    <a:p>
                      <a:pPr marL="0" marR="0" lvl="0" indent="0" algn="l" rtl="0">
                        <a:spcBef>
                          <a:spcPts val="0"/>
                        </a:spcBef>
                        <a:spcAft>
                          <a:spcPts val="0"/>
                        </a:spcAft>
                        <a:buNone/>
                      </a:pPr>
                      <a:r>
                        <a:rPr lang="sv-FI" sz="1600" dirty="0">
                          <a:latin typeface="Arial"/>
                          <a:ea typeface="Arial"/>
                          <a:cs typeface="Arial"/>
                          <a:sym typeface="Arial"/>
                        </a:rPr>
                        <a:t>4 000 €</a:t>
                      </a:r>
                    </a:p>
                  </a:txBody>
                  <a:tcPr marL="91450" marR="91450" marT="45725" marB="45725"/>
                </a:tc>
                <a:extLst>
                  <a:ext uri="{0D108BD9-81ED-4DB2-BD59-A6C34878D82A}">
                    <a16:rowId xmlns:a16="http://schemas.microsoft.com/office/drawing/2014/main" val="10006"/>
                  </a:ext>
                </a:extLst>
              </a:tr>
            </a:tbl>
          </a:graphicData>
        </a:graphic>
      </p:graphicFrame>
      <p:sp>
        <p:nvSpPr>
          <p:cNvPr id="233" name="Google Shape;233;p12"/>
          <p:cNvSpPr/>
          <p:nvPr/>
        </p:nvSpPr>
        <p:spPr>
          <a:xfrm>
            <a:off x="273069" y="5310671"/>
            <a:ext cx="5182508" cy="988218"/>
          </a:xfrm>
          <a:prstGeom prst="roundRect">
            <a:avLst>
              <a:gd name="adj" fmla="val 16667"/>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sv-FI" sz="3200" b="0" i="0" u="none" strike="noStrike" cap="none">
                <a:solidFill>
                  <a:schemeClr val="dk1"/>
                </a:solidFill>
                <a:latin typeface="Calibri"/>
                <a:ea typeface="Calibri"/>
                <a:cs typeface="Calibri"/>
                <a:sym typeface="Calibri"/>
              </a:rPr>
              <a:t>Projektfinansiering: 30 000 €</a:t>
            </a:r>
          </a:p>
        </p:txBody>
      </p:sp>
      <p:sp>
        <p:nvSpPr>
          <p:cNvPr id="2" name="Alatunnisteen paikkamerkki 1">
            <a:extLst>
              <a:ext uri="{FF2B5EF4-FFF2-40B4-BE49-F238E27FC236}">
                <a16:creationId xmlns:a16="http://schemas.microsoft.com/office/drawing/2014/main" id="{A1966D30-C82D-4A76-B6D5-1A858523D072}"/>
              </a:ext>
            </a:extLst>
          </p:cNvPr>
          <p:cNvSpPr>
            <a:spLocks noGrp="1"/>
          </p:cNvSpPr>
          <p:nvPr>
            <p:ph type="ftr" sz="quarter" idx="11"/>
          </p:nvPr>
        </p:nvSpPr>
        <p:spPr/>
        <p:txBody>
          <a:bodyPr/>
          <a:lstStyle/>
          <a:p>
            <a:r>
              <a:rPr lang="fi-FI"/>
              <a:t>Utbildningsstyrelsen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37"/>
        <p:cNvGrpSpPr/>
        <p:nvPr/>
      </p:nvGrpSpPr>
      <p:grpSpPr>
        <a:xfrm>
          <a:off x="0" y="0"/>
          <a:ext cx="0" cy="0"/>
          <a:chOff x="0" y="0"/>
          <a:chExt cx="0" cy="0"/>
        </a:xfrm>
      </p:grpSpPr>
      <p:sp useBgFill="1">
        <p:nvSpPr>
          <p:cNvPr id="263" name="Rectangle 246">
            <a:extLst>
              <a:ext uri="{FF2B5EF4-FFF2-40B4-BE49-F238E27FC236}">
                <a16:creationId xmlns:a16="http://schemas.microsoft.com/office/drawing/2014/main" id="{004A8AE1-9605-41DC-920F-A4B8E8F23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4" name="Arc 248">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90889" flipH="1">
            <a:off x="715850" y="795372"/>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42" name="Google Shape;242;p13"/>
          <p:cNvSpPr txBox="1">
            <a:spLocks noGrp="1"/>
          </p:cNvSpPr>
          <p:nvPr>
            <p:ph type="body" idx="4294967295"/>
          </p:nvPr>
        </p:nvSpPr>
        <p:spPr>
          <a:xfrm>
            <a:off x="972942" y="1599887"/>
            <a:ext cx="5819454" cy="4619938"/>
          </a:xfrm>
          <a:prstGeom prst="rect">
            <a:avLst/>
          </a:prstGeom>
        </p:spPr>
        <p:txBody>
          <a:bodyPr spcFirstLastPara="1" vert="horz" lIns="91440" tIns="45720" rIns="91440" bIns="45720" rtlCol="0" anchorCtr="0">
            <a:normAutofit/>
          </a:bodyPr>
          <a:lstStyle/>
          <a:p>
            <a:pPr marL="360045" lvl="0">
              <a:spcBef>
                <a:spcPts val="0"/>
              </a:spcBef>
              <a:spcAft>
                <a:spcPts val="0"/>
              </a:spcAft>
              <a:buSzPts val="2400"/>
            </a:pPr>
            <a:r>
              <a:rPr lang="sv-FI" sz="2400" b="1" dirty="0"/>
              <a:t>Grattis, ni har planerat er kommuns budget!</a:t>
            </a:r>
          </a:p>
          <a:p>
            <a:pPr marL="360045" lvl="0">
              <a:spcBef>
                <a:spcPts val="1500"/>
              </a:spcBef>
              <a:spcAft>
                <a:spcPts val="0"/>
              </a:spcAft>
              <a:buSzPts val="2400"/>
            </a:pPr>
            <a:r>
              <a:rPr lang="sv-FI" sz="2400" dirty="0"/>
              <a:t>Hurdana upphandlingar gjorde ni inom projektfinansieringen?</a:t>
            </a:r>
          </a:p>
          <a:p>
            <a:pPr marL="360045" lvl="0">
              <a:spcBef>
                <a:spcPts val="1500"/>
              </a:spcBef>
              <a:spcAft>
                <a:spcPts val="0"/>
              </a:spcAft>
              <a:buSzPts val="2400"/>
            </a:pPr>
            <a:r>
              <a:rPr lang="sv-FI" sz="2400" dirty="0"/>
              <a:t>Hur var det att fatta beslut om projektfinansiering?</a:t>
            </a:r>
          </a:p>
          <a:p>
            <a:pPr marL="360045" lvl="0">
              <a:spcBef>
                <a:spcPts val="1500"/>
              </a:spcBef>
              <a:spcAft>
                <a:spcPts val="0"/>
              </a:spcAft>
              <a:buSzPts val="2400"/>
            </a:pPr>
            <a:r>
              <a:rPr lang="sv-FI" sz="2400" dirty="0"/>
              <a:t>Hur förlöpte samarbetet inom </a:t>
            </a:r>
            <a:r>
              <a:rPr lang="sv-FI" sz="2400"/>
              <a:t>gruppen vid </a:t>
            </a:r>
            <a:r>
              <a:rPr lang="sv-FI" sz="2400" dirty="0"/>
              <a:t>beslutsfattandet? Vad gjorde ni om ni inte var överens?</a:t>
            </a:r>
          </a:p>
          <a:p>
            <a:pPr marL="360045" lvl="0">
              <a:spcBef>
                <a:spcPts val="1500"/>
              </a:spcBef>
              <a:spcAft>
                <a:spcPts val="0"/>
              </a:spcAft>
              <a:buSzPts val="2400"/>
            </a:pPr>
            <a:r>
              <a:rPr lang="sv-FI" sz="2400" dirty="0"/>
              <a:t>Varför är det viktigt att även barnen beaktas i beslutsfattandet?</a:t>
            </a:r>
          </a:p>
          <a:p>
            <a:pPr marL="360045" lvl="0">
              <a:spcBef>
                <a:spcPts val="1500"/>
              </a:spcBef>
              <a:spcAft>
                <a:spcPts val="0"/>
              </a:spcAft>
              <a:buSzPts val="2400"/>
            </a:pPr>
            <a:endParaRPr lang="en-US" sz="2400" dirty="0"/>
          </a:p>
          <a:p>
            <a:pPr marL="360045" lvl="0">
              <a:spcBef>
                <a:spcPts val="1500"/>
              </a:spcBef>
              <a:spcAft>
                <a:spcPts val="0"/>
              </a:spcAft>
              <a:buSzPts val="2400"/>
            </a:pPr>
            <a:endParaRPr lang="en-US" sz="2400" dirty="0"/>
          </a:p>
        </p:txBody>
      </p:sp>
      <p:sp>
        <p:nvSpPr>
          <p:cNvPr id="265" name="Oval 25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2396"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Oval 252">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17460" y="4737713"/>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8" name="Google Shape;238;p13"/>
          <p:cNvSpPr txBox="1">
            <a:spLocks noGrp="1"/>
          </p:cNvSpPr>
          <p:nvPr>
            <p:ph type="ctrTitle"/>
          </p:nvPr>
        </p:nvSpPr>
        <p:spPr>
          <a:xfrm>
            <a:off x="7690039" y="1396686"/>
            <a:ext cx="3240506" cy="4064628"/>
          </a:xfrm>
          <a:prstGeom prst="rect">
            <a:avLst/>
          </a:prstGeom>
        </p:spPr>
        <p:txBody>
          <a:bodyPr spcFirstLastPara="1" vert="horz" lIns="91440" tIns="45720" rIns="91440" bIns="45720" rtlCol="0" anchor="ctr" anchorCtr="0">
            <a:normAutofit/>
          </a:bodyPr>
          <a:lstStyle/>
          <a:p>
            <a:pPr marL="0" lvl="0" indent="0">
              <a:spcBef>
                <a:spcPct val="0"/>
              </a:spcBef>
              <a:spcAft>
                <a:spcPts val="0"/>
              </a:spcAft>
              <a:buClr>
                <a:schemeClr val="dk2"/>
              </a:buClr>
              <a:buSzPts val="5000"/>
            </a:pPr>
            <a:r>
              <a:rPr lang="sv-FI" sz="4400" dirty="0">
                <a:solidFill>
                  <a:srgbClr val="FFFFFF"/>
                </a:solidFill>
                <a:latin typeface="+mj-lt"/>
                <a:ea typeface="+mj-ea"/>
                <a:cs typeface="+mj-cs"/>
              </a:rPr>
              <a:t>Samman-fattning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ema">
  <a:themeElements>
    <a:clrScheme name="Mukautettu 7">
      <a:dk1>
        <a:sysClr val="windowText" lastClr="000000"/>
      </a:dk1>
      <a:lt1>
        <a:sysClr val="window" lastClr="FFFFFF"/>
      </a:lt1>
      <a:dk2>
        <a:srgbClr val="44546A"/>
      </a:dk2>
      <a:lt2>
        <a:srgbClr val="E7E6E6"/>
      </a:lt2>
      <a:accent1>
        <a:srgbClr val="4472C4"/>
      </a:accent1>
      <a:accent2>
        <a:srgbClr val="00B050"/>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1B70A1DE36FCF44BDDE09FC5C2A0B00" ma:contentTypeVersion="0" ma:contentTypeDescription="Create a new document." ma:contentTypeScope="" ma:versionID="650abf3b967dd9518286aa276184bd5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718BEAD-7DCD-4279-9924-DD0479573181}">
  <ds:schemaRefs>
    <ds:schemaRef ds:uri="http://schemas.microsoft.com/office/2006/metadata/properties"/>
  </ds:schemaRefs>
</ds:datastoreItem>
</file>

<file path=customXml/itemProps2.xml><?xml version="1.0" encoding="utf-8"?>
<ds:datastoreItem xmlns:ds="http://schemas.openxmlformats.org/officeDocument/2006/customXml" ds:itemID="{C5E2B60F-12CA-49DE-871B-E3AD50E869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9CFE0207-8FBB-40E2-985B-45DFA9F732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660</TotalTime>
  <Words>1091</Words>
  <Application>Microsoft Office PowerPoint</Application>
  <PresentationFormat>Laajakuva</PresentationFormat>
  <Paragraphs>125</Paragraphs>
  <Slides>15</Slides>
  <Notes>14</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15</vt:i4>
      </vt:variant>
    </vt:vector>
  </HeadingPairs>
  <TitlesOfParts>
    <vt:vector size="20" baseType="lpstr">
      <vt:lpstr>Arial</vt:lpstr>
      <vt:lpstr>Calibri</vt:lpstr>
      <vt:lpstr>Calibri Light</vt:lpstr>
      <vt:lpstr>Wingdings</vt:lpstr>
      <vt:lpstr>Office-teema</vt:lpstr>
      <vt:lpstr>Budgetering för en fantasikommun</vt:lpstr>
      <vt:lpstr>Välkommen att skapa er egen fantasikommun!</vt:lpstr>
      <vt:lpstr>Fantasikommunens storlek</vt:lpstr>
      <vt:lpstr>Vad gör kommunen?</vt:lpstr>
      <vt:lpstr>Visste du att?</vt:lpstr>
      <vt:lpstr>Varifrån får kommunen pengar?</vt:lpstr>
      <vt:lpstr>Vänta lite... Varför lär man sig sånt här?</vt:lpstr>
      <vt:lpstr>Då kör vi! Utbildning</vt:lpstr>
      <vt:lpstr>PowerPoint-esitys</vt:lpstr>
      <vt:lpstr>Fantasikommunens budgetering fortsätter</vt:lpstr>
      <vt:lpstr>Budgetering av basservicen</vt:lpstr>
      <vt:lpstr>Projektfinansiering</vt:lpstr>
      <vt:lpstr>Planera projektfinansieringen för er fantasikommun</vt:lpstr>
      <vt:lpstr>PowerPoint-esitys</vt:lpstr>
      <vt:lpstr>Samman-fattning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Mielikuvituskunnan budjetointi</dc:title>
  <dc:creator>Elo Satu</dc:creator>
  <cp:lastModifiedBy>Korhonen Anjuli (OPH)</cp:lastModifiedBy>
  <cp:revision>15</cp:revision>
  <dcterms:created xsi:type="dcterms:W3CDTF">2017-01-23T10:06:39Z</dcterms:created>
  <dcterms:modified xsi:type="dcterms:W3CDTF">2023-01-31T17:48:40Z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0x010100E1B70A1DE36FCF44BDDE09FC5C2A0B00</vt:lpwstr>
  </property>
</Properties>
</file>