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387a953144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387a953144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90c59ae30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90c59ae30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6c0a7520e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6c0a7520e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6c0a7520e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6c0a7520e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6c0a7520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6c0a7520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mk.fi/ARP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pia.karumaa@hamk.f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91725"/>
            <a:ext cx="3915175" cy="4560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419183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Luotsaava lukio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0" y="27971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Janakkalan lukio 2022-2023</a:t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5025" y="257875"/>
            <a:ext cx="1117275" cy="12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41200"/>
            <a:ext cx="3050775" cy="39105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0" y="386000"/>
            <a:ext cx="2712900" cy="31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" sz="4180"/>
              <a:t> </a:t>
            </a:r>
            <a:r>
              <a:rPr lang="fi" sz="3480"/>
              <a:t> </a:t>
            </a:r>
            <a:r>
              <a:rPr lang="fi" sz="3080"/>
              <a:t>    Tavoitteet:</a:t>
            </a:r>
            <a:endParaRPr sz="3080"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2622125" y="1000850"/>
            <a:ext cx="5812800" cy="35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AutoNum type="arabicParenR"/>
            </a:pPr>
            <a:r>
              <a:rPr lang="fi" sz="1920" b="1"/>
              <a:t>Koko koulu ohjaa periaatteen vahvistaminen</a:t>
            </a:r>
            <a:endParaRPr sz="1920" b="1"/>
          </a:p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2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20"/>
          </a:p>
          <a:p>
            <a:pPr marL="457200" lvl="0" indent="-350520" algn="l" rtl="0">
              <a:spcBef>
                <a:spcPts val="0"/>
              </a:spcBef>
              <a:spcAft>
                <a:spcPts val="0"/>
              </a:spcAft>
              <a:buSzPts val="1920"/>
              <a:buAutoNum type="arabicParenR"/>
            </a:pPr>
            <a:r>
              <a:rPr lang="fi" sz="1920" b="1"/>
              <a:t>Erityisopetuksen kehittäminen </a:t>
            </a:r>
            <a:endParaRPr sz="1920" b="1"/>
          </a:p>
          <a:p>
            <a:pPr marL="457200" lvl="0" indent="-350520" algn="l" rtl="0">
              <a:spcBef>
                <a:spcPts val="0"/>
              </a:spcBef>
              <a:spcAft>
                <a:spcPts val="0"/>
              </a:spcAft>
              <a:buSzPts val="1920"/>
              <a:buChar char="-"/>
            </a:pPr>
            <a:r>
              <a:rPr lang="fi" sz="1920"/>
              <a:t>tehostetun ja erityisen tuen opiskelijat</a:t>
            </a:r>
            <a:endParaRPr sz="1920"/>
          </a:p>
          <a:p>
            <a:pPr marL="457200" lvl="0" indent="-350520" algn="l" rtl="0">
              <a:spcBef>
                <a:spcPts val="0"/>
              </a:spcBef>
              <a:spcAft>
                <a:spcPts val="0"/>
              </a:spcAft>
              <a:buSzPts val="1920"/>
              <a:buChar char="-"/>
            </a:pPr>
            <a:r>
              <a:rPr lang="fi" sz="1920"/>
              <a:t>S2-opiskelijat</a:t>
            </a:r>
            <a:endParaRPr sz="192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20"/>
          </a:p>
          <a:p>
            <a:pPr marL="45720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AutoNum type="arabicParenR"/>
            </a:pPr>
            <a:r>
              <a:rPr lang="fi" sz="1920" b="1"/>
              <a:t>Hyvinvointitaitojen opettaminen</a:t>
            </a:r>
            <a:endParaRPr sz="192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2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5003" y="145500"/>
            <a:ext cx="652100" cy="72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822800" y="368500"/>
            <a:ext cx="549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920" b="1">
                <a:solidFill>
                  <a:schemeClr val="dk2"/>
                </a:solidFill>
              </a:rPr>
              <a:t>Koko koulu ohjaa -periaatteen vahvistaminen</a:t>
            </a:r>
            <a:endParaRPr sz="3400"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2832125" y="702275"/>
            <a:ext cx="6372000" cy="41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735" b="1"/>
          </a:p>
          <a:p>
            <a:pPr marL="457200" lvl="0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7046"/>
              <a:t>Työyhteisövalmennus</a:t>
            </a:r>
            <a:endParaRPr sz="7046"/>
          </a:p>
          <a:p>
            <a:pPr marL="1371600" lvl="1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i" sz="7046"/>
              <a:t>psykologinen turvallisuus</a:t>
            </a:r>
            <a:endParaRPr sz="7046"/>
          </a:p>
          <a:p>
            <a:pPr marL="1371600" lvl="1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i" sz="7046"/>
              <a:t>vahvuuksien tunnistaminen ja hyödyntäminen</a:t>
            </a:r>
            <a:endParaRPr sz="7046"/>
          </a:p>
          <a:p>
            <a:pPr marL="1371600" lvl="1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i" sz="7046"/>
              <a:t>kohtaaminen</a:t>
            </a:r>
            <a:endParaRPr sz="7046"/>
          </a:p>
          <a:p>
            <a:pPr marL="457200" lvl="0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7046"/>
              <a:t>Uusi strategia</a:t>
            </a:r>
            <a:endParaRPr sz="7046"/>
          </a:p>
          <a:p>
            <a:pPr marL="457200" lvl="0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7046"/>
              <a:t>Koulutus</a:t>
            </a:r>
            <a:endParaRPr sz="7046"/>
          </a:p>
          <a:p>
            <a:pPr marL="1371600" lvl="1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i" sz="7046"/>
              <a:t>Osaamisidentiteettiä rakentamassa (OAMK)</a:t>
            </a:r>
            <a:endParaRPr sz="7046"/>
          </a:p>
          <a:p>
            <a:pPr marL="1371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46"/>
          </a:p>
          <a:p>
            <a:pPr marL="457200" lvl="0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7046"/>
              <a:t>Ohjaussuunnitelman päivittäminen</a:t>
            </a:r>
            <a:endParaRPr sz="7046"/>
          </a:p>
          <a:p>
            <a:pPr marL="1371600" lvl="1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i" sz="7046"/>
              <a:t>työnkuvien tarkastelu ohjauksen näkökulmasta</a:t>
            </a:r>
            <a:endParaRPr sz="7046"/>
          </a:p>
          <a:p>
            <a:pPr marL="457200" lvl="0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7046"/>
              <a:t>Vertaisohjaus</a:t>
            </a:r>
            <a:endParaRPr sz="7046"/>
          </a:p>
          <a:p>
            <a:pPr marL="1371600" lvl="1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i" sz="7046"/>
              <a:t>kotiryhmätoiminta</a:t>
            </a:r>
            <a:endParaRPr sz="7046"/>
          </a:p>
          <a:p>
            <a:pPr marL="457200" lvl="0" indent="-3404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7046"/>
              <a:t>Virtuaaliset työhaastattelut (Laurea)?</a:t>
            </a:r>
            <a:endParaRPr sz="7046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3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3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3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2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2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41200"/>
            <a:ext cx="3050775" cy="391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5475" y="129625"/>
            <a:ext cx="936950" cy="10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>
            <a:off x="2194175" y="257875"/>
            <a:ext cx="5954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2697" b="1">
                <a:solidFill>
                  <a:schemeClr val="dk2"/>
                </a:solidFill>
              </a:rPr>
              <a:t>Hyvinvointitaitojen opettaminen</a:t>
            </a:r>
            <a:endParaRPr sz="3577"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41200"/>
            <a:ext cx="3050775" cy="39105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362475" y="1152475"/>
            <a:ext cx="546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i" sz="2400"/>
              <a:t>Yhteisöllisen opiskeluhuoltotyön</a:t>
            </a:r>
            <a:br>
              <a:rPr lang="fi" sz="2400"/>
            </a:br>
            <a:r>
              <a:rPr lang="fi" sz="2400"/>
              <a:t>kehittäminen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i" sz="2400"/>
              <a:t>Hyvinvointikahvilat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i" sz="2400"/>
              <a:t>Pienryhmätoiminta</a:t>
            </a:r>
            <a:endParaRPr sz="24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i" sz="2000"/>
              <a:t>Psykologit+erityisopettaja</a:t>
            </a:r>
            <a:endParaRPr sz="200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i" sz="2000"/>
              <a:t>Opinto-ohjaaja+erityisnuorisotyöntekijä</a:t>
            </a:r>
            <a:endParaRPr sz="20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i" sz="2400"/>
              <a:t>Arpa-hanke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i" sz="2400"/>
              <a:t>OP1-opintojakson teemoittaminen</a:t>
            </a:r>
            <a:endParaRPr sz="2400"/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5025" y="257875"/>
            <a:ext cx="1117275" cy="12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xfrm>
            <a:off x="404025" y="257875"/>
            <a:ext cx="7311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" sz="1820" b="1"/>
              <a:t>Arvoperustaiset palvelumallit nuorten mielenterveyden edistämisessä (ARPA)</a:t>
            </a:r>
            <a:endParaRPr sz="1820" b="1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i" sz="1412"/>
              <a:t>Tavoitteena on kehittää nuorten hyvinvointia edistävä ja helposti saavutettava digitaalinen palvelu- ja toimintamalli, joka perustuu nuorta motivoivaan osallistamiseen </a:t>
            </a:r>
            <a:endParaRPr sz="1412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720" b="1"/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xfrm>
            <a:off x="1714400" y="1447025"/>
            <a:ext cx="7533900" cy="4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4888">
              <a:solidFill>
                <a:schemeClr val="dk1"/>
              </a:solidFill>
            </a:endParaRPr>
          </a:p>
          <a:p>
            <a:pPr marL="457200" lvl="0" indent="-306209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96069"/>
              <a:buChar char="●"/>
            </a:pPr>
            <a:r>
              <a:rPr lang="fi" sz="5088">
                <a:solidFill>
                  <a:schemeClr val="dk1"/>
                </a:solidFill>
              </a:rPr>
              <a:t>Hankkeessa hyödynnetään jo olemassa olevia </a:t>
            </a:r>
            <a:r>
              <a:rPr lang="fi" sz="5088" b="1">
                <a:solidFill>
                  <a:schemeClr val="dk1"/>
                </a:solidFill>
              </a:rPr>
              <a:t>digitaalisia työkaluja</a:t>
            </a:r>
            <a:r>
              <a:rPr lang="fi" sz="5088">
                <a:solidFill>
                  <a:schemeClr val="dk1"/>
                </a:solidFill>
              </a:rPr>
              <a:t>, joiden avulla nuori voi </a:t>
            </a:r>
            <a:r>
              <a:rPr lang="fi" sz="5088" b="1">
                <a:solidFill>
                  <a:schemeClr val="dk1"/>
                </a:solidFill>
              </a:rPr>
              <a:t>seurata ja arvioida omaa hyvinvointiaan </a:t>
            </a:r>
            <a:r>
              <a:rPr lang="fi" sz="5088">
                <a:solidFill>
                  <a:schemeClr val="dk1"/>
                </a:solidFill>
              </a:rPr>
              <a:t>ja tarkastella kertynyttä tietoa itsenäisesti ja </a:t>
            </a:r>
            <a:r>
              <a:rPr lang="fi" sz="5088" b="1">
                <a:solidFill>
                  <a:schemeClr val="dk1"/>
                </a:solidFill>
              </a:rPr>
              <a:t>yhteistyössä opinto-ohjaajan, opettajan tai sote-ammattilaisten </a:t>
            </a:r>
            <a:r>
              <a:rPr lang="fi" sz="5088">
                <a:solidFill>
                  <a:schemeClr val="dk1"/>
                </a:solidFill>
              </a:rPr>
              <a:t>kanssa</a:t>
            </a:r>
            <a:endParaRPr sz="5088">
              <a:solidFill>
                <a:schemeClr val="dk1"/>
              </a:solidFill>
            </a:endParaRPr>
          </a:p>
          <a:p>
            <a:pPr marL="457200" lvl="0" indent="-30620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069"/>
              <a:buChar char="●"/>
            </a:pPr>
            <a:r>
              <a:rPr lang="fi" sz="5088">
                <a:solidFill>
                  <a:schemeClr val="dk1"/>
                </a:solidFill>
              </a:rPr>
              <a:t>Tarkoituksena on, että </a:t>
            </a:r>
            <a:r>
              <a:rPr lang="fi" sz="5088" b="1">
                <a:solidFill>
                  <a:schemeClr val="dk1"/>
                </a:solidFill>
              </a:rPr>
              <a:t>nuorten kokemustieto </a:t>
            </a:r>
            <a:r>
              <a:rPr lang="fi" sz="5088">
                <a:solidFill>
                  <a:schemeClr val="dk1"/>
                </a:solidFill>
              </a:rPr>
              <a:t>yhdistetään heistä älykkäillä laitteilla kerättyyn tietoon, jotka näytetään visuaalisessa muodossa mobiilisovelluksessa</a:t>
            </a:r>
            <a:endParaRPr sz="5088">
              <a:solidFill>
                <a:schemeClr val="dk1"/>
              </a:solidFill>
            </a:endParaRPr>
          </a:p>
          <a:p>
            <a:pPr marL="457200" lvl="0" indent="-30620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069"/>
              <a:buChar char="●"/>
            </a:pPr>
            <a:r>
              <a:rPr lang="fi" sz="5088">
                <a:solidFill>
                  <a:schemeClr val="dk1"/>
                </a:solidFill>
              </a:rPr>
              <a:t>Kehitteillä on tiedot yhdistävä </a:t>
            </a:r>
            <a:r>
              <a:rPr lang="fi" sz="5088" b="1">
                <a:solidFill>
                  <a:schemeClr val="dk1"/>
                </a:solidFill>
              </a:rPr>
              <a:t>mobiilisovellus </a:t>
            </a:r>
            <a:r>
              <a:rPr lang="fi" sz="5088">
                <a:solidFill>
                  <a:schemeClr val="dk1"/>
                </a:solidFill>
              </a:rPr>
              <a:t>sekä sitä tukeva palveluprosessi ja toimintamalli, jotka auttavat </a:t>
            </a:r>
            <a:r>
              <a:rPr lang="fi" sz="5088" b="1">
                <a:solidFill>
                  <a:schemeClr val="dk1"/>
                </a:solidFill>
              </a:rPr>
              <a:t>nuoren opetusalan ja sote-ammattilaisen yhteistyötä </a:t>
            </a:r>
            <a:r>
              <a:rPr lang="fi" sz="5088">
                <a:solidFill>
                  <a:schemeClr val="dk1"/>
                </a:solidFill>
              </a:rPr>
              <a:t>ja edistävät nuoren hyvinvointia</a:t>
            </a:r>
            <a:endParaRPr sz="5088">
              <a:solidFill>
                <a:schemeClr val="dk1"/>
              </a:solidFill>
            </a:endParaRPr>
          </a:p>
          <a:p>
            <a:pPr marL="457200" lvl="0" indent="-30620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069"/>
              <a:buChar char="●"/>
            </a:pPr>
            <a:r>
              <a:rPr lang="fi" sz="5088">
                <a:solidFill>
                  <a:schemeClr val="dk1"/>
                </a:solidFill>
              </a:rPr>
              <a:t>Kehitteillä on lisäksi kertynyttä anonymisoitua dataa hyödyntävä konsepti, joka tukee hallinnollisia sote-palveluiden päätöksentekijöitä ymmärtämään nuorten hyvinvoinnin tekijöitä (mm. nukkuminen, liikkuminen, kokemus omasta hyvinvoinnista)</a:t>
            </a:r>
            <a:endParaRPr sz="5088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712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i" sz="4112">
                <a:solidFill>
                  <a:schemeClr val="dk1"/>
                </a:solidFill>
              </a:rPr>
              <a:t>Lisätietoja: </a:t>
            </a:r>
            <a:r>
              <a:rPr lang="fi" sz="4412" u="sng">
                <a:solidFill>
                  <a:schemeClr val="hlink"/>
                </a:solidFill>
                <a:hlinkClick r:id="rId3"/>
              </a:rPr>
              <a:t>www.hamk.fi/ARPA</a:t>
            </a:r>
            <a:r>
              <a:rPr lang="fi" sz="4212">
                <a:solidFill>
                  <a:schemeClr val="dk1"/>
                </a:solidFill>
              </a:rPr>
              <a:t>, sähköposti: </a:t>
            </a:r>
            <a:r>
              <a:rPr lang="fi" sz="4212" u="sng">
                <a:solidFill>
                  <a:schemeClr val="hlink"/>
                </a:solidFill>
                <a:hlinkClick r:id="rId4"/>
              </a:rPr>
              <a:t>pia.karumaa@hamk.fi</a:t>
            </a:r>
            <a:endParaRPr sz="4212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57525" y="72650"/>
            <a:ext cx="1117275" cy="12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9600" y="1823750"/>
            <a:ext cx="1731126" cy="230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2697" b="1">
                <a:solidFill>
                  <a:schemeClr val="dk2"/>
                </a:solidFill>
              </a:rPr>
              <a:t>Erityisopetuksen kehittäminen </a:t>
            </a:r>
            <a:endParaRPr sz="3577"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248525" y="1152475"/>
            <a:ext cx="558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Ketterä kehittäminen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Nivelvaihe-yhteistyö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Luotsaamo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Matikkapaja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Yhteisopettajuus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i"/>
              <a:t>erkka-aineenopettaja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i"/>
              <a:t>aineenopettaja-aineenopettaja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yksilötapaamiset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/>
              <a:t>kartoitukset -&gt; matikkapaja, luki-tukiopintojakso</a:t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41200"/>
            <a:ext cx="3050775" cy="391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5025" y="257875"/>
            <a:ext cx="1117275" cy="12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</Words>
  <Application>Microsoft Office PowerPoint</Application>
  <PresentationFormat>Näytössä katseltava esitys (16:9)</PresentationFormat>
  <Paragraphs>57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Luotsaava lukio</vt:lpstr>
      <vt:lpstr>      Tavoitteet:</vt:lpstr>
      <vt:lpstr>Koko koulu ohjaa -periaatteen vahvistaminen</vt:lpstr>
      <vt:lpstr>Hyvinvointitaitojen opettaminen</vt:lpstr>
      <vt:lpstr>Arvoperustaiset palvelumallit nuorten mielenterveyden edistämisessä (ARPA) Tavoitteena on kehittää nuorten hyvinvointia edistävä ja helposti saavutettava digitaalinen palvelu- ja toimintamalli, joka perustuu nuorta motivoivaan osallistamiseen  </vt:lpstr>
      <vt:lpstr>Erityisopetuksen kehittäminen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Luotsaava lukio</dc:title>
  <dc:creator>Taipale Kati (OPH)</dc:creator>
  <cp:lastModifiedBy>Taipale Kati (OPH)</cp:lastModifiedBy>
  <cp:revision>1</cp:revision>
  <dcterms:modified xsi:type="dcterms:W3CDTF">2022-11-24T07:44:07Z</dcterms:modified>
</cp:coreProperties>
</file>