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1" r:id="rId3"/>
    <p:sldId id="273" r:id="rId4"/>
    <p:sldId id="276" r:id="rId5"/>
    <p:sldId id="278" r:id="rId6"/>
    <p:sldId id="277" r:id="rId7"/>
    <p:sldId id="274" r:id="rId8"/>
    <p:sldId id="263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65" d="100"/>
          <a:sy n="65" d="100"/>
        </p:scale>
        <p:origin x="6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08B74-8A31-4397-981E-7DACF1A97F68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6EFBF2-D6C8-450B-93F1-FD71E67A53E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4425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FBF2-D6C8-450B-93F1-FD71E67A53EC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6348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FBF2-D6C8-450B-93F1-FD71E67A53EC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35758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FBF2-D6C8-450B-93F1-FD71E67A53EC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1804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EFBF2-D6C8-450B-93F1-FD71E67A53EC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00902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13E447-CEA6-46E5-8D69-B152D79917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1EA42A-1C62-484B-9EF7-F8AC216142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BA73A34-ED5E-4EEA-9115-97D188D7B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E9-C823-4D9A-9992-4D5DA5C2614B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0FF86D2-012C-427E-B997-0665CC98C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AB693AA-0EBD-4280-81B4-9C05FF9DE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D053-9DC1-4495-9095-12988311A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636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9C0DCF-8774-4468-B9C1-DE3B71D36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6298DB-C725-4085-BCE3-6A9C94D92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4D6CA2E-6B46-4F80-A642-9BDD7E8F6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E9-C823-4D9A-9992-4D5DA5C2614B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23CA26A-5A32-4863-B043-F6FEE9F3C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8C2FB0F-7E90-46B6-A2BE-B254A55C4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D053-9DC1-4495-9095-12988311A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2853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491DAB-9CFD-4D99-99FD-D08B8D1F0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41B1DAD-F9E9-4FFB-92D6-E3CAAFFAF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15942B7-4038-44B6-8CBF-71A164070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E9-C823-4D9A-9992-4D5DA5C2614B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97843F-9A60-4484-9A64-62C5AA158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78315A-5205-4C09-BD0C-EA41F88FD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D053-9DC1-4495-9095-12988311A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8254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EA7057-4A7D-43D8-9523-3DD7E1963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9EC485C-0E38-4AAC-B1A7-3215A7F4F5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5C1D9BA-0286-444B-827E-B412B3E48D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95DFF1B-EBD9-4D0F-B95F-E682D8A3E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E9-C823-4D9A-9992-4D5DA5C2614B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37732D9-8CE5-47E4-AE6C-31FFF3CC2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809BD18-6DDF-41F0-8E29-2DD786804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D053-9DC1-4495-9095-12988311A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2163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14B657-D21C-4817-A0E3-D1CB92A20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4E9A1F7-9EBE-4EE0-937A-44B30FBBF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8E4D849-645D-4DE7-A878-BF0AB5937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DB6167B-677E-4E02-AD04-ACCA28A38A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A91D8BB-2CB4-4C1A-ADB7-468B475814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5576D612-03DE-4EC6-B9EF-F9C77236A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E9-C823-4D9A-9992-4D5DA5C2614B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7AA0D03-85F3-4A77-AEC4-2A1687A96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0A99353-A691-46FF-B810-AF2D8994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D053-9DC1-4495-9095-12988311A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9358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37A4354-6F8B-4262-B6E8-5A2E10A80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9806E2CE-22A6-4082-8DEF-574ABD7CE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E9-C823-4D9A-9992-4D5DA5C2614B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AE50FE0-0547-49D3-9829-6AE72F4EC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8F89D8C-0488-47BC-9D8F-3A83CE456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D053-9DC1-4495-9095-12988311A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626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DC2BE70-2312-4C13-B293-0C1F595B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E9-C823-4D9A-9992-4D5DA5C2614B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1F73E85-3BEE-4E50-B946-7DCB2FFF0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2D9605D-4E6A-449B-B1C0-9735504E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D053-9DC1-4495-9095-12988311A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9779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E9FAAC-DF25-4FE2-BB8F-2533B3C42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653601C-849A-45C5-AAA7-606DC4B94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F62C82F-791D-40CC-8D91-5FD0438E0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68E0B25-2A8D-4D84-8517-552FD8869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E9-C823-4D9A-9992-4D5DA5C2614B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86A4757-C8B6-4487-A46D-F732B5840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27456D3-4AE1-4D6C-9B9A-CBD48EBAC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D053-9DC1-4495-9095-12988311A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943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5F140E-AF57-4493-BCFC-18F1FF242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490CFA8-C551-44D0-AC57-4FE5E3A118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67761A8-0E7C-48A1-BD99-7910B49DF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8534420-8F82-4C17-8476-62C2844FB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E9-C823-4D9A-9992-4D5DA5C2614B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59652D0-66AF-4DF2-B078-803570A16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ED85396-795B-4417-B311-C39D5C811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D053-9DC1-4495-9095-12988311A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0434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7483DA-3F0B-4070-8A13-9BDC68128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12286EB-0A29-4447-88D0-CE15E273B8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C02E67-A6E2-4554-84D1-8F2DB3D12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E9-C823-4D9A-9992-4D5DA5C2614B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CC66328-08FB-4D7D-BD30-11712B248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B1081F3-65FF-417F-8225-2563E83C2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D053-9DC1-4495-9095-12988311A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4091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F5AFDF9-5846-43B0-A9D9-2664DE354C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9C0042A-DF10-4EAC-B384-699CE30C8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C433237-E303-4FBC-91F1-51DEC0C8A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7CDE9-C823-4D9A-9992-4D5DA5C2614B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DFED223-C717-4499-8BB6-62511E74C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C22FB16-856A-44B5-AD1E-47290F66E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CD053-9DC1-4495-9095-12988311A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7597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D92CA87-C3AD-4C7E-8471-2ACF27300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553E41E-7ACA-46E8-A066-BAFA64A0F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A893603-FF90-4737-BF6A-8C48599093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7CDE9-C823-4D9A-9992-4D5DA5C2614B}" type="datetimeFigureOut">
              <a:rPr lang="fi-FI" smtClean="0"/>
              <a:t>22.11.2022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B36431-BB76-48D0-A11D-AFEA9D594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38C2A09-4DB0-44C7-B605-A032A3D01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CD053-9DC1-4495-9095-12988311A57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772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heli.karjalainen@roiedu.fi" TargetMode="External"/><Relationship Id="rId5" Type="http://schemas.openxmlformats.org/officeDocument/2006/relationships/hyperlink" Target="mailto:Elina.pehkonen@rovaniemi.fi" TargetMode="External"/><Relationship Id="rId4" Type="http://schemas.openxmlformats.org/officeDocument/2006/relationships/hyperlink" Target="mailto:katri.kykyri@roiedu.f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57CE94A-A71D-4E14-B0A9-951062FED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562" y="0"/>
            <a:ext cx="10313418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F467578-238A-4B08-933D-79766EEF9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0" y="1122363"/>
            <a:ext cx="5450872" cy="3204134"/>
          </a:xfrm>
        </p:spPr>
        <p:txBody>
          <a:bodyPr anchor="b">
            <a:normAutofit/>
          </a:bodyPr>
          <a:lstStyle/>
          <a:p>
            <a:pPr algn="l"/>
            <a:r>
              <a:rPr lang="fi-FI" sz="4000" i="1" dirty="0"/>
              <a:t>”Niin leveät hartiat ja tiheä verkosto, ettei kukaan tippuisi”</a:t>
            </a:r>
            <a:br>
              <a:rPr lang="fi-FI" sz="4000" i="1" dirty="0"/>
            </a:br>
            <a:r>
              <a:rPr lang="fi-FI" sz="3700" dirty="0"/>
              <a:t/>
            </a:r>
            <a:br>
              <a:rPr lang="fi-FI" sz="3700" dirty="0"/>
            </a:br>
            <a:endParaRPr lang="fi-FI" sz="3700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57C5A3F-DF0E-4850-A9FC-B68ABEFFE4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946775" cy="1472460"/>
          </a:xfrm>
        </p:spPr>
        <p:txBody>
          <a:bodyPr>
            <a:normAutofit fontScale="85000" lnSpcReduction="10000"/>
          </a:bodyPr>
          <a:lstStyle/>
          <a:p>
            <a:pPr algn="l"/>
            <a:endParaRPr lang="fi-FI" sz="1700" dirty="0"/>
          </a:p>
          <a:p>
            <a:pPr algn="l"/>
            <a:r>
              <a:rPr lang="fi-FI" sz="2800" dirty="0"/>
              <a:t>Lukiokoulutuksen laatu- ja saavutettavuusohjelman edistäminen </a:t>
            </a:r>
            <a:br>
              <a:rPr lang="fi-FI" sz="2800" dirty="0"/>
            </a:br>
            <a:r>
              <a:rPr lang="fi-FI" sz="2800" dirty="0"/>
              <a:t>Lapin LUKE -verkostossa</a:t>
            </a:r>
            <a:endParaRPr lang="fi-FI" sz="1700" i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748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8CF62C54-81DA-481C-9B6E-19249F5F6F0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423" y="0"/>
            <a:ext cx="9144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E37FAA8-9AB9-4BD9-B436-02D6859D0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4570776" cy="1124712"/>
          </a:xfrm>
        </p:spPr>
        <p:txBody>
          <a:bodyPr anchor="b">
            <a:normAutofit fontScale="90000"/>
          </a:bodyPr>
          <a:lstStyle/>
          <a:p>
            <a:r>
              <a:rPr lang="fi-FI" sz="4000" dirty="0" smtClean="0"/>
              <a:t>Hanke pähkinänkuoressa</a:t>
            </a:r>
            <a:endParaRPr lang="fi-FI" sz="40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62D3EE-802D-4F81-B516-78896E11A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21" y="2764236"/>
            <a:ext cx="7887908" cy="3472178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endParaRPr lang="fi-FI" dirty="0" smtClean="0"/>
          </a:p>
          <a:p>
            <a:pPr marL="285750" indent="-285750"/>
            <a:r>
              <a:rPr lang="fi-FI" sz="2000" dirty="0" smtClean="0"/>
              <a:t>Hankkeessa </a:t>
            </a:r>
            <a:r>
              <a:rPr lang="fi-FI" sz="2000" dirty="0"/>
              <a:t>ovat mukana Rovaniemen lisäksi Tervola, Tornio, Ylitornio, Keminmaa, Kemi, Simo, Ii, Kemijärvi, Kolari, Pello, Kittilä, </a:t>
            </a:r>
            <a:r>
              <a:rPr lang="fi-FI" sz="2000" dirty="0" smtClean="0"/>
              <a:t>Inari,  Enontekiö ja Sodankylä</a:t>
            </a:r>
            <a:endParaRPr lang="fi-FI" sz="2000" dirty="0"/>
          </a:p>
          <a:p>
            <a:pPr marL="285750" indent="-285750"/>
            <a:r>
              <a:rPr lang="fi-FI" sz="2000" dirty="0"/>
              <a:t>Keskeiset sisällöt: lukiossa ja sen nivelvaiheissa tapahtuvan ohjauksen ja tuen vahvistaminen sekä verkostomaisen yhteistyön </a:t>
            </a:r>
            <a:r>
              <a:rPr lang="fi-FI" sz="2000" dirty="0" smtClean="0"/>
              <a:t>kehittäminen</a:t>
            </a:r>
            <a:endParaRPr lang="fi-FI" sz="2000" dirty="0"/>
          </a:p>
          <a:p>
            <a:pPr marL="285750" indent="-285750"/>
            <a:r>
              <a:rPr lang="fi-FI" sz="2000" dirty="0"/>
              <a:t>Hankkeessa työskentelee </a:t>
            </a:r>
            <a:r>
              <a:rPr lang="fi-FI" sz="2000" dirty="0" smtClean="0"/>
              <a:t>projektipäällikkö </a:t>
            </a:r>
            <a:r>
              <a:rPr lang="fi-FI" sz="2000" dirty="0"/>
              <a:t>Katri </a:t>
            </a:r>
            <a:r>
              <a:rPr lang="fi-FI" sz="2000" dirty="0" err="1" smtClean="0"/>
              <a:t>Kykyri</a:t>
            </a:r>
            <a:r>
              <a:rPr lang="fi-FI" sz="2000" dirty="0" smtClean="0"/>
              <a:t>, </a:t>
            </a:r>
            <a:r>
              <a:rPr lang="fi-FI" sz="2000" dirty="0"/>
              <a:t>projektityöntekijät Elina Pehkonen ja Heli </a:t>
            </a:r>
            <a:r>
              <a:rPr lang="fi-FI" sz="2000" dirty="0" smtClean="0"/>
              <a:t>Karjalainen sekä </a:t>
            </a:r>
            <a:r>
              <a:rPr lang="fi-FI" sz="2000" dirty="0" smtClean="0"/>
              <a:t>yhteyshenkilöt eri lukioilta</a:t>
            </a:r>
            <a:endParaRPr lang="fi-FI" sz="2000" dirty="0" smtClean="0"/>
          </a:p>
        </p:txBody>
      </p:sp>
    </p:spTree>
    <p:extLst>
      <p:ext uri="{BB962C8B-B14F-4D97-AF65-F5344CB8AC3E}">
        <p14:creationId xmlns:p14="http://schemas.microsoft.com/office/powerpoint/2010/main" val="349110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Kuva 8" descr="Kuva, joka sisältää kohteen lumi, puu, ulko, hiihtäminen&#10;&#10;Kuvaus luotu automaattisesti">
            <a:extLst>
              <a:ext uri="{FF2B5EF4-FFF2-40B4-BE49-F238E27FC236}">
                <a16:creationId xmlns:a16="http://schemas.microsoft.com/office/drawing/2014/main" id="{8CF62C54-81DA-481C-9B6E-19249F5F6F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13818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E37FAA8-9AB9-4BD9-B436-02D6859D0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fi-FI" sz="2800" dirty="0" smtClean="0"/>
              <a:t>Hankkeen tavoitteet</a:t>
            </a:r>
            <a:endParaRPr lang="fi-FI" sz="28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B62D3EE-802D-4F81-B516-78896E11A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321" y="2764235"/>
            <a:ext cx="11627701" cy="3858237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fi-FI" sz="1700" dirty="0"/>
              <a:t>1. Opinto-ohjauksen tehostaminen toisen asteen nivelvaiheessa, erityisesti </a:t>
            </a:r>
            <a:r>
              <a:rPr lang="fi-FI" sz="1700" dirty="0" smtClean="0"/>
              <a:t>oppimisvaikeuksia kokevien </a:t>
            </a:r>
            <a:r>
              <a:rPr lang="fi-FI" sz="1700" dirty="0"/>
              <a:t>tai psyykkisesti oireilevien sekä kieli- ja kulttuuritaustaisten nuorten saamaa ohjausta.</a:t>
            </a:r>
          </a:p>
          <a:p>
            <a:pPr marL="0" indent="0">
              <a:buNone/>
            </a:pPr>
            <a:endParaRPr lang="fi-FI" sz="1700" dirty="0"/>
          </a:p>
          <a:p>
            <a:pPr marL="0" indent="0">
              <a:buNone/>
            </a:pPr>
            <a:r>
              <a:rPr lang="fi-FI" sz="1700" dirty="0"/>
              <a:t>2. Tuetaan opiskelijan hyvinvointia tukemalla opiskelijoiden osallisuutta, yhteisöllisyyttä ja </a:t>
            </a:r>
            <a:r>
              <a:rPr lang="fi-FI" sz="1700" dirty="0" smtClean="0"/>
              <a:t>toimijuutta lukion </a:t>
            </a:r>
            <a:r>
              <a:rPr lang="fi-FI" sz="1700" dirty="0"/>
              <a:t>opetussuunnitelman tavoitteiden mukaisesti. Kehitetään yhteisöllistä </a:t>
            </a:r>
            <a:r>
              <a:rPr lang="fi-FI" sz="1700" dirty="0" smtClean="0"/>
              <a:t>toimintakulttuuria kehittämällä </a:t>
            </a:r>
            <a:r>
              <a:rPr lang="fi-FI" sz="1700" dirty="0"/>
              <a:t>oppija- ja oppimiskeskeistä opinto-ohjausta, ohjausta ja pedagogiikkaa.</a:t>
            </a:r>
          </a:p>
          <a:p>
            <a:pPr marL="0" indent="0">
              <a:buNone/>
            </a:pPr>
            <a:endParaRPr lang="fi-FI" sz="1700" dirty="0"/>
          </a:p>
          <a:p>
            <a:pPr marL="0" indent="0">
              <a:buNone/>
            </a:pPr>
            <a:r>
              <a:rPr lang="fi-FI" sz="1700" dirty="0"/>
              <a:t>3. Lisätään työelämän tulevaisuusnäkökulmaa opinto-ohjauksessa ja opetuksessa sekä </a:t>
            </a:r>
            <a:r>
              <a:rPr lang="fi-FI" sz="1700" dirty="0" smtClean="0"/>
              <a:t>laajennetaan opiskelijoiden </a:t>
            </a:r>
            <a:r>
              <a:rPr lang="fi-FI" sz="1700" dirty="0"/>
              <a:t>näkökulmaa omista mahdollisuuksistaan tulevaisuudessa erityisesti </a:t>
            </a:r>
            <a:r>
              <a:rPr lang="fi-FI" sz="1700" dirty="0" smtClean="0"/>
              <a:t>avartamalla sukupuoleen </a:t>
            </a:r>
            <a:r>
              <a:rPr lang="fi-FI" sz="1700" dirty="0"/>
              <a:t>ja taustaan sidottuja uramahdollisuuksia. Syvennetään korkeakoulu- </a:t>
            </a:r>
            <a:r>
              <a:rPr lang="fi-FI" sz="1700" dirty="0" smtClean="0"/>
              <a:t>ja työelämäyhteistyötä </a:t>
            </a:r>
            <a:r>
              <a:rPr lang="fi-FI" sz="1700" dirty="0"/>
              <a:t>sekä kansainvälisiä mahdollisuuksia opinto-ohjauksessa ja eri oppiaineiden opetuksessa. Systemaattinen ilman opintopaikkaa jääneiden ohjaus.</a:t>
            </a:r>
          </a:p>
          <a:p>
            <a:pPr marL="0" indent="0">
              <a:buNone/>
            </a:pPr>
            <a:endParaRPr lang="fi-FI" sz="1700" dirty="0"/>
          </a:p>
          <a:p>
            <a:pPr marL="0" indent="0">
              <a:buNone/>
            </a:pPr>
            <a:r>
              <a:rPr lang="fi-FI" sz="1700" dirty="0"/>
              <a:t>4. Kehittää ja vahvistaa opinto-ohjauksen toteutumista, toimintatapoja ja jatkumoa </a:t>
            </a:r>
            <a:r>
              <a:rPr lang="fi-FI" sz="1700" dirty="0" err="1"/>
              <a:t>TUVA:sta</a:t>
            </a:r>
            <a:r>
              <a:rPr lang="fi-FI" sz="1700" dirty="0"/>
              <a:t> lukioon.</a:t>
            </a:r>
          </a:p>
          <a:p>
            <a:pPr marL="0" indent="0">
              <a:buNone/>
            </a:pP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93841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uva 6" descr="Kuva, joka sisältää kohteen puu, ulko, lumi, näkymä&#10;&#10;Kuvaus luotu automaattisesti">
            <a:extLst>
              <a:ext uri="{FF2B5EF4-FFF2-40B4-BE49-F238E27FC236}">
                <a16:creationId xmlns:a16="http://schemas.microsoft.com/office/drawing/2014/main" id="{E708D687-3351-484D-A0C4-2AC088CA05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87" t="9091" r="25818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E4C2FCF-BD12-46A1-9BB2-6524BFCBD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3" y="1161288"/>
            <a:ext cx="3812979" cy="1083148"/>
          </a:xfrm>
        </p:spPr>
        <p:txBody>
          <a:bodyPr anchor="b">
            <a:normAutofit/>
          </a:bodyPr>
          <a:lstStyle/>
          <a:p>
            <a:r>
              <a:rPr lang="fi-FI" sz="2800" dirty="0" smtClean="0"/>
              <a:t>Aloitimme</a:t>
            </a:r>
            <a:r>
              <a:rPr lang="fi-FI" sz="2800" dirty="0"/>
              <a:t> </a:t>
            </a:r>
            <a:r>
              <a:rPr lang="fi-FI" sz="2800" dirty="0" smtClean="0"/>
              <a:t>tien päältä</a:t>
            </a:r>
            <a:endParaRPr lang="fi-FI" sz="2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AF737BF-AD0C-4153-AB59-32678D506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559456"/>
          </a:xfrm>
        </p:spPr>
        <p:txBody>
          <a:bodyPr anchor="t">
            <a:noAutofit/>
          </a:bodyPr>
          <a:lstStyle/>
          <a:p>
            <a:r>
              <a:rPr lang="fi-FI" sz="2000" dirty="0" smtClean="0"/>
              <a:t>Lukiokierros kaikille yhteistyölukioille</a:t>
            </a:r>
          </a:p>
          <a:p>
            <a:r>
              <a:rPr lang="fi-FI" sz="2000" dirty="0" smtClean="0"/>
              <a:t>Haastateltiin rehtoreita, opoja, erityisopettajia, aineenopettajia ja oppilaskuntien hallitusten edustajia</a:t>
            </a:r>
          </a:p>
          <a:p>
            <a:pPr marL="0" indent="0">
              <a:buNone/>
            </a:pPr>
            <a:r>
              <a:rPr lang="fi-FI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fi-FI" sz="2000" i="1" dirty="0" smtClean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Lukiokierroksen yhteenveto</a:t>
            </a:r>
          </a:p>
        </p:txBody>
      </p:sp>
    </p:spTree>
    <p:extLst>
      <p:ext uri="{BB962C8B-B14F-4D97-AF65-F5344CB8AC3E}">
        <p14:creationId xmlns:p14="http://schemas.microsoft.com/office/powerpoint/2010/main" val="34511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708D687-3351-484D-A0C4-2AC088CA0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81582" y="-1142998"/>
            <a:ext cx="6857998" cy="914399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E4C2FCF-BD12-46A1-9BB2-6524BFCBD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3" y="1161288"/>
            <a:ext cx="3812979" cy="1083148"/>
          </a:xfrm>
        </p:spPr>
        <p:txBody>
          <a:bodyPr anchor="b">
            <a:normAutofit/>
          </a:bodyPr>
          <a:lstStyle/>
          <a:p>
            <a:r>
              <a:rPr lang="fi-FI" sz="2800" dirty="0" smtClean="0"/>
              <a:t>Nostoja syksyltä:</a:t>
            </a:r>
            <a:endParaRPr lang="fi-FI" sz="2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AF737BF-AD0C-4153-AB59-32678D506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718054"/>
            <a:ext cx="4005697" cy="3559456"/>
          </a:xfrm>
        </p:spPr>
        <p:txBody>
          <a:bodyPr anchor="t">
            <a:noAutofit/>
          </a:bodyPr>
          <a:lstStyle/>
          <a:p>
            <a:r>
              <a:rPr lang="fi-FI" sz="2000" dirty="0" smtClean="0"/>
              <a:t>Testattu </a:t>
            </a:r>
            <a:r>
              <a:rPr lang="fi-FI" sz="2000" dirty="0" err="1" smtClean="0"/>
              <a:t>ryhmäytykseen</a:t>
            </a:r>
            <a:r>
              <a:rPr lang="fi-FI" sz="2000" dirty="0" smtClean="0"/>
              <a:t> uusia toimintamalleja (Kivi repusta, Kaverin puolesta kyselen)</a:t>
            </a:r>
          </a:p>
          <a:p>
            <a:r>
              <a:rPr lang="fi-FI" sz="2000" dirty="0" smtClean="0"/>
              <a:t>Hyvän fiiliksen päivä (</a:t>
            </a:r>
            <a:r>
              <a:rPr lang="fi-FI" sz="2000" dirty="0" err="1" smtClean="0"/>
              <a:t>yt</a:t>
            </a:r>
            <a:r>
              <a:rPr lang="fi-FI" sz="2000" dirty="0" smtClean="0"/>
              <a:t>. Eväitä reppuun –hanke)</a:t>
            </a:r>
          </a:p>
          <a:p>
            <a:r>
              <a:rPr lang="fi-FI" sz="2000" dirty="0" smtClean="0"/>
              <a:t>Yhteyshenkilöiden tapaaminen</a:t>
            </a:r>
          </a:p>
          <a:p>
            <a:r>
              <a:rPr lang="fi-FI" sz="2000" dirty="0" smtClean="0"/>
              <a:t>Opiskeluretriitit</a:t>
            </a:r>
          </a:p>
          <a:p>
            <a:r>
              <a:rPr lang="fi-FI" sz="2000" dirty="0" smtClean="0"/>
              <a:t>Materiaalipankin perustaminen hankelukioille</a:t>
            </a:r>
          </a:p>
          <a:p>
            <a:endParaRPr lang="fi-FI" sz="2000" dirty="0" smtClean="0"/>
          </a:p>
          <a:p>
            <a:endParaRPr lang="fi-FI" sz="2000" dirty="0" smtClean="0"/>
          </a:p>
        </p:txBody>
      </p:sp>
    </p:spTree>
    <p:extLst>
      <p:ext uri="{BB962C8B-B14F-4D97-AF65-F5344CB8AC3E}">
        <p14:creationId xmlns:p14="http://schemas.microsoft.com/office/powerpoint/2010/main" val="199228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708D687-3351-484D-A0C4-2AC088CA0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88" y="2268"/>
            <a:ext cx="8668512" cy="685347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E4C2FCF-BD12-46A1-9BB2-6524BFCBD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3" y="1161288"/>
            <a:ext cx="3812979" cy="1083148"/>
          </a:xfrm>
        </p:spPr>
        <p:txBody>
          <a:bodyPr anchor="b">
            <a:normAutofit/>
          </a:bodyPr>
          <a:lstStyle/>
          <a:p>
            <a:r>
              <a:rPr lang="fi-FI" sz="2800" dirty="0" smtClean="0"/>
              <a:t>Työn alla nyt</a:t>
            </a:r>
            <a:endParaRPr lang="fi-FI" sz="2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iruutu 4"/>
          <p:cNvSpPr txBox="1"/>
          <p:nvPr/>
        </p:nvSpPr>
        <p:spPr>
          <a:xfrm>
            <a:off x="371093" y="2885423"/>
            <a:ext cx="48276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V</a:t>
            </a:r>
            <a:r>
              <a:rPr lang="fi-FI" dirty="0" smtClean="0"/>
              <a:t>erkoston mallinnus (nuorten palvelut)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Opinto-ohjaajien ja erityisopettajien porinat (1k/kk)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Pienryhmäkokeiluja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TUVA esittelymateriaalin laatiminen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Tiedonsiirron kehittäminen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Ryhmänohjauksen materiaalin tuottaminen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Opiskelutaitojen edistäminen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S2 tuen vahvistaminen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Korkeakouluyhteistyön alueellinen kehittäminen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Tulevaisuustaajuus –opinto-ohjaukseen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 smtClean="0"/>
              <a:t>Ja paljon muuta!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6945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 descr="Kuva, joka sisältää kohteen puu, ulko, lumi, luonto&#10;&#10;Kuvaus luotu automaattisesti">
            <a:extLst>
              <a:ext uri="{FF2B5EF4-FFF2-40B4-BE49-F238E27FC236}">
                <a16:creationId xmlns:a16="http://schemas.microsoft.com/office/drawing/2014/main" id="{DD6BC7FA-AEA8-4EE0-93A0-9645375AFF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50" b="18271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DF31273-8E26-41C7-8B9F-7CF3EF0D0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50" y="3783672"/>
            <a:ext cx="7438490" cy="1106827"/>
          </a:xfrm>
        </p:spPr>
        <p:txBody>
          <a:bodyPr anchor="ctr">
            <a:normAutofit fontScale="92500" lnSpcReduction="20000"/>
          </a:bodyPr>
          <a:lstStyle/>
          <a:p>
            <a:endParaRPr lang="fi-FI" sz="1800" dirty="0" smtClean="0"/>
          </a:p>
          <a:p>
            <a:pPr marL="0" indent="0">
              <a:buNone/>
            </a:pPr>
            <a:r>
              <a:rPr lang="fi-FI" sz="3200" dirty="0" smtClean="0"/>
              <a:t>Jaamme materiaalia avoimesti saataville osoitteeseen: </a:t>
            </a:r>
            <a:r>
              <a:rPr lang="fi-FI" sz="3200" dirty="0" smtClean="0">
                <a:solidFill>
                  <a:schemeClr val="accent1"/>
                </a:solidFill>
              </a:rPr>
              <a:t>www.lukiomateriaali.fi </a:t>
            </a:r>
            <a:endParaRPr lang="fi-FI" sz="3200" dirty="0" smtClean="0">
              <a:solidFill>
                <a:schemeClr val="accent1"/>
              </a:solidFill>
            </a:endParaRPr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434" y="3796408"/>
            <a:ext cx="2743200" cy="2876550"/>
          </a:xfrm>
          <a:prstGeom prst="rect">
            <a:avLst/>
          </a:prstGeom>
        </p:spPr>
      </p:pic>
      <p:sp>
        <p:nvSpPr>
          <p:cNvPr id="8" name="Tekstiruutu 7"/>
          <p:cNvSpPr txBox="1"/>
          <p:nvPr/>
        </p:nvSpPr>
        <p:spPr>
          <a:xfrm>
            <a:off x="760288" y="5188449"/>
            <a:ext cx="7294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Sivustolta löytyy aiemmissa hankkeissa tehtyä </a:t>
            </a:r>
            <a:r>
              <a:rPr lang="fi-FI" dirty="0" smtClean="0"/>
              <a:t>oppimateriaalia aineisiin: MAB, MAA, BI, EN, OPO, S2, AI, HI, YH, VO, (psykologinen joustavuus)</a:t>
            </a:r>
            <a:endParaRPr lang="fi-FI" dirty="0"/>
          </a:p>
        </p:txBody>
      </p:sp>
      <p:sp>
        <p:nvSpPr>
          <p:cNvPr id="9" name="Tekstiruutu 8"/>
          <p:cNvSpPr txBox="1"/>
          <p:nvPr/>
        </p:nvSpPr>
        <p:spPr>
          <a:xfrm>
            <a:off x="739739" y="6014418"/>
            <a:ext cx="7315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Tulossa Sitran Tulevaisuustaajuus –työpajamenetelmän sovellutuksia eri oppiaineisiin: HI, KE, AI/EN, FI, YH, MA, OPO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7732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EDACBE9-155F-4B6A-9C08-93B7ECED2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494" y="10"/>
            <a:ext cx="8668499" cy="6857990"/>
          </a:xfrm>
          <a:prstGeom prst="rect">
            <a:avLst/>
          </a:prstGeom>
        </p:spPr>
      </p:pic>
      <p:sp>
        <p:nvSpPr>
          <p:cNvPr id="17" name="Rectangle 11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E741D1F-BB6F-43DF-918A-5FB9AC050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fi-FI" sz="2800" dirty="0" smtClean="0"/>
              <a:t>Kiitos!</a:t>
            </a:r>
            <a:endParaRPr lang="fi-FI" sz="2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isällön paikkamerkki 3"/>
          <p:cNvSpPr>
            <a:spLocks noGrp="1"/>
          </p:cNvSpPr>
          <p:nvPr>
            <p:ph idx="1"/>
          </p:nvPr>
        </p:nvSpPr>
        <p:spPr>
          <a:xfrm>
            <a:off x="371094" y="2698953"/>
            <a:ext cx="2937817" cy="12486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dirty="0" smtClean="0"/>
              <a:t>Katri </a:t>
            </a:r>
            <a:r>
              <a:rPr lang="fi-FI" sz="2000" dirty="0" err="1" smtClean="0"/>
              <a:t>Kykyri</a:t>
            </a:r>
            <a:endParaRPr lang="fi-FI" sz="2000" dirty="0" smtClean="0"/>
          </a:p>
          <a:p>
            <a:pPr marL="0" indent="0">
              <a:buNone/>
            </a:pPr>
            <a:r>
              <a:rPr lang="fi-FI" sz="2000" dirty="0" smtClean="0">
                <a:hlinkClick r:id="rId4"/>
              </a:rPr>
              <a:t>katri.kykyri@roiedu.fi</a:t>
            </a:r>
            <a:endParaRPr lang="fi-FI" sz="2000" dirty="0" smtClean="0"/>
          </a:p>
          <a:p>
            <a:pPr marL="0" indent="0">
              <a:buNone/>
            </a:pPr>
            <a:r>
              <a:rPr lang="fi-FI" sz="2000" dirty="0" smtClean="0"/>
              <a:t>p. 040 </a:t>
            </a:r>
            <a:r>
              <a:rPr lang="fi-FI" sz="2000" dirty="0"/>
              <a:t>749 </a:t>
            </a:r>
            <a:r>
              <a:rPr lang="fi-FI" sz="2000" dirty="0" smtClean="0"/>
              <a:t>4756</a:t>
            </a:r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endParaRPr lang="fi-FI" sz="1400" dirty="0"/>
          </a:p>
          <a:p>
            <a:pPr marL="0" indent="0">
              <a:buNone/>
            </a:pPr>
            <a:endParaRPr lang="fi-FI" sz="1400" dirty="0"/>
          </a:p>
        </p:txBody>
      </p:sp>
      <p:sp>
        <p:nvSpPr>
          <p:cNvPr id="6" name="Tekstiruutu 5"/>
          <p:cNvSpPr txBox="1"/>
          <p:nvPr/>
        </p:nvSpPr>
        <p:spPr>
          <a:xfrm>
            <a:off x="360648" y="5540982"/>
            <a:ext cx="33626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/>
              <a:t>Elina Pehkonen</a:t>
            </a:r>
          </a:p>
          <a:p>
            <a:r>
              <a:rPr lang="fi-FI" sz="2000" dirty="0">
                <a:hlinkClick r:id="rId5"/>
              </a:rPr>
              <a:t>Elina.pehkonen@rovaniemi.fi</a:t>
            </a:r>
            <a:endParaRPr lang="fi-FI" sz="2000" dirty="0"/>
          </a:p>
          <a:p>
            <a:r>
              <a:rPr lang="fi-FI" sz="2000" dirty="0"/>
              <a:t>p. 040 132 0260</a:t>
            </a:r>
          </a:p>
        </p:txBody>
      </p:sp>
      <p:sp>
        <p:nvSpPr>
          <p:cNvPr id="7" name="Tekstiruutu 6"/>
          <p:cNvSpPr txBox="1"/>
          <p:nvPr/>
        </p:nvSpPr>
        <p:spPr>
          <a:xfrm>
            <a:off x="360648" y="4193647"/>
            <a:ext cx="3162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/>
              <a:t>Heli Karjalainen</a:t>
            </a:r>
          </a:p>
          <a:p>
            <a:r>
              <a:rPr lang="fi-FI" sz="2000" dirty="0">
                <a:hlinkClick r:id="rId6"/>
              </a:rPr>
              <a:t>heli.karjalainen@roiedu.fi</a:t>
            </a:r>
            <a:endParaRPr lang="fi-FI" sz="2000" dirty="0"/>
          </a:p>
          <a:p>
            <a:r>
              <a:rPr lang="fi-FI" sz="2000" dirty="0"/>
              <a:t>p. 040 158 2394</a:t>
            </a:r>
          </a:p>
        </p:txBody>
      </p:sp>
    </p:spTree>
    <p:extLst>
      <p:ext uri="{BB962C8B-B14F-4D97-AF65-F5344CB8AC3E}">
        <p14:creationId xmlns:p14="http://schemas.microsoft.com/office/powerpoint/2010/main" val="106360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TM03457491[[fn=Suurkaupunki]]</Template>
  <TotalTime>2749</TotalTime>
  <Words>377</Words>
  <Application>Microsoft Office PowerPoint</Application>
  <PresentationFormat>Laajakuva</PresentationFormat>
  <Paragraphs>57</Paragraphs>
  <Slides>8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Office-teema</vt:lpstr>
      <vt:lpstr>”Niin leveät hartiat ja tiheä verkosto, ettei kukaan tippuisi”  </vt:lpstr>
      <vt:lpstr>Hanke pähkinänkuoressa</vt:lpstr>
      <vt:lpstr>Hankkeen tavoitteet</vt:lpstr>
      <vt:lpstr>Aloitimme tien päältä</vt:lpstr>
      <vt:lpstr>Nostoja syksyltä:</vt:lpstr>
      <vt:lpstr>Työn alla nyt</vt:lpstr>
      <vt:lpstr>PowerPoint-esitys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LaTU –hanke  Projektisuunnitelma</dc:title>
  <dc:creator>Ville-Veikko Kykyri</dc:creator>
  <cp:lastModifiedBy>Käyttäjä</cp:lastModifiedBy>
  <cp:revision>211</cp:revision>
  <dcterms:created xsi:type="dcterms:W3CDTF">2021-01-05T13:22:46Z</dcterms:created>
  <dcterms:modified xsi:type="dcterms:W3CDTF">2022-11-22T07:13:00Z</dcterms:modified>
</cp:coreProperties>
</file>