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4"/>
  </p:sldMasterIdLst>
  <p:notesMasterIdLst>
    <p:notesMasterId r:id="rId12"/>
  </p:notesMasterIdLst>
  <p:sldIdLst>
    <p:sldId id="256" r:id="rId5"/>
    <p:sldId id="258" r:id="rId6"/>
    <p:sldId id="265" r:id="rId7"/>
    <p:sldId id="257" r:id="rId8"/>
    <p:sldId id="276" r:id="rId9"/>
    <p:sldId id="260" r:id="rId10"/>
    <p:sldId id="263" r:id="rId11"/>
  </p:sldIdLst>
  <p:sldSz cx="12192000" cy="6858000"/>
  <p:notesSz cx="6858000" cy="9144000"/>
  <p:embeddedFontLst>
    <p:embeddedFont>
      <p:font typeface="DIN 2014" panose="020B0504020202020204" pitchFamily="34" charset="77"/>
      <p:regular r:id="rId13"/>
      <p:italic r:id="rId14"/>
    </p:embeddedFont>
    <p:embeddedFont>
      <p:font typeface="DIN 2014 Bold" panose="020B0504020202020204" pitchFamily="34" charset="77"/>
      <p:bold r:id="rId15"/>
      <p:italic r:id="rId16"/>
      <p:boldItalic r:id="rId17"/>
    </p:embeddedFont>
    <p:embeddedFont>
      <p:font typeface="Roboto" panose="02000000000000000000" pitchFamily="2" charset="0"/>
      <p:regular r:id="rId18"/>
      <p:bold r:id="rId19"/>
      <p:italic r:id="rId20"/>
      <p:boldItalic r:id="rId21"/>
    </p:embeddedFont>
  </p:embeddedFontLst>
  <p:defaultTextStyle>
    <a:defPPr>
      <a:defRPr lang="en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6344"/>
  </p:normalViewPr>
  <p:slideViewPr>
    <p:cSldViewPr snapToGrid="0" snapToObjects="1">
      <p:cViewPr varScale="1">
        <p:scale>
          <a:sx n="127" d="100"/>
          <a:sy n="127" d="100"/>
        </p:scale>
        <p:origin x="51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customXml" Target="../customXml/item3.xml"/><Relationship Id="rId21" Type="http://schemas.openxmlformats.org/officeDocument/2006/relationships/font" Target="fonts/font9.fntdata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font" Target="fonts/font3.fntdata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font" Target="fonts/font7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font" Target="fonts/font2.fntdata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1DFB6C4-FC71-409B-9B31-B6FBE6680AD0}" type="doc">
      <dgm:prSet loTypeId="urn:microsoft.com/office/officeart/2005/8/layout/default" loCatId="list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5C3E48D-9BFC-47B7-B066-EDF8E18E231C}">
      <dgm:prSet/>
      <dgm:spPr>
        <a:xfrm>
          <a:off x="94113" y="633097"/>
          <a:ext cx="2720834" cy="1632500"/>
        </a:xfrm>
        <a:prstGeom prst="roundRect">
          <a:avLst/>
        </a:prstGeom>
        <a:solidFill>
          <a:srgbClr val="FF7BD3"/>
        </a:solidFill>
        <a:ln w="1905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fi-FI" b="0" i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Lapsen mielikuvitus, eläytymiskyky ja empaattisuus vahvistuvat, sanavarasto laajenee ja itsensä ilmaisu paranee.</a:t>
          </a:r>
          <a:endParaRPr lang="en-US">
            <a:solidFill>
              <a:srgbClr val="FFFFFF"/>
            </a:solidFill>
            <a:latin typeface="Calibri" panose="020F0502020204030204"/>
            <a:ea typeface="+mn-ea"/>
            <a:cs typeface="+mn-cs"/>
          </a:endParaRPr>
        </a:p>
      </dgm:t>
    </dgm:pt>
    <dgm:pt modelId="{32DEE9C6-4736-4BDE-A401-B44FD34A5907}" type="parTrans" cxnId="{6133077C-0918-4BD7-ABBD-B916EA42292A}">
      <dgm:prSet/>
      <dgm:spPr/>
      <dgm:t>
        <a:bodyPr/>
        <a:lstStyle/>
        <a:p>
          <a:endParaRPr lang="en-US"/>
        </a:p>
      </dgm:t>
    </dgm:pt>
    <dgm:pt modelId="{F48B6423-0051-4D32-8862-80CCB5338FE5}" type="sibTrans" cxnId="{6133077C-0918-4BD7-ABBD-B916EA42292A}">
      <dgm:prSet/>
      <dgm:spPr/>
      <dgm:t>
        <a:bodyPr/>
        <a:lstStyle/>
        <a:p>
          <a:endParaRPr lang="en-US"/>
        </a:p>
      </dgm:t>
    </dgm:pt>
    <dgm:pt modelId="{FD37EA79-3B57-4E9F-AE73-A0A85FDFD641}">
      <dgm:prSet/>
      <dgm:spPr>
        <a:xfrm>
          <a:off x="2992917" y="636003"/>
          <a:ext cx="2720834" cy="1632500"/>
        </a:xfrm>
        <a:prstGeom prst="roundRect">
          <a:avLst/>
        </a:prstGeom>
        <a:solidFill>
          <a:srgbClr val="FF7BD3"/>
        </a:solidFill>
        <a:ln w="1905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fi-FI" b="0" i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Lukeminen on lapselle hauskaa ajanvietettä ja rentouttavaa puuhaa ennen nukkumaanmenoa.</a:t>
          </a:r>
          <a:endParaRPr lang="en-US">
            <a:solidFill>
              <a:srgbClr val="FFFFFF"/>
            </a:solidFill>
            <a:latin typeface="Calibri" panose="020F0502020204030204"/>
            <a:ea typeface="+mn-ea"/>
            <a:cs typeface="+mn-cs"/>
          </a:endParaRPr>
        </a:p>
      </dgm:t>
    </dgm:pt>
    <dgm:pt modelId="{55805FC3-5607-4F06-AA68-885C2C2ED6E4}" type="parTrans" cxnId="{2549BCEE-AAFE-4C1B-8441-6E5B6EB0543C}">
      <dgm:prSet/>
      <dgm:spPr/>
      <dgm:t>
        <a:bodyPr/>
        <a:lstStyle/>
        <a:p>
          <a:endParaRPr lang="en-US"/>
        </a:p>
      </dgm:t>
    </dgm:pt>
    <dgm:pt modelId="{6DAFE61A-42E1-43BA-992D-596A389EEF49}" type="sibTrans" cxnId="{2549BCEE-AAFE-4C1B-8441-6E5B6EB0543C}">
      <dgm:prSet/>
      <dgm:spPr/>
      <dgm:t>
        <a:bodyPr/>
        <a:lstStyle/>
        <a:p>
          <a:endParaRPr lang="en-US"/>
        </a:p>
      </dgm:t>
    </dgm:pt>
    <dgm:pt modelId="{99A3F8DF-18F6-4C21-8D3D-42DCA72FB5F0}">
      <dgm:prSet/>
      <dgm:spPr>
        <a:xfrm>
          <a:off x="5985834" y="636003"/>
          <a:ext cx="2720834" cy="1632500"/>
        </a:xfrm>
        <a:prstGeom prst="roundRect">
          <a:avLst/>
        </a:prstGeom>
        <a:solidFill>
          <a:srgbClr val="FF7BD3"/>
        </a:solidFill>
        <a:ln w="1905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fi-FI" b="0" i="0" dirty="0"/>
            <a:t>Lapsi, jolle luetaan, on oikeudenmukaisempi ja pärjää paremmin porukassa</a:t>
          </a:r>
          <a:endParaRPr lang="en-US" dirty="0">
            <a:solidFill>
              <a:srgbClr val="FFFFFF"/>
            </a:solidFill>
            <a:latin typeface="Calibri" panose="020F0502020204030204"/>
            <a:ea typeface="+mn-ea"/>
            <a:cs typeface="+mn-cs"/>
          </a:endParaRPr>
        </a:p>
      </dgm:t>
    </dgm:pt>
    <dgm:pt modelId="{A2814066-FFD0-4E22-82CA-0373CC22780F}" type="parTrans" cxnId="{21BF7971-983F-4346-9043-12732CC036F3}">
      <dgm:prSet/>
      <dgm:spPr/>
      <dgm:t>
        <a:bodyPr/>
        <a:lstStyle/>
        <a:p>
          <a:endParaRPr lang="en-US"/>
        </a:p>
      </dgm:t>
    </dgm:pt>
    <dgm:pt modelId="{45FBF0EB-2C3F-430F-BC1C-669A07CA1663}" type="sibTrans" cxnId="{21BF7971-983F-4346-9043-12732CC036F3}">
      <dgm:prSet/>
      <dgm:spPr/>
      <dgm:t>
        <a:bodyPr/>
        <a:lstStyle/>
        <a:p>
          <a:endParaRPr lang="en-US"/>
        </a:p>
      </dgm:t>
    </dgm:pt>
    <dgm:pt modelId="{68A20932-27BD-4AAF-B2FC-94357A8516CE}">
      <dgm:prSet/>
      <dgm:spPr>
        <a:xfrm>
          <a:off x="0" y="2540587"/>
          <a:ext cx="2720834" cy="1632500"/>
        </a:xfrm>
        <a:prstGeom prst="roundRect">
          <a:avLst/>
        </a:prstGeom>
        <a:solidFill>
          <a:srgbClr val="FF7BD3"/>
        </a:solidFill>
        <a:ln w="1905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fi-FI" b="0" i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Lukeminen on keino käsitellä erilaisia tunteita, kuten pelkoa tai jännitystä, turvallisessa ympäristössä yhdessä aikuisen kanssa.</a:t>
          </a:r>
          <a:endParaRPr lang="en-US">
            <a:solidFill>
              <a:srgbClr val="FFFFFF"/>
            </a:solidFill>
            <a:latin typeface="Calibri" panose="020F0502020204030204"/>
            <a:ea typeface="+mn-ea"/>
            <a:cs typeface="+mn-cs"/>
          </a:endParaRPr>
        </a:p>
      </dgm:t>
    </dgm:pt>
    <dgm:pt modelId="{AB06087C-DF10-453E-A7B3-73FF4DBC9B0D}" type="parTrans" cxnId="{A9373DDC-0A99-49C5-AE7B-4B381CEA11EE}">
      <dgm:prSet/>
      <dgm:spPr/>
      <dgm:t>
        <a:bodyPr/>
        <a:lstStyle/>
        <a:p>
          <a:endParaRPr lang="en-US"/>
        </a:p>
      </dgm:t>
    </dgm:pt>
    <dgm:pt modelId="{E937705C-A958-4803-BAAD-25FB39C2CD42}" type="sibTrans" cxnId="{A9373DDC-0A99-49C5-AE7B-4B381CEA11EE}">
      <dgm:prSet/>
      <dgm:spPr/>
      <dgm:t>
        <a:bodyPr/>
        <a:lstStyle/>
        <a:p>
          <a:endParaRPr lang="en-US"/>
        </a:p>
      </dgm:t>
    </dgm:pt>
    <dgm:pt modelId="{1A451846-9CF7-40BA-A452-0D2FAD0C58E1}">
      <dgm:prSet/>
      <dgm:spPr>
        <a:xfrm>
          <a:off x="2916570" y="2560617"/>
          <a:ext cx="2720834" cy="1632500"/>
        </a:xfrm>
        <a:prstGeom prst="roundRect">
          <a:avLst/>
        </a:prstGeom>
        <a:solidFill>
          <a:srgbClr val="FF7BD3"/>
        </a:solidFill>
        <a:ln w="1905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fi-FI" b="0" i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Yhteinen lukuhetki vahvistaa sidettä lapsen ja lukevan aikuisen välillä</a:t>
          </a:r>
          <a:endParaRPr lang="en-US">
            <a:solidFill>
              <a:srgbClr val="FFFFFF"/>
            </a:solidFill>
            <a:latin typeface="Calibri" panose="020F0502020204030204"/>
            <a:ea typeface="+mn-ea"/>
            <a:cs typeface="+mn-cs"/>
          </a:endParaRPr>
        </a:p>
      </dgm:t>
    </dgm:pt>
    <dgm:pt modelId="{9B42EFEF-4AF2-4FF5-9D31-8221A8E28D79}" type="parTrans" cxnId="{9E6C9A2B-CCA1-4DAC-A03E-799DD8F61E15}">
      <dgm:prSet/>
      <dgm:spPr/>
      <dgm:t>
        <a:bodyPr/>
        <a:lstStyle/>
        <a:p>
          <a:endParaRPr lang="en-US"/>
        </a:p>
      </dgm:t>
    </dgm:pt>
    <dgm:pt modelId="{68116190-9610-4B43-AA86-A3EF44876F33}" type="sibTrans" cxnId="{9E6C9A2B-CCA1-4DAC-A03E-799DD8F61E15}">
      <dgm:prSet/>
      <dgm:spPr/>
      <dgm:t>
        <a:bodyPr/>
        <a:lstStyle/>
        <a:p>
          <a:endParaRPr lang="en-US"/>
        </a:p>
      </dgm:t>
    </dgm:pt>
    <dgm:pt modelId="{7ADD54FC-CE85-4CAB-9865-38913442CF4A}">
      <dgm:prSet/>
      <dgm:spPr>
        <a:xfrm>
          <a:off x="5985834" y="2540587"/>
          <a:ext cx="2720834" cy="1632500"/>
        </a:xfrm>
        <a:prstGeom prst="roundRect">
          <a:avLst/>
        </a:prstGeom>
        <a:solidFill>
          <a:srgbClr val="FF7BD3"/>
        </a:solidFill>
        <a:ln w="1905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fi-FI" b="0" i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Lukutaito on tasa-arvon ja demokratian edellytys: kaikilla tulee olla samat edellytykset selviytyä elämästä.</a:t>
          </a:r>
          <a:endParaRPr lang="en-US">
            <a:solidFill>
              <a:srgbClr val="FFFFFF"/>
            </a:solidFill>
            <a:latin typeface="Calibri" panose="020F0502020204030204"/>
            <a:ea typeface="+mn-ea"/>
            <a:cs typeface="+mn-cs"/>
          </a:endParaRPr>
        </a:p>
      </dgm:t>
    </dgm:pt>
    <dgm:pt modelId="{57007BC8-7B36-4978-9168-3F4DDC825F63}" type="parTrans" cxnId="{1B288F8D-26CE-4BA9-8620-BBC2359F371B}">
      <dgm:prSet/>
      <dgm:spPr/>
      <dgm:t>
        <a:bodyPr/>
        <a:lstStyle/>
        <a:p>
          <a:endParaRPr lang="en-US"/>
        </a:p>
      </dgm:t>
    </dgm:pt>
    <dgm:pt modelId="{E504CB04-ABB4-4095-8E83-A98D5C006C0E}" type="sibTrans" cxnId="{1B288F8D-26CE-4BA9-8620-BBC2359F371B}">
      <dgm:prSet/>
      <dgm:spPr/>
      <dgm:t>
        <a:bodyPr/>
        <a:lstStyle/>
        <a:p>
          <a:endParaRPr lang="en-US"/>
        </a:p>
      </dgm:t>
    </dgm:pt>
    <dgm:pt modelId="{4E31459F-572D-4B7E-A57C-C8E255220A11}" type="pres">
      <dgm:prSet presAssocID="{31DFB6C4-FC71-409B-9B31-B6FBE6680AD0}" presName="diagram" presStyleCnt="0">
        <dgm:presLayoutVars>
          <dgm:dir/>
          <dgm:resizeHandles val="exact"/>
        </dgm:presLayoutVars>
      </dgm:prSet>
      <dgm:spPr/>
    </dgm:pt>
    <dgm:pt modelId="{2F545871-63DA-4F75-BF9E-D3C390D8D0B6}" type="pres">
      <dgm:prSet presAssocID="{E5C3E48D-9BFC-47B7-B066-EDF8E18E231C}" presName="node" presStyleLbl="node1" presStyleIdx="0" presStyleCnt="6" custLinFactNeighborX="3459" custLinFactNeighborY="-178">
        <dgm:presLayoutVars>
          <dgm:bulletEnabled val="1"/>
        </dgm:presLayoutVars>
      </dgm:prSet>
      <dgm:spPr>
        <a:prstGeom prst="roundRect">
          <a:avLst/>
        </a:prstGeom>
      </dgm:spPr>
    </dgm:pt>
    <dgm:pt modelId="{7A24802E-718E-476D-8C70-C3CA9340E1B4}" type="pres">
      <dgm:prSet presAssocID="{F48B6423-0051-4D32-8862-80CCB5338FE5}" presName="sibTrans" presStyleCnt="0"/>
      <dgm:spPr/>
    </dgm:pt>
    <dgm:pt modelId="{B9970242-8161-4924-9B06-9798CCDD4AF9}" type="pres">
      <dgm:prSet presAssocID="{FD37EA79-3B57-4E9F-AE73-A0A85FDFD641}" presName="node" presStyleLbl="node1" presStyleIdx="1" presStyleCnt="6">
        <dgm:presLayoutVars>
          <dgm:bulletEnabled val="1"/>
        </dgm:presLayoutVars>
      </dgm:prSet>
      <dgm:spPr>
        <a:prstGeom prst="roundRect">
          <a:avLst/>
        </a:prstGeom>
      </dgm:spPr>
    </dgm:pt>
    <dgm:pt modelId="{47CB1544-ED78-4613-8EB3-9DC615201DA7}" type="pres">
      <dgm:prSet presAssocID="{6DAFE61A-42E1-43BA-992D-596A389EEF49}" presName="sibTrans" presStyleCnt="0"/>
      <dgm:spPr/>
    </dgm:pt>
    <dgm:pt modelId="{BC4C4C2B-C6AD-41CD-9BF7-0F6B5A08FDBE}" type="pres">
      <dgm:prSet presAssocID="{99A3F8DF-18F6-4C21-8D3D-42DCA72FB5F0}" presName="node" presStyleLbl="node1" presStyleIdx="2" presStyleCnt="6" custLinFactNeighborX="1283">
        <dgm:presLayoutVars>
          <dgm:bulletEnabled val="1"/>
        </dgm:presLayoutVars>
      </dgm:prSet>
      <dgm:spPr>
        <a:prstGeom prst="roundRect">
          <a:avLst/>
        </a:prstGeom>
      </dgm:spPr>
    </dgm:pt>
    <dgm:pt modelId="{B8B191A8-1475-4DFB-83CA-8F417952CA15}" type="pres">
      <dgm:prSet presAssocID="{45FBF0EB-2C3F-430F-BC1C-669A07CA1663}" presName="sibTrans" presStyleCnt="0"/>
      <dgm:spPr/>
    </dgm:pt>
    <dgm:pt modelId="{C253EEB4-F849-4377-A3F8-D57A17D883E7}" type="pres">
      <dgm:prSet presAssocID="{68A20932-27BD-4AAF-B2FC-94357A8516CE}" presName="node" presStyleLbl="node1" presStyleIdx="3" presStyleCnt="6">
        <dgm:presLayoutVars>
          <dgm:bulletEnabled val="1"/>
        </dgm:presLayoutVars>
      </dgm:prSet>
      <dgm:spPr>
        <a:prstGeom prst="roundRect">
          <a:avLst/>
        </a:prstGeom>
      </dgm:spPr>
    </dgm:pt>
    <dgm:pt modelId="{CCA6AA1D-8F03-4D87-BB3A-6CA9B146C724}" type="pres">
      <dgm:prSet presAssocID="{E937705C-A958-4803-BAAD-25FB39C2CD42}" presName="sibTrans" presStyleCnt="0"/>
      <dgm:spPr/>
    </dgm:pt>
    <dgm:pt modelId="{2C258901-E9F6-4BAC-A362-3C9E425D9B66}" type="pres">
      <dgm:prSet presAssocID="{1A451846-9CF7-40BA-A452-0D2FAD0C58E1}" presName="node" presStyleLbl="node1" presStyleIdx="4" presStyleCnt="6" custLinFactNeighborX="-2806" custLinFactNeighborY="1227">
        <dgm:presLayoutVars>
          <dgm:bulletEnabled val="1"/>
        </dgm:presLayoutVars>
      </dgm:prSet>
      <dgm:spPr>
        <a:prstGeom prst="roundRect">
          <a:avLst/>
        </a:prstGeom>
      </dgm:spPr>
    </dgm:pt>
    <dgm:pt modelId="{B62DC5EF-C8C4-449C-ABC7-1D7CF0B089E4}" type="pres">
      <dgm:prSet presAssocID="{68116190-9610-4B43-AA86-A3EF44876F33}" presName="sibTrans" presStyleCnt="0"/>
      <dgm:spPr/>
    </dgm:pt>
    <dgm:pt modelId="{25833616-F614-405C-AC46-52D92BD592D2}" type="pres">
      <dgm:prSet presAssocID="{7ADD54FC-CE85-4CAB-9865-38913442CF4A}" presName="node" presStyleLbl="node1" presStyleIdx="5" presStyleCnt="6">
        <dgm:presLayoutVars>
          <dgm:bulletEnabled val="1"/>
        </dgm:presLayoutVars>
      </dgm:prSet>
      <dgm:spPr>
        <a:prstGeom prst="roundRect">
          <a:avLst/>
        </a:prstGeom>
      </dgm:spPr>
    </dgm:pt>
  </dgm:ptLst>
  <dgm:cxnLst>
    <dgm:cxn modelId="{9E6C9A2B-CCA1-4DAC-A03E-799DD8F61E15}" srcId="{31DFB6C4-FC71-409B-9B31-B6FBE6680AD0}" destId="{1A451846-9CF7-40BA-A452-0D2FAD0C58E1}" srcOrd="4" destOrd="0" parTransId="{9B42EFEF-4AF2-4FF5-9D31-8221A8E28D79}" sibTransId="{68116190-9610-4B43-AA86-A3EF44876F33}"/>
    <dgm:cxn modelId="{78F78B2C-8D62-4DF8-AE06-761F77A9F07F}" type="presOf" srcId="{FD37EA79-3B57-4E9F-AE73-A0A85FDFD641}" destId="{B9970242-8161-4924-9B06-9798CCDD4AF9}" srcOrd="0" destOrd="0" presId="urn:microsoft.com/office/officeart/2005/8/layout/default"/>
    <dgm:cxn modelId="{94E4BF67-2765-418A-B72B-EF8C55497120}" type="presOf" srcId="{31DFB6C4-FC71-409B-9B31-B6FBE6680AD0}" destId="{4E31459F-572D-4B7E-A57C-C8E255220A11}" srcOrd="0" destOrd="0" presId="urn:microsoft.com/office/officeart/2005/8/layout/default"/>
    <dgm:cxn modelId="{559D866E-DF8B-43DE-9826-C75F24226CD6}" type="presOf" srcId="{7ADD54FC-CE85-4CAB-9865-38913442CF4A}" destId="{25833616-F614-405C-AC46-52D92BD592D2}" srcOrd="0" destOrd="0" presId="urn:microsoft.com/office/officeart/2005/8/layout/default"/>
    <dgm:cxn modelId="{21BF7971-983F-4346-9043-12732CC036F3}" srcId="{31DFB6C4-FC71-409B-9B31-B6FBE6680AD0}" destId="{99A3F8DF-18F6-4C21-8D3D-42DCA72FB5F0}" srcOrd="2" destOrd="0" parTransId="{A2814066-FFD0-4E22-82CA-0373CC22780F}" sibTransId="{45FBF0EB-2C3F-430F-BC1C-669A07CA1663}"/>
    <dgm:cxn modelId="{6133077C-0918-4BD7-ABBD-B916EA42292A}" srcId="{31DFB6C4-FC71-409B-9B31-B6FBE6680AD0}" destId="{E5C3E48D-9BFC-47B7-B066-EDF8E18E231C}" srcOrd="0" destOrd="0" parTransId="{32DEE9C6-4736-4BDE-A401-B44FD34A5907}" sibTransId="{F48B6423-0051-4D32-8862-80CCB5338FE5}"/>
    <dgm:cxn modelId="{1B288F8D-26CE-4BA9-8620-BBC2359F371B}" srcId="{31DFB6C4-FC71-409B-9B31-B6FBE6680AD0}" destId="{7ADD54FC-CE85-4CAB-9865-38913442CF4A}" srcOrd="5" destOrd="0" parTransId="{57007BC8-7B36-4978-9168-3F4DDC825F63}" sibTransId="{E504CB04-ABB4-4095-8E83-A98D5C006C0E}"/>
    <dgm:cxn modelId="{D30046AF-F9C8-4C52-A5F9-21379698B4F3}" type="presOf" srcId="{68A20932-27BD-4AAF-B2FC-94357A8516CE}" destId="{C253EEB4-F849-4377-A3F8-D57A17D883E7}" srcOrd="0" destOrd="0" presId="urn:microsoft.com/office/officeart/2005/8/layout/default"/>
    <dgm:cxn modelId="{D23201BD-70AC-47C1-B595-CBD5C2955D74}" type="presOf" srcId="{E5C3E48D-9BFC-47B7-B066-EDF8E18E231C}" destId="{2F545871-63DA-4F75-BF9E-D3C390D8D0B6}" srcOrd="0" destOrd="0" presId="urn:microsoft.com/office/officeart/2005/8/layout/default"/>
    <dgm:cxn modelId="{59E358BE-DB2C-4848-8BB7-B2FE4C38E97E}" type="presOf" srcId="{99A3F8DF-18F6-4C21-8D3D-42DCA72FB5F0}" destId="{BC4C4C2B-C6AD-41CD-9BF7-0F6B5A08FDBE}" srcOrd="0" destOrd="0" presId="urn:microsoft.com/office/officeart/2005/8/layout/default"/>
    <dgm:cxn modelId="{A9373DDC-0A99-49C5-AE7B-4B381CEA11EE}" srcId="{31DFB6C4-FC71-409B-9B31-B6FBE6680AD0}" destId="{68A20932-27BD-4AAF-B2FC-94357A8516CE}" srcOrd="3" destOrd="0" parTransId="{AB06087C-DF10-453E-A7B3-73FF4DBC9B0D}" sibTransId="{E937705C-A958-4803-BAAD-25FB39C2CD42}"/>
    <dgm:cxn modelId="{1250FBE3-28AF-441A-8DA0-BEAD000D5FEA}" type="presOf" srcId="{1A451846-9CF7-40BA-A452-0D2FAD0C58E1}" destId="{2C258901-E9F6-4BAC-A362-3C9E425D9B66}" srcOrd="0" destOrd="0" presId="urn:microsoft.com/office/officeart/2005/8/layout/default"/>
    <dgm:cxn modelId="{2549BCEE-AAFE-4C1B-8441-6E5B6EB0543C}" srcId="{31DFB6C4-FC71-409B-9B31-B6FBE6680AD0}" destId="{FD37EA79-3B57-4E9F-AE73-A0A85FDFD641}" srcOrd="1" destOrd="0" parTransId="{55805FC3-5607-4F06-AA68-885C2C2ED6E4}" sibTransId="{6DAFE61A-42E1-43BA-992D-596A389EEF49}"/>
    <dgm:cxn modelId="{DCD81F95-63DB-4E5A-B493-EDC936AC04DB}" type="presParOf" srcId="{4E31459F-572D-4B7E-A57C-C8E255220A11}" destId="{2F545871-63DA-4F75-BF9E-D3C390D8D0B6}" srcOrd="0" destOrd="0" presId="urn:microsoft.com/office/officeart/2005/8/layout/default"/>
    <dgm:cxn modelId="{64247058-059F-441A-A38F-C2660D852D0E}" type="presParOf" srcId="{4E31459F-572D-4B7E-A57C-C8E255220A11}" destId="{7A24802E-718E-476D-8C70-C3CA9340E1B4}" srcOrd="1" destOrd="0" presId="urn:microsoft.com/office/officeart/2005/8/layout/default"/>
    <dgm:cxn modelId="{BF76D6EC-2FCD-4641-9C7A-42F7BBC74326}" type="presParOf" srcId="{4E31459F-572D-4B7E-A57C-C8E255220A11}" destId="{B9970242-8161-4924-9B06-9798CCDD4AF9}" srcOrd="2" destOrd="0" presId="urn:microsoft.com/office/officeart/2005/8/layout/default"/>
    <dgm:cxn modelId="{6675ADD0-81A9-4AD2-B274-B2AF7FEDB450}" type="presParOf" srcId="{4E31459F-572D-4B7E-A57C-C8E255220A11}" destId="{47CB1544-ED78-4613-8EB3-9DC615201DA7}" srcOrd="3" destOrd="0" presId="urn:microsoft.com/office/officeart/2005/8/layout/default"/>
    <dgm:cxn modelId="{0DA4C6B3-056F-4838-9C40-5CC05DE19A21}" type="presParOf" srcId="{4E31459F-572D-4B7E-A57C-C8E255220A11}" destId="{BC4C4C2B-C6AD-41CD-9BF7-0F6B5A08FDBE}" srcOrd="4" destOrd="0" presId="urn:microsoft.com/office/officeart/2005/8/layout/default"/>
    <dgm:cxn modelId="{BF46A946-2B87-4ABA-8AD4-405DA0872C67}" type="presParOf" srcId="{4E31459F-572D-4B7E-A57C-C8E255220A11}" destId="{B8B191A8-1475-4DFB-83CA-8F417952CA15}" srcOrd="5" destOrd="0" presId="urn:microsoft.com/office/officeart/2005/8/layout/default"/>
    <dgm:cxn modelId="{1184CF17-C0A0-4B6D-B82D-D52C508E5E16}" type="presParOf" srcId="{4E31459F-572D-4B7E-A57C-C8E255220A11}" destId="{C253EEB4-F849-4377-A3F8-D57A17D883E7}" srcOrd="6" destOrd="0" presId="urn:microsoft.com/office/officeart/2005/8/layout/default"/>
    <dgm:cxn modelId="{4A15A60B-9275-4D53-87EF-82512385305C}" type="presParOf" srcId="{4E31459F-572D-4B7E-A57C-C8E255220A11}" destId="{CCA6AA1D-8F03-4D87-BB3A-6CA9B146C724}" srcOrd="7" destOrd="0" presId="urn:microsoft.com/office/officeart/2005/8/layout/default"/>
    <dgm:cxn modelId="{FB78228C-E73F-4CB2-9C81-EB1A1952D94E}" type="presParOf" srcId="{4E31459F-572D-4B7E-A57C-C8E255220A11}" destId="{2C258901-E9F6-4BAC-A362-3C9E425D9B66}" srcOrd="8" destOrd="0" presId="urn:microsoft.com/office/officeart/2005/8/layout/default"/>
    <dgm:cxn modelId="{D86AE432-FB5E-4CF1-8F8F-94A68B93748F}" type="presParOf" srcId="{4E31459F-572D-4B7E-A57C-C8E255220A11}" destId="{B62DC5EF-C8C4-449C-ABC7-1D7CF0B089E4}" srcOrd="9" destOrd="0" presId="urn:microsoft.com/office/officeart/2005/8/layout/default"/>
    <dgm:cxn modelId="{9EA30B01-CF87-418B-9FD0-2FFB9DCBF75D}" type="presParOf" srcId="{4E31459F-572D-4B7E-A57C-C8E255220A11}" destId="{25833616-F614-405C-AC46-52D92BD592D2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545871-63DA-4F75-BF9E-D3C390D8D0B6}">
      <dsp:nvSpPr>
        <dsp:cNvPr id="0" name=""/>
        <dsp:cNvSpPr/>
      </dsp:nvSpPr>
      <dsp:spPr>
        <a:xfrm>
          <a:off x="100002" y="736243"/>
          <a:ext cx="2891081" cy="1734649"/>
        </a:xfrm>
        <a:prstGeom prst="roundRect">
          <a:avLst/>
        </a:prstGeom>
        <a:solidFill>
          <a:srgbClr val="FF7BD3"/>
        </a:solidFill>
        <a:ln w="1905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800" b="0" i="0" kern="120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Lapsen mielikuvitus, eläytymiskyky ja empaattisuus vahvistuvat, sanavarasto laajenee ja itsensä ilmaisu paranee.</a:t>
          </a:r>
          <a:endParaRPr lang="en-US" sz="1800" kern="1200">
            <a:solidFill>
              <a:srgbClr val="FFFFFF"/>
            </a:solidFill>
            <a:latin typeface="Calibri" panose="020F0502020204030204"/>
            <a:ea typeface="+mn-ea"/>
            <a:cs typeface="+mn-cs"/>
          </a:endParaRPr>
        </a:p>
      </dsp:txBody>
      <dsp:txXfrm>
        <a:off x="184681" y="820922"/>
        <a:ext cx="2721723" cy="1565291"/>
      </dsp:txXfrm>
    </dsp:sp>
    <dsp:sp modelId="{B9970242-8161-4924-9B06-9798CCDD4AF9}">
      <dsp:nvSpPr>
        <dsp:cNvPr id="0" name=""/>
        <dsp:cNvSpPr/>
      </dsp:nvSpPr>
      <dsp:spPr>
        <a:xfrm>
          <a:off x="3180190" y="739330"/>
          <a:ext cx="2891081" cy="1734649"/>
        </a:xfrm>
        <a:prstGeom prst="roundRect">
          <a:avLst/>
        </a:prstGeom>
        <a:solidFill>
          <a:srgbClr val="FF7BD3"/>
        </a:solidFill>
        <a:ln w="1905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800" b="0" i="0" kern="120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Lukeminen on lapselle hauskaa ajanvietettä ja rentouttavaa puuhaa ennen nukkumaanmenoa.</a:t>
          </a:r>
          <a:endParaRPr lang="en-US" sz="1800" kern="1200">
            <a:solidFill>
              <a:srgbClr val="FFFFFF"/>
            </a:solidFill>
            <a:latin typeface="Calibri" panose="020F0502020204030204"/>
            <a:ea typeface="+mn-ea"/>
            <a:cs typeface="+mn-cs"/>
          </a:endParaRPr>
        </a:p>
      </dsp:txBody>
      <dsp:txXfrm>
        <a:off x="3264869" y="824009"/>
        <a:ext cx="2721723" cy="1565291"/>
      </dsp:txXfrm>
    </dsp:sp>
    <dsp:sp modelId="{BC4C4C2B-C6AD-41CD-9BF7-0F6B5A08FDBE}">
      <dsp:nvSpPr>
        <dsp:cNvPr id="0" name=""/>
        <dsp:cNvSpPr/>
      </dsp:nvSpPr>
      <dsp:spPr>
        <a:xfrm>
          <a:off x="6360380" y="739330"/>
          <a:ext cx="2891081" cy="1734649"/>
        </a:xfrm>
        <a:prstGeom prst="roundRect">
          <a:avLst/>
        </a:prstGeom>
        <a:solidFill>
          <a:srgbClr val="FF7BD3"/>
        </a:solidFill>
        <a:ln w="1905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800" b="0" i="0" kern="1200" dirty="0"/>
            <a:t>Lapsi, jolle luetaan, on oikeudenmukaisempi ja pärjää paremmin porukassa</a:t>
          </a:r>
          <a:endParaRPr lang="en-US" sz="1800" kern="1200" dirty="0">
            <a:solidFill>
              <a:srgbClr val="FFFFFF"/>
            </a:solidFill>
            <a:latin typeface="Calibri" panose="020F0502020204030204"/>
            <a:ea typeface="+mn-ea"/>
            <a:cs typeface="+mn-cs"/>
          </a:endParaRPr>
        </a:p>
      </dsp:txBody>
      <dsp:txXfrm>
        <a:off x="6445059" y="824009"/>
        <a:ext cx="2721723" cy="1565291"/>
      </dsp:txXfrm>
    </dsp:sp>
    <dsp:sp modelId="{C253EEB4-F849-4377-A3F8-D57A17D883E7}">
      <dsp:nvSpPr>
        <dsp:cNvPr id="0" name=""/>
        <dsp:cNvSpPr/>
      </dsp:nvSpPr>
      <dsp:spPr>
        <a:xfrm>
          <a:off x="0" y="2763088"/>
          <a:ext cx="2891081" cy="1734649"/>
        </a:xfrm>
        <a:prstGeom prst="roundRect">
          <a:avLst/>
        </a:prstGeom>
        <a:solidFill>
          <a:srgbClr val="FF7BD3"/>
        </a:solidFill>
        <a:ln w="1905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800" b="0" i="0" kern="120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Lukeminen on keino käsitellä erilaisia tunteita, kuten pelkoa tai jännitystä, turvallisessa ympäristössä yhdessä aikuisen kanssa.</a:t>
          </a:r>
          <a:endParaRPr lang="en-US" sz="1800" kern="1200">
            <a:solidFill>
              <a:srgbClr val="FFFFFF"/>
            </a:solidFill>
            <a:latin typeface="Calibri" panose="020F0502020204030204"/>
            <a:ea typeface="+mn-ea"/>
            <a:cs typeface="+mn-cs"/>
          </a:endParaRPr>
        </a:p>
      </dsp:txBody>
      <dsp:txXfrm>
        <a:off x="84679" y="2847767"/>
        <a:ext cx="2721723" cy="1565291"/>
      </dsp:txXfrm>
    </dsp:sp>
    <dsp:sp modelId="{2C258901-E9F6-4BAC-A362-3C9E425D9B66}">
      <dsp:nvSpPr>
        <dsp:cNvPr id="0" name=""/>
        <dsp:cNvSpPr/>
      </dsp:nvSpPr>
      <dsp:spPr>
        <a:xfrm>
          <a:off x="3099066" y="2784372"/>
          <a:ext cx="2891081" cy="1734649"/>
        </a:xfrm>
        <a:prstGeom prst="roundRect">
          <a:avLst/>
        </a:prstGeom>
        <a:solidFill>
          <a:srgbClr val="FF7BD3"/>
        </a:solidFill>
        <a:ln w="1905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800" b="0" i="0" kern="120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Yhteinen lukuhetki vahvistaa sidettä lapsen ja lukevan aikuisen välillä</a:t>
          </a:r>
          <a:endParaRPr lang="en-US" sz="1800" kern="1200">
            <a:solidFill>
              <a:srgbClr val="FFFFFF"/>
            </a:solidFill>
            <a:latin typeface="Calibri" panose="020F0502020204030204"/>
            <a:ea typeface="+mn-ea"/>
            <a:cs typeface="+mn-cs"/>
          </a:endParaRPr>
        </a:p>
      </dsp:txBody>
      <dsp:txXfrm>
        <a:off x="3183745" y="2869051"/>
        <a:ext cx="2721723" cy="1565291"/>
      </dsp:txXfrm>
    </dsp:sp>
    <dsp:sp modelId="{25833616-F614-405C-AC46-52D92BD592D2}">
      <dsp:nvSpPr>
        <dsp:cNvPr id="0" name=""/>
        <dsp:cNvSpPr/>
      </dsp:nvSpPr>
      <dsp:spPr>
        <a:xfrm>
          <a:off x="6360380" y="2763088"/>
          <a:ext cx="2891081" cy="1734649"/>
        </a:xfrm>
        <a:prstGeom prst="roundRect">
          <a:avLst/>
        </a:prstGeom>
        <a:solidFill>
          <a:srgbClr val="FF7BD3"/>
        </a:solidFill>
        <a:ln w="1905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800" b="0" i="0" kern="120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Lukutaito on tasa-arvon ja demokratian edellytys: kaikilla tulee olla samat edellytykset selviytyä elämästä.</a:t>
          </a:r>
          <a:endParaRPr lang="en-US" sz="1800" kern="1200">
            <a:solidFill>
              <a:srgbClr val="FFFFFF"/>
            </a:solidFill>
            <a:latin typeface="Calibri" panose="020F0502020204030204"/>
            <a:ea typeface="+mn-ea"/>
            <a:cs typeface="+mn-cs"/>
          </a:endParaRPr>
        </a:p>
      </dsp:txBody>
      <dsp:txXfrm>
        <a:off x="6445059" y="2847767"/>
        <a:ext cx="2721723" cy="156529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08FABD-2847-400B-BFAC-F7A2B9D1EC67}" type="datetimeFigureOut">
              <a:rPr lang="fi-FI" smtClean="0"/>
              <a:t>16.9.2024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A24B2D-04BC-4285-8DA3-C993CA75189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437796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/>
              <a:t>https://www.youtube.com/watch?v=2y4V3Gw_1Wg</a:t>
            </a:r>
          </a:p>
          <a:p>
            <a:endParaRPr lang="fi-FI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0C773B-12DD-45D2-B25F-A334E3588687}" type="slidenum">
              <a:rPr lang="fi-FI" smtClean="0"/>
              <a:t>5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525942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 ilman kuva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D2AB03F3-0E5E-C646-A3C9-311FDAE05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594" y="1279260"/>
            <a:ext cx="7429361" cy="1584817"/>
          </a:xfrm>
          <a:prstGeom prst="rect">
            <a:avLst/>
          </a:prstGeom>
        </p:spPr>
        <p:txBody>
          <a:bodyPr vert="horz" lIns="0" tIns="0" rIns="0" bIns="0" rtlCol="0" anchor="b" anchorCtr="0">
            <a:normAutofit/>
          </a:bodyPr>
          <a:lstStyle/>
          <a:p>
            <a:r>
              <a:rPr lang="fi-FI"/>
              <a:t>Muokkaa ots. perustyyl. napsautt.</a:t>
            </a:r>
            <a:endParaRPr lang="en-FI" dirty="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98F195F7-CD6D-7F46-ACC1-CC4FB786FC6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58595" y="3145857"/>
            <a:ext cx="5316040" cy="36512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>
              <a:defRPr sz="2500"/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3217A6A-2188-7BC9-0845-6334E08CC13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24401" y="292991"/>
            <a:ext cx="2898875" cy="1128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62421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tsikkodia ilman kuva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D2AB03F3-0E5E-C646-A3C9-311FDAE05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594" y="1279260"/>
            <a:ext cx="7429361" cy="1584817"/>
          </a:xfrm>
          <a:prstGeom prst="rect">
            <a:avLst/>
          </a:prstGeom>
        </p:spPr>
        <p:txBody>
          <a:bodyPr vert="horz" lIns="0" tIns="0" rIns="0" bIns="0" rtlCol="0" anchor="b" anchorCtr="0">
            <a:normAutofit/>
          </a:bodyPr>
          <a:lstStyle/>
          <a:p>
            <a:r>
              <a:rPr lang="fi-FI"/>
              <a:t>Muokkaa ots. perustyyl. napsautt.</a:t>
            </a:r>
            <a:endParaRPr lang="en-FI" dirty="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98F195F7-CD6D-7F46-ACC1-CC4FB786FC6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58595" y="3145857"/>
            <a:ext cx="5316040" cy="36512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>
              <a:defRPr sz="2500"/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C2683D0-3517-21D8-B6A7-1C505CF3A85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24401" y="292991"/>
            <a:ext cx="2898875" cy="1128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298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 kuvan kanss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6DEC2324-C260-6348-BDF9-3D151B60043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096000" y="496956"/>
            <a:ext cx="5617527" cy="5854147"/>
          </a:xfrm>
        </p:spPr>
        <p:txBody>
          <a:bodyPr/>
          <a:lstStyle/>
          <a:p>
            <a:r>
              <a:rPr lang="fi-FI"/>
              <a:t>Lisää kuva napsauttamalla kuvaketta</a:t>
            </a:r>
            <a:endParaRPr lang="en-FI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0028146E-9712-3441-B02C-F2402A19701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58595" y="3537742"/>
            <a:ext cx="5316040" cy="36512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>
              <a:defRPr sz="2500"/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1002FC9A-7DB1-6945-B646-C91B8D608F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595" y="1671145"/>
            <a:ext cx="5316040" cy="1584817"/>
          </a:xfrm>
          <a:prstGeom prst="rect">
            <a:avLst/>
          </a:prstGeom>
        </p:spPr>
        <p:txBody>
          <a:bodyPr vert="horz" lIns="0" tIns="0" rIns="0" bIns="0" rtlCol="0" anchor="b" anchorCtr="0">
            <a:normAutofit/>
          </a:bodyPr>
          <a:lstStyle/>
          <a:p>
            <a:r>
              <a:rPr lang="fi-FI"/>
              <a:t>Muokkaa ots. perustyyl. napsautt.</a:t>
            </a:r>
            <a:endParaRPr lang="en-FI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122F590-E3D2-A47C-6C29-72CA5D28119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61121" y="290580"/>
            <a:ext cx="1050236" cy="1050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81822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tödia otsikolla ja tekstillä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4782AD-2996-D542-8FC9-361811DADD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595" y="500062"/>
            <a:ext cx="7714857" cy="1325563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FI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CF791F98-AB96-F74C-9FD2-3BBE917170EB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58596" y="1825625"/>
            <a:ext cx="7714857" cy="4075042"/>
          </a:xfrm>
        </p:spPr>
        <p:txBody>
          <a:bodyPr lIns="0" tIns="0" rIns="0"/>
          <a:lstStyle>
            <a:lvl1pPr>
              <a:lnSpc>
                <a:spcPct val="110000"/>
              </a:lnSpc>
              <a:defRPr sz="2500"/>
            </a:lvl1pPr>
            <a:lvl2pPr>
              <a:lnSpc>
                <a:spcPct val="110000"/>
              </a:lnSpc>
              <a:defRPr sz="2500"/>
            </a:lvl2pPr>
            <a:lvl3pPr>
              <a:lnSpc>
                <a:spcPct val="110000"/>
              </a:lnSpc>
              <a:defRPr/>
            </a:lvl3pPr>
            <a:lvl4pPr>
              <a:lnSpc>
                <a:spcPct val="110000"/>
              </a:lnSpc>
              <a:defRPr/>
            </a:lvl4pPr>
            <a:lvl5pPr>
              <a:lnSpc>
                <a:spcPct val="110000"/>
              </a:lnSpc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</p:spTree>
    <p:extLst>
      <p:ext uri="{BB962C8B-B14F-4D97-AF65-F5344CB8AC3E}">
        <p14:creationId xmlns:p14="http://schemas.microsoft.com/office/powerpoint/2010/main" val="35920348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tödia otsikolla ja isolla kuvall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4782AD-2996-D542-8FC9-361811DADD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595" y="500062"/>
            <a:ext cx="7803089" cy="1325563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FI"/>
          </a:p>
        </p:txBody>
      </p:sp>
      <p:sp>
        <p:nvSpPr>
          <p:cNvPr id="6" name="Picture Placeholder 4">
            <a:extLst>
              <a:ext uri="{FF2B5EF4-FFF2-40B4-BE49-F238E27FC236}">
                <a16:creationId xmlns:a16="http://schemas.microsoft.com/office/drawing/2014/main" id="{B28A3C8A-6556-DC44-A352-24401420F94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58596" y="1825625"/>
            <a:ext cx="11254932" cy="4525478"/>
          </a:xfrm>
        </p:spPr>
        <p:txBody>
          <a:bodyPr/>
          <a:lstStyle/>
          <a:p>
            <a:r>
              <a:rPr lang="fi-FI"/>
              <a:t>Lisää kuva napsauttamalla kuvaketta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8913420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tödia isolla kuvalla ja kuvatekstillä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4">
            <a:extLst>
              <a:ext uri="{FF2B5EF4-FFF2-40B4-BE49-F238E27FC236}">
                <a16:creationId xmlns:a16="http://schemas.microsoft.com/office/drawing/2014/main" id="{B28A3C8A-6556-DC44-A352-24401420F94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269974" y="536713"/>
            <a:ext cx="8443554" cy="5814390"/>
          </a:xfrm>
        </p:spPr>
        <p:txBody>
          <a:bodyPr/>
          <a:lstStyle/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24FA3906-6A3A-2B43-BAEA-61EDA5C4038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8472" y="2206487"/>
            <a:ext cx="2356168" cy="4144616"/>
          </a:xfrm>
          <a:prstGeom prst="rect">
            <a:avLst/>
          </a:prstGeom>
        </p:spPr>
        <p:txBody>
          <a:bodyPr vert="horz" lIns="0" tIns="0" rIns="0" bIns="0" rtlCol="0" anchor="b" anchorCtr="0">
            <a:normAutofit/>
          </a:bodyPr>
          <a:lstStyle>
            <a:lvl1pPr>
              <a:lnSpc>
                <a:spcPct val="110000"/>
              </a:lnSpc>
              <a:defRPr sz="1800"/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93328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tödia kuvalla ja tekstillä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6DEC2324-C260-6348-BDF9-3D151B60043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096000" y="496956"/>
            <a:ext cx="5617527" cy="5854147"/>
          </a:xfrm>
        </p:spPr>
        <p:txBody>
          <a:bodyPr/>
          <a:lstStyle/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E948EBF-F222-9B49-B894-9DA2A383E5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596" y="500062"/>
            <a:ext cx="5166952" cy="1325563"/>
          </a:xfrm>
        </p:spPr>
        <p:txBody>
          <a:bodyPr anchor="b" anchorCtr="0"/>
          <a:lstStyle/>
          <a:p>
            <a:r>
              <a:rPr lang="fi-FI"/>
              <a:t>Muokkaa ots. perustyyl. napsautt.</a:t>
            </a:r>
            <a:endParaRPr lang="en-FI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42CADE4-6444-C647-BEAC-19AE81C529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8595" y="2276061"/>
            <a:ext cx="5166953" cy="4075042"/>
          </a:xfrm>
        </p:spPr>
        <p:txBody>
          <a:bodyPr lIns="0" tIns="0" rIns="0"/>
          <a:lstStyle>
            <a:lvl1pPr>
              <a:lnSpc>
                <a:spcPct val="110000"/>
              </a:lnSpc>
              <a:defRPr sz="2500"/>
            </a:lvl1pPr>
            <a:lvl2pPr>
              <a:lnSpc>
                <a:spcPct val="110000"/>
              </a:lnSpc>
              <a:defRPr sz="2500"/>
            </a:lvl2pPr>
            <a:lvl3pPr>
              <a:lnSpc>
                <a:spcPct val="110000"/>
              </a:lnSpc>
              <a:defRPr/>
            </a:lvl3pPr>
            <a:lvl4pPr>
              <a:lnSpc>
                <a:spcPct val="110000"/>
              </a:lnSpc>
              <a:defRPr/>
            </a:lvl4pPr>
            <a:lvl5pPr>
              <a:lnSpc>
                <a:spcPct val="110000"/>
              </a:lnSpc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</p:spTree>
    <p:extLst>
      <p:ext uri="{BB962C8B-B14F-4D97-AF65-F5344CB8AC3E}">
        <p14:creationId xmlns:p14="http://schemas.microsoft.com/office/powerpoint/2010/main" val="19952051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otsikkodi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221D764A-DBED-6248-8FA1-BA91A631B5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595" y="2029153"/>
            <a:ext cx="8426988" cy="2799694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/>
          <a:p>
            <a:r>
              <a:rPr lang="fi-FI"/>
              <a:t>Muokkaa ots. perustyyl. napsautt.</a:t>
            </a:r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25234180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petusdia ilman lisälogoj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ACD41E03-77B4-DF51-8F01-231894061F3C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10995" y="3298257"/>
            <a:ext cx="5316040" cy="36512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>
              <a:defRPr sz="2500"/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7B279D8D-A320-2CBA-F845-0E963E0930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594" y="1279260"/>
            <a:ext cx="7429361" cy="1584817"/>
          </a:xfrm>
          <a:prstGeom prst="rect">
            <a:avLst/>
          </a:prstGeom>
        </p:spPr>
        <p:txBody>
          <a:bodyPr vert="horz" lIns="0" tIns="0" rIns="0" bIns="0" rtlCol="0" anchor="b" anchorCtr="0">
            <a:normAutofit/>
          </a:bodyPr>
          <a:lstStyle/>
          <a:p>
            <a:r>
              <a:rPr lang="fi-FI"/>
              <a:t>Muokkaa ots. perustyyl. napsautt.</a:t>
            </a:r>
            <a:endParaRPr lang="en-FI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C4E60E8-DEBC-9CEE-6454-F2D2B2CCC60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24401" y="292991"/>
            <a:ext cx="2898875" cy="1128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50402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petusdia lisälogojen kanss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7538F32D-E08F-605C-CEC5-3DF535695EBF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10995" y="3298257"/>
            <a:ext cx="5316040" cy="36512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>
              <a:defRPr sz="2500"/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5" name="Title Placeholder 1">
            <a:extLst>
              <a:ext uri="{FF2B5EF4-FFF2-40B4-BE49-F238E27FC236}">
                <a16:creationId xmlns:a16="http://schemas.microsoft.com/office/drawing/2014/main" id="{3D810A8D-4420-8ECB-6FAF-0B0AC26C8D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594" y="1279260"/>
            <a:ext cx="7429361" cy="1584817"/>
          </a:xfrm>
          <a:prstGeom prst="rect">
            <a:avLst/>
          </a:prstGeom>
        </p:spPr>
        <p:txBody>
          <a:bodyPr vert="horz" lIns="0" tIns="0" rIns="0" bIns="0" rtlCol="0" anchor="b" anchorCtr="0">
            <a:normAutofit/>
          </a:bodyPr>
          <a:lstStyle/>
          <a:p>
            <a:r>
              <a:rPr lang="fi-FI"/>
              <a:t>Muokkaa ots. perustyyl. napsautt.</a:t>
            </a:r>
            <a:endParaRPr lang="en-FI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2D1C8BD-116C-762A-FC7B-47A8C7A399A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24401" y="292991"/>
            <a:ext cx="2898875" cy="1128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01403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D2753AF-3B80-448E-A434-73A121672B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fi-FI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E6F741E4-35B2-4492-BA0C-03F1D8A731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79287-B4D0-4B04-8EC4-9D1DF71987CA}" type="datetimeFigureOut">
              <a:rPr lang="fi-FI" smtClean="0"/>
              <a:t>16.9.2024</a:t>
            </a:fld>
            <a:endParaRPr lang="fi-FI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0DFA091F-6BDF-4C94-B75F-E194ABF38F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EA38BFDC-4973-433C-B628-286E1F28A0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EF5B2-F783-4246-A41B-3F53119717E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161514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F04FC25D-A86C-4C32-B781-F6326AAB98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79287-B4D0-4B04-8EC4-9D1DF71987CA}" type="datetimeFigureOut">
              <a:rPr lang="fi-FI" smtClean="0"/>
              <a:t>16.9.2024</a:t>
            </a:fld>
            <a:endParaRPr lang="fi-FI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6C2ED372-CF88-4F06-B8F8-D470B29FA7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B7AB5505-1C47-420D-86F2-22340A331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EF5B2-F783-4246-A41B-3F53119717E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03523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EEA3E4-1259-8048-8D14-FF8231148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595" y="500062"/>
            <a:ext cx="10515600" cy="1325563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/>
          <a:p>
            <a:r>
              <a:rPr lang="fi-FI"/>
              <a:t>Muokkaa ots. perustyyl. napsautt.</a:t>
            </a:r>
            <a:endParaRPr lang="en-FI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9A71BC-3964-6744-9E28-2FE7C8782E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8595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25611098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6" r:id="rId2"/>
    <p:sldLayoutId id="2147483660" r:id="rId3"/>
    <p:sldLayoutId id="2147483650" r:id="rId4"/>
    <p:sldLayoutId id="2147483661" r:id="rId5"/>
    <p:sldLayoutId id="2147483662" r:id="rId6"/>
    <p:sldLayoutId id="2147483663" r:id="rId7"/>
    <p:sldLayoutId id="2147483651" r:id="rId8"/>
    <p:sldLayoutId id="2147483664" r:id="rId9"/>
    <p:sldLayoutId id="2147483665" r:id="rId10"/>
    <p:sldLayoutId id="2147483667" r:id="rId11"/>
    <p:sldLayoutId id="2147483668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DIN 2014 Bold" panose="020B0504020202020204" pitchFamily="34" charset="77"/>
          <a:ea typeface="DIN 2014 Bold" panose="020B0504020202020204" pitchFamily="34" charset="77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b="0" i="0" kern="1200">
          <a:solidFill>
            <a:schemeClr val="tx1"/>
          </a:solidFill>
          <a:latin typeface="DIN 2014" panose="020B0504020202020204" pitchFamily="34" charset="77"/>
          <a:ea typeface="DIN 2014" panose="020B0504020202020204" pitchFamily="34" charset="77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DIN 2014" panose="020B0504020202020204" pitchFamily="34" charset="77"/>
          <a:ea typeface="DIN 2014" panose="020B0504020202020204" pitchFamily="34" charset="77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DIN 2014" panose="020B0504020202020204" pitchFamily="34" charset="77"/>
          <a:ea typeface="DIN 2014" panose="020B0504020202020204" pitchFamily="34" charset="77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DIN 2014" panose="020B0504020202020204" pitchFamily="34" charset="77"/>
          <a:ea typeface="DIN 2014" panose="020B0504020202020204" pitchFamily="34" charset="77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DIN 2014" panose="020B0504020202020204" pitchFamily="34" charset="77"/>
          <a:ea typeface="DIN 2014" panose="020B0504020202020204" pitchFamily="34" charset="77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8.jp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2.xml"/><Relationship Id="rId1" Type="http://schemas.openxmlformats.org/officeDocument/2006/relationships/video" Target="https://www.youtube.com/embed/2y4V3Gw_1Wg?feature=oembed" TargetMode="Externa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9623455-EA57-E24F-A534-4D9E64B308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Lukeva varhaiskasvatus</a:t>
            </a:r>
            <a:endParaRPr lang="en-FI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100DCA7-0C24-2841-8B23-F19CC12C06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i-FI" dirty="0"/>
              <a:t>Materiaalia vanhempainiltaan</a:t>
            </a:r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27368298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B40002E-9049-E244-8BA0-BDF94FC0FE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595" y="709612"/>
            <a:ext cx="5446905" cy="1325563"/>
          </a:xfrm>
        </p:spPr>
        <p:txBody>
          <a:bodyPr>
            <a:normAutofit fontScale="90000"/>
          </a:bodyPr>
          <a:lstStyle/>
          <a:p>
            <a:r>
              <a:rPr lang="fi-FI" dirty="0"/>
              <a:t>Lukeva varhaiskasvatus </a:t>
            </a:r>
            <a:br>
              <a:rPr lang="fi-FI" dirty="0"/>
            </a:br>
            <a:r>
              <a:rPr lang="fi-FI" dirty="0"/>
              <a:t>-ohjelman tavoitteet</a:t>
            </a:r>
            <a:endParaRPr lang="en-FI" dirty="0"/>
          </a:p>
        </p:txBody>
      </p:sp>
      <p:sp>
        <p:nvSpPr>
          <p:cNvPr id="7" name="Content Placeholder 8">
            <a:extLst>
              <a:ext uri="{FF2B5EF4-FFF2-40B4-BE49-F238E27FC236}">
                <a16:creationId xmlns:a16="http://schemas.microsoft.com/office/drawing/2014/main" id="{85706798-54BF-F79A-2DCA-A653A5D9506A}"/>
              </a:ext>
            </a:extLst>
          </p:cNvPr>
          <p:cNvSpPr txBox="1">
            <a:spLocks/>
          </p:cNvSpPr>
          <p:nvPr/>
        </p:nvSpPr>
        <p:spPr>
          <a:xfrm>
            <a:off x="458595" y="2581275"/>
            <a:ext cx="5166953" cy="346502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500" b="0" i="0" kern="1200">
                <a:solidFill>
                  <a:schemeClr val="tx1"/>
                </a:solidFill>
                <a:latin typeface="DIN 2014" panose="020B0504020202020204" pitchFamily="34" charset="77"/>
                <a:ea typeface="DIN 2014" panose="020B0504020202020204" pitchFamily="34" charset="77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DIN 2014" panose="020B0504020202020204" pitchFamily="34" charset="77"/>
                <a:ea typeface="DIN 2014" panose="020B0504020202020204" pitchFamily="34" charset="77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DIN 2014" panose="020B0504020202020204" pitchFamily="34" charset="77"/>
                <a:ea typeface="DIN 2014" panose="020B0504020202020204" pitchFamily="34" charset="77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DIN 2014" panose="020B0504020202020204" pitchFamily="34" charset="77"/>
                <a:ea typeface="DIN 2014" panose="020B0504020202020204" pitchFamily="34" charset="77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DIN 2014" panose="020B0504020202020204" pitchFamily="34" charset="77"/>
                <a:ea typeface="DIN 2014" panose="020B0504020202020204" pitchFamily="34" charset="77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sz="2400" b="1" dirty="0">
                <a:latin typeface="Arial" panose="020B0604020202020204" pitchFamily="34" charset="0"/>
                <a:cs typeface="Arial" panose="020B0604020202020204" pitchFamily="34" charset="0"/>
              </a:rPr>
              <a:t>Luoda</a:t>
            </a:r>
            <a:r>
              <a:rPr lang="fi-FI" sz="2400" dirty="0">
                <a:latin typeface="Arial" panose="020B0604020202020204" pitchFamily="34" charset="0"/>
                <a:cs typeface="Arial" panose="020B0604020202020204" pitchFamily="34" charset="0"/>
              </a:rPr>
              <a:t> pysyviä rakenteita, joilla tuetaan monilukutaidon varhaista kehittymistä sekä tekstien ja kirjallisuuden maailmaan kasvamista. </a:t>
            </a:r>
          </a:p>
          <a:p>
            <a:r>
              <a:rPr lang="fi-FI" sz="2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Tehdä näkyväksi</a:t>
            </a:r>
            <a:r>
              <a:rPr lang="fi-FI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lukeminen ja lukutaito sekä niiden merkittävyys kaikelle oppimiselle. </a:t>
            </a:r>
          </a:p>
          <a:p>
            <a:r>
              <a:rPr lang="fi-FI" sz="2400" b="1" dirty="0">
                <a:latin typeface="Arial" panose="020B0604020202020204" pitchFamily="34" charset="0"/>
                <a:cs typeface="Arial" panose="020B0604020202020204" pitchFamily="34" charset="0"/>
              </a:rPr>
              <a:t>Vahvistaa </a:t>
            </a:r>
            <a:r>
              <a:rPr lang="fi-FI" sz="2400" dirty="0">
                <a:latin typeface="Arial" panose="020B0604020202020204" pitchFamily="34" charset="0"/>
                <a:cs typeface="Arial" panose="020B0604020202020204" pitchFamily="34" charset="0"/>
              </a:rPr>
              <a:t>yhteistyötä kotien kanssa lukutaidon edistämiseksi. </a:t>
            </a:r>
          </a:p>
          <a:p>
            <a:r>
              <a:rPr lang="fi-FI" sz="2400" b="1" dirty="0">
                <a:latin typeface="Arial" panose="020B0604020202020204" pitchFamily="34" charset="0"/>
                <a:cs typeface="Arial" panose="020B0604020202020204" pitchFamily="34" charset="0"/>
              </a:rPr>
              <a:t>Vahvistaa </a:t>
            </a:r>
            <a:r>
              <a:rPr lang="fi-FI" sz="2400" dirty="0">
                <a:latin typeface="Arial" panose="020B0604020202020204" pitchFamily="34" charset="0"/>
                <a:cs typeface="Arial" panose="020B0604020202020204" pitchFamily="34" charset="0"/>
              </a:rPr>
              <a:t>kirjastoyhteistyötä. </a:t>
            </a:r>
          </a:p>
        </p:txBody>
      </p:sp>
      <p:pic>
        <p:nvPicPr>
          <p:cNvPr id="3" name="Platshållare för bild 9">
            <a:extLst>
              <a:ext uri="{FF2B5EF4-FFF2-40B4-BE49-F238E27FC236}">
                <a16:creationId xmlns:a16="http://schemas.microsoft.com/office/drawing/2014/main" id="{63C9804E-E1CE-9442-002B-83FF17047B8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3" r="43"/>
          <a:stretch>
            <a:fillRect/>
          </a:stretch>
        </p:blipFill>
        <p:spPr>
          <a:xfrm>
            <a:off x="6210652" y="447057"/>
            <a:ext cx="5722938" cy="5963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00971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8">
            <a:extLst>
              <a:ext uri="{FF2B5EF4-FFF2-40B4-BE49-F238E27FC236}">
                <a16:creationId xmlns:a16="http://schemas.microsoft.com/office/drawing/2014/main" id="{85706798-54BF-F79A-2DCA-A653A5D9506A}"/>
              </a:ext>
            </a:extLst>
          </p:cNvPr>
          <p:cNvSpPr txBox="1">
            <a:spLocks/>
          </p:cNvSpPr>
          <p:nvPr/>
        </p:nvSpPr>
        <p:spPr>
          <a:xfrm>
            <a:off x="458595" y="2581275"/>
            <a:ext cx="7980555" cy="346502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500" b="0" i="0" kern="1200">
                <a:solidFill>
                  <a:schemeClr val="tx1"/>
                </a:solidFill>
                <a:latin typeface="DIN 2014" panose="020B0504020202020204" pitchFamily="34" charset="77"/>
                <a:ea typeface="DIN 2014" panose="020B0504020202020204" pitchFamily="34" charset="77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DIN 2014" panose="020B0504020202020204" pitchFamily="34" charset="77"/>
                <a:ea typeface="DIN 2014" panose="020B0504020202020204" pitchFamily="34" charset="77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DIN 2014" panose="020B0504020202020204" pitchFamily="34" charset="77"/>
                <a:ea typeface="DIN 2014" panose="020B0504020202020204" pitchFamily="34" charset="77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DIN 2014" panose="020B0504020202020204" pitchFamily="34" charset="77"/>
                <a:ea typeface="DIN 2014" panose="020B0504020202020204" pitchFamily="34" charset="77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DIN 2014" panose="020B0504020202020204" pitchFamily="34" charset="77"/>
                <a:ea typeface="DIN 2014" panose="020B0504020202020204" pitchFamily="34" charset="77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sz="2800" dirty="0">
                <a:latin typeface="Arial" panose="020B0604020202020204" pitchFamily="34" charset="0"/>
                <a:cs typeface="Arial" panose="020B0604020202020204" pitchFamily="34" charset="0"/>
              </a:rPr>
              <a:t>Monilukutaidon vahvistaminen on erilaista eri ikävaiheissa. Pienelle lapselle ääneen lukeminen on merkittävää, ja se antaa valmiuksia muuhun oppimiseen.</a:t>
            </a:r>
          </a:p>
          <a:p>
            <a:endParaRPr lang="fi-FI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i-FI" sz="2800" dirty="0">
                <a:latin typeface="Arial" panose="020B0604020202020204" pitchFamily="34" charset="0"/>
                <a:cs typeface="Arial" panose="020B0604020202020204" pitchFamily="34" charset="0"/>
              </a:rPr>
              <a:t>Lapsen kasvaessa lukutaitoon kohdistuvat vaatimukset kasvavat. Lukemaan innostamisen ja lukijaidentiteetin vahvistamisen tarpeet korostuvat.</a:t>
            </a:r>
          </a:p>
        </p:txBody>
      </p:sp>
      <p:sp>
        <p:nvSpPr>
          <p:cNvPr id="3" name="Title 7">
            <a:extLst>
              <a:ext uri="{FF2B5EF4-FFF2-40B4-BE49-F238E27FC236}">
                <a16:creationId xmlns:a16="http://schemas.microsoft.com/office/drawing/2014/main" id="{AE6C28F1-5364-DB46-8796-EA64CD8EBD5C}"/>
              </a:ext>
            </a:extLst>
          </p:cNvPr>
          <p:cNvSpPr txBox="1">
            <a:spLocks/>
          </p:cNvSpPr>
          <p:nvPr/>
        </p:nvSpPr>
        <p:spPr>
          <a:xfrm>
            <a:off x="397718" y="633412"/>
            <a:ext cx="8190104" cy="1325563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DIN 2014 Bold" panose="020B0504020202020204" pitchFamily="34" charset="77"/>
                <a:ea typeface="DIN 2014 Bold" panose="020B0504020202020204" pitchFamily="34" charset="77"/>
                <a:cs typeface="+mj-cs"/>
              </a:defRPr>
            </a:lvl1pPr>
          </a:lstStyle>
          <a:p>
            <a:r>
              <a:rPr lang="fi-FI" dirty="0">
                <a:latin typeface="Arial" panose="020B0604020202020204" pitchFamily="34" charset="0"/>
                <a:cs typeface="Arial" panose="020B0604020202020204" pitchFamily="34" charset="0"/>
              </a:rPr>
              <a:t>Lukutaito kehittyy läpi elämän</a:t>
            </a:r>
            <a:endParaRPr lang="en-FI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31062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0741DF9-59E7-45CC-B702-C6ED01661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163175" cy="1325563"/>
          </a:xfrm>
        </p:spPr>
        <p:txBody>
          <a:bodyPr/>
          <a:lstStyle/>
          <a:p>
            <a:r>
              <a:rPr lang="fi-FI" b="1" dirty="0">
                <a:latin typeface="Arial" panose="020B0604020202020204" pitchFamily="34" charset="0"/>
                <a:cs typeface="Arial" panose="020B0604020202020204" pitchFamily="34" charset="0"/>
              </a:rPr>
              <a:t>Miksi lapselle lukeminen on tärkeää?</a:t>
            </a:r>
          </a:p>
        </p:txBody>
      </p:sp>
      <p:graphicFrame>
        <p:nvGraphicFramePr>
          <p:cNvPr id="4" name="Content Placeholder 5">
            <a:extLst>
              <a:ext uri="{FF2B5EF4-FFF2-40B4-BE49-F238E27FC236}">
                <a16:creationId xmlns:a16="http://schemas.microsoft.com/office/drawing/2014/main" id="{1B5B64C1-F0D6-4DCD-9302-0F34EA71B7A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33115394"/>
              </p:ext>
            </p:extLst>
          </p:nvPr>
        </p:nvGraphicFramePr>
        <p:xfrm>
          <a:off x="752509" y="1255807"/>
          <a:ext cx="9251462" cy="52370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0D0F1DF4-EAD6-4E5F-9B90-A74ADA8827B4}"/>
              </a:ext>
            </a:extLst>
          </p:cNvPr>
          <p:cNvSpPr txBox="1">
            <a:spLocks/>
          </p:cNvSpPr>
          <p:nvPr/>
        </p:nvSpPr>
        <p:spPr>
          <a:xfrm>
            <a:off x="1476409" y="6013450"/>
            <a:ext cx="7803662" cy="365125"/>
          </a:xfrm>
          <a:prstGeom prst="rect">
            <a:avLst/>
          </a:prstGeom>
        </p:spPr>
        <p:txBody>
          <a:bodyPr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i-FI" dirty="0">
                <a:latin typeface="Arial" panose="020B0604020202020204" pitchFamily="34" charset="0"/>
                <a:cs typeface="Arial" panose="020B0604020202020204" pitchFamily="34" charset="0"/>
              </a:rPr>
              <a:t>Lapselle lukeminen voi antaa lähes vuoden etumatkan koulupolulle.</a:t>
            </a:r>
            <a:endParaRPr lang="en-FI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Kuva 7" descr="Kuva, joka sisältää kohteen logo, Grafiikka, ympyrä, Fontti&#10;&#10;Kuvaus luotu automaattisesti">
            <a:extLst>
              <a:ext uri="{FF2B5EF4-FFF2-40B4-BE49-F238E27FC236}">
                <a16:creationId xmlns:a16="http://schemas.microsoft.com/office/drawing/2014/main" id="{B4639C50-6D31-26D8-0FE7-BA40BB56FF7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42838" y="3113896"/>
            <a:ext cx="1517073" cy="1520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9785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media 1" title="Infovideo lukemisen tärkeydestä alle kouluikäisten lasten vanhemmille">
            <a:hlinkClick r:id="" action="ppaction://media"/>
            <a:extLst>
              <a:ext uri="{FF2B5EF4-FFF2-40B4-BE49-F238E27FC236}">
                <a16:creationId xmlns:a16="http://schemas.microsoft.com/office/drawing/2014/main" id="{763E9F18-39DB-407D-97AC-7CEE743CA725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210666" y="401814"/>
            <a:ext cx="9849220" cy="5564809"/>
          </a:xfrm>
          <a:prstGeom prst="rect">
            <a:avLst/>
          </a:prstGeom>
        </p:spPr>
      </p:pic>
      <p:sp>
        <p:nvSpPr>
          <p:cNvPr id="6" name="textruta 5">
            <a:extLst>
              <a:ext uri="{FF2B5EF4-FFF2-40B4-BE49-F238E27FC236}">
                <a16:creationId xmlns:a16="http://schemas.microsoft.com/office/drawing/2014/main" id="{F6EA02C6-35A1-4656-BBC6-754E7A9C8ADE}"/>
              </a:ext>
            </a:extLst>
          </p:cNvPr>
          <p:cNvSpPr txBox="1"/>
          <p:nvPr/>
        </p:nvSpPr>
        <p:spPr>
          <a:xfrm>
            <a:off x="587828" y="6281045"/>
            <a:ext cx="1124494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>
                <a:solidFill>
                  <a:srgbClr val="0F0F0F"/>
                </a:solidFill>
                <a:latin typeface="Roboto" panose="02000000000000000000" pitchFamily="2" charset="0"/>
              </a:rPr>
              <a:t>E</a:t>
            </a:r>
            <a:r>
              <a:rPr lang="fi-FI" b="0" i="0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teläpohjalaisen Verkostosta voimaa lukutaitoon -hankkeen tuottama video lukemisen tärkeydestä.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49588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459BC65E-93FF-024B-A333-FD7E11DF2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595" y="415925"/>
            <a:ext cx="7323329" cy="939800"/>
          </a:xfrm>
        </p:spPr>
        <p:txBody>
          <a:bodyPr/>
          <a:lstStyle/>
          <a:p>
            <a:r>
              <a:rPr lang="fi-FI" dirty="0"/>
              <a:t>Koti on tärkeä lukuympäristö</a:t>
            </a:r>
            <a:endParaRPr lang="en-FI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6514F0C6-2DA9-D542-B02D-300169EB49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8595" y="1628775"/>
            <a:ext cx="7760957" cy="5086349"/>
          </a:xfrm>
        </p:spPr>
        <p:txBody>
          <a:bodyPr>
            <a:noAutofit/>
          </a:bodyPr>
          <a:lstStyle/>
          <a:p>
            <a:r>
              <a:rPr lang="fi-FI" sz="2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Lapsi oppii arvostamaan lukutaitoa, kun hän elää lukemista arvostavassa ympäristössä. Kodin asenteet, esimerkit ja tarjolla oleva lukuympäristö vaikuttavat lapsen kehittyvään lukutaitoon merkittävästi.</a:t>
            </a:r>
          </a:p>
          <a:p>
            <a:endParaRPr lang="fi-FI" sz="21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l"/>
            <a:r>
              <a:rPr lang="fi-FI" sz="2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• Lapsen kanssa luetaan ja puhutaan tarinoista.</a:t>
            </a:r>
            <a:endParaRPr lang="fi-FI" sz="21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l"/>
            <a:r>
              <a:rPr lang="fi-FI" sz="2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• Lapselle on tarjolla monipuolista luettavaa, kuten kirjoja, lehtiä ja äänikirjoja.</a:t>
            </a:r>
            <a:endParaRPr lang="fi-FI" sz="21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l"/>
            <a:r>
              <a:rPr lang="fi-FI" sz="2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• Kotona hyödynnetään digitaalista sisältöä yhdessä.</a:t>
            </a:r>
            <a:endParaRPr lang="fi-FI" sz="21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l"/>
            <a:r>
              <a:rPr lang="fi-FI" sz="2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• Lapsen kanssa keksitään satuja ja kirjoitetaan niitä muistiin.</a:t>
            </a:r>
            <a:endParaRPr lang="fi-FI" sz="21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l"/>
            <a:r>
              <a:rPr lang="fi-FI" sz="2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• Lapsi saa kannustusta lukemiseen.</a:t>
            </a:r>
            <a:endParaRPr lang="fi-FI" sz="21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65225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057E204-A389-894B-8D74-E635B551AB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595" y="2260373"/>
            <a:ext cx="2379856" cy="1168627"/>
          </a:xfrm>
        </p:spPr>
        <p:txBody>
          <a:bodyPr>
            <a:normAutofit/>
          </a:bodyPr>
          <a:lstStyle/>
          <a:p>
            <a:r>
              <a:rPr lang="en-FI" sz="5400" dirty="0"/>
              <a:t>Kiitos!</a:t>
            </a:r>
          </a:p>
        </p:txBody>
      </p:sp>
    </p:spTree>
    <p:extLst>
      <p:ext uri="{BB962C8B-B14F-4D97-AF65-F5344CB8AC3E}">
        <p14:creationId xmlns:p14="http://schemas.microsoft.com/office/powerpoint/2010/main" val="26288435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Lukeva koulu">
      <a:dk1>
        <a:srgbClr val="000000"/>
      </a:dk1>
      <a:lt1>
        <a:srgbClr val="FFFFFF"/>
      </a:lt1>
      <a:dk2>
        <a:srgbClr val="1EA6D2"/>
      </a:dk2>
      <a:lt2>
        <a:srgbClr val="E7E6E6"/>
      </a:lt2>
      <a:accent1>
        <a:srgbClr val="57CEFF"/>
      </a:accent1>
      <a:accent2>
        <a:srgbClr val="57CED2"/>
      </a:accent2>
      <a:accent3>
        <a:srgbClr val="FF7BD3"/>
      </a:accent3>
      <a:accent4>
        <a:srgbClr val="FFD5CF"/>
      </a:accent4>
      <a:accent5>
        <a:srgbClr val="FE3B1E"/>
      </a:accent5>
      <a:accent6>
        <a:srgbClr val="00D000"/>
      </a:accent6>
      <a:hlink>
        <a:srgbClr val="4D7FB3"/>
      </a:hlink>
      <a:folHlink>
        <a:srgbClr val="1EA6D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ukeva-Varhaiskasvatus (1)" id="{6CA1F2D1-9869-494F-AB58-71C4E51CD583}" vid="{81FFBF9C-6927-7D4B-8BFB-6F235602FCCF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72989ed-0db4-4446-a2d6-434eaa911189">
      <Terms xmlns="http://schemas.microsoft.com/office/infopath/2007/PartnerControls"/>
    </lcf76f155ced4ddcb4097134ff3c332f>
    <TaxCatchAll xmlns="4d3d718f-2c39-4992-b1d2-81418f9f0248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5CC61A02BCEAB4DB1AA20DF0AADC8C0" ma:contentTypeVersion="13" ma:contentTypeDescription="Create a new document." ma:contentTypeScope="" ma:versionID="6206da09fcc6da5f4f3191d07833b278">
  <xsd:schema xmlns:xsd="http://www.w3.org/2001/XMLSchema" xmlns:xs="http://www.w3.org/2001/XMLSchema" xmlns:p="http://schemas.microsoft.com/office/2006/metadata/properties" xmlns:ns2="b72989ed-0db4-4446-a2d6-434eaa911189" xmlns:ns3="4d3d718f-2c39-4992-b1d2-81418f9f0248" targetNamespace="http://schemas.microsoft.com/office/2006/metadata/properties" ma:root="true" ma:fieldsID="6d32d5cdcf769063f7b5829760ceb95c" ns2:_="" ns3:_="">
    <xsd:import namespace="b72989ed-0db4-4446-a2d6-434eaa911189"/>
    <xsd:import namespace="4d3d718f-2c39-4992-b1d2-81418f9f024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bjectDetectorVersions" minOccurs="0"/>
                <xsd:element ref="ns2:MediaLengthInSecond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72989ed-0db4-4446-a2d6-434eaa91118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e95fa535-6bc0-41a5-b9d9-f1c35ec2e0d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3d718f-2c39-4992-b1d2-81418f9f0248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930b86ee-d599-440f-a2e9-85b7b652a6bb}" ma:internalName="TaxCatchAll" ma:showField="CatchAllData" ma:web="4d3d718f-2c39-4992-b1d2-81418f9f024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CE51168-E05F-4DE4-9685-4F930EB3519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758D850-F454-4B59-9AF6-D2E66A83B30F}">
  <ds:schemaRefs>
    <ds:schemaRef ds:uri="ebdf26c9-6443-46ed-9a75-31f835f20ddf"/>
    <ds:schemaRef ds:uri="http://purl.org/dc/elements/1.1/"/>
    <ds:schemaRef ds:uri="http://schemas.microsoft.com/office/2006/metadata/properties"/>
    <ds:schemaRef ds:uri="8a13b1e7-c0ce-4fbf-ba88-32625037d083"/>
    <ds:schemaRef ds:uri="http://schemas.microsoft.com/office/2006/documentManagement/types"/>
    <ds:schemaRef ds:uri="http://purl.org/dc/terms/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b72989ed-0db4-4446-a2d6-434eaa911189"/>
    <ds:schemaRef ds:uri="4d3d718f-2c39-4992-b1d2-81418f9f0248"/>
  </ds:schemaRefs>
</ds:datastoreItem>
</file>

<file path=customXml/itemProps3.xml><?xml version="1.0" encoding="utf-8"?>
<ds:datastoreItem xmlns:ds="http://schemas.openxmlformats.org/officeDocument/2006/customXml" ds:itemID="{21F4E104-5CC8-489E-9C9A-5C1529EB663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72989ed-0db4-4446-a2d6-434eaa911189"/>
    <ds:schemaRef ds:uri="4d3d718f-2c39-4992-b1d2-81418f9f024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Lukeva-Varhaiskasvatus_2023-02-10</Template>
  <TotalTime>92</TotalTime>
  <Words>285</Words>
  <Application>Microsoft Macintosh PowerPoint</Application>
  <PresentationFormat>Widescreen</PresentationFormat>
  <Paragraphs>31</Paragraphs>
  <Slides>7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Calibri</vt:lpstr>
      <vt:lpstr>DIN 2014</vt:lpstr>
      <vt:lpstr>Roboto</vt:lpstr>
      <vt:lpstr>Arial</vt:lpstr>
      <vt:lpstr>DIN 2014 Bold</vt:lpstr>
      <vt:lpstr>Office-teema</vt:lpstr>
      <vt:lpstr>Lukeva varhaiskasvatus</vt:lpstr>
      <vt:lpstr>Lukeva varhaiskasvatus  -ohjelman tavoitteet</vt:lpstr>
      <vt:lpstr>PowerPoint Presentation</vt:lpstr>
      <vt:lpstr>Miksi lapselle lukeminen on tärkeää?</vt:lpstr>
      <vt:lpstr>PowerPoint Presentation</vt:lpstr>
      <vt:lpstr>Koti on tärkeä lukuympäristö</vt:lpstr>
      <vt:lpstr>Kiitos!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Otsikkodia ilman kuvaa</dc:title>
  <dc:creator>Mähönen Niina (OPH)</dc:creator>
  <cp:lastModifiedBy>Jenni</cp:lastModifiedBy>
  <cp:revision>11</cp:revision>
  <dcterms:created xsi:type="dcterms:W3CDTF">2024-02-21T13:04:06Z</dcterms:created>
  <dcterms:modified xsi:type="dcterms:W3CDTF">2024-09-16T10:30:18Z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0x010100C5CC61A02BCEAB4DB1AA20DF0AADC8C0</vt:lpwstr>
  </property>
  <property fmtid="{D5CDD505-2E9C-101B-9397-08002B2CF9AE}" pid="3" name="MediaServiceImageTags">
    <vt:lpwstr/>
  </property>
</Properties>
</file>