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1929" r:id="rId2"/>
    <p:sldId id="1930" r:id="rId3"/>
    <p:sldId id="1936" r:id="rId4"/>
    <p:sldId id="1926" r:id="rId5"/>
    <p:sldId id="261" r:id="rId6"/>
    <p:sldId id="256" r:id="rId7"/>
    <p:sldId id="643" r:id="rId8"/>
    <p:sldId id="1363" r:id="rId9"/>
    <p:sldId id="1365" r:id="rId10"/>
    <p:sldId id="265" r:id="rId11"/>
    <p:sldId id="1372" r:id="rId12"/>
    <p:sldId id="638" r:id="rId13"/>
    <p:sldId id="257" r:id="rId14"/>
    <p:sldId id="345" r:id="rId15"/>
    <p:sldId id="379" r:id="rId16"/>
    <p:sldId id="1932" r:id="rId17"/>
    <p:sldId id="646" r:id="rId18"/>
    <p:sldId id="1357" r:id="rId19"/>
    <p:sldId id="1934" r:id="rId20"/>
    <p:sldId id="1935" r:id="rId21"/>
    <p:sldId id="274" r:id="rId22"/>
    <p:sldId id="275" r:id="rId23"/>
    <p:sldId id="276" r:id="rId24"/>
    <p:sldId id="277" r:id="rId25"/>
    <p:sldId id="1931" r:id="rId26"/>
    <p:sldId id="654" r:id="rId27"/>
    <p:sldId id="1933" r:id="rId28"/>
    <p:sldId id="280" r:id="rId29"/>
    <p:sldId id="1923" r:id="rId30"/>
  </p:sldIdLst>
  <p:sldSz cx="12192000" cy="6858000"/>
  <p:notesSz cx="6858000" cy="99266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CA1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06" autoAdjust="0"/>
    <p:restoredTop sz="93050" autoAdjust="0"/>
  </p:normalViewPr>
  <p:slideViewPr>
    <p:cSldViewPr snapToGrid="0" showGuides="1">
      <p:cViewPr varScale="1">
        <p:scale>
          <a:sx n="80" d="100"/>
          <a:sy n="80" d="100"/>
        </p:scale>
        <p:origin x="304" y="44"/>
      </p:cViewPr>
      <p:guideLst>
        <p:guide orient="horz" pos="2160"/>
        <p:guide pos="3840"/>
      </p:guideLst>
    </p:cSldViewPr>
  </p:slideViewPr>
  <p:notesTextViewPr>
    <p:cViewPr>
      <p:scale>
        <a:sx n="1" d="1"/>
        <a:sy n="1" d="1"/>
      </p:scale>
      <p:origin x="0" y="0"/>
    </p:cViewPr>
  </p:notesTextViewPr>
  <p:notesViewPr>
    <p:cSldViewPr snapToGrid="0" showGuides="1">
      <p:cViewPr varScale="1">
        <p:scale>
          <a:sx n="86" d="100"/>
          <a:sy n="86" d="100"/>
        </p:scale>
        <p:origin x="277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98056"/>
          </a:xfrm>
          <a:prstGeom prst="rect">
            <a:avLst/>
          </a:prstGeom>
        </p:spPr>
        <p:txBody>
          <a:bodyPr vert="horz" lIns="91440" tIns="45720" rIns="91440" bIns="45720" rtlCol="0"/>
          <a:lstStyle>
            <a:lvl1pPr algn="r">
              <a:defRPr sz="1200"/>
            </a:lvl1pPr>
          </a:lstStyle>
          <a:p>
            <a:fld id="{31147873-B102-4514-94B5-8ED60A2BCB51}" type="datetimeFigureOut">
              <a:rPr lang="fi-FI" smtClean="0"/>
              <a:t>25.11.2020</a:t>
            </a:fld>
            <a:endParaRPr lang="fi-FI"/>
          </a:p>
        </p:txBody>
      </p:sp>
      <p:sp>
        <p:nvSpPr>
          <p:cNvPr id="4" name="Alatunnisteen paikkamerkki 3"/>
          <p:cNvSpPr>
            <a:spLocks noGrp="1"/>
          </p:cNvSpPr>
          <p:nvPr>
            <p:ph type="ftr" sz="quarter" idx="2"/>
          </p:nvPr>
        </p:nvSpPr>
        <p:spPr>
          <a:xfrm>
            <a:off x="0" y="9428584"/>
            <a:ext cx="2971800" cy="498055"/>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9428584"/>
            <a:ext cx="2971800" cy="498055"/>
          </a:xfrm>
          <a:prstGeom prst="rect">
            <a:avLst/>
          </a:prstGeom>
        </p:spPr>
        <p:txBody>
          <a:bodyPr vert="horz" lIns="91440" tIns="45720" rIns="91440" bIns="45720" rtlCol="0" anchor="b"/>
          <a:lstStyle>
            <a:lvl1pPr algn="r">
              <a:defRPr sz="1200"/>
            </a:lvl1pPr>
          </a:lstStyle>
          <a:p>
            <a:fld id="{86B5F506-64A6-4FE0-831B-F6F4FBCF80DC}" type="slidenum">
              <a:rPr lang="fi-FI" smtClean="0"/>
              <a:t>‹#›</a:t>
            </a:fld>
            <a:endParaRPr lang="fi-FI"/>
          </a:p>
        </p:txBody>
      </p:sp>
    </p:spTree>
    <p:extLst>
      <p:ext uri="{BB962C8B-B14F-4D97-AF65-F5344CB8AC3E}">
        <p14:creationId xmlns:p14="http://schemas.microsoft.com/office/powerpoint/2010/main" val="583869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en-GB"/>
          </a:p>
        </p:txBody>
      </p:sp>
      <p:sp>
        <p:nvSpPr>
          <p:cNvPr id="3" name="Päivämäärän paikkamerkki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6D1287AB-2206-4F77-A423-85FD97404A4D}" type="datetimeFigureOut">
              <a:rPr lang="en-GB" smtClean="0"/>
              <a:t>25/11/2020</a:t>
            </a:fld>
            <a:endParaRPr lang="en-GB"/>
          </a:p>
        </p:txBody>
      </p:sp>
      <p:sp>
        <p:nvSpPr>
          <p:cNvPr id="4" name="Dian kuvan paikkamerkki 3"/>
          <p:cNvSpPr>
            <a:spLocks noGrp="1" noRot="1" noChangeAspect="1"/>
          </p:cNvSpPr>
          <p:nvPr>
            <p:ph type="sldImg" idx="2"/>
          </p:nvPr>
        </p:nvSpPr>
        <p:spPr>
          <a:xfrm>
            <a:off x="450850" y="1241425"/>
            <a:ext cx="595630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Huomautusten paikkamerkki 4"/>
          <p:cNvSpPr>
            <a:spLocks noGrp="1"/>
          </p:cNvSpPr>
          <p:nvPr>
            <p:ph type="body" sz="quarter" idx="3"/>
          </p:nvPr>
        </p:nvSpPr>
        <p:spPr>
          <a:xfrm>
            <a:off x="685801" y="4777194"/>
            <a:ext cx="5486400" cy="3908614"/>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6" name="Alatunnisteen paikkamerkki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en-GB"/>
          </a:p>
        </p:txBody>
      </p:sp>
      <p:sp>
        <p:nvSpPr>
          <p:cNvPr id="7" name="Dian numeron paikkamerkki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69C4A3D8-BBC7-401E-A6FA-176965828335}" type="slidenum">
              <a:rPr lang="en-GB" smtClean="0"/>
              <a:t>‹#›</a:t>
            </a:fld>
            <a:endParaRPr lang="en-GB"/>
          </a:p>
        </p:txBody>
      </p:sp>
    </p:spTree>
    <p:extLst>
      <p:ext uri="{BB962C8B-B14F-4D97-AF65-F5344CB8AC3E}">
        <p14:creationId xmlns:p14="http://schemas.microsoft.com/office/powerpoint/2010/main" val="2301641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69C4A3D8-BBC7-401E-A6FA-176965828335}" type="slidenum">
              <a:rPr lang="en-GB" smtClean="0"/>
              <a:t>1</a:t>
            </a:fld>
            <a:endParaRPr lang="en-GB"/>
          </a:p>
        </p:txBody>
      </p:sp>
    </p:spTree>
    <p:extLst>
      <p:ext uri="{BB962C8B-B14F-4D97-AF65-F5344CB8AC3E}">
        <p14:creationId xmlns:p14="http://schemas.microsoft.com/office/powerpoint/2010/main" val="2602207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69C4A3D8-BBC7-401E-A6FA-176965828335}" type="slidenum">
              <a:rPr lang="en-GB" smtClean="0"/>
              <a:t>6</a:t>
            </a:fld>
            <a:endParaRPr lang="en-GB"/>
          </a:p>
        </p:txBody>
      </p:sp>
    </p:spTree>
    <p:extLst>
      <p:ext uri="{BB962C8B-B14F-4D97-AF65-F5344CB8AC3E}">
        <p14:creationId xmlns:p14="http://schemas.microsoft.com/office/powerpoint/2010/main" val="2602207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a:t>
            </a:r>
          </a:p>
        </p:txBody>
      </p:sp>
      <p:sp>
        <p:nvSpPr>
          <p:cNvPr id="4" name="Dian numeron paikkamerkki 3"/>
          <p:cNvSpPr>
            <a:spLocks noGrp="1"/>
          </p:cNvSpPr>
          <p:nvPr>
            <p:ph type="sldNum" sz="quarter" idx="5"/>
          </p:nvPr>
        </p:nvSpPr>
        <p:spPr/>
        <p:txBody>
          <a:bodyPr/>
          <a:lstStyle/>
          <a:p>
            <a:fld id="{69C4A3D8-BBC7-401E-A6FA-176965828335}" type="slidenum">
              <a:rPr lang="en-GB" smtClean="0"/>
              <a:t>26</a:t>
            </a:fld>
            <a:endParaRPr lang="en-GB"/>
          </a:p>
        </p:txBody>
      </p:sp>
    </p:spTree>
    <p:extLst>
      <p:ext uri="{BB962C8B-B14F-4D97-AF65-F5344CB8AC3E}">
        <p14:creationId xmlns:p14="http://schemas.microsoft.com/office/powerpoint/2010/main" val="13678613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7" y="0"/>
            <a:ext cx="4460950" cy="6858000"/>
          </a:xfrm>
          <a:prstGeom prst="rect">
            <a:avLst/>
          </a:prstGeom>
        </p:spPr>
      </p:pic>
      <p:sp>
        <p:nvSpPr>
          <p:cNvPr id="2" name="Otsikko 1"/>
          <p:cNvSpPr>
            <a:spLocks noGrp="1"/>
          </p:cNvSpPr>
          <p:nvPr>
            <p:ph type="ctrTitle"/>
          </p:nvPr>
        </p:nvSpPr>
        <p:spPr>
          <a:xfrm>
            <a:off x="787940" y="2221590"/>
            <a:ext cx="7149830" cy="2387600"/>
          </a:xfrm>
        </p:spPr>
        <p:txBody>
          <a:bodyPr anchor="ctr" anchorCtr="0">
            <a:noAutofit/>
          </a:bodyPr>
          <a:lstStyle>
            <a:lvl1pPr algn="l">
              <a:lnSpc>
                <a:spcPct val="90000"/>
              </a:lnSpc>
              <a:defRPr sz="5000"/>
            </a:lvl1pPr>
          </a:lstStyle>
          <a:p>
            <a:r>
              <a:rPr lang="fi-FI"/>
              <a:t>Muokkaa ots. perustyyl. napsautt.</a:t>
            </a:r>
            <a:endParaRPr lang="en-GB" dirty="0"/>
          </a:p>
        </p:txBody>
      </p:sp>
      <p:sp>
        <p:nvSpPr>
          <p:cNvPr id="3" name="Alaotsikko 2"/>
          <p:cNvSpPr>
            <a:spLocks noGrp="1"/>
          </p:cNvSpPr>
          <p:nvPr>
            <p:ph type="subTitle" idx="1"/>
          </p:nvPr>
        </p:nvSpPr>
        <p:spPr>
          <a:xfrm>
            <a:off x="787940" y="4688731"/>
            <a:ext cx="7149830" cy="162938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pic>
        <p:nvPicPr>
          <p:cNvPr id="10" name="Kuva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4" y="555999"/>
            <a:ext cx="2716907" cy="820371"/>
          </a:xfrm>
          <a:prstGeom prst="rect">
            <a:avLst/>
          </a:prstGeom>
        </p:spPr>
      </p:pic>
    </p:spTree>
    <p:extLst>
      <p:ext uri="{BB962C8B-B14F-4D97-AF65-F5344CB8AC3E}">
        <p14:creationId xmlns:p14="http://schemas.microsoft.com/office/powerpoint/2010/main" val="185144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5A93E190-C3B8-4F0D-BC5A-414A6F0316F6}" type="datetime1">
              <a:rPr lang="en-GB" smtClean="0"/>
              <a:t>25/11/2020</a:t>
            </a:fld>
            <a:endParaRPr lang="en-GB"/>
          </a:p>
        </p:txBody>
      </p:sp>
      <p:sp>
        <p:nvSpPr>
          <p:cNvPr id="5" name="Alatunnisteen paikkamerkki 4"/>
          <p:cNvSpPr>
            <a:spLocks noGrp="1"/>
          </p:cNvSpPr>
          <p:nvPr>
            <p:ph type="ftr" sz="quarter" idx="11"/>
          </p:nvPr>
        </p:nvSpPr>
        <p:spPr/>
        <p:txBody>
          <a:bodyPr/>
          <a:lstStyle/>
          <a:p>
            <a:r>
              <a:rPr lang="en-GB" dirty="0" err="1"/>
              <a:t>Opetushallitus</a:t>
            </a:r>
            <a:endParaRPr lang="en-GB" dirty="0"/>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77907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kaar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5A93E190-C3B8-4F0D-BC5A-414A6F0316F6}" type="datetime1">
              <a:rPr lang="en-GB" smtClean="0"/>
              <a:t>25/11/2020</a:t>
            </a:fld>
            <a:endParaRPr lang="en-GB"/>
          </a:p>
        </p:txBody>
      </p:sp>
      <p:sp>
        <p:nvSpPr>
          <p:cNvPr id="5" name="Alatunnisteen paikkamerkki 4"/>
          <p:cNvSpPr>
            <a:spLocks noGrp="1"/>
          </p:cNvSpPr>
          <p:nvPr>
            <p:ph type="ftr" sz="quarter" idx="11"/>
          </p:nvPr>
        </p:nvSpPr>
        <p:spPr/>
        <p:txBody>
          <a:bodyPr/>
          <a:lstStyle/>
          <a:p>
            <a:r>
              <a:rPr lang="en-GB" dirty="0" err="1"/>
              <a:t>Opetushallitus</a:t>
            </a:r>
            <a:endParaRPr lang="en-GB" dirty="0"/>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6227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Numeroitu sisältö kaari">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lvl1pPr marL="355600" indent="-355600">
              <a:buFont typeface="+mj-lt"/>
              <a:buAutoNum type="arabicPeriod"/>
              <a:defRPr/>
            </a:lvl1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äivämäärän paikkamerkki 3"/>
          <p:cNvSpPr>
            <a:spLocks noGrp="1"/>
          </p:cNvSpPr>
          <p:nvPr>
            <p:ph type="dt" sz="half" idx="10"/>
          </p:nvPr>
        </p:nvSpPr>
        <p:spPr/>
        <p:txBody>
          <a:bodyPr/>
          <a:lstStyle/>
          <a:p>
            <a:fld id="{3B4D1DD6-A57F-432F-B3DA-3FB44A7235C5}" type="datetime1">
              <a:rPr lang="en-GB" smtClean="0"/>
              <a:t>25/11/2020</a:t>
            </a:fld>
            <a:endParaRPr lang="en-GB"/>
          </a:p>
        </p:txBody>
      </p:sp>
      <p:sp>
        <p:nvSpPr>
          <p:cNvPr id="5" name="Alatunnisteen paikkamerkki 4"/>
          <p:cNvSpPr>
            <a:spLocks noGrp="1"/>
          </p:cNvSpPr>
          <p:nvPr>
            <p:ph type="ftr" sz="quarter" idx="11"/>
          </p:nvPr>
        </p:nvSpPr>
        <p:spPr/>
        <p:txBody>
          <a:bodyPr/>
          <a:lstStyle/>
          <a:p>
            <a:r>
              <a:rPr lang="en-GB"/>
              <a:t>Opetushallitus</a:t>
            </a:r>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08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Kaksi sisältöä kaari">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Sisällön paikkamerkki 3"/>
          <p:cNvSpPr>
            <a:spLocks noGrp="1"/>
          </p:cNvSpPr>
          <p:nvPr>
            <p:ph sz="half" idx="2"/>
          </p:nvPr>
        </p:nvSpPr>
        <p:spPr>
          <a:xfrm>
            <a:off x="6172200" y="2304000"/>
            <a:ext cx="5530174"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C47398F3-4007-4DAB-AE93-8719731555AB}" type="datetime1">
              <a:rPr lang="en-GB" smtClean="0"/>
              <a:t>25/11/2020</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705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52F58CC6-DA49-4941-84B4-31EA1C59D22D}" type="datetime1">
              <a:rPr lang="en-GB" smtClean="0"/>
              <a:t>25/11/2020</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2403475"/>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240300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D36B375B-2A7A-47FC-AFAA-0D464918E174}" type="datetime1">
              <a:rPr lang="en-GB" smtClean="0"/>
              <a:t>25/11/2020</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2403475"/>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4206033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eni kuva 3">
    <p:spTree>
      <p:nvGrpSpPr>
        <p:cNvPr id="1" name=""/>
        <p:cNvGrpSpPr/>
        <p:nvPr/>
      </p:nvGrpSpPr>
      <p:grpSpPr>
        <a:xfrm>
          <a:off x="0" y="0"/>
          <a:ext cx="0" cy="0"/>
          <a:chOff x="0" y="0"/>
          <a:chExt cx="0" cy="0"/>
        </a:xfrm>
      </p:grpSpPr>
      <p:sp>
        <p:nvSpPr>
          <p:cNvPr id="2" name="Otsikko 1"/>
          <p:cNvSpPr>
            <a:spLocks noGrp="1"/>
          </p:cNvSpPr>
          <p:nvPr>
            <p:ph type="title"/>
          </p:nvPr>
        </p:nvSpPr>
        <p:spPr>
          <a:xfrm>
            <a:off x="789560" y="822328"/>
            <a:ext cx="5319410" cy="1325563"/>
          </a:xfrm>
        </p:spPr>
        <p:txBody>
          <a:bodyPr/>
          <a:lstStyle/>
          <a:p>
            <a:r>
              <a:rPr lang="fi-FI"/>
              <a:t>Muokkaa ots. perustyyl. napsautt.</a:t>
            </a:r>
            <a:endParaRPr lang="en-GB" dirty="0"/>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D36B375B-2A7A-47FC-AFAA-0D464918E174}" type="datetime1">
              <a:rPr lang="en-GB" smtClean="0"/>
              <a:t>25/11/2020</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312170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so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5238B7CE-E7D2-4D7E-BC43-EB944411322E}" type="datetime1">
              <a:rPr lang="en-GB" smtClean="0"/>
              <a:t>25/11/2020</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
        <p:nvSpPr>
          <p:cNvPr id="7" name="Kuvan paikkamerkki 6"/>
          <p:cNvSpPr>
            <a:spLocks noGrp="1"/>
          </p:cNvSpPr>
          <p:nvPr>
            <p:ph type="pic" sz="quarter" idx="13"/>
          </p:nvPr>
        </p:nvSpPr>
        <p:spPr>
          <a:xfrm>
            <a:off x="887209" y="612775"/>
            <a:ext cx="10435785" cy="5224463"/>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5600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6" name="Median paikkamerkki 5"/>
          <p:cNvSpPr>
            <a:spLocks noGrp="1"/>
          </p:cNvSpPr>
          <p:nvPr>
            <p:ph type="media" sz="quarter" idx="14"/>
          </p:nvPr>
        </p:nvSpPr>
        <p:spPr>
          <a:xfrm>
            <a:off x="887209" y="612775"/>
            <a:ext cx="10435785" cy="5224463"/>
          </a:xfrm>
          <a:solidFill>
            <a:schemeClr val="bg1">
              <a:lumMod val="85000"/>
            </a:schemeClr>
          </a:solidFill>
        </p:spPr>
        <p:txBody>
          <a:bodyPr/>
          <a:lstStyle>
            <a:lvl1pPr marL="0" indent="0">
              <a:buFontTx/>
              <a:buNone/>
              <a:defRPr/>
            </a:lvl1pPr>
          </a:lstStyle>
          <a:p>
            <a:r>
              <a:rPr lang="fi-FI"/>
              <a:t>Lisää medialeike napsauttamalla kuvaketta</a:t>
            </a:r>
          </a:p>
        </p:txBody>
      </p:sp>
      <p:sp>
        <p:nvSpPr>
          <p:cNvPr id="2" name="Päivämäärän paikkamerkki 1"/>
          <p:cNvSpPr>
            <a:spLocks noGrp="1"/>
          </p:cNvSpPr>
          <p:nvPr>
            <p:ph type="dt" sz="half" idx="10"/>
          </p:nvPr>
        </p:nvSpPr>
        <p:spPr/>
        <p:txBody>
          <a:bodyPr/>
          <a:lstStyle/>
          <a:p>
            <a:fld id="{5238B7CE-E7D2-4D7E-BC43-EB944411322E}" type="datetime1">
              <a:rPr lang="en-GB" smtClean="0"/>
              <a:t>25/11/2020</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75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3501498"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1E1B201E-BC91-47F6-BBE7-A638C5C85BC2}" type="datetime1">
              <a:rPr lang="en-GB" smtClean="0"/>
              <a:t>25/11/2020</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9" name="Kaavion paikkamerkki 8"/>
          <p:cNvSpPr>
            <a:spLocks noGrp="1"/>
          </p:cNvSpPr>
          <p:nvPr>
            <p:ph type="chart" sz="quarter" idx="13"/>
          </p:nvPr>
        </p:nvSpPr>
        <p:spPr>
          <a:xfrm>
            <a:off x="4435813" y="2303463"/>
            <a:ext cx="6937442" cy="3870325"/>
          </a:xfrm>
        </p:spPr>
        <p:txBody>
          <a:bodyPr/>
          <a:lstStyle>
            <a:lvl1pPr marL="0" indent="0">
              <a:buFontTx/>
              <a:buNone/>
              <a:defRPr sz="2000"/>
            </a:lvl1pPr>
          </a:lstStyle>
          <a:p>
            <a:r>
              <a:rPr lang="fi-FI"/>
              <a:t>Lisää kaavio napsauttamalla kuvaketta</a:t>
            </a:r>
          </a:p>
        </p:txBody>
      </p:sp>
    </p:spTree>
    <p:extLst>
      <p:ext uri="{BB962C8B-B14F-4D97-AF65-F5344CB8AC3E}">
        <p14:creationId xmlns:p14="http://schemas.microsoft.com/office/powerpoint/2010/main" val="3836276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Päivämäärän paikkamerkki 2"/>
          <p:cNvSpPr>
            <a:spLocks noGrp="1"/>
          </p:cNvSpPr>
          <p:nvPr>
            <p:ph type="dt" sz="half" idx="10"/>
          </p:nvPr>
        </p:nvSpPr>
        <p:spPr/>
        <p:txBody>
          <a:bodyPr/>
          <a:lstStyle/>
          <a:p>
            <a:fld id="{B7FF5407-8F7B-4224-8961-BF3EBA368BAE}" type="datetime1">
              <a:rPr lang="en-GB" smtClean="0"/>
              <a:t>25/11/2020</a:t>
            </a:fld>
            <a:endParaRPr lang="en-GB"/>
          </a:p>
        </p:txBody>
      </p:sp>
      <p:sp>
        <p:nvSpPr>
          <p:cNvPr id="4" name="Alatunnisteen paikkamerkki 3"/>
          <p:cNvSpPr>
            <a:spLocks noGrp="1"/>
          </p:cNvSpPr>
          <p:nvPr>
            <p:ph type="ftr" sz="quarter" idx="11"/>
          </p:nvPr>
        </p:nvSpPr>
        <p:spPr/>
        <p:txBody>
          <a:bodyPr/>
          <a:lstStyle/>
          <a:p>
            <a:r>
              <a:rPr lang="en-GB"/>
              <a:t>Opetushallitus</a:t>
            </a:r>
          </a:p>
        </p:txBody>
      </p:sp>
      <p:sp>
        <p:nvSpPr>
          <p:cNvPr id="5" name="Dian numeron paikkamerkki 4"/>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992666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3709FD6E-9D7D-45BF-8A1B-8D32E89EAEED}" type="datetime1">
              <a:rPr lang="en-GB" smtClean="0"/>
              <a:t>25/11/2020</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1972998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Välisivu 1">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1016"/>
            <a:ext cx="12188388" cy="6858000"/>
          </a:xfrm>
          <a:prstGeom prst="rect">
            <a:avLst/>
          </a:prstGeom>
        </p:spPr>
      </p:pic>
      <p:sp>
        <p:nvSpPr>
          <p:cNvPr id="2" name="Otsikko 1"/>
          <p:cNvSpPr>
            <a:spLocks noGrp="1"/>
          </p:cNvSpPr>
          <p:nvPr>
            <p:ph type="ctrTitle"/>
          </p:nvPr>
        </p:nvSpPr>
        <p:spPr>
          <a:xfrm>
            <a:off x="787940" y="1637931"/>
            <a:ext cx="8297694" cy="1416555"/>
          </a:xfrm>
        </p:spPr>
        <p:txBody>
          <a:bodyPr anchor="ctr" anchorCtr="0">
            <a:noAutofit/>
          </a:bodyPr>
          <a:lstStyle>
            <a:lvl1pPr algn="l">
              <a:lnSpc>
                <a:spcPct val="90000"/>
              </a:lnSpc>
              <a:defRPr sz="5000"/>
            </a:lvl1pPr>
          </a:lstStyle>
          <a:p>
            <a:r>
              <a:rPr lang="fi-FI"/>
              <a:t>Muokkaa ots. perustyyl. napsautt.</a:t>
            </a:r>
            <a:endParaRPr lang="en-GB" dirty="0"/>
          </a:p>
        </p:txBody>
      </p:sp>
    </p:spTree>
    <p:extLst>
      <p:ext uri="{BB962C8B-B14F-4D97-AF65-F5344CB8AC3E}">
        <p14:creationId xmlns:p14="http://schemas.microsoft.com/office/powerpoint/2010/main" val="155311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Välisivu 2">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8788" y="0"/>
            <a:ext cx="5127249" cy="6858000"/>
          </a:xfrm>
          <a:prstGeom prst="rect">
            <a:avLst/>
          </a:prstGeom>
        </p:spPr>
      </p:pic>
      <p:sp>
        <p:nvSpPr>
          <p:cNvPr id="2" name="Otsikko 1"/>
          <p:cNvSpPr>
            <a:spLocks noGrp="1"/>
          </p:cNvSpPr>
          <p:nvPr>
            <p:ph type="ctrTitle"/>
          </p:nvPr>
        </p:nvSpPr>
        <p:spPr>
          <a:xfrm>
            <a:off x="787940" y="1637931"/>
            <a:ext cx="8297694" cy="1416555"/>
          </a:xfrm>
        </p:spPr>
        <p:txBody>
          <a:bodyPr anchor="ctr" anchorCtr="0">
            <a:noAutofit/>
          </a:bodyPr>
          <a:lstStyle>
            <a:lvl1pPr algn="l">
              <a:lnSpc>
                <a:spcPct val="90000"/>
              </a:lnSpc>
              <a:defRPr sz="5000"/>
            </a:lvl1pPr>
          </a:lstStyle>
          <a:p>
            <a:r>
              <a:rPr lang="fi-FI"/>
              <a:t>Muokkaa ots. perustyyl. napsautt.</a:t>
            </a:r>
            <a:endParaRPr lang="en-GB" dirty="0"/>
          </a:p>
        </p:txBody>
      </p:sp>
    </p:spTree>
    <p:extLst>
      <p:ext uri="{BB962C8B-B14F-4D97-AF65-F5344CB8AC3E}">
        <p14:creationId xmlns:p14="http://schemas.microsoft.com/office/powerpoint/2010/main" val="339300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Välisivu 3">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00"/>
            <a:ext cx="12188388" cy="6858000"/>
          </a:xfrm>
          <a:prstGeom prst="rect">
            <a:avLst/>
          </a:prstGeom>
        </p:spPr>
      </p:pic>
      <p:sp>
        <p:nvSpPr>
          <p:cNvPr id="2" name="Otsikko 1"/>
          <p:cNvSpPr>
            <a:spLocks noGrp="1"/>
          </p:cNvSpPr>
          <p:nvPr>
            <p:ph type="ctrTitle"/>
          </p:nvPr>
        </p:nvSpPr>
        <p:spPr>
          <a:xfrm>
            <a:off x="787940" y="1060315"/>
            <a:ext cx="6391073" cy="2286000"/>
          </a:xfrm>
        </p:spPr>
        <p:txBody>
          <a:bodyPr anchor="ctr" anchorCtr="0">
            <a:noAutofit/>
          </a:bodyPr>
          <a:lstStyle>
            <a:lvl1pPr algn="l">
              <a:lnSpc>
                <a:spcPct val="90000"/>
              </a:lnSpc>
              <a:defRPr sz="5000"/>
            </a:lvl1pPr>
          </a:lstStyle>
          <a:p>
            <a:r>
              <a:rPr lang="fi-FI"/>
              <a:t>Muokkaa ots. perustyyl. napsautt.</a:t>
            </a:r>
            <a:endParaRPr lang="en-GB" dirty="0"/>
          </a:p>
        </p:txBody>
      </p:sp>
    </p:spTree>
    <p:extLst>
      <p:ext uri="{BB962C8B-B14F-4D97-AF65-F5344CB8AC3E}">
        <p14:creationId xmlns:p14="http://schemas.microsoft.com/office/powerpoint/2010/main" val="1823247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Lopetus">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7" y="0"/>
            <a:ext cx="4460950" cy="6858000"/>
          </a:xfrm>
          <a:prstGeom prst="rect">
            <a:avLst/>
          </a:prstGeom>
        </p:spPr>
      </p:pic>
      <p:pic>
        <p:nvPicPr>
          <p:cNvPr id="11" name="Kuva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4" y="555999"/>
            <a:ext cx="2716907" cy="820371"/>
          </a:xfrm>
          <a:prstGeom prst="rect">
            <a:avLst/>
          </a:prstGeom>
        </p:spPr>
      </p:pic>
      <p:sp>
        <p:nvSpPr>
          <p:cNvPr id="2" name="Otsikko 1"/>
          <p:cNvSpPr>
            <a:spLocks noGrp="1"/>
          </p:cNvSpPr>
          <p:nvPr>
            <p:ph type="ctrTitle"/>
          </p:nvPr>
        </p:nvSpPr>
        <p:spPr>
          <a:xfrm>
            <a:off x="787940" y="2853888"/>
            <a:ext cx="8239328" cy="930172"/>
          </a:xfrm>
        </p:spPr>
        <p:txBody>
          <a:bodyPr anchor="b" anchorCtr="0">
            <a:noAutofit/>
          </a:bodyPr>
          <a:lstStyle>
            <a:lvl1pPr algn="l">
              <a:lnSpc>
                <a:spcPct val="90000"/>
              </a:lnSpc>
              <a:defRPr sz="5000"/>
            </a:lvl1pPr>
          </a:lstStyle>
          <a:p>
            <a:r>
              <a:rPr lang="fi-FI"/>
              <a:t>Muokkaa ots. perustyyl. napsautt.</a:t>
            </a:r>
            <a:endParaRPr lang="en-GB" dirty="0"/>
          </a:p>
        </p:txBody>
      </p:sp>
      <p:sp>
        <p:nvSpPr>
          <p:cNvPr id="3" name="Alaotsikko 2"/>
          <p:cNvSpPr>
            <a:spLocks noGrp="1"/>
          </p:cNvSpPr>
          <p:nvPr>
            <p:ph type="subTitle" idx="1"/>
          </p:nvPr>
        </p:nvSpPr>
        <p:spPr>
          <a:xfrm>
            <a:off x="787940" y="4027251"/>
            <a:ext cx="8239328" cy="229086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spTree>
    <p:extLst>
      <p:ext uri="{BB962C8B-B14F-4D97-AF65-F5344CB8AC3E}">
        <p14:creationId xmlns:p14="http://schemas.microsoft.com/office/powerpoint/2010/main" val="397975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Kaksi sisältökohdetta">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59287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san ylätunnis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4821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89560" y="822328"/>
            <a:ext cx="10515600" cy="1325563"/>
          </a:xfrm>
          <a:prstGeom prst="rect">
            <a:avLst/>
          </a:prstGeom>
        </p:spPr>
        <p:txBody>
          <a:bodyPr vert="horz" lIns="91440" tIns="45720" rIns="91440" bIns="45720" rtlCol="0" anchor="t" anchorCtr="0">
            <a:noAutofit/>
          </a:bodyPr>
          <a:lstStyle/>
          <a:p>
            <a:r>
              <a:rPr lang="fi-FI" dirty="0"/>
              <a:t>Muokkaa </a:t>
            </a:r>
            <a:r>
              <a:rPr lang="fi-FI" dirty="0" err="1"/>
              <a:t>perustyyl</a:t>
            </a:r>
            <a:r>
              <a:rPr lang="fi-FI" dirty="0"/>
              <a:t>. </a:t>
            </a:r>
            <a:r>
              <a:rPr lang="fi-FI" dirty="0" err="1"/>
              <a:t>napsautt</a:t>
            </a:r>
            <a:r>
              <a:rPr lang="fi-FI" dirty="0"/>
              <a:t>.</a:t>
            </a:r>
            <a:endParaRPr lang="en-GB" dirty="0"/>
          </a:p>
        </p:txBody>
      </p:sp>
      <p:sp>
        <p:nvSpPr>
          <p:cNvPr id="3" name="Tekstin paikkamerkki 2"/>
          <p:cNvSpPr>
            <a:spLocks noGrp="1"/>
          </p:cNvSpPr>
          <p:nvPr>
            <p:ph type="body" idx="1"/>
          </p:nvPr>
        </p:nvSpPr>
        <p:spPr>
          <a:xfrm>
            <a:off x="789560" y="2305455"/>
            <a:ext cx="10515600" cy="3871507"/>
          </a:xfrm>
          <a:prstGeom prst="rect">
            <a:avLst/>
          </a:prstGeom>
        </p:spPr>
        <p:txBody>
          <a:bodyPr vert="horz" lIns="91440" tIns="45720" rIns="91440" bIns="4572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4" name="Päivämäärän paikkamerkki 3"/>
          <p:cNvSpPr>
            <a:spLocks noGrp="1"/>
          </p:cNvSpPr>
          <p:nvPr>
            <p:ph type="dt" sz="half" idx="2"/>
          </p:nvPr>
        </p:nvSpPr>
        <p:spPr>
          <a:xfrm>
            <a:off x="896568" y="6305687"/>
            <a:ext cx="883594"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fld id="{01A38EDB-82B5-47B3-B9C1-99B3AA4BAD8E}" type="datetime1">
              <a:rPr lang="en-GB" smtClean="0"/>
              <a:t>25/11/2020</a:t>
            </a:fld>
            <a:endParaRPr lang="en-GB" dirty="0"/>
          </a:p>
        </p:txBody>
      </p:sp>
      <p:sp>
        <p:nvSpPr>
          <p:cNvPr id="5" name="Alatunnisteen paikkamerkki 4"/>
          <p:cNvSpPr>
            <a:spLocks noGrp="1"/>
          </p:cNvSpPr>
          <p:nvPr>
            <p:ph type="ftr" sz="quarter" idx="3"/>
          </p:nvPr>
        </p:nvSpPr>
        <p:spPr>
          <a:xfrm>
            <a:off x="1780162" y="6305687"/>
            <a:ext cx="4328808"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r>
              <a:rPr lang="en-GB"/>
              <a:t>Opetushallitus</a:t>
            </a:r>
          </a:p>
        </p:txBody>
      </p:sp>
      <p:sp>
        <p:nvSpPr>
          <p:cNvPr id="6" name="Dian numeron paikkamerkki 5"/>
          <p:cNvSpPr>
            <a:spLocks noGrp="1"/>
          </p:cNvSpPr>
          <p:nvPr>
            <p:ph type="sldNum" sz="quarter" idx="4"/>
          </p:nvPr>
        </p:nvSpPr>
        <p:spPr>
          <a:xfrm>
            <a:off x="10554508" y="6305687"/>
            <a:ext cx="818748" cy="262309"/>
          </a:xfrm>
          <a:prstGeom prst="rect">
            <a:avLst/>
          </a:prstGeom>
        </p:spPr>
        <p:txBody>
          <a:bodyPr vert="horz" lIns="0" tIns="0" rIns="0" bIns="0" rtlCol="0" anchor="ctr"/>
          <a:lstStyle>
            <a:lvl1pPr algn="r">
              <a:defRPr sz="1200">
                <a:solidFill>
                  <a:schemeClr val="tx2"/>
                </a:solidFill>
                <a:latin typeface="+mn-lt"/>
                <a:cs typeface="Calibri" panose="020F0502020204030204" pitchFamily="34" charset="0"/>
              </a:defRPr>
            </a:lvl1pPr>
          </a:lstStyle>
          <a:p>
            <a:fld id="{A6E131DE-DA31-4CDF-828A-8EB206A3CD12}" type="slidenum">
              <a:rPr lang="en-GB" smtClean="0"/>
              <a:pPr/>
              <a:t>‹#›</a:t>
            </a:fld>
            <a:endParaRPr lang="en-GB"/>
          </a:p>
        </p:txBody>
      </p:sp>
      <p:cxnSp>
        <p:nvCxnSpPr>
          <p:cNvPr id="10" name="Suora yhdysviiva 9"/>
          <p:cNvCxnSpPr/>
          <p:nvPr userDrawn="1"/>
        </p:nvCxnSpPr>
        <p:spPr>
          <a:xfrm>
            <a:off x="1704975" y="6411384"/>
            <a:ext cx="0" cy="72000"/>
          </a:xfrm>
          <a:prstGeom prst="line">
            <a:avLst/>
          </a:prstGeom>
          <a:ln w="15875">
            <a:solidFill>
              <a:srgbClr val="5BCA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693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56" r:id="rId4"/>
    <p:sldLayoutId id="2147483652" r:id="rId5"/>
    <p:sldLayoutId id="2147483657" r:id="rId6"/>
    <p:sldLayoutId id="2147483658" r:id="rId7"/>
    <p:sldLayoutId id="2147483668" r:id="rId8"/>
    <p:sldLayoutId id="2147483659" r:id="rId9"/>
    <p:sldLayoutId id="2147483666" r:id="rId10"/>
    <p:sldLayoutId id="2147483660" r:id="rId11"/>
    <p:sldLayoutId id="2147483654" r:id="rId12"/>
    <p:sldLayoutId id="2147483655" r:id="rId13"/>
    <p:sldLayoutId id="2147483661" r:id="rId14"/>
    <p:sldLayoutId id="2147483665" r:id="rId15"/>
    <p:sldLayoutId id="2147483662" r:id="rId16"/>
    <p:sldLayoutId id="2147483663" r:id="rId17"/>
    <p:sldLayoutId id="2147483669" r:id="rId18"/>
    <p:sldLayoutId id="2147483686" r:id="rId19"/>
  </p:sldLayoutIdLst>
  <p:hf hdr="0"/>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360363" indent="-360363"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1pPr>
      <a:lvl2pPr marL="895350" indent="-447675"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2pPr>
      <a:lvl3pPr marL="1439863" indent="-457200"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3pPr>
      <a:lvl4pPr marL="1701800" indent="-261938"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1974850" indent="-2730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www.oph.fi/fi/koulutus-ja-tutkinnot/laaja-alainen-osaaminen-mita-silla-pitaisi-saada-aikaan"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3.xml"/><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12.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hyperlink" Target="https://www.oph.fi/fi/koulutus-ja-tutkinnot/lukiokoulutus/lops-2021-tukea-lukion-opetussuunnitelman-perusteiden"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oph.fi/fi/koulutus-ja-tutkinnot/lops-tuunaamot" TargetMode="External"/><Relationship Id="rId2" Type="http://schemas.openxmlformats.org/officeDocument/2006/relationships/hyperlink" Target="https://www.oph.fi/fi/koulutus-ja-tutkinnot/lukiokoulutus" TargetMode="External"/><Relationship Id="rId1" Type="http://schemas.openxmlformats.org/officeDocument/2006/relationships/slideLayout" Target="../slideLayouts/slideLayout8.xml"/><Relationship Id="rId5" Type="http://schemas.openxmlformats.org/officeDocument/2006/relationships/image" Target="../media/image21.jpg"/><Relationship Id="rId4" Type="http://schemas.openxmlformats.org/officeDocument/2006/relationships/hyperlink" Target="https://opetushallitus.mobiezine.fi/zine/9/cov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521489" y="1515254"/>
            <a:ext cx="7391240" cy="3493565"/>
          </a:xfrm>
        </p:spPr>
        <p:txBody>
          <a:bodyPr/>
          <a:lstStyle/>
          <a:p>
            <a:br>
              <a:rPr lang="fi-FI" sz="3200" dirty="0">
                <a:solidFill>
                  <a:srgbClr val="5BCA13"/>
                </a:solidFill>
                <a:latin typeface="Brush Script MT" panose="03060802040406070304" pitchFamily="66" charset="0"/>
              </a:rPr>
            </a:br>
            <a:r>
              <a:rPr lang="fi-FI" sz="3200" dirty="0">
                <a:solidFill>
                  <a:srgbClr val="5BCA13"/>
                </a:solidFill>
                <a:latin typeface="Brush Script MT" panose="03060802040406070304" pitchFamily="66" charset="0"/>
              </a:rPr>
              <a:t>Oodi lukiokoulutukselle</a:t>
            </a:r>
            <a:br>
              <a:rPr lang="fi-FI" sz="3200" dirty="0">
                <a:solidFill>
                  <a:srgbClr val="5BCA13"/>
                </a:solidFill>
                <a:latin typeface="Brush Script MT" panose="03060802040406070304" pitchFamily="66" charset="0"/>
              </a:rPr>
            </a:br>
            <a:br>
              <a:rPr lang="fi-FI" sz="3200" dirty="0">
                <a:solidFill>
                  <a:srgbClr val="5BCA13"/>
                </a:solidFill>
                <a:latin typeface="Brush Script MT" panose="03060802040406070304" pitchFamily="66" charset="0"/>
              </a:rPr>
            </a:br>
            <a:r>
              <a:rPr lang="fi-FI" sz="4800" dirty="0">
                <a:latin typeface="Calibri" panose="020F0502020204030204" pitchFamily="34" charset="0"/>
                <a:cs typeface="Calibri" panose="020F0502020204030204" pitchFamily="34" charset="0"/>
              </a:rPr>
              <a:t>Laaja-alainen osaaminen</a:t>
            </a:r>
            <a:br>
              <a:rPr lang="fi-FI" sz="4800" dirty="0">
                <a:latin typeface="Calibri" panose="020F0502020204030204" pitchFamily="34" charset="0"/>
                <a:cs typeface="Calibri" panose="020F0502020204030204" pitchFamily="34" charset="0"/>
              </a:rPr>
            </a:br>
            <a:r>
              <a:rPr lang="fi-FI" sz="3200" dirty="0">
                <a:solidFill>
                  <a:srgbClr val="92D050"/>
                </a:solidFill>
                <a:effectLst>
                  <a:outerShdw blurRad="38100" dist="38100" dir="2700000" algn="tl">
                    <a:srgbClr val="000000">
                      <a:alpha val="43137"/>
                    </a:srgbClr>
                  </a:outerShdw>
                </a:effectLst>
                <a:cs typeface="Calibri" panose="020F0502020204030204" pitchFamily="34" charset="0"/>
              </a:rPr>
              <a:t>LOPS-TUUNAMO</a:t>
            </a:r>
            <a:br>
              <a:rPr lang="fi-FI" sz="3200" dirty="0">
                <a:solidFill>
                  <a:srgbClr val="92D050"/>
                </a:solidFill>
                <a:effectLst>
                  <a:outerShdw blurRad="38100" dist="38100" dir="2700000" algn="tl">
                    <a:srgbClr val="000000">
                      <a:alpha val="43137"/>
                    </a:srgbClr>
                  </a:outerShdw>
                </a:effectLst>
                <a:cs typeface="Calibri" panose="020F0502020204030204" pitchFamily="34" charset="0"/>
              </a:rPr>
            </a:br>
            <a:r>
              <a:rPr lang="fi-FI" sz="3200" dirty="0">
                <a:solidFill>
                  <a:srgbClr val="92D050"/>
                </a:solidFill>
                <a:effectLst>
                  <a:outerShdw blurRad="38100" dist="38100" dir="2700000" algn="tl">
                    <a:srgbClr val="000000">
                      <a:alpha val="43137"/>
                    </a:srgbClr>
                  </a:outerShdw>
                </a:effectLst>
                <a:cs typeface="Calibri" panose="020F0502020204030204" pitchFamily="34" charset="0"/>
              </a:rPr>
              <a:t>25.11.2020</a:t>
            </a:r>
            <a:endParaRPr lang="en-GB" sz="6000" dirty="0">
              <a:cs typeface="Calibri" panose="020F0502020204030204" pitchFamily="34" charset="0"/>
            </a:endParaRPr>
          </a:p>
        </p:txBody>
      </p:sp>
      <p:sp>
        <p:nvSpPr>
          <p:cNvPr id="3" name="Alaotsikko 2"/>
          <p:cNvSpPr>
            <a:spLocks noGrp="1"/>
          </p:cNvSpPr>
          <p:nvPr>
            <p:ph type="subTitle" idx="1"/>
          </p:nvPr>
        </p:nvSpPr>
        <p:spPr>
          <a:xfrm>
            <a:off x="638003" y="5219092"/>
            <a:ext cx="6768803" cy="1186985"/>
          </a:xfrm>
        </p:spPr>
        <p:txBody>
          <a:bodyPr>
            <a:normAutofit/>
          </a:bodyPr>
          <a:lstStyle/>
          <a:p>
            <a:r>
              <a:rPr lang="it-IT" dirty="0"/>
              <a:t>Opetusneuvokset Paula Mattila &amp; Petri Lehikoinen &amp; Yvonne Nummela</a:t>
            </a:r>
          </a:p>
          <a:p>
            <a:r>
              <a:rPr lang="it-IT" dirty="0"/>
              <a:t>Projektityöntekijä Anjuli Korhonen</a:t>
            </a:r>
          </a:p>
          <a:p>
            <a:pPr>
              <a:spcAft>
                <a:spcPts val="0"/>
              </a:spcAft>
            </a:pPr>
            <a:endParaRPr lang="en-GB" dirty="0"/>
          </a:p>
        </p:txBody>
      </p:sp>
      <p:pic>
        <p:nvPicPr>
          <p:cNvPr id="4" name="Kuva 3">
            <a:extLst>
              <a:ext uri="{FF2B5EF4-FFF2-40B4-BE49-F238E27FC236}">
                <a16:creationId xmlns:a16="http://schemas.microsoft.com/office/drawing/2014/main" id="{F20BF40B-A46B-4E3C-A378-A6F99F0273E3}"/>
              </a:ext>
            </a:extLst>
          </p:cNvPr>
          <p:cNvPicPr>
            <a:picLocks noChangeAspect="1"/>
          </p:cNvPicPr>
          <p:nvPr/>
        </p:nvPicPr>
        <p:blipFill>
          <a:blip r:embed="rId3"/>
          <a:stretch>
            <a:fillRect/>
          </a:stretch>
        </p:blipFill>
        <p:spPr>
          <a:xfrm>
            <a:off x="638003" y="2683953"/>
            <a:ext cx="3811979" cy="506963"/>
          </a:xfrm>
          <a:prstGeom prst="rect">
            <a:avLst/>
          </a:prstGeom>
        </p:spPr>
      </p:pic>
    </p:spTree>
    <p:extLst>
      <p:ext uri="{BB962C8B-B14F-4D97-AF65-F5344CB8AC3E}">
        <p14:creationId xmlns:p14="http://schemas.microsoft.com/office/powerpoint/2010/main" val="3564342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9416C2-027E-488B-BFB4-63D5AF2CAEEB}"/>
              </a:ext>
            </a:extLst>
          </p:cNvPr>
          <p:cNvSpPr>
            <a:spLocks noGrp="1"/>
          </p:cNvSpPr>
          <p:nvPr>
            <p:ph type="title"/>
          </p:nvPr>
        </p:nvSpPr>
        <p:spPr>
          <a:xfrm>
            <a:off x="789560" y="599281"/>
            <a:ext cx="10515600" cy="1325563"/>
          </a:xfrm>
        </p:spPr>
        <p:txBody>
          <a:bodyPr/>
          <a:lstStyle/>
          <a:p>
            <a:r>
              <a:rPr lang="fi-FI" dirty="0"/>
              <a:t>Ilmoittautumisen yhteydessä esiin nousseiden kysymysten keskeiset teemat</a:t>
            </a:r>
          </a:p>
        </p:txBody>
      </p:sp>
      <p:sp>
        <p:nvSpPr>
          <p:cNvPr id="3" name="Sisällön paikkamerkki 2">
            <a:extLst>
              <a:ext uri="{FF2B5EF4-FFF2-40B4-BE49-F238E27FC236}">
                <a16:creationId xmlns:a16="http://schemas.microsoft.com/office/drawing/2014/main" id="{80768500-EB4F-4035-ADE1-FF243200EAB7}"/>
              </a:ext>
            </a:extLst>
          </p:cNvPr>
          <p:cNvSpPr>
            <a:spLocks noGrp="1"/>
          </p:cNvSpPr>
          <p:nvPr>
            <p:ph idx="1"/>
          </p:nvPr>
        </p:nvSpPr>
        <p:spPr>
          <a:xfrm>
            <a:off x="789560" y="2184274"/>
            <a:ext cx="10515600" cy="3871507"/>
          </a:xfrm>
        </p:spPr>
        <p:txBody>
          <a:bodyPr/>
          <a:lstStyle/>
          <a:p>
            <a:r>
              <a:rPr lang="fi-FI" sz="3200" dirty="0"/>
              <a:t>Mistä laaja-alaisessa osaamisessa on kysymys? Mitä se </a:t>
            </a:r>
            <a:r>
              <a:rPr lang="fi-FI" sz="3200" b="1" dirty="0"/>
              <a:t>tarkoittaa</a:t>
            </a:r>
            <a:r>
              <a:rPr lang="fi-FI" sz="3200" dirty="0"/>
              <a:t>?</a:t>
            </a:r>
          </a:p>
          <a:p>
            <a:r>
              <a:rPr lang="fi-FI" sz="3200" dirty="0"/>
              <a:t>Miten laaja-alainen osaaminen </a:t>
            </a:r>
            <a:r>
              <a:rPr lang="fi-FI" sz="3200" b="1" dirty="0"/>
              <a:t>kirjataan</a:t>
            </a:r>
            <a:r>
              <a:rPr lang="fi-FI" sz="3200" dirty="0"/>
              <a:t> paikalliseen opetussuunnitelmaan? </a:t>
            </a:r>
          </a:p>
          <a:p>
            <a:r>
              <a:rPr lang="fi-FI" sz="3200" dirty="0"/>
              <a:t>Entä miten se käytännössä voidaan </a:t>
            </a:r>
            <a:r>
              <a:rPr lang="fi-FI" sz="3200" b="1" dirty="0"/>
              <a:t>toteuttaa</a:t>
            </a:r>
            <a:r>
              <a:rPr lang="fi-FI" sz="3200" dirty="0"/>
              <a:t>? </a:t>
            </a:r>
          </a:p>
          <a:p>
            <a:r>
              <a:rPr lang="fi-FI" sz="3200" dirty="0"/>
              <a:t>Miten laaja-alaista osaamista </a:t>
            </a:r>
            <a:r>
              <a:rPr lang="fi-FI" sz="3200" b="1" dirty="0"/>
              <a:t>arvioidaan</a:t>
            </a:r>
            <a:r>
              <a:rPr lang="fi-FI" sz="3200" dirty="0"/>
              <a:t> osana opintojaksojen arviointia</a:t>
            </a:r>
            <a:r>
              <a:rPr lang="fi-FI" dirty="0"/>
              <a:t>? </a:t>
            </a:r>
          </a:p>
        </p:txBody>
      </p:sp>
      <p:sp>
        <p:nvSpPr>
          <p:cNvPr id="6" name="Dian numeron paikkamerkki 5">
            <a:extLst>
              <a:ext uri="{FF2B5EF4-FFF2-40B4-BE49-F238E27FC236}">
                <a16:creationId xmlns:a16="http://schemas.microsoft.com/office/drawing/2014/main" id="{367E58F4-2605-4943-88A7-E4D9F47515D7}"/>
              </a:ext>
            </a:extLst>
          </p:cNvPr>
          <p:cNvSpPr>
            <a:spLocks noGrp="1"/>
          </p:cNvSpPr>
          <p:nvPr>
            <p:ph type="sldNum" sz="quarter" idx="12"/>
          </p:nvPr>
        </p:nvSpPr>
        <p:spPr/>
        <p:txBody>
          <a:bodyPr/>
          <a:lstStyle/>
          <a:p>
            <a:fld id="{A6E131DE-DA31-4CDF-828A-8EB206A3CD12}" type="slidenum">
              <a:rPr lang="en-GB" smtClean="0"/>
              <a:t>2</a:t>
            </a:fld>
            <a:endParaRPr lang="en-GB"/>
          </a:p>
        </p:txBody>
      </p:sp>
      <p:sp>
        <p:nvSpPr>
          <p:cNvPr id="7" name="Tekstiruutu 6">
            <a:extLst>
              <a:ext uri="{FF2B5EF4-FFF2-40B4-BE49-F238E27FC236}">
                <a16:creationId xmlns:a16="http://schemas.microsoft.com/office/drawing/2014/main" id="{BE2D814D-6F28-47ED-93B2-47D60FBDED0D}"/>
              </a:ext>
            </a:extLst>
          </p:cNvPr>
          <p:cNvSpPr txBox="1"/>
          <p:nvPr/>
        </p:nvSpPr>
        <p:spPr>
          <a:xfrm>
            <a:off x="1717482" y="6282952"/>
            <a:ext cx="1860605" cy="307777"/>
          </a:xfrm>
          <a:prstGeom prst="rect">
            <a:avLst/>
          </a:prstGeom>
          <a:noFill/>
        </p:spPr>
        <p:txBody>
          <a:bodyPr wrap="square" rtlCol="0">
            <a:spAutoFit/>
          </a:bodyPr>
          <a:lstStyle/>
          <a:p>
            <a:r>
              <a:rPr lang="fi-FI" sz="1400" dirty="0"/>
              <a:t>Petri Lehikoinen</a:t>
            </a:r>
          </a:p>
        </p:txBody>
      </p:sp>
    </p:spTree>
    <p:extLst>
      <p:ext uri="{BB962C8B-B14F-4D97-AF65-F5344CB8AC3E}">
        <p14:creationId xmlns:p14="http://schemas.microsoft.com/office/powerpoint/2010/main" val="386928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00F660F-ACD2-4D63-9EAE-9378F1D613E7}"/>
              </a:ext>
            </a:extLst>
          </p:cNvPr>
          <p:cNvSpPr>
            <a:spLocks noGrp="1"/>
          </p:cNvSpPr>
          <p:nvPr>
            <p:ph type="title"/>
          </p:nvPr>
        </p:nvSpPr>
        <p:spPr>
          <a:xfrm>
            <a:off x="789560" y="822328"/>
            <a:ext cx="5319410" cy="786135"/>
          </a:xfrm>
        </p:spPr>
        <p:txBody>
          <a:bodyPr/>
          <a:lstStyle/>
          <a:p>
            <a:r>
              <a:rPr lang="en-US" dirty="0" err="1"/>
              <a:t>Uudistuksen</a:t>
            </a:r>
            <a:r>
              <a:rPr lang="en-US" dirty="0"/>
              <a:t> </a:t>
            </a:r>
            <a:r>
              <a:rPr lang="en-US" dirty="0" err="1"/>
              <a:t>tavoitteet</a:t>
            </a:r>
            <a:endParaRPr lang="en-US" dirty="0"/>
          </a:p>
        </p:txBody>
      </p:sp>
      <p:sp>
        <p:nvSpPr>
          <p:cNvPr id="14" name="Content Placeholder 2">
            <a:extLst>
              <a:ext uri="{FF2B5EF4-FFF2-40B4-BE49-F238E27FC236}">
                <a16:creationId xmlns:a16="http://schemas.microsoft.com/office/drawing/2014/main" id="{5E76FFB8-BE05-4656-96D2-C7179651A7E7}"/>
              </a:ext>
            </a:extLst>
          </p:cNvPr>
          <p:cNvSpPr>
            <a:spLocks noGrp="1"/>
          </p:cNvSpPr>
          <p:nvPr>
            <p:ph sz="half" idx="1"/>
          </p:nvPr>
        </p:nvSpPr>
        <p:spPr>
          <a:xfrm>
            <a:off x="788401" y="1608463"/>
            <a:ext cx="4674146" cy="4537895"/>
          </a:xfrm>
        </p:spPr>
        <p:txBody>
          <a:bodyPr/>
          <a:lstStyle/>
          <a:p>
            <a:r>
              <a:rPr lang="fi-FI" sz="2400" dirty="0"/>
              <a:t>Hyvinvointia, oppimista, yksilöllisiä tarpeita</a:t>
            </a:r>
          </a:p>
          <a:p>
            <a:r>
              <a:rPr lang="fi-FI" sz="2400" dirty="0"/>
              <a:t>Yhteisöllisyyttä, osallistamista</a:t>
            </a:r>
          </a:p>
          <a:p>
            <a:r>
              <a:rPr lang="fi-FI" sz="2400" dirty="0"/>
              <a:t>Valmiuksia elämään lukion jälkeen, sujuvaa siirtymistä korkea-asteelle</a:t>
            </a:r>
          </a:p>
          <a:p>
            <a:r>
              <a:rPr lang="fi-FI" sz="2400" dirty="0"/>
              <a:t>Laaja-alaista osaamista ja oppiaineyhteistyötä</a:t>
            </a:r>
          </a:p>
          <a:p>
            <a:r>
              <a:rPr lang="fi-FI" sz="2400" dirty="0"/>
              <a:t>Sydämen sivistystä</a:t>
            </a:r>
          </a:p>
          <a:p>
            <a:endParaRPr lang="fi-FI" dirty="0"/>
          </a:p>
          <a:p>
            <a:endParaRPr lang="en-US" dirty="0"/>
          </a:p>
        </p:txBody>
      </p:sp>
      <p:sp>
        <p:nvSpPr>
          <p:cNvPr id="4" name="Päivämäärän paikkamerkki 3">
            <a:extLst>
              <a:ext uri="{FF2B5EF4-FFF2-40B4-BE49-F238E27FC236}">
                <a16:creationId xmlns:a16="http://schemas.microsoft.com/office/drawing/2014/main" id="{44B34A8A-06C8-49CD-8EDC-1FBDB5018353}"/>
              </a:ext>
            </a:extLst>
          </p:cNvPr>
          <p:cNvSpPr>
            <a:spLocks noGrp="1"/>
          </p:cNvSpPr>
          <p:nvPr>
            <p:ph type="dt" sz="half" idx="10"/>
          </p:nvPr>
        </p:nvSpPr>
        <p:spPr>
          <a:xfrm>
            <a:off x="896568" y="6305687"/>
            <a:ext cx="883594" cy="262309"/>
          </a:xfrm>
        </p:spPr>
        <p:txBody>
          <a:bodyPr anchor="ctr">
            <a:normAutofit/>
          </a:bodyPr>
          <a:lstStyle/>
          <a:p>
            <a:pPr>
              <a:spcAft>
                <a:spcPts val="600"/>
              </a:spcAft>
            </a:pPr>
            <a:fld id="{3B4D1DD6-A57F-432F-B3DA-3FB44A7235C5}" type="datetime1">
              <a:rPr lang="en-GB" smtClean="0"/>
              <a:pPr>
                <a:spcAft>
                  <a:spcPts val="600"/>
                </a:spcAft>
              </a:pPr>
              <a:t>25/11/2020</a:t>
            </a:fld>
            <a:endParaRPr lang="en-GB"/>
          </a:p>
        </p:txBody>
      </p:sp>
      <p:sp>
        <p:nvSpPr>
          <p:cNvPr id="5" name="Alatunnisteen paikkamerkki 4">
            <a:extLst>
              <a:ext uri="{FF2B5EF4-FFF2-40B4-BE49-F238E27FC236}">
                <a16:creationId xmlns:a16="http://schemas.microsoft.com/office/drawing/2014/main" id="{08B656E8-ABBD-4678-84EA-B55F8C6997FA}"/>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a:t>Opetushallitus</a:t>
            </a:r>
          </a:p>
        </p:txBody>
      </p:sp>
      <p:sp>
        <p:nvSpPr>
          <p:cNvPr id="6" name="Dian numeron paikkamerkki 5">
            <a:extLst>
              <a:ext uri="{FF2B5EF4-FFF2-40B4-BE49-F238E27FC236}">
                <a16:creationId xmlns:a16="http://schemas.microsoft.com/office/drawing/2014/main" id="{C2AAC322-F269-4E44-800B-37C6706CB8B9}"/>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3</a:t>
            </a:fld>
            <a:endParaRPr lang="en-GB"/>
          </a:p>
        </p:txBody>
      </p:sp>
      <p:pic>
        <p:nvPicPr>
          <p:cNvPr id="7" name="Sisällön paikkamerkki 7">
            <a:extLst>
              <a:ext uri="{FF2B5EF4-FFF2-40B4-BE49-F238E27FC236}">
                <a16:creationId xmlns:a16="http://schemas.microsoft.com/office/drawing/2014/main" id="{90304CA5-4230-4E32-94F5-25098B5FADBB}"/>
              </a:ext>
            </a:extLst>
          </p:cNvPr>
          <p:cNvPicPr>
            <a:picLocks noGrp="1" noChangeAspect="1"/>
          </p:cNvPicPr>
          <p:nvPr>
            <p:ph type="pic" sz="quarter" idx="13"/>
          </p:nvPr>
        </p:nvPicPr>
        <p:blipFill rotWithShape="1">
          <a:blip r:embed="rId2"/>
          <a:stretch/>
        </p:blipFill>
        <p:spPr>
          <a:xfrm>
            <a:off x="4467225" y="-174893"/>
            <a:ext cx="7150491" cy="5994668"/>
          </a:xfrm>
          <a:prstGeom prst="rect">
            <a:avLst/>
          </a:prstGeom>
          <a:noFill/>
        </p:spPr>
      </p:pic>
      <p:sp>
        <p:nvSpPr>
          <p:cNvPr id="8" name="Tekstiruutu 7">
            <a:extLst>
              <a:ext uri="{FF2B5EF4-FFF2-40B4-BE49-F238E27FC236}">
                <a16:creationId xmlns:a16="http://schemas.microsoft.com/office/drawing/2014/main" id="{590B8071-EB66-4644-ABF7-7DCA84EB1EEB}"/>
              </a:ext>
            </a:extLst>
          </p:cNvPr>
          <p:cNvSpPr txBox="1"/>
          <p:nvPr/>
        </p:nvSpPr>
        <p:spPr>
          <a:xfrm>
            <a:off x="2846567" y="6282952"/>
            <a:ext cx="1733384" cy="307777"/>
          </a:xfrm>
          <a:prstGeom prst="rect">
            <a:avLst/>
          </a:prstGeom>
          <a:noFill/>
        </p:spPr>
        <p:txBody>
          <a:bodyPr wrap="square" rtlCol="0">
            <a:spAutoFit/>
          </a:bodyPr>
          <a:lstStyle/>
          <a:p>
            <a:r>
              <a:rPr lang="fi-FI" sz="1400" dirty="0"/>
              <a:t>Petri Lehikoinen</a:t>
            </a:r>
          </a:p>
        </p:txBody>
      </p:sp>
    </p:spTree>
    <p:extLst>
      <p:ext uri="{BB962C8B-B14F-4D97-AF65-F5344CB8AC3E}">
        <p14:creationId xmlns:p14="http://schemas.microsoft.com/office/powerpoint/2010/main" val="1482202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4F6387-331F-E741-8DB0-526D238A3E1F}"/>
              </a:ext>
            </a:extLst>
          </p:cNvPr>
          <p:cNvSpPr txBox="1">
            <a:spLocks/>
          </p:cNvSpPr>
          <p:nvPr/>
        </p:nvSpPr>
        <p:spPr>
          <a:xfrm>
            <a:off x="351009" y="386080"/>
            <a:ext cx="11610698" cy="697653"/>
          </a:xfrm>
          <a:prstGeom prst="rect">
            <a:avLst/>
          </a:prstGeom>
        </p:spPr>
        <p:txBody>
          <a:bodyPr lIns="0" tIns="0" rIns="0" bIns="0" anchor="t"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nSpc>
                <a:spcPts val="4000"/>
              </a:lnSpc>
            </a:pPr>
            <a:r>
              <a:rPr lang="fi-FI" sz="4000" b="1" dirty="0">
                <a:latin typeface="Calibri" panose="020F0502020204030204" pitchFamily="34" charset="0"/>
                <a:cs typeface="Calibri" panose="020F0502020204030204" pitchFamily="34" charset="0"/>
              </a:rPr>
              <a:t>Ihmisenä kasvua ja sydämen sivistystä</a:t>
            </a:r>
          </a:p>
        </p:txBody>
      </p:sp>
      <p:sp>
        <p:nvSpPr>
          <p:cNvPr id="4" name="Otsikko 1">
            <a:extLst>
              <a:ext uri="{FF2B5EF4-FFF2-40B4-BE49-F238E27FC236}">
                <a16:creationId xmlns:a16="http://schemas.microsoft.com/office/drawing/2014/main" id="{1F412BDB-B49A-A64D-BE05-CAFBD37ABCF1}"/>
              </a:ext>
            </a:extLst>
          </p:cNvPr>
          <p:cNvSpPr txBox="1">
            <a:spLocks/>
          </p:cNvSpPr>
          <p:nvPr/>
        </p:nvSpPr>
        <p:spPr>
          <a:xfrm>
            <a:off x="1027138" y="1190409"/>
            <a:ext cx="5230217" cy="575731"/>
          </a:xfrm>
          <a:prstGeom prst="rect">
            <a:avLst/>
          </a:prstGeom>
          <a:solidFill>
            <a:srgbClr val="82D4FF">
              <a:alpha val="50196"/>
            </a:srgbClr>
          </a:solidFill>
        </p:spPr>
        <p:txBody>
          <a:bodyPr lIns="0" tIns="0" rIns="0" bIns="21600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4500"/>
              </a:lnSpc>
            </a:pPr>
            <a:r>
              <a:rPr lang="fi-FI" sz="2000" dirty="0">
                <a:latin typeface="Calibri" panose="020F0502020204030204" pitchFamily="34" charset="0"/>
                <a:cs typeface="Calibri" panose="020F0502020204030204" pitchFamily="34" charset="0"/>
              </a:rPr>
              <a:t>PYRKIMYKSENÄ TOTUUS, HYVYYS JA KAUNEUS</a:t>
            </a:r>
          </a:p>
        </p:txBody>
      </p:sp>
      <p:sp>
        <p:nvSpPr>
          <p:cNvPr id="5" name="Otsikko 1">
            <a:extLst>
              <a:ext uri="{FF2B5EF4-FFF2-40B4-BE49-F238E27FC236}">
                <a16:creationId xmlns:a16="http://schemas.microsoft.com/office/drawing/2014/main" id="{9CDF863B-3813-B047-9B18-4363D0C0EA10}"/>
              </a:ext>
            </a:extLst>
          </p:cNvPr>
          <p:cNvSpPr txBox="1">
            <a:spLocks/>
          </p:cNvSpPr>
          <p:nvPr/>
        </p:nvSpPr>
        <p:spPr>
          <a:xfrm>
            <a:off x="4773393" y="1862653"/>
            <a:ext cx="2067071" cy="575731"/>
          </a:xfrm>
          <a:prstGeom prst="rect">
            <a:avLst/>
          </a:prstGeom>
          <a:solidFill>
            <a:schemeClr val="bg1"/>
          </a:solidFill>
          <a:ln>
            <a:solidFill>
              <a:srgbClr val="0041DC"/>
            </a:solidFill>
          </a:ln>
        </p:spPr>
        <p:txBody>
          <a:bodyPr lIns="0" tIns="0" rIns="0" bIns="21600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4500"/>
              </a:lnSpc>
            </a:pPr>
            <a:r>
              <a:rPr lang="fi-FI" sz="2000" dirty="0">
                <a:latin typeface="Calibri" panose="020F0502020204030204" pitchFamily="34" charset="0"/>
                <a:cs typeface="Calibri" panose="020F0502020204030204" pitchFamily="34" charset="0"/>
              </a:rPr>
              <a:t>VASTUULLISUUS</a:t>
            </a:r>
          </a:p>
        </p:txBody>
      </p:sp>
      <p:sp>
        <p:nvSpPr>
          <p:cNvPr id="6" name="Otsikko 1">
            <a:extLst>
              <a:ext uri="{FF2B5EF4-FFF2-40B4-BE49-F238E27FC236}">
                <a16:creationId xmlns:a16="http://schemas.microsoft.com/office/drawing/2014/main" id="{EC715B8D-8657-B149-8068-EDB2B589E689}"/>
              </a:ext>
            </a:extLst>
          </p:cNvPr>
          <p:cNvSpPr txBox="1">
            <a:spLocks/>
          </p:cNvSpPr>
          <p:nvPr/>
        </p:nvSpPr>
        <p:spPr>
          <a:xfrm>
            <a:off x="5223820" y="2534897"/>
            <a:ext cx="2067071" cy="575731"/>
          </a:xfrm>
          <a:prstGeom prst="rect">
            <a:avLst/>
          </a:prstGeom>
          <a:solidFill>
            <a:schemeClr val="bg1"/>
          </a:solidFill>
          <a:ln>
            <a:solidFill>
              <a:srgbClr val="0041DC"/>
            </a:solidFill>
          </a:ln>
        </p:spPr>
        <p:txBody>
          <a:bodyPr lIns="0" tIns="0" rIns="0" bIns="21600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4500"/>
              </a:lnSpc>
            </a:pPr>
            <a:r>
              <a:rPr lang="fi-FI" sz="2000" dirty="0">
                <a:latin typeface="Calibri" panose="020F0502020204030204" pitchFamily="34" charset="0"/>
                <a:cs typeface="Calibri" panose="020F0502020204030204" pitchFamily="34" charset="0"/>
              </a:rPr>
              <a:t>YHTEISÖLLISYYS</a:t>
            </a:r>
          </a:p>
        </p:txBody>
      </p:sp>
      <p:sp>
        <p:nvSpPr>
          <p:cNvPr id="7" name="Otsikko 1">
            <a:extLst>
              <a:ext uri="{FF2B5EF4-FFF2-40B4-BE49-F238E27FC236}">
                <a16:creationId xmlns:a16="http://schemas.microsoft.com/office/drawing/2014/main" id="{E80C6D0C-C967-7840-BA1D-F0D3AD28BCCC}"/>
              </a:ext>
            </a:extLst>
          </p:cNvPr>
          <p:cNvSpPr txBox="1">
            <a:spLocks/>
          </p:cNvSpPr>
          <p:nvPr/>
        </p:nvSpPr>
        <p:spPr>
          <a:xfrm>
            <a:off x="4842932" y="3207141"/>
            <a:ext cx="1780785" cy="575731"/>
          </a:xfrm>
          <a:prstGeom prst="rect">
            <a:avLst/>
          </a:prstGeom>
          <a:solidFill>
            <a:schemeClr val="bg1"/>
          </a:solidFill>
          <a:ln>
            <a:solidFill>
              <a:srgbClr val="0041DC"/>
            </a:solidFill>
          </a:ln>
        </p:spPr>
        <p:txBody>
          <a:bodyPr lIns="0" tIns="0" rIns="0" bIns="21600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4500"/>
              </a:lnSpc>
            </a:pPr>
            <a:r>
              <a:rPr lang="fi-FI" sz="2000" dirty="0">
                <a:latin typeface="Calibri" panose="020F0502020204030204" pitchFamily="34" charset="0"/>
                <a:cs typeface="Calibri" panose="020F0502020204030204" pitchFamily="34" charset="0"/>
              </a:rPr>
              <a:t>UTELIAISUUS</a:t>
            </a:r>
          </a:p>
        </p:txBody>
      </p:sp>
      <p:sp>
        <p:nvSpPr>
          <p:cNvPr id="8" name="Otsikko 1">
            <a:extLst>
              <a:ext uri="{FF2B5EF4-FFF2-40B4-BE49-F238E27FC236}">
                <a16:creationId xmlns:a16="http://schemas.microsoft.com/office/drawing/2014/main" id="{7D52F81B-3101-5B4C-9740-D3165CE67F16}"/>
              </a:ext>
            </a:extLst>
          </p:cNvPr>
          <p:cNvSpPr txBox="1">
            <a:spLocks/>
          </p:cNvSpPr>
          <p:nvPr/>
        </p:nvSpPr>
        <p:spPr>
          <a:xfrm>
            <a:off x="411970" y="1872816"/>
            <a:ext cx="2846004" cy="575731"/>
          </a:xfrm>
          <a:prstGeom prst="rect">
            <a:avLst/>
          </a:prstGeom>
          <a:solidFill>
            <a:schemeClr val="bg1"/>
          </a:solidFill>
          <a:ln>
            <a:solidFill>
              <a:srgbClr val="0041DC"/>
            </a:solidFill>
          </a:ln>
        </p:spPr>
        <p:txBody>
          <a:bodyPr lIns="0" tIns="0" rIns="0" bIns="21600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4500"/>
              </a:lnSpc>
            </a:pPr>
            <a:r>
              <a:rPr lang="fi-FI" sz="2000" dirty="0">
                <a:latin typeface="Calibri" panose="020F0502020204030204" pitchFamily="34" charset="0"/>
                <a:cs typeface="Calibri" panose="020F0502020204030204" pitchFamily="34" charset="0"/>
              </a:rPr>
              <a:t>ITSENSÄ KEHITTÄMINEN</a:t>
            </a:r>
          </a:p>
        </p:txBody>
      </p:sp>
      <p:sp>
        <p:nvSpPr>
          <p:cNvPr id="9" name="Otsikko 1">
            <a:extLst>
              <a:ext uri="{FF2B5EF4-FFF2-40B4-BE49-F238E27FC236}">
                <a16:creationId xmlns:a16="http://schemas.microsoft.com/office/drawing/2014/main" id="{0399EDF9-2397-B04D-9AA6-6860B0CE78B5}"/>
              </a:ext>
            </a:extLst>
          </p:cNvPr>
          <p:cNvSpPr txBox="1">
            <a:spLocks/>
          </p:cNvSpPr>
          <p:nvPr/>
        </p:nvSpPr>
        <p:spPr>
          <a:xfrm>
            <a:off x="1273386" y="2534896"/>
            <a:ext cx="1808480" cy="575731"/>
          </a:xfrm>
          <a:prstGeom prst="rect">
            <a:avLst/>
          </a:prstGeom>
          <a:solidFill>
            <a:schemeClr val="bg1"/>
          </a:solidFill>
          <a:ln>
            <a:solidFill>
              <a:srgbClr val="0041DC"/>
            </a:solidFill>
          </a:ln>
        </p:spPr>
        <p:txBody>
          <a:bodyPr lIns="0" tIns="0" rIns="0" bIns="21600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4500"/>
              </a:lnSpc>
            </a:pPr>
            <a:r>
              <a:rPr lang="fi-FI" sz="2000" dirty="0">
                <a:latin typeface="Calibri" panose="020F0502020204030204" pitchFamily="34" charset="0"/>
                <a:cs typeface="Calibri" panose="020F0502020204030204" pitchFamily="34" charset="0"/>
              </a:rPr>
              <a:t>MYÖTÄTUNTO</a:t>
            </a:r>
          </a:p>
        </p:txBody>
      </p:sp>
      <p:sp>
        <p:nvSpPr>
          <p:cNvPr id="10" name="Otsikko 1">
            <a:extLst>
              <a:ext uri="{FF2B5EF4-FFF2-40B4-BE49-F238E27FC236}">
                <a16:creationId xmlns:a16="http://schemas.microsoft.com/office/drawing/2014/main" id="{E50C35F4-408B-CD48-A167-DE69EE70E510}"/>
              </a:ext>
            </a:extLst>
          </p:cNvPr>
          <p:cNvSpPr txBox="1">
            <a:spLocks/>
          </p:cNvSpPr>
          <p:nvPr/>
        </p:nvSpPr>
        <p:spPr>
          <a:xfrm>
            <a:off x="888455" y="3255135"/>
            <a:ext cx="1642534" cy="575731"/>
          </a:xfrm>
          <a:prstGeom prst="rect">
            <a:avLst/>
          </a:prstGeom>
          <a:solidFill>
            <a:schemeClr val="bg1"/>
          </a:solidFill>
          <a:ln>
            <a:solidFill>
              <a:srgbClr val="0041DC"/>
            </a:solidFill>
          </a:ln>
        </p:spPr>
        <p:txBody>
          <a:bodyPr lIns="0" tIns="0" rIns="0" bIns="21600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4500"/>
              </a:lnSpc>
            </a:pPr>
            <a:r>
              <a:rPr lang="fi-FI" sz="2000" dirty="0">
                <a:latin typeface="Calibri" panose="020F0502020204030204" pitchFamily="34" charset="0"/>
                <a:cs typeface="Calibri" panose="020F0502020204030204" pitchFamily="34" charset="0"/>
              </a:rPr>
              <a:t>SINNIKKYYS</a:t>
            </a:r>
          </a:p>
        </p:txBody>
      </p:sp>
      <p:sp>
        <p:nvSpPr>
          <p:cNvPr id="11" name="Otsikko 1">
            <a:extLst>
              <a:ext uri="{FF2B5EF4-FFF2-40B4-BE49-F238E27FC236}">
                <a16:creationId xmlns:a16="http://schemas.microsoft.com/office/drawing/2014/main" id="{6A4CACB4-3DDE-2E4C-B05D-0C43E96D24D4}"/>
              </a:ext>
            </a:extLst>
          </p:cNvPr>
          <p:cNvSpPr txBox="1">
            <a:spLocks/>
          </p:cNvSpPr>
          <p:nvPr/>
        </p:nvSpPr>
        <p:spPr>
          <a:xfrm>
            <a:off x="7356216" y="1415627"/>
            <a:ext cx="4153258" cy="5005494"/>
          </a:xfrm>
          <a:prstGeom prst="rect">
            <a:avLst/>
          </a:prstGeom>
        </p:spPr>
        <p:txBody>
          <a:bodyPr lIns="0" tIns="0" rIns="0" bIns="0" anchor="t"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4500"/>
              </a:lnSpc>
            </a:pPr>
            <a:r>
              <a:rPr lang="fi-FI" sz="4000" dirty="0">
                <a:latin typeface="Calibri Light" panose="020F0302020204030204" pitchFamily="34" charset="0"/>
                <a:cs typeface="Calibri Light" panose="020F0302020204030204" pitchFamily="34" charset="0"/>
              </a:rPr>
              <a:t>Lukiokoulutus vahvistaa </a:t>
            </a:r>
          </a:p>
          <a:p>
            <a:pPr algn="ctr">
              <a:lnSpc>
                <a:spcPts val="4500"/>
              </a:lnSpc>
            </a:pPr>
            <a:r>
              <a:rPr lang="fi-FI" sz="4000" dirty="0">
                <a:latin typeface="Calibri Light" panose="020F0302020204030204" pitchFamily="34" charset="0"/>
                <a:cs typeface="Calibri Light" panose="020F0302020204030204" pitchFamily="34" charset="0"/>
              </a:rPr>
              <a:t>laaja-alaista osaamista. </a:t>
            </a:r>
          </a:p>
          <a:p>
            <a:pPr algn="ctr">
              <a:lnSpc>
                <a:spcPts val="4500"/>
              </a:lnSpc>
            </a:pPr>
            <a:r>
              <a:rPr lang="fi-FI" sz="4000" dirty="0">
                <a:latin typeface="Calibri Light" panose="020F0302020204030204" pitchFamily="34" charset="0"/>
                <a:cs typeface="Calibri Light" panose="020F0302020204030204" pitchFamily="34" charset="0"/>
              </a:rPr>
              <a:t>Tavoitteena </a:t>
            </a:r>
          </a:p>
          <a:p>
            <a:pPr algn="ctr">
              <a:lnSpc>
                <a:spcPts val="4500"/>
              </a:lnSpc>
            </a:pPr>
            <a:r>
              <a:rPr lang="fi-FI" sz="4000" dirty="0">
                <a:latin typeface="Calibri Light" panose="020F0302020204030204" pitchFamily="34" charset="0"/>
                <a:cs typeface="Calibri Light" panose="020F0302020204030204" pitchFamily="34" charset="0"/>
              </a:rPr>
              <a:t>on hyvä, </a:t>
            </a:r>
          </a:p>
          <a:p>
            <a:pPr algn="ctr">
              <a:lnSpc>
                <a:spcPts val="4500"/>
              </a:lnSpc>
            </a:pPr>
            <a:r>
              <a:rPr lang="fi-FI" sz="4000" dirty="0">
                <a:latin typeface="Calibri Light" panose="020F0302020204030204" pitchFamily="34" charset="0"/>
                <a:cs typeface="Calibri Light" panose="020F0302020204030204" pitchFamily="34" charset="0"/>
              </a:rPr>
              <a:t>tasapainoinen ja sivistynyt ihminen.</a:t>
            </a:r>
          </a:p>
        </p:txBody>
      </p:sp>
      <p:sp>
        <p:nvSpPr>
          <p:cNvPr id="12" name="Tekstiruutu 11">
            <a:extLst>
              <a:ext uri="{FF2B5EF4-FFF2-40B4-BE49-F238E27FC236}">
                <a16:creationId xmlns:a16="http://schemas.microsoft.com/office/drawing/2014/main" id="{5B7BD33D-ACDB-448B-9AF3-D1D3C60D1307}"/>
              </a:ext>
            </a:extLst>
          </p:cNvPr>
          <p:cNvSpPr txBox="1"/>
          <p:nvPr/>
        </p:nvSpPr>
        <p:spPr>
          <a:xfrm>
            <a:off x="0" y="6421121"/>
            <a:ext cx="1733384" cy="307777"/>
          </a:xfrm>
          <a:prstGeom prst="rect">
            <a:avLst/>
          </a:prstGeom>
          <a:noFill/>
        </p:spPr>
        <p:txBody>
          <a:bodyPr wrap="square" rtlCol="0">
            <a:spAutoFit/>
          </a:bodyPr>
          <a:lstStyle/>
          <a:p>
            <a:r>
              <a:rPr lang="fi-FI" sz="1400" dirty="0"/>
              <a:t>Petri Lehikoinen</a:t>
            </a:r>
          </a:p>
        </p:txBody>
      </p:sp>
    </p:spTree>
    <p:extLst>
      <p:ext uri="{BB962C8B-B14F-4D97-AF65-F5344CB8AC3E}">
        <p14:creationId xmlns:p14="http://schemas.microsoft.com/office/powerpoint/2010/main" val="271048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4F6387-331F-E741-8DB0-526D238A3E1F}"/>
              </a:ext>
            </a:extLst>
          </p:cNvPr>
          <p:cNvSpPr txBox="1">
            <a:spLocks/>
          </p:cNvSpPr>
          <p:nvPr/>
        </p:nvSpPr>
        <p:spPr>
          <a:xfrm>
            <a:off x="351009" y="386080"/>
            <a:ext cx="11725844" cy="1205653"/>
          </a:xfrm>
          <a:prstGeom prst="rect">
            <a:avLst/>
          </a:prstGeom>
        </p:spPr>
        <p:txBody>
          <a:bodyPr lIns="0" tIns="0" rIns="0" bIns="0" anchor="t"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nSpc>
                <a:spcPts val="4000"/>
              </a:lnSpc>
            </a:pPr>
            <a:r>
              <a:rPr lang="fi-FI" sz="4000" b="1" dirty="0">
                <a:latin typeface="Calibri" panose="020F0502020204030204" pitchFamily="34" charset="0"/>
                <a:cs typeface="Calibri" panose="020F0502020204030204" pitchFamily="34" charset="0"/>
              </a:rPr>
              <a:t>Laaja-alaisen osaamisen osa-alueet muodostavat oppiaineiden yhteiset tavoitteet</a:t>
            </a:r>
          </a:p>
        </p:txBody>
      </p:sp>
      <p:sp>
        <p:nvSpPr>
          <p:cNvPr id="11" name="Otsikko 1">
            <a:extLst>
              <a:ext uri="{FF2B5EF4-FFF2-40B4-BE49-F238E27FC236}">
                <a16:creationId xmlns:a16="http://schemas.microsoft.com/office/drawing/2014/main" id="{6A4CACB4-3DDE-2E4C-B05D-0C43E96D24D4}"/>
              </a:ext>
            </a:extLst>
          </p:cNvPr>
          <p:cNvSpPr txBox="1">
            <a:spLocks/>
          </p:cNvSpPr>
          <p:nvPr/>
        </p:nvSpPr>
        <p:spPr>
          <a:xfrm>
            <a:off x="441323" y="1682153"/>
            <a:ext cx="5772608" cy="5005494"/>
          </a:xfrm>
          <a:prstGeom prst="rect">
            <a:avLst/>
          </a:prstGeom>
        </p:spPr>
        <p:txBody>
          <a:bodyPr lIns="0" tIns="0" rIns="0" bIns="0" anchor="t"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4500"/>
              </a:lnSpc>
            </a:pPr>
            <a:r>
              <a:rPr lang="fi-FI" sz="4000" dirty="0">
                <a:latin typeface="Calibri Light" panose="020F0302020204030204" pitchFamily="34" charset="0"/>
                <a:cs typeface="Calibri Light" panose="020F0302020204030204" pitchFamily="34" charset="0"/>
              </a:rPr>
              <a:t>Laaja-alainen osaaminen sisältää elämänhallinnan ja vastuullisen vaikuttamisen taitoja. Laaja-alaista osaamista kehitetään lukion kaikkien opintojaksojen aikana.</a:t>
            </a:r>
          </a:p>
        </p:txBody>
      </p:sp>
      <p:grpSp>
        <p:nvGrpSpPr>
          <p:cNvPr id="7" name="Ryhmä 6">
            <a:extLst>
              <a:ext uri="{FF2B5EF4-FFF2-40B4-BE49-F238E27FC236}">
                <a16:creationId xmlns:a16="http://schemas.microsoft.com/office/drawing/2014/main" id="{90234887-42E9-E742-A2C7-3E40DB91A7D6}"/>
              </a:ext>
            </a:extLst>
          </p:cNvPr>
          <p:cNvGrpSpPr/>
          <p:nvPr/>
        </p:nvGrpSpPr>
        <p:grpSpPr>
          <a:xfrm>
            <a:off x="5882653" y="846000"/>
            <a:ext cx="5131262" cy="6012000"/>
            <a:chOff x="5463553" y="846000"/>
            <a:chExt cx="5131262" cy="6012000"/>
          </a:xfrm>
        </p:grpSpPr>
        <p:pic>
          <p:nvPicPr>
            <p:cNvPr id="6" name="Kuva 5">
              <a:extLst>
                <a:ext uri="{FF2B5EF4-FFF2-40B4-BE49-F238E27FC236}">
                  <a16:creationId xmlns:a16="http://schemas.microsoft.com/office/drawing/2014/main" id="{9CF7F482-78D6-9B49-A117-C1DB2B229F0A}"/>
                </a:ext>
              </a:extLst>
            </p:cNvPr>
            <p:cNvPicPr>
              <a:picLocks noChangeAspect="1"/>
            </p:cNvPicPr>
            <p:nvPr/>
          </p:nvPicPr>
          <p:blipFill>
            <a:blip r:embed="rId2"/>
            <a:stretch>
              <a:fillRect/>
            </a:stretch>
          </p:blipFill>
          <p:spPr>
            <a:xfrm>
              <a:off x="5463553" y="846000"/>
              <a:ext cx="5131262" cy="6012000"/>
            </a:xfrm>
            <a:prstGeom prst="rect">
              <a:avLst/>
            </a:prstGeom>
          </p:spPr>
        </p:pic>
        <p:sp>
          <p:nvSpPr>
            <p:cNvPr id="12" name="Otsikko 1">
              <a:extLst>
                <a:ext uri="{FF2B5EF4-FFF2-40B4-BE49-F238E27FC236}">
                  <a16:creationId xmlns:a16="http://schemas.microsoft.com/office/drawing/2014/main" id="{F63AC8E1-9935-6E4B-AC95-7BEA5DB44793}"/>
                </a:ext>
              </a:extLst>
            </p:cNvPr>
            <p:cNvSpPr txBox="1">
              <a:spLocks/>
            </p:cNvSpPr>
            <p:nvPr/>
          </p:nvSpPr>
          <p:spPr>
            <a:xfrm>
              <a:off x="6751637" y="2518629"/>
              <a:ext cx="1420918" cy="288948"/>
            </a:xfrm>
            <a:prstGeom prst="rect">
              <a:avLst/>
            </a:prstGeom>
            <a:solidFill>
              <a:srgbClr val="82D4FF"/>
            </a:solidFill>
          </p:spPr>
          <p:txBody>
            <a:bodyPr lIns="0" tIns="18000" rIns="0" bIns="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900"/>
                </a:lnSpc>
              </a:pPr>
              <a:r>
                <a:rPr lang="fi-FI" sz="1000" b="1" dirty="0">
                  <a:latin typeface="Calibri" panose="020F0502020204030204" pitchFamily="34" charset="0"/>
                  <a:cs typeface="Calibri" panose="020F0502020204030204" pitchFamily="34" charset="0"/>
                </a:rPr>
                <a:t>GLOBAALI- JA </a:t>
              </a:r>
            </a:p>
            <a:p>
              <a:pPr algn="ctr">
                <a:lnSpc>
                  <a:spcPts val="900"/>
                </a:lnSpc>
              </a:pPr>
              <a:r>
                <a:rPr lang="fi-FI" sz="1000" b="1" dirty="0">
                  <a:latin typeface="Calibri" panose="020F0502020204030204" pitchFamily="34" charset="0"/>
                  <a:cs typeface="Calibri" panose="020F0502020204030204" pitchFamily="34" charset="0"/>
                </a:rPr>
                <a:t>KULTTUURIOSAAMINEN</a:t>
              </a:r>
            </a:p>
          </p:txBody>
        </p:sp>
        <p:sp>
          <p:nvSpPr>
            <p:cNvPr id="13" name="Otsikko 1">
              <a:extLst>
                <a:ext uri="{FF2B5EF4-FFF2-40B4-BE49-F238E27FC236}">
                  <a16:creationId xmlns:a16="http://schemas.microsoft.com/office/drawing/2014/main" id="{CFA52704-3DD1-C24D-969D-AAEBBB16ED7E}"/>
                </a:ext>
              </a:extLst>
            </p:cNvPr>
            <p:cNvSpPr txBox="1">
              <a:spLocks/>
            </p:cNvSpPr>
            <p:nvPr/>
          </p:nvSpPr>
          <p:spPr>
            <a:xfrm>
              <a:off x="7944769" y="1638064"/>
              <a:ext cx="1420918" cy="288948"/>
            </a:xfrm>
            <a:prstGeom prst="rect">
              <a:avLst/>
            </a:prstGeom>
            <a:solidFill>
              <a:srgbClr val="FFD900"/>
            </a:solidFill>
          </p:spPr>
          <p:txBody>
            <a:bodyPr lIns="0" tIns="18000" rIns="0" bIns="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900"/>
                </a:lnSpc>
              </a:pPr>
              <a:r>
                <a:rPr lang="fi-FI" sz="1000" b="1" dirty="0">
                  <a:latin typeface="Calibri" panose="020F0502020204030204" pitchFamily="34" charset="0"/>
                  <a:cs typeface="Calibri" panose="020F0502020204030204" pitchFamily="34" charset="0"/>
                </a:rPr>
                <a:t>HYVINVOINTI-OSAAMINEN</a:t>
              </a:r>
            </a:p>
          </p:txBody>
        </p:sp>
        <p:sp>
          <p:nvSpPr>
            <p:cNvPr id="14" name="Otsikko 1">
              <a:extLst>
                <a:ext uri="{FF2B5EF4-FFF2-40B4-BE49-F238E27FC236}">
                  <a16:creationId xmlns:a16="http://schemas.microsoft.com/office/drawing/2014/main" id="{CDFF9783-0B95-954D-9917-8E886D07A0A7}"/>
                </a:ext>
              </a:extLst>
            </p:cNvPr>
            <p:cNvSpPr txBox="1">
              <a:spLocks/>
            </p:cNvSpPr>
            <p:nvPr/>
          </p:nvSpPr>
          <p:spPr>
            <a:xfrm>
              <a:off x="9130425" y="2510264"/>
              <a:ext cx="1420918" cy="273096"/>
            </a:xfrm>
            <a:prstGeom prst="rect">
              <a:avLst/>
            </a:prstGeom>
            <a:solidFill>
              <a:srgbClr val="C126B8"/>
            </a:solidFill>
          </p:spPr>
          <p:txBody>
            <a:bodyPr lIns="0" tIns="18000" rIns="0" bIns="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900"/>
                </a:lnSpc>
              </a:pPr>
              <a:r>
                <a:rPr lang="fi-FI" sz="1000" b="1" dirty="0">
                  <a:solidFill>
                    <a:schemeClr val="bg1"/>
                  </a:solidFill>
                  <a:latin typeface="Calibri" panose="020F0502020204030204" pitchFamily="34" charset="0"/>
                  <a:cs typeface="Calibri" panose="020F0502020204030204" pitchFamily="34" charset="0"/>
                </a:rPr>
                <a:t>VUOROVAIKUTUS-</a:t>
              </a:r>
            </a:p>
            <a:p>
              <a:pPr algn="ctr">
                <a:lnSpc>
                  <a:spcPts val="900"/>
                </a:lnSpc>
              </a:pPr>
              <a:r>
                <a:rPr lang="fi-FI" sz="1000" b="1" dirty="0">
                  <a:solidFill>
                    <a:schemeClr val="bg1"/>
                  </a:solidFill>
                  <a:latin typeface="Calibri" panose="020F0502020204030204" pitchFamily="34" charset="0"/>
                  <a:cs typeface="Calibri" panose="020F0502020204030204" pitchFamily="34" charset="0"/>
                </a:rPr>
                <a:t>OSAAMINEN</a:t>
              </a:r>
            </a:p>
          </p:txBody>
        </p:sp>
        <p:sp>
          <p:nvSpPr>
            <p:cNvPr id="15" name="Otsikko 1">
              <a:extLst>
                <a:ext uri="{FF2B5EF4-FFF2-40B4-BE49-F238E27FC236}">
                  <a16:creationId xmlns:a16="http://schemas.microsoft.com/office/drawing/2014/main" id="{F0115554-F68F-8E49-A2B2-21F339785CE6}"/>
                </a:ext>
              </a:extLst>
            </p:cNvPr>
            <p:cNvSpPr txBox="1">
              <a:spLocks/>
            </p:cNvSpPr>
            <p:nvPr/>
          </p:nvSpPr>
          <p:spPr>
            <a:xfrm>
              <a:off x="9181547" y="4118694"/>
              <a:ext cx="1338228" cy="273096"/>
            </a:xfrm>
            <a:prstGeom prst="rect">
              <a:avLst/>
            </a:prstGeom>
            <a:solidFill>
              <a:srgbClr val="E60895"/>
            </a:solidFill>
          </p:spPr>
          <p:txBody>
            <a:bodyPr lIns="0" tIns="18000" rIns="0" bIns="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900"/>
                </a:lnSpc>
              </a:pPr>
              <a:r>
                <a:rPr lang="fi-FI" sz="1000" b="1" dirty="0">
                  <a:solidFill>
                    <a:schemeClr val="bg1"/>
                  </a:solidFill>
                  <a:latin typeface="Calibri" panose="020F0502020204030204" pitchFamily="34" charset="0"/>
                  <a:cs typeface="Calibri" panose="020F0502020204030204" pitchFamily="34" charset="0"/>
                </a:rPr>
                <a:t>MONITIETEINEN </a:t>
              </a:r>
            </a:p>
            <a:p>
              <a:pPr algn="ctr">
                <a:lnSpc>
                  <a:spcPts val="900"/>
                </a:lnSpc>
              </a:pPr>
              <a:r>
                <a:rPr lang="fi-FI" sz="1000" b="1" dirty="0">
                  <a:solidFill>
                    <a:schemeClr val="bg1"/>
                  </a:solidFill>
                  <a:latin typeface="Calibri" panose="020F0502020204030204" pitchFamily="34" charset="0"/>
                  <a:cs typeface="Calibri" panose="020F0502020204030204" pitchFamily="34" charset="0"/>
                </a:rPr>
                <a:t>JA LUOVA OSAAMINEN</a:t>
              </a:r>
            </a:p>
          </p:txBody>
        </p:sp>
        <p:sp>
          <p:nvSpPr>
            <p:cNvPr id="17" name="Otsikko 1">
              <a:extLst>
                <a:ext uri="{FF2B5EF4-FFF2-40B4-BE49-F238E27FC236}">
                  <a16:creationId xmlns:a16="http://schemas.microsoft.com/office/drawing/2014/main" id="{2E2AB75B-1037-934A-AFA1-6645F78AF527}"/>
                </a:ext>
              </a:extLst>
            </p:cNvPr>
            <p:cNvSpPr txBox="1">
              <a:spLocks/>
            </p:cNvSpPr>
            <p:nvPr/>
          </p:nvSpPr>
          <p:spPr>
            <a:xfrm>
              <a:off x="7944769" y="4935990"/>
              <a:ext cx="1420918" cy="273016"/>
            </a:xfrm>
            <a:prstGeom prst="rect">
              <a:avLst/>
            </a:prstGeom>
            <a:solidFill>
              <a:srgbClr val="0041DC"/>
            </a:solidFill>
          </p:spPr>
          <p:txBody>
            <a:bodyPr lIns="0" tIns="18000" rIns="0" bIns="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900"/>
                </a:lnSpc>
              </a:pPr>
              <a:r>
                <a:rPr lang="fi-FI" sz="1000" b="1" dirty="0">
                  <a:solidFill>
                    <a:schemeClr val="bg1"/>
                  </a:solidFill>
                  <a:latin typeface="Calibri" panose="020F0502020204030204" pitchFamily="34" charset="0"/>
                  <a:cs typeface="Calibri" panose="020F0502020204030204" pitchFamily="34" charset="0"/>
                </a:rPr>
                <a:t>YHTEISKUNNALLINEN </a:t>
              </a:r>
            </a:p>
            <a:p>
              <a:pPr algn="ctr">
                <a:lnSpc>
                  <a:spcPts val="900"/>
                </a:lnSpc>
              </a:pPr>
              <a:r>
                <a:rPr lang="fi-FI" sz="1000" b="1" dirty="0">
                  <a:solidFill>
                    <a:schemeClr val="bg1"/>
                  </a:solidFill>
                  <a:latin typeface="Calibri" panose="020F0502020204030204" pitchFamily="34" charset="0"/>
                  <a:cs typeface="Calibri" panose="020F0502020204030204" pitchFamily="34" charset="0"/>
                </a:rPr>
                <a:t>OSAAMINEN</a:t>
              </a:r>
            </a:p>
          </p:txBody>
        </p:sp>
        <p:sp>
          <p:nvSpPr>
            <p:cNvPr id="18" name="Otsikko 1">
              <a:extLst>
                <a:ext uri="{FF2B5EF4-FFF2-40B4-BE49-F238E27FC236}">
                  <a16:creationId xmlns:a16="http://schemas.microsoft.com/office/drawing/2014/main" id="{E81ED5DB-D004-6B4F-9BFB-11DB741A6821}"/>
                </a:ext>
              </a:extLst>
            </p:cNvPr>
            <p:cNvSpPr txBox="1">
              <a:spLocks/>
            </p:cNvSpPr>
            <p:nvPr/>
          </p:nvSpPr>
          <p:spPr>
            <a:xfrm>
              <a:off x="6753593" y="4102842"/>
              <a:ext cx="1420918" cy="288948"/>
            </a:xfrm>
            <a:prstGeom prst="rect">
              <a:avLst/>
            </a:prstGeom>
            <a:solidFill>
              <a:srgbClr val="5BCA13"/>
            </a:solidFill>
          </p:spPr>
          <p:txBody>
            <a:bodyPr lIns="0" tIns="18000" rIns="0" bIns="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900"/>
                </a:lnSpc>
              </a:pPr>
              <a:r>
                <a:rPr lang="fi-FI" sz="1000" b="1" dirty="0">
                  <a:solidFill>
                    <a:schemeClr val="bg1"/>
                  </a:solidFill>
                  <a:latin typeface="Calibri" panose="020F0502020204030204" pitchFamily="34" charset="0"/>
                  <a:cs typeface="Calibri" panose="020F0502020204030204" pitchFamily="34" charset="0"/>
                </a:rPr>
                <a:t>EETTISYYS JA </a:t>
              </a:r>
            </a:p>
            <a:p>
              <a:pPr algn="ctr">
                <a:lnSpc>
                  <a:spcPts val="900"/>
                </a:lnSpc>
              </a:pPr>
              <a:r>
                <a:rPr lang="fi-FI" sz="1000" b="1" dirty="0">
                  <a:solidFill>
                    <a:schemeClr val="bg1"/>
                  </a:solidFill>
                  <a:latin typeface="Calibri" panose="020F0502020204030204" pitchFamily="34" charset="0"/>
                  <a:cs typeface="Calibri" panose="020F0502020204030204" pitchFamily="34" charset="0"/>
                </a:rPr>
                <a:t>YMPÄRISTÖOSAAMINEN</a:t>
              </a:r>
            </a:p>
          </p:txBody>
        </p:sp>
        <p:sp>
          <p:nvSpPr>
            <p:cNvPr id="19" name="Suorakulmio 18">
              <a:extLst>
                <a:ext uri="{FF2B5EF4-FFF2-40B4-BE49-F238E27FC236}">
                  <a16:creationId xmlns:a16="http://schemas.microsoft.com/office/drawing/2014/main" id="{5923628B-A713-904C-A30C-56221DD5943A}"/>
                </a:ext>
              </a:extLst>
            </p:cNvPr>
            <p:cNvSpPr/>
            <p:nvPr/>
          </p:nvSpPr>
          <p:spPr>
            <a:xfrm>
              <a:off x="6689725" y="6701040"/>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AI</a:t>
              </a:r>
              <a:endParaRPr lang="fi-FI" sz="900" dirty="0"/>
            </a:p>
          </p:txBody>
        </p:sp>
        <p:sp>
          <p:nvSpPr>
            <p:cNvPr id="20" name="Suorakulmio 19">
              <a:extLst>
                <a:ext uri="{FF2B5EF4-FFF2-40B4-BE49-F238E27FC236}">
                  <a16:creationId xmlns:a16="http://schemas.microsoft.com/office/drawing/2014/main" id="{FE928633-7AD0-AD47-8C79-A443568E5AF9}"/>
                </a:ext>
              </a:extLst>
            </p:cNvPr>
            <p:cNvSpPr/>
            <p:nvPr/>
          </p:nvSpPr>
          <p:spPr>
            <a:xfrm>
              <a:off x="6789737" y="6542290"/>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BI</a:t>
              </a:r>
              <a:endParaRPr lang="fi-FI" sz="900" dirty="0"/>
            </a:p>
          </p:txBody>
        </p:sp>
        <p:sp>
          <p:nvSpPr>
            <p:cNvPr id="21" name="Suorakulmio 20">
              <a:extLst>
                <a:ext uri="{FF2B5EF4-FFF2-40B4-BE49-F238E27FC236}">
                  <a16:creationId xmlns:a16="http://schemas.microsoft.com/office/drawing/2014/main" id="{5AE188A7-07A8-144D-863A-9E6D4F813A14}"/>
                </a:ext>
              </a:extLst>
            </p:cNvPr>
            <p:cNvSpPr/>
            <p:nvPr/>
          </p:nvSpPr>
          <p:spPr>
            <a:xfrm>
              <a:off x="6892924" y="6380365"/>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EN</a:t>
              </a:r>
              <a:endParaRPr lang="fi-FI" sz="900" dirty="0"/>
            </a:p>
          </p:txBody>
        </p:sp>
        <p:sp>
          <p:nvSpPr>
            <p:cNvPr id="22" name="Suorakulmio 21">
              <a:extLst>
                <a:ext uri="{FF2B5EF4-FFF2-40B4-BE49-F238E27FC236}">
                  <a16:creationId xmlns:a16="http://schemas.microsoft.com/office/drawing/2014/main" id="{FD69E006-6A20-5841-8AAB-FA5177DB07D9}"/>
                </a:ext>
              </a:extLst>
            </p:cNvPr>
            <p:cNvSpPr/>
            <p:nvPr/>
          </p:nvSpPr>
          <p:spPr>
            <a:xfrm>
              <a:off x="6996111" y="6217055"/>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ET</a:t>
              </a:r>
              <a:endParaRPr lang="fi-FI" sz="900" dirty="0"/>
            </a:p>
          </p:txBody>
        </p:sp>
        <p:sp>
          <p:nvSpPr>
            <p:cNvPr id="23" name="Suorakulmio 22">
              <a:extLst>
                <a:ext uri="{FF2B5EF4-FFF2-40B4-BE49-F238E27FC236}">
                  <a16:creationId xmlns:a16="http://schemas.microsoft.com/office/drawing/2014/main" id="{144400ED-23CE-C841-A7B5-2C1DDD55A78E}"/>
                </a:ext>
              </a:extLst>
            </p:cNvPr>
            <p:cNvSpPr/>
            <p:nvPr/>
          </p:nvSpPr>
          <p:spPr>
            <a:xfrm>
              <a:off x="7092946" y="6050570"/>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FI</a:t>
              </a:r>
              <a:endParaRPr lang="fi-FI" sz="900" dirty="0"/>
            </a:p>
          </p:txBody>
        </p:sp>
        <p:sp>
          <p:nvSpPr>
            <p:cNvPr id="24" name="Suorakulmio 23">
              <a:extLst>
                <a:ext uri="{FF2B5EF4-FFF2-40B4-BE49-F238E27FC236}">
                  <a16:creationId xmlns:a16="http://schemas.microsoft.com/office/drawing/2014/main" id="{C4CE9E11-F519-4445-8DAF-D01E67C50B04}"/>
                </a:ext>
              </a:extLst>
            </p:cNvPr>
            <p:cNvSpPr/>
            <p:nvPr/>
          </p:nvSpPr>
          <p:spPr>
            <a:xfrm>
              <a:off x="7195295" y="5890435"/>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FY</a:t>
              </a:r>
              <a:endParaRPr lang="fi-FI" sz="900" dirty="0"/>
            </a:p>
          </p:txBody>
        </p:sp>
        <p:sp>
          <p:nvSpPr>
            <p:cNvPr id="25" name="Suorakulmio 24">
              <a:extLst>
                <a:ext uri="{FF2B5EF4-FFF2-40B4-BE49-F238E27FC236}">
                  <a16:creationId xmlns:a16="http://schemas.microsoft.com/office/drawing/2014/main" id="{B49084AA-AED3-B545-AA87-5FE4BAFD3FF9}"/>
                </a:ext>
              </a:extLst>
            </p:cNvPr>
            <p:cNvSpPr/>
            <p:nvPr/>
          </p:nvSpPr>
          <p:spPr>
            <a:xfrm>
              <a:off x="7298482" y="5727125"/>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GE</a:t>
              </a:r>
              <a:endParaRPr lang="fi-FI" sz="900" dirty="0"/>
            </a:p>
          </p:txBody>
        </p:sp>
        <p:sp>
          <p:nvSpPr>
            <p:cNvPr id="26" name="Suorakulmio 25">
              <a:extLst>
                <a:ext uri="{FF2B5EF4-FFF2-40B4-BE49-F238E27FC236}">
                  <a16:creationId xmlns:a16="http://schemas.microsoft.com/office/drawing/2014/main" id="{F6D88788-5B16-B745-B9FC-8A6011729FC3}"/>
                </a:ext>
              </a:extLst>
            </p:cNvPr>
            <p:cNvSpPr/>
            <p:nvPr/>
          </p:nvSpPr>
          <p:spPr>
            <a:xfrm>
              <a:off x="7398492" y="5561229"/>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HI</a:t>
              </a:r>
              <a:endParaRPr lang="fi-FI" sz="900" dirty="0"/>
            </a:p>
          </p:txBody>
        </p:sp>
        <p:sp>
          <p:nvSpPr>
            <p:cNvPr id="27" name="Suorakulmio 26">
              <a:extLst>
                <a:ext uri="{FF2B5EF4-FFF2-40B4-BE49-F238E27FC236}">
                  <a16:creationId xmlns:a16="http://schemas.microsoft.com/office/drawing/2014/main" id="{A6045142-4D8B-4D45-8AD3-FEFBAE17C235}"/>
                </a:ext>
              </a:extLst>
            </p:cNvPr>
            <p:cNvSpPr/>
            <p:nvPr/>
          </p:nvSpPr>
          <p:spPr>
            <a:xfrm>
              <a:off x="7498504" y="5400954"/>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KE</a:t>
              </a:r>
              <a:endParaRPr lang="fi-FI" sz="900" dirty="0"/>
            </a:p>
          </p:txBody>
        </p:sp>
        <p:sp>
          <p:nvSpPr>
            <p:cNvPr id="28" name="Suorakulmio 27">
              <a:extLst>
                <a:ext uri="{FF2B5EF4-FFF2-40B4-BE49-F238E27FC236}">
                  <a16:creationId xmlns:a16="http://schemas.microsoft.com/office/drawing/2014/main" id="{FE26C956-5C14-C748-A092-5F53E0E161E8}"/>
                </a:ext>
              </a:extLst>
            </p:cNvPr>
            <p:cNvSpPr/>
            <p:nvPr/>
          </p:nvSpPr>
          <p:spPr>
            <a:xfrm>
              <a:off x="7604866" y="5238867"/>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KU</a:t>
              </a:r>
              <a:endParaRPr lang="fi-FI" sz="900" dirty="0"/>
            </a:p>
          </p:txBody>
        </p:sp>
        <p:sp>
          <p:nvSpPr>
            <p:cNvPr id="29" name="Suorakulmio 28">
              <a:extLst>
                <a:ext uri="{FF2B5EF4-FFF2-40B4-BE49-F238E27FC236}">
                  <a16:creationId xmlns:a16="http://schemas.microsoft.com/office/drawing/2014/main" id="{54CF6988-51DB-EC48-AFEC-C64B37681884}"/>
                </a:ext>
              </a:extLst>
            </p:cNvPr>
            <p:cNvSpPr/>
            <p:nvPr/>
          </p:nvSpPr>
          <p:spPr>
            <a:xfrm>
              <a:off x="7704878" y="5075026"/>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LI</a:t>
              </a:r>
              <a:endParaRPr lang="fi-FI" sz="900" dirty="0"/>
            </a:p>
          </p:txBody>
        </p:sp>
        <p:sp>
          <p:nvSpPr>
            <p:cNvPr id="30" name="Suorakulmio 29">
              <a:extLst>
                <a:ext uri="{FF2B5EF4-FFF2-40B4-BE49-F238E27FC236}">
                  <a16:creationId xmlns:a16="http://schemas.microsoft.com/office/drawing/2014/main" id="{BD1632EF-2522-6C42-B42D-0DE823418F32}"/>
                </a:ext>
              </a:extLst>
            </p:cNvPr>
            <p:cNvSpPr/>
            <p:nvPr/>
          </p:nvSpPr>
          <p:spPr>
            <a:xfrm>
              <a:off x="9376800" y="5085895"/>
              <a:ext cx="212725" cy="123111"/>
            </a:xfrm>
            <a:prstGeom prst="rect">
              <a:avLst/>
            </a:prstGeom>
          </p:spPr>
          <p:txBody>
            <a:bodyPr wrap="square" lIns="0" tIns="0" rIns="0" bIns="0" anchor="ctr" anchorCtr="0">
              <a:spAutoFit/>
            </a:bodyPr>
            <a:lstStyle/>
            <a:p>
              <a:pPr algn="ctr"/>
              <a:r>
                <a:rPr lang="fi-FI" sz="800" b="1" dirty="0">
                  <a:solidFill>
                    <a:schemeClr val="bg1"/>
                  </a:solidFill>
                  <a:latin typeface="Calibri" panose="020F0502020204030204" pitchFamily="34" charset="0"/>
                  <a:cs typeface="Calibri" panose="020F0502020204030204" pitchFamily="34" charset="0"/>
                </a:rPr>
                <a:t>MA</a:t>
              </a:r>
              <a:endParaRPr lang="fi-FI" sz="800" dirty="0"/>
            </a:p>
          </p:txBody>
        </p:sp>
        <p:sp>
          <p:nvSpPr>
            <p:cNvPr id="31" name="Suorakulmio 30">
              <a:extLst>
                <a:ext uri="{FF2B5EF4-FFF2-40B4-BE49-F238E27FC236}">
                  <a16:creationId xmlns:a16="http://schemas.microsoft.com/office/drawing/2014/main" id="{CE19B6D8-8FCD-EF49-A35C-EEB1B863E35E}"/>
                </a:ext>
              </a:extLst>
            </p:cNvPr>
            <p:cNvSpPr/>
            <p:nvPr/>
          </p:nvSpPr>
          <p:spPr>
            <a:xfrm>
              <a:off x="9476812" y="5246560"/>
              <a:ext cx="212725" cy="123111"/>
            </a:xfrm>
            <a:prstGeom prst="rect">
              <a:avLst/>
            </a:prstGeom>
          </p:spPr>
          <p:txBody>
            <a:bodyPr wrap="square" lIns="0" tIns="0" rIns="0" bIns="0" anchor="ctr" anchorCtr="0">
              <a:spAutoFit/>
            </a:bodyPr>
            <a:lstStyle/>
            <a:p>
              <a:pPr algn="ctr"/>
              <a:r>
                <a:rPr lang="fi-FI" sz="800" b="1" dirty="0">
                  <a:solidFill>
                    <a:schemeClr val="bg1"/>
                  </a:solidFill>
                  <a:latin typeface="Calibri" panose="020F0502020204030204" pitchFamily="34" charset="0"/>
                  <a:cs typeface="Calibri" panose="020F0502020204030204" pitchFamily="34" charset="0"/>
                </a:rPr>
                <a:t>MU</a:t>
              </a:r>
              <a:endParaRPr lang="fi-FI" sz="800" dirty="0"/>
            </a:p>
          </p:txBody>
        </p:sp>
        <p:sp>
          <p:nvSpPr>
            <p:cNvPr id="32" name="Suorakulmio 31">
              <a:extLst>
                <a:ext uri="{FF2B5EF4-FFF2-40B4-BE49-F238E27FC236}">
                  <a16:creationId xmlns:a16="http://schemas.microsoft.com/office/drawing/2014/main" id="{5CF8CC06-EB94-1747-B456-0387439C96D5}"/>
                </a:ext>
              </a:extLst>
            </p:cNvPr>
            <p:cNvSpPr/>
            <p:nvPr/>
          </p:nvSpPr>
          <p:spPr>
            <a:xfrm>
              <a:off x="9578427" y="5404129"/>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OP</a:t>
              </a:r>
              <a:endParaRPr lang="fi-FI" sz="900" dirty="0"/>
            </a:p>
          </p:txBody>
        </p:sp>
        <p:sp>
          <p:nvSpPr>
            <p:cNvPr id="33" name="Suorakulmio 32">
              <a:extLst>
                <a:ext uri="{FF2B5EF4-FFF2-40B4-BE49-F238E27FC236}">
                  <a16:creationId xmlns:a16="http://schemas.microsoft.com/office/drawing/2014/main" id="{A2D5C98C-7B74-954F-8D80-1F56FA359C19}"/>
                </a:ext>
              </a:extLst>
            </p:cNvPr>
            <p:cNvSpPr/>
            <p:nvPr/>
          </p:nvSpPr>
          <p:spPr>
            <a:xfrm>
              <a:off x="9678439" y="5564404"/>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PS</a:t>
              </a:r>
              <a:endParaRPr lang="fi-FI" sz="900" dirty="0"/>
            </a:p>
          </p:txBody>
        </p:sp>
        <p:sp>
          <p:nvSpPr>
            <p:cNvPr id="34" name="Suorakulmio 33">
              <a:extLst>
                <a:ext uri="{FF2B5EF4-FFF2-40B4-BE49-F238E27FC236}">
                  <a16:creationId xmlns:a16="http://schemas.microsoft.com/office/drawing/2014/main" id="{0330EC32-5450-CF49-B630-9A80102DBF31}"/>
                </a:ext>
              </a:extLst>
            </p:cNvPr>
            <p:cNvSpPr/>
            <p:nvPr/>
          </p:nvSpPr>
          <p:spPr>
            <a:xfrm>
              <a:off x="9778452" y="5727125"/>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RA</a:t>
              </a:r>
              <a:endParaRPr lang="fi-FI" sz="900" dirty="0"/>
            </a:p>
          </p:txBody>
        </p:sp>
        <p:sp>
          <p:nvSpPr>
            <p:cNvPr id="35" name="Suorakulmio 34">
              <a:extLst>
                <a:ext uri="{FF2B5EF4-FFF2-40B4-BE49-F238E27FC236}">
                  <a16:creationId xmlns:a16="http://schemas.microsoft.com/office/drawing/2014/main" id="{1D36F7AD-8E3B-2C44-BE2E-63780B6E46F1}"/>
                </a:ext>
              </a:extLst>
            </p:cNvPr>
            <p:cNvSpPr/>
            <p:nvPr/>
          </p:nvSpPr>
          <p:spPr>
            <a:xfrm>
              <a:off x="9882159" y="5892362"/>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RU</a:t>
              </a:r>
              <a:endParaRPr lang="fi-FI" sz="900" dirty="0"/>
            </a:p>
          </p:txBody>
        </p:sp>
        <p:sp>
          <p:nvSpPr>
            <p:cNvPr id="36" name="Suorakulmio 35">
              <a:extLst>
                <a:ext uri="{FF2B5EF4-FFF2-40B4-BE49-F238E27FC236}">
                  <a16:creationId xmlns:a16="http://schemas.microsoft.com/office/drawing/2014/main" id="{25E691F7-33F7-034C-9E26-4033B69A23EA}"/>
                </a:ext>
              </a:extLst>
            </p:cNvPr>
            <p:cNvSpPr/>
            <p:nvPr/>
          </p:nvSpPr>
          <p:spPr>
            <a:xfrm>
              <a:off x="9985866" y="6051249"/>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SA</a:t>
              </a:r>
              <a:endParaRPr lang="fi-FI" sz="900" dirty="0"/>
            </a:p>
          </p:txBody>
        </p:sp>
        <p:sp>
          <p:nvSpPr>
            <p:cNvPr id="37" name="Suorakulmio 36">
              <a:extLst>
                <a:ext uri="{FF2B5EF4-FFF2-40B4-BE49-F238E27FC236}">
                  <a16:creationId xmlns:a16="http://schemas.microsoft.com/office/drawing/2014/main" id="{F064A0EC-E980-624E-9BD8-11ABB998B492}"/>
                </a:ext>
              </a:extLst>
            </p:cNvPr>
            <p:cNvSpPr/>
            <p:nvPr/>
          </p:nvSpPr>
          <p:spPr>
            <a:xfrm>
              <a:off x="10076353" y="6216486"/>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TE</a:t>
              </a:r>
              <a:endParaRPr lang="fi-FI" sz="900" dirty="0"/>
            </a:p>
          </p:txBody>
        </p:sp>
        <p:sp>
          <p:nvSpPr>
            <p:cNvPr id="38" name="Suorakulmio 37">
              <a:extLst>
                <a:ext uri="{FF2B5EF4-FFF2-40B4-BE49-F238E27FC236}">
                  <a16:creationId xmlns:a16="http://schemas.microsoft.com/office/drawing/2014/main" id="{F2C69BD9-EFDF-044D-8714-693CA1C6893E}"/>
                </a:ext>
              </a:extLst>
            </p:cNvPr>
            <p:cNvSpPr/>
            <p:nvPr/>
          </p:nvSpPr>
          <p:spPr>
            <a:xfrm>
              <a:off x="10182716" y="6380364"/>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UE</a:t>
              </a:r>
              <a:endParaRPr lang="fi-FI" sz="900" dirty="0"/>
            </a:p>
          </p:txBody>
        </p:sp>
        <p:sp>
          <p:nvSpPr>
            <p:cNvPr id="39" name="Suorakulmio 38">
              <a:extLst>
                <a:ext uri="{FF2B5EF4-FFF2-40B4-BE49-F238E27FC236}">
                  <a16:creationId xmlns:a16="http://schemas.microsoft.com/office/drawing/2014/main" id="{DDE2CDDD-D231-4640-B5E7-5184D9F65465}"/>
                </a:ext>
              </a:extLst>
            </p:cNvPr>
            <p:cNvSpPr/>
            <p:nvPr/>
          </p:nvSpPr>
          <p:spPr>
            <a:xfrm>
              <a:off x="10282728" y="6547417"/>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VE</a:t>
              </a:r>
              <a:endParaRPr lang="fi-FI" sz="900" dirty="0"/>
            </a:p>
          </p:txBody>
        </p:sp>
        <p:sp>
          <p:nvSpPr>
            <p:cNvPr id="40" name="Suorakulmio 39">
              <a:extLst>
                <a:ext uri="{FF2B5EF4-FFF2-40B4-BE49-F238E27FC236}">
                  <a16:creationId xmlns:a16="http://schemas.microsoft.com/office/drawing/2014/main" id="{8E98989F-8B46-8946-8B09-CA63183FFE92}"/>
                </a:ext>
              </a:extLst>
            </p:cNvPr>
            <p:cNvSpPr/>
            <p:nvPr/>
          </p:nvSpPr>
          <p:spPr>
            <a:xfrm>
              <a:off x="10380085" y="6707389"/>
              <a:ext cx="212725" cy="138499"/>
            </a:xfrm>
            <a:prstGeom prst="rect">
              <a:avLst/>
            </a:prstGeom>
          </p:spPr>
          <p:txBody>
            <a:bodyPr wrap="square" lIns="0" tIns="0" rIns="0" bIns="0" anchor="ctr" anchorCtr="0">
              <a:spAutoFit/>
            </a:bodyPr>
            <a:lstStyle/>
            <a:p>
              <a:pPr algn="ctr"/>
              <a:r>
                <a:rPr lang="fi-FI" sz="900" b="1" dirty="0">
                  <a:solidFill>
                    <a:schemeClr val="bg1"/>
                  </a:solidFill>
                  <a:latin typeface="Calibri" panose="020F0502020204030204" pitchFamily="34" charset="0"/>
                  <a:cs typeface="Calibri" panose="020F0502020204030204" pitchFamily="34" charset="0"/>
                </a:rPr>
                <a:t>YH</a:t>
              </a:r>
              <a:endParaRPr lang="fi-FI" sz="900" dirty="0"/>
            </a:p>
          </p:txBody>
        </p:sp>
        <p:sp>
          <p:nvSpPr>
            <p:cNvPr id="41" name="Otsikko 1">
              <a:extLst>
                <a:ext uri="{FF2B5EF4-FFF2-40B4-BE49-F238E27FC236}">
                  <a16:creationId xmlns:a16="http://schemas.microsoft.com/office/drawing/2014/main" id="{6F46637C-FAF4-8145-B644-218D6A9DB5CC}"/>
                </a:ext>
              </a:extLst>
            </p:cNvPr>
            <p:cNvSpPr txBox="1">
              <a:spLocks/>
            </p:cNvSpPr>
            <p:nvPr/>
          </p:nvSpPr>
          <p:spPr>
            <a:xfrm>
              <a:off x="8120242" y="3062797"/>
              <a:ext cx="1052637" cy="703576"/>
            </a:xfrm>
            <a:prstGeom prst="rect">
              <a:avLst/>
            </a:prstGeom>
            <a:noFill/>
          </p:spPr>
          <p:txBody>
            <a:bodyPr lIns="0" tIns="18000" rIns="0" bIns="0" anchor="ctr" anchorCtr="0"/>
            <a:lstStyle>
              <a:lvl1pPr algn="l" defTabSz="914400" rtl="0" eaLnBrk="1" latinLnBrk="0" hangingPunct="1">
                <a:lnSpc>
                  <a:spcPct val="90000"/>
                </a:lnSpc>
                <a:spcBef>
                  <a:spcPct val="0"/>
                </a:spcBef>
                <a:buNone/>
                <a:defRPr sz="4400" kern="1200">
                  <a:solidFill>
                    <a:srgbClr val="0041DC"/>
                  </a:solidFill>
                  <a:latin typeface="+mj-lt"/>
                  <a:ea typeface="+mj-ea"/>
                  <a:cs typeface="+mj-cs"/>
                </a:defRPr>
              </a:lvl1pPr>
            </a:lstStyle>
            <a:p>
              <a:pPr algn="ctr">
                <a:lnSpc>
                  <a:spcPts val="900"/>
                </a:lnSpc>
              </a:pPr>
              <a:r>
                <a:rPr lang="fi-FI" sz="1000" b="1" dirty="0">
                  <a:solidFill>
                    <a:schemeClr val="bg1"/>
                  </a:solidFill>
                  <a:latin typeface="Calibri" panose="020F0502020204030204" pitchFamily="34" charset="0"/>
                  <a:cs typeface="Calibri" panose="020F0502020204030204" pitchFamily="34" charset="0"/>
                </a:rPr>
                <a:t>HYVÄ, </a:t>
              </a:r>
            </a:p>
            <a:p>
              <a:pPr algn="ctr">
                <a:lnSpc>
                  <a:spcPts val="900"/>
                </a:lnSpc>
              </a:pPr>
              <a:r>
                <a:rPr lang="fi-FI" sz="1000" b="1" dirty="0">
                  <a:solidFill>
                    <a:schemeClr val="bg1"/>
                  </a:solidFill>
                  <a:latin typeface="Calibri" panose="020F0502020204030204" pitchFamily="34" charset="0"/>
                  <a:cs typeface="Calibri" panose="020F0502020204030204" pitchFamily="34" charset="0"/>
                </a:rPr>
                <a:t>TASAPAINOINEN </a:t>
              </a:r>
            </a:p>
            <a:p>
              <a:pPr algn="ctr">
                <a:lnSpc>
                  <a:spcPts val="900"/>
                </a:lnSpc>
              </a:pPr>
              <a:r>
                <a:rPr lang="fi-FI" sz="1000" b="1" dirty="0">
                  <a:solidFill>
                    <a:schemeClr val="bg1"/>
                  </a:solidFill>
                  <a:latin typeface="Calibri" panose="020F0502020204030204" pitchFamily="34" charset="0"/>
                  <a:cs typeface="Calibri" panose="020F0502020204030204" pitchFamily="34" charset="0"/>
                </a:rPr>
                <a:t>JA SIVISTYNYT </a:t>
              </a:r>
            </a:p>
            <a:p>
              <a:pPr algn="ctr">
                <a:lnSpc>
                  <a:spcPts val="900"/>
                </a:lnSpc>
              </a:pPr>
              <a:r>
                <a:rPr lang="fi-FI" sz="1000" b="1" dirty="0">
                  <a:solidFill>
                    <a:schemeClr val="bg1"/>
                  </a:solidFill>
                  <a:latin typeface="Calibri" panose="020F0502020204030204" pitchFamily="34" charset="0"/>
                  <a:cs typeface="Calibri" panose="020F0502020204030204" pitchFamily="34" charset="0"/>
                </a:rPr>
                <a:t>IHMINEN</a:t>
              </a:r>
            </a:p>
          </p:txBody>
        </p:sp>
      </p:grpSp>
      <p:sp>
        <p:nvSpPr>
          <p:cNvPr id="42" name="Tekstiruutu 41">
            <a:extLst>
              <a:ext uri="{FF2B5EF4-FFF2-40B4-BE49-F238E27FC236}">
                <a16:creationId xmlns:a16="http://schemas.microsoft.com/office/drawing/2014/main" id="{47E732AB-7186-488D-98A8-147524CAA8B5}"/>
              </a:ext>
            </a:extLst>
          </p:cNvPr>
          <p:cNvSpPr txBox="1"/>
          <p:nvPr/>
        </p:nvSpPr>
        <p:spPr>
          <a:xfrm>
            <a:off x="265661" y="6295724"/>
            <a:ext cx="1733384" cy="307777"/>
          </a:xfrm>
          <a:prstGeom prst="rect">
            <a:avLst/>
          </a:prstGeom>
          <a:noFill/>
        </p:spPr>
        <p:txBody>
          <a:bodyPr wrap="square" rtlCol="0">
            <a:spAutoFit/>
          </a:bodyPr>
          <a:lstStyle/>
          <a:p>
            <a:r>
              <a:rPr lang="fi-FI" sz="1400" dirty="0"/>
              <a:t>Petri Lehikoinen</a:t>
            </a:r>
          </a:p>
        </p:txBody>
      </p:sp>
    </p:spTree>
    <p:extLst>
      <p:ext uri="{BB962C8B-B14F-4D97-AF65-F5344CB8AC3E}">
        <p14:creationId xmlns:p14="http://schemas.microsoft.com/office/powerpoint/2010/main" val="2785742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558065" y="1261771"/>
            <a:ext cx="8604985" cy="3493565"/>
          </a:xfrm>
        </p:spPr>
        <p:txBody>
          <a:bodyPr/>
          <a:lstStyle/>
          <a:p>
            <a:br>
              <a:rPr lang="fi-FI" sz="2800" dirty="0">
                <a:solidFill>
                  <a:srgbClr val="5BCA13"/>
                </a:solidFill>
              </a:rPr>
            </a:br>
            <a:r>
              <a:rPr lang="fi-FI" sz="6000" dirty="0">
                <a:effectLst>
                  <a:outerShdw blurRad="38100" dist="38100" dir="2700000" algn="tl">
                    <a:srgbClr val="000000">
                      <a:alpha val="43137"/>
                    </a:srgbClr>
                  </a:outerShdw>
                </a:effectLst>
                <a:cs typeface="Calibri" panose="020F0502020204030204" pitchFamily="34" charset="0"/>
              </a:rPr>
              <a:t>Mitä laaja-alainen osaaminen tarkoittaa?</a:t>
            </a:r>
            <a:br>
              <a:rPr lang="fi-FI" sz="6000" dirty="0">
                <a:effectLst>
                  <a:outerShdw blurRad="38100" dist="38100" dir="2700000" algn="tl">
                    <a:srgbClr val="000000">
                      <a:alpha val="43137"/>
                    </a:srgbClr>
                  </a:outerShdw>
                </a:effectLst>
                <a:cs typeface="Calibri" panose="020F0502020204030204" pitchFamily="34" charset="0"/>
              </a:rPr>
            </a:br>
            <a:endParaRPr lang="en-GB" sz="1800" dirty="0">
              <a:solidFill>
                <a:srgbClr val="92D050"/>
              </a:solidFill>
              <a:effectLst>
                <a:outerShdw blurRad="38100" dist="38100" dir="2700000" algn="tl">
                  <a:srgbClr val="000000">
                    <a:alpha val="43137"/>
                  </a:srgbClr>
                </a:outerShdw>
              </a:effectLst>
              <a:cs typeface="Calibri" panose="020F0502020204030204" pitchFamily="34" charset="0"/>
            </a:endParaRPr>
          </a:p>
        </p:txBody>
      </p:sp>
      <p:sp>
        <p:nvSpPr>
          <p:cNvPr id="5" name="Alaotsikko 4">
            <a:extLst>
              <a:ext uri="{FF2B5EF4-FFF2-40B4-BE49-F238E27FC236}">
                <a16:creationId xmlns:a16="http://schemas.microsoft.com/office/drawing/2014/main" id="{A4BB56A3-F0B5-4F7B-9780-859B00CED23A}"/>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3248178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D7772EE-2174-4241-9E94-9022BB8838C5}"/>
              </a:ext>
            </a:extLst>
          </p:cNvPr>
          <p:cNvSpPr>
            <a:spLocks noGrp="1"/>
          </p:cNvSpPr>
          <p:nvPr>
            <p:ph type="title"/>
          </p:nvPr>
        </p:nvSpPr>
        <p:spPr>
          <a:xfrm>
            <a:off x="789560" y="390525"/>
            <a:ext cx="10515600" cy="1042851"/>
          </a:xfrm>
          <a:solidFill>
            <a:schemeClr val="accent3">
              <a:lumMod val="20000"/>
              <a:lumOff val="80000"/>
            </a:schemeClr>
          </a:solidFill>
        </p:spPr>
        <p:txBody>
          <a:bodyPr/>
          <a:lstStyle/>
          <a:p>
            <a:r>
              <a:rPr lang="fi-FI" sz="2800" dirty="0"/>
              <a:t>Mitä laaja-alainen osaaminen tarkoittaa? 1/5 </a:t>
            </a:r>
            <a:br>
              <a:rPr lang="fi-FI" sz="3200" dirty="0"/>
            </a:br>
            <a:r>
              <a:rPr lang="fi-FI" dirty="0">
                <a:solidFill>
                  <a:srgbClr val="00B0F0"/>
                </a:solidFill>
              </a:rPr>
              <a:t>Yleiskuvaa</a:t>
            </a:r>
          </a:p>
        </p:txBody>
      </p:sp>
      <p:sp>
        <p:nvSpPr>
          <p:cNvPr id="3" name="Sisällön paikkamerkki 2">
            <a:extLst>
              <a:ext uri="{FF2B5EF4-FFF2-40B4-BE49-F238E27FC236}">
                <a16:creationId xmlns:a16="http://schemas.microsoft.com/office/drawing/2014/main" id="{96FEC995-D08B-4F48-8E06-2805692AF1E7}"/>
              </a:ext>
            </a:extLst>
          </p:cNvPr>
          <p:cNvSpPr>
            <a:spLocks noGrp="1"/>
          </p:cNvSpPr>
          <p:nvPr>
            <p:ph idx="1"/>
          </p:nvPr>
        </p:nvSpPr>
        <p:spPr>
          <a:xfrm>
            <a:off x="640474" y="1433376"/>
            <a:ext cx="10515600" cy="4633913"/>
          </a:xfrm>
        </p:spPr>
        <p:txBody>
          <a:bodyPr/>
          <a:lstStyle/>
          <a:p>
            <a:r>
              <a:rPr lang="fi-FI" sz="2800" dirty="0"/>
              <a:t>Laaja-alainen osaaminen – </a:t>
            </a:r>
            <a:r>
              <a:rPr lang="fi-FI" sz="2800" dirty="0">
                <a:solidFill>
                  <a:schemeClr val="accent2">
                    <a:lumMod val="50000"/>
                  </a:schemeClr>
                </a:solidFill>
              </a:rPr>
              <a:t>kompetenssit –</a:t>
            </a:r>
            <a:r>
              <a:rPr lang="fi-FI" sz="2800" dirty="0"/>
              <a:t> ovat osaamisen kehittämisen kestoaihe </a:t>
            </a:r>
            <a:r>
              <a:rPr lang="fi-FI" sz="2000" dirty="0"/>
              <a:t>(OECD, EU, YK; Life </a:t>
            </a:r>
            <a:r>
              <a:rPr lang="fi-FI" sz="2000" dirty="0" err="1"/>
              <a:t>skills</a:t>
            </a:r>
            <a:r>
              <a:rPr lang="fi-FI" sz="2000" dirty="0"/>
              <a:t>; </a:t>
            </a:r>
            <a:r>
              <a:rPr lang="fi-FI" sz="2000" i="1" dirty="0"/>
              <a:t>aihekokonaisuudet</a:t>
            </a:r>
            <a:r>
              <a:rPr lang="fi-FI" sz="2000" dirty="0"/>
              <a:t>, näyttötutkinnot, POPS2014…) </a:t>
            </a:r>
          </a:p>
          <a:p>
            <a:r>
              <a:rPr lang="fi-FI" sz="2800" dirty="0"/>
              <a:t>Laaja-alaista osaamista tarvitaan, kun siilomainen tieto taikka yksilön tietotaito tai motivaatio eivät riitä. </a:t>
            </a:r>
          </a:p>
          <a:p>
            <a:r>
              <a:rPr lang="fi-FI" sz="2800" dirty="0"/>
              <a:t>Tarvitaan</a:t>
            </a:r>
          </a:p>
          <a:p>
            <a:pPr lvl="1">
              <a:lnSpc>
                <a:spcPct val="100000"/>
              </a:lnSpc>
              <a:spcAft>
                <a:spcPts val="600"/>
              </a:spcAft>
              <a:buFont typeface="Wingdings" panose="05000000000000000000" pitchFamily="2" charset="2"/>
              <a:buChar char="§"/>
            </a:pPr>
            <a:r>
              <a:rPr lang="fi-FI" dirty="0"/>
              <a:t>kykyä käyttää </a:t>
            </a:r>
            <a:r>
              <a:rPr lang="fi-FI" dirty="0">
                <a:solidFill>
                  <a:srgbClr val="FF0000"/>
                </a:solidFill>
              </a:rPr>
              <a:t>”tietoa kontekstissa”</a:t>
            </a:r>
          </a:p>
          <a:p>
            <a:pPr lvl="1">
              <a:lnSpc>
                <a:spcPct val="100000"/>
              </a:lnSpc>
              <a:spcAft>
                <a:spcPts val="600"/>
              </a:spcAft>
              <a:buFont typeface="Wingdings" panose="05000000000000000000" pitchFamily="2" charset="2"/>
              <a:buChar char="§"/>
            </a:pPr>
            <a:r>
              <a:rPr lang="fi-FI" dirty="0"/>
              <a:t>tiedon lisäksi </a:t>
            </a:r>
            <a:r>
              <a:rPr lang="fi-FI" dirty="0">
                <a:solidFill>
                  <a:schemeClr val="accent5">
                    <a:lumMod val="75000"/>
                  </a:schemeClr>
                </a:solidFill>
              </a:rPr>
              <a:t>arvoja, asenteita, taitoja ja tahtoa </a:t>
            </a:r>
          </a:p>
          <a:p>
            <a:pPr lvl="1">
              <a:lnSpc>
                <a:spcPct val="100000"/>
              </a:lnSpc>
              <a:spcAft>
                <a:spcPts val="600"/>
              </a:spcAft>
              <a:buFont typeface="Wingdings" panose="05000000000000000000" pitchFamily="2" charset="2"/>
              <a:buChar char="§"/>
            </a:pPr>
            <a:r>
              <a:rPr lang="fi-FI" dirty="0"/>
              <a:t>tulevaisuuteen valmistautumista: tottumusta erilaisten osaamisen yhdistelmien rakentamiseen. </a:t>
            </a:r>
          </a:p>
          <a:p>
            <a:pPr lvl="5">
              <a:buFont typeface="Wingdings" panose="05000000000000000000" pitchFamily="2" charset="2"/>
              <a:buChar char="Ø"/>
            </a:pPr>
            <a:r>
              <a:rPr lang="fi-FI" sz="3200" i="1" dirty="0" err="1">
                <a:solidFill>
                  <a:schemeClr val="tx2"/>
                </a:solidFill>
              </a:rPr>
              <a:t>Non</a:t>
            </a:r>
            <a:r>
              <a:rPr lang="fi-FI" sz="3200" i="1" dirty="0">
                <a:solidFill>
                  <a:schemeClr val="tx2"/>
                </a:solidFill>
              </a:rPr>
              <a:t> </a:t>
            </a:r>
            <a:r>
              <a:rPr lang="fi-FI" sz="3200" i="1" dirty="0" err="1">
                <a:solidFill>
                  <a:schemeClr val="tx2"/>
                </a:solidFill>
              </a:rPr>
              <a:t>scholae</a:t>
            </a:r>
            <a:r>
              <a:rPr lang="fi-FI" sz="3200" i="1" dirty="0">
                <a:solidFill>
                  <a:schemeClr val="tx2"/>
                </a:solidFill>
              </a:rPr>
              <a:t> </a:t>
            </a:r>
            <a:r>
              <a:rPr lang="fi-FI" sz="3200" i="1" dirty="0" err="1">
                <a:solidFill>
                  <a:schemeClr val="tx2"/>
                </a:solidFill>
              </a:rPr>
              <a:t>sed</a:t>
            </a:r>
            <a:r>
              <a:rPr lang="fi-FI" sz="3200" i="1" dirty="0">
                <a:solidFill>
                  <a:schemeClr val="tx2"/>
                </a:solidFill>
              </a:rPr>
              <a:t> vitae </a:t>
            </a:r>
            <a:r>
              <a:rPr lang="fi-FI" sz="3200" i="1" dirty="0" err="1">
                <a:solidFill>
                  <a:schemeClr val="tx2"/>
                </a:solidFill>
              </a:rPr>
              <a:t>discimus</a:t>
            </a:r>
            <a:r>
              <a:rPr lang="fi-FI" sz="3200" i="1" dirty="0">
                <a:solidFill>
                  <a:schemeClr val="tx2"/>
                </a:solidFill>
              </a:rPr>
              <a:t>.</a:t>
            </a:r>
            <a:endParaRPr lang="fi-FI" sz="3600" i="1" dirty="0">
              <a:solidFill>
                <a:schemeClr val="tx2"/>
              </a:solidFill>
            </a:endParaRPr>
          </a:p>
          <a:p>
            <a:endParaRPr lang="fi-FI" dirty="0"/>
          </a:p>
          <a:p>
            <a:endParaRPr lang="fi-FI" dirty="0"/>
          </a:p>
        </p:txBody>
      </p:sp>
      <p:sp>
        <p:nvSpPr>
          <p:cNvPr id="4" name="Päivämäärän paikkamerkki 3">
            <a:extLst>
              <a:ext uri="{FF2B5EF4-FFF2-40B4-BE49-F238E27FC236}">
                <a16:creationId xmlns:a16="http://schemas.microsoft.com/office/drawing/2014/main" id="{E5D46E1C-43A6-42A6-B2DC-A97CE61CA37A}"/>
              </a:ext>
            </a:extLst>
          </p:cNvPr>
          <p:cNvSpPr>
            <a:spLocks noGrp="1"/>
          </p:cNvSpPr>
          <p:nvPr>
            <p:ph type="dt" sz="half" idx="10"/>
          </p:nvPr>
        </p:nvSpPr>
        <p:spPr>
          <a:xfrm>
            <a:off x="789560" y="6305687"/>
            <a:ext cx="883594" cy="262309"/>
          </a:xfrm>
        </p:spPr>
        <p:txBody>
          <a:bodyPr/>
          <a:lstStyle/>
          <a:p>
            <a:r>
              <a:rPr lang="en-GB" dirty="0"/>
              <a:t>Paula Mattila</a:t>
            </a:r>
          </a:p>
        </p:txBody>
      </p:sp>
      <p:sp>
        <p:nvSpPr>
          <p:cNvPr id="5" name="Alatunnisteen paikkamerkki 4">
            <a:extLst>
              <a:ext uri="{FF2B5EF4-FFF2-40B4-BE49-F238E27FC236}">
                <a16:creationId xmlns:a16="http://schemas.microsoft.com/office/drawing/2014/main" id="{116A59BA-4CFE-4F54-A0A3-B972FE4B224A}"/>
              </a:ext>
            </a:extLst>
          </p:cNvPr>
          <p:cNvSpPr>
            <a:spLocks noGrp="1"/>
          </p:cNvSpPr>
          <p:nvPr>
            <p:ph type="ftr" sz="quarter" idx="11"/>
          </p:nvPr>
        </p:nvSpPr>
        <p:spPr/>
        <p:txBody>
          <a:bodyPr/>
          <a:lstStyle/>
          <a:p>
            <a:r>
              <a:rPr lang="en-GB" dirty="0"/>
              <a:t>Opetushallitus</a:t>
            </a:r>
          </a:p>
        </p:txBody>
      </p:sp>
      <p:sp>
        <p:nvSpPr>
          <p:cNvPr id="6" name="Dian numeron paikkamerkki 5">
            <a:extLst>
              <a:ext uri="{FF2B5EF4-FFF2-40B4-BE49-F238E27FC236}">
                <a16:creationId xmlns:a16="http://schemas.microsoft.com/office/drawing/2014/main" id="{4F7A2889-83EA-41B5-9E36-7F8A2589EFDB}"/>
              </a:ext>
            </a:extLst>
          </p:cNvPr>
          <p:cNvSpPr>
            <a:spLocks noGrp="1"/>
          </p:cNvSpPr>
          <p:nvPr>
            <p:ph type="sldNum" sz="quarter" idx="12"/>
          </p:nvPr>
        </p:nvSpPr>
        <p:spPr/>
        <p:txBody>
          <a:bodyPr/>
          <a:lstStyle/>
          <a:p>
            <a:fld id="{A6E131DE-DA31-4CDF-828A-8EB206A3CD12}" type="slidenum">
              <a:rPr lang="en-GB" smtClean="0"/>
              <a:t>7</a:t>
            </a:fld>
            <a:endParaRPr lang="en-GB"/>
          </a:p>
        </p:txBody>
      </p:sp>
      <p:sp>
        <p:nvSpPr>
          <p:cNvPr id="7" name="Tekstiruutu 6">
            <a:extLst>
              <a:ext uri="{FF2B5EF4-FFF2-40B4-BE49-F238E27FC236}">
                <a16:creationId xmlns:a16="http://schemas.microsoft.com/office/drawing/2014/main" id="{90AE40AC-E3FB-44D4-B89B-6E726117CF56}"/>
              </a:ext>
            </a:extLst>
          </p:cNvPr>
          <p:cNvSpPr txBox="1"/>
          <p:nvPr/>
        </p:nvSpPr>
        <p:spPr>
          <a:xfrm>
            <a:off x="6584074" y="3816767"/>
            <a:ext cx="4572000" cy="646331"/>
          </a:xfrm>
          <a:prstGeom prst="rect">
            <a:avLst/>
          </a:prstGeom>
          <a:solidFill>
            <a:schemeClr val="accent3">
              <a:lumMod val="40000"/>
              <a:lumOff val="60000"/>
            </a:schemeClr>
          </a:solidFill>
        </p:spPr>
        <p:txBody>
          <a:bodyPr wrap="square" rtlCol="0">
            <a:spAutoFit/>
          </a:bodyPr>
          <a:lstStyle/>
          <a:p>
            <a:pPr lvl="1">
              <a:spcAft>
                <a:spcPts val="600"/>
              </a:spcAft>
            </a:pPr>
            <a:r>
              <a:rPr lang="fi-FI" dirty="0">
                <a:solidFill>
                  <a:schemeClr val="tx2"/>
                </a:solidFill>
              </a:rPr>
              <a:t>Tiedot + Taidot + Arvot + Asenteet + Tahto </a:t>
            </a:r>
            <a:r>
              <a:rPr lang="fi-FI" dirty="0"/>
              <a:t>= </a:t>
            </a:r>
            <a:r>
              <a:rPr lang="fi-FI" dirty="0">
                <a:solidFill>
                  <a:schemeClr val="tx2"/>
                </a:solidFill>
              </a:rPr>
              <a:t>Toimintakyky</a:t>
            </a:r>
            <a:r>
              <a:rPr lang="fi-FI" dirty="0"/>
              <a:t> eli </a:t>
            </a:r>
            <a:r>
              <a:rPr lang="fi-FI" b="1" dirty="0"/>
              <a:t>kompetenssi</a:t>
            </a:r>
          </a:p>
        </p:txBody>
      </p:sp>
    </p:spTree>
    <p:extLst>
      <p:ext uri="{BB962C8B-B14F-4D97-AF65-F5344CB8AC3E}">
        <p14:creationId xmlns:p14="http://schemas.microsoft.com/office/powerpoint/2010/main" val="1967401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7430F7-CBB5-45C0-ACE1-755E5EC90AB7}"/>
              </a:ext>
            </a:extLst>
          </p:cNvPr>
          <p:cNvSpPr>
            <a:spLocks noGrp="1"/>
          </p:cNvSpPr>
          <p:nvPr>
            <p:ph type="title"/>
          </p:nvPr>
        </p:nvSpPr>
        <p:spPr>
          <a:xfrm>
            <a:off x="789560" y="590551"/>
            <a:ext cx="10515600" cy="1047750"/>
          </a:xfrm>
          <a:solidFill>
            <a:schemeClr val="accent3">
              <a:lumMod val="20000"/>
              <a:lumOff val="80000"/>
            </a:schemeClr>
          </a:solidFill>
        </p:spPr>
        <p:txBody>
          <a:bodyPr/>
          <a:lstStyle/>
          <a:p>
            <a:r>
              <a:rPr lang="fi-FI" sz="2800" dirty="0"/>
              <a:t>Mitä laaja-alainen osaaminen tarkoittaa? 2/5</a:t>
            </a:r>
            <a:r>
              <a:rPr lang="fi-FI" sz="3600" dirty="0"/>
              <a:t> </a:t>
            </a:r>
            <a:br>
              <a:rPr lang="fi-FI" dirty="0"/>
            </a:br>
            <a:r>
              <a:rPr lang="fi-FI" dirty="0">
                <a:solidFill>
                  <a:srgbClr val="00B0F0"/>
                </a:solidFill>
              </a:rPr>
              <a:t>Kurkistus sanojen taakse</a:t>
            </a:r>
          </a:p>
        </p:txBody>
      </p:sp>
      <p:sp>
        <p:nvSpPr>
          <p:cNvPr id="3" name="Sisällön paikkamerkki 2">
            <a:extLst>
              <a:ext uri="{FF2B5EF4-FFF2-40B4-BE49-F238E27FC236}">
                <a16:creationId xmlns:a16="http://schemas.microsoft.com/office/drawing/2014/main" id="{95121828-4CB4-41E6-BE15-234911828F6F}"/>
              </a:ext>
            </a:extLst>
          </p:cNvPr>
          <p:cNvSpPr>
            <a:spLocks noGrp="1"/>
          </p:cNvSpPr>
          <p:nvPr>
            <p:ph idx="1"/>
          </p:nvPr>
        </p:nvSpPr>
        <p:spPr>
          <a:xfrm>
            <a:off x="789560" y="1847851"/>
            <a:ext cx="10515600" cy="4329112"/>
          </a:xfrm>
        </p:spPr>
        <p:txBody>
          <a:bodyPr/>
          <a:lstStyle/>
          <a:p>
            <a:r>
              <a:rPr lang="fi-FI" dirty="0"/>
              <a:t>Laaja-alainen = </a:t>
            </a:r>
            <a:r>
              <a:rPr lang="fi-FI" dirty="0" err="1"/>
              <a:t>ru</a:t>
            </a:r>
            <a:r>
              <a:rPr lang="fi-FI" dirty="0"/>
              <a:t>. </a:t>
            </a:r>
            <a:r>
              <a:rPr lang="fi-FI" dirty="0" err="1"/>
              <a:t>mångsidig</a:t>
            </a:r>
            <a:r>
              <a:rPr lang="fi-FI" dirty="0"/>
              <a:t> / en. </a:t>
            </a:r>
            <a:r>
              <a:rPr lang="fi-FI" dirty="0" err="1"/>
              <a:t>transversal</a:t>
            </a:r>
            <a:r>
              <a:rPr lang="fi-FI" dirty="0"/>
              <a:t> / </a:t>
            </a:r>
            <a:r>
              <a:rPr lang="fi-FI" dirty="0" err="1"/>
              <a:t>sa</a:t>
            </a:r>
            <a:r>
              <a:rPr lang="fi-FI" dirty="0"/>
              <a:t>. </a:t>
            </a:r>
            <a:r>
              <a:rPr lang="fi-FI" dirty="0" err="1"/>
              <a:t>überfachlich</a:t>
            </a:r>
            <a:endParaRPr lang="fi-FI" dirty="0"/>
          </a:p>
          <a:p>
            <a:r>
              <a:rPr lang="fi-FI" dirty="0"/>
              <a:t>Osaaminen = </a:t>
            </a:r>
            <a:r>
              <a:rPr lang="fi-FI" dirty="0" err="1"/>
              <a:t>ru</a:t>
            </a:r>
            <a:r>
              <a:rPr lang="fi-FI" dirty="0"/>
              <a:t>. </a:t>
            </a:r>
            <a:r>
              <a:rPr lang="fi-FI" dirty="0" err="1"/>
              <a:t>kompetens</a:t>
            </a:r>
            <a:r>
              <a:rPr lang="fi-FI" dirty="0"/>
              <a:t> / en. </a:t>
            </a:r>
            <a:r>
              <a:rPr lang="fi-FI" dirty="0" err="1"/>
              <a:t>competence</a:t>
            </a:r>
            <a:r>
              <a:rPr lang="fi-FI" dirty="0"/>
              <a:t> / </a:t>
            </a:r>
            <a:r>
              <a:rPr lang="fi-FI" dirty="0" err="1"/>
              <a:t>sa</a:t>
            </a:r>
            <a:r>
              <a:rPr lang="fi-FI" dirty="0"/>
              <a:t>. </a:t>
            </a:r>
            <a:r>
              <a:rPr lang="fi-FI" dirty="0" err="1"/>
              <a:t>Kompetenz</a:t>
            </a:r>
            <a:endParaRPr lang="fi-FI" dirty="0"/>
          </a:p>
          <a:p>
            <a:r>
              <a:rPr lang="fi-FI" dirty="0"/>
              <a:t>Siis: läpileikkaava, </a:t>
            </a:r>
            <a:r>
              <a:rPr lang="fi-FI" b="1" dirty="0">
                <a:solidFill>
                  <a:srgbClr val="00B0F0"/>
                </a:solidFill>
              </a:rPr>
              <a:t>kaikkea koskeva / monipuolinen</a:t>
            </a:r>
          </a:p>
          <a:p>
            <a:r>
              <a:rPr lang="fi-FI" dirty="0"/>
              <a:t>Ja: pätevyys, toimivaltaisuus, </a:t>
            </a:r>
            <a:r>
              <a:rPr lang="fi-FI" b="1" dirty="0">
                <a:solidFill>
                  <a:srgbClr val="00B0F0"/>
                </a:solidFill>
              </a:rPr>
              <a:t>toimintakykyisyys</a:t>
            </a:r>
          </a:p>
          <a:p>
            <a:r>
              <a:rPr lang="fi-FI" dirty="0"/>
              <a:t>Taustalla ammatillisessa koulutuksessakin jo pitkään vallinnut tavoite ja käytäntö osaamisperustaisesta koulutuksesta ↔ näyttöihin pohjaava arviointi</a:t>
            </a:r>
          </a:p>
          <a:p>
            <a:r>
              <a:rPr lang="fi-FI" sz="2000" i="1" dirty="0"/>
              <a:t>Opetussuunnitelmien sanavalintojen abstraktiutta puoltaa se, että silloin opetussuunnitelma kestää paremmin aikaa: tulkinnat voivat elää ajassa ja kehittyäkin, yhteisesti käytävissä merkitysneuvotteluissa. </a:t>
            </a:r>
            <a:r>
              <a:rPr lang="fi-FI" sz="1800" dirty="0"/>
              <a:t>(Olli-Pekka Heinosta mukaillen 31.10.2019)</a:t>
            </a:r>
            <a:endParaRPr lang="fi-FI" sz="2000" dirty="0"/>
          </a:p>
          <a:p>
            <a:endParaRPr lang="fi-FI" i="1" dirty="0"/>
          </a:p>
          <a:p>
            <a:endParaRPr lang="fi-FI" dirty="0"/>
          </a:p>
        </p:txBody>
      </p:sp>
      <p:sp>
        <p:nvSpPr>
          <p:cNvPr id="4" name="Päivämäärän paikkamerkki 3">
            <a:extLst>
              <a:ext uri="{FF2B5EF4-FFF2-40B4-BE49-F238E27FC236}">
                <a16:creationId xmlns:a16="http://schemas.microsoft.com/office/drawing/2014/main" id="{47AB47A4-23A0-4031-B92A-8200C97CFFB3}"/>
              </a:ext>
            </a:extLst>
          </p:cNvPr>
          <p:cNvSpPr>
            <a:spLocks noGrp="1"/>
          </p:cNvSpPr>
          <p:nvPr>
            <p:ph type="dt" sz="half" idx="10"/>
          </p:nvPr>
        </p:nvSpPr>
        <p:spPr>
          <a:xfrm>
            <a:off x="789560" y="6290087"/>
            <a:ext cx="883594" cy="262309"/>
          </a:xfrm>
        </p:spPr>
        <p:txBody>
          <a:bodyPr/>
          <a:lstStyle/>
          <a:p>
            <a:r>
              <a:rPr lang="en-GB" dirty="0"/>
              <a:t>Paula Mattila</a:t>
            </a:r>
          </a:p>
        </p:txBody>
      </p:sp>
      <p:sp>
        <p:nvSpPr>
          <p:cNvPr id="5" name="Alatunnisteen paikkamerkki 4">
            <a:extLst>
              <a:ext uri="{FF2B5EF4-FFF2-40B4-BE49-F238E27FC236}">
                <a16:creationId xmlns:a16="http://schemas.microsoft.com/office/drawing/2014/main" id="{6E88F85B-AF0D-4964-BB44-C187C6C34ED2}"/>
              </a:ext>
            </a:extLst>
          </p:cNvPr>
          <p:cNvSpPr>
            <a:spLocks noGrp="1"/>
          </p:cNvSpPr>
          <p:nvPr>
            <p:ph type="ftr" sz="quarter" idx="11"/>
          </p:nvPr>
        </p:nvSpPr>
        <p:spPr/>
        <p:txBody>
          <a:bodyPr/>
          <a:lstStyle/>
          <a:p>
            <a:r>
              <a:rPr lang="en-GB" dirty="0"/>
              <a:t>Opetushallitus</a:t>
            </a:r>
          </a:p>
        </p:txBody>
      </p:sp>
      <p:sp>
        <p:nvSpPr>
          <p:cNvPr id="6" name="Dian numeron paikkamerkki 5">
            <a:extLst>
              <a:ext uri="{FF2B5EF4-FFF2-40B4-BE49-F238E27FC236}">
                <a16:creationId xmlns:a16="http://schemas.microsoft.com/office/drawing/2014/main" id="{E0115F07-E904-455E-A562-FDE05A9E12F8}"/>
              </a:ext>
            </a:extLst>
          </p:cNvPr>
          <p:cNvSpPr>
            <a:spLocks noGrp="1"/>
          </p:cNvSpPr>
          <p:nvPr>
            <p:ph type="sldNum" sz="quarter" idx="12"/>
          </p:nvPr>
        </p:nvSpPr>
        <p:spPr/>
        <p:txBody>
          <a:bodyPr/>
          <a:lstStyle/>
          <a:p>
            <a:fld id="{A6E131DE-DA31-4CDF-828A-8EB206A3CD12}" type="slidenum">
              <a:rPr lang="en-GB" smtClean="0"/>
              <a:t>8</a:t>
            </a:fld>
            <a:endParaRPr lang="en-GB"/>
          </a:p>
        </p:txBody>
      </p:sp>
    </p:spTree>
    <p:extLst>
      <p:ext uri="{BB962C8B-B14F-4D97-AF65-F5344CB8AC3E}">
        <p14:creationId xmlns:p14="http://schemas.microsoft.com/office/powerpoint/2010/main" val="2684289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AFEA81-EACE-4ABF-88A5-D1110E9991EE}"/>
              </a:ext>
            </a:extLst>
          </p:cNvPr>
          <p:cNvSpPr>
            <a:spLocks noGrp="1"/>
          </p:cNvSpPr>
          <p:nvPr>
            <p:ph type="title"/>
          </p:nvPr>
        </p:nvSpPr>
        <p:spPr>
          <a:xfrm>
            <a:off x="789560" y="681038"/>
            <a:ext cx="10515600" cy="1054096"/>
          </a:xfrm>
          <a:solidFill>
            <a:schemeClr val="accent3">
              <a:lumMod val="20000"/>
              <a:lumOff val="80000"/>
            </a:schemeClr>
          </a:solidFill>
        </p:spPr>
        <p:txBody>
          <a:bodyPr/>
          <a:lstStyle/>
          <a:p>
            <a:pPr>
              <a:spcAft>
                <a:spcPts val="600"/>
              </a:spcAft>
            </a:pPr>
            <a:r>
              <a:rPr lang="fi-FI" sz="2400" dirty="0"/>
              <a:t>Mitä laaja-alainen osaaminen tarkoittaa? 3/5</a:t>
            </a:r>
            <a:br>
              <a:rPr lang="fi-FI" dirty="0"/>
            </a:br>
            <a:r>
              <a:rPr lang="fi-FI" dirty="0">
                <a:solidFill>
                  <a:srgbClr val="00B0F0"/>
                </a:solidFill>
              </a:rPr>
              <a:t>Opiskelijanäkökulmaa</a:t>
            </a:r>
          </a:p>
        </p:txBody>
      </p:sp>
      <p:sp>
        <p:nvSpPr>
          <p:cNvPr id="3" name="Sisällön paikkamerkki 2">
            <a:extLst>
              <a:ext uri="{FF2B5EF4-FFF2-40B4-BE49-F238E27FC236}">
                <a16:creationId xmlns:a16="http://schemas.microsoft.com/office/drawing/2014/main" id="{47924FAE-FCF1-4480-8677-A3E131FCBECB}"/>
              </a:ext>
            </a:extLst>
          </p:cNvPr>
          <p:cNvSpPr>
            <a:spLocks noGrp="1"/>
          </p:cNvSpPr>
          <p:nvPr>
            <p:ph idx="1"/>
          </p:nvPr>
        </p:nvSpPr>
        <p:spPr>
          <a:xfrm>
            <a:off x="789560" y="1876425"/>
            <a:ext cx="10515600" cy="4300537"/>
          </a:xfrm>
        </p:spPr>
        <p:txBody>
          <a:bodyPr/>
          <a:lstStyle/>
          <a:p>
            <a:pPr marL="0" indent="0">
              <a:buNone/>
            </a:pPr>
            <a:r>
              <a:rPr lang="fi-FI" sz="2800" dirty="0">
                <a:latin typeface="Arial Narrow" panose="020B0606020202030204" pitchFamily="34" charset="0"/>
              </a:rPr>
              <a:t>Tärkeää on, että (jokainen) lukiolainen tottuu siihen, että laaja-alaisuusasiakin on juuri häntä ja </a:t>
            </a:r>
            <a:r>
              <a:rPr lang="fi-FI" sz="2800" dirty="0">
                <a:solidFill>
                  <a:schemeClr val="accent1">
                    <a:lumMod val="60000"/>
                    <a:lumOff val="40000"/>
                  </a:schemeClr>
                </a:solidFill>
                <a:latin typeface="Arial Narrow" panose="020B0606020202030204" pitchFamily="34" charset="0"/>
              </a:rPr>
              <a:t>hänen tulevaisuuttaan varten </a:t>
            </a:r>
            <a:r>
              <a:rPr lang="fi-FI" sz="2800" dirty="0">
                <a:latin typeface="Arial Narrow" panose="020B0606020202030204" pitchFamily="34" charset="0"/>
              </a:rPr>
              <a:t>– –</a:t>
            </a:r>
          </a:p>
          <a:p>
            <a:pPr marL="0" indent="0">
              <a:buNone/>
            </a:pPr>
            <a:r>
              <a:rPr lang="fi-FI" sz="2800" dirty="0">
                <a:latin typeface="Arial Narrow" panose="020B0606020202030204" pitchFamily="34" charset="0"/>
              </a:rPr>
              <a:t>– – ja se tarjoaa hänelle tavan olla luontevasti haastavan tiedon ja haasteellisten tehtävien äärellä, – –</a:t>
            </a:r>
          </a:p>
          <a:p>
            <a:pPr marL="0" indent="0">
              <a:buNone/>
            </a:pPr>
            <a:r>
              <a:rPr lang="fi-FI" sz="2800" dirty="0">
                <a:latin typeface="Arial Narrow" panose="020B0606020202030204" pitchFamily="34" charset="0"/>
              </a:rPr>
              <a:t>– – ajatuksena, että hän samalla tottuu hankkimaan ja punnitsemaan tietoa ja hakemaan ratkaisuja </a:t>
            </a:r>
            <a:r>
              <a:rPr lang="fi-FI" sz="2800" dirty="0">
                <a:solidFill>
                  <a:srgbClr val="FF0000"/>
                </a:solidFill>
                <a:latin typeface="Arial Narrow" panose="020B0606020202030204" pitchFamily="34" charset="0"/>
              </a:rPr>
              <a:t>yhdessä</a:t>
            </a:r>
            <a:r>
              <a:rPr lang="fi-FI" sz="2800" dirty="0">
                <a:solidFill>
                  <a:schemeClr val="accent1">
                    <a:lumMod val="75000"/>
                  </a:schemeClr>
                </a:solidFill>
                <a:latin typeface="Arial Narrow" panose="020B0606020202030204" pitchFamily="34" charset="0"/>
              </a:rPr>
              <a:t>. </a:t>
            </a:r>
          </a:p>
          <a:p>
            <a:pPr marL="0" indent="0">
              <a:buNone/>
            </a:pPr>
            <a:endParaRPr lang="fi-FI" dirty="0"/>
          </a:p>
          <a:p>
            <a:pPr marL="0" indent="0">
              <a:buNone/>
            </a:pPr>
            <a:r>
              <a:rPr lang="fi-FI" dirty="0">
                <a:hlinkClick r:id="rId2"/>
              </a:rPr>
              <a:t>(sitaatti </a:t>
            </a:r>
            <a:r>
              <a:rPr lang="fi-FI" dirty="0" err="1">
                <a:hlinkClick r:id="rId2"/>
              </a:rPr>
              <a:t>OPH:n</a:t>
            </a:r>
            <a:r>
              <a:rPr lang="fi-FI" dirty="0">
                <a:hlinkClick r:id="rId2"/>
              </a:rPr>
              <a:t> sivujen laaja-alaisuustukiaineistosta</a:t>
            </a:r>
            <a:r>
              <a:rPr lang="fi-FI" dirty="0"/>
              <a:t>)</a:t>
            </a:r>
          </a:p>
        </p:txBody>
      </p:sp>
      <p:sp>
        <p:nvSpPr>
          <p:cNvPr id="4" name="Päivämäärän paikkamerkki 3">
            <a:extLst>
              <a:ext uri="{FF2B5EF4-FFF2-40B4-BE49-F238E27FC236}">
                <a16:creationId xmlns:a16="http://schemas.microsoft.com/office/drawing/2014/main" id="{9D7E313B-823F-414A-9C37-2278A1AC4D81}"/>
              </a:ext>
            </a:extLst>
          </p:cNvPr>
          <p:cNvSpPr>
            <a:spLocks noGrp="1"/>
          </p:cNvSpPr>
          <p:nvPr>
            <p:ph type="dt" sz="half" idx="10"/>
          </p:nvPr>
        </p:nvSpPr>
        <p:spPr>
          <a:xfrm>
            <a:off x="789560" y="6305687"/>
            <a:ext cx="883594" cy="262309"/>
          </a:xfrm>
        </p:spPr>
        <p:txBody>
          <a:bodyPr/>
          <a:lstStyle/>
          <a:p>
            <a:r>
              <a:rPr lang="en-GB" dirty="0"/>
              <a:t>Paula Mattila</a:t>
            </a:r>
          </a:p>
        </p:txBody>
      </p:sp>
      <p:sp>
        <p:nvSpPr>
          <p:cNvPr id="5" name="Alatunnisteen paikkamerkki 4">
            <a:extLst>
              <a:ext uri="{FF2B5EF4-FFF2-40B4-BE49-F238E27FC236}">
                <a16:creationId xmlns:a16="http://schemas.microsoft.com/office/drawing/2014/main" id="{23F5400E-52EE-4A9B-A16B-060FE6998EE7}"/>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E81EA698-1C5C-4E24-8730-6710C3246F98}"/>
              </a:ext>
            </a:extLst>
          </p:cNvPr>
          <p:cNvSpPr>
            <a:spLocks noGrp="1"/>
          </p:cNvSpPr>
          <p:nvPr>
            <p:ph type="sldNum" sz="quarter" idx="12"/>
          </p:nvPr>
        </p:nvSpPr>
        <p:spPr/>
        <p:txBody>
          <a:bodyPr/>
          <a:lstStyle/>
          <a:p>
            <a:fld id="{A6E131DE-DA31-4CDF-828A-8EB206A3CD12}" type="slidenum">
              <a:rPr lang="en-GB" smtClean="0"/>
              <a:t>9</a:t>
            </a:fld>
            <a:endParaRPr lang="en-GB"/>
          </a:p>
        </p:txBody>
      </p:sp>
    </p:spTree>
    <p:extLst>
      <p:ext uri="{BB962C8B-B14F-4D97-AF65-F5344CB8AC3E}">
        <p14:creationId xmlns:p14="http://schemas.microsoft.com/office/powerpoint/2010/main" val="4286002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3FE119-874C-0F42-B2EF-1E2163CD0887}"/>
              </a:ext>
            </a:extLst>
          </p:cNvPr>
          <p:cNvGrpSpPr/>
          <p:nvPr/>
        </p:nvGrpSpPr>
        <p:grpSpPr>
          <a:xfrm>
            <a:off x="-1841" y="0"/>
            <a:ext cx="12192000" cy="6858000"/>
            <a:chOff x="0" y="0"/>
            <a:chExt cx="12192000" cy="6858000"/>
          </a:xfrm>
        </p:grpSpPr>
        <p:pic>
          <p:nvPicPr>
            <p:cNvPr id="17" name="Picture 16">
              <a:extLst>
                <a:ext uri="{FF2B5EF4-FFF2-40B4-BE49-F238E27FC236}">
                  <a16:creationId xmlns:a16="http://schemas.microsoft.com/office/drawing/2014/main" id="{3E9C505A-3207-FF46-BD07-FECFD038457B}"/>
                </a:ext>
              </a:extLst>
            </p:cNvPr>
            <p:cNvPicPr>
              <a:picLocks noChangeAspect="1"/>
            </p:cNvPicPr>
            <p:nvPr/>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AACCF31-4D5C-7A40-A6F6-F3DB2D48FBD8}"/>
                </a:ext>
              </a:extLst>
            </p:cNvPr>
            <p:cNvSpPr txBox="1"/>
            <p:nvPr/>
          </p:nvSpPr>
          <p:spPr>
            <a:xfrm>
              <a:off x="5236502" y="3228945"/>
              <a:ext cx="1718996" cy="400110"/>
            </a:xfrm>
            <a:prstGeom prst="rect">
              <a:avLst/>
            </a:prstGeom>
            <a:noFill/>
          </p:spPr>
          <p:txBody>
            <a:bodyPr wrap="square" rtlCol="0">
              <a:spAutoFit/>
            </a:bodyPr>
            <a:lstStyle/>
            <a:p>
              <a:pPr algn="ctr"/>
              <a:r>
                <a:rPr lang="en-GB" sz="2000" b="1" dirty="0" err="1">
                  <a:solidFill>
                    <a:schemeClr val="bg1"/>
                  </a:solidFill>
                  <a:latin typeface="DIN 2014" panose="020B0504020202020204" pitchFamily="34" charset="77"/>
                  <a:ea typeface="DIN 2014" panose="020B0504020202020204" pitchFamily="34" charset="77"/>
                </a:rPr>
                <a:t>Opiskelija</a:t>
              </a:r>
              <a:endParaRPr lang="en-FI" sz="2000" b="1" dirty="0">
                <a:solidFill>
                  <a:schemeClr val="bg1"/>
                </a:solidFill>
                <a:latin typeface="DIN 2014" panose="020B0504020202020204" pitchFamily="34" charset="77"/>
                <a:ea typeface="DIN 2014" panose="020B0504020202020204" pitchFamily="34" charset="77"/>
              </a:endParaRPr>
            </a:p>
          </p:txBody>
        </p:sp>
      </p:grpSp>
      <p:grpSp>
        <p:nvGrpSpPr>
          <p:cNvPr id="16" name="Group 15">
            <a:extLst>
              <a:ext uri="{FF2B5EF4-FFF2-40B4-BE49-F238E27FC236}">
                <a16:creationId xmlns:a16="http://schemas.microsoft.com/office/drawing/2014/main" id="{64E7CDF2-098C-B048-85EF-80359B0F3FEA}"/>
              </a:ext>
            </a:extLst>
          </p:cNvPr>
          <p:cNvGrpSpPr/>
          <p:nvPr/>
        </p:nvGrpSpPr>
        <p:grpSpPr>
          <a:xfrm>
            <a:off x="-1841" y="0"/>
            <a:ext cx="12192000" cy="6858000"/>
            <a:chOff x="0" y="0"/>
            <a:chExt cx="12192000" cy="6858000"/>
          </a:xfrm>
        </p:grpSpPr>
        <p:pic>
          <p:nvPicPr>
            <p:cNvPr id="19" name="Picture 18">
              <a:extLst>
                <a:ext uri="{FF2B5EF4-FFF2-40B4-BE49-F238E27FC236}">
                  <a16:creationId xmlns:a16="http://schemas.microsoft.com/office/drawing/2014/main" id="{591A4CBF-F626-C548-8346-05D0FA89D6A9}"/>
                </a:ext>
              </a:extLst>
            </p:cNvPr>
            <p:cNvPicPr>
              <a:picLocks noChangeAspect="1"/>
            </p:cNvPicPr>
            <p:nvPr/>
          </p:nvPicPr>
          <p:blipFill>
            <a:blip r:embed="rId3"/>
            <a:stretch>
              <a:fillRect/>
            </a:stretch>
          </p:blipFill>
          <p:spPr>
            <a:xfrm>
              <a:off x="0" y="0"/>
              <a:ext cx="12192000" cy="6858000"/>
            </a:xfrm>
            <a:prstGeom prst="rect">
              <a:avLst/>
            </a:prstGeom>
          </p:spPr>
        </p:pic>
        <p:sp>
          <p:nvSpPr>
            <p:cNvPr id="20" name="Rectangle 19">
              <a:extLst>
                <a:ext uri="{FF2B5EF4-FFF2-40B4-BE49-F238E27FC236}">
                  <a16:creationId xmlns:a16="http://schemas.microsoft.com/office/drawing/2014/main" id="{59B748E5-6584-C541-B5AC-D94FE478C93A}"/>
                </a:ext>
              </a:extLst>
            </p:cNvPr>
            <p:cNvSpPr/>
            <p:nvPr/>
          </p:nvSpPr>
          <p:spPr>
            <a:xfrm rot="8355148">
              <a:off x="3113963" y="1655733"/>
              <a:ext cx="4606360" cy="4761586"/>
            </a:xfrm>
            <a:prstGeom prst="rect">
              <a:avLst/>
            </a:prstGeom>
            <a:noFill/>
          </p:spPr>
          <p:txBody>
            <a:bodyPr wrap="square" lIns="91440" tIns="45720" rIns="91440" bIns="45720">
              <a:prstTxWarp prst="textCircle">
                <a:avLst/>
              </a:prstTxWarp>
              <a:spAutoFit/>
            </a:bodyPr>
            <a:lstStyle/>
            <a:p>
              <a:pPr algn="ctr"/>
              <a:r>
                <a:rPr lang="en-GB" sz="1600" b="1" cap="none" spc="0" dirty="0" err="1">
                  <a:ln w="0"/>
                  <a:solidFill>
                    <a:srgbClr val="0041DC"/>
                  </a:solidFill>
                  <a:latin typeface="DIN 2014" panose="020B0504020202020204" pitchFamily="34" charset="77"/>
                  <a:ea typeface="DIN 2014" panose="020B0504020202020204" pitchFamily="34" charset="77"/>
                </a:rPr>
                <a:t>Yhteisö</a:t>
              </a:r>
              <a:r>
                <a:rPr lang="en-GB" sz="1600" b="1" cap="none" spc="0" dirty="0">
                  <a:ln w="0"/>
                  <a:solidFill>
                    <a:srgbClr val="0041DC"/>
                  </a:solidFill>
                  <a:latin typeface="DIN 2014" panose="020B0504020202020204" pitchFamily="34" charset="77"/>
                  <a:ea typeface="DIN 2014" panose="020B0504020202020204" pitchFamily="34" charset="77"/>
                </a:rPr>
                <a:t>/</a:t>
              </a:r>
              <a:r>
                <a:rPr lang="en-GB" sz="1600" b="1" cap="none" spc="0" dirty="0" err="1">
                  <a:ln w="0"/>
                  <a:solidFill>
                    <a:srgbClr val="0041DC"/>
                  </a:solidFill>
                  <a:latin typeface="DIN 2014" panose="020B0504020202020204" pitchFamily="34" charset="77"/>
                  <a:ea typeface="DIN 2014" panose="020B0504020202020204" pitchFamily="34" charset="77"/>
                </a:rPr>
                <a:t>yhteiskunta</a:t>
              </a:r>
              <a:endParaRPr lang="en-GB" sz="1600" b="1" cap="none" spc="0" dirty="0">
                <a:ln w="0"/>
                <a:solidFill>
                  <a:srgbClr val="0041DC"/>
                </a:solidFill>
                <a:latin typeface="DIN 2014" panose="020B0504020202020204" pitchFamily="34" charset="77"/>
                <a:ea typeface="DIN 2014" panose="020B0504020202020204" pitchFamily="34" charset="77"/>
              </a:endParaRPr>
            </a:p>
          </p:txBody>
        </p:sp>
        <p:sp>
          <p:nvSpPr>
            <p:cNvPr id="21" name="Rectangle 20">
              <a:extLst>
                <a:ext uri="{FF2B5EF4-FFF2-40B4-BE49-F238E27FC236}">
                  <a16:creationId xmlns:a16="http://schemas.microsoft.com/office/drawing/2014/main" id="{60026046-38EC-094B-A03E-9CD3FE59B997}"/>
                </a:ext>
              </a:extLst>
            </p:cNvPr>
            <p:cNvSpPr/>
            <p:nvPr/>
          </p:nvSpPr>
          <p:spPr>
            <a:xfrm rot="12850502">
              <a:off x="3009654" y="484263"/>
              <a:ext cx="4606360" cy="4761586"/>
            </a:xfrm>
            <a:prstGeom prst="rect">
              <a:avLst/>
            </a:prstGeom>
            <a:noFill/>
          </p:spPr>
          <p:txBody>
            <a:bodyPr wrap="square" lIns="91440" tIns="45720" rIns="91440" bIns="45720">
              <a:prstTxWarp prst="textCircle">
                <a:avLst/>
              </a:prstTxWarp>
              <a:spAutoFit/>
            </a:bodyPr>
            <a:lstStyle/>
            <a:p>
              <a:pPr algn="ctr"/>
              <a:r>
                <a:rPr lang="en-GB" sz="1600" b="1" cap="none" spc="0" dirty="0" err="1">
                  <a:ln w="0"/>
                  <a:solidFill>
                    <a:srgbClr val="0041DC"/>
                  </a:solidFill>
                  <a:latin typeface="DIN 2014" panose="020B0504020202020204" pitchFamily="34" charset="77"/>
                  <a:ea typeface="DIN 2014" panose="020B0504020202020204" pitchFamily="34" charset="77"/>
                </a:rPr>
                <a:t>Yhteisö</a:t>
              </a:r>
              <a:r>
                <a:rPr lang="en-GB" sz="1600" b="1" cap="none" spc="0" dirty="0">
                  <a:ln w="0"/>
                  <a:solidFill>
                    <a:srgbClr val="0041DC"/>
                  </a:solidFill>
                  <a:latin typeface="DIN 2014" panose="020B0504020202020204" pitchFamily="34" charset="77"/>
                  <a:ea typeface="DIN 2014" panose="020B0504020202020204" pitchFamily="34" charset="77"/>
                </a:rPr>
                <a:t>/</a:t>
              </a:r>
              <a:r>
                <a:rPr lang="en-GB" sz="1600" b="1" cap="none" spc="0" dirty="0" err="1">
                  <a:ln w="0"/>
                  <a:solidFill>
                    <a:srgbClr val="0041DC"/>
                  </a:solidFill>
                  <a:latin typeface="DIN 2014" panose="020B0504020202020204" pitchFamily="34" charset="77"/>
                  <a:ea typeface="DIN 2014" panose="020B0504020202020204" pitchFamily="34" charset="77"/>
                </a:rPr>
                <a:t>yhteiskunta</a:t>
              </a:r>
              <a:endParaRPr lang="en-GB" sz="1600" b="1" cap="none" spc="0" dirty="0">
                <a:ln w="0"/>
                <a:solidFill>
                  <a:srgbClr val="0041DC"/>
                </a:solidFill>
                <a:latin typeface="DIN 2014" panose="020B0504020202020204" pitchFamily="34" charset="77"/>
                <a:ea typeface="DIN 2014" panose="020B0504020202020204" pitchFamily="34" charset="77"/>
              </a:endParaRPr>
            </a:p>
          </p:txBody>
        </p:sp>
        <p:sp>
          <p:nvSpPr>
            <p:cNvPr id="22" name="Rectangle 21">
              <a:extLst>
                <a:ext uri="{FF2B5EF4-FFF2-40B4-BE49-F238E27FC236}">
                  <a16:creationId xmlns:a16="http://schemas.microsoft.com/office/drawing/2014/main" id="{7ECC8E73-5457-0A4B-B190-925920896291}"/>
                </a:ext>
              </a:extLst>
            </p:cNvPr>
            <p:cNvSpPr/>
            <p:nvPr/>
          </p:nvSpPr>
          <p:spPr>
            <a:xfrm rot="20950993">
              <a:off x="4779817" y="864193"/>
              <a:ext cx="4606360" cy="4761586"/>
            </a:xfrm>
            <a:prstGeom prst="rect">
              <a:avLst/>
            </a:prstGeom>
            <a:noFill/>
          </p:spPr>
          <p:txBody>
            <a:bodyPr wrap="square" lIns="91440" tIns="45720" rIns="91440" bIns="45720">
              <a:prstTxWarp prst="textCircle">
                <a:avLst/>
              </a:prstTxWarp>
              <a:spAutoFit/>
            </a:bodyPr>
            <a:lstStyle/>
            <a:p>
              <a:pPr algn="ctr"/>
              <a:r>
                <a:rPr lang="en-GB" sz="1600" b="1" cap="none" spc="0" dirty="0" err="1">
                  <a:ln w="0"/>
                  <a:solidFill>
                    <a:srgbClr val="0041DC"/>
                  </a:solidFill>
                  <a:latin typeface="DIN 2014" panose="020B0504020202020204" pitchFamily="34" charset="77"/>
                  <a:ea typeface="DIN 2014" panose="020B0504020202020204" pitchFamily="34" charset="77"/>
                </a:rPr>
                <a:t>Yhteisö</a:t>
              </a:r>
              <a:r>
                <a:rPr lang="en-GB" sz="1600" b="1" cap="none" spc="0" dirty="0">
                  <a:ln w="0"/>
                  <a:solidFill>
                    <a:srgbClr val="0041DC"/>
                  </a:solidFill>
                  <a:latin typeface="DIN 2014" panose="020B0504020202020204" pitchFamily="34" charset="77"/>
                  <a:ea typeface="DIN 2014" panose="020B0504020202020204" pitchFamily="34" charset="77"/>
                </a:rPr>
                <a:t>/</a:t>
              </a:r>
              <a:r>
                <a:rPr lang="en-GB" sz="1600" b="1" cap="none" spc="0" dirty="0" err="1">
                  <a:ln w="0"/>
                  <a:solidFill>
                    <a:srgbClr val="0041DC"/>
                  </a:solidFill>
                  <a:latin typeface="DIN 2014" panose="020B0504020202020204" pitchFamily="34" charset="77"/>
                  <a:ea typeface="DIN 2014" panose="020B0504020202020204" pitchFamily="34" charset="77"/>
                </a:rPr>
                <a:t>yhteiskunta</a:t>
              </a:r>
              <a:endParaRPr lang="en-GB" sz="1600" b="1" cap="none" spc="0" dirty="0">
                <a:ln w="0"/>
                <a:solidFill>
                  <a:srgbClr val="0041DC"/>
                </a:solidFill>
                <a:latin typeface="DIN 2014" panose="020B0504020202020204" pitchFamily="34" charset="77"/>
                <a:ea typeface="DIN 2014" panose="020B0504020202020204" pitchFamily="34" charset="77"/>
              </a:endParaRPr>
            </a:p>
          </p:txBody>
        </p:sp>
        <p:sp>
          <p:nvSpPr>
            <p:cNvPr id="23" name="TextBox 22">
              <a:extLst>
                <a:ext uri="{FF2B5EF4-FFF2-40B4-BE49-F238E27FC236}">
                  <a16:creationId xmlns:a16="http://schemas.microsoft.com/office/drawing/2014/main" id="{B3E9F13D-0B39-5140-8FAB-8FAA78776B2E}"/>
                </a:ext>
              </a:extLst>
            </p:cNvPr>
            <p:cNvSpPr txBox="1"/>
            <p:nvPr/>
          </p:nvSpPr>
          <p:spPr>
            <a:xfrm>
              <a:off x="5236502" y="3228945"/>
              <a:ext cx="1718996" cy="400110"/>
            </a:xfrm>
            <a:prstGeom prst="rect">
              <a:avLst/>
            </a:prstGeom>
            <a:noFill/>
          </p:spPr>
          <p:txBody>
            <a:bodyPr wrap="square" rtlCol="0">
              <a:spAutoFit/>
            </a:bodyPr>
            <a:lstStyle/>
            <a:p>
              <a:pPr algn="ctr"/>
              <a:r>
                <a:rPr lang="en-GB" sz="2000" b="1" dirty="0" err="1">
                  <a:solidFill>
                    <a:schemeClr val="bg1"/>
                  </a:solidFill>
                  <a:latin typeface="DIN 2014" panose="020B0504020202020204" pitchFamily="34" charset="77"/>
                  <a:ea typeface="DIN 2014" panose="020B0504020202020204" pitchFamily="34" charset="77"/>
                </a:rPr>
                <a:t>Opiskelija</a:t>
              </a:r>
              <a:endParaRPr lang="en-FI" sz="2000" b="1" dirty="0">
                <a:solidFill>
                  <a:schemeClr val="bg1"/>
                </a:solidFill>
                <a:latin typeface="DIN 2014" panose="020B0504020202020204" pitchFamily="34" charset="77"/>
                <a:ea typeface="DIN 2014" panose="020B0504020202020204" pitchFamily="34" charset="77"/>
              </a:endParaRPr>
            </a:p>
          </p:txBody>
        </p:sp>
      </p:grpSp>
      <p:grpSp>
        <p:nvGrpSpPr>
          <p:cNvPr id="24" name="Group 23">
            <a:extLst>
              <a:ext uri="{FF2B5EF4-FFF2-40B4-BE49-F238E27FC236}">
                <a16:creationId xmlns:a16="http://schemas.microsoft.com/office/drawing/2014/main" id="{8BB33D16-A94B-BB47-B7F7-32EB3DF73181}"/>
              </a:ext>
            </a:extLst>
          </p:cNvPr>
          <p:cNvGrpSpPr/>
          <p:nvPr/>
        </p:nvGrpSpPr>
        <p:grpSpPr>
          <a:xfrm>
            <a:off x="-1841" y="0"/>
            <a:ext cx="12192000" cy="6858000"/>
            <a:chOff x="0" y="0"/>
            <a:chExt cx="12192000" cy="6858000"/>
          </a:xfrm>
        </p:grpSpPr>
        <p:pic>
          <p:nvPicPr>
            <p:cNvPr id="25" name="Picture 24">
              <a:extLst>
                <a:ext uri="{FF2B5EF4-FFF2-40B4-BE49-F238E27FC236}">
                  <a16:creationId xmlns:a16="http://schemas.microsoft.com/office/drawing/2014/main" id="{6893FB40-E5AA-CD45-8896-B50B46F92DFC}"/>
                </a:ext>
              </a:extLst>
            </p:cNvPr>
            <p:cNvPicPr>
              <a:picLocks noChangeAspect="1"/>
            </p:cNvPicPr>
            <p:nvPr/>
          </p:nvPicPr>
          <p:blipFill>
            <a:blip r:embed="rId4"/>
            <a:stretch>
              <a:fillRect/>
            </a:stretch>
          </p:blipFill>
          <p:spPr>
            <a:xfrm>
              <a:off x="0" y="0"/>
              <a:ext cx="12192000" cy="6858000"/>
            </a:xfrm>
            <a:prstGeom prst="rect">
              <a:avLst/>
            </a:prstGeom>
          </p:spPr>
        </p:pic>
        <p:sp>
          <p:nvSpPr>
            <p:cNvPr id="26" name="Rectangle 25">
              <a:extLst>
                <a:ext uri="{FF2B5EF4-FFF2-40B4-BE49-F238E27FC236}">
                  <a16:creationId xmlns:a16="http://schemas.microsoft.com/office/drawing/2014/main" id="{48522573-C88E-4E45-B42F-69DB92046072}"/>
                </a:ext>
              </a:extLst>
            </p:cNvPr>
            <p:cNvSpPr/>
            <p:nvPr/>
          </p:nvSpPr>
          <p:spPr>
            <a:xfrm rot="11168401">
              <a:off x="1470760" y="598173"/>
              <a:ext cx="4606360" cy="4761586"/>
            </a:xfrm>
            <a:prstGeom prst="rect">
              <a:avLst/>
            </a:prstGeom>
            <a:noFill/>
          </p:spPr>
          <p:txBody>
            <a:bodyPr wrap="square" lIns="91440" tIns="45720" rIns="91440" bIns="45720">
              <a:prstTxWarp prst="textCircle">
                <a:avLst/>
              </a:prstTxWarp>
              <a:spAutoFit/>
            </a:bodyPr>
            <a:lstStyle/>
            <a:p>
              <a:pPr algn="ctr"/>
              <a:r>
                <a:rPr lang="en-GB" sz="1600" b="1" cap="none" spc="0" dirty="0" err="1">
                  <a:ln w="0"/>
                  <a:solidFill>
                    <a:srgbClr val="82D4FF"/>
                  </a:solidFill>
                  <a:latin typeface="DIN 2014" panose="020B0504020202020204" pitchFamily="34" charset="77"/>
                  <a:ea typeface="DIN 2014" panose="020B0504020202020204" pitchFamily="34" charset="77"/>
                </a:rPr>
                <a:t>Maailma</a:t>
              </a:r>
              <a:endParaRPr lang="en-GB" sz="1600" b="1" cap="none" spc="0" dirty="0">
                <a:ln w="0"/>
                <a:solidFill>
                  <a:srgbClr val="82D4FF"/>
                </a:solidFill>
                <a:latin typeface="DIN 2014" panose="020B0504020202020204" pitchFamily="34" charset="77"/>
                <a:ea typeface="DIN 2014" panose="020B0504020202020204" pitchFamily="34" charset="77"/>
              </a:endParaRPr>
            </a:p>
          </p:txBody>
        </p:sp>
        <p:sp>
          <p:nvSpPr>
            <p:cNvPr id="27" name="Rectangle 26">
              <a:extLst>
                <a:ext uri="{FF2B5EF4-FFF2-40B4-BE49-F238E27FC236}">
                  <a16:creationId xmlns:a16="http://schemas.microsoft.com/office/drawing/2014/main" id="{0614E11E-5C27-3F4E-B59D-1BD5A8E5E8B5}"/>
                </a:ext>
              </a:extLst>
            </p:cNvPr>
            <p:cNvSpPr/>
            <p:nvPr/>
          </p:nvSpPr>
          <p:spPr>
            <a:xfrm rot="291664">
              <a:off x="6102748" y="920121"/>
              <a:ext cx="4606360" cy="4761586"/>
            </a:xfrm>
            <a:prstGeom prst="rect">
              <a:avLst/>
            </a:prstGeom>
            <a:noFill/>
          </p:spPr>
          <p:txBody>
            <a:bodyPr wrap="square" lIns="91440" tIns="45720" rIns="91440" bIns="45720">
              <a:prstTxWarp prst="textCircle">
                <a:avLst/>
              </a:prstTxWarp>
              <a:spAutoFit/>
            </a:bodyPr>
            <a:lstStyle/>
            <a:p>
              <a:pPr algn="ctr"/>
              <a:r>
                <a:rPr lang="en-GB" sz="1600" b="1" cap="none" spc="0" dirty="0" err="1">
                  <a:ln w="0"/>
                  <a:solidFill>
                    <a:srgbClr val="82D4FF"/>
                  </a:solidFill>
                  <a:latin typeface="DIN 2014" panose="020B0504020202020204" pitchFamily="34" charset="77"/>
                  <a:ea typeface="DIN 2014" panose="020B0504020202020204" pitchFamily="34" charset="77"/>
                </a:rPr>
                <a:t>Maailma</a:t>
              </a:r>
              <a:endParaRPr lang="en-GB" sz="1600" b="1" cap="none" spc="0" dirty="0">
                <a:ln w="0"/>
                <a:solidFill>
                  <a:srgbClr val="82D4FF"/>
                </a:solidFill>
                <a:latin typeface="DIN 2014" panose="020B0504020202020204" pitchFamily="34" charset="77"/>
                <a:ea typeface="DIN 2014" panose="020B0504020202020204" pitchFamily="34" charset="77"/>
              </a:endParaRPr>
            </a:p>
          </p:txBody>
        </p:sp>
        <p:sp>
          <p:nvSpPr>
            <p:cNvPr id="28" name="TextBox 27">
              <a:extLst>
                <a:ext uri="{FF2B5EF4-FFF2-40B4-BE49-F238E27FC236}">
                  <a16:creationId xmlns:a16="http://schemas.microsoft.com/office/drawing/2014/main" id="{AA2C5CA1-C081-BD49-851C-478DFB2F9EB2}"/>
                </a:ext>
              </a:extLst>
            </p:cNvPr>
            <p:cNvSpPr txBox="1"/>
            <p:nvPr/>
          </p:nvSpPr>
          <p:spPr>
            <a:xfrm>
              <a:off x="5236502" y="3228945"/>
              <a:ext cx="1718996" cy="400110"/>
            </a:xfrm>
            <a:prstGeom prst="rect">
              <a:avLst/>
            </a:prstGeom>
            <a:noFill/>
          </p:spPr>
          <p:txBody>
            <a:bodyPr wrap="square" rtlCol="0">
              <a:spAutoFit/>
            </a:bodyPr>
            <a:lstStyle/>
            <a:p>
              <a:pPr algn="ctr"/>
              <a:r>
                <a:rPr lang="en-GB" sz="2000" b="1" dirty="0" err="1">
                  <a:solidFill>
                    <a:schemeClr val="bg1"/>
                  </a:solidFill>
                  <a:latin typeface="DIN 2014" panose="020B0504020202020204" pitchFamily="34" charset="77"/>
                  <a:ea typeface="DIN 2014" panose="020B0504020202020204" pitchFamily="34" charset="77"/>
                </a:rPr>
                <a:t>Opiskelija</a:t>
              </a:r>
              <a:endParaRPr lang="en-FI" sz="2000" b="1" dirty="0">
                <a:solidFill>
                  <a:schemeClr val="bg1"/>
                </a:solidFill>
                <a:latin typeface="DIN 2014" panose="020B0504020202020204" pitchFamily="34" charset="77"/>
                <a:ea typeface="DIN 2014" panose="020B0504020202020204" pitchFamily="34" charset="77"/>
              </a:endParaRPr>
            </a:p>
          </p:txBody>
        </p:sp>
        <p:sp>
          <p:nvSpPr>
            <p:cNvPr id="29" name="Rectangle 28">
              <a:extLst>
                <a:ext uri="{FF2B5EF4-FFF2-40B4-BE49-F238E27FC236}">
                  <a16:creationId xmlns:a16="http://schemas.microsoft.com/office/drawing/2014/main" id="{F2CC68BE-FA31-6742-A77B-04B523A5B8B2}"/>
                </a:ext>
              </a:extLst>
            </p:cNvPr>
            <p:cNvSpPr/>
            <p:nvPr/>
          </p:nvSpPr>
          <p:spPr>
            <a:xfrm rot="8355148">
              <a:off x="3115139" y="1653142"/>
              <a:ext cx="4606360" cy="4761586"/>
            </a:xfrm>
            <a:prstGeom prst="rect">
              <a:avLst/>
            </a:prstGeom>
            <a:noFill/>
          </p:spPr>
          <p:txBody>
            <a:bodyPr wrap="square" lIns="91440" tIns="45720" rIns="91440" bIns="45720">
              <a:prstTxWarp prst="textCircle">
                <a:avLst/>
              </a:prstTxWarp>
              <a:spAutoFit/>
            </a:bodyPr>
            <a:lstStyle/>
            <a:p>
              <a:pPr algn="ctr"/>
              <a:r>
                <a:rPr lang="en-GB" sz="1600" b="1" cap="none" spc="0" dirty="0" err="1">
                  <a:ln w="0"/>
                  <a:solidFill>
                    <a:srgbClr val="0041DC"/>
                  </a:solidFill>
                  <a:latin typeface="DIN 2014" panose="020B0504020202020204" pitchFamily="34" charset="77"/>
                  <a:ea typeface="DIN 2014" panose="020B0504020202020204" pitchFamily="34" charset="77"/>
                </a:rPr>
                <a:t>Yhteisö</a:t>
              </a:r>
              <a:r>
                <a:rPr lang="en-GB" sz="1600" b="1" cap="none" spc="0" dirty="0">
                  <a:ln w="0"/>
                  <a:solidFill>
                    <a:srgbClr val="0041DC"/>
                  </a:solidFill>
                  <a:latin typeface="DIN 2014" panose="020B0504020202020204" pitchFamily="34" charset="77"/>
                  <a:ea typeface="DIN 2014" panose="020B0504020202020204" pitchFamily="34" charset="77"/>
                </a:rPr>
                <a:t>/</a:t>
              </a:r>
              <a:r>
                <a:rPr lang="en-GB" sz="1600" b="1" cap="none" spc="0" dirty="0" err="1">
                  <a:ln w="0"/>
                  <a:solidFill>
                    <a:srgbClr val="0041DC"/>
                  </a:solidFill>
                  <a:latin typeface="DIN 2014" panose="020B0504020202020204" pitchFamily="34" charset="77"/>
                  <a:ea typeface="DIN 2014" panose="020B0504020202020204" pitchFamily="34" charset="77"/>
                </a:rPr>
                <a:t>yhteiskunta</a:t>
              </a:r>
              <a:endParaRPr lang="en-GB" sz="1600" b="1" cap="none" spc="0" dirty="0">
                <a:ln w="0"/>
                <a:solidFill>
                  <a:srgbClr val="0041DC"/>
                </a:solidFill>
                <a:latin typeface="DIN 2014" panose="020B0504020202020204" pitchFamily="34" charset="77"/>
                <a:ea typeface="DIN 2014" panose="020B0504020202020204" pitchFamily="34" charset="77"/>
              </a:endParaRPr>
            </a:p>
          </p:txBody>
        </p:sp>
        <p:sp>
          <p:nvSpPr>
            <p:cNvPr id="30" name="Rectangle 29">
              <a:extLst>
                <a:ext uri="{FF2B5EF4-FFF2-40B4-BE49-F238E27FC236}">
                  <a16:creationId xmlns:a16="http://schemas.microsoft.com/office/drawing/2014/main" id="{9C9B2182-F37E-B040-B493-FE5E9584EA78}"/>
                </a:ext>
              </a:extLst>
            </p:cNvPr>
            <p:cNvSpPr/>
            <p:nvPr/>
          </p:nvSpPr>
          <p:spPr>
            <a:xfrm rot="12850502">
              <a:off x="3010830" y="481672"/>
              <a:ext cx="4606360" cy="4761586"/>
            </a:xfrm>
            <a:prstGeom prst="rect">
              <a:avLst/>
            </a:prstGeom>
            <a:noFill/>
          </p:spPr>
          <p:txBody>
            <a:bodyPr wrap="square" lIns="91440" tIns="45720" rIns="91440" bIns="45720">
              <a:prstTxWarp prst="textCircle">
                <a:avLst/>
              </a:prstTxWarp>
              <a:spAutoFit/>
            </a:bodyPr>
            <a:lstStyle/>
            <a:p>
              <a:pPr algn="ctr"/>
              <a:r>
                <a:rPr lang="en-GB" sz="1600" b="1" cap="none" spc="0" dirty="0" err="1">
                  <a:ln w="0"/>
                  <a:solidFill>
                    <a:srgbClr val="0041DC"/>
                  </a:solidFill>
                  <a:latin typeface="DIN 2014" panose="020B0504020202020204" pitchFamily="34" charset="77"/>
                  <a:ea typeface="DIN 2014" panose="020B0504020202020204" pitchFamily="34" charset="77"/>
                </a:rPr>
                <a:t>Yhteisö</a:t>
              </a:r>
              <a:r>
                <a:rPr lang="en-GB" sz="1600" b="1" cap="none" spc="0" dirty="0">
                  <a:ln w="0"/>
                  <a:solidFill>
                    <a:srgbClr val="0041DC"/>
                  </a:solidFill>
                  <a:latin typeface="DIN 2014" panose="020B0504020202020204" pitchFamily="34" charset="77"/>
                  <a:ea typeface="DIN 2014" panose="020B0504020202020204" pitchFamily="34" charset="77"/>
                </a:rPr>
                <a:t>/</a:t>
              </a:r>
              <a:r>
                <a:rPr lang="en-GB" sz="1600" b="1" cap="none" spc="0" dirty="0" err="1">
                  <a:ln w="0"/>
                  <a:solidFill>
                    <a:srgbClr val="0041DC"/>
                  </a:solidFill>
                  <a:latin typeface="DIN 2014" panose="020B0504020202020204" pitchFamily="34" charset="77"/>
                  <a:ea typeface="DIN 2014" panose="020B0504020202020204" pitchFamily="34" charset="77"/>
                </a:rPr>
                <a:t>yhteiskunta</a:t>
              </a:r>
              <a:endParaRPr lang="en-GB" sz="1600" b="1" cap="none" spc="0" dirty="0">
                <a:ln w="0"/>
                <a:solidFill>
                  <a:srgbClr val="0041DC"/>
                </a:solidFill>
                <a:latin typeface="DIN 2014" panose="020B0504020202020204" pitchFamily="34" charset="77"/>
                <a:ea typeface="DIN 2014" panose="020B0504020202020204" pitchFamily="34" charset="77"/>
              </a:endParaRPr>
            </a:p>
          </p:txBody>
        </p:sp>
        <p:sp>
          <p:nvSpPr>
            <p:cNvPr id="31" name="Rectangle 30">
              <a:extLst>
                <a:ext uri="{FF2B5EF4-FFF2-40B4-BE49-F238E27FC236}">
                  <a16:creationId xmlns:a16="http://schemas.microsoft.com/office/drawing/2014/main" id="{51495FAB-915F-1F47-9A8F-E16E47C8CEB8}"/>
                </a:ext>
              </a:extLst>
            </p:cNvPr>
            <p:cNvSpPr/>
            <p:nvPr/>
          </p:nvSpPr>
          <p:spPr>
            <a:xfrm rot="20950993">
              <a:off x="4780993" y="861602"/>
              <a:ext cx="4606360" cy="4761586"/>
            </a:xfrm>
            <a:prstGeom prst="rect">
              <a:avLst/>
            </a:prstGeom>
            <a:noFill/>
          </p:spPr>
          <p:txBody>
            <a:bodyPr wrap="square" lIns="91440" tIns="45720" rIns="91440" bIns="45720">
              <a:prstTxWarp prst="textCircle">
                <a:avLst/>
              </a:prstTxWarp>
              <a:spAutoFit/>
            </a:bodyPr>
            <a:lstStyle/>
            <a:p>
              <a:pPr algn="ctr"/>
              <a:r>
                <a:rPr lang="en-GB" sz="1600" b="1" cap="none" spc="0" dirty="0" err="1">
                  <a:ln w="0"/>
                  <a:solidFill>
                    <a:srgbClr val="0041DC"/>
                  </a:solidFill>
                  <a:latin typeface="DIN 2014" panose="020B0504020202020204" pitchFamily="34" charset="77"/>
                  <a:ea typeface="DIN 2014" panose="020B0504020202020204" pitchFamily="34" charset="77"/>
                </a:rPr>
                <a:t>Yhteisö</a:t>
              </a:r>
              <a:r>
                <a:rPr lang="en-GB" sz="1600" b="1" cap="none" spc="0" dirty="0">
                  <a:ln w="0"/>
                  <a:solidFill>
                    <a:srgbClr val="0041DC"/>
                  </a:solidFill>
                  <a:latin typeface="DIN 2014" panose="020B0504020202020204" pitchFamily="34" charset="77"/>
                  <a:ea typeface="DIN 2014" panose="020B0504020202020204" pitchFamily="34" charset="77"/>
                </a:rPr>
                <a:t>/</a:t>
              </a:r>
              <a:r>
                <a:rPr lang="en-GB" sz="1600" b="1" cap="none" spc="0" dirty="0" err="1">
                  <a:ln w="0"/>
                  <a:solidFill>
                    <a:srgbClr val="0041DC"/>
                  </a:solidFill>
                  <a:latin typeface="DIN 2014" panose="020B0504020202020204" pitchFamily="34" charset="77"/>
                  <a:ea typeface="DIN 2014" panose="020B0504020202020204" pitchFamily="34" charset="77"/>
                </a:rPr>
                <a:t>yhteiskunta</a:t>
              </a:r>
              <a:endParaRPr lang="en-GB" sz="1600" b="1" cap="none" spc="0" dirty="0">
                <a:ln w="0"/>
                <a:solidFill>
                  <a:srgbClr val="0041DC"/>
                </a:solidFill>
                <a:latin typeface="DIN 2014" panose="020B0504020202020204" pitchFamily="34" charset="77"/>
                <a:ea typeface="DIN 2014" panose="020B0504020202020204" pitchFamily="34" charset="77"/>
              </a:endParaRPr>
            </a:p>
          </p:txBody>
        </p:sp>
      </p:grpSp>
      <p:sp>
        <p:nvSpPr>
          <p:cNvPr id="3" name="Title 3">
            <a:extLst>
              <a:ext uri="{FF2B5EF4-FFF2-40B4-BE49-F238E27FC236}">
                <a16:creationId xmlns:a16="http://schemas.microsoft.com/office/drawing/2014/main" id="{4E35917E-A22B-3F4A-B5A1-3DD0B054BE7F}"/>
              </a:ext>
            </a:extLst>
          </p:cNvPr>
          <p:cNvSpPr>
            <a:spLocks noGrp="1"/>
          </p:cNvSpPr>
          <p:nvPr>
            <p:ph type="title" idx="4294967295"/>
          </p:nvPr>
        </p:nvSpPr>
        <p:spPr>
          <a:xfrm>
            <a:off x="228415" y="247650"/>
            <a:ext cx="2879725" cy="1925638"/>
          </a:xfrm>
          <a:prstGeom prst="rect">
            <a:avLst/>
          </a:prstGeom>
        </p:spPr>
        <p:txBody>
          <a:bodyPr/>
          <a:lstStyle/>
          <a:p>
            <a:r>
              <a:rPr lang="en-GB" sz="2800" b="1" dirty="0" err="1">
                <a:solidFill>
                  <a:srgbClr val="0041DC"/>
                </a:solidFill>
                <a:latin typeface="DIN 2014" panose="020B0504020202020204" pitchFamily="34" charset="77"/>
                <a:ea typeface="DIN 2014" panose="020B0504020202020204" pitchFamily="34" charset="77"/>
              </a:rPr>
              <a:t>Laaja-alaisen</a:t>
            </a:r>
            <a:r>
              <a:rPr lang="en-GB" sz="2800" b="1" dirty="0">
                <a:solidFill>
                  <a:srgbClr val="0041DC"/>
                </a:solidFill>
                <a:latin typeface="DIN 2014" panose="020B0504020202020204" pitchFamily="34" charset="77"/>
                <a:ea typeface="DIN 2014" panose="020B0504020202020204" pitchFamily="34" charset="77"/>
              </a:rPr>
              <a:t> </a:t>
            </a:r>
            <a:br>
              <a:rPr lang="en-GB" sz="2800" b="1" dirty="0">
                <a:solidFill>
                  <a:srgbClr val="0041DC"/>
                </a:solidFill>
                <a:latin typeface="DIN 2014" panose="020B0504020202020204" pitchFamily="34" charset="77"/>
                <a:ea typeface="DIN 2014" panose="020B0504020202020204" pitchFamily="34" charset="77"/>
              </a:rPr>
            </a:br>
            <a:r>
              <a:rPr lang="en-GB" sz="2800" b="1" dirty="0" err="1">
                <a:solidFill>
                  <a:srgbClr val="0041DC"/>
                </a:solidFill>
                <a:latin typeface="DIN 2014" panose="020B0504020202020204" pitchFamily="34" charset="77"/>
                <a:ea typeface="DIN 2014" panose="020B0504020202020204" pitchFamily="34" charset="77"/>
              </a:rPr>
              <a:t>osaamisen</a:t>
            </a:r>
            <a:r>
              <a:rPr lang="en-GB" sz="2800" b="1" dirty="0">
                <a:solidFill>
                  <a:srgbClr val="0041DC"/>
                </a:solidFill>
                <a:latin typeface="DIN 2014" panose="020B0504020202020204" pitchFamily="34" charset="77"/>
                <a:ea typeface="DIN 2014" panose="020B0504020202020204" pitchFamily="34" charset="77"/>
              </a:rPr>
              <a:t> </a:t>
            </a:r>
            <a:br>
              <a:rPr lang="en-GB" sz="2800" b="1" dirty="0">
                <a:solidFill>
                  <a:srgbClr val="0041DC"/>
                </a:solidFill>
                <a:latin typeface="DIN 2014" panose="020B0504020202020204" pitchFamily="34" charset="77"/>
                <a:ea typeface="DIN 2014" panose="020B0504020202020204" pitchFamily="34" charset="77"/>
              </a:rPr>
            </a:br>
            <a:r>
              <a:rPr lang="en-GB" sz="2800" b="1" dirty="0" err="1">
                <a:solidFill>
                  <a:srgbClr val="0041DC"/>
                </a:solidFill>
                <a:latin typeface="DIN 2014" panose="020B0504020202020204" pitchFamily="34" charset="77"/>
                <a:ea typeface="DIN 2014" panose="020B0504020202020204" pitchFamily="34" charset="77"/>
              </a:rPr>
              <a:t>osa-alueiden</a:t>
            </a:r>
            <a:r>
              <a:rPr lang="en-GB" sz="2800" b="1" dirty="0">
                <a:solidFill>
                  <a:srgbClr val="0041DC"/>
                </a:solidFill>
                <a:latin typeface="DIN 2014" panose="020B0504020202020204" pitchFamily="34" charset="77"/>
                <a:ea typeface="DIN 2014" panose="020B0504020202020204" pitchFamily="34" charset="77"/>
              </a:rPr>
              <a:t> </a:t>
            </a:r>
            <a:br>
              <a:rPr lang="en-GB" sz="2800" b="1" dirty="0">
                <a:solidFill>
                  <a:srgbClr val="0041DC"/>
                </a:solidFill>
                <a:latin typeface="DIN 2014" panose="020B0504020202020204" pitchFamily="34" charset="77"/>
                <a:ea typeface="DIN 2014" panose="020B0504020202020204" pitchFamily="34" charset="77"/>
              </a:rPr>
            </a:br>
            <a:r>
              <a:rPr lang="en-GB" sz="2800" b="1" dirty="0" err="1">
                <a:solidFill>
                  <a:srgbClr val="0041DC"/>
                </a:solidFill>
                <a:latin typeface="DIN 2014" panose="020B0504020202020204" pitchFamily="34" charset="77"/>
                <a:ea typeface="DIN 2014" panose="020B0504020202020204" pitchFamily="34" charset="77"/>
              </a:rPr>
              <a:t>vaikuttamisen</a:t>
            </a:r>
            <a:r>
              <a:rPr lang="en-GB" sz="2800" b="1" dirty="0">
                <a:solidFill>
                  <a:srgbClr val="0041DC"/>
                </a:solidFill>
                <a:latin typeface="DIN 2014" panose="020B0504020202020204" pitchFamily="34" charset="77"/>
                <a:ea typeface="DIN 2014" panose="020B0504020202020204" pitchFamily="34" charset="77"/>
              </a:rPr>
              <a:t> </a:t>
            </a:r>
            <a:r>
              <a:rPr lang="en-GB" sz="2800" b="1" dirty="0" err="1">
                <a:solidFill>
                  <a:srgbClr val="0041DC"/>
                </a:solidFill>
                <a:latin typeface="DIN 2014" panose="020B0504020202020204" pitchFamily="34" charset="77"/>
                <a:ea typeface="DIN 2014" panose="020B0504020202020204" pitchFamily="34" charset="77"/>
              </a:rPr>
              <a:t>kehät</a:t>
            </a:r>
            <a:endParaRPr lang="en-GB" sz="2800" b="1" dirty="0">
              <a:solidFill>
                <a:srgbClr val="0041DC"/>
              </a:solidFill>
              <a:latin typeface="DIN 2014" panose="020B0504020202020204" pitchFamily="34" charset="77"/>
              <a:ea typeface="DIN 2014" panose="020B0504020202020204" pitchFamily="34" charset="77"/>
            </a:endParaRPr>
          </a:p>
        </p:txBody>
      </p:sp>
    </p:spTree>
    <p:extLst>
      <p:ext uri="{BB962C8B-B14F-4D97-AF65-F5344CB8AC3E}">
        <p14:creationId xmlns:p14="http://schemas.microsoft.com/office/powerpoint/2010/main" val="981646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3B414CA4-56C6-445E-8C69-CB47FBEEC5D1}"/>
              </a:ext>
            </a:extLst>
          </p:cNvPr>
          <p:cNvSpPr>
            <a:spLocks noGrp="1"/>
          </p:cNvSpPr>
          <p:nvPr>
            <p:ph type="dt" sz="half" idx="10"/>
          </p:nvPr>
        </p:nvSpPr>
        <p:spPr/>
        <p:txBody>
          <a:bodyPr/>
          <a:lstStyle/>
          <a:p>
            <a:fld id="{3B4D1DD6-A57F-432F-B3DA-3FB44A7235C5}" type="datetime1">
              <a:rPr lang="en-GB" smtClean="0"/>
              <a:t>25/11/2020</a:t>
            </a:fld>
            <a:endParaRPr lang="en-GB"/>
          </a:p>
        </p:txBody>
      </p:sp>
      <p:sp>
        <p:nvSpPr>
          <p:cNvPr id="5" name="Alatunnisteen paikkamerkki 4">
            <a:extLst>
              <a:ext uri="{FF2B5EF4-FFF2-40B4-BE49-F238E27FC236}">
                <a16:creationId xmlns:a16="http://schemas.microsoft.com/office/drawing/2014/main" id="{F9F6462F-659C-4B1E-9BE7-380CCE465954}"/>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EE48F75E-FCC6-4146-8416-8BA9CE10A75A}"/>
              </a:ext>
            </a:extLst>
          </p:cNvPr>
          <p:cNvSpPr>
            <a:spLocks noGrp="1"/>
          </p:cNvSpPr>
          <p:nvPr>
            <p:ph type="sldNum" sz="quarter" idx="12"/>
          </p:nvPr>
        </p:nvSpPr>
        <p:spPr/>
        <p:txBody>
          <a:bodyPr/>
          <a:lstStyle/>
          <a:p>
            <a:fld id="{A6E131DE-DA31-4CDF-828A-8EB206A3CD12}" type="slidenum">
              <a:rPr lang="en-GB" smtClean="0"/>
              <a:t>11</a:t>
            </a:fld>
            <a:endParaRPr lang="en-GB"/>
          </a:p>
        </p:txBody>
      </p:sp>
      <p:pic>
        <p:nvPicPr>
          <p:cNvPr id="7" name="Kuva 6">
            <a:extLst>
              <a:ext uri="{FF2B5EF4-FFF2-40B4-BE49-F238E27FC236}">
                <a16:creationId xmlns:a16="http://schemas.microsoft.com/office/drawing/2014/main" id="{357F5199-2D77-418E-8EB4-0615F89FEC8B}"/>
              </a:ext>
            </a:extLst>
          </p:cNvPr>
          <p:cNvPicPr/>
          <p:nvPr/>
        </p:nvPicPr>
        <p:blipFill rotWithShape="1">
          <a:blip r:embed="rId2"/>
          <a:srcRect l="21685" t="23981" r="11807" b="10164"/>
          <a:stretch/>
        </p:blipFill>
        <p:spPr bwMode="auto">
          <a:xfrm>
            <a:off x="1057275" y="400050"/>
            <a:ext cx="9497233" cy="5562599"/>
          </a:xfrm>
          <a:prstGeom prst="rect">
            <a:avLst/>
          </a:prstGeom>
          <a:ln w="28575">
            <a:solidFill>
              <a:schemeClr val="accent6">
                <a:lumMod val="75000"/>
              </a:schemeClr>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70050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D7772EE-2174-4241-9E94-9022BB8838C5}"/>
              </a:ext>
            </a:extLst>
          </p:cNvPr>
          <p:cNvSpPr>
            <a:spLocks noGrp="1"/>
          </p:cNvSpPr>
          <p:nvPr>
            <p:ph type="title"/>
          </p:nvPr>
        </p:nvSpPr>
        <p:spPr>
          <a:xfrm>
            <a:off x="789560" y="390526"/>
            <a:ext cx="10515600" cy="1219199"/>
          </a:xfrm>
          <a:solidFill>
            <a:schemeClr val="accent3">
              <a:lumMod val="20000"/>
              <a:lumOff val="80000"/>
            </a:schemeClr>
          </a:solidFill>
        </p:spPr>
        <p:txBody>
          <a:bodyPr/>
          <a:lstStyle/>
          <a:p>
            <a:r>
              <a:rPr lang="fi-FI" sz="2400" dirty="0"/>
              <a:t>Mitä laaja-alainen osaaminen tarkoittaa? 4/5</a:t>
            </a:r>
            <a:br>
              <a:rPr lang="fi-FI" sz="3600" b="0" dirty="0"/>
            </a:br>
            <a:r>
              <a:rPr lang="fi-FI" sz="4400" dirty="0">
                <a:solidFill>
                  <a:srgbClr val="00B0F0"/>
                </a:solidFill>
              </a:rPr>
              <a:t>Oppiaineiden näkökulmaa</a:t>
            </a:r>
            <a:endParaRPr lang="fi-FI" dirty="0">
              <a:solidFill>
                <a:srgbClr val="00B0F0"/>
              </a:solidFill>
            </a:endParaRPr>
          </a:p>
        </p:txBody>
      </p:sp>
      <p:sp>
        <p:nvSpPr>
          <p:cNvPr id="3" name="Sisällön paikkamerkki 2">
            <a:extLst>
              <a:ext uri="{FF2B5EF4-FFF2-40B4-BE49-F238E27FC236}">
                <a16:creationId xmlns:a16="http://schemas.microsoft.com/office/drawing/2014/main" id="{96FEC995-D08B-4F48-8E06-2805692AF1E7}"/>
              </a:ext>
            </a:extLst>
          </p:cNvPr>
          <p:cNvSpPr>
            <a:spLocks noGrp="1"/>
          </p:cNvSpPr>
          <p:nvPr>
            <p:ph idx="1"/>
          </p:nvPr>
        </p:nvSpPr>
        <p:spPr>
          <a:xfrm>
            <a:off x="789560" y="1743075"/>
            <a:ext cx="10515600" cy="4433887"/>
          </a:xfrm>
        </p:spPr>
        <p:txBody>
          <a:bodyPr/>
          <a:lstStyle/>
          <a:p>
            <a:r>
              <a:rPr lang="fi-FI" sz="3200" dirty="0"/>
              <a:t>Laaja-alainen osaaminen toteutuu opetuksessa ja oppimisessa usealla tasolla. </a:t>
            </a:r>
            <a:r>
              <a:rPr lang="fi-FI" sz="3200" dirty="0">
                <a:solidFill>
                  <a:schemeClr val="accent1"/>
                </a:solidFill>
              </a:rPr>
              <a:t>Kukin oppiaine lähestyy laaja-alaista osaamista oman tiedon- ja tieteenalansa lähtökohdista</a:t>
            </a:r>
            <a:r>
              <a:rPr lang="fi-FI" sz="3200" dirty="0"/>
              <a:t>. </a:t>
            </a:r>
          </a:p>
          <a:p>
            <a:r>
              <a:rPr lang="fi-FI" sz="3200" dirty="0"/>
              <a:t>Laaja-alainen osaaminen </a:t>
            </a:r>
            <a:r>
              <a:rPr lang="fi-FI" sz="3200" b="1" dirty="0"/>
              <a:t>toteutetaan</a:t>
            </a:r>
            <a:r>
              <a:rPr lang="fi-FI" sz="3200" dirty="0"/>
              <a:t> oppiainekohtaisissa ja ennen kaikkea niitä yhdistävissä </a:t>
            </a:r>
            <a:r>
              <a:rPr lang="fi-FI" sz="3200" b="1" dirty="0"/>
              <a:t>opintojaksoissa</a:t>
            </a:r>
            <a:r>
              <a:rPr lang="fi-FI" sz="3200" dirty="0"/>
              <a:t> – jolloin </a:t>
            </a:r>
            <a:r>
              <a:rPr lang="fi-FI" sz="3200" dirty="0">
                <a:solidFill>
                  <a:schemeClr val="tx2">
                    <a:lumMod val="60000"/>
                    <a:lumOff val="40000"/>
                  </a:schemeClr>
                </a:solidFill>
              </a:rPr>
              <a:t>tiedon- ja tieteenalojen </a:t>
            </a:r>
            <a:r>
              <a:rPr lang="fi-FI" sz="3200" dirty="0">
                <a:solidFill>
                  <a:schemeClr val="accent1"/>
                </a:solidFill>
              </a:rPr>
              <a:t>tietoa tuodaan yhteiseen käyttöön.</a:t>
            </a:r>
          </a:p>
          <a:p>
            <a:r>
              <a:rPr lang="fi-FI" sz="3200" dirty="0"/>
              <a:t>Koulu monitieteisenä ja moniammatillisena yhteisönä</a:t>
            </a:r>
            <a:endParaRPr lang="fi-FI" dirty="0"/>
          </a:p>
          <a:p>
            <a:endParaRPr lang="fi-FI" dirty="0"/>
          </a:p>
        </p:txBody>
      </p:sp>
      <p:sp>
        <p:nvSpPr>
          <p:cNvPr id="4" name="Päivämäärän paikkamerkki 3">
            <a:extLst>
              <a:ext uri="{FF2B5EF4-FFF2-40B4-BE49-F238E27FC236}">
                <a16:creationId xmlns:a16="http://schemas.microsoft.com/office/drawing/2014/main" id="{E5D46E1C-43A6-42A6-B2DC-A97CE61CA37A}"/>
              </a:ext>
            </a:extLst>
          </p:cNvPr>
          <p:cNvSpPr>
            <a:spLocks noGrp="1"/>
          </p:cNvSpPr>
          <p:nvPr>
            <p:ph type="dt" sz="half" idx="10"/>
          </p:nvPr>
        </p:nvSpPr>
        <p:spPr>
          <a:xfrm>
            <a:off x="789560" y="6305687"/>
            <a:ext cx="883594" cy="262309"/>
          </a:xfrm>
        </p:spPr>
        <p:txBody>
          <a:bodyPr/>
          <a:lstStyle/>
          <a:p>
            <a:r>
              <a:rPr lang="en-GB" dirty="0"/>
              <a:t>Paula Mattila</a:t>
            </a:r>
          </a:p>
        </p:txBody>
      </p:sp>
      <p:sp>
        <p:nvSpPr>
          <p:cNvPr id="5" name="Alatunnisteen paikkamerkki 4">
            <a:extLst>
              <a:ext uri="{FF2B5EF4-FFF2-40B4-BE49-F238E27FC236}">
                <a16:creationId xmlns:a16="http://schemas.microsoft.com/office/drawing/2014/main" id="{116A59BA-4CFE-4F54-A0A3-B972FE4B224A}"/>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4F7A2889-83EA-41B5-9E36-7F8A2589EFDB}"/>
              </a:ext>
            </a:extLst>
          </p:cNvPr>
          <p:cNvSpPr>
            <a:spLocks noGrp="1"/>
          </p:cNvSpPr>
          <p:nvPr>
            <p:ph type="sldNum" sz="quarter" idx="12"/>
          </p:nvPr>
        </p:nvSpPr>
        <p:spPr/>
        <p:txBody>
          <a:bodyPr/>
          <a:lstStyle/>
          <a:p>
            <a:fld id="{A6E131DE-DA31-4CDF-828A-8EB206A3CD12}" type="slidenum">
              <a:rPr lang="en-GB" smtClean="0"/>
              <a:t>12</a:t>
            </a:fld>
            <a:endParaRPr lang="en-GB"/>
          </a:p>
        </p:txBody>
      </p:sp>
    </p:spTree>
    <p:extLst>
      <p:ext uri="{BB962C8B-B14F-4D97-AF65-F5344CB8AC3E}">
        <p14:creationId xmlns:p14="http://schemas.microsoft.com/office/powerpoint/2010/main" val="4029857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4CA27C0-9F25-8644-8101-051ED54C7DAC}"/>
              </a:ext>
            </a:extLst>
          </p:cNvPr>
          <p:cNvSpPr>
            <a:spLocks noGrp="1"/>
          </p:cNvSpPr>
          <p:nvPr>
            <p:ph type="title"/>
          </p:nvPr>
        </p:nvSpPr>
        <p:spPr>
          <a:xfrm>
            <a:off x="231618" y="247430"/>
            <a:ext cx="8604564" cy="694130"/>
          </a:xfrm>
        </p:spPr>
        <p:txBody>
          <a:bodyPr/>
          <a:lstStyle/>
          <a:p>
            <a:r>
              <a:rPr lang="en-GB" sz="2800" b="1" dirty="0" err="1">
                <a:solidFill>
                  <a:srgbClr val="0041DC"/>
                </a:solidFill>
                <a:latin typeface="DIN 2014" panose="020B0504020202020204" pitchFamily="34" charset="77"/>
                <a:ea typeface="DIN 2014" panose="020B0504020202020204" pitchFamily="34" charset="77"/>
              </a:rPr>
              <a:t>Laaja-alaisuus</a:t>
            </a:r>
            <a:r>
              <a:rPr lang="en-GB" sz="2800" b="1" dirty="0">
                <a:solidFill>
                  <a:srgbClr val="0041DC"/>
                </a:solidFill>
                <a:latin typeface="DIN 2014" panose="020B0504020202020204" pitchFamily="34" charset="77"/>
                <a:ea typeface="DIN 2014" panose="020B0504020202020204" pitchFamily="34" charset="77"/>
              </a:rPr>
              <a:t> ja </a:t>
            </a:r>
            <a:r>
              <a:rPr lang="en-GB" sz="2800" b="1" dirty="0" err="1">
                <a:solidFill>
                  <a:srgbClr val="0041DC"/>
                </a:solidFill>
                <a:latin typeface="DIN 2014" panose="020B0504020202020204" pitchFamily="34" charset="77"/>
                <a:ea typeface="DIN 2014" panose="020B0504020202020204" pitchFamily="34" charset="77"/>
              </a:rPr>
              <a:t>oppiaineet</a:t>
            </a:r>
            <a:r>
              <a:rPr lang="en-GB" sz="2800" b="1" dirty="0">
                <a:solidFill>
                  <a:srgbClr val="0041DC"/>
                </a:solidFill>
                <a:latin typeface="DIN 2014" panose="020B0504020202020204" pitchFamily="34" charset="77"/>
                <a:ea typeface="DIN 2014" panose="020B0504020202020204" pitchFamily="34" charset="77"/>
              </a:rPr>
              <a:t> </a:t>
            </a:r>
            <a:r>
              <a:rPr lang="en-GB" sz="2800" b="1" dirty="0" err="1">
                <a:solidFill>
                  <a:srgbClr val="0041DC"/>
                </a:solidFill>
                <a:latin typeface="DIN 2014" panose="020B0504020202020204" pitchFamily="34" charset="77"/>
                <a:ea typeface="DIN 2014" panose="020B0504020202020204" pitchFamily="34" charset="77"/>
              </a:rPr>
              <a:t>opintojaksoissa</a:t>
            </a:r>
            <a:endParaRPr lang="en-GB" sz="2800" b="1" dirty="0">
              <a:solidFill>
                <a:srgbClr val="0041DC"/>
              </a:solidFill>
              <a:latin typeface="DIN 2014" panose="020B0504020202020204" pitchFamily="34" charset="77"/>
              <a:ea typeface="DIN 2014" panose="020B0504020202020204" pitchFamily="34" charset="77"/>
            </a:endParaRPr>
          </a:p>
        </p:txBody>
      </p:sp>
      <p:grpSp>
        <p:nvGrpSpPr>
          <p:cNvPr id="4" name="Group 3">
            <a:extLst>
              <a:ext uri="{FF2B5EF4-FFF2-40B4-BE49-F238E27FC236}">
                <a16:creationId xmlns:a16="http://schemas.microsoft.com/office/drawing/2014/main" id="{1ED57E89-7E9E-D245-B278-96FF634188D4}"/>
              </a:ext>
            </a:extLst>
          </p:cNvPr>
          <p:cNvGrpSpPr/>
          <p:nvPr/>
        </p:nvGrpSpPr>
        <p:grpSpPr>
          <a:xfrm>
            <a:off x="10445714" y="416541"/>
            <a:ext cx="1376463" cy="1376463"/>
            <a:chOff x="10436660" y="289375"/>
            <a:chExt cx="1376463" cy="1376463"/>
          </a:xfrm>
        </p:grpSpPr>
        <p:sp>
          <p:nvSpPr>
            <p:cNvPr id="5" name="Oval 4">
              <a:extLst>
                <a:ext uri="{FF2B5EF4-FFF2-40B4-BE49-F238E27FC236}">
                  <a16:creationId xmlns:a16="http://schemas.microsoft.com/office/drawing/2014/main" id="{C1A42D99-C7F5-CA41-833F-9F2A35B728B8}"/>
                </a:ext>
              </a:extLst>
            </p:cNvPr>
            <p:cNvSpPr/>
            <p:nvPr/>
          </p:nvSpPr>
          <p:spPr>
            <a:xfrm>
              <a:off x="10436660" y="289375"/>
              <a:ext cx="1376463" cy="1376463"/>
            </a:xfrm>
            <a:prstGeom prst="ellipse">
              <a:avLst/>
            </a:prstGeom>
            <a:noFill/>
            <a:ln w="31750">
              <a:solidFill>
                <a:srgbClr val="E6089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6" name="TextBox 5">
              <a:extLst>
                <a:ext uri="{FF2B5EF4-FFF2-40B4-BE49-F238E27FC236}">
                  <a16:creationId xmlns:a16="http://schemas.microsoft.com/office/drawing/2014/main" id="{8126274C-AD3C-2743-ADE3-5A28200535C4}"/>
                </a:ext>
              </a:extLst>
            </p:cNvPr>
            <p:cNvSpPr txBox="1"/>
            <p:nvPr/>
          </p:nvSpPr>
          <p:spPr>
            <a:xfrm>
              <a:off x="10508006" y="642583"/>
              <a:ext cx="1208689" cy="661115"/>
            </a:xfrm>
            <a:prstGeom prst="rect">
              <a:avLst/>
            </a:prstGeom>
            <a:noFill/>
          </p:spPr>
          <p:txBody>
            <a:bodyPr wrap="square" rtlCol="0">
              <a:spAutoFit/>
            </a:bodyPr>
            <a:lstStyle/>
            <a:p>
              <a:pPr algn="ctr"/>
              <a:r>
                <a:rPr lang="en-GB" sz="1200" b="1" dirty="0">
                  <a:solidFill>
                    <a:srgbClr val="E60895"/>
                  </a:solidFill>
                  <a:latin typeface="DIN 2014" panose="020B0504020202020204" pitchFamily="34" charset="77"/>
                  <a:ea typeface="DIN 2014" panose="020B0504020202020204" pitchFamily="34" charset="77"/>
                </a:rPr>
                <a:t>= LAAJA-ALAINEN OSAAMINEN</a:t>
              </a:r>
              <a:endParaRPr lang="en-FI" sz="1200" b="1" dirty="0">
                <a:solidFill>
                  <a:srgbClr val="E60895"/>
                </a:solidFill>
                <a:latin typeface="DIN 2014" panose="020B0504020202020204" pitchFamily="34" charset="77"/>
                <a:ea typeface="DIN 2014" panose="020B0504020202020204" pitchFamily="34" charset="77"/>
              </a:endParaRPr>
            </a:p>
          </p:txBody>
        </p:sp>
      </p:grpSp>
      <p:sp>
        <p:nvSpPr>
          <p:cNvPr id="7" name="Rectangle 6">
            <a:extLst>
              <a:ext uri="{FF2B5EF4-FFF2-40B4-BE49-F238E27FC236}">
                <a16:creationId xmlns:a16="http://schemas.microsoft.com/office/drawing/2014/main" id="{7E44410E-0AE8-D74D-8DF1-F7FF7B6A347E}"/>
              </a:ext>
            </a:extLst>
          </p:cNvPr>
          <p:cNvSpPr/>
          <p:nvPr/>
        </p:nvSpPr>
        <p:spPr>
          <a:xfrm>
            <a:off x="362139" y="1729212"/>
            <a:ext cx="2236206" cy="223620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Rectangle 7">
            <a:extLst>
              <a:ext uri="{FF2B5EF4-FFF2-40B4-BE49-F238E27FC236}">
                <a16:creationId xmlns:a16="http://schemas.microsoft.com/office/drawing/2014/main" id="{CDF5383D-E785-5944-891C-83E6A04A4432}"/>
              </a:ext>
            </a:extLst>
          </p:cNvPr>
          <p:cNvSpPr/>
          <p:nvPr/>
        </p:nvSpPr>
        <p:spPr>
          <a:xfrm>
            <a:off x="2743201" y="3177766"/>
            <a:ext cx="2236206" cy="223620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Oval 8">
            <a:extLst>
              <a:ext uri="{FF2B5EF4-FFF2-40B4-BE49-F238E27FC236}">
                <a16:creationId xmlns:a16="http://schemas.microsoft.com/office/drawing/2014/main" id="{1430B39B-A594-EC44-931E-7AE335C53986}"/>
              </a:ext>
            </a:extLst>
          </p:cNvPr>
          <p:cNvSpPr/>
          <p:nvPr/>
        </p:nvSpPr>
        <p:spPr>
          <a:xfrm>
            <a:off x="501115" y="1693418"/>
            <a:ext cx="4194460" cy="4194460"/>
          </a:xfrm>
          <a:prstGeom prst="ellipse">
            <a:avLst/>
          </a:prstGeom>
          <a:noFill/>
          <a:ln w="31750">
            <a:solidFill>
              <a:srgbClr val="E6089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 name="TextBox 9">
            <a:extLst>
              <a:ext uri="{FF2B5EF4-FFF2-40B4-BE49-F238E27FC236}">
                <a16:creationId xmlns:a16="http://schemas.microsoft.com/office/drawing/2014/main" id="{D8616A97-730F-DE4C-B2CC-87CB1360D003}"/>
              </a:ext>
            </a:extLst>
          </p:cNvPr>
          <p:cNvSpPr txBox="1"/>
          <p:nvPr/>
        </p:nvSpPr>
        <p:spPr>
          <a:xfrm>
            <a:off x="516048" y="2647260"/>
            <a:ext cx="1928388" cy="400110"/>
          </a:xfrm>
          <a:prstGeom prst="rect">
            <a:avLst/>
          </a:prstGeom>
          <a:noFill/>
        </p:spPr>
        <p:txBody>
          <a:bodyPr wrap="square" rtlCol="0">
            <a:spAutoFit/>
          </a:bodyPr>
          <a:lstStyle/>
          <a:p>
            <a:pPr algn="ctr"/>
            <a:r>
              <a:rPr lang="en-GB" sz="2000" b="1" dirty="0" err="1">
                <a:solidFill>
                  <a:srgbClr val="0041DC"/>
                </a:solidFill>
                <a:latin typeface="DIN 2014" panose="020B0504020202020204" pitchFamily="34" charset="77"/>
                <a:ea typeface="DIN 2014" panose="020B0504020202020204" pitchFamily="34" charset="77"/>
              </a:rPr>
              <a:t>Oppiaine</a:t>
            </a:r>
            <a:r>
              <a:rPr lang="en-GB" sz="2000" b="1" dirty="0">
                <a:solidFill>
                  <a:srgbClr val="0041DC"/>
                </a:solidFill>
                <a:latin typeface="DIN 2014" panose="020B0504020202020204" pitchFamily="34" charset="77"/>
                <a:ea typeface="DIN 2014" panose="020B0504020202020204" pitchFamily="34" charset="77"/>
              </a:rPr>
              <a:t> X</a:t>
            </a:r>
            <a:endParaRPr lang="en-FI" sz="2000" b="1" dirty="0">
              <a:solidFill>
                <a:srgbClr val="0041DC"/>
              </a:solidFill>
              <a:latin typeface="DIN 2014" panose="020B0504020202020204" pitchFamily="34" charset="77"/>
              <a:ea typeface="DIN 2014" panose="020B0504020202020204" pitchFamily="34" charset="77"/>
            </a:endParaRPr>
          </a:p>
        </p:txBody>
      </p:sp>
      <p:sp>
        <p:nvSpPr>
          <p:cNvPr id="11" name="TextBox 10">
            <a:extLst>
              <a:ext uri="{FF2B5EF4-FFF2-40B4-BE49-F238E27FC236}">
                <a16:creationId xmlns:a16="http://schemas.microsoft.com/office/drawing/2014/main" id="{3B8AAFB0-2D43-6B43-A8BC-83AEE30FB6A2}"/>
              </a:ext>
            </a:extLst>
          </p:cNvPr>
          <p:cNvSpPr txBox="1"/>
          <p:nvPr/>
        </p:nvSpPr>
        <p:spPr>
          <a:xfrm>
            <a:off x="2897110" y="4095814"/>
            <a:ext cx="1928388" cy="400110"/>
          </a:xfrm>
          <a:prstGeom prst="rect">
            <a:avLst/>
          </a:prstGeom>
          <a:noFill/>
        </p:spPr>
        <p:txBody>
          <a:bodyPr wrap="square" rtlCol="0">
            <a:spAutoFit/>
          </a:bodyPr>
          <a:lstStyle/>
          <a:p>
            <a:pPr algn="ctr"/>
            <a:r>
              <a:rPr lang="en-GB" sz="2000" b="1" dirty="0" err="1">
                <a:solidFill>
                  <a:srgbClr val="0041DC"/>
                </a:solidFill>
                <a:latin typeface="DIN 2014" panose="020B0504020202020204" pitchFamily="34" charset="77"/>
                <a:ea typeface="DIN 2014" panose="020B0504020202020204" pitchFamily="34" charset="77"/>
              </a:rPr>
              <a:t>Oppiaine</a:t>
            </a:r>
            <a:r>
              <a:rPr lang="en-GB" sz="2000" b="1" dirty="0">
                <a:solidFill>
                  <a:srgbClr val="0041DC"/>
                </a:solidFill>
                <a:latin typeface="DIN 2014" panose="020B0504020202020204" pitchFamily="34" charset="77"/>
                <a:ea typeface="DIN 2014" panose="020B0504020202020204" pitchFamily="34" charset="77"/>
              </a:rPr>
              <a:t> Y</a:t>
            </a:r>
            <a:endParaRPr lang="en-FI" sz="2000" b="1" dirty="0">
              <a:solidFill>
                <a:srgbClr val="0041DC"/>
              </a:solidFill>
              <a:latin typeface="DIN 2014" panose="020B0504020202020204" pitchFamily="34" charset="77"/>
              <a:ea typeface="DIN 2014" panose="020B0504020202020204" pitchFamily="34" charset="77"/>
            </a:endParaRPr>
          </a:p>
        </p:txBody>
      </p:sp>
      <p:grpSp>
        <p:nvGrpSpPr>
          <p:cNvPr id="19" name="Group 18">
            <a:extLst>
              <a:ext uri="{FF2B5EF4-FFF2-40B4-BE49-F238E27FC236}">
                <a16:creationId xmlns:a16="http://schemas.microsoft.com/office/drawing/2014/main" id="{B751019D-3FD4-EA46-BC3D-C8897A390FC9}"/>
              </a:ext>
            </a:extLst>
          </p:cNvPr>
          <p:cNvGrpSpPr/>
          <p:nvPr/>
        </p:nvGrpSpPr>
        <p:grpSpPr>
          <a:xfrm>
            <a:off x="5357979" y="966457"/>
            <a:ext cx="3478203" cy="3478203"/>
            <a:chOff x="5357979" y="966457"/>
            <a:chExt cx="3901886" cy="3901886"/>
          </a:xfrm>
        </p:grpSpPr>
        <p:sp>
          <p:nvSpPr>
            <p:cNvPr id="13" name="Rectangle 12">
              <a:extLst>
                <a:ext uri="{FF2B5EF4-FFF2-40B4-BE49-F238E27FC236}">
                  <a16:creationId xmlns:a16="http://schemas.microsoft.com/office/drawing/2014/main" id="{61177466-59DB-9B4B-8E40-E270BC66120F}"/>
                </a:ext>
              </a:extLst>
            </p:cNvPr>
            <p:cNvSpPr/>
            <p:nvPr/>
          </p:nvSpPr>
          <p:spPr>
            <a:xfrm>
              <a:off x="5357979" y="966457"/>
              <a:ext cx="3901886" cy="3901886"/>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6" name="TextBox 15">
              <a:extLst>
                <a:ext uri="{FF2B5EF4-FFF2-40B4-BE49-F238E27FC236}">
                  <a16:creationId xmlns:a16="http://schemas.microsoft.com/office/drawing/2014/main" id="{9C0E1DAE-45F2-B046-BE75-11D11E4DE495}"/>
                </a:ext>
              </a:extLst>
            </p:cNvPr>
            <p:cNvSpPr txBox="1"/>
            <p:nvPr/>
          </p:nvSpPr>
          <p:spPr>
            <a:xfrm>
              <a:off x="6344728" y="2632137"/>
              <a:ext cx="1928388" cy="400110"/>
            </a:xfrm>
            <a:prstGeom prst="rect">
              <a:avLst/>
            </a:prstGeom>
            <a:noFill/>
          </p:spPr>
          <p:txBody>
            <a:bodyPr wrap="square" rtlCol="0">
              <a:spAutoFit/>
            </a:bodyPr>
            <a:lstStyle/>
            <a:p>
              <a:pPr algn="ctr"/>
              <a:r>
                <a:rPr lang="en-GB" sz="2000" b="1" dirty="0" err="1">
                  <a:solidFill>
                    <a:srgbClr val="0041DC"/>
                  </a:solidFill>
                  <a:latin typeface="DIN 2014" panose="020B0504020202020204" pitchFamily="34" charset="77"/>
                  <a:ea typeface="DIN 2014" panose="020B0504020202020204" pitchFamily="34" charset="77"/>
                </a:rPr>
                <a:t>Oppiaine</a:t>
              </a:r>
              <a:r>
                <a:rPr lang="en-GB" sz="2000" b="1" dirty="0">
                  <a:solidFill>
                    <a:srgbClr val="0041DC"/>
                  </a:solidFill>
                  <a:latin typeface="DIN 2014" panose="020B0504020202020204" pitchFamily="34" charset="77"/>
                  <a:ea typeface="DIN 2014" panose="020B0504020202020204" pitchFamily="34" charset="77"/>
                </a:rPr>
                <a:t> Z</a:t>
              </a:r>
              <a:endParaRPr lang="en-FI" sz="2000" b="1" dirty="0">
                <a:solidFill>
                  <a:srgbClr val="0041DC"/>
                </a:solidFill>
                <a:latin typeface="DIN 2014" panose="020B0504020202020204" pitchFamily="34" charset="77"/>
                <a:ea typeface="DIN 2014" panose="020B0504020202020204" pitchFamily="34" charset="77"/>
              </a:endParaRPr>
            </a:p>
          </p:txBody>
        </p:sp>
      </p:grpSp>
      <p:grpSp>
        <p:nvGrpSpPr>
          <p:cNvPr id="20" name="Group 19">
            <a:extLst>
              <a:ext uri="{FF2B5EF4-FFF2-40B4-BE49-F238E27FC236}">
                <a16:creationId xmlns:a16="http://schemas.microsoft.com/office/drawing/2014/main" id="{2962FAC6-204F-A942-88E8-37D9129793AE}"/>
              </a:ext>
            </a:extLst>
          </p:cNvPr>
          <p:cNvGrpSpPr/>
          <p:nvPr/>
        </p:nvGrpSpPr>
        <p:grpSpPr>
          <a:xfrm>
            <a:off x="8251185" y="2451271"/>
            <a:ext cx="2236206" cy="2236206"/>
            <a:chOff x="8426793" y="2828791"/>
            <a:chExt cx="2236206" cy="2236206"/>
          </a:xfrm>
        </p:grpSpPr>
        <p:sp>
          <p:nvSpPr>
            <p:cNvPr id="14" name="Rectangle 13">
              <a:extLst>
                <a:ext uri="{FF2B5EF4-FFF2-40B4-BE49-F238E27FC236}">
                  <a16:creationId xmlns:a16="http://schemas.microsoft.com/office/drawing/2014/main" id="{1FC32D2F-7BEB-E342-A462-03A73DBE02B2}"/>
                </a:ext>
              </a:extLst>
            </p:cNvPr>
            <p:cNvSpPr/>
            <p:nvPr/>
          </p:nvSpPr>
          <p:spPr>
            <a:xfrm>
              <a:off x="8426793" y="2828791"/>
              <a:ext cx="2236206" cy="223620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7" name="TextBox 16">
              <a:extLst>
                <a:ext uri="{FF2B5EF4-FFF2-40B4-BE49-F238E27FC236}">
                  <a16:creationId xmlns:a16="http://schemas.microsoft.com/office/drawing/2014/main" id="{885361BC-26AB-494D-8011-464B0B40DA89}"/>
                </a:ext>
              </a:extLst>
            </p:cNvPr>
            <p:cNvSpPr txBox="1"/>
            <p:nvPr/>
          </p:nvSpPr>
          <p:spPr>
            <a:xfrm>
              <a:off x="8580702" y="3693024"/>
              <a:ext cx="1928388" cy="400110"/>
            </a:xfrm>
            <a:prstGeom prst="rect">
              <a:avLst/>
            </a:prstGeom>
            <a:noFill/>
          </p:spPr>
          <p:txBody>
            <a:bodyPr wrap="square" rtlCol="0">
              <a:spAutoFit/>
            </a:bodyPr>
            <a:lstStyle/>
            <a:p>
              <a:pPr algn="ctr"/>
              <a:r>
                <a:rPr lang="en-GB" sz="2000" b="1" dirty="0" err="1">
                  <a:solidFill>
                    <a:srgbClr val="0041DC"/>
                  </a:solidFill>
                  <a:latin typeface="DIN 2014" panose="020B0504020202020204" pitchFamily="34" charset="77"/>
                  <a:ea typeface="DIN 2014" panose="020B0504020202020204" pitchFamily="34" charset="77"/>
                </a:rPr>
                <a:t>Oppiaine</a:t>
              </a:r>
              <a:r>
                <a:rPr lang="en-GB" sz="2000" b="1" dirty="0">
                  <a:solidFill>
                    <a:srgbClr val="0041DC"/>
                  </a:solidFill>
                  <a:latin typeface="DIN 2014" panose="020B0504020202020204" pitchFamily="34" charset="77"/>
                  <a:ea typeface="DIN 2014" panose="020B0504020202020204" pitchFamily="34" charset="77"/>
                </a:rPr>
                <a:t> </a:t>
              </a:r>
              <a:r>
                <a:rPr lang="en-GB" sz="2000" b="1" dirty="0" err="1">
                  <a:solidFill>
                    <a:srgbClr val="0041DC"/>
                  </a:solidFill>
                  <a:latin typeface="DIN 2014" panose="020B0504020202020204" pitchFamily="34" charset="77"/>
                  <a:ea typeface="DIN 2014" panose="020B0504020202020204" pitchFamily="34" charset="77"/>
                </a:rPr>
                <a:t>Å</a:t>
              </a:r>
              <a:endParaRPr lang="en-FI" sz="2000" b="1" dirty="0">
                <a:solidFill>
                  <a:srgbClr val="0041DC"/>
                </a:solidFill>
                <a:latin typeface="DIN 2014" panose="020B0504020202020204" pitchFamily="34" charset="77"/>
                <a:ea typeface="DIN 2014" panose="020B0504020202020204" pitchFamily="34" charset="77"/>
              </a:endParaRPr>
            </a:p>
          </p:txBody>
        </p:sp>
      </p:grpSp>
      <p:grpSp>
        <p:nvGrpSpPr>
          <p:cNvPr id="21" name="Group 20">
            <a:extLst>
              <a:ext uri="{FF2B5EF4-FFF2-40B4-BE49-F238E27FC236}">
                <a16:creationId xmlns:a16="http://schemas.microsoft.com/office/drawing/2014/main" id="{ED438123-A439-DC49-9150-26CDEDEA55F1}"/>
              </a:ext>
            </a:extLst>
          </p:cNvPr>
          <p:cNvGrpSpPr/>
          <p:nvPr/>
        </p:nvGrpSpPr>
        <p:grpSpPr>
          <a:xfrm>
            <a:off x="7058684" y="3799489"/>
            <a:ext cx="2236206" cy="2236206"/>
            <a:chOff x="6849981" y="3946894"/>
            <a:chExt cx="2236206" cy="2236206"/>
          </a:xfrm>
        </p:grpSpPr>
        <p:sp>
          <p:nvSpPr>
            <p:cNvPr id="15" name="Rectangle 14">
              <a:extLst>
                <a:ext uri="{FF2B5EF4-FFF2-40B4-BE49-F238E27FC236}">
                  <a16:creationId xmlns:a16="http://schemas.microsoft.com/office/drawing/2014/main" id="{8942C926-800B-1C4F-BCC7-ED33DE21E7C2}"/>
                </a:ext>
              </a:extLst>
            </p:cNvPr>
            <p:cNvSpPr/>
            <p:nvPr/>
          </p:nvSpPr>
          <p:spPr>
            <a:xfrm>
              <a:off x="6849981" y="3946894"/>
              <a:ext cx="2236206" cy="2236206"/>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8" name="TextBox 17">
              <a:extLst>
                <a:ext uri="{FF2B5EF4-FFF2-40B4-BE49-F238E27FC236}">
                  <a16:creationId xmlns:a16="http://schemas.microsoft.com/office/drawing/2014/main" id="{76CC1E88-2CBD-E545-A33C-9A94A6720E2B}"/>
                </a:ext>
              </a:extLst>
            </p:cNvPr>
            <p:cNvSpPr txBox="1"/>
            <p:nvPr/>
          </p:nvSpPr>
          <p:spPr>
            <a:xfrm>
              <a:off x="7009004" y="4833602"/>
              <a:ext cx="1928388" cy="400110"/>
            </a:xfrm>
            <a:prstGeom prst="rect">
              <a:avLst/>
            </a:prstGeom>
            <a:noFill/>
          </p:spPr>
          <p:txBody>
            <a:bodyPr wrap="square" rtlCol="0">
              <a:spAutoFit/>
            </a:bodyPr>
            <a:lstStyle/>
            <a:p>
              <a:pPr algn="ctr"/>
              <a:r>
                <a:rPr lang="en-GB" sz="2000" b="1" dirty="0" err="1">
                  <a:solidFill>
                    <a:srgbClr val="0041DC"/>
                  </a:solidFill>
                  <a:latin typeface="DIN 2014" panose="020B0504020202020204" pitchFamily="34" charset="77"/>
                  <a:ea typeface="DIN 2014" panose="020B0504020202020204" pitchFamily="34" charset="77"/>
                </a:rPr>
                <a:t>Oppiaine</a:t>
              </a:r>
              <a:r>
                <a:rPr lang="en-GB" sz="2000" b="1" dirty="0">
                  <a:solidFill>
                    <a:srgbClr val="0041DC"/>
                  </a:solidFill>
                  <a:latin typeface="DIN 2014" panose="020B0504020202020204" pitchFamily="34" charset="77"/>
                  <a:ea typeface="DIN 2014" panose="020B0504020202020204" pitchFamily="34" charset="77"/>
                </a:rPr>
                <a:t> </a:t>
              </a:r>
              <a:r>
                <a:rPr lang="en-GB" sz="2000" b="1" dirty="0" err="1">
                  <a:solidFill>
                    <a:srgbClr val="0041DC"/>
                  </a:solidFill>
                  <a:latin typeface="DIN 2014" panose="020B0504020202020204" pitchFamily="34" charset="77"/>
                  <a:ea typeface="DIN 2014" panose="020B0504020202020204" pitchFamily="34" charset="77"/>
                </a:rPr>
                <a:t>Ä</a:t>
              </a:r>
              <a:endParaRPr lang="en-FI" sz="2000" b="1" dirty="0">
                <a:solidFill>
                  <a:srgbClr val="0041DC"/>
                </a:solidFill>
                <a:latin typeface="DIN 2014" panose="020B0504020202020204" pitchFamily="34" charset="77"/>
                <a:ea typeface="DIN 2014" panose="020B0504020202020204" pitchFamily="34" charset="77"/>
              </a:endParaRPr>
            </a:p>
          </p:txBody>
        </p:sp>
      </p:grpSp>
      <p:sp>
        <p:nvSpPr>
          <p:cNvPr id="22" name="Oval 21">
            <a:extLst>
              <a:ext uri="{FF2B5EF4-FFF2-40B4-BE49-F238E27FC236}">
                <a16:creationId xmlns:a16="http://schemas.microsoft.com/office/drawing/2014/main" id="{92569621-75AA-6E42-B9CA-753197684B7E}"/>
              </a:ext>
            </a:extLst>
          </p:cNvPr>
          <p:cNvSpPr/>
          <p:nvPr/>
        </p:nvSpPr>
        <p:spPr>
          <a:xfrm>
            <a:off x="5720373" y="1230055"/>
            <a:ext cx="2236206" cy="2236206"/>
          </a:xfrm>
          <a:prstGeom prst="ellipse">
            <a:avLst/>
          </a:prstGeom>
          <a:noFill/>
          <a:ln w="31750">
            <a:solidFill>
              <a:srgbClr val="E6089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3" name="Oval 22">
            <a:extLst>
              <a:ext uri="{FF2B5EF4-FFF2-40B4-BE49-F238E27FC236}">
                <a16:creationId xmlns:a16="http://schemas.microsoft.com/office/drawing/2014/main" id="{39F48AF1-8AAE-E64A-9D67-D365324DAA3C}"/>
              </a:ext>
            </a:extLst>
          </p:cNvPr>
          <p:cNvSpPr/>
          <p:nvPr/>
        </p:nvSpPr>
        <p:spPr>
          <a:xfrm>
            <a:off x="7337472" y="2807934"/>
            <a:ext cx="2996009" cy="2996009"/>
          </a:xfrm>
          <a:prstGeom prst="ellipse">
            <a:avLst/>
          </a:prstGeom>
          <a:noFill/>
          <a:ln w="31750">
            <a:solidFill>
              <a:srgbClr val="E6089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Tree>
    <p:extLst>
      <p:ext uri="{BB962C8B-B14F-4D97-AF65-F5344CB8AC3E}">
        <p14:creationId xmlns:p14="http://schemas.microsoft.com/office/powerpoint/2010/main" val="2073688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AFB23EB-5DD1-4459-891D-5457E7885978}"/>
              </a:ext>
            </a:extLst>
          </p:cNvPr>
          <p:cNvSpPr>
            <a:spLocks noGrp="1"/>
          </p:cNvSpPr>
          <p:nvPr>
            <p:ph type="title"/>
          </p:nvPr>
        </p:nvSpPr>
        <p:spPr>
          <a:xfrm>
            <a:off x="789560" y="495300"/>
            <a:ext cx="10515600" cy="1652591"/>
          </a:xfrm>
          <a:solidFill>
            <a:schemeClr val="accent3">
              <a:lumMod val="40000"/>
              <a:lumOff val="60000"/>
            </a:schemeClr>
          </a:solidFill>
        </p:spPr>
        <p:txBody>
          <a:bodyPr/>
          <a:lstStyle/>
          <a:p>
            <a:r>
              <a:rPr lang="fi-FI" sz="2400" dirty="0"/>
              <a:t>Mitä laaja-alainen osaaminen tarkoittaa? 5/5 </a:t>
            </a:r>
            <a:br>
              <a:rPr lang="fi-FI" sz="2400" dirty="0"/>
            </a:br>
            <a:r>
              <a:rPr lang="fi-FI" sz="4800" dirty="0">
                <a:solidFill>
                  <a:srgbClr val="00B0F0"/>
                </a:solidFill>
              </a:rPr>
              <a:t>Opettajalle se voi merkitä mahdollisuuksia esimerkiksi</a:t>
            </a:r>
            <a:br>
              <a:rPr lang="fi-FI" sz="2000" dirty="0"/>
            </a:br>
            <a:endParaRPr lang="fi-FI" dirty="0"/>
          </a:p>
        </p:txBody>
      </p:sp>
      <p:sp>
        <p:nvSpPr>
          <p:cNvPr id="3" name="Sisällön paikkamerkki 2">
            <a:extLst>
              <a:ext uri="{FF2B5EF4-FFF2-40B4-BE49-F238E27FC236}">
                <a16:creationId xmlns:a16="http://schemas.microsoft.com/office/drawing/2014/main" id="{14C1350B-74D6-42C9-9EC2-778ADF68463E}"/>
              </a:ext>
            </a:extLst>
          </p:cNvPr>
          <p:cNvSpPr>
            <a:spLocks noGrp="1"/>
          </p:cNvSpPr>
          <p:nvPr>
            <p:ph idx="1"/>
          </p:nvPr>
        </p:nvSpPr>
        <p:spPr>
          <a:xfrm>
            <a:off x="789560" y="2346463"/>
            <a:ext cx="10515600" cy="3452812"/>
          </a:xfrm>
          <a:noFill/>
        </p:spPr>
        <p:txBody>
          <a:bodyPr/>
          <a:lstStyle/>
          <a:p>
            <a:pPr marL="342900" lvl="0" indent="-342900"/>
            <a:r>
              <a:rPr lang="fi-FI" sz="2800" b="1" dirty="0">
                <a:solidFill>
                  <a:srgbClr val="00B050"/>
                </a:solidFill>
              </a:rPr>
              <a:t>käyttää laajemmin </a:t>
            </a:r>
            <a:r>
              <a:rPr lang="fi-FI" sz="2800" b="1" dirty="0"/>
              <a:t>ja uudistaa omaa osaamistaan</a:t>
            </a:r>
            <a:endParaRPr lang="fi-FI" dirty="0">
              <a:latin typeface="Arial" panose="020B0604020202020204" pitchFamily="34" charset="0"/>
              <a:cs typeface="Arial" panose="020B0604020202020204" pitchFamily="34" charset="0"/>
            </a:endParaRPr>
          </a:p>
          <a:p>
            <a:pPr marL="342900" lvl="0" indent="-342900"/>
            <a:r>
              <a:rPr lang="fi-FI" dirty="0">
                <a:latin typeface="Arial" panose="020B0604020202020204" pitchFamily="34" charset="0"/>
                <a:cs typeface="Arial" panose="020B0604020202020204" pitchFamily="34" charset="0"/>
              </a:rPr>
              <a:t>kehittää yhteistyöhön ja yhteisöllisyyteen perustuvaa toimintakulttuuria </a:t>
            </a:r>
          </a:p>
          <a:p>
            <a:pPr marL="342900" indent="-342900"/>
            <a:r>
              <a:rPr lang="fi-FI" dirty="0">
                <a:latin typeface="Arial" panose="020B0604020202020204" pitchFamily="34" charset="0"/>
                <a:cs typeface="Arial" panose="020B0604020202020204" pitchFamily="34" charset="0"/>
              </a:rPr>
              <a:t>opettaa yhdessä toisten aineiden opettajien kanssa</a:t>
            </a:r>
          </a:p>
          <a:p>
            <a:pPr marL="342900" indent="-342900"/>
            <a:r>
              <a:rPr lang="fi-FI" dirty="0">
                <a:latin typeface="Arial" panose="020B0604020202020204" pitchFamily="34" charset="0"/>
                <a:cs typeface="Arial" panose="020B0604020202020204" pitchFamily="34" charset="0"/>
              </a:rPr>
              <a:t>tehdä yhteistyötä muiden lukioiden, oppilaitosten, </a:t>
            </a:r>
            <a:r>
              <a:rPr lang="fi-FI"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korkeakoulujen ja työelämän kanssa </a:t>
            </a:r>
            <a:r>
              <a:rPr lang="fi-FI" dirty="0">
                <a:solidFill>
                  <a:srgbClr val="00B05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myös kansainvälisesti </a:t>
            </a:r>
          </a:p>
          <a:p>
            <a:pPr marL="342900" indent="-342900"/>
            <a:r>
              <a:rPr lang="fi-FI"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tehdä tietoista, ohjauksellista tulevaisuustyötä.</a:t>
            </a:r>
          </a:p>
          <a:p>
            <a:endParaRPr lang="fi-FI" dirty="0"/>
          </a:p>
          <a:p>
            <a:endParaRPr lang="fi-FI" dirty="0"/>
          </a:p>
        </p:txBody>
      </p:sp>
      <p:sp>
        <p:nvSpPr>
          <p:cNvPr id="6" name="Alatunnisteen paikkamerkki 5">
            <a:extLst>
              <a:ext uri="{FF2B5EF4-FFF2-40B4-BE49-F238E27FC236}">
                <a16:creationId xmlns:a16="http://schemas.microsoft.com/office/drawing/2014/main" id="{807905F2-87E9-42E5-8FA4-BC0E38EE9138}"/>
              </a:ext>
            </a:extLst>
          </p:cNvPr>
          <p:cNvSpPr>
            <a:spLocks noGrp="1"/>
          </p:cNvSpPr>
          <p:nvPr>
            <p:ph type="ftr" sz="quarter" idx="11"/>
          </p:nvPr>
        </p:nvSpPr>
        <p:spPr/>
        <p:txBody>
          <a:bodyPr/>
          <a:lstStyle/>
          <a:p>
            <a:r>
              <a:rPr lang="en-GB" dirty="0"/>
              <a:t>Paula Mattila</a:t>
            </a:r>
          </a:p>
        </p:txBody>
      </p:sp>
      <p:sp>
        <p:nvSpPr>
          <p:cNvPr id="7" name="Dian numeron paikkamerkki 6">
            <a:extLst>
              <a:ext uri="{FF2B5EF4-FFF2-40B4-BE49-F238E27FC236}">
                <a16:creationId xmlns:a16="http://schemas.microsoft.com/office/drawing/2014/main" id="{254C0FFD-3EE1-4A0D-B665-B49C4E44EB48}"/>
              </a:ext>
            </a:extLst>
          </p:cNvPr>
          <p:cNvSpPr>
            <a:spLocks noGrp="1"/>
          </p:cNvSpPr>
          <p:nvPr>
            <p:ph type="sldNum" sz="quarter" idx="12"/>
          </p:nvPr>
        </p:nvSpPr>
        <p:spPr/>
        <p:txBody>
          <a:bodyPr/>
          <a:lstStyle/>
          <a:p>
            <a:fld id="{A6E131DE-DA31-4CDF-828A-8EB206A3CD12}" type="slidenum">
              <a:rPr lang="en-GB" smtClean="0"/>
              <a:t>14</a:t>
            </a:fld>
            <a:endParaRPr lang="en-GB"/>
          </a:p>
        </p:txBody>
      </p:sp>
    </p:spTree>
    <p:extLst>
      <p:ext uri="{BB962C8B-B14F-4D97-AF65-F5344CB8AC3E}">
        <p14:creationId xmlns:p14="http://schemas.microsoft.com/office/powerpoint/2010/main" val="1812395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8A3CA0E-FDF6-48F5-A35C-3CA8D397933A}"/>
              </a:ext>
            </a:extLst>
          </p:cNvPr>
          <p:cNvSpPr>
            <a:spLocks noGrp="1"/>
          </p:cNvSpPr>
          <p:nvPr>
            <p:ph type="title"/>
          </p:nvPr>
        </p:nvSpPr>
        <p:spPr/>
        <p:txBody>
          <a:bodyPr/>
          <a:lstStyle/>
          <a:p>
            <a:r>
              <a:rPr lang="fi-FI" dirty="0"/>
              <a:t>Miten siis käytäntöön?</a:t>
            </a:r>
          </a:p>
        </p:txBody>
      </p:sp>
      <p:sp>
        <p:nvSpPr>
          <p:cNvPr id="3" name="Sisällön paikkamerkki 2">
            <a:extLst>
              <a:ext uri="{FF2B5EF4-FFF2-40B4-BE49-F238E27FC236}">
                <a16:creationId xmlns:a16="http://schemas.microsoft.com/office/drawing/2014/main" id="{C57E43AE-F7BC-4046-BDDD-2F08439885BA}"/>
              </a:ext>
            </a:extLst>
          </p:cNvPr>
          <p:cNvSpPr>
            <a:spLocks noGrp="1"/>
          </p:cNvSpPr>
          <p:nvPr>
            <p:ph idx="1"/>
          </p:nvPr>
        </p:nvSpPr>
        <p:spPr>
          <a:xfrm>
            <a:off x="789560" y="1676400"/>
            <a:ext cx="10515600" cy="4500563"/>
          </a:xfrm>
        </p:spPr>
        <p:txBody>
          <a:bodyPr>
            <a:normAutofit/>
          </a:bodyPr>
          <a:lstStyle/>
          <a:p>
            <a:r>
              <a:rPr lang="fi-FI" dirty="0"/>
              <a:t>Lukion oma toimintakulttuuri, toimintaympäristö, perinteet ja tulevaisuudenvisiot ovat keskeinen lähtökohta: ”meidän koulun henki” näkyköön</a:t>
            </a:r>
          </a:p>
          <a:p>
            <a:r>
              <a:rPr lang="fi-FI" dirty="0"/>
              <a:t>Jokainen opettaja ja opettajanhuone toteuttaa samalla omaa ”paradigmaansa” tuoden omaa tiedonalaansa, tietokäsitystään, </a:t>
            </a:r>
            <a:r>
              <a:rPr lang="fi-FI" dirty="0">
                <a:solidFill>
                  <a:schemeClr val="tx2">
                    <a:lumMod val="75000"/>
                  </a:schemeClr>
                </a:solidFill>
              </a:rPr>
              <a:t>kokemustaan erilaisista yhteistyöhankkeista</a:t>
            </a:r>
            <a:r>
              <a:rPr lang="fi-FI" dirty="0"/>
              <a:t>, ehkä palasen maailmankuvaansa laaja-alaisuuden käytännön ratkaisuihin </a:t>
            </a:r>
            <a:r>
              <a:rPr lang="fi-FI" dirty="0">
                <a:solidFill>
                  <a:schemeClr val="accent2">
                    <a:lumMod val="75000"/>
                  </a:schemeClr>
                </a:solidFill>
              </a:rPr>
              <a:t>– opiskelijoiden panosta ja parasta unohtamatta</a:t>
            </a:r>
          </a:p>
          <a:p>
            <a:r>
              <a:rPr lang="fi-FI" dirty="0"/>
              <a:t>Yhteistä </a:t>
            </a:r>
            <a:r>
              <a:rPr lang="fi-FI" dirty="0" err="1"/>
              <a:t>ääneenajattelun</a:t>
            </a:r>
            <a:r>
              <a:rPr lang="fi-FI" dirty="0"/>
              <a:t> ja suunnitelmien kirjaamisen ja korjaamisen aikaa!</a:t>
            </a:r>
            <a:endParaRPr lang="fi-FI" dirty="0">
              <a:solidFill>
                <a:schemeClr val="bg2">
                  <a:lumMod val="90000"/>
                </a:schemeClr>
              </a:solidFill>
            </a:endParaRPr>
          </a:p>
          <a:p>
            <a:r>
              <a:rPr lang="fi-FI" dirty="0">
                <a:solidFill>
                  <a:srgbClr val="0070C0"/>
                </a:solidFill>
              </a:rPr>
              <a:t>Kielitietoisuus!</a:t>
            </a:r>
            <a:endParaRPr lang="fi-FI" dirty="0"/>
          </a:p>
          <a:p>
            <a:pPr marL="0" indent="0">
              <a:buNone/>
            </a:pPr>
            <a:endParaRPr lang="fi-FI" dirty="0"/>
          </a:p>
          <a:p>
            <a:endParaRPr lang="fi-FI" i="1" dirty="0"/>
          </a:p>
        </p:txBody>
      </p:sp>
      <p:sp>
        <p:nvSpPr>
          <p:cNvPr id="4" name="Tekstiruutu 3">
            <a:extLst>
              <a:ext uri="{FF2B5EF4-FFF2-40B4-BE49-F238E27FC236}">
                <a16:creationId xmlns:a16="http://schemas.microsoft.com/office/drawing/2014/main" id="{0F264D8D-0FFD-4EAD-9D1E-8818E654D269}"/>
              </a:ext>
            </a:extLst>
          </p:cNvPr>
          <p:cNvSpPr txBox="1"/>
          <p:nvPr/>
        </p:nvSpPr>
        <p:spPr>
          <a:xfrm>
            <a:off x="1789043" y="6273579"/>
            <a:ext cx="1860605" cy="307777"/>
          </a:xfrm>
          <a:prstGeom prst="rect">
            <a:avLst/>
          </a:prstGeom>
          <a:noFill/>
        </p:spPr>
        <p:txBody>
          <a:bodyPr wrap="square" rtlCol="0">
            <a:spAutoFit/>
          </a:bodyPr>
          <a:lstStyle/>
          <a:p>
            <a:r>
              <a:rPr lang="fi-FI" sz="1400" dirty="0"/>
              <a:t>Paula Mattila</a:t>
            </a:r>
          </a:p>
        </p:txBody>
      </p:sp>
    </p:spTree>
    <p:extLst>
      <p:ext uri="{BB962C8B-B14F-4D97-AF65-F5344CB8AC3E}">
        <p14:creationId xmlns:p14="http://schemas.microsoft.com/office/powerpoint/2010/main" val="2285129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79062E-2F6E-4DF4-84B7-E5619EA403CC}"/>
              </a:ext>
            </a:extLst>
          </p:cNvPr>
          <p:cNvSpPr>
            <a:spLocks noGrp="1"/>
          </p:cNvSpPr>
          <p:nvPr>
            <p:ph type="ctrTitle"/>
          </p:nvPr>
        </p:nvSpPr>
        <p:spPr/>
        <p:txBody>
          <a:bodyPr/>
          <a:lstStyle/>
          <a:p>
            <a:r>
              <a:rPr lang="fi-FI" dirty="0"/>
              <a:t>Laaja-alaisen osaamisen kirjaaminen paikalliseen </a:t>
            </a:r>
            <a:r>
              <a:rPr lang="fi-FI" dirty="0" err="1"/>
              <a:t>opsiin</a:t>
            </a:r>
            <a:r>
              <a:rPr lang="fi-FI" dirty="0"/>
              <a:t> – ja siitä käytäntöön</a:t>
            </a:r>
          </a:p>
        </p:txBody>
      </p:sp>
    </p:spTree>
    <p:extLst>
      <p:ext uri="{BB962C8B-B14F-4D97-AF65-F5344CB8AC3E}">
        <p14:creationId xmlns:p14="http://schemas.microsoft.com/office/powerpoint/2010/main" val="2547782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129CBF7-C78F-4726-97E1-DD59D10115E4}"/>
              </a:ext>
            </a:extLst>
          </p:cNvPr>
          <p:cNvSpPr>
            <a:spLocks noGrp="1"/>
          </p:cNvSpPr>
          <p:nvPr>
            <p:ph type="title"/>
          </p:nvPr>
        </p:nvSpPr>
        <p:spPr>
          <a:xfrm>
            <a:off x="896568" y="424632"/>
            <a:ext cx="10515600" cy="1325563"/>
          </a:xfrm>
        </p:spPr>
        <p:txBody>
          <a:bodyPr/>
          <a:lstStyle/>
          <a:p>
            <a:r>
              <a:rPr lang="fi-FI" dirty="0"/>
              <a:t>Laaja-alainen osaaminen </a:t>
            </a:r>
            <a:r>
              <a:rPr lang="fi-FI" dirty="0" err="1"/>
              <a:t>Lops</a:t>
            </a:r>
            <a:r>
              <a:rPr lang="fi-FI" dirty="0"/>
              <a:t>-perusteissa ja paikallisissa opetussuunnitelmissa</a:t>
            </a:r>
          </a:p>
        </p:txBody>
      </p:sp>
      <p:sp>
        <p:nvSpPr>
          <p:cNvPr id="3" name="Sisällön paikkamerkki 2">
            <a:extLst>
              <a:ext uri="{FF2B5EF4-FFF2-40B4-BE49-F238E27FC236}">
                <a16:creationId xmlns:a16="http://schemas.microsoft.com/office/drawing/2014/main" id="{59960F75-31B3-46A6-9E80-B07AB4424B36}"/>
              </a:ext>
            </a:extLst>
          </p:cNvPr>
          <p:cNvSpPr>
            <a:spLocks noGrp="1"/>
          </p:cNvSpPr>
          <p:nvPr>
            <p:ph idx="1"/>
          </p:nvPr>
        </p:nvSpPr>
        <p:spPr>
          <a:xfrm>
            <a:off x="838200" y="1710263"/>
            <a:ext cx="7458075" cy="4196761"/>
          </a:xfrm>
        </p:spPr>
        <p:txBody>
          <a:bodyPr/>
          <a:lstStyle/>
          <a:p>
            <a:pPr>
              <a:lnSpc>
                <a:spcPct val="100000"/>
              </a:lnSpc>
              <a:spcAft>
                <a:spcPts val="0"/>
              </a:spcAft>
            </a:pPr>
            <a:r>
              <a:rPr lang="fi-FI" dirty="0"/>
              <a:t>Perusteissa kuvaus kaikissa oppiaineissa</a:t>
            </a:r>
          </a:p>
          <a:p>
            <a:pPr lvl="1">
              <a:lnSpc>
                <a:spcPct val="100000"/>
              </a:lnSpc>
              <a:spcAft>
                <a:spcPts val="0"/>
              </a:spcAft>
              <a:buFont typeface="Wingdings" panose="05000000000000000000" pitchFamily="2" charset="2"/>
              <a:buChar char="Ø"/>
            </a:pPr>
            <a:r>
              <a:rPr lang="fi-FI" sz="2000" dirty="0"/>
              <a:t>miten laaja-alaisen osaamisen osa-alueet sisältyvät kunkin oppiaineen opintoihin</a:t>
            </a:r>
          </a:p>
          <a:p>
            <a:pPr lvl="1">
              <a:lnSpc>
                <a:spcPct val="100000"/>
              </a:lnSpc>
              <a:spcAft>
                <a:spcPts val="0"/>
              </a:spcAft>
              <a:buFont typeface="Wingdings" panose="05000000000000000000" pitchFamily="2" charset="2"/>
              <a:buChar char="Ø"/>
            </a:pPr>
            <a:r>
              <a:rPr lang="fi-FI" sz="2000" dirty="0"/>
              <a:t>miten oppiaineen tieteenalat lähestyvät laaja-alaista osaamista</a:t>
            </a:r>
          </a:p>
          <a:p>
            <a:pPr lvl="1">
              <a:lnSpc>
                <a:spcPct val="100000"/>
              </a:lnSpc>
              <a:spcAft>
                <a:spcPts val="0"/>
              </a:spcAft>
              <a:buFont typeface="Wingdings" panose="05000000000000000000" pitchFamily="2" charset="2"/>
              <a:buChar char="Ø"/>
            </a:pPr>
            <a:r>
              <a:rPr lang="fi-FI" sz="2000" dirty="0"/>
              <a:t>sisäänkirjoitettu myös oppiaineiden tavoitteisiin!</a:t>
            </a:r>
          </a:p>
          <a:p>
            <a:pPr marL="447675" lvl="1" indent="0">
              <a:lnSpc>
                <a:spcPct val="100000"/>
              </a:lnSpc>
              <a:spcAft>
                <a:spcPts val="0"/>
              </a:spcAft>
              <a:buNone/>
            </a:pPr>
            <a:endParaRPr lang="fi-FI" sz="2000" dirty="0"/>
          </a:p>
          <a:p>
            <a:pPr>
              <a:lnSpc>
                <a:spcPct val="100000"/>
              </a:lnSpc>
              <a:spcAft>
                <a:spcPts val="0"/>
              </a:spcAft>
            </a:pPr>
            <a:r>
              <a:rPr lang="fi-FI" dirty="0"/>
              <a:t>Laaja-alainen osaaminen paikallisessa </a:t>
            </a:r>
            <a:r>
              <a:rPr lang="fi-FI" dirty="0" err="1"/>
              <a:t>opsissa</a:t>
            </a:r>
            <a:r>
              <a:rPr lang="fi-FI" dirty="0"/>
              <a:t>:</a:t>
            </a:r>
          </a:p>
          <a:p>
            <a:pPr lvl="1">
              <a:lnSpc>
                <a:spcPct val="100000"/>
              </a:lnSpc>
              <a:spcAft>
                <a:spcPts val="0"/>
              </a:spcAft>
              <a:buFont typeface="Wingdings" panose="05000000000000000000" pitchFamily="2" charset="2"/>
              <a:buChar char="Ø"/>
            </a:pPr>
            <a:r>
              <a:rPr lang="fi-FI" sz="2000" dirty="0"/>
              <a:t>Laaja-alainen osaaminen kirjataan paikallisesti opintojaksoittain: miten laaja-alaisen osaamisen osa-alueita toteutetaan eri opintojaksoissa. </a:t>
            </a:r>
          </a:p>
          <a:p>
            <a:pPr lvl="1">
              <a:lnSpc>
                <a:spcPct val="100000"/>
              </a:lnSpc>
              <a:spcAft>
                <a:spcPts val="0"/>
              </a:spcAft>
              <a:buFont typeface="Wingdings" panose="05000000000000000000" pitchFamily="2" charset="2"/>
              <a:buChar char="Ø"/>
            </a:pPr>
            <a:r>
              <a:rPr lang="fi-FI" sz="2000" dirty="0"/>
              <a:t>Kuhunkin opintojaksoon sisällytetään niitä laaja-alaisen osaamisen osa-alueita, jotka niihin mielekkäästi soveltuvat.</a:t>
            </a:r>
          </a:p>
        </p:txBody>
      </p:sp>
      <p:sp>
        <p:nvSpPr>
          <p:cNvPr id="4" name="Päivämäärän paikkamerkki 3">
            <a:extLst>
              <a:ext uri="{FF2B5EF4-FFF2-40B4-BE49-F238E27FC236}">
                <a16:creationId xmlns:a16="http://schemas.microsoft.com/office/drawing/2014/main" id="{CCCFEEAE-B809-430F-A591-076332331302}"/>
              </a:ext>
            </a:extLst>
          </p:cNvPr>
          <p:cNvSpPr>
            <a:spLocks noGrp="1"/>
          </p:cNvSpPr>
          <p:nvPr>
            <p:ph type="dt" sz="half" idx="10"/>
          </p:nvPr>
        </p:nvSpPr>
        <p:spPr>
          <a:xfrm>
            <a:off x="683812" y="6305687"/>
            <a:ext cx="1096350" cy="262309"/>
          </a:xfrm>
        </p:spPr>
        <p:txBody>
          <a:bodyPr/>
          <a:lstStyle/>
          <a:p>
            <a:r>
              <a:rPr lang="en-GB" dirty="0"/>
              <a:t>Petri Lehikoinen</a:t>
            </a:r>
          </a:p>
        </p:txBody>
      </p:sp>
      <p:sp>
        <p:nvSpPr>
          <p:cNvPr id="6" name="Dian numeron paikkamerkki 5">
            <a:extLst>
              <a:ext uri="{FF2B5EF4-FFF2-40B4-BE49-F238E27FC236}">
                <a16:creationId xmlns:a16="http://schemas.microsoft.com/office/drawing/2014/main" id="{86DDD011-28CA-43DA-B8DE-FC7E3D5C7855}"/>
              </a:ext>
            </a:extLst>
          </p:cNvPr>
          <p:cNvSpPr>
            <a:spLocks noGrp="1"/>
          </p:cNvSpPr>
          <p:nvPr>
            <p:ph type="sldNum" sz="quarter" idx="12"/>
          </p:nvPr>
        </p:nvSpPr>
        <p:spPr/>
        <p:txBody>
          <a:bodyPr/>
          <a:lstStyle/>
          <a:p>
            <a:fld id="{A6E131DE-DA31-4CDF-828A-8EB206A3CD12}" type="slidenum">
              <a:rPr lang="en-GB" smtClean="0"/>
              <a:t>17</a:t>
            </a:fld>
            <a:endParaRPr lang="en-GB"/>
          </a:p>
        </p:txBody>
      </p:sp>
      <p:sp>
        <p:nvSpPr>
          <p:cNvPr id="7" name="Tekstiruutu 6">
            <a:extLst>
              <a:ext uri="{FF2B5EF4-FFF2-40B4-BE49-F238E27FC236}">
                <a16:creationId xmlns:a16="http://schemas.microsoft.com/office/drawing/2014/main" id="{31C15156-4C29-4017-8B50-FA6942ABD8B1}"/>
              </a:ext>
            </a:extLst>
          </p:cNvPr>
          <p:cNvSpPr txBox="1"/>
          <p:nvPr/>
        </p:nvSpPr>
        <p:spPr>
          <a:xfrm>
            <a:off x="8259393" y="2513972"/>
            <a:ext cx="3152775" cy="3046988"/>
          </a:xfrm>
          <a:prstGeom prst="rect">
            <a:avLst/>
          </a:prstGeom>
          <a:solidFill>
            <a:schemeClr val="accent3">
              <a:lumMod val="40000"/>
              <a:lumOff val="60000"/>
            </a:schemeClr>
          </a:solidFill>
          <a:effectLst>
            <a:outerShdw blurRad="50800" dist="38100" dir="13500000" algn="br" rotWithShape="0">
              <a:prstClr val="black">
                <a:alpha val="40000"/>
              </a:prstClr>
            </a:outerShdw>
          </a:effectLst>
        </p:spPr>
        <p:txBody>
          <a:bodyPr wrap="square" rtlCol="0">
            <a:spAutoFit/>
          </a:bodyPr>
          <a:lstStyle/>
          <a:p>
            <a:pPr marL="342900" indent="-342900">
              <a:buFont typeface="Wingdings" panose="05000000000000000000" pitchFamily="2" charset="2"/>
              <a:buChar char="ü"/>
            </a:pPr>
            <a:r>
              <a:rPr lang="fi-FI" sz="3200" dirty="0"/>
              <a:t>Laaja-alainen osaaminen tasapainoisesti mukana läpi koko lukio-opintojen!</a:t>
            </a:r>
          </a:p>
        </p:txBody>
      </p:sp>
    </p:spTree>
    <p:extLst>
      <p:ext uri="{BB962C8B-B14F-4D97-AF65-F5344CB8AC3E}">
        <p14:creationId xmlns:p14="http://schemas.microsoft.com/office/powerpoint/2010/main" val="1244810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463C926E-0B8D-402B-B101-6C8BC47766AD}"/>
              </a:ext>
            </a:extLst>
          </p:cNvPr>
          <p:cNvPicPr>
            <a:picLocks noChangeAspect="1"/>
          </p:cNvPicPr>
          <p:nvPr/>
        </p:nvPicPr>
        <p:blipFill>
          <a:blip r:embed="rId2"/>
          <a:stretch>
            <a:fillRect/>
          </a:stretch>
        </p:blipFill>
        <p:spPr>
          <a:xfrm>
            <a:off x="260985" y="132906"/>
            <a:ext cx="11338560" cy="6377940"/>
          </a:xfrm>
          <a:prstGeom prst="rect">
            <a:avLst/>
          </a:prstGeom>
        </p:spPr>
      </p:pic>
      <p:sp>
        <p:nvSpPr>
          <p:cNvPr id="4" name="Päivämäärän paikkamerkki 3">
            <a:extLst>
              <a:ext uri="{FF2B5EF4-FFF2-40B4-BE49-F238E27FC236}">
                <a16:creationId xmlns:a16="http://schemas.microsoft.com/office/drawing/2014/main" id="{7198EADC-AB28-4A9D-9225-A756C986CB22}"/>
              </a:ext>
            </a:extLst>
          </p:cNvPr>
          <p:cNvSpPr>
            <a:spLocks noGrp="1"/>
          </p:cNvSpPr>
          <p:nvPr>
            <p:ph type="dt" sz="half" idx="10"/>
          </p:nvPr>
        </p:nvSpPr>
        <p:spPr>
          <a:xfrm>
            <a:off x="524786" y="6305687"/>
            <a:ext cx="1255376" cy="262309"/>
          </a:xfrm>
        </p:spPr>
        <p:txBody>
          <a:bodyPr/>
          <a:lstStyle/>
          <a:p>
            <a:r>
              <a:rPr lang="en-GB" dirty="0"/>
              <a:t>Petri Lehikoinen</a:t>
            </a:r>
          </a:p>
        </p:txBody>
      </p:sp>
      <p:sp>
        <p:nvSpPr>
          <p:cNvPr id="5" name="Alatunnisteen paikkamerkki 4">
            <a:extLst>
              <a:ext uri="{FF2B5EF4-FFF2-40B4-BE49-F238E27FC236}">
                <a16:creationId xmlns:a16="http://schemas.microsoft.com/office/drawing/2014/main" id="{68A56C7D-08BE-4100-A67C-717A2862C4F2}"/>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37BB5451-0607-4451-A92E-332256CBE81C}"/>
              </a:ext>
            </a:extLst>
          </p:cNvPr>
          <p:cNvSpPr>
            <a:spLocks noGrp="1"/>
          </p:cNvSpPr>
          <p:nvPr>
            <p:ph type="sldNum" sz="quarter" idx="12"/>
          </p:nvPr>
        </p:nvSpPr>
        <p:spPr/>
        <p:txBody>
          <a:bodyPr/>
          <a:lstStyle/>
          <a:p>
            <a:fld id="{A6E131DE-DA31-4CDF-828A-8EB206A3CD12}" type="slidenum">
              <a:rPr lang="en-GB" smtClean="0"/>
              <a:t>18</a:t>
            </a:fld>
            <a:endParaRPr lang="en-GB"/>
          </a:p>
        </p:txBody>
      </p:sp>
    </p:spTree>
    <p:extLst>
      <p:ext uri="{BB962C8B-B14F-4D97-AF65-F5344CB8AC3E}">
        <p14:creationId xmlns:p14="http://schemas.microsoft.com/office/powerpoint/2010/main" val="1658961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D15F95-A68D-418D-BF46-CFFB6FC58CA6}"/>
              </a:ext>
            </a:extLst>
          </p:cNvPr>
          <p:cNvSpPr>
            <a:spLocks noGrp="1"/>
          </p:cNvSpPr>
          <p:nvPr>
            <p:ph type="title"/>
          </p:nvPr>
        </p:nvSpPr>
        <p:spPr>
          <a:xfrm>
            <a:off x="789560" y="527053"/>
            <a:ext cx="10515600" cy="1325563"/>
          </a:xfrm>
        </p:spPr>
        <p:txBody>
          <a:bodyPr/>
          <a:lstStyle/>
          <a:p>
            <a:r>
              <a:rPr lang="fi-FI" dirty="0"/>
              <a:t>Oppiaineista laaja-alaiseen osaamiseen</a:t>
            </a:r>
            <a:br>
              <a:rPr lang="fi-FI" dirty="0"/>
            </a:br>
            <a:br>
              <a:rPr lang="fi-FI" dirty="0"/>
            </a:br>
            <a:endParaRPr lang="fi-FI" dirty="0"/>
          </a:p>
        </p:txBody>
      </p:sp>
      <p:sp>
        <p:nvSpPr>
          <p:cNvPr id="3" name="Sisällön paikkamerkki 2">
            <a:extLst>
              <a:ext uri="{FF2B5EF4-FFF2-40B4-BE49-F238E27FC236}">
                <a16:creationId xmlns:a16="http://schemas.microsoft.com/office/drawing/2014/main" id="{1CC18FDD-2477-43D1-87A5-5232461E1ABB}"/>
              </a:ext>
            </a:extLst>
          </p:cNvPr>
          <p:cNvSpPr>
            <a:spLocks noGrp="1"/>
          </p:cNvSpPr>
          <p:nvPr>
            <p:ph idx="1"/>
          </p:nvPr>
        </p:nvSpPr>
        <p:spPr>
          <a:xfrm>
            <a:off x="789560" y="1390923"/>
            <a:ext cx="10515600" cy="3871507"/>
          </a:xfrm>
        </p:spPr>
        <p:txBody>
          <a:bodyPr/>
          <a:lstStyle/>
          <a:p>
            <a:r>
              <a:rPr lang="fi-FI" dirty="0"/>
              <a:t>Jos laaja-alainen osaaminen tuntuu oppiaineessa haastavalta:</a:t>
            </a:r>
          </a:p>
          <a:p>
            <a:pPr lvl="1"/>
            <a:r>
              <a:rPr lang="fi-FI" sz="2000" dirty="0"/>
              <a:t>oppiaineen laaja-alaisuutta näkyväksi muiden, laaja-alaisuutta tematiikaltaan ”ilmeisemmin” sivuavien aineiden yhteistyössä (käytännön ja konkretian tarve osaamisen sisäistämisessä) </a:t>
            </a:r>
          </a:p>
          <a:p>
            <a:pPr lvl="1">
              <a:buFont typeface="Wingdings" panose="05000000000000000000" pitchFamily="2" charset="2"/>
              <a:buChar char="Ø"/>
            </a:pPr>
            <a:r>
              <a:rPr lang="fi-FI" sz="2000" dirty="0"/>
              <a:t>apua ja ideoita kollegoilta (vuorovaikutusosaamisessa äidinkieli, yhteiskunnallisessa osaamisessa </a:t>
            </a:r>
            <a:r>
              <a:rPr lang="fi-FI" sz="2000" dirty="0" err="1"/>
              <a:t>yh</a:t>
            </a:r>
            <a:r>
              <a:rPr lang="fi-FI" sz="2000" dirty="0"/>
              <a:t> jne.) + </a:t>
            </a:r>
            <a:r>
              <a:rPr lang="fi-FI" sz="2000" dirty="0" err="1"/>
              <a:t>OPH:n</a:t>
            </a:r>
            <a:r>
              <a:rPr lang="fi-FI" sz="2000" dirty="0"/>
              <a:t> </a:t>
            </a:r>
            <a:r>
              <a:rPr lang="fi-FI" sz="2000" dirty="0">
                <a:hlinkClick r:id="rId2"/>
              </a:rPr>
              <a:t>tukimateriaalit</a:t>
            </a:r>
            <a:endParaRPr lang="fi-FI" sz="2000" dirty="0"/>
          </a:p>
          <a:p>
            <a:pPr marL="255588" indent="-342900"/>
            <a:r>
              <a:rPr lang="fi-FI" dirty="0"/>
              <a:t>Oppiaineet voivat lähestyä tiettyjä osa-alueita käytännön työn kautta (ns. työkaluna/työtapana, vrt. kielet), kunhan osa-alue saa jossain vaiheessa oppiaineen opintoja tilaa myös syvemmälle lähestymiselle.</a:t>
            </a:r>
          </a:p>
          <a:p>
            <a:r>
              <a:rPr lang="fi-FI" dirty="0"/>
              <a:t>Laaja-alaisuutta kohti työtavoilla ja opiskeluympäristöissä (</a:t>
            </a:r>
            <a:r>
              <a:rPr lang="fi-FI" dirty="0" err="1"/>
              <a:t>Huom</a:t>
            </a:r>
            <a:r>
              <a:rPr lang="fi-FI" dirty="0"/>
              <a:t>! Vaatii tarkkuutta ja ohjeistusta, vrt. </a:t>
            </a:r>
            <a:r>
              <a:rPr lang="fi-FI" dirty="0" err="1"/>
              <a:t>vuorovaikutuosaaminen</a:t>
            </a:r>
            <a:r>
              <a:rPr lang="fi-FI" dirty="0"/>
              <a:t> ja esitykset/ryhmätyöt)</a:t>
            </a:r>
          </a:p>
          <a:p>
            <a:endParaRPr lang="fi-FI" dirty="0"/>
          </a:p>
        </p:txBody>
      </p:sp>
      <p:sp>
        <p:nvSpPr>
          <p:cNvPr id="4" name="Päivämäärän paikkamerkki 3">
            <a:extLst>
              <a:ext uri="{FF2B5EF4-FFF2-40B4-BE49-F238E27FC236}">
                <a16:creationId xmlns:a16="http://schemas.microsoft.com/office/drawing/2014/main" id="{1259E553-EA20-4787-B262-65E6C399250D}"/>
              </a:ext>
            </a:extLst>
          </p:cNvPr>
          <p:cNvSpPr>
            <a:spLocks noGrp="1"/>
          </p:cNvSpPr>
          <p:nvPr>
            <p:ph type="dt" sz="half" idx="10"/>
          </p:nvPr>
        </p:nvSpPr>
        <p:spPr>
          <a:xfrm>
            <a:off x="556591" y="6347152"/>
            <a:ext cx="1096350" cy="190529"/>
          </a:xfrm>
        </p:spPr>
        <p:txBody>
          <a:bodyPr/>
          <a:lstStyle/>
          <a:p>
            <a:r>
              <a:rPr lang="en-GB" dirty="0"/>
              <a:t>Anjuli Korhonen</a:t>
            </a:r>
          </a:p>
        </p:txBody>
      </p:sp>
      <p:sp>
        <p:nvSpPr>
          <p:cNvPr id="6" name="Dian numeron paikkamerkki 5">
            <a:extLst>
              <a:ext uri="{FF2B5EF4-FFF2-40B4-BE49-F238E27FC236}">
                <a16:creationId xmlns:a16="http://schemas.microsoft.com/office/drawing/2014/main" id="{C7BE8033-8817-4723-9DAF-360B3DB5C9CD}"/>
              </a:ext>
            </a:extLst>
          </p:cNvPr>
          <p:cNvSpPr>
            <a:spLocks noGrp="1"/>
          </p:cNvSpPr>
          <p:nvPr>
            <p:ph type="sldNum" sz="quarter" idx="12"/>
          </p:nvPr>
        </p:nvSpPr>
        <p:spPr/>
        <p:txBody>
          <a:bodyPr/>
          <a:lstStyle/>
          <a:p>
            <a:fld id="{A6E131DE-DA31-4CDF-828A-8EB206A3CD12}" type="slidenum">
              <a:rPr lang="en-GB" smtClean="0"/>
              <a:t>19</a:t>
            </a:fld>
            <a:endParaRPr lang="en-GB"/>
          </a:p>
        </p:txBody>
      </p:sp>
    </p:spTree>
    <p:extLst>
      <p:ext uri="{BB962C8B-B14F-4D97-AF65-F5344CB8AC3E}">
        <p14:creationId xmlns:p14="http://schemas.microsoft.com/office/powerpoint/2010/main" val="2991813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CCC98A-9DBE-4EE9-9BFB-99B651CAFBEB}"/>
              </a:ext>
            </a:extLst>
          </p:cNvPr>
          <p:cNvSpPr>
            <a:spLocks noGrp="1"/>
          </p:cNvSpPr>
          <p:nvPr>
            <p:ph type="title"/>
          </p:nvPr>
        </p:nvSpPr>
        <p:spPr>
          <a:xfrm>
            <a:off x="789560" y="593728"/>
            <a:ext cx="10515600" cy="1325563"/>
          </a:xfrm>
        </p:spPr>
        <p:txBody>
          <a:bodyPr/>
          <a:lstStyle/>
          <a:p>
            <a:r>
              <a:rPr lang="fi-FI" dirty="0"/>
              <a:t>Esimerkkinä matematiikka ja vuorovaikutusosaaminen</a:t>
            </a:r>
          </a:p>
        </p:txBody>
      </p:sp>
      <p:sp>
        <p:nvSpPr>
          <p:cNvPr id="3" name="Sisällön paikkamerkki 2">
            <a:extLst>
              <a:ext uri="{FF2B5EF4-FFF2-40B4-BE49-F238E27FC236}">
                <a16:creationId xmlns:a16="http://schemas.microsoft.com/office/drawing/2014/main" id="{19E7EE34-E6B6-4DC0-ADC5-B569CC910E27}"/>
              </a:ext>
            </a:extLst>
          </p:cNvPr>
          <p:cNvSpPr>
            <a:spLocks noGrp="1"/>
          </p:cNvSpPr>
          <p:nvPr>
            <p:ph idx="1"/>
          </p:nvPr>
        </p:nvSpPr>
        <p:spPr>
          <a:xfrm>
            <a:off x="789560" y="2019705"/>
            <a:ext cx="10515600" cy="3871507"/>
          </a:xfrm>
        </p:spPr>
        <p:txBody>
          <a:bodyPr/>
          <a:lstStyle/>
          <a:p>
            <a:r>
              <a:rPr lang="fi-FI" sz="2800" dirty="0"/>
              <a:t>Matematiikan kielitietoisuus </a:t>
            </a:r>
          </a:p>
          <a:p>
            <a:pPr lvl="1">
              <a:buFont typeface="Wingdings" panose="05000000000000000000" pitchFamily="2" charset="2"/>
              <a:buChar char="Ø"/>
            </a:pPr>
            <a:r>
              <a:rPr lang="fi-FI" dirty="0"/>
              <a:t>matematiikan merkkikieli universaalina, kielirajat ylittävänä kommunikaationa</a:t>
            </a:r>
          </a:p>
          <a:p>
            <a:pPr lvl="1">
              <a:buFont typeface="Wingdings" panose="05000000000000000000" pitchFamily="2" charset="2"/>
              <a:buChar char="Ø"/>
            </a:pPr>
            <a:r>
              <a:rPr lang="fi-FI" dirty="0"/>
              <a:t>ajatusprosessien merkitsemisen merkitys vrt. </a:t>
            </a:r>
            <a:r>
              <a:rPr lang="fi-FI" dirty="0" err="1"/>
              <a:t>mediaatio</a:t>
            </a:r>
            <a:endParaRPr lang="fi-FI" dirty="0"/>
          </a:p>
          <a:p>
            <a:pPr lvl="1">
              <a:buFont typeface="Wingdings" panose="05000000000000000000" pitchFamily="2" charset="2"/>
              <a:buChar char="Ø"/>
            </a:pPr>
            <a:r>
              <a:rPr lang="fi-FI" dirty="0"/>
              <a:t>metaforien ja mielikuvien merkitys matematiikassa</a:t>
            </a:r>
          </a:p>
          <a:p>
            <a:r>
              <a:rPr lang="fi-FI" sz="2800" dirty="0"/>
              <a:t>Formaalikielen ja puhekielen erot ja yhtäläisyydet </a:t>
            </a:r>
          </a:p>
          <a:p>
            <a:r>
              <a:rPr lang="fi-FI" sz="2800" dirty="0"/>
              <a:t>Matemaattinen todistaminen argumentoinnissa/retoriikassa</a:t>
            </a:r>
          </a:p>
          <a:p>
            <a:pPr lvl="1"/>
            <a:r>
              <a:rPr lang="fi-FI" dirty="0"/>
              <a:t>vrt. tilastojen käyttö vaikuttamisen keinona</a:t>
            </a:r>
          </a:p>
          <a:p>
            <a:endParaRPr lang="fi-FI" sz="2000" dirty="0"/>
          </a:p>
        </p:txBody>
      </p:sp>
      <p:sp>
        <p:nvSpPr>
          <p:cNvPr id="4" name="Päivämäärän paikkamerkki 3">
            <a:extLst>
              <a:ext uri="{FF2B5EF4-FFF2-40B4-BE49-F238E27FC236}">
                <a16:creationId xmlns:a16="http://schemas.microsoft.com/office/drawing/2014/main" id="{59580F53-B603-4C18-9994-576629085E5E}"/>
              </a:ext>
            </a:extLst>
          </p:cNvPr>
          <p:cNvSpPr>
            <a:spLocks noGrp="1"/>
          </p:cNvSpPr>
          <p:nvPr>
            <p:ph type="dt" sz="half" idx="10"/>
          </p:nvPr>
        </p:nvSpPr>
        <p:spPr>
          <a:xfrm>
            <a:off x="532737" y="6305687"/>
            <a:ext cx="1247425" cy="262309"/>
          </a:xfrm>
        </p:spPr>
        <p:txBody>
          <a:bodyPr/>
          <a:lstStyle/>
          <a:p>
            <a:r>
              <a:rPr lang="en-GB" dirty="0"/>
              <a:t>Anjuli Korhonen</a:t>
            </a:r>
          </a:p>
        </p:txBody>
      </p:sp>
      <p:sp>
        <p:nvSpPr>
          <p:cNvPr id="5" name="Alatunnisteen paikkamerkki 4">
            <a:extLst>
              <a:ext uri="{FF2B5EF4-FFF2-40B4-BE49-F238E27FC236}">
                <a16:creationId xmlns:a16="http://schemas.microsoft.com/office/drawing/2014/main" id="{AB7E4FA7-146A-4FAE-8F98-B23A41B0B31F}"/>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9E5C1603-2C90-4223-B0F1-BE06BF36511A}"/>
              </a:ext>
            </a:extLst>
          </p:cNvPr>
          <p:cNvSpPr>
            <a:spLocks noGrp="1"/>
          </p:cNvSpPr>
          <p:nvPr>
            <p:ph type="sldNum" sz="quarter" idx="12"/>
          </p:nvPr>
        </p:nvSpPr>
        <p:spPr/>
        <p:txBody>
          <a:bodyPr/>
          <a:lstStyle/>
          <a:p>
            <a:fld id="{A6E131DE-DA31-4CDF-828A-8EB206A3CD12}" type="slidenum">
              <a:rPr lang="en-GB" smtClean="0"/>
              <a:t>20</a:t>
            </a:fld>
            <a:endParaRPr lang="en-GB"/>
          </a:p>
        </p:txBody>
      </p:sp>
    </p:spTree>
    <p:extLst>
      <p:ext uri="{BB962C8B-B14F-4D97-AF65-F5344CB8AC3E}">
        <p14:creationId xmlns:p14="http://schemas.microsoft.com/office/powerpoint/2010/main" val="543503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6BD886C-150D-43F6-8465-89DE0D20761F}"/>
              </a:ext>
            </a:extLst>
          </p:cNvPr>
          <p:cNvSpPr>
            <a:spLocks noGrp="1"/>
          </p:cNvSpPr>
          <p:nvPr>
            <p:ph type="title"/>
          </p:nvPr>
        </p:nvSpPr>
        <p:spPr>
          <a:xfrm>
            <a:off x="789560" y="403228"/>
            <a:ext cx="10515600" cy="1325563"/>
          </a:xfrm>
        </p:spPr>
        <p:txBody>
          <a:bodyPr/>
          <a:lstStyle/>
          <a:p>
            <a:r>
              <a:rPr lang="fi-FI" dirty="0">
                <a:solidFill>
                  <a:srgbClr val="5BCA13"/>
                </a:solidFill>
              </a:rPr>
              <a:t>Laaja-alaisen osaamisen osa-alueet                  </a:t>
            </a:r>
            <a:r>
              <a:rPr lang="fi-FI" sz="2400" dirty="0">
                <a:solidFill>
                  <a:srgbClr val="5BCA13"/>
                </a:solidFill>
              </a:rPr>
              <a:t>(rehtori Samuli Laitinen, Kuopion Lyseon lukio)</a:t>
            </a:r>
          </a:p>
        </p:txBody>
      </p:sp>
      <p:sp>
        <p:nvSpPr>
          <p:cNvPr id="3" name="Sisällön paikkamerkki 2">
            <a:extLst>
              <a:ext uri="{FF2B5EF4-FFF2-40B4-BE49-F238E27FC236}">
                <a16:creationId xmlns:a16="http://schemas.microsoft.com/office/drawing/2014/main" id="{C2AEAB10-3CCA-4D42-AA2A-06BBF2EB238A}"/>
              </a:ext>
            </a:extLst>
          </p:cNvPr>
          <p:cNvSpPr>
            <a:spLocks noGrp="1"/>
          </p:cNvSpPr>
          <p:nvPr>
            <p:ph idx="1"/>
          </p:nvPr>
        </p:nvSpPr>
        <p:spPr>
          <a:xfrm>
            <a:off x="789560" y="1629180"/>
            <a:ext cx="10515600" cy="5009745"/>
          </a:xfrm>
        </p:spPr>
        <p:txBody>
          <a:bodyPr>
            <a:normAutofit/>
          </a:bodyPr>
          <a:lstStyle/>
          <a:p>
            <a:r>
              <a:rPr lang="fi-FI" sz="2800" dirty="0"/>
              <a:t>Käsiteltiin kouluittain osa-alue kerrallaan.</a:t>
            </a:r>
          </a:p>
          <a:p>
            <a:pPr lvl="1">
              <a:buFont typeface="Wingdings" panose="05000000000000000000" pitchFamily="2" charset="2"/>
              <a:buChar char="Ø"/>
            </a:pPr>
            <a:r>
              <a:rPr lang="fi-FI" dirty="0"/>
              <a:t>Lukioiden pedagogiset tiimit tai vastaavat valmistelivat kysymyksiä, joiden avulla laaja-alaisen osaamisen osa-alueita avattiin tapaamisissa.</a:t>
            </a:r>
          </a:p>
          <a:p>
            <a:r>
              <a:rPr lang="fi-FI" sz="2800" dirty="0"/>
              <a:t>Tavoite oli </a:t>
            </a:r>
            <a:r>
              <a:rPr lang="fi-FI" sz="2800" dirty="0">
                <a:solidFill>
                  <a:srgbClr val="00B050"/>
                </a:solidFill>
              </a:rPr>
              <a:t>tehdä laaja-alainen osaaminen konkreettiseksi</a:t>
            </a:r>
            <a:r>
              <a:rPr lang="fi-FI" sz="2800" dirty="0"/>
              <a:t>.</a:t>
            </a:r>
          </a:p>
          <a:p>
            <a:r>
              <a:rPr lang="fi-FI" sz="2800" dirty="0"/>
              <a:t>Kaupunkitason aineryhmissä yhdistettiin koulujen pohdinnat oppiaineittain ja luotiin suuntaviivat oman oppiaineiden opintojaksojen rakentamiseen.</a:t>
            </a:r>
          </a:p>
          <a:p>
            <a:r>
              <a:rPr lang="fi-FI" sz="2800" dirty="0"/>
              <a:t>Tavoite oli tehdä </a:t>
            </a:r>
            <a:r>
              <a:rPr lang="fi-FI" sz="2800" dirty="0">
                <a:solidFill>
                  <a:srgbClr val="00B050"/>
                </a:solidFill>
              </a:rPr>
              <a:t>osa-alueet kaikille tutuiksi ja merkityksellisiksi</a:t>
            </a:r>
            <a:r>
              <a:rPr lang="fi-FI" sz="2800" dirty="0"/>
              <a:t>.</a:t>
            </a:r>
          </a:p>
          <a:p>
            <a:endParaRPr lang="fi-FI" dirty="0"/>
          </a:p>
          <a:p>
            <a:endParaRPr lang="fi-FI" dirty="0"/>
          </a:p>
        </p:txBody>
      </p:sp>
      <p:sp>
        <p:nvSpPr>
          <p:cNvPr id="4" name="Päivämäärän paikkamerkki 3">
            <a:extLst>
              <a:ext uri="{FF2B5EF4-FFF2-40B4-BE49-F238E27FC236}">
                <a16:creationId xmlns:a16="http://schemas.microsoft.com/office/drawing/2014/main" id="{1A57A3D2-3E40-4220-9DF9-AA57D36DE602}"/>
              </a:ext>
            </a:extLst>
          </p:cNvPr>
          <p:cNvSpPr>
            <a:spLocks noGrp="1"/>
          </p:cNvSpPr>
          <p:nvPr>
            <p:ph type="dt" sz="half" idx="10"/>
          </p:nvPr>
        </p:nvSpPr>
        <p:spPr>
          <a:xfrm>
            <a:off x="532737" y="6305687"/>
            <a:ext cx="1247425" cy="262309"/>
          </a:xfrm>
        </p:spPr>
        <p:txBody>
          <a:bodyPr/>
          <a:lstStyle/>
          <a:p>
            <a:r>
              <a:rPr lang="en-GB" dirty="0"/>
              <a:t>Anjuli Korhonen</a:t>
            </a:r>
          </a:p>
        </p:txBody>
      </p:sp>
    </p:spTree>
    <p:extLst>
      <p:ext uri="{BB962C8B-B14F-4D97-AF65-F5344CB8AC3E}">
        <p14:creationId xmlns:p14="http://schemas.microsoft.com/office/powerpoint/2010/main" val="633335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A435170-869A-42CA-B527-695040547033}"/>
              </a:ext>
            </a:extLst>
          </p:cNvPr>
          <p:cNvSpPr>
            <a:spLocks noGrp="1"/>
          </p:cNvSpPr>
          <p:nvPr>
            <p:ph type="title"/>
          </p:nvPr>
        </p:nvSpPr>
        <p:spPr>
          <a:xfrm>
            <a:off x="789560" y="460378"/>
            <a:ext cx="10515600" cy="1325563"/>
          </a:xfrm>
        </p:spPr>
        <p:txBody>
          <a:bodyPr/>
          <a:lstStyle/>
          <a:p>
            <a:r>
              <a:rPr lang="fi-FI" dirty="0">
                <a:solidFill>
                  <a:srgbClr val="5BCA13"/>
                </a:solidFill>
              </a:rPr>
              <a:t>Esimerkkinä </a:t>
            </a:r>
            <a:r>
              <a:rPr lang="fi-FI" i="1" dirty="0">
                <a:solidFill>
                  <a:srgbClr val="5BCA13"/>
                </a:solidFill>
              </a:rPr>
              <a:t>Monitieteinen ja luova osaaminen </a:t>
            </a:r>
            <a:r>
              <a:rPr lang="fi-FI" sz="2000" dirty="0">
                <a:solidFill>
                  <a:srgbClr val="5BCA13"/>
                </a:solidFill>
              </a:rPr>
              <a:t>(rehtori Samuli Laitinen, Kuopion Lyseon lukio)</a:t>
            </a:r>
            <a:endParaRPr lang="fi-FI" sz="2000" i="1" dirty="0">
              <a:solidFill>
                <a:srgbClr val="5BCA13"/>
              </a:solidFill>
            </a:endParaRPr>
          </a:p>
        </p:txBody>
      </p:sp>
      <p:sp>
        <p:nvSpPr>
          <p:cNvPr id="3" name="Sisällön paikkamerkki 2">
            <a:extLst>
              <a:ext uri="{FF2B5EF4-FFF2-40B4-BE49-F238E27FC236}">
                <a16:creationId xmlns:a16="http://schemas.microsoft.com/office/drawing/2014/main" id="{E2B466CE-03A8-40CF-AA9F-443802DED036}"/>
              </a:ext>
            </a:extLst>
          </p:cNvPr>
          <p:cNvSpPr>
            <a:spLocks noGrp="1"/>
          </p:cNvSpPr>
          <p:nvPr>
            <p:ph idx="1"/>
          </p:nvPr>
        </p:nvSpPr>
        <p:spPr>
          <a:xfrm>
            <a:off x="789560" y="1410105"/>
            <a:ext cx="10515600" cy="5057370"/>
          </a:xfrm>
        </p:spPr>
        <p:txBody>
          <a:bodyPr>
            <a:normAutofit fontScale="77500" lnSpcReduction="20000"/>
          </a:bodyPr>
          <a:lstStyle/>
          <a:p>
            <a:pPr marL="0" indent="0" fontAlgn="base">
              <a:buNone/>
            </a:pPr>
            <a:r>
              <a:rPr lang="fi-FI" dirty="0"/>
              <a:t> </a:t>
            </a:r>
          </a:p>
          <a:p>
            <a:pPr fontAlgn="base"/>
            <a:r>
              <a:rPr lang="fi-FI" sz="2800" dirty="0"/>
              <a:t>Miten </a:t>
            </a:r>
            <a:r>
              <a:rPr lang="fi-FI" sz="2800" b="1" dirty="0">
                <a:solidFill>
                  <a:srgbClr val="5BCA13"/>
                </a:solidFill>
              </a:rPr>
              <a:t>eri oppiaineiden opetuksessa</a:t>
            </a:r>
            <a:r>
              <a:rPr lang="fi-FI" sz="2800" b="1" dirty="0"/>
              <a:t> </a:t>
            </a:r>
            <a:r>
              <a:rPr lang="fi-FI" sz="2800" dirty="0"/>
              <a:t>huomioidaan</a:t>
            </a:r>
            <a:r>
              <a:rPr lang="fi-FI" sz="2800" b="1" dirty="0"/>
              <a:t> </a:t>
            </a:r>
            <a:r>
              <a:rPr lang="fi-FI" sz="2800" dirty="0"/>
              <a:t>monitieteinen ja luova osaaminen? </a:t>
            </a:r>
            <a:br>
              <a:rPr lang="fi-FI" sz="2800" dirty="0"/>
            </a:br>
            <a:r>
              <a:rPr lang="fi-FI" sz="2800" dirty="0"/>
              <a:t> </a:t>
            </a:r>
          </a:p>
          <a:p>
            <a:pPr fontAlgn="base"/>
            <a:r>
              <a:rPr lang="fi-FI" sz="2800" dirty="0"/>
              <a:t>Miten lisätään opiskelijoiden </a:t>
            </a:r>
            <a:r>
              <a:rPr lang="fi-FI" sz="2800" b="1" dirty="0">
                <a:solidFill>
                  <a:srgbClr val="5BCA13"/>
                </a:solidFill>
              </a:rPr>
              <a:t>ymmärrystä</a:t>
            </a:r>
            <a:r>
              <a:rPr lang="fi-FI" sz="2800" b="1" dirty="0"/>
              <a:t> </a:t>
            </a:r>
            <a:r>
              <a:rPr lang="fi-FI" sz="2800" dirty="0"/>
              <a:t>kaikkien oppiaineiden opintojen </a:t>
            </a:r>
            <a:r>
              <a:rPr lang="fi-FI" sz="2800" b="1" dirty="0">
                <a:solidFill>
                  <a:srgbClr val="5BCA13"/>
                </a:solidFill>
              </a:rPr>
              <a:t>merkityksellisyydestä</a:t>
            </a:r>
            <a:r>
              <a:rPr lang="fi-FI" sz="2800" dirty="0"/>
              <a:t>? </a:t>
            </a:r>
            <a:br>
              <a:rPr lang="fi-FI" sz="2800" dirty="0"/>
            </a:br>
            <a:r>
              <a:rPr lang="fi-FI" sz="2800" dirty="0"/>
              <a:t> </a:t>
            </a:r>
          </a:p>
          <a:p>
            <a:pPr fontAlgn="base"/>
            <a:r>
              <a:rPr lang="fi-FI" sz="2800" dirty="0"/>
              <a:t>Miten voidaan opettaa </a:t>
            </a:r>
            <a:r>
              <a:rPr lang="fi-FI" sz="2800" b="1" dirty="0">
                <a:solidFill>
                  <a:srgbClr val="5BCA13"/>
                </a:solidFill>
              </a:rPr>
              <a:t>monilukutaitoa</a:t>
            </a:r>
            <a:r>
              <a:rPr lang="fi-FI" sz="2800" dirty="0"/>
              <a:t>? Miten eri aineissa voidaan harjoitella monilukutaitoa? </a:t>
            </a:r>
            <a:br>
              <a:rPr lang="fi-FI" sz="2800" dirty="0"/>
            </a:br>
            <a:r>
              <a:rPr lang="fi-FI" sz="2800" dirty="0"/>
              <a:t> </a:t>
            </a:r>
          </a:p>
          <a:p>
            <a:pPr fontAlgn="base"/>
            <a:r>
              <a:rPr lang="fi-FI" sz="2800" dirty="0"/>
              <a:t>Mitä sellaisia pedagogisia </a:t>
            </a:r>
            <a:r>
              <a:rPr lang="fi-FI" sz="2800" b="1" dirty="0">
                <a:solidFill>
                  <a:srgbClr val="5BCA13"/>
                </a:solidFill>
              </a:rPr>
              <a:t>käytänteitä</a:t>
            </a:r>
            <a:r>
              <a:rPr lang="fi-FI" sz="2800" dirty="0"/>
              <a:t> Lyseolla </a:t>
            </a:r>
            <a:r>
              <a:rPr lang="fi-FI" sz="2800" b="1" dirty="0">
                <a:solidFill>
                  <a:srgbClr val="5BCA13"/>
                </a:solidFill>
              </a:rPr>
              <a:t>on jo</a:t>
            </a:r>
            <a:r>
              <a:rPr lang="fi-FI" sz="2800" dirty="0"/>
              <a:t>, jotka kehittävät monitieteistä osaamista? Mitä uusia käytänteitä voisimme kehittää? </a:t>
            </a:r>
            <a:br>
              <a:rPr lang="fi-FI" sz="2800" dirty="0"/>
            </a:br>
            <a:r>
              <a:rPr lang="fi-FI" sz="2800" dirty="0"/>
              <a:t> </a:t>
            </a:r>
          </a:p>
          <a:p>
            <a:pPr fontAlgn="base"/>
            <a:r>
              <a:rPr lang="fi-FI" sz="2800" dirty="0"/>
              <a:t>Millaisia </a:t>
            </a:r>
            <a:r>
              <a:rPr lang="fi-FI" sz="2800" b="1" dirty="0">
                <a:solidFill>
                  <a:srgbClr val="5BCA13"/>
                </a:solidFill>
              </a:rPr>
              <a:t>uusia pedagogisia ratkaisuja </a:t>
            </a:r>
            <a:r>
              <a:rPr lang="fi-FI" sz="2800" dirty="0"/>
              <a:t>tarvitaan useamman aineen opintojaksojen toteuttamisessa? </a:t>
            </a:r>
          </a:p>
          <a:p>
            <a:endParaRPr lang="fi-FI" dirty="0"/>
          </a:p>
        </p:txBody>
      </p:sp>
      <p:sp>
        <p:nvSpPr>
          <p:cNvPr id="4" name="Päivämäärän paikkamerkki 3">
            <a:extLst>
              <a:ext uri="{FF2B5EF4-FFF2-40B4-BE49-F238E27FC236}">
                <a16:creationId xmlns:a16="http://schemas.microsoft.com/office/drawing/2014/main" id="{B17B4E74-5EA7-4E89-9F43-AACF3157AB6C}"/>
              </a:ext>
            </a:extLst>
          </p:cNvPr>
          <p:cNvSpPr>
            <a:spLocks noGrp="1"/>
          </p:cNvSpPr>
          <p:nvPr>
            <p:ph type="dt" sz="half" idx="10"/>
          </p:nvPr>
        </p:nvSpPr>
        <p:spPr>
          <a:xfrm>
            <a:off x="532737" y="6305687"/>
            <a:ext cx="1247425" cy="262309"/>
          </a:xfrm>
        </p:spPr>
        <p:txBody>
          <a:bodyPr/>
          <a:lstStyle/>
          <a:p>
            <a:r>
              <a:rPr lang="en-GB" dirty="0"/>
              <a:t>Anjuli Korhonen</a:t>
            </a:r>
          </a:p>
        </p:txBody>
      </p:sp>
    </p:spTree>
    <p:extLst>
      <p:ext uri="{BB962C8B-B14F-4D97-AF65-F5344CB8AC3E}">
        <p14:creationId xmlns:p14="http://schemas.microsoft.com/office/powerpoint/2010/main" val="1723759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A7C6F28-82FF-42F7-84AC-DC9D240CBF1D}"/>
              </a:ext>
            </a:extLst>
          </p:cNvPr>
          <p:cNvSpPr>
            <a:spLocks noGrp="1"/>
          </p:cNvSpPr>
          <p:nvPr>
            <p:ph type="title"/>
          </p:nvPr>
        </p:nvSpPr>
        <p:spPr>
          <a:xfrm>
            <a:off x="789560" y="322262"/>
            <a:ext cx="10515600" cy="1325563"/>
          </a:xfrm>
        </p:spPr>
        <p:txBody>
          <a:bodyPr/>
          <a:lstStyle/>
          <a:p>
            <a:r>
              <a:rPr lang="fi-FI" dirty="0">
                <a:solidFill>
                  <a:srgbClr val="5BCA13"/>
                </a:solidFill>
              </a:rPr>
              <a:t>Esimerkkinä opintojakso RUB1 5 (</a:t>
            </a:r>
            <a:r>
              <a:rPr lang="fi-FI" dirty="0" err="1">
                <a:solidFill>
                  <a:srgbClr val="5BCA13"/>
                </a:solidFill>
              </a:rPr>
              <a:t>laajikset</a:t>
            </a:r>
            <a:r>
              <a:rPr lang="fi-FI" dirty="0">
                <a:solidFill>
                  <a:srgbClr val="5BCA13"/>
                </a:solidFill>
              </a:rPr>
              <a:t>)      </a:t>
            </a:r>
            <a:r>
              <a:rPr lang="fi-FI" sz="2000" dirty="0">
                <a:solidFill>
                  <a:srgbClr val="5BCA13"/>
                </a:solidFill>
              </a:rPr>
              <a:t>(rehtori Samuli Laitinen, Kuopion Lyseon lukio)</a:t>
            </a:r>
          </a:p>
        </p:txBody>
      </p:sp>
      <p:sp>
        <p:nvSpPr>
          <p:cNvPr id="3" name="Sisällön paikkamerkki 2">
            <a:extLst>
              <a:ext uri="{FF2B5EF4-FFF2-40B4-BE49-F238E27FC236}">
                <a16:creationId xmlns:a16="http://schemas.microsoft.com/office/drawing/2014/main" id="{41BBDB63-2441-4A44-862C-D5D7F6E42430}"/>
              </a:ext>
            </a:extLst>
          </p:cNvPr>
          <p:cNvSpPr>
            <a:spLocks noGrp="1"/>
          </p:cNvSpPr>
          <p:nvPr>
            <p:ph idx="1"/>
          </p:nvPr>
        </p:nvSpPr>
        <p:spPr>
          <a:xfrm>
            <a:off x="789560" y="1285875"/>
            <a:ext cx="10515600" cy="5448300"/>
          </a:xfrm>
        </p:spPr>
        <p:txBody>
          <a:bodyPr>
            <a:normAutofit fontScale="70000" lnSpcReduction="20000"/>
          </a:bodyPr>
          <a:lstStyle/>
          <a:p>
            <a:pPr marL="0" indent="0" fontAlgn="base">
              <a:lnSpc>
                <a:spcPct val="120000"/>
              </a:lnSpc>
              <a:buNone/>
            </a:pPr>
            <a:endParaRPr lang="fi-FI" dirty="0"/>
          </a:p>
          <a:p>
            <a:pPr fontAlgn="base">
              <a:lnSpc>
                <a:spcPct val="120000"/>
              </a:lnSpc>
            </a:pPr>
            <a:r>
              <a:rPr lang="fi-FI" sz="3400" b="1" i="1" dirty="0"/>
              <a:t>Hyvinvointi- ja vuorovaikutusosaaminen</a:t>
            </a:r>
            <a:r>
              <a:rPr lang="fi-FI" sz="3400" i="1" dirty="0"/>
              <a:t>: </a:t>
            </a:r>
            <a:r>
              <a:rPr lang="fi-FI" sz="2600" i="1" dirty="0"/>
              <a:t>Opintojaksossa pohditaan monipuolisesti omia vahvuuksia ja näin vahvistetaan luottamusta omaan tulevaisuuteen.  Kannustetaan opiskelijaa käyttämään ruotsin kieltä rohkeasti niin luokkatilanteissa kuin koulun ulkopuolellakin. Opiskelija pohtii myös omia valmiuksiaan elinikäiseen oppimiseen. Opiskelijoita kannustetaan osallistumaan ruotsin valinnaiskursseille ja ylioppilaskirjoituksiin, mikä hälventää opiskelijoiden epävarmuutta omien taitojen sekä tulevaisuuden suhteen. </a:t>
            </a:r>
            <a:r>
              <a:rPr lang="fi-FI" sz="2600" dirty="0"/>
              <a:t> </a:t>
            </a:r>
          </a:p>
          <a:p>
            <a:pPr fontAlgn="base">
              <a:lnSpc>
                <a:spcPct val="120000"/>
              </a:lnSpc>
            </a:pPr>
            <a:r>
              <a:rPr lang="fi-FI" sz="3400" b="1" i="1" dirty="0"/>
              <a:t>Yhteiskunnallinen osaaminen</a:t>
            </a:r>
            <a:r>
              <a:rPr lang="fi-FI" sz="3400" i="1" dirty="0"/>
              <a:t>: </a:t>
            </a:r>
            <a:r>
              <a:rPr lang="fi-FI" sz="2600" i="1" dirty="0"/>
              <a:t>Opintojaksossa korostuvat työelämävalmiudet ja yrittäjämäinen asenne. Harjoitellaan mm. työhakemuksen ja CV:n tekoa, työhaastattelua. Tutustutaan yrittäjyyteen ja erilaisiin mahdollisuuksiin löytää sopivia jatko-opiskelu- ja työpaikkoja. Opintojakson suoritettuaan opiskelijan tulisi ymmärtää, että kielitaito on tärkeä työelämätaito ja hän on rohkaistunut käyttämään ruotsia. </a:t>
            </a:r>
            <a:r>
              <a:rPr lang="fi-FI" sz="2600" dirty="0"/>
              <a:t> </a:t>
            </a:r>
          </a:p>
          <a:p>
            <a:pPr fontAlgn="base">
              <a:lnSpc>
                <a:spcPct val="120000"/>
              </a:lnSpc>
            </a:pPr>
            <a:r>
              <a:rPr lang="fi-FI" sz="3400" b="1" i="1" dirty="0"/>
              <a:t>Globaali- ja kulttuuriosaaminen</a:t>
            </a:r>
            <a:r>
              <a:rPr lang="fi-FI" sz="3400" i="1" dirty="0"/>
              <a:t>: </a:t>
            </a:r>
            <a:r>
              <a:rPr lang="fi-FI" sz="2600" i="1" dirty="0"/>
              <a:t>Opintojaksossa korostetaan ruotsin kielen merkitystä lukion jälkeen kotimaassa erityisesti suomenruotsalaisilla alueilla sekä Suomen roolia yhtenä Pohjoismaana, pohjoismainen yhteistyö mukaan lukien. </a:t>
            </a:r>
            <a:r>
              <a:rPr lang="fi-FI" sz="2600" dirty="0"/>
              <a:t> </a:t>
            </a:r>
          </a:p>
          <a:p>
            <a:endParaRPr lang="fi-FI" dirty="0"/>
          </a:p>
        </p:txBody>
      </p:sp>
      <p:sp>
        <p:nvSpPr>
          <p:cNvPr id="4" name="Päivämäärän paikkamerkki 3">
            <a:extLst>
              <a:ext uri="{FF2B5EF4-FFF2-40B4-BE49-F238E27FC236}">
                <a16:creationId xmlns:a16="http://schemas.microsoft.com/office/drawing/2014/main" id="{F38CDC23-D219-4E60-ABFF-DE5465BAC26F}"/>
              </a:ext>
            </a:extLst>
          </p:cNvPr>
          <p:cNvSpPr>
            <a:spLocks noGrp="1"/>
          </p:cNvSpPr>
          <p:nvPr>
            <p:ph type="dt" sz="half" idx="10"/>
          </p:nvPr>
        </p:nvSpPr>
        <p:spPr>
          <a:xfrm>
            <a:off x="461175" y="6273429"/>
            <a:ext cx="1247425" cy="262309"/>
          </a:xfrm>
        </p:spPr>
        <p:txBody>
          <a:bodyPr/>
          <a:lstStyle/>
          <a:p>
            <a:r>
              <a:rPr lang="en-GB" dirty="0"/>
              <a:t>Anjuli Korhonen</a:t>
            </a:r>
          </a:p>
        </p:txBody>
      </p:sp>
    </p:spTree>
    <p:extLst>
      <p:ext uri="{BB962C8B-B14F-4D97-AF65-F5344CB8AC3E}">
        <p14:creationId xmlns:p14="http://schemas.microsoft.com/office/powerpoint/2010/main" val="3107140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81AA4F8-6528-42F3-9F04-26CB935D0EC3}"/>
              </a:ext>
            </a:extLst>
          </p:cNvPr>
          <p:cNvSpPr>
            <a:spLocks noGrp="1"/>
          </p:cNvSpPr>
          <p:nvPr>
            <p:ph type="title"/>
          </p:nvPr>
        </p:nvSpPr>
        <p:spPr>
          <a:xfrm>
            <a:off x="838200" y="365128"/>
            <a:ext cx="10515600" cy="1325563"/>
          </a:xfrm>
        </p:spPr>
        <p:txBody>
          <a:bodyPr/>
          <a:lstStyle/>
          <a:p>
            <a:r>
              <a:rPr lang="fi-FI" dirty="0">
                <a:solidFill>
                  <a:srgbClr val="5BCA13"/>
                </a:solidFill>
              </a:rPr>
              <a:t>Esimerkkinä opintojakso BI 2 (</a:t>
            </a:r>
            <a:r>
              <a:rPr lang="fi-FI" dirty="0" err="1">
                <a:solidFill>
                  <a:srgbClr val="5BCA13"/>
                </a:solidFill>
              </a:rPr>
              <a:t>laajikset</a:t>
            </a:r>
            <a:r>
              <a:rPr lang="fi-FI" dirty="0">
                <a:solidFill>
                  <a:srgbClr val="5BCA13"/>
                </a:solidFill>
              </a:rPr>
              <a:t>)             </a:t>
            </a:r>
            <a:r>
              <a:rPr lang="fi-FI" sz="2000" dirty="0">
                <a:solidFill>
                  <a:srgbClr val="5BCA13"/>
                </a:solidFill>
              </a:rPr>
              <a:t>(rehtori Samuli Laitinen, Kuopion Lyseon lukio)</a:t>
            </a:r>
          </a:p>
        </p:txBody>
      </p:sp>
      <p:sp>
        <p:nvSpPr>
          <p:cNvPr id="3" name="Sisällön paikkamerkki 2">
            <a:extLst>
              <a:ext uri="{FF2B5EF4-FFF2-40B4-BE49-F238E27FC236}">
                <a16:creationId xmlns:a16="http://schemas.microsoft.com/office/drawing/2014/main" id="{46E2DF6C-7F40-4018-BD27-5822BB4FDB76}"/>
              </a:ext>
            </a:extLst>
          </p:cNvPr>
          <p:cNvSpPr>
            <a:spLocks noGrp="1"/>
          </p:cNvSpPr>
          <p:nvPr>
            <p:ph idx="1"/>
          </p:nvPr>
        </p:nvSpPr>
        <p:spPr>
          <a:xfrm>
            <a:off x="789560" y="1438275"/>
            <a:ext cx="10515600" cy="5238750"/>
          </a:xfrm>
        </p:spPr>
        <p:txBody>
          <a:bodyPr>
            <a:normAutofit fontScale="70000" lnSpcReduction="20000"/>
          </a:bodyPr>
          <a:lstStyle/>
          <a:p>
            <a:pPr marL="0" indent="0" fontAlgn="base">
              <a:buNone/>
            </a:pPr>
            <a:endParaRPr lang="fi-FI" b="1" i="1" dirty="0"/>
          </a:p>
          <a:p>
            <a:pPr fontAlgn="base"/>
            <a:r>
              <a:rPr lang="fi-FI" sz="2600" b="1" i="1" dirty="0"/>
              <a:t>Hyvinvointiosaaminen: </a:t>
            </a:r>
            <a:r>
              <a:rPr lang="fi-FI" i="1" dirty="0"/>
              <a:t>Opintojakso keskittyy ihmiskehon toimintaan. Opintojaksolla kiinnitetään huomiota myös monimuotoisen, puhtaan ja terveellisen ympäristön merkitykseen ihmisen kokonaisvaltaiselle hyvinvoinnille. Opintojakson aikana opiskelijan ymmärrys Ihmiskehon rakenteiden ja toimintojen biologisesta taustasta vahvistuu ja ymmärrys ihmisyksilöiden erilaisuudesta ja monimuotoisuudesta lisääntyy. </a:t>
            </a:r>
            <a:r>
              <a:rPr lang="fi-FI" i="1" dirty="0">
                <a:solidFill>
                  <a:srgbClr val="5BCA13"/>
                </a:solidFill>
              </a:rPr>
              <a:t>Kesken: Otetaanko terveysnäkökulma mukaan? Tämä osio mielestämme tärkein. Onko tarve kirjata laajemmin? </a:t>
            </a:r>
            <a:r>
              <a:rPr lang="fi-FI" dirty="0">
                <a:solidFill>
                  <a:srgbClr val="5BCA13"/>
                </a:solidFill>
              </a:rPr>
              <a:t> </a:t>
            </a:r>
          </a:p>
          <a:p>
            <a:pPr fontAlgn="base"/>
            <a:r>
              <a:rPr lang="fi-FI" sz="2600" b="1" i="1" dirty="0"/>
              <a:t>Vuorovaikutusosaaminen: </a:t>
            </a:r>
            <a:r>
              <a:rPr lang="fi-FI" i="1" dirty="0"/>
              <a:t>Opintojaksolla tehdään pienimuotoinen ihmiselimistön toimintaan liittyvä kokeellinen työ yhdessä toisten opiskelijoiden kanssa, esimerkiksi tutkitaan luuston rakennetta, mitataan sykettä tai verenpainetta. Opiskelija osaa tulkita ja arvioida eri lähteistä hankitun ihmisen biologiaan ja terveyteen liittyvän tiedon luotettavuutta ja merkitystä ja keskustella niistä yhdessä toisten opiskelijoiden kanssa. </a:t>
            </a:r>
            <a:r>
              <a:rPr lang="fi-FI" i="1" dirty="0">
                <a:solidFill>
                  <a:srgbClr val="5BCA13"/>
                </a:solidFill>
              </a:rPr>
              <a:t>(Onko liian sitova?) </a:t>
            </a:r>
            <a:r>
              <a:rPr lang="fi-FI" dirty="0">
                <a:solidFill>
                  <a:srgbClr val="5BCA13"/>
                </a:solidFill>
              </a:rPr>
              <a:t> </a:t>
            </a:r>
          </a:p>
          <a:p>
            <a:pPr fontAlgn="base"/>
            <a:r>
              <a:rPr lang="fi-FI" sz="2600" b="1" i="1" dirty="0"/>
              <a:t>Monitieteinen ja luova osaaminen: </a:t>
            </a:r>
            <a:r>
              <a:rPr lang="fi-FI" i="1" dirty="0"/>
              <a:t>Opintojaksolla tarkastellaan ihmiskehon ja ympäristön vuorovaikutusta, esimerkiksi säteilyn, karsinogeenien, ruokavalion, liikunnan, unen ja päihteiden merkitystä elimistön homeostasian ylläpitämisessä. Opintojakson sisältöihin yhdistellään muiden tieteenalojen tuottamaa tietoa ihmiselimistön toiminnasta esimerkiksi kemian, terveystiedon, fysiikan, liikuntalääketieteen ja psykologian osalta. </a:t>
            </a:r>
            <a:r>
              <a:rPr lang="fi-FI" dirty="0"/>
              <a:t> </a:t>
            </a:r>
          </a:p>
          <a:p>
            <a:pPr fontAlgn="base"/>
            <a:r>
              <a:rPr lang="fi-FI" sz="2600" b="1" i="1" dirty="0"/>
              <a:t>Yhteiskunnallinen osaaminen: </a:t>
            </a:r>
            <a:r>
              <a:rPr lang="fi-FI" i="1" dirty="0"/>
              <a:t>Opiskelija osaa käyttää oppimaansa tietoa ihmisen biologiasta yksilötason valintojen ja yhteiskunnallisen päätöksenteon pohjana esimerkiksi tarkastellessaan ravitsemussuosituksia, kansallinen rokotusohjelmaa ja liikuntasuosituksia. Opintojaksolla tarkastellaan esimerkkejä ihmisen biologian tuntemuksen hyödyntämisestä eri ammateissa esimerkiksi terveydenhuolto- ja liikunta-alalla. </a:t>
            </a:r>
            <a:r>
              <a:rPr lang="fi-FI" i="1" dirty="0">
                <a:solidFill>
                  <a:srgbClr val="5BCA13"/>
                </a:solidFill>
              </a:rPr>
              <a:t>(Onko liian sitova?) </a:t>
            </a:r>
            <a:r>
              <a:rPr lang="fi-FI" dirty="0">
                <a:solidFill>
                  <a:srgbClr val="5BCA13"/>
                </a:solidFill>
              </a:rPr>
              <a:t> </a:t>
            </a:r>
          </a:p>
          <a:p>
            <a:endParaRPr lang="fi-FI" dirty="0"/>
          </a:p>
        </p:txBody>
      </p:sp>
      <p:sp>
        <p:nvSpPr>
          <p:cNvPr id="4" name="Päivämäärän paikkamerkki 3">
            <a:extLst>
              <a:ext uri="{FF2B5EF4-FFF2-40B4-BE49-F238E27FC236}">
                <a16:creationId xmlns:a16="http://schemas.microsoft.com/office/drawing/2014/main" id="{6E0C1F50-7350-477B-8606-C7A2530B3548}"/>
              </a:ext>
            </a:extLst>
          </p:cNvPr>
          <p:cNvSpPr>
            <a:spLocks noGrp="1"/>
          </p:cNvSpPr>
          <p:nvPr>
            <p:ph type="dt" sz="half" idx="10"/>
          </p:nvPr>
        </p:nvSpPr>
        <p:spPr>
          <a:xfrm>
            <a:off x="604299" y="6361717"/>
            <a:ext cx="1247425" cy="262309"/>
          </a:xfrm>
        </p:spPr>
        <p:txBody>
          <a:bodyPr/>
          <a:lstStyle/>
          <a:p>
            <a:r>
              <a:rPr lang="en-GB" dirty="0"/>
              <a:t>Anjuli Korhonen</a:t>
            </a:r>
          </a:p>
        </p:txBody>
      </p:sp>
    </p:spTree>
    <p:extLst>
      <p:ext uri="{BB962C8B-B14F-4D97-AF65-F5344CB8AC3E}">
        <p14:creationId xmlns:p14="http://schemas.microsoft.com/office/powerpoint/2010/main" val="2872558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35681EF-10A2-4B8D-B484-7388332777D1}"/>
              </a:ext>
            </a:extLst>
          </p:cNvPr>
          <p:cNvSpPr>
            <a:spLocks noGrp="1"/>
          </p:cNvSpPr>
          <p:nvPr>
            <p:ph type="ctrTitle"/>
          </p:nvPr>
        </p:nvSpPr>
        <p:spPr>
          <a:xfrm>
            <a:off x="749840" y="2619006"/>
            <a:ext cx="8297694" cy="1416555"/>
          </a:xfrm>
        </p:spPr>
        <p:txBody>
          <a:bodyPr/>
          <a:lstStyle/>
          <a:p>
            <a:r>
              <a:rPr lang="fi-FI" dirty="0"/>
              <a:t>Laaja-alainen osaaminen –</a:t>
            </a:r>
            <a:br>
              <a:rPr lang="fi-FI" dirty="0"/>
            </a:br>
            <a:r>
              <a:rPr lang="fi-FI" dirty="0"/>
              <a:t>Miten arvioidaan osana opintojaksoja?</a:t>
            </a:r>
          </a:p>
        </p:txBody>
      </p:sp>
    </p:spTree>
    <p:extLst>
      <p:ext uri="{BB962C8B-B14F-4D97-AF65-F5344CB8AC3E}">
        <p14:creationId xmlns:p14="http://schemas.microsoft.com/office/powerpoint/2010/main" val="1850171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9942ABC-9FBE-40FF-8FC3-A0825F22CCDD}"/>
              </a:ext>
            </a:extLst>
          </p:cNvPr>
          <p:cNvSpPr>
            <a:spLocks noGrp="1"/>
          </p:cNvSpPr>
          <p:nvPr>
            <p:ph type="title"/>
          </p:nvPr>
        </p:nvSpPr>
        <p:spPr>
          <a:xfrm>
            <a:off x="614631" y="171659"/>
            <a:ext cx="10515600" cy="718887"/>
          </a:xfrm>
        </p:spPr>
        <p:txBody>
          <a:bodyPr/>
          <a:lstStyle/>
          <a:p>
            <a:r>
              <a:rPr lang="fi-FI" sz="2800" dirty="0"/>
              <a:t>Perusteet velvoittavat (mutta myös vapauttavat) arvioimaan laaja-alaisesti</a:t>
            </a:r>
          </a:p>
        </p:txBody>
      </p:sp>
      <p:sp>
        <p:nvSpPr>
          <p:cNvPr id="3" name="Sisällön paikkamerkki 2">
            <a:extLst>
              <a:ext uri="{FF2B5EF4-FFF2-40B4-BE49-F238E27FC236}">
                <a16:creationId xmlns:a16="http://schemas.microsoft.com/office/drawing/2014/main" id="{42AD0947-B8AD-4FC1-998D-F9B1D4A09CE3}"/>
              </a:ext>
            </a:extLst>
          </p:cNvPr>
          <p:cNvSpPr>
            <a:spLocks noGrp="1"/>
          </p:cNvSpPr>
          <p:nvPr>
            <p:ph idx="1"/>
          </p:nvPr>
        </p:nvSpPr>
        <p:spPr>
          <a:xfrm>
            <a:off x="105748" y="1199096"/>
            <a:ext cx="8982593" cy="4619762"/>
          </a:xfrm>
        </p:spPr>
        <p:txBody>
          <a:bodyPr/>
          <a:lstStyle/>
          <a:p>
            <a:pPr marL="447675" lvl="1" indent="0">
              <a:spcAft>
                <a:spcPts val="600"/>
              </a:spcAft>
              <a:buNone/>
            </a:pPr>
            <a:r>
              <a:rPr lang="fi-FI" dirty="0"/>
              <a:t>Laaja-alaista osaamista arvioidaan </a:t>
            </a:r>
            <a:r>
              <a:rPr lang="fi-FI" b="1" dirty="0"/>
              <a:t>osana opintojakson </a:t>
            </a:r>
            <a:r>
              <a:rPr lang="fi-FI" dirty="0"/>
              <a:t>formatiivista ja summatiivista </a:t>
            </a:r>
            <a:r>
              <a:rPr lang="fi-FI" b="1" dirty="0"/>
              <a:t>arviointia.</a:t>
            </a:r>
          </a:p>
          <a:p>
            <a:pPr lvl="2">
              <a:spcAft>
                <a:spcPts val="600"/>
              </a:spcAft>
              <a:buFont typeface="Wingdings" panose="05000000000000000000" pitchFamily="2" charset="2"/>
              <a:buChar char="Ø"/>
            </a:pPr>
            <a:r>
              <a:rPr lang="fi-FI" dirty="0"/>
              <a:t>Summatiivista niiltä osin, kuin laaja-alainen osaaminen eli </a:t>
            </a:r>
            <a:r>
              <a:rPr lang="fi-FI" b="1" dirty="0"/>
              <a:t>kompetenssin rakentuminen </a:t>
            </a:r>
            <a:r>
              <a:rPr lang="fi-FI" dirty="0"/>
              <a:t>siihen soveltuu.</a:t>
            </a:r>
          </a:p>
          <a:p>
            <a:pPr lvl="1">
              <a:spcAft>
                <a:spcPts val="600"/>
              </a:spcAft>
            </a:pPr>
            <a:r>
              <a:rPr lang="fi-FI" dirty="0"/>
              <a:t>Oppiaineiden välistä </a:t>
            </a:r>
            <a:r>
              <a:rPr lang="fi-FI" b="1" dirty="0"/>
              <a:t>yhteistyötä </a:t>
            </a:r>
            <a:r>
              <a:rPr lang="fi-FI" dirty="0"/>
              <a:t>tarvitaan myös arvioinnissa.</a:t>
            </a:r>
          </a:p>
          <a:p>
            <a:pPr lvl="1">
              <a:spcAft>
                <a:spcPts val="600"/>
              </a:spcAft>
            </a:pPr>
            <a:r>
              <a:rPr lang="fi-FI" dirty="0"/>
              <a:t>Opintojakson tavoitteet ja arviointi on luonnollisesti myös laaja-alaisen osaamisen osalta selvitettävä opiskelijoille opintojakson alussa, jolloin niistä keskustellaan opiskelijoiden kanssa, ja arviointiin palataan tarvittaessa.</a:t>
            </a:r>
          </a:p>
        </p:txBody>
      </p:sp>
      <p:sp>
        <p:nvSpPr>
          <p:cNvPr id="6" name="Dian numeron paikkamerkki 5">
            <a:extLst>
              <a:ext uri="{FF2B5EF4-FFF2-40B4-BE49-F238E27FC236}">
                <a16:creationId xmlns:a16="http://schemas.microsoft.com/office/drawing/2014/main" id="{475636E0-7B7A-422C-B60F-12F9D954D871}"/>
              </a:ext>
            </a:extLst>
          </p:cNvPr>
          <p:cNvSpPr>
            <a:spLocks noGrp="1"/>
          </p:cNvSpPr>
          <p:nvPr>
            <p:ph type="sldNum" sz="quarter" idx="12"/>
          </p:nvPr>
        </p:nvSpPr>
        <p:spPr/>
        <p:txBody>
          <a:bodyPr/>
          <a:lstStyle/>
          <a:p>
            <a:fld id="{A6E131DE-DA31-4CDF-828A-8EB206A3CD12}" type="slidenum">
              <a:rPr lang="en-GB" smtClean="0"/>
              <a:t>26</a:t>
            </a:fld>
            <a:endParaRPr lang="en-GB"/>
          </a:p>
        </p:txBody>
      </p:sp>
      <p:sp>
        <p:nvSpPr>
          <p:cNvPr id="7" name="Suorakulmio: Pyöristetyt kulmat 6">
            <a:extLst>
              <a:ext uri="{FF2B5EF4-FFF2-40B4-BE49-F238E27FC236}">
                <a16:creationId xmlns:a16="http://schemas.microsoft.com/office/drawing/2014/main" id="{1F861C2F-3842-481D-A434-47916B7DCA9C}"/>
              </a:ext>
            </a:extLst>
          </p:cNvPr>
          <p:cNvSpPr/>
          <p:nvPr/>
        </p:nvSpPr>
        <p:spPr>
          <a:xfrm>
            <a:off x="7459929" y="4613834"/>
            <a:ext cx="3913327" cy="1274274"/>
          </a:xfrm>
          <a:prstGeom prst="roundRect">
            <a:avLst>
              <a:gd name="adj" fmla="val 16667"/>
            </a:avLst>
          </a:prstGeom>
          <a:solidFill>
            <a:schemeClr val="accent1">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800" dirty="0"/>
              <a:t>Miksi arvioimme, </a:t>
            </a:r>
          </a:p>
          <a:p>
            <a:pPr algn="ctr"/>
            <a:r>
              <a:rPr lang="fi-FI" sz="2800" dirty="0"/>
              <a:t>mitä arvioimme?</a:t>
            </a:r>
          </a:p>
        </p:txBody>
      </p:sp>
      <p:sp>
        <p:nvSpPr>
          <p:cNvPr id="8" name="Tekstiruutu 7">
            <a:extLst>
              <a:ext uri="{FF2B5EF4-FFF2-40B4-BE49-F238E27FC236}">
                <a16:creationId xmlns:a16="http://schemas.microsoft.com/office/drawing/2014/main" id="{3D09CE91-85B1-4D55-B88D-43CE9D3A7154}"/>
              </a:ext>
            </a:extLst>
          </p:cNvPr>
          <p:cNvSpPr txBox="1"/>
          <p:nvPr/>
        </p:nvSpPr>
        <p:spPr>
          <a:xfrm>
            <a:off x="896568" y="5287943"/>
            <a:ext cx="6704879" cy="830997"/>
          </a:xfrm>
          <a:prstGeom prst="rect">
            <a:avLst/>
          </a:prstGeom>
          <a:noFill/>
        </p:spPr>
        <p:txBody>
          <a:bodyPr wrap="square" rtlCol="0">
            <a:spAutoFit/>
          </a:bodyPr>
          <a:lstStyle/>
          <a:p>
            <a:r>
              <a:rPr lang="fi-FI" sz="2400" b="1" dirty="0">
                <a:solidFill>
                  <a:srgbClr val="0070C0"/>
                </a:solidFill>
              </a:rPr>
              <a:t>Summatiivinen arviointi </a:t>
            </a:r>
            <a:r>
              <a:rPr lang="fi-FI" sz="2400" dirty="0">
                <a:solidFill>
                  <a:srgbClr val="0070C0"/>
                </a:solidFill>
              </a:rPr>
              <a:t>tekee oppimisen ja osaamisen tavoitteita näkyväksi.</a:t>
            </a:r>
          </a:p>
        </p:txBody>
      </p:sp>
      <p:sp>
        <p:nvSpPr>
          <p:cNvPr id="9" name="Tekstiruutu 8">
            <a:extLst>
              <a:ext uri="{FF2B5EF4-FFF2-40B4-BE49-F238E27FC236}">
                <a16:creationId xmlns:a16="http://schemas.microsoft.com/office/drawing/2014/main" id="{BE3A4C95-F764-48E3-8F0B-5E4AC291B424}"/>
              </a:ext>
            </a:extLst>
          </p:cNvPr>
          <p:cNvSpPr txBox="1"/>
          <p:nvPr/>
        </p:nvSpPr>
        <p:spPr>
          <a:xfrm>
            <a:off x="896568" y="4757028"/>
            <a:ext cx="6303329" cy="461665"/>
          </a:xfrm>
          <a:prstGeom prst="rect">
            <a:avLst/>
          </a:prstGeom>
          <a:noFill/>
        </p:spPr>
        <p:txBody>
          <a:bodyPr wrap="none" rtlCol="0">
            <a:spAutoFit/>
          </a:bodyPr>
          <a:lstStyle/>
          <a:p>
            <a:r>
              <a:rPr lang="fi-FI" sz="2400" b="1" dirty="0">
                <a:solidFill>
                  <a:srgbClr val="0070C0"/>
                </a:solidFill>
              </a:rPr>
              <a:t>Formatiivinen arviointi </a:t>
            </a:r>
            <a:r>
              <a:rPr lang="fi-FI" sz="2400" dirty="0">
                <a:solidFill>
                  <a:srgbClr val="0070C0"/>
                </a:solidFill>
              </a:rPr>
              <a:t>tukee ja ohjaa oppimista.</a:t>
            </a:r>
          </a:p>
        </p:txBody>
      </p:sp>
      <p:sp>
        <p:nvSpPr>
          <p:cNvPr id="10" name="Tekstiruutu 9">
            <a:extLst>
              <a:ext uri="{FF2B5EF4-FFF2-40B4-BE49-F238E27FC236}">
                <a16:creationId xmlns:a16="http://schemas.microsoft.com/office/drawing/2014/main" id="{307A5206-EEB7-4847-A629-7B146AD0D4B2}"/>
              </a:ext>
            </a:extLst>
          </p:cNvPr>
          <p:cNvSpPr txBox="1"/>
          <p:nvPr/>
        </p:nvSpPr>
        <p:spPr>
          <a:xfrm>
            <a:off x="1820849" y="6260219"/>
            <a:ext cx="1860605" cy="307777"/>
          </a:xfrm>
          <a:prstGeom prst="rect">
            <a:avLst/>
          </a:prstGeom>
          <a:noFill/>
        </p:spPr>
        <p:txBody>
          <a:bodyPr wrap="square" rtlCol="0">
            <a:spAutoFit/>
          </a:bodyPr>
          <a:lstStyle/>
          <a:p>
            <a:r>
              <a:rPr lang="fi-FI" sz="1400" dirty="0"/>
              <a:t>Petri Lehikoinen</a:t>
            </a:r>
          </a:p>
        </p:txBody>
      </p:sp>
    </p:spTree>
    <p:extLst>
      <p:ext uri="{BB962C8B-B14F-4D97-AF65-F5344CB8AC3E}">
        <p14:creationId xmlns:p14="http://schemas.microsoft.com/office/powerpoint/2010/main" val="1499325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5C06B2F-B9C5-41EF-89E5-6B0C0B758DD4}"/>
              </a:ext>
            </a:extLst>
          </p:cNvPr>
          <p:cNvSpPr>
            <a:spLocks noGrp="1"/>
          </p:cNvSpPr>
          <p:nvPr>
            <p:ph type="title"/>
          </p:nvPr>
        </p:nvSpPr>
        <p:spPr>
          <a:xfrm>
            <a:off x="789560" y="290004"/>
            <a:ext cx="10515600" cy="1325563"/>
          </a:xfrm>
        </p:spPr>
        <p:txBody>
          <a:bodyPr/>
          <a:lstStyle/>
          <a:p>
            <a:r>
              <a:rPr lang="fi-FI" dirty="0"/>
              <a:t>Arvioidaan laaja-alaista – arvioidaan laaja-alaisesti</a:t>
            </a:r>
          </a:p>
        </p:txBody>
      </p:sp>
      <p:sp>
        <p:nvSpPr>
          <p:cNvPr id="3" name="Sisällön paikkamerkki 2">
            <a:extLst>
              <a:ext uri="{FF2B5EF4-FFF2-40B4-BE49-F238E27FC236}">
                <a16:creationId xmlns:a16="http://schemas.microsoft.com/office/drawing/2014/main" id="{3D36E3AB-2D1E-4051-9798-B4D617BD644E}"/>
              </a:ext>
            </a:extLst>
          </p:cNvPr>
          <p:cNvSpPr>
            <a:spLocks noGrp="1"/>
          </p:cNvSpPr>
          <p:nvPr>
            <p:ph idx="1"/>
          </p:nvPr>
        </p:nvSpPr>
        <p:spPr>
          <a:xfrm>
            <a:off x="504825" y="1615567"/>
            <a:ext cx="11382375" cy="3871507"/>
          </a:xfrm>
        </p:spPr>
        <p:txBody>
          <a:bodyPr/>
          <a:lstStyle/>
          <a:p>
            <a:r>
              <a:rPr lang="fi-FI" dirty="0"/>
              <a:t>Laaja-alaisen osaamisen saavuttamista arvioidaan osana opintojaksojen kokonaisarviointia, ei irrallisena osana sitä</a:t>
            </a:r>
          </a:p>
          <a:p>
            <a:pPr lvl="1">
              <a:buFont typeface="Wingdings" panose="05000000000000000000" pitchFamily="2" charset="2"/>
              <a:buChar char="Ø"/>
            </a:pPr>
            <a:r>
              <a:rPr lang="fi-FI" sz="2000" dirty="0"/>
              <a:t>Ei erillistä numeerista arvosanaa</a:t>
            </a:r>
          </a:p>
          <a:p>
            <a:pPr lvl="1">
              <a:buFont typeface="Wingdings" panose="05000000000000000000" pitchFamily="2" charset="2"/>
              <a:buChar char="Ø"/>
            </a:pPr>
            <a:r>
              <a:rPr lang="fi-FI" sz="2000" dirty="0"/>
              <a:t>formatiivisen arvioinnin mahdollisuudet</a:t>
            </a:r>
          </a:p>
          <a:p>
            <a:r>
              <a:rPr lang="fi-FI" b="1" dirty="0">
                <a:solidFill>
                  <a:srgbClr val="00B050"/>
                </a:solidFill>
              </a:rPr>
              <a:t>Pelkistys</a:t>
            </a:r>
            <a:r>
              <a:rPr lang="fi-FI" dirty="0"/>
              <a:t>: kun arvioidaan oppiaineiden tavoitteiden saavuttamista, arvioidaan myös laaja-alaista osaamista</a:t>
            </a:r>
          </a:p>
          <a:p>
            <a:r>
              <a:rPr lang="fi-FI" b="1" dirty="0">
                <a:solidFill>
                  <a:srgbClr val="00B050"/>
                </a:solidFill>
              </a:rPr>
              <a:t>KUITENKIN</a:t>
            </a:r>
            <a:r>
              <a:rPr lang="fi-FI" dirty="0"/>
              <a:t>: syvempi sisäistäminen vaatii laaja-alaisen osaamisen osa-alueiden näkyväksi tekemistä</a:t>
            </a:r>
          </a:p>
          <a:p>
            <a:r>
              <a:rPr lang="fi-FI" b="1" dirty="0">
                <a:solidFill>
                  <a:srgbClr val="00B050"/>
                </a:solidFill>
              </a:rPr>
              <a:t>Tehtävänannot ja kysymyksenasettelut </a:t>
            </a:r>
            <a:r>
              <a:rPr lang="fi-FI" dirty="0"/>
              <a:t>nostetaan</a:t>
            </a:r>
            <a:r>
              <a:rPr lang="fi-FI" b="1" dirty="0">
                <a:solidFill>
                  <a:srgbClr val="00B050"/>
                </a:solidFill>
              </a:rPr>
              <a:t> </a:t>
            </a:r>
            <a:r>
              <a:rPr lang="fi-FI" dirty="0"/>
              <a:t>laaja-alaisen osaamisen ulottuvuudesta, vaikka ongelmanratkaisut tulevatkin oppiaineiden tietotaidoista</a:t>
            </a:r>
          </a:p>
        </p:txBody>
      </p:sp>
      <p:sp>
        <p:nvSpPr>
          <p:cNvPr id="6" name="Dian numeron paikkamerkki 5">
            <a:extLst>
              <a:ext uri="{FF2B5EF4-FFF2-40B4-BE49-F238E27FC236}">
                <a16:creationId xmlns:a16="http://schemas.microsoft.com/office/drawing/2014/main" id="{3DF20750-DF04-4E02-A814-C267A73F467D}"/>
              </a:ext>
            </a:extLst>
          </p:cNvPr>
          <p:cNvSpPr>
            <a:spLocks noGrp="1"/>
          </p:cNvSpPr>
          <p:nvPr>
            <p:ph type="sldNum" sz="quarter" idx="12"/>
          </p:nvPr>
        </p:nvSpPr>
        <p:spPr/>
        <p:txBody>
          <a:bodyPr/>
          <a:lstStyle/>
          <a:p>
            <a:fld id="{A6E131DE-DA31-4CDF-828A-8EB206A3CD12}" type="slidenum">
              <a:rPr lang="en-GB" smtClean="0"/>
              <a:t>27</a:t>
            </a:fld>
            <a:endParaRPr lang="en-GB"/>
          </a:p>
        </p:txBody>
      </p:sp>
      <p:sp>
        <p:nvSpPr>
          <p:cNvPr id="9" name="Tekstiruutu 8">
            <a:extLst>
              <a:ext uri="{FF2B5EF4-FFF2-40B4-BE49-F238E27FC236}">
                <a16:creationId xmlns:a16="http://schemas.microsoft.com/office/drawing/2014/main" id="{BEC41924-FB6A-4DF3-830E-ECD1B26AC534}"/>
              </a:ext>
            </a:extLst>
          </p:cNvPr>
          <p:cNvSpPr txBox="1"/>
          <p:nvPr/>
        </p:nvSpPr>
        <p:spPr>
          <a:xfrm>
            <a:off x="381663" y="6260219"/>
            <a:ext cx="1860605" cy="307777"/>
          </a:xfrm>
          <a:prstGeom prst="rect">
            <a:avLst/>
          </a:prstGeom>
          <a:noFill/>
        </p:spPr>
        <p:txBody>
          <a:bodyPr wrap="square" rtlCol="0">
            <a:spAutoFit/>
          </a:bodyPr>
          <a:lstStyle/>
          <a:p>
            <a:r>
              <a:rPr lang="fi-FI" sz="1400" dirty="0"/>
              <a:t>Anjuli Korhonen</a:t>
            </a:r>
          </a:p>
        </p:txBody>
      </p:sp>
    </p:spTree>
    <p:extLst>
      <p:ext uri="{BB962C8B-B14F-4D97-AF65-F5344CB8AC3E}">
        <p14:creationId xmlns:p14="http://schemas.microsoft.com/office/powerpoint/2010/main" val="2259641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509BC18-4D99-45C7-BF06-B61744BB7EF7}"/>
              </a:ext>
            </a:extLst>
          </p:cNvPr>
          <p:cNvSpPr>
            <a:spLocks noGrp="1"/>
          </p:cNvSpPr>
          <p:nvPr>
            <p:ph type="title"/>
          </p:nvPr>
        </p:nvSpPr>
        <p:spPr>
          <a:xfrm>
            <a:off x="789560" y="327028"/>
            <a:ext cx="10515600" cy="1325563"/>
          </a:xfrm>
        </p:spPr>
        <p:txBody>
          <a:bodyPr>
            <a:normAutofit fontScale="90000"/>
          </a:bodyPr>
          <a:lstStyle/>
          <a:p>
            <a:r>
              <a:rPr lang="fi-FI" dirty="0">
                <a:solidFill>
                  <a:srgbClr val="5BCA13"/>
                </a:solidFill>
              </a:rPr>
              <a:t>Laaja-alaisen osaamisen arviointi osana opintojakson arviointia – esimerkkinä GE2                                                               </a:t>
            </a:r>
            <a:r>
              <a:rPr lang="fi-FI" sz="2200" dirty="0">
                <a:solidFill>
                  <a:srgbClr val="5BCA13"/>
                </a:solidFill>
              </a:rPr>
              <a:t>(rehtori Samuli Laitinen, Kuopion Lyseon lukio)</a:t>
            </a:r>
            <a:r>
              <a:rPr lang="fi-FI" sz="2200" dirty="0">
                <a:solidFill>
                  <a:srgbClr val="5BCA13"/>
                </a:solidFill>
                <a:latin typeface="Verdana"/>
                <a:ea typeface="Verdana"/>
                <a:cs typeface="Verdana"/>
              </a:rPr>
              <a:t> </a:t>
            </a:r>
            <a:endParaRPr lang="fi-FI" sz="2200" dirty="0">
              <a:solidFill>
                <a:srgbClr val="5BCA13"/>
              </a:solidFill>
            </a:endParaRPr>
          </a:p>
        </p:txBody>
      </p:sp>
      <p:sp>
        <p:nvSpPr>
          <p:cNvPr id="3" name="Sisällön paikkamerkki 2">
            <a:extLst>
              <a:ext uri="{FF2B5EF4-FFF2-40B4-BE49-F238E27FC236}">
                <a16:creationId xmlns:a16="http://schemas.microsoft.com/office/drawing/2014/main" id="{2BD309D8-031C-48AD-99F9-64DE5FE6B47C}"/>
              </a:ext>
            </a:extLst>
          </p:cNvPr>
          <p:cNvSpPr>
            <a:spLocks noGrp="1"/>
          </p:cNvSpPr>
          <p:nvPr>
            <p:ph idx="1"/>
          </p:nvPr>
        </p:nvSpPr>
        <p:spPr>
          <a:xfrm>
            <a:off x="789560" y="1753005"/>
            <a:ext cx="10515600" cy="4962120"/>
          </a:xfrm>
        </p:spPr>
        <p:txBody>
          <a:bodyPr>
            <a:normAutofit fontScale="92500" lnSpcReduction="20000"/>
          </a:bodyPr>
          <a:lstStyle/>
          <a:p>
            <a:pPr fontAlgn="base"/>
            <a:r>
              <a:rPr lang="fi-FI" b="1" i="1" dirty="0"/>
              <a:t>Laaja-alainen osaaminen (luonnos) </a:t>
            </a:r>
            <a:r>
              <a:rPr lang="fi-FI" dirty="0"/>
              <a:t> </a:t>
            </a:r>
          </a:p>
          <a:p>
            <a:pPr fontAlgn="base"/>
            <a:r>
              <a:rPr lang="fi-FI" b="1" i="1" dirty="0"/>
              <a:t>Vuorovaikutusosaamista</a:t>
            </a:r>
            <a:r>
              <a:rPr lang="fi-FI" i="1" dirty="0"/>
              <a:t> voidaan arvioida formatiivisesti tai summatiivisesti esimerkiksi </a:t>
            </a:r>
            <a:r>
              <a:rPr lang="fi-FI" b="1" i="1" dirty="0">
                <a:solidFill>
                  <a:srgbClr val="5BCA13"/>
                </a:solidFill>
              </a:rPr>
              <a:t>vertaisarviointina</a:t>
            </a:r>
            <a:r>
              <a:rPr lang="fi-FI" i="1" dirty="0"/>
              <a:t>. Voidaan harjoitella vertaisarvioinnin kautta myös taitoa antaa ja ottaa vastaan palautetta. </a:t>
            </a:r>
            <a:r>
              <a:rPr lang="fi-FI" dirty="0"/>
              <a:t> </a:t>
            </a:r>
          </a:p>
          <a:p>
            <a:pPr fontAlgn="base"/>
            <a:r>
              <a:rPr lang="fi-FI" b="1" i="1" dirty="0"/>
              <a:t>Monitieteistä ja luovaa osaamista</a:t>
            </a:r>
            <a:r>
              <a:rPr lang="fi-FI" i="1" dirty="0"/>
              <a:t> voidaan arvioida aineistopohjaisilla </a:t>
            </a:r>
            <a:r>
              <a:rPr lang="fi-FI" b="1" i="1" dirty="0">
                <a:solidFill>
                  <a:srgbClr val="5BCA13"/>
                </a:solidFill>
              </a:rPr>
              <a:t>tulkintatehtävillä</a:t>
            </a:r>
            <a:r>
              <a:rPr lang="fi-FI" i="1" dirty="0"/>
              <a:t> tai </a:t>
            </a:r>
            <a:r>
              <a:rPr lang="fi-FI" i="1" dirty="0" err="1"/>
              <a:t>geomedian</a:t>
            </a:r>
            <a:r>
              <a:rPr lang="fi-FI" i="1" dirty="0"/>
              <a:t> </a:t>
            </a:r>
            <a:r>
              <a:rPr lang="fi-FI" b="1" i="1" dirty="0">
                <a:solidFill>
                  <a:srgbClr val="5BCA13"/>
                </a:solidFill>
              </a:rPr>
              <a:t>omaa tuottamista edellyttävillä tehtävillä</a:t>
            </a:r>
            <a:r>
              <a:rPr lang="fi-FI" i="1" dirty="0"/>
              <a:t>. </a:t>
            </a:r>
            <a:r>
              <a:rPr lang="fi-FI" dirty="0"/>
              <a:t> </a:t>
            </a:r>
          </a:p>
          <a:p>
            <a:pPr fontAlgn="base"/>
            <a:r>
              <a:rPr lang="fi-FI" b="1" i="1" dirty="0"/>
              <a:t>Eettistä ja ympäristöosaamista</a:t>
            </a:r>
            <a:r>
              <a:rPr lang="fi-FI" i="1" dirty="0"/>
              <a:t>, kuten </a:t>
            </a:r>
            <a:r>
              <a:rPr lang="fi-FI" b="1" i="1" dirty="0">
                <a:solidFill>
                  <a:srgbClr val="5BCA13"/>
                </a:solidFill>
              </a:rPr>
              <a:t>kykyä</a:t>
            </a:r>
            <a:r>
              <a:rPr lang="fi-FI" i="1" dirty="0">
                <a:solidFill>
                  <a:srgbClr val="5BCA13"/>
                </a:solidFill>
              </a:rPr>
              <a:t> </a:t>
            </a:r>
            <a:r>
              <a:rPr lang="fi-FI" b="1" i="1" dirty="0">
                <a:solidFill>
                  <a:srgbClr val="5BCA13"/>
                </a:solidFill>
              </a:rPr>
              <a:t>perustella</a:t>
            </a:r>
            <a:r>
              <a:rPr lang="fi-FI" i="1" dirty="0">
                <a:solidFill>
                  <a:srgbClr val="5BCA13"/>
                </a:solidFill>
              </a:rPr>
              <a:t> </a:t>
            </a:r>
            <a:r>
              <a:rPr lang="fi-FI" i="1" dirty="0"/>
              <a:t>näkemyksiä eettisissä kysymyksissä tai kulutusratkaisuissa, voidaan arvioida </a:t>
            </a:r>
            <a:r>
              <a:rPr lang="fi-FI" i="1" dirty="0">
                <a:solidFill>
                  <a:srgbClr val="5BCA13"/>
                </a:solidFill>
              </a:rPr>
              <a:t>formatiivisesti pari- ja ryhmäkeskusteluiden tai väittelyiden </a:t>
            </a:r>
            <a:r>
              <a:rPr lang="fi-FI" i="1" dirty="0"/>
              <a:t>avulla. </a:t>
            </a:r>
            <a:r>
              <a:rPr lang="fi-FI" dirty="0"/>
              <a:t> </a:t>
            </a:r>
          </a:p>
          <a:p>
            <a:pPr fontAlgn="base"/>
            <a:r>
              <a:rPr lang="fi-FI" b="1" i="1" dirty="0"/>
              <a:t>Yhteiskunnallista osaamista</a:t>
            </a:r>
            <a:r>
              <a:rPr lang="fi-FI" i="1" dirty="0"/>
              <a:t> voidaan arvioida </a:t>
            </a:r>
            <a:r>
              <a:rPr lang="fi-FI" b="1" i="1" dirty="0">
                <a:solidFill>
                  <a:srgbClr val="5BCA13"/>
                </a:solidFill>
              </a:rPr>
              <a:t>itsearvioinnin</a:t>
            </a:r>
            <a:r>
              <a:rPr lang="fi-FI" i="1" dirty="0"/>
              <a:t> avulla esim. omia kulutustottumuksia arvioimalla. </a:t>
            </a:r>
            <a:r>
              <a:rPr lang="fi-FI" dirty="0"/>
              <a:t> </a:t>
            </a:r>
          </a:p>
          <a:p>
            <a:pPr fontAlgn="base"/>
            <a:r>
              <a:rPr lang="fi-FI" b="1" i="1" dirty="0"/>
              <a:t>Globaalia ja kulttuuriosaamista</a:t>
            </a:r>
            <a:r>
              <a:rPr lang="fi-FI" i="1" dirty="0"/>
              <a:t> voidaan arvioida </a:t>
            </a:r>
            <a:r>
              <a:rPr lang="fi-FI" b="1" i="1" dirty="0">
                <a:solidFill>
                  <a:srgbClr val="5BCA13"/>
                </a:solidFill>
              </a:rPr>
              <a:t>itsearviointina</a:t>
            </a:r>
            <a:r>
              <a:rPr lang="fi-FI" i="1" dirty="0"/>
              <a:t>, jossa opiskelija arvioi oman alueellisen identiteettinsä ja maailmankatsomuksensa muuttumista kurssin aikana. </a:t>
            </a:r>
            <a:r>
              <a:rPr lang="fi-FI" dirty="0"/>
              <a:t> </a:t>
            </a:r>
          </a:p>
          <a:p>
            <a:endParaRPr lang="fi-FI" dirty="0"/>
          </a:p>
        </p:txBody>
      </p:sp>
      <p:sp>
        <p:nvSpPr>
          <p:cNvPr id="4" name="Tekstiruutu 3">
            <a:extLst>
              <a:ext uri="{FF2B5EF4-FFF2-40B4-BE49-F238E27FC236}">
                <a16:creationId xmlns:a16="http://schemas.microsoft.com/office/drawing/2014/main" id="{BA313BE9-35BA-4305-B2CB-3D8C39C4F8AB}"/>
              </a:ext>
            </a:extLst>
          </p:cNvPr>
          <p:cNvSpPr txBox="1"/>
          <p:nvPr/>
        </p:nvSpPr>
        <p:spPr>
          <a:xfrm>
            <a:off x="1773141" y="6305385"/>
            <a:ext cx="1860605" cy="307777"/>
          </a:xfrm>
          <a:prstGeom prst="rect">
            <a:avLst/>
          </a:prstGeom>
          <a:noFill/>
        </p:spPr>
        <p:txBody>
          <a:bodyPr wrap="square" rtlCol="0">
            <a:spAutoFit/>
          </a:bodyPr>
          <a:lstStyle/>
          <a:p>
            <a:r>
              <a:rPr lang="fi-FI" sz="1400" dirty="0"/>
              <a:t>Anjuli Korhonen</a:t>
            </a:r>
          </a:p>
        </p:txBody>
      </p:sp>
    </p:spTree>
    <p:extLst>
      <p:ext uri="{BB962C8B-B14F-4D97-AF65-F5344CB8AC3E}">
        <p14:creationId xmlns:p14="http://schemas.microsoft.com/office/powerpoint/2010/main" val="514821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FF174A9-C898-427A-B86B-350D436AE2D4}"/>
              </a:ext>
            </a:extLst>
          </p:cNvPr>
          <p:cNvSpPr>
            <a:spLocks noGrp="1"/>
          </p:cNvSpPr>
          <p:nvPr>
            <p:ph type="title"/>
          </p:nvPr>
        </p:nvSpPr>
        <p:spPr>
          <a:xfrm>
            <a:off x="216003" y="43869"/>
            <a:ext cx="5319410" cy="1325563"/>
          </a:xfrm>
        </p:spPr>
        <p:txBody>
          <a:bodyPr anchor="t">
            <a:normAutofit/>
          </a:bodyPr>
          <a:lstStyle/>
          <a:p>
            <a:r>
              <a:rPr lang="fi-FI" sz="3100" dirty="0"/>
              <a:t>Tukea paikalliselle </a:t>
            </a:r>
            <a:r>
              <a:rPr lang="fi-FI" sz="3100" dirty="0" err="1"/>
              <a:t>Lops</a:t>
            </a:r>
            <a:r>
              <a:rPr lang="fi-FI" sz="3100" dirty="0"/>
              <a:t>-työlle ja lukiokoulutuksen laadulle</a:t>
            </a:r>
          </a:p>
        </p:txBody>
      </p:sp>
      <p:sp>
        <p:nvSpPr>
          <p:cNvPr id="3" name="Sisällön paikkamerkki 2">
            <a:extLst>
              <a:ext uri="{FF2B5EF4-FFF2-40B4-BE49-F238E27FC236}">
                <a16:creationId xmlns:a16="http://schemas.microsoft.com/office/drawing/2014/main" id="{81FA89EF-CA51-464B-BF92-F63112E1DEC2}"/>
              </a:ext>
            </a:extLst>
          </p:cNvPr>
          <p:cNvSpPr>
            <a:spLocks noGrp="1"/>
          </p:cNvSpPr>
          <p:nvPr>
            <p:ph sz="half" idx="1"/>
          </p:nvPr>
        </p:nvSpPr>
        <p:spPr>
          <a:xfrm>
            <a:off x="95250" y="1017271"/>
            <a:ext cx="8477250" cy="5678170"/>
          </a:xfrm>
        </p:spPr>
        <p:txBody>
          <a:bodyPr>
            <a:normAutofit/>
          </a:bodyPr>
          <a:lstStyle/>
          <a:p>
            <a:pPr>
              <a:spcAft>
                <a:spcPts val="600"/>
              </a:spcAft>
            </a:pPr>
            <a:r>
              <a:rPr lang="fi-FI" sz="2200" dirty="0"/>
              <a:t>Opetushallituksen </a:t>
            </a:r>
            <a:r>
              <a:rPr lang="fi-FI" sz="2200" b="1" dirty="0"/>
              <a:t>tukimuotoja paikalliseen </a:t>
            </a:r>
            <a:r>
              <a:rPr lang="fi-FI" sz="2200" b="1" dirty="0" err="1"/>
              <a:t>Lops</a:t>
            </a:r>
            <a:r>
              <a:rPr lang="fi-FI" sz="2200" b="1" dirty="0"/>
              <a:t>-työhön</a:t>
            </a:r>
            <a:endParaRPr lang="fi-FI" sz="2200" dirty="0"/>
          </a:p>
          <a:p>
            <a:pPr lvl="1">
              <a:spcAft>
                <a:spcPts val="600"/>
              </a:spcAft>
            </a:pPr>
            <a:r>
              <a:rPr lang="fi-FI" sz="2200" dirty="0" err="1"/>
              <a:t>Lops</a:t>
            </a:r>
            <a:r>
              <a:rPr lang="fi-FI" sz="2200" dirty="0"/>
              <a:t>-aineistot </a:t>
            </a:r>
            <a:r>
              <a:rPr lang="fi-FI" sz="2200" b="1" dirty="0">
                <a:hlinkClick r:id="rId2"/>
              </a:rPr>
              <a:t>https://www.oph.fi/fi/koulutus-ja-tutkinnot/lukiokoulutus</a:t>
            </a:r>
            <a:endParaRPr lang="fi-FI" sz="2200" b="1" dirty="0"/>
          </a:p>
          <a:p>
            <a:pPr lvl="1">
              <a:spcAft>
                <a:spcPts val="600"/>
              </a:spcAft>
            </a:pPr>
            <a:r>
              <a:rPr lang="fi-FI" sz="2200" dirty="0" err="1"/>
              <a:t>Lops-tuunaamot</a:t>
            </a:r>
            <a:r>
              <a:rPr lang="fi-FI" sz="2200" dirty="0"/>
              <a:t> </a:t>
            </a:r>
            <a:r>
              <a:rPr lang="fi-FI" b="1" u="sng" dirty="0">
                <a:hlinkClick r:id="rId3"/>
              </a:rPr>
              <a:t>https://www.oph.fi/fi/koulutus-ja-tutkinnot/lops-tuunaamot</a:t>
            </a:r>
            <a:endParaRPr lang="fi-FI" b="1" u="sng" dirty="0"/>
          </a:p>
          <a:p>
            <a:pPr lvl="1">
              <a:spcAft>
                <a:spcPts val="600"/>
              </a:spcAft>
            </a:pPr>
            <a:r>
              <a:rPr lang="fi-FI" dirty="0"/>
              <a:t>LUKE-verkoston verkkojulkaisu #2: Uutta </a:t>
            </a:r>
            <a:r>
              <a:rPr lang="fi-FI" dirty="0" err="1"/>
              <a:t>Lopsia</a:t>
            </a:r>
            <a:r>
              <a:rPr lang="fi-FI" dirty="0"/>
              <a:t> rakentamassa </a:t>
            </a:r>
            <a:r>
              <a:rPr lang="fi-FI" b="1" u="sng" dirty="0">
                <a:hlinkClick r:id="rId4"/>
              </a:rPr>
              <a:t>https://opetushallitus.mobiezine.fi/zine/9/cover</a:t>
            </a:r>
            <a:r>
              <a:rPr lang="fi-FI" b="1" u="sng" dirty="0"/>
              <a:t>. </a:t>
            </a:r>
          </a:p>
          <a:p>
            <a:pPr lvl="2">
              <a:spcAft>
                <a:spcPts val="600"/>
              </a:spcAft>
              <a:buFont typeface="Wingdings" panose="05000000000000000000" pitchFamily="2" charset="2"/>
              <a:buChar char="Ø"/>
            </a:pPr>
            <a:r>
              <a:rPr lang="fi-FI" sz="2000" b="1" dirty="0">
                <a:highlight>
                  <a:srgbClr val="FFFF00"/>
                </a:highlight>
              </a:rPr>
              <a:t>Koko 1. luku laaja-alaisen osaamisen asiaa:</a:t>
            </a:r>
            <a:endParaRPr lang="fi-FI" sz="2000" dirty="0">
              <a:highlight>
                <a:srgbClr val="FFFF00"/>
              </a:highlight>
            </a:endParaRPr>
          </a:p>
          <a:p>
            <a:pPr lvl="3" fontAlgn="base">
              <a:buFont typeface="Wingdings" panose="05000000000000000000" pitchFamily="2" charset="2"/>
              <a:buChar char="v"/>
            </a:pPr>
            <a:r>
              <a:rPr lang="fi-FI" sz="2000" i="1" dirty="0"/>
              <a:t>Laaja-alainen osaaminen kuvin ja sanoin </a:t>
            </a:r>
            <a:r>
              <a:rPr lang="fi-FI" dirty="0"/>
              <a:t>(Paula Mattila ja Anjuli Korhonen, Opetushallitus)</a:t>
            </a:r>
          </a:p>
          <a:p>
            <a:pPr lvl="3" fontAlgn="base">
              <a:buFont typeface="Wingdings" panose="05000000000000000000" pitchFamily="2" charset="2"/>
              <a:buChar char="v"/>
            </a:pPr>
            <a:r>
              <a:rPr lang="fi-FI" sz="2000" i="1" dirty="0"/>
              <a:t>Laaja-alainen osaaminen osana opintojakson arviointia </a:t>
            </a:r>
            <a:r>
              <a:rPr lang="fi-FI" dirty="0"/>
              <a:t>(Anjuli Korhonen ja Paula Mattila, Opetushallitus)</a:t>
            </a:r>
            <a:endParaRPr lang="fi-FI" sz="2000" dirty="0"/>
          </a:p>
          <a:p>
            <a:pPr lvl="3" fontAlgn="base">
              <a:buFont typeface="Wingdings" panose="05000000000000000000" pitchFamily="2" charset="2"/>
              <a:buChar char="v"/>
            </a:pPr>
            <a:r>
              <a:rPr lang="fi-FI" sz="2000" i="1" dirty="0"/>
              <a:t>Laaja-alainen osaaminen ja sen arviointi oppiaineita yhdistävissä opintojaksoissa </a:t>
            </a:r>
            <a:r>
              <a:rPr lang="fi-FI" dirty="0"/>
              <a:t>(Teijo Koljonen, Kati Mikkola ja Hanna Pohjonen, Opetushallitus)</a:t>
            </a:r>
          </a:p>
          <a:p>
            <a:pPr lvl="3">
              <a:spcAft>
                <a:spcPts val="600"/>
              </a:spcAft>
            </a:pPr>
            <a:endParaRPr lang="fi-FI" dirty="0"/>
          </a:p>
          <a:p>
            <a:pPr marL="447675" lvl="1" indent="0">
              <a:spcAft>
                <a:spcPts val="600"/>
              </a:spcAft>
              <a:buNone/>
            </a:pPr>
            <a:endParaRPr lang="fi-FI" sz="1300" dirty="0"/>
          </a:p>
        </p:txBody>
      </p:sp>
      <p:sp>
        <p:nvSpPr>
          <p:cNvPr id="6" name="Dian numeron paikkamerkki 5">
            <a:extLst>
              <a:ext uri="{FF2B5EF4-FFF2-40B4-BE49-F238E27FC236}">
                <a16:creationId xmlns:a16="http://schemas.microsoft.com/office/drawing/2014/main" id="{6046BD63-31E6-4EC7-A03A-B3FDB6B4AED5}"/>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29</a:t>
            </a:fld>
            <a:endParaRPr lang="en-GB"/>
          </a:p>
        </p:txBody>
      </p:sp>
      <p:pic>
        <p:nvPicPr>
          <p:cNvPr id="8" name="Kuva 7" descr="Kuva, joka sisältää kohteen puu, kasvi, ruoho, ulko&#10;&#10;Kuvaus luotu automaattisesti">
            <a:extLst>
              <a:ext uri="{FF2B5EF4-FFF2-40B4-BE49-F238E27FC236}">
                <a16:creationId xmlns:a16="http://schemas.microsoft.com/office/drawing/2014/main" id="{67E99D10-32EF-4B76-A1AD-DBA47E7884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47760" y="329855"/>
            <a:ext cx="3228237" cy="6238141"/>
          </a:xfrm>
          <a:prstGeom prst="rect">
            <a:avLst/>
          </a:prstGeom>
          <a:noFill/>
        </p:spPr>
      </p:pic>
      <p:sp>
        <p:nvSpPr>
          <p:cNvPr id="9" name="Päivämäärän paikkamerkki 8">
            <a:extLst>
              <a:ext uri="{FF2B5EF4-FFF2-40B4-BE49-F238E27FC236}">
                <a16:creationId xmlns:a16="http://schemas.microsoft.com/office/drawing/2014/main" id="{6D402503-C305-4CD8-8385-CE01F1BAEE2A}"/>
              </a:ext>
            </a:extLst>
          </p:cNvPr>
          <p:cNvSpPr txBox="1">
            <a:spLocks noGrp="1"/>
          </p:cNvSpPr>
          <p:nvPr>
            <p:ph type="dt" sz="half" idx="10"/>
          </p:nvPr>
        </p:nvSpPr>
        <p:spPr>
          <a:xfrm>
            <a:off x="1844703" y="6436841"/>
            <a:ext cx="1285116" cy="215444"/>
          </a:xfrm>
          <a:prstGeom prst="rect">
            <a:avLst/>
          </a:prstGeom>
          <a:noFill/>
        </p:spPr>
        <p:txBody>
          <a:bodyPr wrap="square" rtlCol="0">
            <a:spAutoFit/>
          </a:bodyPr>
          <a:lstStyle/>
          <a:p>
            <a:r>
              <a:rPr lang="fi-FI" sz="1400" dirty="0"/>
              <a:t>Anjuli Korhonen</a:t>
            </a:r>
          </a:p>
        </p:txBody>
      </p:sp>
    </p:spTree>
    <p:extLst>
      <p:ext uri="{BB962C8B-B14F-4D97-AF65-F5344CB8AC3E}">
        <p14:creationId xmlns:p14="http://schemas.microsoft.com/office/powerpoint/2010/main" val="505799653"/>
      </p:ext>
    </p:extLst>
  </p:cSld>
  <p:clrMapOvr>
    <a:masterClrMapping/>
  </p:clrMapOvr>
</p:sld>
</file>

<file path=ppt/theme/theme1.xml><?xml version="1.0" encoding="utf-8"?>
<a:theme xmlns:a="http://schemas.openxmlformats.org/drawingml/2006/main" name="Opetushallitus">
  <a:themeElements>
    <a:clrScheme name="OPH">
      <a:dk1>
        <a:sysClr val="windowText" lastClr="000000"/>
      </a:dk1>
      <a:lt1>
        <a:sysClr val="window" lastClr="FFFFFF"/>
      </a:lt1>
      <a:dk2>
        <a:srgbClr val="0041DC"/>
      </a:dk2>
      <a:lt2>
        <a:srgbClr val="E7E6E6"/>
      </a:lt2>
      <a:accent1>
        <a:srgbClr val="0041DC"/>
      </a:accent1>
      <a:accent2>
        <a:srgbClr val="5BCA13"/>
      </a:accent2>
      <a:accent3>
        <a:srgbClr val="82D4FF"/>
      </a:accent3>
      <a:accent4>
        <a:srgbClr val="FFE500"/>
      </a:accent4>
      <a:accent5>
        <a:srgbClr val="FF5000"/>
      </a:accent5>
      <a:accent6>
        <a:srgbClr val="C227B9"/>
      </a:accent6>
      <a:hlink>
        <a:srgbClr val="0563C1"/>
      </a:hlink>
      <a:folHlink>
        <a:srgbClr val="954F72"/>
      </a:folHlink>
    </a:clrScheme>
    <a:fontScheme name="OPHpower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H_malliesitys_v2016-12-27.potx" id="{33B8A95F-A2FD-4DF9-92B2-42FF91268AB1}" vid="{1518D60F-0F21-4C63-A737-55D117EA71EE}"/>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1867</Words>
  <Application>Microsoft Office PowerPoint</Application>
  <PresentationFormat>Laajakuva</PresentationFormat>
  <Paragraphs>256</Paragraphs>
  <Slides>29</Slides>
  <Notes>3</Notes>
  <HiddenSlides>0</HiddenSlides>
  <MMClips>0</MMClips>
  <ScaleCrop>false</ScaleCrop>
  <HeadingPairs>
    <vt:vector size="6" baseType="variant">
      <vt:variant>
        <vt:lpstr>Käytetyt fontit</vt:lpstr>
      </vt:variant>
      <vt:variant>
        <vt:i4>8</vt:i4>
      </vt:variant>
      <vt:variant>
        <vt:lpstr>Teema</vt:lpstr>
      </vt:variant>
      <vt:variant>
        <vt:i4>1</vt:i4>
      </vt:variant>
      <vt:variant>
        <vt:lpstr>Dian otsikot</vt:lpstr>
      </vt:variant>
      <vt:variant>
        <vt:i4>29</vt:i4>
      </vt:variant>
    </vt:vector>
  </HeadingPairs>
  <TitlesOfParts>
    <vt:vector size="38" baseType="lpstr">
      <vt:lpstr>Arial</vt:lpstr>
      <vt:lpstr>Arial Narrow</vt:lpstr>
      <vt:lpstr>Brush Script MT</vt:lpstr>
      <vt:lpstr>Calibri</vt:lpstr>
      <vt:lpstr>Calibri Light</vt:lpstr>
      <vt:lpstr>DIN 2014</vt:lpstr>
      <vt:lpstr>Verdana</vt:lpstr>
      <vt:lpstr>Wingdings</vt:lpstr>
      <vt:lpstr>Opetushallitus</vt:lpstr>
      <vt:lpstr> Oodi lukiokoulutukselle  Laaja-alainen osaaminen LOPS-TUUNAMO 25.11.2020</vt:lpstr>
      <vt:lpstr>Ilmoittautumisen yhteydessä esiin nousseiden kysymysten keskeiset teemat</vt:lpstr>
      <vt:lpstr>Uudistuksen tavoitteet</vt:lpstr>
      <vt:lpstr>PowerPoint-esitys</vt:lpstr>
      <vt:lpstr>PowerPoint-esitys</vt:lpstr>
      <vt:lpstr> Mitä laaja-alainen osaaminen tarkoittaa? </vt:lpstr>
      <vt:lpstr>Mitä laaja-alainen osaaminen tarkoittaa? 1/5  Yleiskuvaa</vt:lpstr>
      <vt:lpstr>Mitä laaja-alainen osaaminen tarkoittaa? 2/5  Kurkistus sanojen taakse</vt:lpstr>
      <vt:lpstr>Mitä laaja-alainen osaaminen tarkoittaa? 3/5 Opiskelijanäkökulmaa</vt:lpstr>
      <vt:lpstr>Laaja-alaisen  osaamisen  osa-alueiden  vaikuttamisen kehät</vt:lpstr>
      <vt:lpstr>PowerPoint-esitys</vt:lpstr>
      <vt:lpstr>Mitä laaja-alainen osaaminen tarkoittaa? 4/5 Oppiaineiden näkökulmaa</vt:lpstr>
      <vt:lpstr>Laaja-alaisuus ja oppiaineet opintojaksoissa</vt:lpstr>
      <vt:lpstr>Mitä laaja-alainen osaaminen tarkoittaa? 5/5  Opettajalle se voi merkitä mahdollisuuksia esimerkiksi </vt:lpstr>
      <vt:lpstr>Miten siis käytäntöön?</vt:lpstr>
      <vt:lpstr>Laaja-alaisen osaamisen kirjaaminen paikalliseen opsiin – ja siitä käytäntöön</vt:lpstr>
      <vt:lpstr>Laaja-alainen osaaminen Lops-perusteissa ja paikallisissa opetussuunnitelmissa</vt:lpstr>
      <vt:lpstr>PowerPoint-esitys</vt:lpstr>
      <vt:lpstr>Oppiaineista laaja-alaiseen osaamiseen  </vt:lpstr>
      <vt:lpstr>Esimerkkinä matematiikka ja vuorovaikutusosaaminen</vt:lpstr>
      <vt:lpstr>Laaja-alaisen osaamisen osa-alueet                  (rehtori Samuli Laitinen, Kuopion Lyseon lukio)</vt:lpstr>
      <vt:lpstr>Esimerkkinä Monitieteinen ja luova osaaminen (rehtori Samuli Laitinen, Kuopion Lyseon lukio)</vt:lpstr>
      <vt:lpstr>Esimerkkinä opintojakso RUB1 5 (laajikset)      (rehtori Samuli Laitinen, Kuopion Lyseon lukio)</vt:lpstr>
      <vt:lpstr>Esimerkkinä opintojakso BI 2 (laajikset)             (rehtori Samuli Laitinen, Kuopion Lyseon lukio)</vt:lpstr>
      <vt:lpstr>Laaja-alainen osaaminen – Miten arvioidaan osana opintojaksoja?</vt:lpstr>
      <vt:lpstr>Perusteet velvoittavat (mutta myös vapauttavat) arvioimaan laaja-alaisesti</vt:lpstr>
      <vt:lpstr>Arvioidaan laaja-alaista – arvioidaan laaja-alaisesti</vt:lpstr>
      <vt:lpstr>Laaja-alaisen osaamisen arviointi osana opintojakson arviointia – esimerkkinä GE2                                                               (rehtori Samuli Laitinen, Kuopion Lyseon lukio) </vt:lpstr>
      <vt:lpstr>Tukea paikalliselle Lops-työlle ja lukiokoulutuksen laadulle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Oodi lukiokoulutukselle  Laaja-alainen osaaminen LOPS-TUUNAMO 25.11.2020</dc:title>
  <dc:creator>Korhonen Anjuli</dc:creator>
  <cp:lastModifiedBy>Korhonen Anjuli</cp:lastModifiedBy>
  <cp:revision>12</cp:revision>
  <dcterms:created xsi:type="dcterms:W3CDTF">2020-11-25T09:52:20Z</dcterms:created>
  <dcterms:modified xsi:type="dcterms:W3CDTF">2020-11-25T13:02:15Z</dcterms:modified>
</cp:coreProperties>
</file>