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0"/>
  </p:notesMasterIdLst>
  <p:sldIdLst>
    <p:sldId id="275" r:id="rId2"/>
    <p:sldId id="282" r:id="rId3"/>
    <p:sldId id="284" r:id="rId4"/>
    <p:sldId id="265" r:id="rId5"/>
    <p:sldId id="302" r:id="rId6"/>
    <p:sldId id="300" r:id="rId7"/>
    <p:sldId id="303" r:id="rId8"/>
    <p:sldId id="283" r:id="rId9"/>
    <p:sldId id="286" r:id="rId10"/>
    <p:sldId id="287" r:id="rId11"/>
    <p:sldId id="308" r:id="rId12"/>
    <p:sldId id="292" r:id="rId13"/>
    <p:sldId id="293" r:id="rId14"/>
    <p:sldId id="294" r:id="rId15"/>
    <p:sldId id="299" r:id="rId16"/>
    <p:sldId id="309" r:id="rId17"/>
    <p:sldId id="310" r:id="rId18"/>
    <p:sldId id="311" r:id="rId19"/>
    <p:sldId id="295" r:id="rId20"/>
    <p:sldId id="313" r:id="rId21"/>
    <p:sldId id="2153" r:id="rId22"/>
    <p:sldId id="2155" r:id="rId23"/>
    <p:sldId id="2156" r:id="rId24"/>
    <p:sldId id="2157" r:id="rId25"/>
    <p:sldId id="312" r:id="rId26"/>
    <p:sldId id="2158" r:id="rId27"/>
    <p:sldId id="2159" r:id="rId28"/>
    <p:sldId id="2160" r:id="rId29"/>
    <p:sldId id="285" r:id="rId30"/>
    <p:sldId id="267" r:id="rId31"/>
    <p:sldId id="297" r:id="rId32"/>
    <p:sldId id="304" r:id="rId33"/>
    <p:sldId id="269" r:id="rId34"/>
    <p:sldId id="306" r:id="rId35"/>
    <p:sldId id="307" r:id="rId36"/>
    <p:sldId id="305" r:id="rId37"/>
    <p:sldId id="2161" r:id="rId38"/>
    <p:sldId id="291" r:id="rId39"/>
  </p:sldIdLst>
  <p:sldSz cx="12192000" cy="6858000"/>
  <p:notesSz cx="6858000" cy="9144000"/>
  <p:embeddedFontLst>
    <p:embeddedFont>
      <p:font typeface="Roboto Black" panose="02000000000000000000" pitchFamily="2" charset="0"/>
      <p:bold r:id="rId41"/>
      <p:italic r:id="rId42"/>
      <p:boldItalic r:id="rId43"/>
    </p:embeddedFont>
    <p:embeddedFont>
      <p:font typeface="Roboto Medium" panose="02000000000000000000" pitchFamily="2" charset="0"/>
      <p:regular r:id="rId44"/>
      <p:italic r:id="rId45"/>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C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86" autoAdjust="0"/>
    <p:restoredTop sz="94762"/>
  </p:normalViewPr>
  <p:slideViewPr>
    <p:cSldViewPr snapToGrid="0">
      <p:cViewPr varScale="1">
        <p:scale>
          <a:sx n="81" d="100"/>
          <a:sy n="81" d="100"/>
        </p:scale>
        <p:origin x="586" y="58"/>
      </p:cViewPr>
      <p:guideLst/>
    </p:cSldViewPr>
  </p:slideViewPr>
  <p:outlineViewPr>
    <p:cViewPr>
      <p:scale>
        <a:sx n="33" d="100"/>
        <a:sy n="33" d="100"/>
      </p:scale>
      <p:origin x="0" y="-832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11" d="100"/>
          <a:sy n="111" d="100"/>
        </p:scale>
        <p:origin x="4056"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Medium" panose="02000000000000000000" pitchFamily="2" charset="0"/>
              </a:defRPr>
            </a:lvl1pPr>
          </a:lstStyle>
          <a:p>
            <a:endParaRPr lang="fi-FI" dirty="0"/>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Medium" panose="02000000000000000000" pitchFamily="2" charset="0"/>
              </a:defRPr>
            </a:lvl1pPr>
          </a:lstStyle>
          <a:p>
            <a:fld id="{5A9E0F85-CAF2-3249-8BCA-19ED9C72B158}" type="datetimeFigureOut">
              <a:rPr lang="fi-FI" smtClean="0"/>
              <a:pPr/>
              <a:t>17.4.2024</a:t>
            </a:fld>
            <a:endParaRPr lang="fi-FI" dirty="0"/>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dirty="0"/>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Medium" panose="02000000000000000000" pitchFamily="2" charset="0"/>
              </a:defRPr>
            </a:lvl1pPr>
          </a:lstStyle>
          <a:p>
            <a:endParaRPr lang="fi-FI" dirty="0"/>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Medium" panose="02000000000000000000" pitchFamily="2" charset="0"/>
              </a:defRPr>
            </a:lvl1pPr>
          </a:lstStyle>
          <a:p>
            <a:fld id="{AB35D22E-76C8-D841-93B5-42D3EF34CAF2}" type="slidenum">
              <a:rPr lang="fi-FI" smtClean="0"/>
              <a:pPr/>
              <a:t>‹#›</a:t>
            </a:fld>
            <a:endParaRPr lang="fi-FI" dirty="0"/>
          </a:p>
        </p:txBody>
      </p:sp>
    </p:spTree>
    <p:extLst>
      <p:ext uri="{BB962C8B-B14F-4D97-AF65-F5344CB8AC3E}">
        <p14:creationId xmlns:p14="http://schemas.microsoft.com/office/powerpoint/2010/main" val="4030139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Medium" panose="02000000000000000000" pitchFamily="2" charset="0"/>
        <a:ea typeface="+mn-ea"/>
        <a:cs typeface="+mn-cs"/>
      </a:defRPr>
    </a:lvl1pPr>
    <a:lvl2pPr marL="457200" algn="l" defTabSz="914400" rtl="0" eaLnBrk="1" latinLnBrk="0" hangingPunct="1">
      <a:defRPr sz="1200" kern="1200">
        <a:solidFill>
          <a:schemeClr val="tx1"/>
        </a:solidFill>
        <a:latin typeface="Roboto Medium" panose="02000000000000000000" pitchFamily="2" charset="0"/>
        <a:ea typeface="+mn-ea"/>
        <a:cs typeface="+mn-cs"/>
      </a:defRPr>
    </a:lvl2pPr>
    <a:lvl3pPr marL="914400" algn="l" defTabSz="914400" rtl="0" eaLnBrk="1" latinLnBrk="0" hangingPunct="1">
      <a:defRPr sz="1200" kern="1200">
        <a:solidFill>
          <a:schemeClr val="tx1"/>
        </a:solidFill>
        <a:latin typeface="Roboto Medium" panose="02000000000000000000" pitchFamily="2" charset="0"/>
        <a:ea typeface="+mn-ea"/>
        <a:cs typeface="+mn-cs"/>
      </a:defRPr>
    </a:lvl3pPr>
    <a:lvl4pPr marL="1371600" algn="l" defTabSz="914400" rtl="0" eaLnBrk="1" latinLnBrk="0" hangingPunct="1">
      <a:defRPr sz="1200" kern="1200">
        <a:solidFill>
          <a:schemeClr val="tx1"/>
        </a:solidFill>
        <a:latin typeface="Roboto Medium" panose="02000000000000000000" pitchFamily="2" charset="0"/>
        <a:ea typeface="+mn-ea"/>
        <a:cs typeface="+mn-cs"/>
      </a:defRPr>
    </a:lvl4pPr>
    <a:lvl5pPr marL="1828800" algn="l" defTabSz="914400" rtl="0" eaLnBrk="1" latinLnBrk="0" hangingPunct="1">
      <a:defRPr sz="1200" kern="1200">
        <a:solidFill>
          <a:schemeClr val="tx1"/>
        </a:solidFill>
        <a:latin typeface="Roboto Medium"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1</a:t>
            </a:fld>
            <a:endParaRPr lang="fi-FI" dirty="0"/>
          </a:p>
        </p:txBody>
      </p:sp>
    </p:spTree>
    <p:extLst>
      <p:ext uri="{BB962C8B-B14F-4D97-AF65-F5344CB8AC3E}">
        <p14:creationId xmlns:p14="http://schemas.microsoft.com/office/powerpoint/2010/main" val="3980598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AB35D22E-76C8-D841-93B5-42D3EF34CAF2}" type="slidenum">
              <a:rPr lang="fi-FI" smtClean="0"/>
              <a:pPr/>
              <a:t>29</a:t>
            </a:fld>
            <a:endParaRPr lang="fi-FI" dirty="0"/>
          </a:p>
        </p:txBody>
      </p:sp>
    </p:spTree>
    <p:extLst>
      <p:ext uri="{BB962C8B-B14F-4D97-AF65-F5344CB8AC3E}">
        <p14:creationId xmlns:p14="http://schemas.microsoft.com/office/powerpoint/2010/main" val="24517671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5DAE2B-DE09-4FB3-9D23-7B413DA06900}"/>
              </a:ext>
            </a:extLst>
          </p:cNvPr>
          <p:cNvSpPr>
            <a:spLocks noGrp="1"/>
          </p:cNvSpPr>
          <p:nvPr>
            <p:ph type="ctrTitle"/>
          </p:nvPr>
        </p:nvSpPr>
        <p:spPr>
          <a:xfrm>
            <a:off x="515937" y="657225"/>
            <a:ext cx="11160125" cy="2359741"/>
          </a:xfrm>
        </p:spPr>
        <p:txBody>
          <a:bodyPr anchor="b">
            <a:normAutofit/>
          </a:bodyPr>
          <a:lstStyle>
            <a:lvl1pPr algn="ctr">
              <a:defRPr sz="48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p:ph type="subTitle" idx="1"/>
          </p:nvPr>
        </p:nvSpPr>
        <p:spPr>
          <a:xfrm>
            <a:off x="874713" y="3429000"/>
            <a:ext cx="10442575" cy="1828799"/>
          </a:xfrm>
        </p:spPr>
        <p:txBody>
          <a:bodyPr>
            <a:normAutofit/>
          </a:bodyPr>
          <a:lstStyle>
            <a:lvl1pPr marL="0" indent="0" algn="ctr">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4" name="Kuva 3">
            <a:extLst>
              <a:ext uri="{FF2B5EF4-FFF2-40B4-BE49-F238E27FC236}">
                <a16:creationId xmlns:a16="http://schemas.microsoft.com/office/drawing/2014/main" id="{D20BD25D-7995-FCC7-7792-C5E80596325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6" name="Kuva 5">
            <a:extLst>
              <a:ext uri="{FF2B5EF4-FFF2-40B4-BE49-F238E27FC236}">
                <a16:creationId xmlns:a16="http://schemas.microsoft.com/office/drawing/2014/main" id="{E5220000-E707-19D4-C401-3774D17AB3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8" name="Kuva 7">
            <a:extLst>
              <a:ext uri="{FF2B5EF4-FFF2-40B4-BE49-F238E27FC236}">
                <a16:creationId xmlns:a16="http://schemas.microsoft.com/office/drawing/2014/main" id="{AD362D12-FE07-3305-1EFC-B4A047B83B4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296611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DAA8099-12AD-9D0B-82A5-61EEFF82178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0F5FFFD9-9726-4154-5543-8209971AAEF0}"/>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8E993636-F80F-8C2C-6DEE-970882339C6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10" name="Kuva 9">
            <a:extLst>
              <a:ext uri="{FF2B5EF4-FFF2-40B4-BE49-F238E27FC236}">
                <a16:creationId xmlns:a16="http://schemas.microsoft.com/office/drawing/2014/main" id="{732A8550-80F1-336D-387B-B1644F7E9A2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93400D72-7D55-2B39-3BC4-0BF1659A1657}"/>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2204251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FBFD7E54-2A38-9274-53DB-1B5F29D19F3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F94BEAD5-5604-CAAB-81B4-7C3D807F91A9}"/>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1D1BD8DE-7633-DD73-2BF3-EC53320B8AF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FC63FA34-9FEF-DEC1-89A1-661C1D40B0F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95DD0773-A2E9-D5DF-945C-0D6EC816E14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149225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5EA1659-7B8A-1AFA-E162-96C779F1240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Suorakulmio 8">
            <a:extLst>
              <a:ext uri="{FF2B5EF4-FFF2-40B4-BE49-F238E27FC236}">
                <a16:creationId xmlns:a16="http://schemas.microsoft.com/office/drawing/2014/main" id="{5D34B88A-270C-0798-FA41-DBD41ADC175A}"/>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6" name="Kuva 5">
            <a:extLst>
              <a:ext uri="{FF2B5EF4-FFF2-40B4-BE49-F238E27FC236}">
                <a16:creationId xmlns:a16="http://schemas.microsoft.com/office/drawing/2014/main" id="{0E5F5660-3D2C-549F-B955-A2B8C890520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8" name="Kuva 7">
            <a:extLst>
              <a:ext uri="{FF2B5EF4-FFF2-40B4-BE49-F238E27FC236}">
                <a16:creationId xmlns:a16="http://schemas.microsoft.com/office/drawing/2014/main" id="{1084B48F-0D3D-5FD8-4867-5848EC96834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2"/>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FB11181B-93DD-8B5A-7E73-DEA961E01215}"/>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301536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4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ECEB7359-1A76-B30C-532B-FFE53F76E40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69371868-1210-28FF-B299-B3C77A65E456}"/>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A02536DA-0479-4E40-2983-9C016549F2B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7CED289A-4791-09CD-5317-134EEF720EF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6C7A4B73-F959-6778-CF9D-5F8E5178E68F}"/>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71325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9E01A034-DE67-AB1D-55FE-303B4E07CBD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Suorakulmio 9">
            <a:extLst>
              <a:ext uri="{FF2B5EF4-FFF2-40B4-BE49-F238E27FC236}">
                <a16:creationId xmlns:a16="http://schemas.microsoft.com/office/drawing/2014/main" id="{DE1E2B78-2CA7-F799-1EB7-2E2B8F1FE7F2}"/>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6" name="Kuva 5">
            <a:extLst>
              <a:ext uri="{FF2B5EF4-FFF2-40B4-BE49-F238E27FC236}">
                <a16:creationId xmlns:a16="http://schemas.microsoft.com/office/drawing/2014/main" id="{51B2E515-8FE6-BB6C-000C-78056752913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8" name="Kuva 7">
            <a:extLst>
              <a:ext uri="{FF2B5EF4-FFF2-40B4-BE49-F238E27FC236}">
                <a16:creationId xmlns:a16="http://schemas.microsoft.com/office/drawing/2014/main" id="{8724BBDD-286B-8825-2569-3491CF6D69C3}"/>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2"/>
          </a:xfrm>
          <a:prstGeom prst="rect">
            <a:avLst/>
          </a:prstGeom>
          <a:effectLst>
            <a:outerShdw blurRad="50800" dist="38100" dir="2700000" algn="tl" rotWithShape="0">
              <a:prstClr val="black">
                <a:alpha val="40000"/>
              </a:prstClr>
            </a:outerShdw>
          </a:effectLst>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1993A0E3-F132-10B4-B13E-7E89F4EED002}"/>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76751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020592CC-4EAC-DE6C-6267-924B0CC083E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A244589D-2574-6D37-0924-74CBDDD0BF4A}"/>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2C0E1288-CC7D-6FA4-8A7D-9766DC2EC3C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FF20339C-5962-B10B-9A1F-47A20FA4A7C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D052068A-E4C7-A324-CB85-EB2792524E8A}"/>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140677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7_Otsikkodia kuvalla">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F832FF50-AF1F-9409-706E-ABA01B6DE79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orakulmio 3">
            <a:extLst>
              <a:ext uri="{FF2B5EF4-FFF2-40B4-BE49-F238E27FC236}">
                <a16:creationId xmlns:a16="http://schemas.microsoft.com/office/drawing/2014/main" id="{10C9F002-1B42-919F-4CDD-1016C37B08B5}"/>
              </a:ext>
              <a:ext uri="{C183D7F6-B498-43B3-948B-1728B52AA6E4}">
                <adec:decorative xmlns:adec="http://schemas.microsoft.com/office/drawing/2017/decorative" val="1"/>
              </a:ext>
            </a:extLst>
          </p:cNvPr>
          <p:cNvSpPr/>
          <p:nvPr userDrawn="1"/>
        </p:nvSpPr>
        <p:spPr>
          <a:xfrm>
            <a:off x="-1" y="2156347"/>
            <a:ext cx="12191999" cy="4720834"/>
          </a:xfrm>
          <a:prstGeom prst="rect">
            <a:avLst/>
          </a:prstGeom>
          <a:gradFill>
            <a:gsLst>
              <a:gs pos="5000">
                <a:schemeClr val="accent1">
                  <a:lumMod val="5000"/>
                  <a:lumOff val="95000"/>
                  <a:alpha val="0"/>
                </a:schemeClr>
              </a:gs>
              <a:gs pos="80000">
                <a:srgbClr val="007FC7"/>
              </a:gs>
            </a:gsLst>
            <a:lin ang="5400000" scaled="1"/>
          </a:gradFill>
          <a:ln>
            <a:no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C9B0D052-D878-0BE8-E389-EF2AD6BEF55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9" name="Kuva 8">
            <a:extLst>
              <a:ext uri="{FF2B5EF4-FFF2-40B4-BE49-F238E27FC236}">
                <a16:creationId xmlns:a16="http://schemas.microsoft.com/office/drawing/2014/main" id="{18B768BA-0FD2-AA6B-6FCB-943614034680}"/>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9460" y="202824"/>
            <a:ext cx="1261840" cy="225042"/>
          </a:xfrm>
          <a:prstGeom prst="rect">
            <a:avLst/>
          </a:prstGeom>
        </p:spPr>
      </p:pic>
      <p:sp>
        <p:nvSpPr>
          <p:cNvPr id="2" name="Otsikko 1">
            <a:extLst>
              <a:ext uri="{FF2B5EF4-FFF2-40B4-BE49-F238E27FC236}">
                <a16:creationId xmlns:a16="http://schemas.microsoft.com/office/drawing/2014/main" id="{BF5DAE2B-DE09-4FB3-9D23-7B413DA06900}"/>
              </a:ext>
            </a:extLst>
          </p:cNvPr>
          <p:cNvSpPr>
            <a:spLocks noGrp="1"/>
          </p:cNvSpPr>
          <p:nvPr userDrawn="1">
            <p:ph type="ctrTitle"/>
          </p:nvPr>
        </p:nvSpPr>
        <p:spPr>
          <a:xfrm>
            <a:off x="516529" y="2311385"/>
            <a:ext cx="11159534" cy="1907680"/>
          </a:xfrm>
          <a:effectLst>
            <a:glow rad="127000">
              <a:srgbClr val="000000"/>
            </a:glow>
          </a:effectLst>
        </p:spPr>
        <p:txBody>
          <a:bodyPr anchor="ctr">
            <a:normAutofit/>
          </a:bodyPr>
          <a:lstStyle>
            <a:lvl1pPr algn="ctr">
              <a:defRPr sz="4800">
                <a:solidFill>
                  <a:schemeClr val="bg1"/>
                </a:solidFill>
                <a:effectLst>
                  <a:glow rad="254000">
                    <a:srgbClr val="000000">
                      <a:alpha val="35000"/>
                    </a:srgbClr>
                  </a:glow>
                </a:effectLst>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7559322-86ED-46CF-89EE-2FF94F45E4B2}"/>
              </a:ext>
            </a:extLst>
          </p:cNvPr>
          <p:cNvSpPr>
            <a:spLocks noGrp="1"/>
          </p:cNvSpPr>
          <p:nvPr userDrawn="1">
            <p:ph type="subTitle" idx="1"/>
          </p:nvPr>
        </p:nvSpPr>
        <p:spPr>
          <a:xfrm>
            <a:off x="874714" y="4459023"/>
            <a:ext cx="10442574" cy="865398"/>
          </a:xfrm>
        </p:spPr>
        <p:txBody>
          <a:bodyPr anchor="ctr">
            <a:normAutofit/>
          </a:bodyPr>
          <a:lstStyle>
            <a:lvl1pPr marL="0" indent="0" algn="ctr">
              <a:buNone/>
              <a:defRPr sz="2000">
                <a:solidFill>
                  <a:schemeClr val="bg1"/>
                </a:solidFill>
                <a:effectLst>
                  <a:glow rad="127000">
                    <a:srgbClr val="000000">
                      <a:alpha val="3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4">
            <a:extLst>
              <a:ext uri="{FF2B5EF4-FFF2-40B4-BE49-F238E27FC236}">
                <a16:creationId xmlns:a16="http://schemas.microsoft.com/office/drawing/2014/main" id="{5C5A70CC-872F-0C08-5C18-A4EF1B61C923}"/>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667647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sisältö bulle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87025AF-936D-499C-B201-1107AC16D2DD}"/>
              </a:ext>
            </a:extLst>
          </p:cNvPr>
          <p:cNvSpPr>
            <a:spLocks noGrp="1"/>
          </p:cNvSpPr>
          <p:nvPr>
            <p:ph type="title" hasCustomPrompt="1"/>
          </p:nvPr>
        </p:nvSpPr>
        <p:spPr>
          <a:xfrm>
            <a:off x="874713" y="305519"/>
            <a:ext cx="10442576" cy="1103901"/>
          </a:xfrm>
        </p:spPr>
        <p:txBody>
          <a:bodyPr>
            <a:normAutofit/>
          </a:bodyPr>
          <a:lstStyle>
            <a:lvl1pPr>
              <a:defRPr sz="3200"/>
            </a:lvl1pPr>
          </a:lstStyle>
          <a:p>
            <a:r>
              <a:rPr lang="fi-FI" dirty="0"/>
              <a:t>Sisältösivu (</a:t>
            </a:r>
            <a:r>
              <a:rPr lang="fi-FI" dirty="0" err="1"/>
              <a:t>bullet</a:t>
            </a:r>
            <a:r>
              <a:rPr lang="fi-FI" dirty="0"/>
              <a:t>)</a:t>
            </a:r>
          </a:p>
        </p:txBody>
      </p:sp>
      <p:sp>
        <p:nvSpPr>
          <p:cNvPr id="3" name="Sisällön paikkamerkki 2">
            <a:extLst>
              <a:ext uri="{FF2B5EF4-FFF2-40B4-BE49-F238E27FC236}">
                <a16:creationId xmlns:a16="http://schemas.microsoft.com/office/drawing/2014/main" id="{3BFEBF57-CC7D-400E-B98A-122F6958813E}"/>
              </a:ext>
            </a:extLst>
          </p:cNvPr>
          <p:cNvSpPr>
            <a:spLocks noGrp="1"/>
          </p:cNvSpPr>
          <p:nvPr>
            <p:ph idx="1"/>
          </p:nvPr>
        </p:nvSpPr>
        <p:spPr>
          <a:xfrm>
            <a:off x="874714" y="1523567"/>
            <a:ext cx="10442576" cy="3816350"/>
          </a:xfrm>
        </p:spPr>
        <p:txBody>
          <a:bodyPr>
            <a:normAutofit/>
          </a:bodyPr>
          <a:lstStyle>
            <a:lvl1pPr marL="228600" indent="-228600">
              <a:buClr>
                <a:schemeClr val="tx2"/>
              </a:buClr>
              <a:buFont typeface="Arial" panose="020B0604020202020204" pitchFamily="34" charset="0"/>
              <a:buChar char="•"/>
              <a:defRPr sz="2000"/>
            </a:lvl1pPr>
            <a:lvl2pPr marL="628650" indent="-274638">
              <a:buClr>
                <a:srgbClr val="000000"/>
              </a:buClr>
              <a:buFont typeface="Arial" panose="020B0604020202020204" pitchFamily="34" charset="0"/>
              <a:buChar char="•"/>
              <a:defRPr sz="1800"/>
            </a:lvl2pPr>
          </a:lstStyle>
          <a:p>
            <a:pPr lvl="0"/>
            <a:r>
              <a:rPr lang="fi-FI" dirty="0"/>
              <a:t>Muokkaa tekstin perustyylejä napsauttamalla</a:t>
            </a:r>
          </a:p>
          <a:p>
            <a:pPr lvl="1"/>
            <a:r>
              <a:rPr lang="fi-FI" dirty="0"/>
              <a:t>toinen taso</a:t>
            </a:r>
          </a:p>
        </p:txBody>
      </p:sp>
      <p:sp>
        <p:nvSpPr>
          <p:cNvPr id="5" name="Alatunnisteen paikkamerkki 4">
            <a:extLst>
              <a:ext uri="{FF2B5EF4-FFF2-40B4-BE49-F238E27FC236}">
                <a16:creationId xmlns:a16="http://schemas.microsoft.com/office/drawing/2014/main" id="{FD637AD6-4B3F-4332-AEC1-A8D9C014D4E6}"/>
              </a:ext>
            </a:extLst>
          </p:cNvPr>
          <p:cNvSpPr>
            <a:spLocks noGrp="1"/>
          </p:cNvSpPr>
          <p:nvPr>
            <p:ph type="ftr" sz="quarter" idx="11"/>
          </p:nvPr>
        </p:nvSpPr>
        <p:spPr/>
        <p:txBody>
          <a:bodyPr/>
          <a:lstStyle/>
          <a:p>
            <a:endParaRPr lang="fi-FI"/>
          </a:p>
        </p:txBody>
      </p:sp>
      <p:sp>
        <p:nvSpPr>
          <p:cNvPr id="4" name="Päivämäärän paikkamerkki 3">
            <a:extLst>
              <a:ext uri="{FF2B5EF4-FFF2-40B4-BE49-F238E27FC236}">
                <a16:creationId xmlns:a16="http://schemas.microsoft.com/office/drawing/2014/main" id="{8A5CC77F-093E-4A04-A983-56F8D4ED1CC5}"/>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6" name="Dian numeron paikkamerkki 5">
            <a:extLst>
              <a:ext uri="{FF2B5EF4-FFF2-40B4-BE49-F238E27FC236}">
                <a16:creationId xmlns:a16="http://schemas.microsoft.com/office/drawing/2014/main" id="{F0AA61CA-84C4-46C2-A036-DFEB689B2ABA}"/>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972402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numero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87025AF-936D-499C-B201-1107AC16D2DD}"/>
              </a:ext>
            </a:extLst>
          </p:cNvPr>
          <p:cNvSpPr>
            <a:spLocks noGrp="1"/>
          </p:cNvSpPr>
          <p:nvPr>
            <p:ph type="title" hasCustomPrompt="1"/>
          </p:nvPr>
        </p:nvSpPr>
        <p:spPr>
          <a:xfrm>
            <a:off x="874713" y="305519"/>
            <a:ext cx="10442576" cy="1103901"/>
          </a:xfrm>
        </p:spPr>
        <p:txBody>
          <a:bodyPr>
            <a:normAutofit/>
          </a:bodyPr>
          <a:lstStyle>
            <a:lvl1pPr>
              <a:defRPr sz="3200"/>
            </a:lvl1pPr>
          </a:lstStyle>
          <a:p>
            <a:r>
              <a:rPr lang="fi-FI" dirty="0"/>
              <a:t>Sisältösivu (numerot)</a:t>
            </a:r>
          </a:p>
        </p:txBody>
      </p:sp>
      <p:sp>
        <p:nvSpPr>
          <p:cNvPr id="3" name="Sisällön paikkamerkki 2">
            <a:extLst>
              <a:ext uri="{FF2B5EF4-FFF2-40B4-BE49-F238E27FC236}">
                <a16:creationId xmlns:a16="http://schemas.microsoft.com/office/drawing/2014/main" id="{3BFEBF57-CC7D-400E-B98A-122F6958813E}"/>
              </a:ext>
            </a:extLst>
          </p:cNvPr>
          <p:cNvSpPr>
            <a:spLocks noGrp="1"/>
          </p:cNvSpPr>
          <p:nvPr>
            <p:ph idx="1"/>
          </p:nvPr>
        </p:nvSpPr>
        <p:spPr>
          <a:xfrm>
            <a:off x="874714" y="1523567"/>
            <a:ext cx="10442576" cy="3820390"/>
          </a:xfrm>
        </p:spPr>
        <p:txBody>
          <a:bodyPr>
            <a:normAutofit/>
          </a:bodyPr>
          <a:lstStyle>
            <a:lvl1pPr marL="514350" indent="-514350">
              <a:buClr>
                <a:schemeClr val="tx2"/>
              </a:buClr>
              <a:buFont typeface="+mj-lt"/>
              <a:buAutoNum type="arabicPeriod"/>
              <a:defRPr sz="2000"/>
            </a:lvl1pPr>
            <a:lvl2pPr marL="811212" indent="-457200">
              <a:buClr>
                <a:schemeClr val="accent3"/>
              </a:buClr>
              <a:buFont typeface="+mj-lt"/>
              <a:buAutoNum type="arabicPeriod"/>
              <a:defRPr/>
            </a:lvl2pPr>
            <a:lvl3pPr marL="1257300" indent="-342900">
              <a:buClr>
                <a:schemeClr val="accent3"/>
              </a:buClr>
              <a:buFont typeface="+mj-lt"/>
              <a:buAutoNum type="arabicPeriod"/>
              <a:defRPr/>
            </a:lvl3pPr>
            <a:lvl4pPr marL="1727200" indent="-342900">
              <a:buClr>
                <a:schemeClr val="accent3"/>
              </a:buClr>
              <a:buFont typeface="+mj-lt"/>
              <a:buAutoNum type="arabicPeriod"/>
              <a:defRPr/>
            </a:lvl4pPr>
            <a:lvl5pPr marL="2171700" indent="-342900">
              <a:buClr>
                <a:schemeClr val="accent3"/>
              </a:buClr>
              <a:buFont typeface="+mj-lt"/>
              <a:buAutoNum type="arabicPeriod"/>
              <a:defRPr/>
            </a:lvl5pPr>
          </a:lstStyle>
          <a:p>
            <a:pPr lvl="0"/>
            <a:r>
              <a:rPr lang="fi-FI" dirty="0"/>
              <a:t>Muokkaa tekstin perustyylejä napsauttamalla</a:t>
            </a:r>
          </a:p>
          <a:p>
            <a:pPr lvl="0"/>
            <a:r>
              <a:rPr lang="fi-FI" dirty="0" err="1"/>
              <a:t>Lorem</a:t>
            </a:r>
            <a:r>
              <a:rPr lang="fi-FI" dirty="0"/>
              <a:t> </a:t>
            </a:r>
            <a:r>
              <a:rPr lang="fi-FI" dirty="0" err="1"/>
              <a:t>ipsum</a:t>
            </a:r>
            <a:endParaRPr lang="fi-FI" dirty="0"/>
          </a:p>
          <a:p>
            <a:pPr lvl="0"/>
            <a:r>
              <a:rPr lang="fi-FI" dirty="0" err="1"/>
              <a:t>Lorem</a:t>
            </a:r>
            <a:r>
              <a:rPr lang="fi-FI" dirty="0"/>
              <a:t> </a:t>
            </a:r>
            <a:r>
              <a:rPr lang="fi-FI" dirty="0" err="1"/>
              <a:t>ipsum</a:t>
            </a:r>
            <a:endParaRPr lang="fi-FI" dirty="0"/>
          </a:p>
        </p:txBody>
      </p:sp>
      <p:sp>
        <p:nvSpPr>
          <p:cNvPr id="5" name="Alatunnisteen paikkamerkki 4">
            <a:extLst>
              <a:ext uri="{FF2B5EF4-FFF2-40B4-BE49-F238E27FC236}">
                <a16:creationId xmlns:a16="http://schemas.microsoft.com/office/drawing/2014/main" id="{FD637AD6-4B3F-4332-AEC1-A8D9C014D4E6}"/>
              </a:ext>
            </a:extLst>
          </p:cNvPr>
          <p:cNvSpPr>
            <a:spLocks noGrp="1"/>
          </p:cNvSpPr>
          <p:nvPr>
            <p:ph type="ftr" sz="quarter" idx="11"/>
          </p:nvPr>
        </p:nvSpPr>
        <p:spPr/>
        <p:txBody>
          <a:bodyPr/>
          <a:lstStyle/>
          <a:p>
            <a:endParaRPr lang="fi-FI"/>
          </a:p>
        </p:txBody>
      </p:sp>
      <p:sp>
        <p:nvSpPr>
          <p:cNvPr id="4" name="Päivämäärän paikkamerkki 3">
            <a:extLst>
              <a:ext uri="{FF2B5EF4-FFF2-40B4-BE49-F238E27FC236}">
                <a16:creationId xmlns:a16="http://schemas.microsoft.com/office/drawing/2014/main" id="{8A5CC77F-093E-4A04-A983-56F8D4ED1CC5}"/>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6" name="Dian numeron paikkamerkki 5">
            <a:extLst>
              <a:ext uri="{FF2B5EF4-FFF2-40B4-BE49-F238E27FC236}">
                <a16:creationId xmlns:a16="http://schemas.microsoft.com/office/drawing/2014/main" id="{F0AA61CA-84C4-46C2-A036-DFEB689B2ABA}"/>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380669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Välisivu">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53A035-6494-46F0-A7A8-A2DE8A2EF584}"/>
              </a:ext>
            </a:extLst>
          </p:cNvPr>
          <p:cNvSpPr>
            <a:spLocks noGrp="1"/>
          </p:cNvSpPr>
          <p:nvPr>
            <p:ph type="title"/>
          </p:nvPr>
        </p:nvSpPr>
        <p:spPr>
          <a:xfrm>
            <a:off x="904873" y="1003299"/>
            <a:ext cx="10397335" cy="1816100"/>
          </a:xfrm>
        </p:spPr>
        <p:txBody>
          <a:bodyPr anchor="b">
            <a:normAutofit/>
          </a:bodyPr>
          <a:lstStyle>
            <a:lvl1pPr>
              <a:defRPr sz="48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860F4BD-3D53-450C-8043-914629892E17}"/>
              </a:ext>
            </a:extLst>
          </p:cNvPr>
          <p:cNvSpPr>
            <a:spLocks noGrp="1"/>
          </p:cNvSpPr>
          <p:nvPr>
            <p:ph type="body" idx="1"/>
          </p:nvPr>
        </p:nvSpPr>
        <p:spPr>
          <a:xfrm>
            <a:off x="889792" y="3240928"/>
            <a:ext cx="10412416" cy="1190624"/>
          </a:xfrm>
        </p:spPr>
        <p:txBody>
          <a:bodyPr>
            <a:normAutofit/>
          </a:bodyPr>
          <a:lstStyle>
            <a:lvl1pPr marL="0" indent="0">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dirty="0"/>
              <a:t>Muokkaa tekstin perustyylejä napsauttamalla</a:t>
            </a:r>
          </a:p>
        </p:txBody>
      </p:sp>
      <p:sp>
        <p:nvSpPr>
          <p:cNvPr id="5" name="Alatunnisteen paikkamerkki 4">
            <a:extLst>
              <a:ext uri="{FF2B5EF4-FFF2-40B4-BE49-F238E27FC236}">
                <a16:creationId xmlns:a16="http://schemas.microsoft.com/office/drawing/2014/main" id="{1A6D2585-044C-4141-A448-7B02043A3D50}"/>
              </a:ext>
            </a:extLst>
          </p:cNvPr>
          <p:cNvSpPr>
            <a:spLocks noGrp="1"/>
          </p:cNvSpPr>
          <p:nvPr>
            <p:ph type="ftr" sz="quarter" idx="11"/>
          </p:nvPr>
        </p:nvSpPr>
        <p:spPr/>
        <p:txBody>
          <a:bodyPr/>
          <a:lstStyle/>
          <a:p>
            <a:endParaRPr lang="fi-FI"/>
          </a:p>
        </p:txBody>
      </p:sp>
      <p:sp>
        <p:nvSpPr>
          <p:cNvPr id="4" name="Päivämäärän paikkamerkki 3">
            <a:extLst>
              <a:ext uri="{FF2B5EF4-FFF2-40B4-BE49-F238E27FC236}">
                <a16:creationId xmlns:a16="http://schemas.microsoft.com/office/drawing/2014/main" id="{9EDF022F-DB07-4D37-AFE7-163244E58D83}"/>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6" name="Dian numeron paikkamerkki 5">
            <a:extLst>
              <a:ext uri="{FF2B5EF4-FFF2-40B4-BE49-F238E27FC236}">
                <a16:creationId xmlns:a16="http://schemas.microsoft.com/office/drawing/2014/main" id="{E4A0BF11-5732-4D80-8E85-7FCDDBBC8501}"/>
              </a:ext>
            </a:extLst>
          </p:cNvPr>
          <p:cNvSpPr>
            <a:spLocks noGrp="1"/>
          </p:cNvSpPr>
          <p:nvPr>
            <p:ph type="sldNum" sz="quarter" idx="12"/>
          </p:nvPr>
        </p:nvSpPr>
        <p:spPr/>
        <p:txBody>
          <a:bodyPr/>
          <a:lstStyle/>
          <a:p>
            <a:fld id="{76AC921B-AE3A-4772-A9DE-EFD545748E0B}" type="slidenum">
              <a:rPr lang="fi-FI" smtClean="0"/>
              <a:t>‹#›</a:t>
            </a:fld>
            <a:endParaRPr lang="fi-FI"/>
          </a:p>
        </p:txBody>
      </p:sp>
      <p:pic>
        <p:nvPicPr>
          <p:cNvPr id="7" name="Kuva 6">
            <a:extLst>
              <a:ext uri="{FF2B5EF4-FFF2-40B4-BE49-F238E27FC236}">
                <a16:creationId xmlns:a16="http://schemas.microsoft.com/office/drawing/2014/main" id="{11897762-C48A-5F13-5E28-A0AE64C1D9C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8" name="Kuva 7">
            <a:extLst>
              <a:ext uri="{FF2B5EF4-FFF2-40B4-BE49-F238E27FC236}">
                <a16:creationId xmlns:a16="http://schemas.microsoft.com/office/drawing/2014/main" id="{C20FD7A4-FA40-F69B-8DE3-573DA8DA5FF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9" name="Kuva 8">
            <a:extLst>
              <a:ext uri="{FF2B5EF4-FFF2-40B4-BE49-F238E27FC236}">
                <a16:creationId xmlns:a16="http://schemas.microsoft.com/office/drawing/2014/main" id="{A2F512BE-C639-7856-6E65-2ED9F93AB155}"/>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1672340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sältösivu Kaksi palstaa Bullet">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55284D-4300-4162-AF13-97E68207775F}"/>
              </a:ext>
            </a:extLst>
          </p:cNvPr>
          <p:cNvSpPr>
            <a:spLocks noGrp="1"/>
          </p:cNvSpPr>
          <p:nvPr>
            <p:ph type="title"/>
          </p:nvPr>
        </p:nvSpPr>
        <p:spPr>
          <a:xfrm>
            <a:off x="874713" y="305519"/>
            <a:ext cx="10442575" cy="1103901"/>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1CADFAE5-E375-48FB-8FCC-DD2A9EC05835}"/>
              </a:ext>
            </a:extLst>
          </p:cNvPr>
          <p:cNvSpPr>
            <a:spLocks noGrp="1"/>
          </p:cNvSpPr>
          <p:nvPr>
            <p:ph sz="half" idx="1"/>
          </p:nvPr>
        </p:nvSpPr>
        <p:spPr>
          <a:xfrm>
            <a:off x="874713" y="1523567"/>
            <a:ext cx="5005388" cy="3811690"/>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a:extLst>
              <a:ext uri="{FF2B5EF4-FFF2-40B4-BE49-F238E27FC236}">
                <a16:creationId xmlns:a16="http://schemas.microsoft.com/office/drawing/2014/main" id="{C3E1CBDC-6672-47E1-8241-AA70AE03EB92}"/>
              </a:ext>
            </a:extLst>
          </p:cNvPr>
          <p:cNvSpPr>
            <a:spLocks noGrp="1"/>
          </p:cNvSpPr>
          <p:nvPr>
            <p:ph sz="half" idx="2"/>
          </p:nvPr>
        </p:nvSpPr>
        <p:spPr>
          <a:xfrm>
            <a:off x="6311901" y="1523567"/>
            <a:ext cx="5005387" cy="3811690"/>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Päivämäärän paikkamerkki 4">
            <a:extLst>
              <a:ext uri="{FF2B5EF4-FFF2-40B4-BE49-F238E27FC236}">
                <a16:creationId xmlns:a16="http://schemas.microsoft.com/office/drawing/2014/main" id="{3C2A228F-4B3C-4E7D-B9D0-7DA1A7DF261E}"/>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6" name="Alatunnisteen paikkamerkki 5">
            <a:extLst>
              <a:ext uri="{FF2B5EF4-FFF2-40B4-BE49-F238E27FC236}">
                <a16:creationId xmlns:a16="http://schemas.microsoft.com/office/drawing/2014/main" id="{3A97FE22-C51E-419D-99AB-B821F05DCC6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00E09B5-259E-406E-9280-50EDE8CF29F4}"/>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4077617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sivu väliotsikolla kaksi palsta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12C08C-C34E-4AC8-92AD-6139F49D51B3}"/>
              </a:ext>
            </a:extLst>
          </p:cNvPr>
          <p:cNvSpPr>
            <a:spLocks noGrp="1"/>
          </p:cNvSpPr>
          <p:nvPr>
            <p:ph type="title"/>
          </p:nvPr>
        </p:nvSpPr>
        <p:spPr>
          <a:xfrm>
            <a:off x="874712" y="305519"/>
            <a:ext cx="10442577" cy="1116013"/>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57AE1B3-BA0F-4C0C-9018-EF75C455418B}"/>
              </a:ext>
            </a:extLst>
          </p:cNvPr>
          <p:cNvSpPr>
            <a:spLocks noGrp="1"/>
          </p:cNvSpPr>
          <p:nvPr>
            <p:ph type="body" idx="1"/>
          </p:nvPr>
        </p:nvSpPr>
        <p:spPr>
          <a:xfrm>
            <a:off x="891887" y="1523567"/>
            <a:ext cx="5463588" cy="768350"/>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F1761B24-D53C-4A59-BD13-63D68C0B121D}"/>
              </a:ext>
            </a:extLst>
          </p:cNvPr>
          <p:cNvSpPr>
            <a:spLocks noGrp="1"/>
          </p:cNvSpPr>
          <p:nvPr>
            <p:ph sz="half" idx="2"/>
          </p:nvPr>
        </p:nvSpPr>
        <p:spPr>
          <a:xfrm>
            <a:off x="874713" y="2493383"/>
            <a:ext cx="4799603" cy="2841048"/>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a:extLst>
              <a:ext uri="{FF2B5EF4-FFF2-40B4-BE49-F238E27FC236}">
                <a16:creationId xmlns:a16="http://schemas.microsoft.com/office/drawing/2014/main" id="{80BBE21C-7D6A-4FF3-BA94-377064EC3601}"/>
              </a:ext>
            </a:extLst>
          </p:cNvPr>
          <p:cNvSpPr>
            <a:spLocks noGrp="1"/>
          </p:cNvSpPr>
          <p:nvPr>
            <p:ph type="body" sz="quarter" idx="3"/>
          </p:nvPr>
        </p:nvSpPr>
        <p:spPr>
          <a:xfrm>
            <a:off x="6517682" y="1523567"/>
            <a:ext cx="5355869" cy="768350"/>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6DA47262-7C52-4AC3-97A6-BA3984D34F44}"/>
              </a:ext>
            </a:extLst>
          </p:cNvPr>
          <p:cNvSpPr>
            <a:spLocks noGrp="1"/>
          </p:cNvSpPr>
          <p:nvPr>
            <p:ph sz="quarter" idx="4"/>
          </p:nvPr>
        </p:nvSpPr>
        <p:spPr>
          <a:xfrm>
            <a:off x="6517683" y="2493383"/>
            <a:ext cx="4799606" cy="2841049"/>
          </a:xfrm>
        </p:spPr>
        <p:txBody>
          <a:bodyPr/>
          <a:lstStyle>
            <a:lvl2pPr>
              <a:defRPr sz="2000"/>
            </a:lvl2pPr>
            <a:lvl3pPr>
              <a:defRPr sz="1800"/>
            </a:lvl3pPr>
            <a:lvl4pPr>
              <a:defRPr sz="1600"/>
            </a:lvl4pPr>
            <a:lvl5pPr>
              <a:defRPr sz="1400"/>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8" name="Alatunnisteen paikkamerkki 7">
            <a:extLst>
              <a:ext uri="{FF2B5EF4-FFF2-40B4-BE49-F238E27FC236}">
                <a16:creationId xmlns:a16="http://schemas.microsoft.com/office/drawing/2014/main" id="{5DD6E01B-6C5A-47CC-AF44-2C209D755CB4}"/>
              </a:ext>
            </a:extLst>
          </p:cNvPr>
          <p:cNvSpPr>
            <a:spLocks noGrp="1"/>
          </p:cNvSpPr>
          <p:nvPr>
            <p:ph type="ftr" sz="quarter" idx="11"/>
          </p:nvPr>
        </p:nvSpPr>
        <p:spPr/>
        <p:txBody>
          <a:bodyPr/>
          <a:lstStyle/>
          <a:p>
            <a:endParaRPr lang="fi-FI"/>
          </a:p>
        </p:txBody>
      </p:sp>
      <p:sp>
        <p:nvSpPr>
          <p:cNvPr id="7" name="Päivämäärän paikkamerkki 6">
            <a:extLst>
              <a:ext uri="{FF2B5EF4-FFF2-40B4-BE49-F238E27FC236}">
                <a16:creationId xmlns:a16="http://schemas.microsoft.com/office/drawing/2014/main" id="{D835947E-D9A1-49E5-816F-F601AB9F9990}"/>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9" name="Dian numeron paikkamerkki 8">
            <a:extLst>
              <a:ext uri="{FF2B5EF4-FFF2-40B4-BE49-F238E27FC236}">
                <a16:creationId xmlns:a16="http://schemas.microsoft.com/office/drawing/2014/main" id="{E0EC712E-6C24-4C16-BEAE-F9F0A80C0067}"/>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2881489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DA990D-FCC3-41C6-A705-6E33A18DD860}"/>
              </a:ext>
            </a:extLst>
          </p:cNvPr>
          <p:cNvSpPr>
            <a:spLocks noGrp="1"/>
          </p:cNvSpPr>
          <p:nvPr>
            <p:ph type="title"/>
          </p:nvPr>
        </p:nvSpPr>
        <p:spPr>
          <a:xfrm>
            <a:off x="874713" y="305519"/>
            <a:ext cx="10442576" cy="1116013"/>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Alatunnisteen paikkamerkki 3">
            <a:extLst>
              <a:ext uri="{FF2B5EF4-FFF2-40B4-BE49-F238E27FC236}">
                <a16:creationId xmlns:a16="http://schemas.microsoft.com/office/drawing/2014/main" id="{BFE0DDD0-94A4-4F66-9E34-BE292567B61F}"/>
              </a:ext>
            </a:extLst>
          </p:cNvPr>
          <p:cNvSpPr>
            <a:spLocks noGrp="1"/>
          </p:cNvSpPr>
          <p:nvPr>
            <p:ph type="ftr" sz="quarter" idx="11"/>
          </p:nvPr>
        </p:nvSpPr>
        <p:spPr/>
        <p:txBody>
          <a:bodyPr/>
          <a:lstStyle/>
          <a:p>
            <a:endParaRPr lang="fi-FI"/>
          </a:p>
        </p:txBody>
      </p:sp>
      <p:sp>
        <p:nvSpPr>
          <p:cNvPr id="3" name="Päivämäärän paikkamerkki 2">
            <a:extLst>
              <a:ext uri="{FF2B5EF4-FFF2-40B4-BE49-F238E27FC236}">
                <a16:creationId xmlns:a16="http://schemas.microsoft.com/office/drawing/2014/main" id="{43260301-10F2-42B6-AA1B-7DCBCEF8F1E6}"/>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5" name="Dian numeron paikkamerkki 4">
            <a:extLst>
              <a:ext uri="{FF2B5EF4-FFF2-40B4-BE49-F238E27FC236}">
                <a16:creationId xmlns:a16="http://schemas.microsoft.com/office/drawing/2014/main" id="{C30FAC8F-37A2-4C16-AA37-224140D9CEDE}"/>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112362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94D431-D8C0-490B-9ECF-AAC28A06364C}"/>
              </a:ext>
            </a:extLst>
          </p:cNvPr>
          <p:cNvSpPr>
            <a:spLocks noGrp="1"/>
          </p:cNvSpPr>
          <p:nvPr>
            <p:ph type="title"/>
          </p:nvPr>
        </p:nvSpPr>
        <p:spPr>
          <a:xfrm>
            <a:off x="874712" y="305519"/>
            <a:ext cx="4390015" cy="1796236"/>
          </a:xfrm>
        </p:spPr>
        <p:txBody>
          <a:bodyPr anchor="b">
            <a:no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Tekstin paikkamerkki 3">
            <a:extLst>
              <a:ext uri="{FF2B5EF4-FFF2-40B4-BE49-F238E27FC236}">
                <a16:creationId xmlns:a16="http://schemas.microsoft.com/office/drawing/2014/main" id="{F8853E00-5DE5-4DB1-BE5D-E87C60B004DA}"/>
              </a:ext>
            </a:extLst>
          </p:cNvPr>
          <p:cNvSpPr>
            <a:spLocks noGrp="1"/>
          </p:cNvSpPr>
          <p:nvPr>
            <p:ph type="body" sz="half" idx="2"/>
          </p:nvPr>
        </p:nvSpPr>
        <p:spPr>
          <a:xfrm>
            <a:off x="874712" y="2265528"/>
            <a:ext cx="4390015" cy="350344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6" name="Alatunnisteen paikkamerkki 5">
            <a:extLst>
              <a:ext uri="{FF2B5EF4-FFF2-40B4-BE49-F238E27FC236}">
                <a16:creationId xmlns:a16="http://schemas.microsoft.com/office/drawing/2014/main" id="{84A0C483-654B-4EFE-BA9C-853D93BD3172}"/>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C5DCE905-C138-45F9-AB38-EFE8BD6AA406}"/>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7" name="Dian numeron paikkamerkki 6">
            <a:extLst>
              <a:ext uri="{FF2B5EF4-FFF2-40B4-BE49-F238E27FC236}">
                <a16:creationId xmlns:a16="http://schemas.microsoft.com/office/drawing/2014/main" id="{936CDE3A-B151-40F5-877F-DE3CCB79E76D}"/>
              </a:ext>
            </a:extLst>
          </p:cNvPr>
          <p:cNvSpPr>
            <a:spLocks noGrp="1"/>
          </p:cNvSpPr>
          <p:nvPr>
            <p:ph type="sldNum" sz="quarter" idx="12"/>
          </p:nvPr>
        </p:nvSpPr>
        <p:spPr/>
        <p:txBody>
          <a:bodyPr/>
          <a:lstStyle/>
          <a:p>
            <a:fld id="{76AC921B-AE3A-4772-A9DE-EFD545748E0B}" type="slidenum">
              <a:rPr lang="fi-FI" smtClean="0"/>
              <a:t>‹#›</a:t>
            </a:fld>
            <a:endParaRPr lang="fi-FI"/>
          </a:p>
        </p:txBody>
      </p:sp>
      <p:sp>
        <p:nvSpPr>
          <p:cNvPr id="10" name="Kuvan paikkamerkki 8">
            <a:extLst>
              <a:ext uri="{FF2B5EF4-FFF2-40B4-BE49-F238E27FC236}">
                <a16:creationId xmlns:a16="http://schemas.microsoft.com/office/drawing/2014/main" id="{5434A3CD-BD19-85BB-E83D-BAE96C8036C8}"/>
              </a:ext>
              <a:ext uri="{C183D7F6-B498-43B3-948B-1728B52AA6E4}">
                <adec:decorative xmlns:adec="http://schemas.microsoft.com/office/drawing/2017/decorative" val="1"/>
              </a:ext>
            </a:extLst>
          </p:cNvPr>
          <p:cNvSpPr>
            <a:spLocks noGrp="1"/>
          </p:cNvSpPr>
          <p:nvPr>
            <p:ph type="pic" sz="quarter" idx="13"/>
          </p:nvPr>
        </p:nvSpPr>
        <p:spPr>
          <a:xfrm>
            <a:off x="5476875" y="304800"/>
            <a:ext cx="5840413" cy="5464175"/>
          </a:xfrm>
        </p:spPr>
        <p:txBody>
          <a:bodyPr/>
          <a:lstStyle/>
          <a:p>
            <a:endParaRPr lang="fi-FI"/>
          </a:p>
        </p:txBody>
      </p:sp>
    </p:spTree>
    <p:extLst>
      <p:ext uri="{BB962C8B-B14F-4D97-AF65-F5344CB8AC3E}">
        <p14:creationId xmlns:p14="http://schemas.microsoft.com/office/powerpoint/2010/main" val="946804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palloss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1F2C8C-0619-3512-426F-7FEEFA10219B}"/>
              </a:ext>
            </a:extLst>
          </p:cNvPr>
          <p:cNvSpPr>
            <a:spLocks noGrp="1"/>
          </p:cNvSpPr>
          <p:nvPr>
            <p:ph type="title"/>
          </p:nvPr>
        </p:nvSpPr>
        <p:spPr>
          <a:xfrm>
            <a:off x="874712" y="305519"/>
            <a:ext cx="4426961" cy="1796236"/>
          </a:xfrm>
        </p:spPr>
        <p:txBody>
          <a:bodyPr anchor="b">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3">
            <a:extLst>
              <a:ext uri="{FF2B5EF4-FFF2-40B4-BE49-F238E27FC236}">
                <a16:creationId xmlns:a16="http://schemas.microsoft.com/office/drawing/2014/main" id="{E37E978C-931C-B325-1779-0A3B1FAC4E4F}"/>
              </a:ext>
            </a:extLst>
          </p:cNvPr>
          <p:cNvSpPr>
            <a:spLocks noGrp="1"/>
          </p:cNvSpPr>
          <p:nvPr>
            <p:ph type="body" sz="half" idx="2"/>
          </p:nvPr>
        </p:nvSpPr>
        <p:spPr>
          <a:xfrm>
            <a:off x="874711" y="2265527"/>
            <a:ext cx="4426961" cy="3503447"/>
          </a:xfrm>
        </p:spPr>
        <p:txBody>
          <a:bodyPr>
            <a:normAutofit/>
          </a:bodyPr>
          <a:lstStyle>
            <a:lvl1pPr marL="285750" indent="-285750">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0"/>
            <a:r>
              <a:rPr lang="fi-FI" dirty="0" err="1"/>
              <a:t>Lorem</a:t>
            </a:r>
            <a:r>
              <a:rPr lang="fi-FI" dirty="0"/>
              <a:t> </a:t>
            </a:r>
            <a:r>
              <a:rPr lang="fi-FI" dirty="0" err="1"/>
              <a:t>ipsum</a:t>
            </a:r>
            <a:endParaRPr lang="fi-FI" dirty="0"/>
          </a:p>
          <a:p>
            <a:pPr lvl="0"/>
            <a:r>
              <a:rPr lang="fi-FI" dirty="0" err="1"/>
              <a:t>Lorem</a:t>
            </a:r>
            <a:r>
              <a:rPr lang="fi-FI" dirty="0"/>
              <a:t> </a:t>
            </a:r>
            <a:r>
              <a:rPr lang="fi-FI" dirty="0" err="1"/>
              <a:t>ipsum</a:t>
            </a:r>
            <a:endParaRPr lang="fi-FI" dirty="0"/>
          </a:p>
        </p:txBody>
      </p:sp>
      <p:sp>
        <p:nvSpPr>
          <p:cNvPr id="8" name="Alatunnisteen paikkamerkki 5">
            <a:extLst>
              <a:ext uri="{FF2B5EF4-FFF2-40B4-BE49-F238E27FC236}">
                <a16:creationId xmlns:a16="http://schemas.microsoft.com/office/drawing/2014/main" id="{80921282-31F3-BB28-B167-D8F190A2126F}"/>
              </a:ext>
            </a:extLst>
          </p:cNvPr>
          <p:cNvSpPr>
            <a:spLocks noGrp="1"/>
          </p:cNvSpPr>
          <p:nvPr>
            <p:ph type="ftr" sz="quarter" idx="11"/>
          </p:nvPr>
        </p:nvSpPr>
        <p:spPr>
          <a:xfrm>
            <a:off x="874713" y="6306697"/>
            <a:ext cx="2468085" cy="365125"/>
          </a:xfrm>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sp>
        <p:nvSpPr>
          <p:cNvPr id="15" name="Kuvan paikkamerkki 14">
            <a:extLst>
              <a:ext uri="{FF2B5EF4-FFF2-40B4-BE49-F238E27FC236}">
                <a16:creationId xmlns:a16="http://schemas.microsoft.com/office/drawing/2014/main" id="{C50960CE-0149-4861-BB2D-605A7A2AFD50}"/>
              </a:ext>
              <a:ext uri="{C183D7F6-B498-43B3-948B-1728B52AA6E4}">
                <adec:decorative xmlns:adec="http://schemas.microsoft.com/office/drawing/2017/decorative" val="1"/>
              </a:ext>
            </a:extLst>
          </p:cNvPr>
          <p:cNvSpPr>
            <a:spLocks noGrp="1"/>
          </p:cNvSpPr>
          <p:nvPr>
            <p:ph type="pic" sz="quarter" idx="13"/>
          </p:nvPr>
        </p:nvSpPr>
        <p:spPr>
          <a:xfrm>
            <a:off x="5502732" y="-1436688"/>
            <a:ext cx="7543800" cy="7542213"/>
          </a:xfrm>
          <a:prstGeom prst="ellipse">
            <a:avLst/>
          </a:prstGeom>
          <a:solidFill>
            <a:schemeClr val="tx1"/>
          </a:solidFill>
          <a:effectLst>
            <a:innerShdw blurRad="114300">
              <a:prstClr val="black"/>
            </a:innerShdw>
          </a:effectLst>
        </p:spPr>
        <p:txBody>
          <a:bodyPr/>
          <a:lstStyle/>
          <a:p>
            <a:endParaRPr lang="fi-FI" dirty="0"/>
          </a:p>
          <a:p>
            <a:endParaRPr lang="fi-FI" dirty="0"/>
          </a:p>
          <a:p>
            <a:endParaRPr lang="fi-FI" dirty="0"/>
          </a:p>
          <a:p>
            <a:endParaRPr lang="fi-FI" dirty="0"/>
          </a:p>
        </p:txBody>
      </p:sp>
      <p:pic>
        <p:nvPicPr>
          <p:cNvPr id="6" name="Kuva 5">
            <a:extLst>
              <a:ext uri="{FF2B5EF4-FFF2-40B4-BE49-F238E27FC236}">
                <a16:creationId xmlns:a16="http://schemas.microsoft.com/office/drawing/2014/main" id="{2A6796C1-73D3-1249-38BA-CDD91C3907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4" name="Kuva 3">
            <a:extLst>
              <a:ext uri="{FF2B5EF4-FFF2-40B4-BE49-F238E27FC236}">
                <a16:creationId xmlns:a16="http://schemas.microsoft.com/office/drawing/2014/main" id="{C210C8C3-9061-C8D0-F462-50EE78EFDE4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9" name="Kuva 8">
            <a:extLst>
              <a:ext uri="{FF2B5EF4-FFF2-40B4-BE49-F238E27FC236}">
                <a16:creationId xmlns:a16="http://schemas.microsoft.com/office/drawing/2014/main" id="{16B6446F-9BF7-E2CF-F1B3-D302CF9D1350}"/>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3641719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so kuv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AE8299E5-52EB-459E-9BEC-30B092C38A2E}"/>
              </a:ext>
              <a:ext uri="{C183D7F6-B498-43B3-948B-1728B52AA6E4}">
                <adec:decorative xmlns:adec="http://schemas.microsoft.com/office/drawing/2017/decorative" val="1"/>
              </a:ext>
            </a:extLst>
          </p:cNvPr>
          <p:cNvSpPr>
            <a:spLocks noGrp="1"/>
          </p:cNvSpPr>
          <p:nvPr>
            <p:ph type="pic" idx="1"/>
          </p:nvPr>
        </p:nvSpPr>
        <p:spPr>
          <a:xfrm>
            <a:off x="874713" y="657225"/>
            <a:ext cx="10442576" cy="51117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dirty="0"/>
          </a:p>
        </p:txBody>
      </p:sp>
      <p:sp>
        <p:nvSpPr>
          <p:cNvPr id="6" name="Alatunnisteen paikkamerkki 5">
            <a:extLst>
              <a:ext uri="{FF2B5EF4-FFF2-40B4-BE49-F238E27FC236}">
                <a16:creationId xmlns:a16="http://schemas.microsoft.com/office/drawing/2014/main" id="{F0A80E9A-D66F-424E-AC7E-50A8B9146E24}"/>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pic>
        <p:nvPicPr>
          <p:cNvPr id="8" name="Kuva 7">
            <a:extLst>
              <a:ext uri="{FF2B5EF4-FFF2-40B4-BE49-F238E27FC236}">
                <a16:creationId xmlns:a16="http://schemas.microsoft.com/office/drawing/2014/main" id="{F7783062-4D5E-0868-58E8-3BECE33340C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2" name="Kuva 1">
            <a:extLst>
              <a:ext uri="{FF2B5EF4-FFF2-40B4-BE49-F238E27FC236}">
                <a16:creationId xmlns:a16="http://schemas.microsoft.com/office/drawing/2014/main" id="{642E8438-BDC6-A734-BDB2-E83DB43E694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4" name="Kuva 3">
            <a:extLst>
              <a:ext uri="{FF2B5EF4-FFF2-40B4-BE49-F238E27FC236}">
                <a16:creationId xmlns:a16="http://schemas.microsoft.com/office/drawing/2014/main" id="{30DF339B-B46E-70DD-2711-DE83303F5DD6}"/>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7693487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Iso kuva palloss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9" name="Kuvan paikkamerkki 8">
            <a:extLst>
              <a:ext uri="{FF2B5EF4-FFF2-40B4-BE49-F238E27FC236}">
                <a16:creationId xmlns:a16="http://schemas.microsoft.com/office/drawing/2014/main" id="{B07A8A19-C042-423C-9D22-A59BC72992C0}"/>
              </a:ext>
              <a:ext uri="{C183D7F6-B498-43B3-948B-1728B52AA6E4}">
                <adec:decorative xmlns:adec="http://schemas.microsoft.com/office/drawing/2017/decorative" val="1"/>
              </a:ext>
            </a:extLst>
          </p:cNvPr>
          <p:cNvSpPr>
            <a:spLocks noGrp="1"/>
          </p:cNvSpPr>
          <p:nvPr>
            <p:ph type="pic" sz="quarter" idx="13"/>
          </p:nvPr>
        </p:nvSpPr>
        <p:spPr>
          <a:xfrm>
            <a:off x="1971040" y="-5095067"/>
            <a:ext cx="11409680" cy="11222182"/>
          </a:xfrm>
          <a:prstGeom prst="ellipse">
            <a:avLst/>
          </a:prstGeom>
          <a:solidFill>
            <a:schemeClr val="tx1"/>
          </a:solidFill>
          <a:effectLst>
            <a:innerShdw blurRad="114300">
              <a:prstClr val="black"/>
            </a:innerShdw>
          </a:effectLst>
        </p:spPr>
        <p:txBody>
          <a:bodyPr/>
          <a:lstStyle>
            <a:lvl1pPr marL="0" indent="0">
              <a:buNone/>
              <a:defRPr/>
            </a:lvl1pPr>
          </a:lstStyle>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p:txBody>
      </p:sp>
      <p:sp>
        <p:nvSpPr>
          <p:cNvPr id="6" name="Alatunnisteen paikkamerkki 5">
            <a:extLst>
              <a:ext uri="{FF2B5EF4-FFF2-40B4-BE49-F238E27FC236}">
                <a16:creationId xmlns:a16="http://schemas.microsoft.com/office/drawing/2014/main" id="{F0A80E9A-D66F-424E-AC7E-50A8B9146E24}"/>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pic>
        <p:nvPicPr>
          <p:cNvPr id="4" name="Kuva 3">
            <a:extLst>
              <a:ext uri="{FF2B5EF4-FFF2-40B4-BE49-F238E27FC236}">
                <a16:creationId xmlns:a16="http://schemas.microsoft.com/office/drawing/2014/main" id="{F2A71B3E-9D52-0A11-4599-43CA194B32E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2" name="Kuva 1">
            <a:extLst>
              <a:ext uri="{FF2B5EF4-FFF2-40B4-BE49-F238E27FC236}">
                <a16:creationId xmlns:a16="http://schemas.microsoft.com/office/drawing/2014/main" id="{F1AA3475-7E4F-8437-A291-01FA726A2151}"/>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3" name="Kuva 2">
            <a:extLst>
              <a:ext uri="{FF2B5EF4-FFF2-40B4-BE49-F238E27FC236}">
                <a16:creationId xmlns:a16="http://schemas.microsoft.com/office/drawing/2014/main" id="{DBA4F580-C81C-A42B-A033-6E7A7D42FE2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656540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afisivu">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EA7461D7-298C-BBE7-EB9D-7D24D917EBF4}"/>
              </a:ext>
            </a:extLst>
          </p:cNvPr>
          <p:cNvSpPr>
            <a:spLocks noGrp="1"/>
          </p:cNvSpPr>
          <p:nvPr>
            <p:ph type="title"/>
          </p:nvPr>
        </p:nvSpPr>
        <p:spPr>
          <a:xfrm>
            <a:off x="874712" y="305519"/>
            <a:ext cx="4426961" cy="1796236"/>
          </a:xfrm>
        </p:spPr>
        <p:txBody>
          <a:bodyPr anchor="b">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8" name="Tekstin paikkamerkki 3">
            <a:extLst>
              <a:ext uri="{FF2B5EF4-FFF2-40B4-BE49-F238E27FC236}">
                <a16:creationId xmlns:a16="http://schemas.microsoft.com/office/drawing/2014/main" id="{F7AC85A2-E315-6D71-A82F-A19E0A587D57}"/>
              </a:ext>
            </a:extLst>
          </p:cNvPr>
          <p:cNvSpPr>
            <a:spLocks noGrp="1"/>
          </p:cNvSpPr>
          <p:nvPr>
            <p:ph type="body" sz="half" idx="2"/>
          </p:nvPr>
        </p:nvSpPr>
        <p:spPr>
          <a:xfrm>
            <a:off x="874711" y="2265527"/>
            <a:ext cx="4426961" cy="3503447"/>
          </a:xfrm>
        </p:spPr>
        <p:txBody>
          <a:bodyPr>
            <a:normAutofit/>
          </a:bodyPr>
          <a:lstStyle>
            <a:lvl1pPr marL="285750" indent="-285750">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a:p>
            <a:pPr lvl="0"/>
            <a:r>
              <a:rPr lang="fi-FI" dirty="0" err="1"/>
              <a:t>Lorem</a:t>
            </a:r>
            <a:r>
              <a:rPr lang="fi-FI" dirty="0"/>
              <a:t> </a:t>
            </a:r>
            <a:r>
              <a:rPr lang="fi-FI" dirty="0" err="1"/>
              <a:t>ipsum</a:t>
            </a:r>
            <a:endParaRPr lang="fi-FI" dirty="0"/>
          </a:p>
          <a:p>
            <a:pPr lvl="0"/>
            <a:r>
              <a:rPr lang="fi-FI" dirty="0" err="1"/>
              <a:t>Lorem</a:t>
            </a:r>
            <a:r>
              <a:rPr lang="fi-FI" dirty="0"/>
              <a:t> </a:t>
            </a:r>
            <a:r>
              <a:rPr lang="fi-FI" dirty="0" err="1"/>
              <a:t>ipsum</a:t>
            </a:r>
            <a:endParaRPr lang="fi-FI" dirty="0"/>
          </a:p>
        </p:txBody>
      </p:sp>
      <p:sp>
        <p:nvSpPr>
          <p:cNvPr id="12" name="Kaavion paikkamerkki 11">
            <a:extLst>
              <a:ext uri="{FF2B5EF4-FFF2-40B4-BE49-F238E27FC236}">
                <a16:creationId xmlns:a16="http://schemas.microsoft.com/office/drawing/2014/main" id="{5C24F3D1-B0AB-48CC-893D-6614992AB345}"/>
              </a:ext>
              <a:ext uri="{C183D7F6-B498-43B3-948B-1728B52AA6E4}">
                <adec:decorative xmlns:adec="http://schemas.microsoft.com/office/drawing/2017/decorative" val="1"/>
              </a:ext>
            </a:extLst>
          </p:cNvPr>
          <p:cNvSpPr>
            <a:spLocks noGrp="1"/>
          </p:cNvSpPr>
          <p:nvPr>
            <p:ph type="chart" sz="quarter" idx="13" hasCustomPrompt="1"/>
          </p:nvPr>
        </p:nvSpPr>
        <p:spPr>
          <a:xfrm>
            <a:off x="5449455" y="305519"/>
            <a:ext cx="6226608" cy="5463456"/>
          </a:xfrm>
        </p:spPr>
        <p:txBody>
          <a:bodyPr/>
          <a:lstStyle>
            <a:lvl1pPr marL="0" indent="0">
              <a:buFontTx/>
              <a:buNone/>
              <a:defRPr>
                <a:solidFill>
                  <a:schemeClr val="tx1"/>
                </a:solidFill>
              </a:defRPr>
            </a:lvl1pPr>
          </a:lstStyle>
          <a:p>
            <a:r>
              <a:rPr lang="fi-FI" dirty="0"/>
              <a:t>Kaavio</a:t>
            </a:r>
          </a:p>
        </p:txBody>
      </p:sp>
      <p:sp>
        <p:nvSpPr>
          <p:cNvPr id="6" name="Alatunnisteen paikkamerkki 5">
            <a:extLst>
              <a:ext uri="{FF2B5EF4-FFF2-40B4-BE49-F238E27FC236}">
                <a16:creationId xmlns:a16="http://schemas.microsoft.com/office/drawing/2014/main" id="{F0A80E9A-D66F-424E-AC7E-50A8B9146E24}"/>
              </a:ext>
            </a:extLst>
          </p:cNvPr>
          <p:cNvSpPr>
            <a:spLocks noGrp="1"/>
          </p:cNvSpPr>
          <p:nvPr>
            <p:ph type="ftr" sz="quarter" idx="11"/>
          </p:nvPr>
        </p:nvSpPr>
        <p:spPr/>
        <p:txBody>
          <a:bodyPr/>
          <a:lstStyle/>
          <a:p>
            <a:endParaRPr lang="fi-FI"/>
          </a:p>
        </p:txBody>
      </p:sp>
      <p:sp>
        <p:nvSpPr>
          <p:cNvPr id="5" name="Päivämäärän paikkamerkki 4">
            <a:extLst>
              <a:ext uri="{FF2B5EF4-FFF2-40B4-BE49-F238E27FC236}">
                <a16:creationId xmlns:a16="http://schemas.microsoft.com/office/drawing/2014/main" id="{E852CCF5-D39D-4AEF-8721-1DFBB256EBDF}"/>
              </a:ext>
            </a:extLst>
          </p:cNvPr>
          <p:cNvSpPr>
            <a:spLocks noGrp="1"/>
          </p:cNvSpPr>
          <p:nvPr>
            <p:ph type="dt" sz="half" idx="10"/>
          </p:nvPr>
        </p:nvSpPr>
        <p:spPr/>
        <p:txBody>
          <a:bodyPr/>
          <a:lstStyle/>
          <a:p>
            <a:fld id="{A543C847-1A66-4EAC-9E0F-2A7CB6B7874B}" type="datetimeFigureOut">
              <a:rPr lang="fi-FI" smtClean="0"/>
              <a:t>17.4.2024</a:t>
            </a:fld>
            <a:endParaRPr lang="fi-FI"/>
          </a:p>
        </p:txBody>
      </p:sp>
      <p:sp>
        <p:nvSpPr>
          <p:cNvPr id="7" name="Dian numeron paikkamerkki 6">
            <a:extLst>
              <a:ext uri="{FF2B5EF4-FFF2-40B4-BE49-F238E27FC236}">
                <a16:creationId xmlns:a16="http://schemas.microsoft.com/office/drawing/2014/main" id="{055F243E-E50F-41F2-9053-A6B23ED79965}"/>
              </a:ext>
            </a:extLst>
          </p:cNvPr>
          <p:cNvSpPr>
            <a:spLocks noGrp="1"/>
          </p:cNvSpPr>
          <p:nvPr>
            <p:ph type="sldNum" sz="quarter" idx="12"/>
          </p:nvPr>
        </p:nvSpPr>
        <p:spPr/>
        <p:txBody>
          <a:bodyPr/>
          <a:lstStyle/>
          <a:p>
            <a:fld id="{76AC921B-AE3A-4772-A9DE-EFD545748E0B}" type="slidenum">
              <a:rPr lang="fi-FI" smtClean="0"/>
              <a:t>‹#›</a:t>
            </a:fld>
            <a:endParaRPr lang="fi-FI"/>
          </a:p>
        </p:txBody>
      </p:sp>
    </p:spTree>
    <p:extLst>
      <p:ext uri="{BB962C8B-B14F-4D97-AF65-F5344CB8AC3E}">
        <p14:creationId xmlns:p14="http://schemas.microsoft.com/office/powerpoint/2010/main" val="16127471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1067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a ilman logoj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1722ED0C-D440-3AF8-2E80-BB4D3511DE1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Tree>
    <p:extLst>
      <p:ext uri="{BB962C8B-B14F-4D97-AF65-F5344CB8AC3E}">
        <p14:creationId xmlns:p14="http://schemas.microsoft.com/office/powerpoint/2010/main" val="4006465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a ilman logoja otsikolla">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7076BD4E-F8B5-1447-B12A-2E4410AAD2B8}"/>
              </a:ext>
            </a:extLst>
          </p:cNvPr>
          <p:cNvSpPr>
            <a:spLocks noGrp="1"/>
          </p:cNvSpPr>
          <p:nvPr>
            <p:ph type="title"/>
          </p:nvPr>
        </p:nvSpPr>
        <p:spPr>
          <a:xfrm>
            <a:off x="874713" y="305519"/>
            <a:ext cx="10442576" cy="1116013"/>
          </a:xfrm>
        </p:spPr>
        <p:txBody>
          <a:bodyPr>
            <a:norm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2" name="Kuva 1">
            <a:extLst>
              <a:ext uri="{FF2B5EF4-FFF2-40B4-BE49-F238E27FC236}">
                <a16:creationId xmlns:a16="http://schemas.microsoft.com/office/drawing/2014/main" id="{A9FB9DB8-C31A-5F32-F563-361E6F7491C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spTree>
    <p:extLst>
      <p:ext uri="{BB962C8B-B14F-4D97-AF65-F5344CB8AC3E}">
        <p14:creationId xmlns:p14="http://schemas.microsoft.com/office/powerpoint/2010/main" val="4232822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yhjä dia">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59386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iitos">
    <p:bg>
      <p:bgPr>
        <a:gradFill>
          <a:gsLst>
            <a:gs pos="5000">
              <a:schemeClr val="accent1">
                <a:lumMod val="5000"/>
                <a:lumOff val="95000"/>
                <a:alpha val="0"/>
              </a:schemeClr>
            </a:gs>
            <a:gs pos="80000">
              <a:srgbClr val="007FC7"/>
            </a:gs>
          </a:gsLst>
          <a:lin ang="5400000" scaled="1"/>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5DAE2B-DE09-4FB3-9D23-7B413DA06900}"/>
              </a:ext>
            </a:extLst>
          </p:cNvPr>
          <p:cNvSpPr>
            <a:spLocks noGrp="1"/>
          </p:cNvSpPr>
          <p:nvPr>
            <p:ph type="ctrTitle" hasCustomPrompt="1"/>
          </p:nvPr>
        </p:nvSpPr>
        <p:spPr>
          <a:xfrm>
            <a:off x="1524000" y="657225"/>
            <a:ext cx="9144000" cy="2359741"/>
          </a:xfrm>
        </p:spPr>
        <p:txBody>
          <a:bodyPr anchor="ctr">
            <a:normAutofit/>
          </a:bodyPr>
          <a:lstStyle>
            <a:lvl1pPr algn="ctr">
              <a:defRPr sz="4800">
                <a:solidFill>
                  <a:schemeClr val="tx2"/>
                </a:solidFill>
              </a:defRPr>
            </a:lvl1pPr>
          </a:lstStyle>
          <a:p>
            <a:r>
              <a:rPr lang="fi-FI" dirty="0"/>
              <a:t>Kiitos</a:t>
            </a:r>
          </a:p>
        </p:txBody>
      </p:sp>
      <p:sp>
        <p:nvSpPr>
          <p:cNvPr id="3" name="Alaotsikko 2">
            <a:extLst>
              <a:ext uri="{FF2B5EF4-FFF2-40B4-BE49-F238E27FC236}">
                <a16:creationId xmlns:a16="http://schemas.microsoft.com/office/drawing/2014/main" id="{B7559322-86ED-46CF-89EE-2FF94F45E4B2}"/>
              </a:ext>
            </a:extLst>
          </p:cNvPr>
          <p:cNvSpPr>
            <a:spLocks noGrp="1"/>
          </p:cNvSpPr>
          <p:nvPr>
            <p:ph type="subTitle" idx="1"/>
          </p:nvPr>
        </p:nvSpPr>
        <p:spPr>
          <a:xfrm>
            <a:off x="874713" y="3429000"/>
            <a:ext cx="10442575" cy="2121207"/>
          </a:xfrm>
        </p:spPr>
        <p:txBody>
          <a:bodyPr>
            <a:normAutofit/>
          </a:bodyPr>
          <a:lstStyle>
            <a:lvl1pPr marL="0" indent="0" algn="ctr">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13" name="Kuva 12">
            <a:extLst>
              <a:ext uri="{FF2B5EF4-FFF2-40B4-BE49-F238E27FC236}">
                <a16:creationId xmlns:a16="http://schemas.microsoft.com/office/drawing/2014/main" id="{F96119E9-32DB-A174-F85F-C3D1B82289D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63189" y="5849147"/>
            <a:ext cx="2314040" cy="649556"/>
          </a:xfrm>
          <a:prstGeom prst="rect">
            <a:avLst/>
          </a:prstGeom>
        </p:spPr>
      </p:pic>
      <p:pic>
        <p:nvPicPr>
          <p:cNvPr id="4" name="Kuva 3">
            <a:extLst>
              <a:ext uri="{FF2B5EF4-FFF2-40B4-BE49-F238E27FC236}">
                <a16:creationId xmlns:a16="http://schemas.microsoft.com/office/drawing/2014/main" id="{01279238-9E8D-3A36-2151-E58A39802D12}"/>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6" name="Kuva 5">
            <a:extLst>
              <a:ext uri="{FF2B5EF4-FFF2-40B4-BE49-F238E27FC236}">
                <a16:creationId xmlns:a16="http://schemas.microsoft.com/office/drawing/2014/main" id="{22B9D357-C27C-4F5C-37E1-E55C00204FE4}"/>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66825" y="5957992"/>
            <a:ext cx="2540726" cy="431867"/>
          </a:xfrm>
          <a:prstGeom prst="rect">
            <a:avLst/>
          </a:prstGeom>
        </p:spPr>
      </p:pic>
    </p:spTree>
    <p:extLst>
      <p:ext uri="{BB962C8B-B14F-4D97-AF65-F5344CB8AC3E}">
        <p14:creationId xmlns:p14="http://schemas.microsoft.com/office/powerpoint/2010/main" val="3829976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70000">
              <a:schemeClr val="accent1">
                <a:lumMod val="5000"/>
                <a:lumOff val="95000"/>
                <a:alpha val="0"/>
              </a:schemeClr>
            </a:gs>
            <a:gs pos="99000">
              <a:srgbClr val="007FC7"/>
            </a:gs>
          </a:gsLst>
          <a:lin ang="5400000" scaled="1"/>
        </a:gra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177C1C7-AE82-4016-9104-04BB009C5BFE}"/>
              </a:ext>
            </a:extLst>
          </p:cNvPr>
          <p:cNvSpPr>
            <a:spLocks noGrp="1"/>
          </p:cNvSpPr>
          <p:nvPr>
            <p:ph type="title"/>
          </p:nvPr>
        </p:nvSpPr>
        <p:spPr>
          <a:xfrm>
            <a:off x="874713" y="305519"/>
            <a:ext cx="10442575" cy="1103901"/>
          </a:xfrm>
          <a:prstGeom prst="rect">
            <a:avLst/>
          </a:prstGeom>
        </p:spPr>
        <p:txBody>
          <a:bodyPr vert="horz" lIns="91440" tIns="45720" rIns="91440" bIns="45720" rtlCol="0" anchor="b">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D6A780C9-4A38-4DE7-9CB5-0F78C8F8E67C}"/>
              </a:ext>
            </a:extLst>
          </p:cNvPr>
          <p:cNvSpPr>
            <a:spLocks noGrp="1"/>
          </p:cNvSpPr>
          <p:nvPr>
            <p:ph type="body" idx="1"/>
          </p:nvPr>
        </p:nvSpPr>
        <p:spPr>
          <a:xfrm>
            <a:off x="874713" y="1523567"/>
            <a:ext cx="10442575" cy="3810865"/>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Alatunnisteen paikkamerkki 4">
            <a:extLst>
              <a:ext uri="{FF2B5EF4-FFF2-40B4-BE49-F238E27FC236}">
                <a16:creationId xmlns:a16="http://schemas.microsoft.com/office/drawing/2014/main" id="{7D73AB98-DD7D-4BE1-B27E-27E580F18A11}"/>
              </a:ext>
            </a:extLst>
          </p:cNvPr>
          <p:cNvSpPr>
            <a:spLocks noGrp="1"/>
          </p:cNvSpPr>
          <p:nvPr>
            <p:ph type="ftr" sz="quarter" idx="3"/>
          </p:nvPr>
        </p:nvSpPr>
        <p:spPr>
          <a:xfrm>
            <a:off x="874713" y="6306697"/>
            <a:ext cx="2468085" cy="365125"/>
          </a:xfrm>
          <a:prstGeom prst="rect">
            <a:avLst/>
          </a:prstGeom>
        </p:spPr>
        <p:txBody>
          <a:bodyPr vert="horz" lIns="91440" tIns="45720" rIns="91440" bIns="45720" rtlCol="0" anchor="ctr"/>
          <a:lstStyle>
            <a:lvl1pPr algn="l">
              <a:defRPr sz="1000" b="0" i="0">
                <a:solidFill>
                  <a:schemeClr val="bg1"/>
                </a:solidFill>
                <a:latin typeface="Roboto Medium" panose="02000000000000000000" pitchFamily="2" charset="0"/>
              </a:defRPr>
            </a:lvl1pPr>
          </a:lstStyle>
          <a:p>
            <a:endParaRPr lang="fi-FI" dirty="0"/>
          </a:p>
        </p:txBody>
      </p:sp>
      <p:sp>
        <p:nvSpPr>
          <p:cNvPr id="4" name="Päivämäärän paikkamerkki 3">
            <a:extLst>
              <a:ext uri="{FF2B5EF4-FFF2-40B4-BE49-F238E27FC236}">
                <a16:creationId xmlns:a16="http://schemas.microsoft.com/office/drawing/2014/main" id="{82EEA6CC-2068-4051-B5EF-0478A80EEF95}"/>
              </a:ext>
            </a:extLst>
          </p:cNvPr>
          <p:cNvSpPr>
            <a:spLocks noGrp="1"/>
          </p:cNvSpPr>
          <p:nvPr>
            <p:ph type="dt" sz="half" idx="2"/>
          </p:nvPr>
        </p:nvSpPr>
        <p:spPr>
          <a:xfrm>
            <a:off x="8886275" y="6306697"/>
            <a:ext cx="1485338" cy="365125"/>
          </a:xfrm>
          <a:prstGeom prst="rect">
            <a:avLst/>
          </a:prstGeom>
        </p:spPr>
        <p:txBody>
          <a:bodyPr vert="horz" lIns="91440" tIns="45720" rIns="91440" bIns="45720" rtlCol="0" anchor="ctr"/>
          <a:lstStyle>
            <a:lvl1pPr algn="r">
              <a:defRPr sz="1000" b="0" i="0">
                <a:solidFill>
                  <a:schemeClr val="bg1"/>
                </a:solidFill>
                <a:latin typeface="Roboto Medium" panose="02000000000000000000" pitchFamily="2" charset="0"/>
              </a:defRPr>
            </a:lvl1pPr>
          </a:lstStyle>
          <a:p>
            <a:fld id="{A543C847-1A66-4EAC-9E0F-2A7CB6B7874B}" type="datetimeFigureOut">
              <a:rPr lang="fi-FI" smtClean="0"/>
              <a:pPr/>
              <a:t>17.4.2024</a:t>
            </a:fld>
            <a:endParaRPr lang="fi-FI" dirty="0"/>
          </a:p>
        </p:txBody>
      </p:sp>
      <p:sp>
        <p:nvSpPr>
          <p:cNvPr id="6" name="Dian numeron paikkamerkki 5">
            <a:extLst>
              <a:ext uri="{FF2B5EF4-FFF2-40B4-BE49-F238E27FC236}">
                <a16:creationId xmlns:a16="http://schemas.microsoft.com/office/drawing/2014/main" id="{CF4D4288-AB4A-429B-AF87-299D4E261EE3}"/>
              </a:ext>
            </a:extLst>
          </p:cNvPr>
          <p:cNvSpPr>
            <a:spLocks noGrp="1"/>
          </p:cNvSpPr>
          <p:nvPr>
            <p:ph type="sldNum" sz="quarter" idx="4"/>
          </p:nvPr>
        </p:nvSpPr>
        <p:spPr>
          <a:xfrm>
            <a:off x="10579101" y="6306697"/>
            <a:ext cx="738188" cy="365125"/>
          </a:xfrm>
          <a:prstGeom prst="rect">
            <a:avLst/>
          </a:prstGeom>
        </p:spPr>
        <p:txBody>
          <a:bodyPr vert="horz" lIns="91440" tIns="45720" rIns="91440" bIns="45720" rtlCol="0" anchor="ctr"/>
          <a:lstStyle>
            <a:lvl1pPr algn="r">
              <a:defRPr sz="1000" b="0" i="0">
                <a:solidFill>
                  <a:schemeClr val="bg1"/>
                </a:solidFill>
                <a:latin typeface="Roboto Medium" panose="02000000000000000000" pitchFamily="2" charset="0"/>
              </a:defRPr>
            </a:lvl1pPr>
          </a:lstStyle>
          <a:p>
            <a:r>
              <a:rPr lang="fi-FI" dirty="0"/>
              <a:t>{#}</a:t>
            </a:r>
          </a:p>
        </p:txBody>
      </p:sp>
      <p:pic>
        <p:nvPicPr>
          <p:cNvPr id="9" name="Kuva 8">
            <a:extLst>
              <a:ext uri="{FF2B5EF4-FFF2-40B4-BE49-F238E27FC236}">
                <a16:creationId xmlns:a16="http://schemas.microsoft.com/office/drawing/2014/main" id="{2FA21B0F-065E-4CC5-A2ED-BD50957681F4}"/>
              </a:ext>
              <a:ext uri="{C183D7F6-B498-43B3-948B-1728B52AA6E4}">
                <adec:decorative xmlns:adec="http://schemas.microsoft.com/office/drawing/2017/decorative" val="1"/>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6208822" y="6228167"/>
            <a:ext cx="1580519" cy="443655"/>
          </a:xfrm>
          <a:prstGeom prst="rect">
            <a:avLst/>
          </a:prstGeom>
        </p:spPr>
      </p:pic>
      <p:pic>
        <p:nvPicPr>
          <p:cNvPr id="7" name="Kuva 6">
            <a:extLst>
              <a:ext uri="{FF2B5EF4-FFF2-40B4-BE49-F238E27FC236}">
                <a16:creationId xmlns:a16="http://schemas.microsoft.com/office/drawing/2014/main" id="{B1216467-43B9-5D30-24C5-5844D53B1CFC}"/>
              </a:ext>
              <a:ext uri="{C183D7F6-B498-43B3-948B-1728B52AA6E4}">
                <adec:decorative xmlns:adec="http://schemas.microsoft.com/office/drawing/2017/decorative" val="1"/>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249460" y="202824"/>
            <a:ext cx="1261840" cy="225041"/>
          </a:xfrm>
          <a:prstGeom prst="rect">
            <a:avLst/>
          </a:prstGeom>
        </p:spPr>
      </p:pic>
      <p:pic>
        <p:nvPicPr>
          <p:cNvPr id="11" name="Kuva 10">
            <a:extLst>
              <a:ext uri="{FF2B5EF4-FFF2-40B4-BE49-F238E27FC236}">
                <a16:creationId xmlns:a16="http://schemas.microsoft.com/office/drawing/2014/main" id="{BECE3D25-8B66-4C64-BB8F-C7AEA01C443F}"/>
              </a:ext>
              <a:ext uri="{C183D7F6-B498-43B3-948B-1728B52AA6E4}">
                <adec:decorative xmlns:adec="http://schemas.microsoft.com/office/drawing/2017/decorative" val="1"/>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4123421" y="6305762"/>
            <a:ext cx="1687832" cy="286894"/>
          </a:xfrm>
          <a:prstGeom prst="rect">
            <a:avLst/>
          </a:prstGeom>
        </p:spPr>
      </p:pic>
    </p:spTree>
    <p:extLst>
      <p:ext uri="{BB962C8B-B14F-4D97-AF65-F5344CB8AC3E}">
        <p14:creationId xmlns:p14="http://schemas.microsoft.com/office/powerpoint/2010/main" val="138245441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8" r:id="rId3"/>
    <p:sldLayoutId id="2147483679" r:id="rId4"/>
    <p:sldLayoutId id="2147483680" r:id="rId5"/>
    <p:sldLayoutId id="2147483681" r:id="rId6"/>
    <p:sldLayoutId id="2147483682" r:id="rId7"/>
    <p:sldLayoutId id="2147483683" r:id="rId8"/>
    <p:sldLayoutId id="2147483650" r:id="rId9"/>
    <p:sldLayoutId id="2147483668" r:id="rId10"/>
    <p:sldLayoutId id="2147483651" r:id="rId11"/>
    <p:sldLayoutId id="2147483652" r:id="rId12"/>
    <p:sldLayoutId id="2147483653" r:id="rId13"/>
    <p:sldLayoutId id="2147483654" r:id="rId14"/>
    <p:sldLayoutId id="2147483656" r:id="rId15"/>
    <p:sldLayoutId id="2147483661" r:id="rId16"/>
    <p:sldLayoutId id="2147483669" r:id="rId17"/>
    <p:sldLayoutId id="2147483670" r:id="rId18"/>
    <p:sldLayoutId id="2147483674" r:id="rId19"/>
    <p:sldLayoutId id="2147483655" r:id="rId20"/>
    <p:sldLayoutId id="2147483675" r:id="rId21"/>
    <p:sldLayoutId id="2147483676" r:id="rId22"/>
    <p:sldLayoutId id="2147483677" r:id="rId23"/>
    <p:sldLayoutId id="2147483673" r:id="rId24"/>
  </p:sldLayoutIdLst>
  <p:txStyles>
    <p:titleStyle>
      <a:lvl1pPr algn="l" defTabSz="914400" rtl="0" eaLnBrk="1" latinLnBrk="0" hangingPunct="1">
        <a:lnSpc>
          <a:spcPct val="90000"/>
        </a:lnSpc>
        <a:spcBef>
          <a:spcPct val="0"/>
        </a:spcBef>
        <a:buNone/>
        <a:defRPr sz="3200" b="1" i="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000" b="0" i="0" kern="1200">
          <a:solidFill>
            <a:schemeClr val="tx2"/>
          </a:solidFill>
          <a:latin typeface="+mn-lt"/>
          <a:ea typeface="+mn-ea"/>
          <a:cs typeface="+mn-cs"/>
        </a:defRPr>
      </a:lvl1pPr>
      <a:lvl2pPr marL="628650" indent="-274638" algn="l" defTabSz="914400" rtl="0" eaLnBrk="1" latinLnBrk="0" hangingPunct="1">
        <a:lnSpc>
          <a:spcPct val="100000"/>
        </a:lnSpc>
        <a:spcBef>
          <a:spcPts val="500"/>
        </a:spcBef>
        <a:buClr>
          <a:schemeClr val="tx2"/>
        </a:buClr>
        <a:buFont typeface="Arial" panose="020B0604020202020204" pitchFamily="34" charset="0"/>
        <a:buChar char="•"/>
        <a:defRPr sz="1800" b="0" i="0" kern="1200">
          <a:solidFill>
            <a:schemeClr val="tx2"/>
          </a:solidFill>
          <a:latin typeface="+mn-lt"/>
          <a:ea typeface="+mn-ea"/>
          <a:cs typeface="+mn-cs"/>
        </a:defRPr>
      </a:lvl2pPr>
      <a:lvl3pPr marL="1079500" indent="-165100" algn="l" defTabSz="914400" rtl="0" eaLnBrk="1" latinLnBrk="0" hangingPunct="1">
        <a:lnSpc>
          <a:spcPct val="100000"/>
        </a:lnSpc>
        <a:spcBef>
          <a:spcPts val="500"/>
        </a:spcBef>
        <a:buClr>
          <a:schemeClr val="tx2"/>
        </a:buClr>
        <a:buFont typeface="Arial" panose="020B0604020202020204" pitchFamily="34" charset="0"/>
        <a:buChar char="•"/>
        <a:defRPr sz="1600" b="0" i="0" kern="1200">
          <a:solidFill>
            <a:schemeClr val="tx2"/>
          </a:solidFill>
          <a:latin typeface="+mn-lt"/>
          <a:ea typeface="+mn-ea"/>
          <a:cs typeface="+mn-cs"/>
        </a:defRPr>
      </a:lvl3pPr>
      <a:lvl4pPr marL="1524000" indent="-139700" algn="l" defTabSz="914400" rtl="0" eaLnBrk="1" latinLnBrk="0" hangingPunct="1">
        <a:lnSpc>
          <a:spcPct val="100000"/>
        </a:lnSpc>
        <a:spcBef>
          <a:spcPts val="500"/>
        </a:spcBef>
        <a:buClr>
          <a:schemeClr val="tx2"/>
        </a:buClr>
        <a:buFont typeface="Arial" panose="020B0604020202020204" pitchFamily="34" charset="0"/>
        <a:buChar char="•"/>
        <a:defRPr sz="1400" b="0" i="0" kern="1200">
          <a:solidFill>
            <a:schemeClr val="tx2"/>
          </a:solidFill>
          <a:latin typeface="+mn-lt"/>
          <a:ea typeface="+mn-ea"/>
          <a:cs typeface="+mn-cs"/>
        </a:defRPr>
      </a:lvl4pPr>
      <a:lvl5pPr marL="1974850" indent="-146050" algn="l" defTabSz="914400" rtl="0" eaLnBrk="1" latinLnBrk="0" hangingPunct="1">
        <a:lnSpc>
          <a:spcPct val="100000"/>
        </a:lnSpc>
        <a:spcBef>
          <a:spcPts val="500"/>
        </a:spcBef>
        <a:buClr>
          <a:srgbClr val="000000"/>
        </a:buClr>
        <a:buFont typeface="Arial" panose="020B0604020202020204" pitchFamily="34" charset="0"/>
        <a:buChar char="•"/>
        <a:defRPr sz="12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25" userDrawn="1">
          <p15:clr>
            <a:srgbClr val="F26B43"/>
          </p15:clr>
        </p15:guide>
        <p15:guide id="3" orient="horz" pos="4042" userDrawn="1">
          <p15:clr>
            <a:srgbClr val="F26B43"/>
          </p15:clr>
        </p15:guide>
        <p15:guide id="5" orient="horz" pos="414" userDrawn="1">
          <p15:clr>
            <a:srgbClr val="F26B43"/>
          </p15:clr>
        </p15:guide>
        <p15:guide id="6" orient="horz" pos="1117" userDrawn="1">
          <p15:clr>
            <a:srgbClr val="F26B43"/>
          </p15:clr>
        </p15:guide>
        <p15:guide id="7" pos="7355" userDrawn="1">
          <p15:clr>
            <a:srgbClr val="F26B43"/>
          </p15:clr>
        </p15:guide>
        <p15:guide id="8" orient="horz" pos="1230" userDrawn="1">
          <p15:clr>
            <a:srgbClr val="F26B43"/>
          </p15:clr>
        </p15:guide>
        <p15:guide id="9" orient="horz" pos="3634" userDrawn="1">
          <p15:clr>
            <a:srgbClr val="F26B43"/>
          </p15:clr>
        </p15:guide>
        <p15:guide id="10" orient="horz" pos="3793" userDrawn="1">
          <p15:clr>
            <a:srgbClr val="F26B43"/>
          </p15:clr>
        </p15:guide>
        <p15:guide id="11" pos="551" userDrawn="1">
          <p15:clr>
            <a:srgbClr val="F26B43"/>
          </p15:clr>
        </p15:guide>
        <p15:guide id="12" pos="71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s://wikis.ec.europa.eu/display/NAITDOC/Revalidate+Mobilities+in+Beneficiary+module"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hyperlink" Target="https://wikis.ec.europa.eu/display/NAITDOC/Beneficiary+module+guide" TargetMode="External"/><Relationship Id="rId2" Type="http://schemas.openxmlformats.org/officeDocument/2006/relationships/hyperlink" Target="https://www.oph.fi/sites/default/files/documents/Ohje%20loppuraportointiin%20edunsaajille.pdf" TargetMode="External"/><Relationship Id="rId1" Type="http://schemas.openxmlformats.org/officeDocument/2006/relationships/slideLayout" Target="../slideLayouts/slideLayout9.xml"/><Relationship Id="rId6" Type="http://schemas.openxmlformats.org/officeDocument/2006/relationships/hyperlink" Target="https://wikis.ec.europa.eu/display/NAITDOC/Manage+participant+reports+in+projects" TargetMode="External"/><Relationship Id="rId5" Type="http://schemas.openxmlformats.org/officeDocument/2006/relationships/hyperlink" Target="https://wikis.ec.europa.eu/display/NAITDOC/Add+mobility+activities+to+projects" TargetMode="External"/><Relationship Id="rId4" Type="http://schemas.openxmlformats.org/officeDocument/2006/relationships/hyperlink" Target="https://wikis.ec.europa.eu/pages/viewpage.action?pageId=6294750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webgate.ec.europa.eu/erasmus-esc/index/privacy-statement" TargetMode="External"/><Relationship Id="rId2" Type="http://schemas.openxmlformats.org/officeDocument/2006/relationships/hyperlink" Target="https://www.oph.fi/fi/ohjelmat/tietosuoja-erasmus-ja-euroopan-solidaarisuusjoukot-ohjelmissa" TargetMode="External"/><Relationship Id="rId1" Type="http://schemas.openxmlformats.org/officeDocument/2006/relationships/slideLayout" Target="../slideLayouts/slideLayout9.xml"/><Relationship Id="rId5" Type="http://schemas.openxmlformats.org/officeDocument/2006/relationships/hyperlink" Target="https://erasmus-plus.ec.europa.eu/erasmus-and-data-protection/project-results-platform" TargetMode="External"/><Relationship Id="rId4" Type="http://schemas.openxmlformats.org/officeDocument/2006/relationships/hyperlink" Target="https://wikis.ec.europa.eu/display/NAITDOC/Processing+personal+data"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erasmus-plus.ec.europa.eu/projects" TargetMode="Externa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erasmus-plus.ec.europa.eu/sites/default/files/2021-10/erasmus-quality-standards-mobility-nov-2020_fi.pdf" TargetMode="Externa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9.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hyperlink" Target="https://www.oph.fi/sites/default/files/documents/Vakuus_Osallisuustuki%20yksil%C3%B6liikkuvuuteen_0.docx" TargetMode="External"/><Relationship Id="rId2" Type="http://schemas.openxmlformats.org/officeDocument/2006/relationships/hyperlink" Target="https://www.oph.fi/sites/default/files/documents/Vihre%C3%A4n%20matkustamisen_vakuus_1.docx" TargetMode="Externa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wikis.ec.europa.eu/display/NAITDOC/How+to+complete+and+submit+the+final+beneficiary+report" TargetMode="External"/><Relationship Id="rId2" Type="http://schemas.openxmlformats.org/officeDocument/2006/relationships/hyperlink" Target="https://wikis.ec.europa.eu/display/NAITDOC/Final+Beneficiary+Report+templates" TargetMode="External"/><Relationship Id="rId1" Type="http://schemas.openxmlformats.org/officeDocument/2006/relationships/slideLayout" Target="../slideLayouts/slideLayout9.xml"/><Relationship Id="rId4" Type="http://schemas.openxmlformats.org/officeDocument/2006/relationships/hyperlink" Target="https://wikis.ec.europa.eu/pages/viewpage.action?pageId=44166222"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hyperlink" Target="https://www.oph.fi/fi/ohjelmat/lyhytkestoisen-liikkuvuushankkeen-osallistujalle-ka122-sch" TargetMode="External"/><Relationship Id="rId2" Type="http://schemas.openxmlformats.org/officeDocument/2006/relationships/hyperlink" Target="mailto:laura.soili@oph.fi" TargetMode="External"/><Relationship Id="rId1" Type="http://schemas.openxmlformats.org/officeDocument/2006/relationships/slideLayout" Target="../slideLayouts/slideLayout9.xml"/><Relationship Id="rId4" Type="http://schemas.openxmlformats.org/officeDocument/2006/relationships/hyperlink" Target="https://lista.edu.fi/sympa/subscribe/kv.yleissivistav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EDC1CD5D-33B3-6FC3-6C64-7939C16A9EF2}"/>
              </a:ext>
            </a:extLst>
          </p:cNvPr>
          <p:cNvSpPr>
            <a:spLocks noGrp="1"/>
          </p:cNvSpPr>
          <p:nvPr>
            <p:ph type="ctrTitle"/>
          </p:nvPr>
        </p:nvSpPr>
        <p:spPr/>
        <p:txBody>
          <a:bodyPr/>
          <a:lstStyle/>
          <a:p>
            <a:r>
              <a:rPr lang="fi-FI" dirty="0"/>
              <a:t>Erasmus+ KA122-SCH-hankkeen loppuraportointi</a:t>
            </a:r>
          </a:p>
        </p:txBody>
      </p:sp>
      <p:sp>
        <p:nvSpPr>
          <p:cNvPr id="5" name="Alaotsikko 4">
            <a:extLst>
              <a:ext uri="{FF2B5EF4-FFF2-40B4-BE49-F238E27FC236}">
                <a16:creationId xmlns:a16="http://schemas.microsoft.com/office/drawing/2014/main" id="{9BC2D63D-5B71-B635-2435-C3F54F9371BB}"/>
              </a:ext>
            </a:extLst>
          </p:cNvPr>
          <p:cNvSpPr>
            <a:spLocks noGrp="1"/>
          </p:cNvSpPr>
          <p:nvPr>
            <p:ph type="subTitle" idx="1"/>
          </p:nvPr>
        </p:nvSpPr>
        <p:spPr/>
        <p:txBody>
          <a:bodyPr>
            <a:normAutofit fontScale="70000" lnSpcReduction="20000"/>
          </a:bodyPr>
          <a:lstStyle/>
          <a:p>
            <a:r>
              <a:rPr lang="fi-FI" b="1" dirty="0"/>
              <a:t>17.4.2024 klo 15-16</a:t>
            </a:r>
          </a:p>
          <a:p>
            <a:r>
              <a:rPr lang="fi-FI" b="1" dirty="0"/>
              <a:t>Yleissivistävä koulutus </a:t>
            </a:r>
          </a:p>
          <a:p>
            <a:r>
              <a:rPr lang="fi-FI" b="1" dirty="0"/>
              <a:t>Sirkka Säikkälä ja Maive Matikainen </a:t>
            </a:r>
            <a:endParaRPr lang="fi-FI" dirty="0"/>
          </a:p>
          <a:p>
            <a:endParaRPr lang="fi-FI" dirty="0"/>
          </a:p>
        </p:txBody>
      </p:sp>
    </p:spTree>
    <p:extLst>
      <p:ext uri="{BB962C8B-B14F-4D97-AF65-F5344CB8AC3E}">
        <p14:creationId xmlns:p14="http://schemas.microsoft.com/office/powerpoint/2010/main" val="2480892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475FDB-B037-4F3C-8935-2F2181F663C7}"/>
              </a:ext>
            </a:extLst>
          </p:cNvPr>
          <p:cNvSpPr>
            <a:spLocks noGrp="1"/>
          </p:cNvSpPr>
          <p:nvPr>
            <p:ph type="title"/>
          </p:nvPr>
        </p:nvSpPr>
        <p:spPr/>
        <p:txBody>
          <a:bodyPr/>
          <a:lstStyle/>
          <a:p>
            <a:r>
              <a:rPr lang="fi-FI" dirty="0"/>
              <a:t>Koulutuksen sisältö</a:t>
            </a:r>
          </a:p>
        </p:txBody>
      </p:sp>
      <p:sp>
        <p:nvSpPr>
          <p:cNvPr id="3" name="Sisällön paikkamerkki 2">
            <a:extLst>
              <a:ext uri="{FF2B5EF4-FFF2-40B4-BE49-F238E27FC236}">
                <a16:creationId xmlns:a16="http://schemas.microsoft.com/office/drawing/2014/main" id="{7FBB9C21-CCF5-461F-A1A2-9AA021AE90D6}"/>
              </a:ext>
            </a:extLst>
          </p:cNvPr>
          <p:cNvSpPr>
            <a:spLocks noGrp="1"/>
          </p:cNvSpPr>
          <p:nvPr>
            <p:ph idx="1"/>
          </p:nvPr>
        </p:nvSpPr>
        <p:spPr>
          <a:xfrm>
            <a:off x="874714" y="1523567"/>
            <a:ext cx="10442576" cy="4509588"/>
          </a:xfrm>
        </p:spPr>
        <p:txBody>
          <a:bodyPr>
            <a:normAutofit/>
          </a:bodyPr>
          <a:lstStyle/>
          <a:p>
            <a:r>
              <a:rPr lang="fi-FI" sz="2400" dirty="0"/>
              <a:t>Liikkuvuuksien kirjaaminen </a:t>
            </a:r>
            <a:r>
              <a:rPr lang="fi-FI" sz="2000" dirty="0" err="1"/>
              <a:t>Beneficiary</a:t>
            </a:r>
            <a:r>
              <a:rPr lang="fi-FI" sz="2000" dirty="0"/>
              <a:t> </a:t>
            </a:r>
            <a:r>
              <a:rPr lang="fi-FI" sz="2000" dirty="0" err="1"/>
              <a:t>Module</a:t>
            </a:r>
            <a:r>
              <a:rPr lang="fi-FI" dirty="0" err="1"/>
              <a:t>en</a:t>
            </a:r>
            <a:r>
              <a:rPr lang="fi-FI" dirty="0"/>
              <a:t> </a:t>
            </a:r>
            <a:endParaRPr lang="fi-FI" sz="2000" dirty="0"/>
          </a:p>
          <a:p>
            <a:pPr lvl="1"/>
            <a:r>
              <a:rPr lang="fi-FI" dirty="0"/>
              <a:t>Kirjaa toteutuneet liikkuvuudet viimeistään nyt</a:t>
            </a:r>
          </a:p>
          <a:p>
            <a:r>
              <a:rPr lang="fi-FI" sz="2400" dirty="0"/>
              <a:t>Loppuraporttilomakkeen luominen </a:t>
            </a:r>
            <a:r>
              <a:rPr lang="fi-FI" sz="2400" dirty="0" err="1"/>
              <a:t>Beneficiary</a:t>
            </a:r>
            <a:r>
              <a:rPr lang="fi-FI" sz="2400" dirty="0"/>
              <a:t> </a:t>
            </a:r>
            <a:r>
              <a:rPr lang="fi-FI" sz="2400" dirty="0" err="1"/>
              <a:t>Modulessa</a:t>
            </a:r>
            <a:endParaRPr lang="fi-FI" sz="2400" dirty="0"/>
          </a:p>
          <a:p>
            <a:r>
              <a:rPr lang="fi-FI" sz="2400" dirty="0"/>
              <a:t>Loppuraportin arviointi  </a:t>
            </a:r>
          </a:p>
          <a:p>
            <a:r>
              <a:rPr lang="fi-FI" sz="2400" dirty="0"/>
              <a:t>Loppuraportin sisältö</a:t>
            </a:r>
          </a:p>
          <a:p>
            <a:pPr lvl="1"/>
            <a:r>
              <a:rPr lang="fi-FI" sz="2200" dirty="0"/>
              <a:t>Jokainen kysymys on eri asiasta. Vastauksena ei siis voi käyttää leikkaa-liimaa –vastauksia. </a:t>
            </a:r>
          </a:p>
          <a:p>
            <a:pPr lvl="1"/>
            <a:r>
              <a:rPr lang="fi-FI" sz="2200" dirty="0"/>
              <a:t>Project </a:t>
            </a:r>
            <a:r>
              <a:rPr lang="fi-FI" sz="2200" dirty="0" err="1"/>
              <a:t>objectives</a:t>
            </a:r>
            <a:r>
              <a:rPr lang="fi-FI" sz="2200" dirty="0"/>
              <a:t> and </a:t>
            </a:r>
            <a:r>
              <a:rPr lang="fi-FI" sz="2200" dirty="0" err="1"/>
              <a:t>achievements</a:t>
            </a:r>
            <a:r>
              <a:rPr lang="fi-FI" sz="2200" dirty="0"/>
              <a:t> –kysymys on ihan lopussa mutta se kannattaa huomioida jo alussa.</a:t>
            </a:r>
          </a:p>
          <a:p>
            <a:r>
              <a:rPr lang="fi-FI" sz="2400" dirty="0"/>
              <a:t>Loppuraportin lähettäminen</a:t>
            </a:r>
          </a:p>
        </p:txBody>
      </p:sp>
    </p:spTree>
    <p:extLst>
      <p:ext uri="{BB962C8B-B14F-4D97-AF65-F5344CB8AC3E}">
        <p14:creationId xmlns:p14="http://schemas.microsoft.com/office/powerpoint/2010/main" val="3223512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10EBC2-B526-441B-836C-7B3EA1D68782}"/>
              </a:ext>
            </a:extLst>
          </p:cNvPr>
          <p:cNvSpPr>
            <a:spLocks noGrp="1"/>
          </p:cNvSpPr>
          <p:nvPr>
            <p:ph type="title"/>
          </p:nvPr>
        </p:nvSpPr>
        <p:spPr>
          <a:xfrm>
            <a:off x="874712" y="335962"/>
            <a:ext cx="10442576" cy="1103901"/>
          </a:xfrm>
        </p:spPr>
        <p:txBody>
          <a:bodyPr>
            <a:normAutofit/>
          </a:bodyPr>
          <a:lstStyle/>
          <a:p>
            <a:r>
              <a:rPr lang="fi-FI" dirty="0"/>
              <a:t>Päättyvien KA122-hankkeiden raportointi</a:t>
            </a:r>
          </a:p>
        </p:txBody>
      </p:sp>
      <p:sp>
        <p:nvSpPr>
          <p:cNvPr id="3" name="Sisällön paikkamerkki 2">
            <a:extLst>
              <a:ext uri="{FF2B5EF4-FFF2-40B4-BE49-F238E27FC236}">
                <a16:creationId xmlns:a16="http://schemas.microsoft.com/office/drawing/2014/main" id="{D2428656-1CE8-4A2E-A7F9-08197392E597}"/>
              </a:ext>
            </a:extLst>
          </p:cNvPr>
          <p:cNvSpPr>
            <a:spLocks noGrp="1"/>
          </p:cNvSpPr>
          <p:nvPr>
            <p:ph idx="1"/>
          </p:nvPr>
        </p:nvSpPr>
        <p:spPr>
          <a:xfrm>
            <a:off x="874714" y="1628775"/>
            <a:ext cx="10442576" cy="4526928"/>
          </a:xfrm>
        </p:spPr>
        <p:txBody>
          <a:bodyPr>
            <a:normAutofit lnSpcReduction="10000"/>
          </a:bodyPr>
          <a:lstStyle/>
          <a:p>
            <a:r>
              <a:rPr lang="fi-FI" sz="2400" dirty="0"/>
              <a:t>Loppuraportti pitää lähettää </a:t>
            </a:r>
            <a:r>
              <a:rPr lang="fi-FI" sz="2400" dirty="0" err="1"/>
              <a:t>Beneficiary</a:t>
            </a:r>
            <a:r>
              <a:rPr lang="fi-FI" sz="2400" dirty="0"/>
              <a:t> </a:t>
            </a:r>
            <a:r>
              <a:rPr lang="fi-FI" sz="2400" dirty="0" err="1"/>
              <a:t>Modulesta</a:t>
            </a:r>
            <a:r>
              <a:rPr lang="fi-FI" sz="2400" dirty="0"/>
              <a:t> (BM) 60 päivää hankkeen päättymisen jälkeen</a:t>
            </a:r>
          </a:p>
          <a:p>
            <a:pPr lvl="1">
              <a:buFont typeface="Wingdings" panose="05000000000000000000" pitchFamily="2" charset="2"/>
              <a:buChar char="Ø"/>
            </a:pPr>
            <a:r>
              <a:rPr lang="fi-FI" sz="2000" dirty="0"/>
              <a:t> tarkista omat päivänne avustussopimuksestanne tai </a:t>
            </a:r>
            <a:r>
              <a:rPr lang="fi-FI" sz="2000" dirty="0" err="1"/>
              <a:t>Beneficiary</a:t>
            </a:r>
            <a:r>
              <a:rPr lang="fi-FI" sz="2000" dirty="0"/>
              <a:t> </a:t>
            </a:r>
            <a:r>
              <a:rPr lang="fi-FI" sz="2000" dirty="0" err="1"/>
              <a:t>Modulesta</a:t>
            </a:r>
            <a:r>
              <a:rPr lang="fi-FI" sz="2000" dirty="0"/>
              <a:t> </a:t>
            </a:r>
          </a:p>
          <a:p>
            <a:pPr lvl="1">
              <a:buFont typeface="Wingdings" panose="05000000000000000000" pitchFamily="2" charset="2"/>
              <a:buChar char="Ø"/>
            </a:pPr>
            <a:r>
              <a:rPr lang="fi-FI" sz="2400" dirty="0"/>
              <a:t>Osa loppuraportin tiedoista tulee automaattisesti koontina </a:t>
            </a:r>
            <a:r>
              <a:rPr lang="fi-FI" sz="2400" dirty="0" err="1"/>
              <a:t>Beneficiary</a:t>
            </a:r>
            <a:r>
              <a:rPr lang="fi-FI" sz="2400" dirty="0"/>
              <a:t> </a:t>
            </a:r>
            <a:r>
              <a:rPr lang="fi-FI" sz="2400" dirty="0" err="1"/>
              <a:t>Moduleen</a:t>
            </a:r>
            <a:r>
              <a:rPr lang="fi-FI" sz="2400" dirty="0"/>
              <a:t> lisättyjen liikkuvuuksien tiedoista sekä palautetuista osallistujaraporteista</a:t>
            </a:r>
          </a:p>
          <a:p>
            <a:r>
              <a:rPr lang="fi-FI" sz="2400" dirty="0"/>
              <a:t>Voit kirjoittaa loppuraportin tekstit suomeksi tai ruotsiksi, vaikka kysymykset ovat englanniksi</a:t>
            </a:r>
          </a:p>
          <a:p>
            <a:r>
              <a:rPr lang="fi-FI" sz="2400" dirty="0"/>
              <a:t>Loppuraporttipohja tallentuu automaattisesti mutta koska tietoliikenteessä voi joskus olla ongelmia, ota kirjoitus talteen itsellesi  </a:t>
            </a:r>
          </a:p>
          <a:p>
            <a:r>
              <a:rPr lang="fi-FI" sz="2400" dirty="0"/>
              <a:t>Loppuraporttilomake on käytössäsi </a:t>
            </a:r>
            <a:r>
              <a:rPr lang="fi-FI" sz="2400" dirty="0" err="1"/>
              <a:t>BMssä</a:t>
            </a:r>
            <a:r>
              <a:rPr lang="fi-FI" sz="2400" dirty="0"/>
              <a:t> ja voit täydentää sitä osissa.</a:t>
            </a:r>
          </a:p>
        </p:txBody>
      </p:sp>
    </p:spTree>
    <p:extLst>
      <p:ext uri="{BB962C8B-B14F-4D97-AF65-F5344CB8AC3E}">
        <p14:creationId xmlns:p14="http://schemas.microsoft.com/office/powerpoint/2010/main" val="254427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9C16F5-5D61-4CE2-BC60-4E4619F34499}"/>
              </a:ext>
            </a:extLst>
          </p:cNvPr>
          <p:cNvSpPr>
            <a:spLocks noGrp="1"/>
          </p:cNvSpPr>
          <p:nvPr>
            <p:ph type="title"/>
          </p:nvPr>
        </p:nvSpPr>
        <p:spPr>
          <a:xfrm>
            <a:off x="874711" y="221140"/>
            <a:ext cx="10442576" cy="1103901"/>
          </a:xfrm>
        </p:spPr>
        <p:txBody>
          <a:bodyPr>
            <a:normAutofit/>
          </a:bodyPr>
          <a:lstStyle/>
          <a:p>
            <a:r>
              <a:rPr lang="fi-FI" dirty="0"/>
              <a:t>Luo loppuraporttilomake </a:t>
            </a:r>
            <a:r>
              <a:rPr lang="fi-FI" sz="3200" dirty="0" err="1"/>
              <a:t>Beneficiary</a:t>
            </a:r>
            <a:r>
              <a:rPr lang="fi-FI" sz="3200" dirty="0"/>
              <a:t> </a:t>
            </a:r>
            <a:r>
              <a:rPr lang="fi-FI" sz="3200" dirty="0" err="1"/>
              <a:t>Modulessa</a:t>
            </a:r>
            <a:endParaRPr lang="fi-FI" dirty="0"/>
          </a:p>
        </p:txBody>
      </p:sp>
      <p:pic>
        <p:nvPicPr>
          <p:cNvPr id="5" name="Sisällön paikkamerkki 4">
            <a:extLst>
              <a:ext uri="{FF2B5EF4-FFF2-40B4-BE49-F238E27FC236}">
                <a16:creationId xmlns:a16="http://schemas.microsoft.com/office/drawing/2014/main" id="{6BE624CB-E753-4F09-8575-AD465EAB18BA}"/>
              </a:ext>
            </a:extLst>
          </p:cNvPr>
          <p:cNvPicPr>
            <a:picLocks noGrp="1" noChangeAspect="1"/>
          </p:cNvPicPr>
          <p:nvPr>
            <p:ph idx="1"/>
          </p:nvPr>
        </p:nvPicPr>
        <p:blipFill>
          <a:blip r:embed="rId2"/>
          <a:stretch>
            <a:fillRect/>
          </a:stretch>
        </p:blipFill>
        <p:spPr>
          <a:xfrm>
            <a:off x="874711" y="1773238"/>
            <a:ext cx="4222934" cy="3816350"/>
          </a:xfrm>
        </p:spPr>
      </p:pic>
      <p:sp>
        <p:nvSpPr>
          <p:cNvPr id="10" name="Nuoli: Oikea 9">
            <a:extLst>
              <a:ext uri="{FF2B5EF4-FFF2-40B4-BE49-F238E27FC236}">
                <a16:creationId xmlns:a16="http://schemas.microsoft.com/office/drawing/2014/main" id="{328E031F-1883-4522-80D1-3A7546D4FFA9}"/>
              </a:ext>
            </a:extLst>
          </p:cNvPr>
          <p:cNvSpPr/>
          <p:nvPr/>
        </p:nvSpPr>
        <p:spPr>
          <a:xfrm rot="10800000">
            <a:off x="1550126" y="4667794"/>
            <a:ext cx="644434" cy="409303"/>
          </a:xfrm>
          <a:prstGeom prst="rightArrow">
            <a:avLst/>
          </a:prstGeom>
          <a:solidFill>
            <a:srgbClr val="FF0000"/>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71992065-4D0F-451F-AC39-0364C0ED4033}"/>
              </a:ext>
            </a:extLst>
          </p:cNvPr>
          <p:cNvPicPr>
            <a:picLocks noChangeAspect="1"/>
          </p:cNvPicPr>
          <p:nvPr/>
        </p:nvPicPr>
        <p:blipFill>
          <a:blip r:embed="rId3"/>
          <a:stretch>
            <a:fillRect/>
          </a:stretch>
        </p:blipFill>
        <p:spPr>
          <a:xfrm>
            <a:off x="6883717" y="2772319"/>
            <a:ext cx="4886325" cy="1895475"/>
          </a:xfrm>
          <a:prstGeom prst="rect">
            <a:avLst/>
          </a:prstGeom>
        </p:spPr>
      </p:pic>
      <p:sp>
        <p:nvSpPr>
          <p:cNvPr id="14" name="Nuoli: Oikea 13">
            <a:extLst>
              <a:ext uri="{FF2B5EF4-FFF2-40B4-BE49-F238E27FC236}">
                <a16:creationId xmlns:a16="http://schemas.microsoft.com/office/drawing/2014/main" id="{5652D5CC-BDFD-4323-B319-9C6DE5C79018}"/>
              </a:ext>
            </a:extLst>
          </p:cNvPr>
          <p:cNvSpPr/>
          <p:nvPr/>
        </p:nvSpPr>
        <p:spPr>
          <a:xfrm rot="10800000">
            <a:off x="8682445" y="3720056"/>
            <a:ext cx="644434" cy="409303"/>
          </a:xfrm>
          <a:prstGeom prst="rightArrow">
            <a:avLst/>
          </a:prstGeom>
          <a:solidFill>
            <a:srgbClr val="FF0000"/>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3" name="Nuoli: Kaareva alas 2">
            <a:extLst>
              <a:ext uri="{FF2B5EF4-FFF2-40B4-BE49-F238E27FC236}">
                <a16:creationId xmlns:a16="http://schemas.microsoft.com/office/drawing/2014/main" id="{C871DB60-E28D-8952-865A-95055BAF4473}"/>
              </a:ext>
            </a:extLst>
          </p:cNvPr>
          <p:cNvSpPr/>
          <p:nvPr/>
        </p:nvSpPr>
        <p:spPr>
          <a:xfrm rot="20540922">
            <a:off x="1977518" y="3190377"/>
            <a:ext cx="5123882" cy="933433"/>
          </a:xfrm>
          <a:prstGeom prst="curvedDownArrow">
            <a:avLst>
              <a:gd name="adj1" fmla="val 25000"/>
              <a:gd name="adj2" fmla="val 50000"/>
              <a:gd name="adj3" fmla="val 32069"/>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solidFill>
                <a:schemeClr val="tx1"/>
              </a:solidFill>
            </a:endParaRPr>
          </a:p>
        </p:txBody>
      </p:sp>
    </p:spTree>
    <p:extLst>
      <p:ext uri="{BB962C8B-B14F-4D97-AF65-F5344CB8AC3E}">
        <p14:creationId xmlns:p14="http://schemas.microsoft.com/office/powerpoint/2010/main" val="4126152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A7D60D-39BB-B60A-C197-A69EC3386064}"/>
              </a:ext>
            </a:extLst>
          </p:cNvPr>
          <p:cNvSpPr>
            <a:spLocks noGrp="1"/>
          </p:cNvSpPr>
          <p:nvPr>
            <p:ph type="title"/>
          </p:nvPr>
        </p:nvSpPr>
        <p:spPr/>
        <p:txBody>
          <a:bodyPr/>
          <a:lstStyle/>
          <a:p>
            <a:r>
              <a:rPr lang="fi-FI" dirty="0"/>
              <a:t>Kun aloitat loppuraportin </a:t>
            </a:r>
          </a:p>
        </p:txBody>
      </p:sp>
      <p:sp>
        <p:nvSpPr>
          <p:cNvPr id="3" name="Sisällön paikkamerkki 2">
            <a:extLst>
              <a:ext uri="{FF2B5EF4-FFF2-40B4-BE49-F238E27FC236}">
                <a16:creationId xmlns:a16="http://schemas.microsoft.com/office/drawing/2014/main" id="{AEE940D2-985C-C6FB-C39D-894C6717A765}"/>
              </a:ext>
            </a:extLst>
          </p:cNvPr>
          <p:cNvSpPr>
            <a:spLocks noGrp="1"/>
          </p:cNvSpPr>
          <p:nvPr>
            <p:ph idx="1"/>
          </p:nvPr>
        </p:nvSpPr>
        <p:spPr>
          <a:xfrm>
            <a:off x="874714" y="1800225"/>
            <a:ext cx="10442576" cy="3539692"/>
          </a:xfrm>
        </p:spPr>
        <p:txBody>
          <a:bodyPr>
            <a:normAutofit fontScale="92500"/>
          </a:bodyPr>
          <a:lstStyle/>
          <a:p>
            <a:pPr lvl="1"/>
            <a:r>
              <a:rPr lang="fi-FI" sz="2400" dirty="0"/>
              <a:t>Varmista, että kaikki liikkuvuudet on kirjattu </a:t>
            </a:r>
            <a:r>
              <a:rPr lang="fi-FI" sz="2400" dirty="0" err="1"/>
              <a:t>Beneficiary</a:t>
            </a:r>
            <a:r>
              <a:rPr lang="fi-FI" sz="2400" dirty="0"/>
              <a:t> </a:t>
            </a:r>
            <a:r>
              <a:rPr lang="fi-FI" sz="2400" dirty="0" err="1"/>
              <a:t>Moduleen</a:t>
            </a:r>
            <a:r>
              <a:rPr lang="fi-FI" sz="2400" dirty="0"/>
              <a:t> </a:t>
            </a:r>
          </a:p>
          <a:p>
            <a:pPr lvl="1"/>
            <a:r>
              <a:rPr lang="fi-FI" sz="2400" dirty="0"/>
              <a:t>Tarkista liikkuvuuksien kirjaukset varsinkin kestot</a:t>
            </a:r>
          </a:p>
          <a:p>
            <a:pPr lvl="2"/>
            <a:r>
              <a:rPr lang="fi-FI" sz="2200" dirty="0"/>
              <a:t>kestoissa on usein virheitä: liikkuvuuden päivät ja matkapäivät ovat erikseen</a:t>
            </a:r>
          </a:p>
          <a:p>
            <a:pPr lvl="1"/>
            <a:r>
              <a:rPr lang="fi-FI" sz="2400" dirty="0"/>
              <a:t>Varmista, että kaikki liikkuvuudet on ”Complete” -statuksella</a:t>
            </a:r>
          </a:p>
          <a:p>
            <a:pPr lvl="1"/>
            <a:r>
              <a:rPr lang="fi-FI" sz="2400" dirty="0"/>
              <a:t>Varmista, että osallistujaraportit on palautettu </a:t>
            </a:r>
          </a:p>
          <a:p>
            <a:pPr lvl="2"/>
            <a:r>
              <a:rPr lang="fi-FI" sz="2200" dirty="0"/>
              <a:t>Voit lähettää vastauspyyntöjä uudelleen</a:t>
            </a:r>
          </a:p>
          <a:p>
            <a:pPr lvl="1"/>
            <a:r>
              <a:rPr lang="fi-FI" sz="2400" dirty="0"/>
              <a:t>”</a:t>
            </a:r>
            <a:r>
              <a:rPr lang="fi-FI" sz="2400" dirty="0" err="1"/>
              <a:t>Revalidate</a:t>
            </a:r>
            <a:r>
              <a:rPr lang="fi-FI" sz="2400" dirty="0"/>
              <a:t>” liikkuvuudet </a:t>
            </a:r>
            <a:r>
              <a:rPr lang="fi-FI" sz="2400" dirty="0" err="1"/>
              <a:t>Mobility</a:t>
            </a:r>
            <a:r>
              <a:rPr lang="fi-FI" sz="2400" dirty="0"/>
              <a:t> </a:t>
            </a:r>
            <a:r>
              <a:rPr lang="fi-FI" sz="2400" dirty="0" err="1"/>
              <a:t>Activities</a:t>
            </a:r>
            <a:r>
              <a:rPr lang="fi-FI" sz="2400" dirty="0"/>
              <a:t>- sivulla</a:t>
            </a:r>
          </a:p>
          <a:p>
            <a:pPr lvl="2"/>
            <a:r>
              <a:rPr lang="en-US" sz="2200" dirty="0"/>
              <a:t>“Mobility activities previously completed may be affected by the updated rules, so it is important to revalidate them latest before submitting the final report.” </a:t>
            </a:r>
            <a:endParaRPr lang="fi-FI" sz="2200" dirty="0"/>
          </a:p>
          <a:p>
            <a:endParaRPr lang="fi-FI" dirty="0"/>
          </a:p>
        </p:txBody>
      </p:sp>
    </p:spTree>
    <p:extLst>
      <p:ext uri="{BB962C8B-B14F-4D97-AF65-F5344CB8AC3E}">
        <p14:creationId xmlns:p14="http://schemas.microsoft.com/office/powerpoint/2010/main" val="2745451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F2F589-DF63-D7CA-A84C-C32B92483402}"/>
              </a:ext>
            </a:extLst>
          </p:cNvPr>
          <p:cNvSpPr>
            <a:spLocks noGrp="1"/>
          </p:cNvSpPr>
          <p:nvPr>
            <p:ph type="title"/>
          </p:nvPr>
        </p:nvSpPr>
        <p:spPr>
          <a:xfrm>
            <a:off x="874712" y="198718"/>
            <a:ext cx="10442576" cy="1103901"/>
          </a:xfrm>
        </p:spPr>
        <p:txBody>
          <a:bodyPr/>
          <a:lstStyle/>
          <a:p>
            <a:r>
              <a:rPr lang="fi-FI" dirty="0"/>
              <a:t>Näin lähetät osallistujaraportin linkin uudelleen</a:t>
            </a:r>
          </a:p>
        </p:txBody>
      </p:sp>
      <p:sp>
        <p:nvSpPr>
          <p:cNvPr id="3" name="Sisällön paikkamerkki 2">
            <a:extLst>
              <a:ext uri="{FF2B5EF4-FFF2-40B4-BE49-F238E27FC236}">
                <a16:creationId xmlns:a16="http://schemas.microsoft.com/office/drawing/2014/main" id="{F69E3416-9D36-A9DD-0BB6-34653344D99B}"/>
              </a:ext>
            </a:extLst>
          </p:cNvPr>
          <p:cNvSpPr>
            <a:spLocks noGrp="1"/>
          </p:cNvSpPr>
          <p:nvPr>
            <p:ph idx="1"/>
          </p:nvPr>
        </p:nvSpPr>
        <p:spPr>
          <a:xfrm>
            <a:off x="733310" y="1536786"/>
            <a:ext cx="10442576" cy="4054913"/>
          </a:xfrm>
        </p:spPr>
        <p:txBody>
          <a:bodyPr/>
          <a:lstStyle/>
          <a:p>
            <a:r>
              <a:rPr lang="fi-FI" dirty="0" err="1"/>
              <a:t>BM:ssä</a:t>
            </a:r>
            <a:r>
              <a:rPr lang="fi-FI" dirty="0"/>
              <a:t> mene </a:t>
            </a:r>
            <a:r>
              <a:rPr lang="fi-FI" dirty="0" err="1"/>
              <a:t>Mobility</a:t>
            </a:r>
            <a:r>
              <a:rPr lang="fi-FI" dirty="0"/>
              <a:t> </a:t>
            </a:r>
            <a:r>
              <a:rPr lang="fi-FI" dirty="0" err="1"/>
              <a:t>activity</a:t>
            </a:r>
            <a:r>
              <a:rPr lang="fi-FI" dirty="0"/>
              <a:t> –välilehdelle (oikealla oleva ”Content Menu” -sarake)</a:t>
            </a:r>
          </a:p>
          <a:p>
            <a:r>
              <a:rPr lang="fi-FI" dirty="0"/>
              <a:t>Klikkaa listalta liikkuvuuden tiedot auki (vihreä </a:t>
            </a:r>
            <a:r>
              <a:rPr lang="fi-FI" dirty="0" err="1"/>
              <a:t>edit</a:t>
            </a:r>
            <a:r>
              <a:rPr lang="fi-FI" dirty="0"/>
              <a:t>-nappi rivin oikeassa laidassa) </a:t>
            </a:r>
          </a:p>
          <a:p>
            <a:r>
              <a:rPr lang="fi-FI" dirty="0"/>
              <a:t>Kelaa liikkuvuuden tiedoissa kohtaan </a:t>
            </a:r>
            <a:r>
              <a:rPr lang="fi-FI" dirty="0" err="1"/>
              <a:t>Participant</a:t>
            </a:r>
            <a:r>
              <a:rPr lang="fi-FI" dirty="0"/>
              <a:t> </a:t>
            </a:r>
            <a:r>
              <a:rPr lang="fi-FI" dirty="0" err="1"/>
              <a:t>Survey</a:t>
            </a:r>
            <a:r>
              <a:rPr lang="fi-FI" dirty="0"/>
              <a:t>, klikkaa oikean laidan väkäsestä näkymä auki  (ks. kuvakaappaus)</a:t>
            </a:r>
          </a:p>
          <a:p>
            <a:pPr lvl="1">
              <a:buFont typeface="Wingdings" panose="05000000000000000000" pitchFamily="2" charset="2"/>
              <a:buChar char="Ø"/>
            </a:pPr>
            <a:r>
              <a:rPr lang="fi-FI" dirty="0"/>
              <a:t>paina </a:t>
            </a:r>
            <a:r>
              <a:rPr lang="fi-FI" dirty="0" err="1"/>
              <a:t>Resend</a:t>
            </a:r>
            <a:r>
              <a:rPr lang="fi-FI" dirty="0"/>
              <a:t> </a:t>
            </a:r>
            <a:r>
              <a:rPr lang="fi-FI" dirty="0" err="1"/>
              <a:t>invitation</a:t>
            </a:r>
            <a:endParaRPr lang="fi-FI" dirty="0"/>
          </a:p>
          <a:p>
            <a:endParaRPr lang="fi-FI" dirty="0"/>
          </a:p>
          <a:p>
            <a:endParaRPr lang="fi-FI" dirty="0"/>
          </a:p>
        </p:txBody>
      </p:sp>
      <p:pic>
        <p:nvPicPr>
          <p:cNvPr id="7" name="Kuva 6">
            <a:extLst>
              <a:ext uri="{FF2B5EF4-FFF2-40B4-BE49-F238E27FC236}">
                <a16:creationId xmlns:a16="http://schemas.microsoft.com/office/drawing/2014/main" id="{F67CF4AC-5A76-97D7-443B-9DBA03F87292}"/>
              </a:ext>
            </a:extLst>
          </p:cNvPr>
          <p:cNvPicPr>
            <a:picLocks noChangeAspect="1"/>
          </p:cNvPicPr>
          <p:nvPr/>
        </p:nvPicPr>
        <p:blipFill>
          <a:blip r:embed="rId2"/>
          <a:stretch>
            <a:fillRect/>
          </a:stretch>
        </p:blipFill>
        <p:spPr>
          <a:xfrm>
            <a:off x="516321" y="3632400"/>
            <a:ext cx="9804838" cy="2474931"/>
          </a:xfrm>
          <a:prstGeom prst="rect">
            <a:avLst/>
          </a:prstGeom>
        </p:spPr>
      </p:pic>
      <p:sp>
        <p:nvSpPr>
          <p:cNvPr id="4" name="Nuoli: Oikea 3">
            <a:extLst>
              <a:ext uri="{FF2B5EF4-FFF2-40B4-BE49-F238E27FC236}">
                <a16:creationId xmlns:a16="http://schemas.microsoft.com/office/drawing/2014/main" id="{5D08A97B-E409-B8E7-62C4-F7C6E653988B}"/>
              </a:ext>
            </a:extLst>
          </p:cNvPr>
          <p:cNvSpPr/>
          <p:nvPr/>
        </p:nvSpPr>
        <p:spPr>
          <a:xfrm>
            <a:off x="8691513" y="3632400"/>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5" name="Nuoli: Oikea 4">
            <a:extLst>
              <a:ext uri="{FF2B5EF4-FFF2-40B4-BE49-F238E27FC236}">
                <a16:creationId xmlns:a16="http://schemas.microsoft.com/office/drawing/2014/main" id="{FC93D93B-A105-343A-7DBD-2068D3D8790E}"/>
              </a:ext>
            </a:extLst>
          </p:cNvPr>
          <p:cNvSpPr/>
          <p:nvPr/>
        </p:nvSpPr>
        <p:spPr>
          <a:xfrm>
            <a:off x="5954598" y="4274994"/>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6" name="Nuoli: Oikea 5">
            <a:extLst>
              <a:ext uri="{FF2B5EF4-FFF2-40B4-BE49-F238E27FC236}">
                <a16:creationId xmlns:a16="http://schemas.microsoft.com/office/drawing/2014/main" id="{E517AE3B-1CDF-AE8B-C488-C375504E2469}"/>
              </a:ext>
            </a:extLst>
          </p:cNvPr>
          <p:cNvSpPr/>
          <p:nvPr/>
        </p:nvSpPr>
        <p:spPr>
          <a:xfrm rot="10800000">
            <a:off x="2159728" y="3670407"/>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682096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19301E-55B6-EB70-AE46-741E05DBBD1D}"/>
              </a:ext>
            </a:extLst>
          </p:cNvPr>
          <p:cNvSpPr>
            <a:spLocks noGrp="1"/>
          </p:cNvSpPr>
          <p:nvPr>
            <p:ph type="title"/>
          </p:nvPr>
        </p:nvSpPr>
        <p:spPr>
          <a:xfrm>
            <a:off x="874713" y="305520"/>
            <a:ext cx="10442576" cy="713984"/>
          </a:xfrm>
        </p:spPr>
        <p:txBody>
          <a:bodyPr/>
          <a:lstStyle/>
          <a:p>
            <a:r>
              <a:rPr lang="fi-FI" dirty="0"/>
              <a:t>Liikkuvuuksien ”</a:t>
            </a:r>
            <a:r>
              <a:rPr lang="fi-FI" dirty="0" err="1"/>
              <a:t>Revalidation</a:t>
            </a:r>
            <a:r>
              <a:rPr lang="fi-FI" dirty="0"/>
              <a:t>”</a:t>
            </a:r>
          </a:p>
        </p:txBody>
      </p:sp>
      <p:sp>
        <p:nvSpPr>
          <p:cNvPr id="3" name="Sisällön paikkamerkki 2">
            <a:extLst>
              <a:ext uri="{FF2B5EF4-FFF2-40B4-BE49-F238E27FC236}">
                <a16:creationId xmlns:a16="http://schemas.microsoft.com/office/drawing/2014/main" id="{4901A5EC-B3B8-1191-B794-99AF21E59C48}"/>
              </a:ext>
            </a:extLst>
          </p:cNvPr>
          <p:cNvSpPr>
            <a:spLocks noGrp="1"/>
          </p:cNvSpPr>
          <p:nvPr>
            <p:ph idx="1"/>
          </p:nvPr>
        </p:nvSpPr>
        <p:spPr>
          <a:xfrm>
            <a:off x="874714" y="1523566"/>
            <a:ext cx="10442576" cy="4646005"/>
          </a:xfrm>
        </p:spPr>
        <p:txBody>
          <a:bodyPr>
            <a:normAutofit fontScale="92500" lnSpcReduction="10000"/>
          </a:bodyPr>
          <a:lstStyle/>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endParaRPr lang="fi-FI" dirty="0"/>
          </a:p>
          <a:p>
            <a:r>
              <a:rPr lang="fi-FI" dirty="0" err="1"/>
              <a:t>Step</a:t>
            </a:r>
            <a:r>
              <a:rPr lang="fi-FI" dirty="0"/>
              <a:t> </a:t>
            </a:r>
            <a:r>
              <a:rPr lang="fi-FI" dirty="0" err="1"/>
              <a:t>by</a:t>
            </a:r>
            <a:r>
              <a:rPr lang="fi-FI" dirty="0"/>
              <a:t> </a:t>
            </a:r>
            <a:r>
              <a:rPr lang="fi-FI" dirty="0" err="1"/>
              <a:t>step</a:t>
            </a:r>
            <a:r>
              <a:rPr lang="fi-FI" dirty="0"/>
              <a:t> –ohje: </a:t>
            </a:r>
            <a:r>
              <a:rPr lang="fi-FI" dirty="0">
                <a:hlinkClick r:id="rId2"/>
              </a:rPr>
              <a:t>https://wikis.ec.europa.eu/display/NAITDOC/Revalidate+Mobilities+in+Beneficiary+module</a:t>
            </a:r>
            <a:r>
              <a:rPr lang="fi-FI" dirty="0"/>
              <a:t> </a:t>
            </a:r>
          </a:p>
        </p:txBody>
      </p:sp>
      <p:pic>
        <p:nvPicPr>
          <p:cNvPr id="5" name="Kuva 4" descr="Kuva, joka sisältää kohteen teksti, ohjelmisto, Tietokonekuvake, numero&#10;&#10;Kuvaus luotu automaattisesti">
            <a:extLst>
              <a:ext uri="{FF2B5EF4-FFF2-40B4-BE49-F238E27FC236}">
                <a16:creationId xmlns:a16="http://schemas.microsoft.com/office/drawing/2014/main" id="{E15847B6-9573-C8F6-D698-CA3BAFAC1C1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73573" y="1179143"/>
            <a:ext cx="9099619" cy="4155291"/>
          </a:xfrm>
          <a:prstGeom prst="rect">
            <a:avLst/>
          </a:prstGeom>
        </p:spPr>
      </p:pic>
      <p:sp>
        <p:nvSpPr>
          <p:cNvPr id="6" name="Ellipsi 5">
            <a:extLst>
              <a:ext uri="{FF2B5EF4-FFF2-40B4-BE49-F238E27FC236}">
                <a16:creationId xmlns:a16="http://schemas.microsoft.com/office/drawing/2014/main" id="{D0CAB812-F5C7-F79F-9524-B87DEEC2D3D7}"/>
              </a:ext>
            </a:extLst>
          </p:cNvPr>
          <p:cNvSpPr/>
          <p:nvPr/>
        </p:nvSpPr>
        <p:spPr>
          <a:xfrm>
            <a:off x="8420100" y="2933700"/>
            <a:ext cx="971550" cy="571829"/>
          </a:xfrm>
          <a:prstGeom prst="ellipse">
            <a:avLst/>
          </a:prstGeom>
          <a:noFill/>
          <a:ln w="57150">
            <a:solidFill>
              <a:srgbClr val="FFC000"/>
            </a:solid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solidFill>
                <a:schemeClr val="tx1"/>
              </a:solidFill>
            </a:endParaRPr>
          </a:p>
        </p:txBody>
      </p:sp>
    </p:spTree>
    <p:extLst>
      <p:ext uri="{BB962C8B-B14F-4D97-AF65-F5344CB8AC3E}">
        <p14:creationId xmlns:p14="http://schemas.microsoft.com/office/powerpoint/2010/main" val="4194366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B02268-31D7-47B1-8C66-B60DCAFBD6F0}"/>
              </a:ext>
            </a:extLst>
          </p:cNvPr>
          <p:cNvSpPr>
            <a:spLocks noGrp="1"/>
          </p:cNvSpPr>
          <p:nvPr>
            <p:ph type="title"/>
          </p:nvPr>
        </p:nvSpPr>
        <p:spPr>
          <a:xfrm>
            <a:off x="874712" y="174037"/>
            <a:ext cx="10442576" cy="1103901"/>
          </a:xfrm>
        </p:spPr>
        <p:txBody>
          <a:bodyPr/>
          <a:lstStyle/>
          <a:p>
            <a:r>
              <a:rPr lang="fi-FI" dirty="0"/>
              <a:t>Liikkuvuuksien lisääminen </a:t>
            </a:r>
            <a:r>
              <a:rPr lang="fi-FI" dirty="0" err="1"/>
              <a:t>Beneficiary</a:t>
            </a:r>
            <a:r>
              <a:rPr lang="fi-FI" dirty="0"/>
              <a:t> </a:t>
            </a:r>
            <a:r>
              <a:rPr lang="fi-FI" dirty="0" err="1"/>
              <a:t>Moduleen</a:t>
            </a:r>
            <a:r>
              <a:rPr lang="fi-FI" dirty="0"/>
              <a:t> (BM) </a:t>
            </a:r>
          </a:p>
        </p:txBody>
      </p:sp>
      <p:sp>
        <p:nvSpPr>
          <p:cNvPr id="3" name="Sisällön paikkamerkki 2">
            <a:extLst>
              <a:ext uri="{FF2B5EF4-FFF2-40B4-BE49-F238E27FC236}">
                <a16:creationId xmlns:a16="http://schemas.microsoft.com/office/drawing/2014/main" id="{35DBE00A-8670-401B-A9D2-D3AB9E95E081}"/>
              </a:ext>
            </a:extLst>
          </p:cNvPr>
          <p:cNvSpPr>
            <a:spLocks noGrp="1"/>
          </p:cNvSpPr>
          <p:nvPr>
            <p:ph idx="1"/>
          </p:nvPr>
        </p:nvSpPr>
        <p:spPr>
          <a:xfrm>
            <a:off x="874712" y="1564348"/>
            <a:ext cx="10365216" cy="4235450"/>
          </a:xfrm>
        </p:spPr>
        <p:txBody>
          <a:bodyPr>
            <a:normAutofit/>
          </a:bodyPr>
          <a:lstStyle/>
          <a:p>
            <a:pPr marL="0" indent="0">
              <a:buNone/>
            </a:pPr>
            <a:r>
              <a:rPr lang="fi-FI" sz="2400" dirty="0"/>
              <a:t>Ohjeita:</a:t>
            </a:r>
          </a:p>
          <a:p>
            <a:r>
              <a:rPr lang="fi-FI" sz="2000" b="1" dirty="0"/>
              <a:t>Erasmus+ KA1-SCH-ohje BM-loppuraportointiin  </a:t>
            </a:r>
            <a:r>
              <a:rPr lang="fi-FI" sz="2000" dirty="0">
                <a:hlinkClick r:id="rId2"/>
              </a:rPr>
              <a:t>https://www.oph.fi/sites/default/files/documents/Ohje%20loppuraportointiin%20edunsaajille.pdf</a:t>
            </a:r>
            <a:r>
              <a:rPr lang="fi-FI" sz="2000" dirty="0"/>
              <a:t> </a:t>
            </a:r>
          </a:p>
          <a:p>
            <a:r>
              <a:rPr lang="fi-FI" sz="2000" b="1" dirty="0"/>
              <a:t>BM-ohjeita: </a:t>
            </a:r>
            <a:r>
              <a:rPr lang="fi-FI" sz="1800" dirty="0">
                <a:hlinkClick r:id="rId3"/>
              </a:rPr>
              <a:t>https://wikis.ec.europa.eu/display/NAITDOC/Beneficiary+module+guide</a:t>
            </a:r>
            <a:r>
              <a:rPr lang="fi-FI" sz="1800" dirty="0"/>
              <a:t> </a:t>
            </a:r>
          </a:p>
          <a:p>
            <a:r>
              <a:rPr lang="fi-FI" sz="2000" b="1" dirty="0"/>
              <a:t>Ryhmäliikkuvuuden kirjaaminen: </a:t>
            </a:r>
            <a:r>
              <a:rPr lang="fi-FI" sz="1800" dirty="0" err="1">
                <a:hlinkClick r:id="rId4"/>
              </a:rPr>
              <a:t>Add</a:t>
            </a:r>
            <a:r>
              <a:rPr lang="fi-FI" sz="1800" dirty="0">
                <a:hlinkClick r:id="rId4"/>
              </a:rPr>
              <a:t> </a:t>
            </a:r>
            <a:r>
              <a:rPr lang="fi-FI" sz="1800" dirty="0" err="1">
                <a:hlinkClick r:id="rId4"/>
              </a:rPr>
              <a:t>group</a:t>
            </a:r>
            <a:r>
              <a:rPr lang="fi-FI" sz="1800" dirty="0">
                <a:hlinkClick r:id="rId4"/>
              </a:rPr>
              <a:t> </a:t>
            </a:r>
            <a:r>
              <a:rPr lang="fi-FI" sz="1800" dirty="0" err="1">
                <a:hlinkClick r:id="rId4"/>
              </a:rPr>
              <a:t>activities</a:t>
            </a:r>
            <a:r>
              <a:rPr lang="fi-FI" sz="1800" dirty="0">
                <a:hlinkClick r:id="rId4"/>
              </a:rPr>
              <a:t> in </a:t>
            </a:r>
            <a:r>
              <a:rPr lang="fi-FI" sz="1800" dirty="0" err="1">
                <a:hlinkClick r:id="rId4"/>
              </a:rPr>
              <a:t>projects</a:t>
            </a:r>
            <a:r>
              <a:rPr lang="fi-FI" sz="1800" dirty="0">
                <a:hlinkClick r:id="rId4"/>
              </a:rPr>
              <a:t> (KA121, KA122) - Erasmus+ &amp; European </a:t>
            </a:r>
            <a:r>
              <a:rPr lang="fi-FI" sz="1800" dirty="0" err="1">
                <a:hlinkClick r:id="rId4"/>
              </a:rPr>
              <a:t>Solidarity</a:t>
            </a:r>
            <a:r>
              <a:rPr lang="fi-FI" sz="1800" dirty="0">
                <a:hlinkClick r:id="rId4"/>
              </a:rPr>
              <a:t> </a:t>
            </a:r>
            <a:r>
              <a:rPr lang="fi-FI" sz="1800" dirty="0" err="1">
                <a:hlinkClick r:id="rId4"/>
              </a:rPr>
              <a:t>Corps</a:t>
            </a:r>
            <a:r>
              <a:rPr lang="fi-FI" sz="1800" dirty="0">
                <a:hlinkClick r:id="rId4"/>
              </a:rPr>
              <a:t> </a:t>
            </a:r>
            <a:r>
              <a:rPr lang="fi-FI" sz="1800" dirty="0" err="1">
                <a:hlinkClick r:id="rId4"/>
              </a:rPr>
              <a:t>guides</a:t>
            </a:r>
            <a:r>
              <a:rPr lang="fi-FI" sz="1800" dirty="0">
                <a:hlinkClick r:id="rId4"/>
              </a:rPr>
              <a:t> - EC Public Wiki (europa.eu)</a:t>
            </a:r>
            <a:endParaRPr lang="fi-FI" sz="1800" dirty="0"/>
          </a:p>
          <a:p>
            <a:r>
              <a:rPr lang="fi-FI" sz="2000" dirty="0"/>
              <a:t> </a:t>
            </a:r>
            <a:r>
              <a:rPr lang="fi-FI" sz="2000" b="1" dirty="0"/>
              <a:t>Liikkuvuusjaksojen kirjaaminen: </a:t>
            </a:r>
            <a:r>
              <a:rPr lang="fi-FI" sz="1800" dirty="0">
                <a:hlinkClick r:id="rId5">
                  <a:extLst>
                    <a:ext uri="{A12FA001-AC4F-418D-AE19-62706E023703}">
                      <ahyp:hlinkClr xmlns:ahyp="http://schemas.microsoft.com/office/drawing/2018/hyperlinkcolor" val="tx"/>
                    </a:ext>
                  </a:extLst>
                </a:hlinkClick>
              </a:rPr>
              <a:t>https://wikis.ec.europa.eu/display/NAITDOC/Add+mobility+activities+to+projects</a:t>
            </a:r>
            <a:endParaRPr lang="fi-FI" sz="1800" dirty="0"/>
          </a:p>
          <a:p>
            <a:r>
              <a:rPr lang="fi-FI" sz="2000" b="1" dirty="0"/>
              <a:t>Osallistujaraporttien hallinnointi: </a:t>
            </a:r>
            <a:r>
              <a:rPr lang="fi-FI" sz="1800" dirty="0">
                <a:hlinkClick r:id="rId6"/>
              </a:rPr>
              <a:t>https://wikis.ec.europa.eu/display/NAITDOC/Manage+participant+reports+in+projects</a:t>
            </a:r>
            <a:r>
              <a:rPr lang="fi-FI" sz="1800" dirty="0"/>
              <a:t> </a:t>
            </a:r>
          </a:p>
          <a:p>
            <a:pPr marL="0" indent="0">
              <a:buNone/>
            </a:pPr>
            <a:endParaRPr lang="fi-FI" dirty="0">
              <a:highlight>
                <a:srgbClr val="FFFF00"/>
              </a:highlight>
            </a:endParaRPr>
          </a:p>
        </p:txBody>
      </p:sp>
    </p:spTree>
    <p:extLst>
      <p:ext uri="{BB962C8B-B14F-4D97-AF65-F5344CB8AC3E}">
        <p14:creationId xmlns:p14="http://schemas.microsoft.com/office/powerpoint/2010/main" val="1601026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246651-B021-433B-9735-11E3E063566E}"/>
              </a:ext>
            </a:extLst>
          </p:cNvPr>
          <p:cNvSpPr>
            <a:spLocks noGrp="1"/>
          </p:cNvSpPr>
          <p:nvPr>
            <p:ph type="title"/>
          </p:nvPr>
        </p:nvSpPr>
        <p:spPr>
          <a:xfrm>
            <a:off x="1794665" y="2564090"/>
            <a:ext cx="10397335" cy="1283230"/>
          </a:xfrm>
        </p:spPr>
        <p:txBody>
          <a:bodyPr/>
          <a:lstStyle/>
          <a:p>
            <a:r>
              <a:rPr lang="fi-FI" sz="6000" dirty="0"/>
              <a:t>Loppuraportin sisältö</a:t>
            </a:r>
            <a:endParaRPr lang="fi-FI" dirty="0"/>
          </a:p>
        </p:txBody>
      </p:sp>
    </p:spTree>
    <p:extLst>
      <p:ext uri="{BB962C8B-B14F-4D97-AF65-F5344CB8AC3E}">
        <p14:creationId xmlns:p14="http://schemas.microsoft.com/office/powerpoint/2010/main" val="4229560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C753E0-4D3C-4234-92EE-BA5E2E6A4202}"/>
              </a:ext>
            </a:extLst>
          </p:cNvPr>
          <p:cNvSpPr>
            <a:spLocks noGrp="1"/>
          </p:cNvSpPr>
          <p:nvPr>
            <p:ph type="title"/>
          </p:nvPr>
        </p:nvSpPr>
        <p:spPr/>
        <p:txBody>
          <a:bodyPr/>
          <a:lstStyle/>
          <a:p>
            <a:r>
              <a:rPr lang="fi-FI" dirty="0"/>
              <a:t>Loppuraportin arviointikriteerit</a:t>
            </a:r>
          </a:p>
        </p:txBody>
      </p:sp>
      <p:sp>
        <p:nvSpPr>
          <p:cNvPr id="4" name="Sisällön paikkamerkki 3">
            <a:extLst>
              <a:ext uri="{FF2B5EF4-FFF2-40B4-BE49-F238E27FC236}">
                <a16:creationId xmlns:a16="http://schemas.microsoft.com/office/drawing/2014/main" id="{EC1E9A76-3BEE-59BC-A4CB-99479E6EB915}"/>
              </a:ext>
            </a:extLst>
          </p:cNvPr>
          <p:cNvSpPr>
            <a:spLocks noGrp="1"/>
          </p:cNvSpPr>
          <p:nvPr>
            <p:ph idx="1"/>
          </p:nvPr>
        </p:nvSpPr>
        <p:spPr/>
        <p:txBody>
          <a:bodyPr/>
          <a:lstStyle/>
          <a:p>
            <a:endParaRPr lang="fi-FI"/>
          </a:p>
        </p:txBody>
      </p:sp>
      <p:pic>
        <p:nvPicPr>
          <p:cNvPr id="5" name="Sisällön paikkamerkki 4">
            <a:extLst>
              <a:ext uri="{FF2B5EF4-FFF2-40B4-BE49-F238E27FC236}">
                <a16:creationId xmlns:a16="http://schemas.microsoft.com/office/drawing/2014/main" id="{7C2E29CA-31FA-FF1C-B412-E01F8C3B78A3}"/>
              </a:ext>
            </a:extLst>
          </p:cNvPr>
          <p:cNvPicPr>
            <a:picLocks noChangeAspect="1"/>
          </p:cNvPicPr>
          <p:nvPr/>
        </p:nvPicPr>
        <p:blipFill>
          <a:blip r:embed="rId2"/>
          <a:stretch>
            <a:fillRect/>
          </a:stretch>
        </p:blipFill>
        <p:spPr>
          <a:xfrm>
            <a:off x="874710" y="1525480"/>
            <a:ext cx="10843221" cy="4793959"/>
          </a:xfrm>
          <a:prstGeom prst="rect">
            <a:avLst/>
          </a:prstGeom>
        </p:spPr>
      </p:pic>
      <p:sp>
        <p:nvSpPr>
          <p:cNvPr id="9" name="Tekstiruutu 8">
            <a:extLst>
              <a:ext uri="{FF2B5EF4-FFF2-40B4-BE49-F238E27FC236}">
                <a16:creationId xmlns:a16="http://schemas.microsoft.com/office/drawing/2014/main" id="{43CC3D2E-54B1-F043-3361-A7091B3F2338}"/>
              </a:ext>
            </a:extLst>
          </p:cNvPr>
          <p:cNvSpPr txBox="1"/>
          <p:nvPr/>
        </p:nvSpPr>
        <p:spPr>
          <a:xfrm>
            <a:off x="7833674" y="305519"/>
            <a:ext cx="4157221" cy="1815882"/>
          </a:xfrm>
          <a:prstGeom prst="rect">
            <a:avLst/>
          </a:prstGeom>
          <a:solidFill>
            <a:schemeClr val="tx2">
              <a:lumMod val="20000"/>
              <a:lumOff val="80000"/>
            </a:schemeClr>
          </a:solidFill>
          <a:ln>
            <a:solidFill>
              <a:schemeClr val="tx2"/>
            </a:solidFill>
          </a:ln>
        </p:spPr>
        <p:txBody>
          <a:bodyPr wrap="square" rtlCol="0">
            <a:spAutoFit/>
          </a:bodyPr>
          <a:lstStyle/>
          <a:p>
            <a:r>
              <a:rPr lang="fi-FI" sz="1600" dirty="0"/>
              <a:t>Aktiviteetit -&gt; tavoitteet</a:t>
            </a:r>
          </a:p>
          <a:p>
            <a:r>
              <a:rPr lang="fi-FI" sz="1600" dirty="0"/>
              <a:t>Osallistujaraportit palautettu</a:t>
            </a:r>
          </a:p>
          <a:p>
            <a:r>
              <a:rPr lang="fi-FI" sz="1600" dirty="0"/>
              <a:t>Laatustandardit yleensä ja</a:t>
            </a:r>
          </a:p>
          <a:p>
            <a:r>
              <a:rPr lang="fi-FI" sz="1600" dirty="0"/>
              <a:t>- hyvä hallintotapa</a:t>
            </a:r>
          </a:p>
          <a:p>
            <a:r>
              <a:rPr lang="fi-FI" sz="1600" dirty="0"/>
              <a:t>- tuki osallistujille</a:t>
            </a:r>
          </a:p>
          <a:p>
            <a:r>
              <a:rPr lang="fi-FI" sz="1600" dirty="0"/>
              <a:t>Tukihenkilöiden käyttö ja valmistelevat vierailut perusteltuja</a:t>
            </a:r>
          </a:p>
        </p:txBody>
      </p:sp>
      <p:sp>
        <p:nvSpPr>
          <p:cNvPr id="10" name="Tekstiruutu 9">
            <a:extLst>
              <a:ext uri="{FF2B5EF4-FFF2-40B4-BE49-F238E27FC236}">
                <a16:creationId xmlns:a16="http://schemas.microsoft.com/office/drawing/2014/main" id="{AEBD3EC4-96BD-95E9-73A7-6E5E512F8DEC}"/>
              </a:ext>
            </a:extLst>
          </p:cNvPr>
          <p:cNvSpPr txBox="1"/>
          <p:nvPr/>
        </p:nvSpPr>
        <p:spPr>
          <a:xfrm>
            <a:off x="201109" y="3778119"/>
            <a:ext cx="3094117" cy="1200329"/>
          </a:xfrm>
          <a:prstGeom prst="rect">
            <a:avLst/>
          </a:prstGeom>
          <a:solidFill>
            <a:schemeClr val="tx2">
              <a:lumMod val="20000"/>
              <a:lumOff val="80000"/>
            </a:schemeClr>
          </a:solidFill>
          <a:ln>
            <a:solidFill>
              <a:schemeClr val="tx2"/>
            </a:solidFill>
          </a:ln>
        </p:spPr>
        <p:txBody>
          <a:bodyPr wrap="none" rtlCol="0">
            <a:spAutoFit/>
          </a:bodyPr>
          <a:lstStyle/>
          <a:p>
            <a:r>
              <a:rPr lang="fi-FI" dirty="0"/>
              <a:t>Tavoitteiden saavuttaminen</a:t>
            </a:r>
          </a:p>
          <a:p>
            <a:r>
              <a:rPr lang="fi-FI" dirty="0"/>
              <a:t>Hyöty osallistujille</a:t>
            </a:r>
          </a:p>
          <a:p>
            <a:r>
              <a:rPr lang="fi-FI" dirty="0"/>
              <a:t>Hyöty koululle/lukiolle ... </a:t>
            </a:r>
          </a:p>
          <a:p>
            <a:r>
              <a:rPr lang="fi-FI" dirty="0"/>
              <a:t>Levitys </a:t>
            </a:r>
          </a:p>
        </p:txBody>
      </p:sp>
    </p:spTree>
    <p:extLst>
      <p:ext uri="{BB962C8B-B14F-4D97-AF65-F5344CB8AC3E}">
        <p14:creationId xmlns:p14="http://schemas.microsoft.com/office/powerpoint/2010/main" val="2193642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6A41C3F-96A1-FD37-06B0-D158BCA50785}"/>
              </a:ext>
            </a:extLst>
          </p:cNvPr>
          <p:cNvSpPr>
            <a:spLocks noGrp="1"/>
          </p:cNvSpPr>
          <p:nvPr>
            <p:ph type="title"/>
          </p:nvPr>
        </p:nvSpPr>
        <p:spPr>
          <a:xfrm>
            <a:off x="874710" y="966132"/>
            <a:ext cx="10442576" cy="1103901"/>
          </a:xfrm>
        </p:spPr>
        <p:txBody>
          <a:bodyPr/>
          <a:lstStyle/>
          <a:p>
            <a:r>
              <a:rPr lang="fi-FI" dirty="0"/>
              <a:t>Muista tietosuoja! Älä kirjoita henkilöiden nimiä </a:t>
            </a:r>
            <a:br>
              <a:rPr lang="fi-FI" dirty="0"/>
            </a:br>
            <a:endParaRPr lang="fi-FI" dirty="0"/>
          </a:p>
        </p:txBody>
      </p:sp>
      <p:sp>
        <p:nvSpPr>
          <p:cNvPr id="3" name="Sisällön paikkamerkki 2">
            <a:extLst>
              <a:ext uri="{FF2B5EF4-FFF2-40B4-BE49-F238E27FC236}">
                <a16:creationId xmlns:a16="http://schemas.microsoft.com/office/drawing/2014/main" id="{980A7EBD-1EA7-586B-DAB4-FDF2232181C9}"/>
              </a:ext>
            </a:extLst>
          </p:cNvPr>
          <p:cNvSpPr>
            <a:spLocks noGrp="1"/>
          </p:cNvSpPr>
          <p:nvPr>
            <p:ph idx="1"/>
          </p:nvPr>
        </p:nvSpPr>
        <p:spPr/>
        <p:txBody>
          <a:bodyPr>
            <a:normAutofit/>
          </a:bodyPr>
          <a:lstStyle/>
          <a:p>
            <a:pPr marL="0" indent="0">
              <a:buNone/>
            </a:pPr>
            <a:endParaRPr lang="fi-FI" dirty="0"/>
          </a:p>
          <a:p>
            <a:pPr marL="0" indent="0">
              <a:buNone/>
            </a:pPr>
            <a:r>
              <a:rPr lang="fi-FI" dirty="0"/>
              <a:t>Lisätietoa tietosuojasta verkkosivuilla</a:t>
            </a:r>
          </a:p>
          <a:p>
            <a:r>
              <a:rPr lang="fi-FI" dirty="0"/>
              <a:t>Erasmus+ -ohjelma </a:t>
            </a:r>
          </a:p>
          <a:p>
            <a:pPr lvl="1"/>
            <a:r>
              <a:rPr lang="fi-FI" dirty="0">
                <a:hlinkClick r:id="rId2"/>
              </a:rPr>
              <a:t>https://www.oph.fi/fi/ohjelmat/tietosuoja-erasmus-ja-euroopan-solidaarisuusjoukot-ohjelmissa</a:t>
            </a:r>
            <a:r>
              <a:rPr lang="fi-FI" dirty="0"/>
              <a:t> </a:t>
            </a:r>
          </a:p>
          <a:p>
            <a:pPr lvl="1"/>
            <a:r>
              <a:rPr lang="fi-FI" dirty="0"/>
              <a:t> </a:t>
            </a:r>
            <a:r>
              <a:rPr lang="fi-FI" dirty="0">
                <a:hlinkClick r:id="rId3"/>
              </a:rPr>
              <a:t>https://webgate.ec.europa.eu/erasmus-esc/index/privacy-statement</a:t>
            </a:r>
            <a:r>
              <a:rPr lang="fi-FI" dirty="0"/>
              <a:t> </a:t>
            </a:r>
          </a:p>
          <a:p>
            <a:r>
              <a:rPr lang="fi-FI" dirty="0"/>
              <a:t>Järjestelmät </a:t>
            </a:r>
          </a:p>
          <a:p>
            <a:pPr lvl="1"/>
            <a:r>
              <a:rPr lang="fi-FI" dirty="0">
                <a:hlinkClick r:id="rId4"/>
              </a:rPr>
              <a:t>https://wikis.ec.europa.eu/display/NAITDOC/Processing+personal+data</a:t>
            </a:r>
            <a:r>
              <a:rPr lang="fi-FI" dirty="0"/>
              <a:t> </a:t>
            </a:r>
          </a:p>
          <a:p>
            <a:r>
              <a:rPr lang="fi-FI" dirty="0"/>
              <a:t>Project </a:t>
            </a:r>
            <a:r>
              <a:rPr lang="fi-FI" dirty="0" err="1"/>
              <a:t>Results</a:t>
            </a:r>
            <a:r>
              <a:rPr lang="fi-FI" dirty="0"/>
              <a:t> </a:t>
            </a:r>
            <a:r>
              <a:rPr lang="fi-FI" dirty="0" err="1"/>
              <a:t>Platform</a:t>
            </a:r>
            <a:r>
              <a:rPr lang="fi-FI" dirty="0"/>
              <a:t> </a:t>
            </a:r>
          </a:p>
          <a:p>
            <a:pPr lvl="1"/>
            <a:r>
              <a:rPr lang="fi-FI" dirty="0">
                <a:hlinkClick r:id="rId5"/>
              </a:rPr>
              <a:t>https://erasmus-plus.ec.europa.eu/erasmus-and-data-protection/project-results-platform</a:t>
            </a:r>
            <a:r>
              <a:rPr lang="fi-FI" dirty="0"/>
              <a:t> </a:t>
            </a:r>
          </a:p>
          <a:p>
            <a:pPr lvl="1"/>
            <a:endParaRPr lang="fi-FI" dirty="0"/>
          </a:p>
        </p:txBody>
      </p:sp>
    </p:spTree>
    <p:extLst>
      <p:ext uri="{BB962C8B-B14F-4D97-AF65-F5344CB8AC3E}">
        <p14:creationId xmlns:p14="http://schemas.microsoft.com/office/powerpoint/2010/main" val="4287109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F69228B8-59EC-732F-21E5-F71188F4051D}"/>
              </a:ext>
            </a:extLst>
          </p:cNvPr>
          <p:cNvSpPr/>
          <p:nvPr/>
        </p:nvSpPr>
        <p:spPr>
          <a:xfrm>
            <a:off x="874713" y="1583703"/>
            <a:ext cx="10442576" cy="1845297"/>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55E1E036-FDBA-49DC-81AA-93745F5E5F94}"/>
              </a:ext>
            </a:extLst>
          </p:cNvPr>
          <p:cNvSpPr>
            <a:spLocks noGrp="1"/>
          </p:cNvSpPr>
          <p:nvPr>
            <p:ph type="title"/>
          </p:nvPr>
        </p:nvSpPr>
        <p:spPr/>
        <p:txBody>
          <a:bodyPr/>
          <a:lstStyle/>
          <a:p>
            <a:r>
              <a:rPr lang="fi-FI" dirty="0"/>
              <a:t>Tiivistelmä / Project </a:t>
            </a:r>
            <a:r>
              <a:rPr lang="fi-FI" dirty="0" err="1"/>
              <a:t>summary</a:t>
            </a:r>
            <a:endParaRPr lang="fi-FI" dirty="0"/>
          </a:p>
        </p:txBody>
      </p:sp>
      <p:sp>
        <p:nvSpPr>
          <p:cNvPr id="3" name="Sisällön paikkamerkki 2">
            <a:extLst>
              <a:ext uri="{FF2B5EF4-FFF2-40B4-BE49-F238E27FC236}">
                <a16:creationId xmlns:a16="http://schemas.microsoft.com/office/drawing/2014/main" id="{5363DEDA-D63A-48BA-B6CC-DEC66E7A20CD}"/>
              </a:ext>
            </a:extLst>
          </p:cNvPr>
          <p:cNvSpPr>
            <a:spLocks noGrp="1"/>
          </p:cNvSpPr>
          <p:nvPr>
            <p:ph idx="1"/>
          </p:nvPr>
        </p:nvSpPr>
        <p:spPr>
          <a:xfrm>
            <a:off x="874714" y="1523567"/>
            <a:ext cx="10442576" cy="4661476"/>
          </a:xfrm>
        </p:spPr>
        <p:txBody>
          <a:bodyPr>
            <a:normAutofit/>
          </a:bodyPr>
          <a:lstStyle/>
          <a:p>
            <a:r>
              <a:rPr lang="en-US" sz="2400" b="0" i="0" dirty="0">
                <a:effectLst/>
              </a:rPr>
              <a:t>Background: What is the </a:t>
            </a:r>
            <a:r>
              <a:rPr lang="en-US" sz="2400" b="0" i="0" dirty="0">
                <a:solidFill>
                  <a:srgbClr val="FF0000"/>
                </a:solidFill>
                <a:effectLst/>
              </a:rPr>
              <a:t>context</a:t>
            </a:r>
            <a:r>
              <a:rPr lang="en-US" sz="2400" b="0" i="0" dirty="0">
                <a:effectLst/>
              </a:rPr>
              <a:t> of your project and your </a:t>
            </a:r>
            <a:r>
              <a:rPr lang="en-US" sz="2400" b="0" i="0" dirty="0" err="1">
                <a:effectLst/>
              </a:rPr>
              <a:t>organisation</a:t>
            </a:r>
            <a:r>
              <a:rPr lang="en-US" sz="2400" b="0" i="0" dirty="0">
                <a:effectLst/>
              </a:rPr>
              <a:t>?</a:t>
            </a:r>
          </a:p>
          <a:p>
            <a:r>
              <a:rPr lang="en-US" sz="2400" b="0" i="0" dirty="0">
                <a:effectLst/>
              </a:rPr>
              <a:t>Objectives: What did you want to </a:t>
            </a:r>
            <a:r>
              <a:rPr lang="en-US" sz="2400" b="0" i="0" dirty="0">
                <a:solidFill>
                  <a:srgbClr val="FF0000"/>
                </a:solidFill>
                <a:effectLst/>
              </a:rPr>
              <a:t>achieve</a:t>
            </a:r>
            <a:r>
              <a:rPr lang="en-US" sz="2400" b="0" i="0" dirty="0">
                <a:effectLst/>
              </a:rPr>
              <a:t> by implementing the project?</a:t>
            </a:r>
          </a:p>
          <a:p>
            <a:r>
              <a:rPr lang="en-US" sz="2400" b="0" i="0" dirty="0">
                <a:effectLst/>
              </a:rPr>
              <a:t>Implementation: What activities did you </a:t>
            </a:r>
            <a:r>
              <a:rPr lang="en-US" sz="2400" b="0" i="0" dirty="0">
                <a:solidFill>
                  <a:srgbClr val="FF0000"/>
                </a:solidFill>
                <a:effectLst/>
              </a:rPr>
              <a:t>implement</a:t>
            </a:r>
            <a:r>
              <a:rPr lang="en-US" sz="2400" b="0" i="0" dirty="0">
                <a:effectLst/>
              </a:rPr>
              <a:t> in your project?</a:t>
            </a:r>
          </a:p>
          <a:p>
            <a:r>
              <a:rPr lang="en-US" sz="2400" b="0" i="0" dirty="0">
                <a:effectLst/>
              </a:rPr>
              <a:t>Results: What were the </a:t>
            </a:r>
            <a:r>
              <a:rPr lang="en-US" sz="2400" b="0" i="0" dirty="0">
                <a:solidFill>
                  <a:srgbClr val="FF0000"/>
                </a:solidFill>
                <a:effectLst/>
              </a:rPr>
              <a:t>results</a:t>
            </a:r>
            <a:r>
              <a:rPr lang="en-US" sz="2400" b="0" i="0" dirty="0">
                <a:effectLst/>
              </a:rPr>
              <a:t> of your project?</a:t>
            </a:r>
            <a:endParaRPr lang="en-US" sz="2400" dirty="0"/>
          </a:p>
          <a:p>
            <a:r>
              <a:rPr lang="en-US" sz="2400" dirty="0" err="1"/>
              <a:t>Voit</a:t>
            </a:r>
            <a:r>
              <a:rPr lang="en-US" sz="2400" dirty="0"/>
              <a:t> </a:t>
            </a:r>
            <a:r>
              <a:rPr lang="en-US" sz="2400" dirty="0" err="1"/>
              <a:t>käyttää</a:t>
            </a:r>
            <a:r>
              <a:rPr lang="en-US" sz="2400" dirty="0"/>
              <a:t> </a:t>
            </a:r>
            <a:r>
              <a:rPr lang="en-US" sz="2400" dirty="0" err="1"/>
              <a:t>hakemuksen</a:t>
            </a:r>
            <a:r>
              <a:rPr lang="en-US" sz="2400" dirty="0"/>
              <a:t> </a:t>
            </a:r>
            <a:r>
              <a:rPr lang="en-US" sz="2400" dirty="0" err="1"/>
              <a:t>tiivistelmää</a:t>
            </a:r>
            <a:r>
              <a:rPr lang="en-US" sz="2400" dirty="0"/>
              <a:t> </a:t>
            </a:r>
            <a:r>
              <a:rPr lang="en-US" sz="2400" dirty="0" err="1"/>
              <a:t>hyväksi</a:t>
            </a:r>
            <a:r>
              <a:rPr lang="en-US" sz="2400" dirty="0"/>
              <a:t> </a:t>
            </a:r>
            <a:r>
              <a:rPr lang="en-US" sz="2400" dirty="0" err="1"/>
              <a:t>mutta</a:t>
            </a:r>
            <a:r>
              <a:rPr lang="en-US" sz="2400" dirty="0"/>
              <a:t> </a:t>
            </a:r>
            <a:r>
              <a:rPr lang="en-US" sz="2400" dirty="0" err="1"/>
              <a:t>päivitä</a:t>
            </a:r>
            <a:r>
              <a:rPr lang="en-US" sz="2400" dirty="0"/>
              <a:t> </a:t>
            </a:r>
            <a:r>
              <a:rPr lang="en-US" sz="2400" dirty="0" err="1"/>
              <a:t>lauseet</a:t>
            </a:r>
            <a:r>
              <a:rPr lang="en-US" sz="2400" dirty="0"/>
              <a:t> </a:t>
            </a:r>
            <a:r>
              <a:rPr lang="en-US" sz="2400" dirty="0" err="1"/>
              <a:t>vastaamaan</a:t>
            </a:r>
            <a:r>
              <a:rPr lang="en-US" sz="2400" dirty="0"/>
              <a:t> </a:t>
            </a:r>
            <a:r>
              <a:rPr lang="en-US" sz="2400" dirty="0" err="1"/>
              <a:t>toteumaa</a:t>
            </a:r>
            <a:endParaRPr lang="en-US" sz="2400" dirty="0"/>
          </a:p>
          <a:p>
            <a:r>
              <a:rPr lang="en-US" sz="2400" dirty="0" err="1"/>
              <a:t>Kirjoita</a:t>
            </a:r>
            <a:r>
              <a:rPr lang="en-US" sz="2400" dirty="0"/>
              <a:t> </a:t>
            </a:r>
            <a:r>
              <a:rPr lang="en-US" sz="2400" dirty="0" err="1"/>
              <a:t>tiivistelmä</a:t>
            </a:r>
            <a:r>
              <a:rPr lang="en-US" sz="2400" dirty="0"/>
              <a:t> </a:t>
            </a:r>
            <a:r>
              <a:rPr lang="en-US" sz="2400" dirty="0" err="1"/>
              <a:t>suomeksi</a:t>
            </a:r>
            <a:r>
              <a:rPr lang="en-US" sz="2400" dirty="0"/>
              <a:t>/</a:t>
            </a:r>
            <a:r>
              <a:rPr lang="en-US" sz="2400" dirty="0" err="1"/>
              <a:t>ruotsiksi</a:t>
            </a:r>
            <a:r>
              <a:rPr lang="en-US" sz="2400" dirty="0"/>
              <a:t> ja </a:t>
            </a:r>
            <a:r>
              <a:rPr lang="en-US" sz="2400" dirty="0" err="1"/>
              <a:t>englanniksi</a:t>
            </a:r>
            <a:endParaRPr lang="en-US" sz="2400" dirty="0"/>
          </a:p>
          <a:p>
            <a:pPr lvl="1">
              <a:buFont typeface="Wingdings" panose="05000000000000000000" pitchFamily="2" charset="2"/>
              <a:buChar char="Ø"/>
            </a:pPr>
            <a:r>
              <a:rPr lang="en-US" sz="2000" dirty="0" err="1"/>
              <a:t>Englannin</a:t>
            </a:r>
            <a:r>
              <a:rPr lang="en-US" sz="2000" dirty="0"/>
              <a:t> </a:t>
            </a:r>
            <a:r>
              <a:rPr lang="en-US" sz="2000" dirty="0" err="1"/>
              <a:t>kieliset</a:t>
            </a:r>
            <a:r>
              <a:rPr lang="en-US" sz="2000" dirty="0"/>
              <a:t> </a:t>
            </a:r>
            <a:r>
              <a:rPr lang="en-US" sz="2000" dirty="0" err="1"/>
              <a:t>tiivistelmät</a:t>
            </a:r>
            <a:r>
              <a:rPr lang="en-US" sz="2000" dirty="0"/>
              <a:t> </a:t>
            </a:r>
            <a:r>
              <a:rPr lang="en-US" sz="2000" dirty="0" err="1"/>
              <a:t>julkaistaan</a:t>
            </a:r>
            <a:r>
              <a:rPr lang="en-US" sz="2000" dirty="0"/>
              <a:t> Erasmus+ Project Results Platform </a:t>
            </a:r>
          </a:p>
          <a:p>
            <a:pPr lvl="2">
              <a:buFont typeface="Wingdings" panose="05000000000000000000" pitchFamily="2" charset="2"/>
              <a:buChar char="Ø"/>
            </a:pPr>
            <a:r>
              <a:rPr lang="fi-FI" sz="1800" dirty="0">
                <a:hlinkClick r:id="rId2"/>
              </a:rPr>
              <a:t>https://erasmus-plus.ec.europa.eu/projects</a:t>
            </a:r>
            <a:r>
              <a:rPr lang="en-US" sz="1800" dirty="0"/>
              <a:t> </a:t>
            </a:r>
            <a:endParaRPr lang="fi-FI" sz="1800" dirty="0"/>
          </a:p>
        </p:txBody>
      </p:sp>
    </p:spTree>
    <p:extLst>
      <p:ext uri="{BB962C8B-B14F-4D97-AF65-F5344CB8AC3E}">
        <p14:creationId xmlns:p14="http://schemas.microsoft.com/office/powerpoint/2010/main" val="843923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B7C4E684-63ED-9F83-C533-82D99394FF1F}"/>
              </a:ext>
            </a:extLst>
          </p:cNvPr>
          <p:cNvSpPr/>
          <p:nvPr/>
        </p:nvSpPr>
        <p:spPr>
          <a:xfrm>
            <a:off x="874710" y="1677971"/>
            <a:ext cx="10701405" cy="1225485"/>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4F151FD7-0357-4CF8-8AE2-115D53AE2860}"/>
              </a:ext>
            </a:extLst>
          </p:cNvPr>
          <p:cNvSpPr>
            <a:spLocks noGrp="1"/>
          </p:cNvSpPr>
          <p:nvPr>
            <p:ph type="title"/>
          </p:nvPr>
        </p:nvSpPr>
        <p:spPr/>
        <p:txBody>
          <a:bodyPr>
            <a:normAutofit/>
          </a:bodyPr>
          <a:lstStyle/>
          <a:p>
            <a:r>
              <a:rPr lang="fi-FI" sz="3600" dirty="0"/>
              <a:t>Toteutuneet liikkuvuudet / </a:t>
            </a:r>
            <a:r>
              <a:rPr lang="fi-FI" sz="3600" dirty="0" err="1"/>
              <a:t>Activities</a:t>
            </a:r>
            <a:endParaRPr lang="fi-FI" sz="3600" dirty="0"/>
          </a:p>
        </p:txBody>
      </p:sp>
      <p:sp>
        <p:nvSpPr>
          <p:cNvPr id="3" name="Sisällön paikkamerkki 2">
            <a:extLst>
              <a:ext uri="{FF2B5EF4-FFF2-40B4-BE49-F238E27FC236}">
                <a16:creationId xmlns:a16="http://schemas.microsoft.com/office/drawing/2014/main" id="{4E0505B9-823D-48F9-9577-AB6CA4BA0C64}"/>
              </a:ext>
            </a:extLst>
          </p:cNvPr>
          <p:cNvSpPr>
            <a:spLocks noGrp="1"/>
          </p:cNvSpPr>
          <p:nvPr>
            <p:ph idx="1"/>
          </p:nvPr>
        </p:nvSpPr>
        <p:spPr>
          <a:xfrm>
            <a:off x="874714" y="1787703"/>
            <a:ext cx="10442576" cy="3552213"/>
          </a:xfrm>
        </p:spPr>
        <p:txBody>
          <a:bodyPr>
            <a:normAutofit/>
          </a:bodyPr>
          <a:lstStyle/>
          <a:p>
            <a:r>
              <a:rPr lang="en-US" sz="2400" b="0" i="0" dirty="0">
                <a:effectLst/>
              </a:rPr>
              <a:t>How did the </a:t>
            </a:r>
            <a:r>
              <a:rPr lang="en-US" sz="2400" b="1" i="0" dirty="0">
                <a:effectLst/>
              </a:rPr>
              <a:t>format and content </a:t>
            </a:r>
            <a:r>
              <a:rPr lang="en-US" sz="2400" b="0" i="0" dirty="0">
                <a:effectLst/>
              </a:rPr>
              <a:t>of different activities </a:t>
            </a:r>
            <a:r>
              <a:rPr lang="en-US" sz="2400" b="0" i="0" dirty="0">
                <a:solidFill>
                  <a:srgbClr val="FF0000"/>
                </a:solidFill>
                <a:effectLst/>
              </a:rPr>
              <a:t>contribute</a:t>
            </a:r>
            <a:r>
              <a:rPr lang="en-US" sz="2400" b="0" i="0" dirty="0">
                <a:effectLst/>
              </a:rPr>
              <a:t> to the achievement of your </a:t>
            </a:r>
            <a:r>
              <a:rPr lang="en-US" sz="2400" b="1" i="0" dirty="0">
                <a:effectLst/>
              </a:rPr>
              <a:t>project objectives</a:t>
            </a:r>
            <a:r>
              <a:rPr lang="en-US" sz="2400" b="0" i="0" dirty="0">
                <a:effectLst/>
              </a:rPr>
              <a:t>?</a:t>
            </a:r>
            <a:endParaRPr lang="en-US" sz="2400" dirty="0"/>
          </a:p>
          <a:p>
            <a:endParaRPr lang="en-US" sz="2400" dirty="0"/>
          </a:p>
          <a:p>
            <a:r>
              <a:rPr lang="en-US" sz="2400" dirty="0"/>
              <a:t>Ota </a:t>
            </a:r>
            <a:r>
              <a:rPr lang="en-US" sz="2400" dirty="0" err="1">
                <a:solidFill>
                  <a:srgbClr val="FF0000"/>
                </a:solidFill>
              </a:rPr>
              <a:t>esiin</a:t>
            </a:r>
            <a:r>
              <a:rPr lang="en-US" sz="2400" dirty="0">
                <a:solidFill>
                  <a:srgbClr val="FF0000"/>
                </a:solidFill>
              </a:rPr>
              <a:t> </a:t>
            </a:r>
            <a:r>
              <a:rPr lang="en-US" sz="2400" dirty="0" err="1">
                <a:solidFill>
                  <a:srgbClr val="FF0000"/>
                </a:solidFill>
              </a:rPr>
              <a:t>hankehakemuksenne</a:t>
            </a:r>
            <a:r>
              <a:rPr lang="en-US" sz="2400" dirty="0">
                <a:solidFill>
                  <a:srgbClr val="FF0000"/>
                </a:solidFill>
              </a:rPr>
              <a:t> </a:t>
            </a:r>
            <a:r>
              <a:rPr lang="en-US" sz="2400" dirty="0"/>
              <a:t>– </a:t>
            </a:r>
            <a:r>
              <a:rPr lang="en-US" sz="2400" dirty="0" err="1"/>
              <a:t>kirjoita</a:t>
            </a:r>
            <a:r>
              <a:rPr lang="en-US" sz="2400" dirty="0"/>
              <a:t>, </a:t>
            </a:r>
            <a:r>
              <a:rPr lang="en-US" sz="2400" dirty="0" err="1"/>
              <a:t>miten</a:t>
            </a:r>
            <a:r>
              <a:rPr lang="en-US" sz="2400" dirty="0"/>
              <a:t> </a:t>
            </a:r>
            <a:r>
              <a:rPr lang="en-US" sz="2400" dirty="0" err="1"/>
              <a:t>käyttämänne</a:t>
            </a:r>
            <a:r>
              <a:rPr lang="en-US" sz="2400" dirty="0"/>
              <a:t> </a:t>
            </a:r>
            <a:r>
              <a:rPr lang="en-US" sz="2400" dirty="0" err="1"/>
              <a:t>liikkuvuusmuodot</a:t>
            </a:r>
            <a:r>
              <a:rPr lang="en-US" sz="2400" dirty="0"/>
              <a:t> ja </a:t>
            </a:r>
            <a:r>
              <a:rPr lang="en-US" sz="2400" dirty="0" err="1"/>
              <a:t>niiden</a:t>
            </a:r>
            <a:r>
              <a:rPr lang="en-US" sz="2400" dirty="0"/>
              <a:t> </a:t>
            </a:r>
            <a:r>
              <a:rPr lang="en-US" sz="2400" dirty="0" err="1"/>
              <a:t>sisällöt</a:t>
            </a:r>
            <a:r>
              <a:rPr lang="en-US" sz="2400" dirty="0"/>
              <a:t> </a:t>
            </a:r>
            <a:r>
              <a:rPr lang="en-US" sz="2400" dirty="0" err="1"/>
              <a:t>edistivät</a:t>
            </a:r>
            <a:r>
              <a:rPr lang="en-US" sz="2400" dirty="0"/>
              <a:t> </a:t>
            </a:r>
            <a:r>
              <a:rPr lang="en-US" sz="2400" dirty="0" err="1"/>
              <a:t>hankkeenne</a:t>
            </a:r>
            <a:r>
              <a:rPr lang="en-US" sz="2400" dirty="0"/>
              <a:t> </a:t>
            </a:r>
            <a:r>
              <a:rPr lang="en-US" sz="2400" dirty="0" err="1"/>
              <a:t>hakemukseen</a:t>
            </a:r>
            <a:r>
              <a:rPr lang="en-US" sz="2400" dirty="0"/>
              <a:t> </a:t>
            </a:r>
            <a:r>
              <a:rPr lang="en-US" sz="2400" dirty="0" err="1"/>
              <a:t>kirjoitettuja</a:t>
            </a:r>
            <a:r>
              <a:rPr lang="en-US" sz="2400" dirty="0"/>
              <a:t> </a:t>
            </a:r>
            <a:r>
              <a:rPr lang="en-US" sz="2400" dirty="0" err="1"/>
              <a:t>tavoitteita</a:t>
            </a:r>
            <a:r>
              <a:rPr lang="en-US" sz="2400" dirty="0"/>
              <a:t> </a:t>
            </a:r>
          </a:p>
          <a:p>
            <a:r>
              <a:rPr lang="en-US" sz="2400" dirty="0" err="1"/>
              <a:t>Voit</a:t>
            </a:r>
            <a:r>
              <a:rPr lang="en-US" sz="2400" dirty="0"/>
              <a:t> </a:t>
            </a:r>
            <a:r>
              <a:rPr lang="en-US" sz="2400" dirty="0" err="1"/>
              <a:t>vastata</a:t>
            </a:r>
            <a:r>
              <a:rPr lang="en-US" sz="2400" dirty="0"/>
              <a:t> </a:t>
            </a:r>
            <a:r>
              <a:rPr lang="en-US" sz="2400" dirty="0" err="1"/>
              <a:t>suomeksi</a:t>
            </a:r>
            <a:r>
              <a:rPr lang="en-US" sz="2400" dirty="0"/>
              <a:t> tai </a:t>
            </a:r>
            <a:r>
              <a:rPr lang="en-US" sz="2400" dirty="0" err="1"/>
              <a:t>ruotsiksi</a:t>
            </a:r>
            <a:r>
              <a:rPr lang="en-US" sz="2400" dirty="0"/>
              <a:t> </a:t>
            </a:r>
            <a:r>
              <a:rPr lang="en-US" sz="2400" dirty="0" err="1"/>
              <a:t>vaikka</a:t>
            </a:r>
            <a:r>
              <a:rPr lang="en-US" sz="2400" dirty="0"/>
              <a:t> </a:t>
            </a:r>
            <a:r>
              <a:rPr lang="en-US" sz="2400" dirty="0" err="1"/>
              <a:t>kysymykset</a:t>
            </a:r>
            <a:r>
              <a:rPr lang="en-US" sz="2400" dirty="0"/>
              <a:t> </a:t>
            </a:r>
            <a:r>
              <a:rPr lang="en-US" sz="2400" dirty="0" err="1"/>
              <a:t>ovat</a:t>
            </a:r>
            <a:r>
              <a:rPr lang="en-US" sz="2400" dirty="0"/>
              <a:t> </a:t>
            </a:r>
            <a:r>
              <a:rPr lang="en-US" sz="2400" dirty="0" err="1"/>
              <a:t>englanniksi</a:t>
            </a:r>
            <a:endParaRPr lang="fi-FI" sz="2400" dirty="0"/>
          </a:p>
        </p:txBody>
      </p:sp>
    </p:spTree>
    <p:extLst>
      <p:ext uri="{BB962C8B-B14F-4D97-AF65-F5344CB8AC3E}">
        <p14:creationId xmlns:p14="http://schemas.microsoft.com/office/powerpoint/2010/main" val="2267996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C2D5D28C-CB09-96FB-8AE3-67BDFCE0468C}"/>
              </a:ext>
            </a:extLst>
          </p:cNvPr>
          <p:cNvSpPr/>
          <p:nvPr/>
        </p:nvSpPr>
        <p:spPr>
          <a:xfrm>
            <a:off x="874710" y="1517715"/>
            <a:ext cx="10442576" cy="1911285"/>
          </a:xfrm>
          <a:prstGeom prst="roundRect">
            <a:avLst/>
          </a:prstGeom>
          <a:solidFill>
            <a:schemeClr val="tx1">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1E2FC1A-505A-46A5-9A9D-98D1115D587F}"/>
              </a:ext>
            </a:extLst>
          </p:cNvPr>
          <p:cNvSpPr>
            <a:spLocks noGrp="1"/>
          </p:cNvSpPr>
          <p:nvPr>
            <p:ph type="title"/>
          </p:nvPr>
        </p:nvSpPr>
        <p:spPr>
          <a:xfrm>
            <a:off x="874714" y="562373"/>
            <a:ext cx="10442576" cy="1103901"/>
          </a:xfrm>
        </p:spPr>
        <p:txBody>
          <a:bodyPr>
            <a:normAutofit/>
          </a:bodyPr>
          <a:lstStyle/>
          <a:p>
            <a:r>
              <a:rPr lang="en-US" sz="3200" b="0" dirty="0" err="1"/>
              <a:t>Käytännön</a:t>
            </a:r>
            <a:r>
              <a:rPr lang="en-US" sz="3200" b="0" dirty="0"/>
              <a:t> </a:t>
            </a:r>
            <a:r>
              <a:rPr lang="en-US" sz="3200" b="0" dirty="0" err="1"/>
              <a:t>järjestelyt</a:t>
            </a:r>
            <a:r>
              <a:rPr lang="en-US" sz="3200" b="0" dirty="0"/>
              <a:t> / </a:t>
            </a:r>
            <a:r>
              <a:rPr lang="fi-FI" b="0" i="0" dirty="0" err="1">
                <a:effectLst/>
              </a:rPr>
              <a:t>Practical</a:t>
            </a:r>
            <a:r>
              <a:rPr lang="fi-FI" b="0" i="0" dirty="0">
                <a:effectLst/>
              </a:rPr>
              <a:t> </a:t>
            </a:r>
            <a:r>
              <a:rPr lang="fi-FI" b="0" i="0" dirty="0" err="1">
                <a:effectLst/>
              </a:rPr>
              <a:t>arrangements</a:t>
            </a:r>
            <a:br>
              <a:rPr lang="fi-FI" b="0" i="0" dirty="0">
                <a:solidFill>
                  <a:srgbClr val="333333"/>
                </a:solidFill>
                <a:effectLst/>
                <a:latin typeface="eui-default"/>
              </a:rPr>
            </a:br>
            <a:endParaRPr lang="fi-FI" dirty="0"/>
          </a:p>
        </p:txBody>
      </p:sp>
      <p:sp>
        <p:nvSpPr>
          <p:cNvPr id="3" name="Sisällön paikkamerkki 2">
            <a:extLst>
              <a:ext uri="{FF2B5EF4-FFF2-40B4-BE49-F238E27FC236}">
                <a16:creationId xmlns:a16="http://schemas.microsoft.com/office/drawing/2014/main" id="{64263928-6959-4244-9F3F-A64CA9AF0B29}"/>
              </a:ext>
            </a:extLst>
          </p:cNvPr>
          <p:cNvSpPr>
            <a:spLocks noGrp="1"/>
          </p:cNvSpPr>
          <p:nvPr>
            <p:ph idx="1"/>
          </p:nvPr>
        </p:nvSpPr>
        <p:spPr/>
        <p:txBody>
          <a:bodyPr/>
          <a:lstStyle/>
          <a:p>
            <a:r>
              <a:rPr lang="en-US" b="0" i="0" dirty="0">
                <a:effectLst/>
              </a:rPr>
              <a:t>How did you choose the </a:t>
            </a:r>
            <a:r>
              <a:rPr lang="en-US" b="0" i="0" dirty="0">
                <a:solidFill>
                  <a:srgbClr val="FF0000"/>
                </a:solidFill>
                <a:effectLst/>
              </a:rPr>
              <a:t>hosting </a:t>
            </a:r>
            <a:r>
              <a:rPr lang="en-US" b="0" i="0" dirty="0" err="1">
                <a:solidFill>
                  <a:srgbClr val="FF0000"/>
                </a:solidFill>
                <a:effectLst/>
              </a:rPr>
              <a:t>organisations</a:t>
            </a:r>
            <a:r>
              <a:rPr lang="en-US" b="0" i="0" dirty="0">
                <a:solidFill>
                  <a:srgbClr val="FF0000"/>
                </a:solidFill>
                <a:effectLst/>
              </a:rPr>
              <a:t> </a:t>
            </a:r>
            <a:r>
              <a:rPr lang="en-US" b="0" i="0" dirty="0">
                <a:effectLst/>
              </a:rPr>
              <a:t>for your activities?</a:t>
            </a:r>
          </a:p>
          <a:p>
            <a:r>
              <a:rPr lang="en-US" dirty="0"/>
              <a:t>Preparatory visits: </a:t>
            </a:r>
            <a:r>
              <a:rPr lang="en-US" b="0" i="0" dirty="0">
                <a:solidFill>
                  <a:srgbClr val="FF0000"/>
                </a:solidFill>
                <a:effectLst/>
              </a:rPr>
              <a:t>How </a:t>
            </a:r>
            <a:r>
              <a:rPr lang="en-US" b="0" i="0" dirty="0">
                <a:effectLst/>
              </a:rPr>
              <a:t>did the preparatory visits help improve the quality of your activities?</a:t>
            </a:r>
          </a:p>
          <a:p>
            <a:r>
              <a:rPr lang="en-US" dirty="0"/>
              <a:t>Accompanying persons: </a:t>
            </a:r>
            <a:r>
              <a:rPr lang="en-US" b="0" i="0" dirty="0">
                <a:solidFill>
                  <a:srgbClr val="FF0000"/>
                </a:solidFill>
                <a:effectLst/>
              </a:rPr>
              <a:t>How</a:t>
            </a:r>
            <a:r>
              <a:rPr lang="en-US" b="0" i="0" dirty="0">
                <a:effectLst/>
              </a:rPr>
              <a:t> did you decide on the number and profile of accompanying persons in the different activities?</a:t>
            </a:r>
          </a:p>
          <a:p>
            <a:r>
              <a:rPr lang="en-US" dirty="0" err="1"/>
              <a:t>Kerro</a:t>
            </a:r>
            <a:r>
              <a:rPr lang="en-US" dirty="0"/>
              <a:t>, </a:t>
            </a:r>
            <a:r>
              <a:rPr lang="en-US" dirty="0" err="1"/>
              <a:t>kuinka</a:t>
            </a:r>
            <a:r>
              <a:rPr lang="en-US" dirty="0"/>
              <a:t> </a:t>
            </a:r>
            <a:r>
              <a:rPr lang="en-US" dirty="0" err="1"/>
              <a:t>valitsitte</a:t>
            </a:r>
            <a:r>
              <a:rPr lang="en-US" dirty="0"/>
              <a:t> </a:t>
            </a:r>
            <a:r>
              <a:rPr lang="en-US" dirty="0" err="1"/>
              <a:t>kohteet</a:t>
            </a:r>
            <a:r>
              <a:rPr lang="en-US" dirty="0"/>
              <a:t> </a:t>
            </a:r>
          </a:p>
          <a:p>
            <a:r>
              <a:rPr lang="en-US" dirty="0"/>
              <a:t>Jos </a:t>
            </a:r>
            <a:r>
              <a:rPr lang="en-US" dirty="0" err="1"/>
              <a:t>toteutitte</a:t>
            </a:r>
            <a:r>
              <a:rPr lang="en-US" dirty="0"/>
              <a:t> </a:t>
            </a:r>
            <a:r>
              <a:rPr lang="en-US" dirty="0" err="1"/>
              <a:t>valmistelevia</a:t>
            </a:r>
            <a:r>
              <a:rPr lang="en-US" dirty="0"/>
              <a:t> </a:t>
            </a:r>
            <a:r>
              <a:rPr lang="en-US" dirty="0" err="1"/>
              <a:t>vierailuja</a:t>
            </a:r>
            <a:r>
              <a:rPr lang="en-US" dirty="0"/>
              <a:t> </a:t>
            </a:r>
            <a:r>
              <a:rPr lang="en-US" dirty="0" err="1"/>
              <a:t>niin</a:t>
            </a:r>
            <a:r>
              <a:rPr lang="en-US" dirty="0"/>
              <a:t>, </a:t>
            </a:r>
            <a:r>
              <a:rPr lang="en-US" dirty="0" err="1"/>
              <a:t>miten</a:t>
            </a:r>
            <a:r>
              <a:rPr lang="en-US" dirty="0"/>
              <a:t> ne </a:t>
            </a:r>
            <a:r>
              <a:rPr lang="en-US" dirty="0" err="1"/>
              <a:t>auttoivat</a:t>
            </a:r>
            <a:r>
              <a:rPr lang="en-US" dirty="0"/>
              <a:t> </a:t>
            </a:r>
            <a:r>
              <a:rPr lang="en-US" dirty="0" err="1"/>
              <a:t>parantamaan</a:t>
            </a:r>
            <a:r>
              <a:rPr lang="en-US" dirty="0"/>
              <a:t> </a:t>
            </a:r>
            <a:r>
              <a:rPr lang="en-US" dirty="0" err="1"/>
              <a:t>liikkuvuuksien</a:t>
            </a:r>
            <a:r>
              <a:rPr lang="en-US" dirty="0"/>
              <a:t> </a:t>
            </a:r>
            <a:r>
              <a:rPr lang="en-US" dirty="0" err="1"/>
              <a:t>laatua</a:t>
            </a:r>
            <a:r>
              <a:rPr lang="en-US" dirty="0"/>
              <a:t> </a:t>
            </a:r>
          </a:p>
          <a:p>
            <a:r>
              <a:rPr lang="en-US" dirty="0" err="1"/>
              <a:t>Lyhyt</a:t>
            </a:r>
            <a:r>
              <a:rPr lang="en-US" dirty="0"/>
              <a:t> </a:t>
            </a:r>
            <a:r>
              <a:rPr lang="en-US" dirty="0" err="1"/>
              <a:t>perustelu</a:t>
            </a:r>
            <a:r>
              <a:rPr lang="en-US" dirty="0"/>
              <a:t> </a:t>
            </a:r>
            <a:r>
              <a:rPr lang="en-US" dirty="0" err="1"/>
              <a:t>tukihenkilöiden</a:t>
            </a:r>
            <a:r>
              <a:rPr lang="en-US" dirty="0"/>
              <a:t> </a:t>
            </a:r>
            <a:r>
              <a:rPr lang="en-US" dirty="0" err="1"/>
              <a:t>käytölle</a:t>
            </a:r>
            <a:r>
              <a:rPr lang="en-US" dirty="0"/>
              <a:t> </a:t>
            </a:r>
            <a:r>
              <a:rPr lang="en-US" dirty="0" err="1"/>
              <a:t>niissä</a:t>
            </a:r>
            <a:r>
              <a:rPr lang="en-US" dirty="0"/>
              <a:t> </a:t>
            </a:r>
            <a:r>
              <a:rPr lang="en-US" dirty="0" err="1"/>
              <a:t>liikkuvuusmuodoissa</a:t>
            </a:r>
            <a:r>
              <a:rPr lang="en-US" dirty="0"/>
              <a:t>, </a:t>
            </a:r>
            <a:r>
              <a:rPr lang="en-US" dirty="0" err="1"/>
              <a:t>joissa</a:t>
            </a:r>
            <a:r>
              <a:rPr lang="en-US" dirty="0"/>
              <a:t> </a:t>
            </a:r>
            <a:r>
              <a:rPr lang="en-US" dirty="0" err="1"/>
              <a:t>oli</a:t>
            </a:r>
            <a:r>
              <a:rPr lang="en-US" dirty="0"/>
              <a:t> </a:t>
            </a:r>
            <a:r>
              <a:rPr lang="en-US" dirty="0" err="1"/>
              <a:t>tukihenkilöitä</a:t>
            </a:r>
            <a:r>
              <a:rPr lang="en-US" dirty="0"/>
              <a:t> </a:t>
            </a:r>
          </a:p>
          <a:p>
            <a:endParaRPr lang="fi-FI" dirty="0"/>
          </a:p>
        </p:txBody>
      </p:sp>
    </p:spTree>
    <p:extLst>
      <p:ext uri="{BB962C8B-B14F-4D97-AF65-F5344CB8AC3E}">
        <p14:creationId xmlns:p14="http://schemas.microsoft.com/office/powerpoint/2010/main" val="3002779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C57A70-3645-B59F-DB18-85508E26D603}"/>
              </a:ext>
            </a:extLst>
          </p:cNvPr>
          <p:cNvSpPr>
            <a:spLocks noGrp="1"/>
          </p:cNvSpPr>
          <p:nvPr>
            <p:ph type="title"/>
          </p:nvPr>
        </p:nvSpPr>
        <p:spPr>
          <a:xfrm>
            <a:off x="874714" y="778130"/>
            <a:ext cx="10442576" cy="1103901"/>
          </a:xfrm>
        </p:spPr>
        <p:txBody>
          <a:bodyPr>
            <a:normAutofit fontScale="90000"/>
          </a:bodyPr>
          <a:lstStyle/>
          <a:p>
            <a:r>
              <a:rPr lang="en-US" sz="3600" b="0" dirty="0" err="1"/>
              <a:t>Osallistujien</a:t>
            </a:r>
            <a:r>
              <a:rPr lang="en-US" sz="3600" b="0" dirty="0"/>
              <a:t> </a:t>
            </a:r>
            <a:r>
              <a:rPr lang="en-US" sz="3600" b="0" dirty="0" err="1"/>
              <a:t>palautteet</a:t>
            </a:r>
            <a:r>
              <a:rPr lang="en-US" sz="3600" b="0" dirty="0"/>
              <a:t> / Participant feedback about </a:t>
            </a:r>
            <a:r>
              <a:rPr lang="en-US" sz="3600" b="0" dirty="0">
                <a:solidFill>
                  <a:srgbClr val="FF0000"/>
                </a:solidFill>
              </a:rPr>
              <a:t>preparation and hosting </a:t>
            </a:r>
            <a:r>
              <a:rPr lang="en-US" sz="3600" b="0" dirty="0"/>
              <a:t>arrangements</a:t>
            </a:r>
            <a:br>
              <a:rPr lang="en-US" b="0" i="0" dirty="0">
                <a:solidFill>
                  <a:srgbClr val="333333"/>
                </a:solidFill>
                <a:effectLst/>
                <a:latin typeface="eui-default"/>
              </a:rPr>
            </a:br>
            <a:endParaRPr lang="fi-FI" dirty="0"/>
          </a:p>
        </p:txBody>
      </p:sp>
      <p:sp>
        <p:nvSpPr>
          <p:cNvPr id="3" name="Sisällön paikkamerkki 2">
            <a:extLst>
              <a:ext uri="{FF2B5EF4-FFF2-40B4-BE49-F238E27FC236}">
                <a16:creationId xmlns:a16="http://schemas.microsoft.com/office/drawing/2014/main" id="{60D234A7-64F4-30F9-7A72-F7D9F6FD9C5B}"/>
              </a:ext>
            </a:extLst>
          </p:cNvPr>
          <p:cNvSpPr>
            <a:spLocks noGrp="1"/>
          </p:cNvSpPr>
          <p:nvPr>
            <p:ph idx="1"/>
          </p:nvPr>
        </p:nvSpPr>
        <p:spPr>
          <a:xfrm>
            <a:off x="523021" y="2249953"/>
            <a:ext cx="3988688" cy="3481544"/>
          </a:xfrm>
        </p:spPr>
        <p:txBody>
          <a:bodyPr>
            <a:normAutofit lnSpcReduction="10000"/>
          </a:bodyPr>
          <a:lstStyle/>
          <a:p>
            <a:r>
              <a:rPr lang="fi-FI" dirty="0" err="1"/>
              <a:t>Koonta</a:t>
            </a:r>
            <a:r>
              <a:rPr lang="fi-FI" dirty="0"/>
              <a:t> osallistujaraporteista</a:t>
            </a:r>
          </a:p>
          <a:p>
            <a:r>
              <a:rPr lang="fi-FI" dirty="0"/>
              <a:t>Kommentoi osallistujien palautetta taulukoiden perusteella: </a:t>
            </a:r>
          </a:p>
          <a:p>
            <a:r>
              <a:rPr lang="fi-FI" dirty="0"/>
              <a:t>Vahvuudet ja heikkoudet </a:t>
            </a:r>
          </a:p>
          <a:p>
            <a:pPr lvl="1"/>
            <a:r>
              <a:rPr lang="fi-FI" dirty="0"/>
              <a:t>arvioi syyt </a:t>
            </a:r>
          </a:p>
          <a:p>
            <a:pPr lvl="1"/>
            <a:r>
              <a:rPr lang="fi-FI" dirty="0"/>
              <a:t>80 % pidetään huonona </a:t>
            </a:r>
          </a:p>
          <a:p>
            <a:r>
              <a:rPr lang="fi-FI" dirty="0"/>
              <a:t>Kannattaa kertoa myös, mitä opitte palautteesta seuraaviin mahdollisiin hankkeisiin </a:t>
            </a:r>
          </a:p>
          <a:p>
            <a:endParaRPr lang="fi-FI" dirty="0"/>
          </a:p>
        </p:txBody>
      </p:sp>
      <p:pic>
        <p:nvPicPr>
          <p:cNvPr id="5" name="Kuva 4">
            <a:extLst>
              <a:ext uri="{FF2B5EF4-FFF2-40B4-BE49-F238E27FC236}">
                <a16:creationId xmlns:a16="http://schemas.microsoft.com/office/drawing/2014/main" id="{BDCF910B-9B6E-5383-664A-3BAABECBBD16}"/>
              </a:ext>
            </a:extLst>
          </p:cNvPr>
          <p:cNvPicPr>
            <a:picLocks noChangeAspect="1"/>
          </p:cNvPicPr>
          <p:nvPr/>
        </p:nvPicPr>
        <p:blipFill>
          <a:blip r:embed="rId2"/>
          <a:stretch>
            <a:fillRect/>
          </a:stretch>
        </p:blipFill>
        <p:spPr>
          <a:xfrm>
            <a:off x="5319181" y="1903096"/>
            <a:ext cx="6732142" cy="3713933"/>
          </a:xfrm>
          <a:prstGeom prst="rect">
            <a:avLst/>
          </a:prstGeom>
        </p:spPr>
      </p:pic>
      <p:sp>
        <p:nvSpPr>
          <p:cNvPr id="6" name="Suorakulmio: Pyöristetyt kulmat 5">
            <a:extLst>
              <a:ext uri="{FF2B5EF4-FFF2-40B4-BE49-F238E27FC236}">
                <a16:creationId xmlns:a16="http://schemas.microsoft.com/office/drawing/2014/main" id="{15ADE8FD-92E7-9FDB-FC4A-4C8D1FFBDD81}"/>
              </a:ext>
            </a:extLst>
          </p:cNvPr>
          <p:cNvSpPr/>
          <p:nvPr/>
        </p:nvSpPr>
        <p:spPr>
          <a:xfrm>
            <a:off x="9608089" y="3326965"/>
            <a:ext cx="393750" cy="1081726"/>
          </a:xfrm>
          <a:prstGeom prst="roundRect">
            <a:avLst/>
          </a:prstGeom>
          <a:solidFill>
            <a:schemeClr val="bg1"/>
          </a:solidFill>
          <a:ln>
            <a:solidFill>
              <a:schemeClr val="bg1"/>
            </a:solid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7" name="Nuoli: Oikea 6">
            <a:extLst>
              <a:ext uri="{FF2B5EF4-FFF2-40B4-BE49-F238E27FC236}">
                <a16:creationId xmlns:a16="http://schemas.microsoft.com/office/drawing/2014/main" id="{BAA6805A-E38F-25E7-C83B-C37B96FBC99F}"/>
              </a:ext>
            </a:extLst>
          </p:cNvPr>
          <p:cNvSpPr/>
          <p:nvPr/>
        </p:nvSpPr>
        <p:spPr>
          <a:xfrm>
            <a:off x="4270342" y="2158738"/>
            <a:ext cx="978408"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828501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B4B970-E6B7-67A7-7DD9-82B3AEFDCF51}"/>
              </a:ext>
            </a:extLst>
          </p:cNvPr>
          <p:cNvSpPr>
            <a:spLocks noGrp="1"/>
          </p:cNvSpPr>
          <p:nvPr>
            <p:ph type="title"/>
          </p:nvPr>
        </p:nvSpPr>
        <p:spPr/>
        <p:txBody>
          <a:bodyPr>
            <a:normAutofit/>
          </a:bodyPr>
          <a:lstStyle/>
          <a:p>
            <a:r>
              <a:rPr lang="fi-FI" dirty="0">
                <a:effectLst/>
                <a:latin typeface="Times New Roman" panose="02020603050405020304" pitchFamily="18" charset="0"/>
              </a:rPr>
              <a:t>Erasmus-laatustandardit</a:t>
            </a:r>
            <a:endParaRPr lang="fi-FI" dirty="0"/>
          </a:p>
        </p:txBody>
      </p:sp>
      <p:sp>
        <p:nvSpPr>
          <p:cNvPr id="3" name="Sisällön paikkamerkki 2">
            <a:extLst>
              <a:ext uri="{FF2B5EF4-FFF2-40B4-BE49-F238E27FC236}">
                <a16:creationId xmlns:a16="http://schemas.microsoft.com/office/drawing/2014/main" id="{FC3FCD72-6867-4698-0DD7-8A12EC62AA1B}"/>
              </a:ext>
            </a:extLst>
          </p:cNvPr>
          <p:cNvSpPr>
            <a:spLocks noGrp="1"/>
          </p:cNvSpPr>
          <p:nvPr>
            <p:ph idx="1"/>
          </p:nvPr>
        </p:nvSpPr>
        <p:spPr/>
        <p:txBody>
          <a:bodyPr/>
          <a:lstStyle/>
          <a:p>
            <a:pPr marL="0" indent="0">
              <a:buNone/>
            </a:pPr>
            <a:r>
              <a:rPr lang="fi-FI" dirty="0"/>
              <a:t>Kysymykset ja niiden arviointi perustuu asiakirjaan </a:t>
            </a:r>
          </a:p>
          <a:p>
            <a:r>
              <a:rPr lang="fi-FI" dirty="0"/>
              <a:t>Erasmus-laatustandardit aikuiskoulutuksen, ammatillisen koulutuksen ja yleissivistävän koulutuksen aloilla </a:t>
            </a:r>
          </a:p>
          <a:p>
            <a:pPr lvl="1"/>
            <a:r>
              <a:rPr lang="fi-FI" dirty="0">
                <a:hlinkClick r:id="rId2"/>
              </a:rPr>
              <a:t>https://erasmus-plus.ec.europa.eu/sites/default/files/2021-10/erasmus-quality-standards-mobility-nov-2020_fi.pdf</a:t>
            </a:r>
            <a:r>
              <a:rPr lang="fi-FI" dirty="0"/>
              <a:t> </a:t>
            </a:r>
          </a:p>
          <a:p>
            <a:pPr lvl="1"/>
            <a:r>
              <a:rPr lang="fi-FI" dirty="0"/>
              <a:t>olette sitoutuneet noudattamaan laatustandardeja kun teitte hakemuksen </a:t>
            </a:r>
          </a:p>
          <a:p>
            <a:pPr lvl="1"/>
            <a:endParaRPr lang="fi-FI" dirty="0"/>
          </a:p>
        </p:txBody>
      </p:sp>
      <p:pic>
        <p:nvPicPr>
          <p:cNvPr id="5" name="Kuva 4">
            <a:extLst>
              <a:ext uri="{FF2B5EF4-FFF2-40B4-BE49-F238E27FC236}">
                <a16:creationId xmlns:a16="http://schemas.microsoft.com/office/drawing/2014/main" id="{7B2DEEBB-52BC-97A1-D32F-41CD360D2F77}"/>
              </a:ext>
            </a:extLst>
          </p:cNvPr>
          <p:cNvPicPr>
            <a:picLocks noChangeAspect="1"/>
          </p:cNvPicPr>
          <p:nvPr/>
        </p:nvPicPr>
        <p:blipFill>
          <a:blip r:embed="rId3"/>
          <a:stretch>
            <a:fillRect/>
          </a:stretch>
        </p:blipFill>
        <p:spPr>
          <a:xfrm>
            <a:off x="779617" y="3749058"/>
            <a:ext cx="7667625" cy="2076450"/>
          </a:xfrm>
          <a:prstGeom prst="rect">
            <a:avLst/>
          </a:prstGeom>
        </p:spPr>
      </p:pic>
    </p:spTree>
    <p:extLst>
      <p:ext uri="{BB962C8B-B14F-4D97-AF65-F5344CB8AC3E}">
        <p14:creationId xmlns:p14="http://schemas.microsoft.com/office/powerpoint/2010/main" val="631321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4AD290B7-9150-0C6D-EF0B-C1DEC8462623}"/>
              </a:ext>
            </a:extLst>
          </p:cNvPr>
          <p:cNvPicPr>
            <a:picLocks noGrp="1" noChangeAspect="1"/>
          </p:cNvPicPr>
          <p:nvPr>
            <p:ph idx="1"/>
          </p:nvPr>
        </p:nvPicPr>
        <p:blipFill>
          <a:blip r:embed="rId2"/>
          <a:stretch>
            <a:fillRect/>
          </a:stretch>
        </p:blipFill>
        <p:spPr>
          <a:xfrm>
            <a:off x="373165" y="574090"/>
            <a:ext cx="6001748" cy="5569258"/>
          </a:xfrm>
        </p:spPr>
      </p:pic>
      <p:pic>
        <p:nvPicPr>
          <p:cNvPr id="7" name="Kuva 6">
            <a:extLst>
              <a:ext uri="{FF2B5EF4-FFF2-40B4-BE49-F238E27FC236}">
                <a16:creationId xmlns:a16="http://schemas.microsoft.com/office/drawing/2014/main" id="{1D551689-3545-B51F-FDC1-6ED6E0548097}"/>
              </a:ext>
            </a:extLst>
          </p:cNvPr>
          <p:cNvPicPr>
            <a:picLocks noChangeAspect="1"/>
          </p:cNvPicPr>
          <p:nvPr/>
        </p:nvPicPr>
        <p:blipFill>
          <a:blip r:embed="rId3"/>
          <a:stretch>
            <a:fillRect/>
          </a:stretch>
        </p:blipFill>
        <p:spPr>
          <a:xfrm>
            <a:off x="7335328" y="0"/>
            <a:ext cx="4856672" cy="6858000"/>
          </a:xfrm>
          <a:prstGeom prst="rect">
            <a:avLst/>
          </a:prstGeom>
        </p:spPr>
      </p:pic>
    </p:spTree>
    <p:extLst>
      <p:ext uri="{BB962C8B-B14F-4D97-AF65-F5344CB8AC3E}">
        <p14:creationId xmlns:p14="http://schemas.microsoft.com/office/powerpoint/2010/main" val="4131056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C5646AAB-E34D-ABDB-B86C-1AB0B7379067}"/>
              </a:ext>
            </a:extLst>
          </p:cNvPr>
          <p:cNvPicPr>
            <a:picLocks noChangeAspect="1"/>
          </p:cNvPicPr>
          <p:nvPr/>
        </p:nvPicPr>
        <p:blipFill>
          <a:blip r:embed="rId2"/>
          <a:stretch>
            <a:fillRect/>
          </a:stretch>
        </p:blipFill>
        <p:spPr>
          <a:xfrm>
            <a:off x="0" y="0"/>
            <a:ext cx="4168937" cy="5952478"/>
          </a:xfrm>
          <a:prstGeom prst="rect">
            <a:avLst/>
          </a:prstGeom>
        </p:spPr>
      </p:pic>
      <p:pic>
        <p:nvPicPr>
          <p:cNvPr id="7" name="Kuva 6">
            <a:extLst>
              <a:ext uri="{FF2B5EF4-FFF2-40B4-BE49-F238E27FC236}">
                <a16:creationId xmlns:a16="http://schemas.microsoft.com/office/drawing/2014/main" id="{258FF7D7-4E6A-B87A-49FB-421E94DAA157}"/>
              </a:ext>
            </a:extLst>
          </p:cNvPr>
          <p:cNvPicPr>
            <a:picLocks noChangeAspect="1"/>
          </p:cNvPicPr>
          <p:nvPr/>
        </p:nvPicPr>
        <p:blipFill>
          <a:blip r:embed="rId3"/>
          <a:stretch>
            <a:fillRect/>
          </a:stretch>
        </p:blipFill>
        <p:spPr>
          <a:xfrm>
            <a:off x="4168937" y="0"/>
            <a:ext cx="4537969" cy="6315075"/>
          </a:xfrm>
          <a:prstGeom prst="rect">
            <a:avLst/>
          </a:prstGeom>
        </p:spPr>
      </p:pic>
      <p:pic>
        <p:nvPicPr>
          <p:cNvPr id="9" name="Kuva 8">
            <a:extLst>
              <a:ext uri="{FF2B5EF4-FFF2-40B4-BE49-F238E27FC236}">
                <a16:creationId xmlns:a16="http://schemas.microsoft.com/office/drawing/2014/main" id="{47E9BE21-0612-2171-5389-036DCD21BB34}"/>
              </a:ext>
            </a:extLst>
          </p:cNvPr>
          <p:cNvPicPr>
            <a:picLocks noChangeAspect="1"/>
          </p:cNvPicPr>
          <p:nvPr/>
        </p:nvPicPr>
        <p:blipFill>
          <a:blip r:embed="rId4"/>
          <a:stretch>
            <a:fillRect/>
          </a:stretch>
        </p:blipFill>
        <p:spPr>
          <a:xfrm>
            <a:off x="8591496" y="1355878"/>
            <a:ext cx="3470476" cy="1620361"/>
          </a:xfrm>
          <a:prstGeom prst="rect">
            <a:avLst/>
          </a:prstGeom>
        </p:spPr>
      </p:pic>
    </p:spTree>
    <p:extLst>
      <p:ext uri="{BB962C8B-B14F-4D97-AF65-F5344CB8AC3E}">
        <p14:creationId xmlns:p14="http://schemas.microsoft.com/office/powerpoint/2010/main" val="2142742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CB37E304-1BEF-4CD1-02CB-64A4DEAC755B}"/>
              </a:ext>
            </a:extLst>
          </p:cNvPr>
          <p:cNvSpPr/>
          <p:nvPr/>
        </p:nvSpPr>
        <p:spPr>
          <a:xfrm>
            <a:off x="676749" y="1000206"/>
            <a:ext cx="10442576" cy="2638540"/>
          </a:xfrm>
          <a:prstGeom prst="roundRect">
            <a:avLst/>
          </a:prstGeom>
          <a:solidFill>
            <a:schemeClr val="tx2">
              <a:lumMod val="20000"/>
              <a:lumOff val="80000"/>
            </a:schemeClr>
          </a:solidFill>
          <a:ln>
            <a:solidFill>
              <a:schemeClr val="tx2">
                <a:lumMod val="20000"/>
                <a:lumOff val="80000"/>
              </a:schemeClr>
            </a:solidFill>
          </a:ln>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F4DAB99-4340-48B1-847A-67B296D2BCAB}"/>
              </a:ext>
            </a:extLst>
          </p:cNvPr>
          <p:cNvSpPr>
            <a:spLocks noGrp="1"/>
          </p:cNvSpPr>
          <p:nvPr>
            <p:ph type="title"/>
          </p:nvPr>
        </p:nvSpPr>
        <p:spPr>
          <a:xfrm>
            <a:off x="1355479" y="-155543"/>
            <a:ext cx="10442576" cy="1103901"/>
          </a:xfrm>
        </p:spPr>
        <p:txBody>
          <a:bodyPr/>
          <a:lstStyle/>
          <a:p>
            <a:r>
              <a:rPr lang="en-US" b="0" i="0" dirty="0">
                <a:effectLst/>
              </a:rPr>
              <a:t>Quality standards I: Basic principles</a:t>
            </a:r>
            <a:endParaRPr lang="fi-FI" dirty="0"/>
          </a:p>
        </p:txBody>
      </p:sp>
      <p:sp>
        <p:nvSpPr>
          <p:cNvPr id="3" name="Sisällön paikkamerkki 2">
            <a:extLst>
              <a:ext uri="{FF2B5EF4-FFF2-40B4-BE49-F238E27FC236}">
                <a16:creationId xmlns:a16="http://schemas.microsoft.com/office/drawing/2014/main" id="{5247ACF5-041C-459F-B16F-6FBD0FBEF93C}"/>
              </a:ext>
            </a:extLst>
          </p:cNvPr>
          <p:cNvSpPr>
            <a:spLocks noGrp="1"/>
          </p:cNvSpPr>
          <p:nvPr>
            <p:ph idx="1"/>
          </p:nvPr>
        </p:nvSpPr>
        <p:spPr>
          <a:xfrm>
            <a:off x="874714" y="1103901"/>
            <a:ext cx="10442576" cy="4665074"/>
          </a:xfrm>
        </p:spPr>
        <p:txBody>
          <a:bodyPr>
            <a:normAutofit fontScale="92500" lnSpcReduction="10000"/>
          </a:bodyPr>
          <a:lstStyle/>
          <a:p>
            <a:r>
              <a:rPr lang="en-US" b="0" i="0" dirty="0">
                <a:effectLst/>
              </a:rPr>
              <a:t>Would you like to provide any further comments or information about the </a:t>
            </a:r>
            <a:r>
              <a:rPr lang="en-US" b="1" i="0" dirty="0">
                <a:solidFill>
                  <a:srgbClr val="FF0000"/>
                </a:solidFill>
                <a:effectLst/>
              </a:rPr>
              <a:t>inclusion</a:t>
            </a:r>
            <a:r>
              <a:rPr lang="en-US" b="0" i="0" dirty="0">
                <a:effectLst/>
              </a:rPr>
              <a:t> dimension in your project?</a:t>
            </a:r>
          </a:p>
          <a:p>
            <a:r>
              <a:rPr lang="en-US" b="0" i="0" dirty="0">
                <a:effectLst/>
              </a:rPr>
              <a:t>Would you like to provide any further comments or information about the dimension of </a:t>
            </a:r>
            <a:r>
              <a:rPr lang="en-US" b="0" i="0" dirty="0">
                <a:solidFill>
                  <a:srgbClr val="FF0000"/>
                </a:solidFill>
                <a:effectLst/>
              </a:rPr>
              <a:t>environmental sustainability </a:t>
            </a:r>
            <a:r>
              <a:rPr lang="en-US" b="0" i="0" dirty="0">
                <a:effectLst/>
              </a:rPr>
              <a:t>and responsibility in your project?</a:t>
            </a:r>
          </a:p>
          <a:p>
            <a:r>
              <a:rPr lang="en-US" b="0" i="0" dirty="0">
                <a:effectLst/>
              </a:rPr>
              <a:t>Did you use </a:t>
            </a:r>
            <a:r>
              <a:rPr lang="en-US" b="0" i="0" dirty="0">
                <a:solidFill>
                  <a:srgbClr val="FF0000"/>
                </a:solidFill>
                <a:effectLst/>
              </a:rPr>
              <a:t>eTwinning</a:t>
            </a:r>
            <a:r>
              <a:rPr lang="en-US" b="0" i="0" dirty="0">
                <a:effectLst/>
              </a:rPr>
              <a:t> during the implementation of your project?</a:t>
            </a:r>
          </a:p>
          <a:p>
            <a:r>
              <a:rPr lang="en-US" b="0" i="0" dirty="0">
                <a:effectLst/>
              </a:rPr>
              <a:t>In which ways did your </a:t>
            </a:r>
            <a:r>
              <a:rPr lang="en-US" b="0" i="0" dirty="0" err="1">
                <a:effectLst/>
              </a:rPr>
              <a:t>organisation</a:t>
            </a:r>
            <a:r>
              <a:rPr lang="en-US" b="0" i="0" dirty="0">
                <a:effectLst/>
              </a:rPr>
              <a:t> participate in the </a:t>
            </a:r>
            <a:r>
              <a:rPr lang="en-US" b="0" i="0" dirty="0">
                <a:solidFill>
                  <a:srgbClr val="FF0000"/>
                </a:solidFill>
                <a:effectLst/>
              </a:rPr>
              <a:t>network of Erasmus+ </a:t>
            </a:r>
            <a:r>
              <a:rPr lang="en-US" b="0" i="0" dirty="0" err="1">
                <a:solidFill>
                  <a:srgbClr val="FF0000"/>
                </a:solidFill>
                <a:effectLst/>
              </a:rPr>
              <a:t>organisations</a:t>
            </a:r>
            <a:r>
              <a:rPr lang="en-US" b="0" i="0" dirty="0">
                <a:effectLst/>
              </a:rPr>
              <a:t>, as described in the Erasmus quality standards?</a:t>
            </a:r>
          </a:p>
          <a:p>
            <a:endParaRPr lang="fi-FI" dirty="0"/>
          </a:p>
          <a:p>
            <a:r>
              <a:rPr lang="fi-FI" dirty="0"/>
              <a:t>Vastaa muistaen hakemuksenne ja kerro, kuinka huomioitte toiminnassanne nämä Erasmus+ -ohjelman painopistealueet </a:t>
            </a:r>
          </a:p>
          <a:p>
            <a:r>
              <a:rPr lang="fi-FI" dirty="0"/>
              <a:t>Erasmus+ -ohjelman painopisteet ja </a:t>
            </a:r>
            <a:r>
              <a:rPr lang="fi-FI" dirty="0" err="1"/>
              <a:t>Quality</a:t>
            </a:r>
            <a:r>
              <a:rPr lang="fi-FI" dirty="0"/>
              <a:t> </a:t>
            </a:r>
            <a:r>
              <a:rPr lang="fi-FI" dirty="0" err="1"/>
              <a:t>standards</a:t>
            </a:r>
            <a:r>
              <a:rPr lang="fi-FI" dirty="0"/>
              <a:t> on luettavissa suomeksi edellisissä dioissa </a:t>
            </a:r>
          </a:p>
          <a:p>
            <a:pPr lvl="1"/>
            <a:r>
              <a:rPr lang="fi-FI" dirty="0"/>
              <a:t>Idea on, että laatustandardit antavat yleistason kuvauksen ja loppuraportissa kerrot, kuinka toimitte niin, että toteutitte nämä vaatimukset </a:t>
            </a:r>
          </a:p>
        </p:txBody>
      </p:sp>
    </p:spTree>
    <p:extLst>
      <p:ext uri="{BB962C8B-B14F-4D97-AF65-F5344CB8AC3E}">
        <p14:creationId xmlns:p14="http://schemas.microsoft.com/office/powerpoint/2010/main" val="2581618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BCDB7A77-A2BF-D5B0-0FC0-F5A64145F8BB}"/>
              </a:ext>
            </a:extLst>
          </p:cNvPr>
          <p:cNvSpPr/>
          <p:nvPr/>
        </p:nvSpPr>
        <p:spPr>
          <a:xfrm>
            <a:off x="697583" y="1517716"/>
            <a:ext cx="10442576" cy="2498104"/>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2DB8AC3-DCA2-AF51-12F0-1120068A0EFD}"/>
              </a:ext>
            </a:extLst>
          </p:cNvPr>
          <p:cNvSpPr>
            <a:spLocks noGrp="1"/>
          </p:cNvSpPr>
          <p:nvPr>
            <p:ph type="title"/>
          </p:nvPr>
        </p:nvSpPr>
        <p:spPr/>
        <p:txBody>
          <a:bodyPr>
            <a:normAutofit/>
          </a:bodyPr>
          <a:lstStyle/>
          <a:p>
            <a:r>
              <a:rPr lang="en-US" b="0" i="0" dirty="0">
                <a:effectLst/>
              </a:rPr>
              <a:t>Quality standards II: Good management of mobility activities</a:t>
            </a:r>
            <a:endParaRPr lang="fi-FI" dirty="0"/>
          </a:p>
        </p:txBody>
      </p:sp>
      <p:sp>
        <p:nvSpPr>
          <p:cNvPr id="3" name="Sisällön paikkamerkki 2">
            <a:extLst>
              <a:ext uri="{FF2B5EF4-FFF2-40B4-BE49-F238E27FC236}">
                <a16:creationId xmlns:a16="http://schemas.microsoft.com/office/drawing/2014/main" id="{9A8EE0C1-07B4-40DF-818E-A4EA3030575F}"/>
              </a:ext>
            </a:extLst>
          </p:cNvPr>
          <p:cNvSpPr>
            <a:spLocks noGrp="1"/>
          </p:cNvSpPr>
          <p:nvPr>
            <p:ph idx="1"/>
          </p:nvPr>
        </p:nvSpPr>
        <p:spPr>
          <a:xfrm>
            <a:off x="799299" y="1545997"/>
            <a:ext cx="10442576" cy="4660417"/>
          </a:xfrm>
        </p:spPr>
        <p:txBody>
          <a:bodyPr>
            <a:normAutofit fontScale="85000" lnSpcReduction="20000"/>
          </a:bodyPr>
          <a:lstStyle/>
          <a:p>
            <a:r>
              <a:rPr lang="en-US" b="0" i="0" dirty="0">
                <a:effectLst/>
              </a:rPr>
              <a:t>In case there have been </a:t>
            </a:r>
            <a:r>
              <a:rPr lang="en-US" b="0" i="0" dirty="0">
                <a:solidFill>
                  <a:srgbClr val="FF0000"/>
                </a:solidFill>
                <a:effectLst/>
              </a:rPr>
              <a:t>supporting </a:t>
            </a:r>
            <a:r>
              <a:rPr lang="en-US" b="0" i="0" dirty="0" err="1">
                <a:solidFill>
                  <a:srgbClr val="FF0000"/>
                </a:solidFill>
                <a:effectLst/>
              </a:rPr>
              <a:t>organisations</a:t>
            </a:r>
            <a:r>
              <a:rPr lang="en-US" b="0" i="0" dirty="0">
                <a:solidFill>
                  <a:srgbClr val="FF0000"/>
                </a:solidFill>
                <a:effectLst/>
              </a:rPr>
              <a:t> </a:t>
            </a:r>
            <a:r>
              <a:rPr lang="en-US" b="0" i="0" dirty="0">
                <a:effectLst/>
              </a:rPr>
              <a:t>involved in your project, please make sure to declare them in the reporting tool. If no supporting </a:t>
            </a:r>
            <a:r>
              <a:rPr lang="en-US" b="0" i="0" dirty="0" err="1">
                <a:effectLst/>
              </a:rPr>
              <a:t>organisations</a:t>
            </a:r>
            <a:r>
              <a:rPr lang="en-US" b="0" i="0" dirty="0">
                <a:effectLst/>
              </a:rPr>
              <a:t> were involved, please briefly explain what may have led participants to answer positively to the above question.</a:t>
            </a:r>
          </a:p>
          <a:p>
            <a:r>
              <a:rPr lang="en-US" b="0" i="0" dirty="0">
                <a:effectLst/>
              </a:rPr>
              <a:t>What kind of </a:t>
            </a:r>
            <a:r>
              <a:rPr lang="en-US" b="0" i="0" dirty="0">
                <a:solidFill>
                  <a:srgbClr val="FF0000"/>
                </a:solidFill>
                <a:effectLst/>
              </a:rPr>
              <a:t>fees or contributions </a:t>
            </a:r>
            <a:r>
              <a:rPr lang="en-US" b="0" i="0" dirty="0">
                <a:effectLst/>
              </a:rPr>
              <a:t>have been asked from the participants? Why was it necessary to ask for these contributions?</a:t>
            </a:r>
          </a:p>
          <a:p>
            <a:r>
              <a:rPr lang="en-US" i="0" dirty="0">
                <a:effectLst/>
              </a:rPr>
              <a:t>How did you ensure that the existence of participant contributions does not create </a:t>
            </a:r>
            <a:r>
              <a:rPr lang="en-US" i="0" dirty="0">
                <a:solidFill>
                  <a:srgbClr val="FF0000"/>
                </a:solidFill>
                <a:effectLst/>
              </a:rPr>
              <a:t>unfair barriers </a:t>
            </a:r>
            <a:r>
              <a:rPr lang="en-US" i="0" dirty="0">
                <a:effectLst/>
              </a:rPr>
              <a:t>for participation in your project (especially concerning participants with fewer opportunities)?</a:t>
            </a:r>
          </a:p>
          <a:p>
            <a:r>
              <a:rPr lang="en-US" b="0" i="0" dirty="0">
                <a:effectLst/>
              </a:rPr>
              <a:t>What have you done to integrate the results of implemented mobility activities in your </a:t>
            </a:r>
            <a:r>
              <a:rPr lang="en-US" b="0" i="0" dirty="0" err="1">
                <a:effectLst/>
              </a:rPr>
              <a:t>organisation’s</a:t>
            </a:r>
            <a:r>
              <a:rPr lang="en-US" b="0" i="0" dirty="0">
                <a:effectLst/>
              </a:rPr>
              <a:t> </a:t>
            </a:r>
            <a:r>
              <a:rPr lang="en-US" b="0" i="0" dirty="0">
                <a:solidFill>
                  <a:srgbClr val="FF0000"/>
                </a:solidFill>
                <a:effectLst/>
              </a:rPr>
              <a:t>regular work</a:t>
            </a:r>
            <a:r>
              <a:rPr lang="en-US" b="0" i="0" dirty="0">
                <a:effectLst/>
              </a:rPr>
              <a:t>? What were the results of your efforts?</a:t>
            </a:r>
          </a:p>
          <a:p>
            <a:endParaRPr lang="en-US" dirty="0"/>
          </a:p>
          <a:p>
            <a:r>
              <a:rPr lang="en-US" b="0" i="0" dirty="0">
                <a:effectLst/>
              </a:rPr>
              <a:t>Supporting organizatio</a:t>
            </a:r>
            <a:r>
              <a:rPr lang="en-US" dirty="0"/>
              <a:t>n = </a:t>
            </a:r>
            <a:r>
              <a:rPr lang="en-US" dirty="0" err="1"/>
              <a:t>tukiorganisaatioista</a:t>
            </a:r>
            <a:r>
              <a:rPr lang="en-US" dirty="0"/>
              <a:t> </a:t>
            </a:r>
            <a:r>
              <a:rPr lang="en-US" dirty="0" err="1"/>
              <a:t>lisää</a:t>
            </a:r>
            <a:r>
              <a:rPr lang="en-US" dirty="0"/>
              <a:t> </a:t>
            </a:r>
            <a:r>
              <a:rPr lang="en-US" dirty="0" err="1"/>
              <a:t>seuraavissa</a:t>
            </a:r>
            <a:r>
              <a:rPr lang="en-US" dirty="0"/>
              <a:t> </a:t>
            </a:r>
            <a:r>
              <a:rPr lang="en-US" dirty="0" err="1"/>
              <a:t>dioissa</a:t>
            </a:r>
            <a:r>
              <a:rPr lang="en-US" dirty="0"/>
              <a:t> </a:t>
            </a:r>
          </a:p>
          <a:p>
            <a:r>
              <a:rPr lang="fi-FI" dirty="0"/>
              <a:t>Vastaa muistaen hakemuksenne ja kerro, kuinka huomioitte toiminnassanne nämä Erasmus+ -ohjelman painopistealueet </a:t>
            </a:r>
          </a:p>
          <a:p>
            <a:r>
              <a:rPr lang="fi-FI" dirty="0"/>
              <a:t>Erasmus+ -ohjelman painopisteet ja </a:t>
            </a:r>
            <a:r>
              <a:rPr lang="fi-FI" dirty="0" err="1"/>
              <a:t>Quality</a:t>
            </a:r>
            <a:r>
              <a:rPr lang="fi-FI" dirty="0"/>
              <a:t> </a:t>
            </a:r>
            <a:r>
              <a:rPr lang="fi-FI" dirty="0" err="1"/>
              <a:t>standards</a:t>
            </a:r>
            <a:r>
              <a:rPr lang="fi-FI" dirty="0"/>
              <a:t> on luettavissa suomeksi edellisissä dioissa </a:t>
            </a:r>
          </a:p>
          <a:p>
            <a:pPr lvl="1"/>
            <a:r>
              <a:rPr lang="fi-FI" dirty="0"/>
              <a:t>Idea on, että laatustandardit antavat yleistason kuvauksen ja loppuraportissa kerrot, kuinka toimitte niin, että toteutitte nämä vaatimukset </a:t>
            </a:r>
            <a:endParaRPr lang="en-US" b="0" i="0" dirty="0">
              <a:effectLst/>
            </a:endParaRPr>
          </a:p>
          <a:p>
            <a:endParaRPr lang="fi-FI" dirty="0"/>
          </a:p>
        </p:txBody>
      </p:sp>
    </p:spTree>
    <p:extLst>
      <p:ext uri="{BB962C8B-B14F-4D97-AF65-F5344CB8AC3E}">
        <p14:creationId xmlns:p14="http://schemas.microsoft.com/office/powerpoint/2010/main" val="31010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9A727FE-9765-6946-2D93-771FAB02B88C}"/>
              </a:ext>
            </a:extLst>
          </p:cNvPr>
          <p:cNvSpPr>
            <a:spLocks noGrp="1"/>
          </p:cNvSpPr>
          <p:nvPr>
            <p:ph type="title"/>
          </p:nvPr>
        </p:nvSpPr>
        <p:spPr/>
        <p:txBody>
          <a:bodyPr/>
          <a:lstStyle/>
          <a:p>
            <a:r>
              <a:rPr lang="fi-FI" dirty="0"/>
              <a:t>Tukiorganisaatiot </a:t>
            </a:r>
          </a:p>
        </p:txBody>
      </p:sp>
      <p:sp>
        <p:nvSpPr>
          <p:cNvPr id="3" name="Sisällön paikkamerkki 2">
            <a:extLst>
              <a:ext uri="{FF2B5EF4-FFF2-40B4-BE49-F238E27FC236}">
                <a16:creationId xmlns:a16="http://schemas.microsoft.com/office/drawing/2014/main" id="{CFA4AF7D-818F-A8FB-283A-F71E5C37FCB3}"/>
              </a:ext>
            </a:extLst>
          </p:cNvPr>
          <p:cNvSpPr>
            <a:spLocks noGrp="1"/>
          </p:cNvSpPr>
          <p:nvPr>
            <p:ph sz="half" idx="1"/>
          </p:nvPr>
        </p:nvSpPr>
        <p:spPr>
          <a:xfrm>
            <a:off x="874712" y="1523567"/>
            <a:ext cx="10364417" cy="3811690"/>
          </a:xfrm>
        </p:spPr>
        <p:txBody>
          <a:bodyPr>
            <a:normAutofit fontScale="92500" lnSpcReduction="20000"/>
          </a:bodyPr>
          <a:lstStyle/>
          <a:p>
            <a:r>
              <a:rPr lang="fi-FI" dirty="0"/>
              <a:t>Saa käyttää (erityisesti uudet hanketoimijat) </a:t>
            </a:r>
          </a:p>
          <a:p>
            <a:r>
              <a:rPr lang="fi-FI" dirty="0"/>
              <a:t>Keskeiset tehtävät – </a:t>
            </a:r>
            <a:r>
              <a:rPr lang="fi-FI" b="1" dirty="0"/>
              <a:t>tehtävien omistajuuden säilyttäminen</a:t>
            </a:r>
            <a:r>
              <a:rPr lang="fi-FI" dirty="0"/>
              <a:t>: edunsaajaorganisaatioiden on säilytettävä itsellään omistajuus keskeisistä täytäntöönpanotehtävistä, eikä niiden pidä ulkoistaa näitä tehtäviä muille organisaatioille. </a:t>
            </a:r>
          </a:p>
          <a:p>
            <a:r>
              <a:rPr lang="fi-FI" dirty="0"/>
              <a:t>Keskeisiä tehtäviä ovat ohjelman varojen taloushallinto, yhteydenpito kansalliseen toimistoon, raportointi toteutetuista toimista sekä kaikki päätökset, jotka vaikuttavat suoraan toteutettujen toimien sisältöön, laatuun ja tuloksiin (mm. aktiviteettityypin valintaan, kestoon, vastaanottavaan organisaatioon, oppimistulosten määrittelyyn ja arviointiin)</a:t>
            </a:r>
          </a:p>
          <a:p>
            <a:r>
              <a:rPr lang="fi-FI" dirty="0"/>
              <a:t>Tukiorganisaatiot, avoimuus ja vastuu: hankkeiden käytännön toteutuksessa edunsaajaorganisaatiot voivat saada neuvoja, tukea tai palveluja muilta organisaatioilta, kunhan edunsaajaorganisaatiot valvovat toteutettujen toimien sisältöä, laatua ja tuloksia ”Keskeiset tehtävät” -kohdassa kuvaillun mukaisesti.</a:t>
            </a:r>
          </a:p>
          <a:p>
            <a:endParaRPr lang="fi-FI" dirty="0"/>
          </a:p>
        </p:txBody>
      </p:sp>
    </p:spTree>
    <p:extLst>
      <p:ext uri="{BB962C8B-B14F-4D97-AF65-F5344CB8AC3E}">
        <p14:creationId xmlns:p14="http://schemas.microsoft.com/office/powerpoint/2010/main" val="4175057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A4248C-1931-DBBF-87BC-BCD3C3B5DD1C}"/>
              </a:ext>
            </a:extLst>
          </p:cNvPr>
          <p:cNvSpPr>
            <a:spLocks noGrp="1"/>
          </p:cNvSpPr>
          <p:nvPr>
            <p:ph type="title"/>
          </p:nvPr>
        </p:nvSpPr>
        <p:spPr>
          <a:xfrm>
            <a:off x="874714" y="261131"/>
            <a:ext cx="10442575" cy="1103901"/>
          </a:xfrm>
        </p:spPr>
        <p:txBody>
          <a:bodyPr/>
          <a:lstStyle/>
          <a:p>
            <a:r>
              <a:rPr lang="fi-FI" dirty="0"/>
              <a:t>Tukiorganisaatiot </a:t>
            </a:r>
          </a:p>
        </p:txBody>
      </p:sp>
      <p:sp>
        <p:nvSpPr>
          <p:cNvPr id="3" name="Sisällön paikkamerkki 2">
            <a:extLst>
              <a:ext uri="{FF2B5EF4-FFF2-40B4-BE49-F238E27FC236}">
                <a16:creationId xmlns:a16="http://schemas.microsoft.com/office/drawing/2014/main" id="{B5E5EB9F-2254-ADAF-A44E-FBA36C724536}"/>
              </a:ext>
            </a:extLst>
          </p:cNvPr>
          <p:cNvSpPr>
            <a:spLocks noGrp="1"/>
          </p:cNvSpPr>
          <p:nvPr>
            <p:ph sz="half" idx="1"/>
          </p:nvPr>
        </p:nvSpPr>
        <p:spPr>
          <a:xfrm>
            <a:off x="874712" y="1523567"/>
            <a:ext cx="10000433" cy="3811690"/>
          </a:xfrm>
        </p:spPr>
        <p:txBody>
          <a:bodyPr>
            <a:normAutofit lnSpcReduction="10000"/>
          </a:bodyPr>
          <a:lstStyle/>
          <a:p>
            <a:r>
              <a:rPr lang="fi-FI" dirty="0"/>
              <a:t>Jos edunsaajaorganisaatiot käyttävät ohjelman varoja maksaakseen muille organisaatioille tietyistä täytäntöönpanotoimista, kyseisten organisaatioiden velvollisuudet on määriteltävä virallisesti, jotta voidaan varmistaa Erasmus-ohjelman laatuvaatimusten noudattaminen ja suojata unionin varat. </a:t>
            </a:r>
          </a:p>
          <a:p>
            <a:r>
              <a:rPr lang="fi-FI" dirty="0"/>
              <a:t>Edunsaajan ja palveluntarjoajan väliseen muodolliseen sopimukseen on sisällytettävä seuraavat seikat: suoritettavat tehtävät, laadunvalvontamekanismit, seuraukset, jos toteutus on heikkoa tai epäonnistunutta, ja joustomekanismit sovittujen palvelujen peruuttamisen tai niiden aikataulun muuttumisen varalta, millä taataan oikeudenmukainen ja tasapainoinen riskinjako ennakoimattomissa tilanteissa. </a:t>
            </a:r>
          </a:p>
          <a:p>
            <a:r>
              <a:rPr lang="fi-FI" dirty="0"/>
              <a:t>Asiakirjojen, joissa nämä velvollisuudet määritellään, on oltava kansallisen toimiston saatavilla.</a:t>
            </a:r>
          </a:p>
        </p:txBody>
      </p:sp>
    </p:spTree>
    <p:extLst>
      <p:ext uri="{BB962C8B-B14F-4D97-AF65-F5344CB8AC3E}">
        <p14:creationId xmlns:p14="http://schemas.microsoft.com/office/powerpoint/2010/main" val="752045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42DF16E-369C-A91C-65F6-4F70D21321BC}"/>
              </a:ext>
            </a:extLst>
          </p:cNvPr>
          <p:cNvSpPr>
            <a:spLocks noGrp="1"/>
          </p:cNvSpPr>
          <p:nvPr>
            <p:ph type="title"/>
          </p:nvPr>
        </p:nvSpPr>
        <p:spPr/>
        <p:txBody>
          <a:bodyPr/>
          <a:lstStyle/>
          <a:p>
            <a:r>
              <a:rPr lang="fi-FI" dirty="0"/>
              <a:t>Tukiorganisaatiot </a:t>
            </a:r>
          </a:p>
        </p:txBody>
      </p:sp>
      <p:sp>
        <p:nvSpPr>
          <p:cNvPr id="3" name="Sisällön paikkamerkki 2">
            <a:extLst>
              <a:ext uri="{FF2B5EF4-FFF2-40B4-BE49-F238E27FC236}">
                <a16:creationId xmlns:a16="http://schemas.microsoft.com/office/drawing/2014/main" id="{6D1A02F4-4A33-2FA7-7A05-F22C0FF9A76C}"/>
              </a:ext>
            </a:extLst>
          </p:cNvPr>
          <p:cNvSpPr>
            <a:spLocks noGrp="1"/>
          </p:cNvSpPr>
          <p:nvPr>
            <p:ph sz="half" idx="1"/>
          </p:nvPr>
        </p:nvSpPr>
        <p:spPr>
          <a:xfrm>
            <a:off x="874713" y="1523566"/>
            <a:ext cx="9689714" cy="4504371"/>
          </a:xfrm>
        </p:spPr>
        <p:txBody>
          <a:bodyPr>
            <a:normAutofit/>
          </a:bodyPr>
          <a:lstStyle/>
          <a:p>
            <a:r>
              <a:rPr lang="fi-FI" dirty="0"/>
              <a:t>Organisaatiot, jotka avustavat edunsaajaa sovituissa täytäntöönpanotoimissa (maksua vastaan tai vapaaehtoispohjalta), katsotaan tukiorganisaatioiksi, ja ne on rekisteröitävä virallisiin raportointijärjestelmiin. </a:t>
            </a:r>
          </a:p>
          <a:p>
            <a:r>
              <a:rPr lang="fi-FI" dirty="0"/>
              <a:t>Tukiorganisaatioiden osallistumisesta on oltava selkeää hyötyä edunsaajaorganisaatioiden kehittämiselle ja liikkuvuustoimintojen laadulle</a:t>
            </a:r>
          </a:p>
          <a:p>
            <a:r>
              <a:rPr lang="fi-FI" dirty="0"/>
              <a:t>Kaikissa tapauksissa edunsaajaorganisaatio on edelleen vastuussa toteutettujen toimien tuloksista ja laadusta, riippumatta muiden organisaatioiden osallistumisesta</a:t>
            </a:r>
          </a:p>
          <a:p>
            <a:r>
              <a:rPr lang="fi-FI" dirty="0"/>
              <a:t>Huomioi, että tukiorganisaation käyttö </a:t>
            </a:r>
          </a:p>
          <a:p>
            <a:pPr lvl="1"/>
            <a:r>
              <a:rPr lang="fi-FI" dirty="0"/>
              <a:t>Voi vähentää hankkeen vaikuttavuutta omassa organisaatiossa </a:t>
            </a:r>
          </a:p>
          <a:p>
            <a:r>
              <a:rPr lang="fi-FI" dirty="0"/>
              <a:t>Vastaanottava organisaatio on tukiorganisaatio vain jos ne ovat liikkuvuuden toteuttamisen lisäksi tukemassa hanketyötänne </a:t>
            </a:r>
          </a:p>
          <a:p>
            <a:endParaRPr lang="fi-FI" dirty="0"/>
          </a:p>
        </p:txBody>
      </p:sp>
    </p:spTree>
    <p:extLst>
      <p:ext uri="{BB962C8B-B14F-4D97-AF65-F5344CB8AC3E}">
        <p14:creationId xmlns:p14="http://schemas.microsoft.com/office/powerpoint/2010/main" val="3295275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Pyöristetyt kulmat 4">
            <a:extLst>
              <a:ext uri="{FF2B5EF4-FFF2-40B4-BE49-F238E27FC236}">
                <a16:creationId xmlns:a16="http://schemas.microsoft.com/office/drawing/2014/main" id="{BB4B0940-DAFA-DA0C-68A1-FEF1B1E571A1}"/>
              </a:ext>
            </a:extLst>
          </p:cNvPr>
          <p:cNvSpPr/>
          <p:nvPr/>
        </p:nvSpPr>
        <p:spPr>
          <a:xfrm>
            <a:off x="658813" y="1404595"/>
            <a:ext cx="10973864" cy="3374796"/>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ACADC078-C16E-78CD-9A1C-E078B27B659D}"/>
              </a:ext>
            </a:extLst>
          </p:cNvPr>
          <p:cNvSpPr>
            <a:spLocks noGrp="1"/>
          </p:cNvSpPr>
          <p:nvPr>
            <p:ph type="title"/>
          </p:nvPr>
        </p:nvSpPr>
        <p:spPr>
          <a:xfrm>
            <a:off x="1090613" y="443060"/>
            <a:ext cx="10442575" cy="1079683"/>
          </a:xfrm>
        </p:spPr>
        <p:txBody>
          <a:bodyPr>
            <a:normAutofit/>
          </a:bodyPr>
          <a:lstStyle/>
          <a:p>
            <a:r>
              <a:rPr lang="en-US" b="0" i="0" dirty="0">
                <a:effectLst/>
              </a:rPr>
              <a:t>Quality standards III: Providing quality and support to the participants</a:t>
            </a:r>
            <a:endParaRPr lang="fi-FI" dirty="0"/>
          </a:p>
        </p:txBody>
      </p:sp>
      <p:sp>
        <p:nvSpPr>
          <p:cNvPr id="3" name="Sisällön paikkamerkki 2">
            <a:extLst>
              <a:ext uri="{FF2B5EF4-FFF2-40B4-BE49-F238E27FC236}">
                <a16:creationId xmlns:a16="http://schemas.microsoft.com/office/drawing/2014/main" id="{8F130BF3-AC6A-4072-0952-3D57BF431FE4}"/>
              </a:ext>
            </a:extLst>
          </p:cNvPr>
          <p:cNvSpPr>
            <a:spLocks noGrp="1"/>
          </p:cNvSpPr>
          <p:nvPr>
            <p:ph sz="half" idx="1"/>
          </p:nvPr>
        </p:nvSpPr>
        <p:spPr>
          <a:xfrm>
            <a:off x="895545" y="1499490"/>
            <a:ext cx="10558021" cy="4915450"/>
          </a:xfrm>
        </p:spPr>
        <p:txBody>
          <a:bodyPr>
            <a:normAutofit fontScale="47500" lnSpcReduction="20000"/>
          </a:bodyPr>
          <a:lstStyle/>
          <a:p>
            <a:r>
              <a:rPr lang="en-US" dirty="0"/>
              <a:t>How did you </a:t>
            </a:r>
            <a:r>
              <a:rPr lang="en-US" dirty="0" err="1">
                <a:solidFill>
                  <a:srgbClr val="FF0000"/>
                </a:solidFill>
              </a:rPr>
              <a:t>organise</a:t>
            </a:r>
            <a:r>
              <a:rPr lang="en-US" dirty="0"/>
              <a:t> practical, logistic, health and </a:t>
            </a:r>
            <a:r>
              <a:rPr lang="en-US" dirty="0">
                <a:solidFill>
                  <a:srgbClr val="FF0000"/>
                </a:solidFill>
              </a:rPr>
              <a:t>safety</a:t>
            </a:r>
            <a:r>
              <a:rPr lang="en-US" dirty="0"/>
              <a:t> arrangements for your participants?</a:t>
            </a:r>
          </a:p>
          <a:p>
            <a:r>
              <a:rPr lang="en-US" dirty="0"/>
              <a:t>How did you </a:t>
            </a:r>
            <a:r>
              <a:rPr lang="en-US" dirty="0">
                <a:solidFill>
                  <a:srgbClr val="FF0000"/>
                </a:solidFill>
              </a:rPr>
              <a:t>select the participants </a:t>
            </a:r>
            <a:r>
              <a:rPr lang="en-US" dirty="0"/>
              <a:t>for your mobility activities? If your approach was different for different categories of participants (e.g. learners and staff), please make sure to </a:t>
            </a:r>
            <a:r>
              <a:rPr lang="en-US" dirty="0">
                <a:solidFill>
                  <a:schemeClr val="accent4"/>
                </a:solidFill>
              </a:rPr>
              <a:t>include information covering all categories</a:t>
            </a:r>
          </a:p>
          <a:p>
            <a:r>
              <a:rPr lang="en-US" dirty="0"/>
              <a:t>Please describe the </a:t>
            </a:r>
            <a:r>
              <a:rPr lang="en-US" dirty="0">
                <a:solidFill>
                  <a:srgbClr val="FF0000"/>
                </a:solidFill>
              </a:rPr>
              <a:t>preparation activities </a:t>
            </a:r>
            <a:r>
              <a:rPr lang="en-US" dirty="0"/>
              <a:t>offered to participants in your mobility activities. If your approach was different for different categories of participants (e.g. learners and staff), </a:t>
            </a:r>
            <a:r>
              <a:rPr lang="en-US" dirty="0">
                <a:solidFill>
                  <a:schemeClr val="accent4"/>
                </a:solidFill>
              </a:rPr>
              <a:t>please make sure to include information covering all categories.</a:t>
            </a:r>
          </a:p>
          <a:p>
            <a:r>
              <a:rPr lang="en-US" dirty="0"/>
              <a:t>What kind of </a:t>
            </a:r>
            <a:r>
              <a:rPr lang="en-US" dirty="0">
                <a:solidFill>
                  <a:srgbClr val="FF0000"/>
                </a:solidFill>
              </a:rPr>
              <a:t>monitoring and mentoring </a:t>
            </a:r>
            <a:r>
              <a:rPr lang="en-US" dirty="0"/>
              <a:t>arrangements did you in place to track the learning outcomes of your participants? If your approach was different for different categories of participants (e.g. learners and staff), </a:t>
            </a:r>
            <a:r>
              <a:rPr lang="en-US" dirty="0">
                <a:solidFill>
                  <a:schemeClr val="accent4"/>
                </a:solidFill>
              </a:rPr>
              <a:t>please make sure to include information covering all categories.</a:t>
            </a:r>
          </a:p>
          <a:p>
            <a:r>
              <a:rPr lang="en-US" dirty="0"/>
              <a:t>How did you ensure that </a:t>
            </a:r>
            <a:r>
              <a:rPr lang="en-US" dirty="0">
                <a:solidFill>
                  <a:srgbClr val="FF0000"/>
                </a:solidFill>
              </a:rPr>
              <a:t>support</a:t>
            </a:r>
            <a:r>
              <a:rPr lang="en-US" dirty="0"/>
              <a:t> is available to the participants during their activities? What kind of arrangements did you make for emergency contacts at the hosting and sending </a:t>
            </a:r>
            <a:r>
              <a:rPr lang="en-US" dirty="0" err="1"/>
              <a:t>organisations</a:t>
            </a:r>
            <a:r>
              <a:rPr lang="en-US" dirty="0"/>
              <a:t>?</a:t>
            </a:r>
          </a:p>
          <a:p>
            <a:r>
              <a:rPr lang="en-US" dirty="0"/>
              <a:t>Please describe step-by-step how did you define the </a:t>
            </a:r>
            <a:r>
              <a:rPr lang="en-US" dirty="0">
                <a:solidFill>
                  <a:srgbClr val="FF0000"/>
                </a:solidFill>
              </a:rPr>
              <a:t>expected learning outcomes </a:t>
            </a:r>
            <a:r>
              <a:rPr lang="en-US" dirty="0"/>
              <a:t>for your participants. Who were the key persons involved in this process? How were the hosting </a:t>
            </a:r>
            <a:r>
              <a:rPr lang="en-US" dirty="0" err="1"/>
              <a:t>organisations</a:t>
            </a:r>
            <a:r>
              <a:rPr lang="en-US" dirty="0"/>
              <a:t> involved? If your approach was different for different categories of participants (e.g. learners and staff), </a:t>
            </a:r>
            <a:r>
              <a:rPr lang="en-US" dirty="0">
                <a:solidFill>
                  <a:schemeClr val="accent4"/>
                </a:solidFill>
              </a:rPr>
              <a:t>please make sure to include information covering all categories.</a:t>
            </a:r>
          </a:p>
          <a:p>
            <a:r>
              <a:rPr lang="en-US" dirty="0"/>
              <a:t>How did you </a:t>
            </a:r>
            <a:r>
              <a:rPr lang="en-US" dirty="0">
                <a:solidFill>
                  <a:srgbClr val="FF0000"/>
                </a:solidFill>
              </a:rPr>
              <a:t>evaluate</a:t>
            </a:r>
            <a:r>
              <a:rPr lang="en-US" dirty="0"/>
              <a:t> your participants' learning outcomes? If your approach was different for different categories of participants (e.g. learners and staff), </a:t>
            </a:r>
            <a:r>
              <a:rPr lang="en-US" dirty="0">
                <a:solidFill>
                  <a:schemeClr val="accent4"/>
                </a:solidFill>
              </a:rPr>
              <a:t>please make sure to include information covering all categories.</a:t>
            </a:r>
          </a:p>
          <a:p>
            <a:r>
              <a:rPr lang="en-US" dirty="0"/>
              <a:t>Would you like to provide any further information or comments about the </a:t>
            </a:r>
            <a:r>
              <a:rPr lang="en-US" dirty="0">
                <a:solidFill>
                  <a:srgbClr val="FF0000"/>
                </a:solidFill>
              </a:rPr>
              <a:t>recognition</a:t>
            </a:r>
            <a:r>
              <a:rPr lang="en-US" dirty="0"/>
              <a:t> process you have used? Please make sure to provide an explanation if the table above indicates that there was a larger number of participants who did not receive any certification.</a:t>
            </a:r>
          </a:p>
          <a:p>
            <a:endParaRPr lang="en-US" dirty="0"/>
          </a:p>
          <a:p>
            <a:endParaRPr lang="en-US" dirty="0"/>
          </a:p>
          <a:p>
            <a:r>
              <a:rPr lang="fi-FI" sz="2900" dirty="0"/>
              <a:t>Vastaa muistaen hakemuksenne ja kerro, kuinka huomioitte toiminnassanne nämä Erasmus+ -ohjelman painopistealueet </a:t>
            </a:r>
          </a:p>
          <a:p>
            <a:r>
              <a:rPr lang="fi-FI" sz="2900" dirty="0"/>
              <a:t>Muista kertoa </a:t>
            </a:r>
            <a:r>
              <a:rPr lang="fi-FI" sz="2900" dirty="0">
                <a:solidFill>
                  <a:schemeClr val="accent4"/>
                </a:solidFill>
              </a:rPr>
              <a:t>kaikista osallistujista</a:t>
            </a:r>
            <a:r>
              <a:rPr lang="fi-FI" sz="2900" dirty="0"/>
              <a:t>, sekä oppilaista, opiskelijoita että henkilöstöstä! </a:t>
            </a:r>
          </a:p>
          <a:p>
            <a:r>
              <a:rPr lang="fi-FI" sz="2900" dirty="0"/>
              <a:t>Erasmus+ -ohjelman painopisteet ja </a:t>
            </a:r>
            <a:r>
              <a:rPr lang="fi-FI" sz="2900" dirty="0" err="1"/>
              <a:t>Quality</a:t>
            </a:r>
            <a:r>
              <a:rPr lang="fi-FI" sz="2900" dirty="0"/>
              <a:t> </a:t>
            </a:r>
            <a:r>
              <a:rPr lang="fi-FI" sz="2900" dirty="0" err="1"/>
              <a:t>standards</a:t>
            </a:r>
            <a:r>
              <a:rPr lang="fi-FI" sz="2900" dirty="0"/>
              <a:t> on luettavissa suomeksi edellisissä dioissa </a:t>
            </a:r>
          </a:p>
          <a:p>
            <a:pPr lvl="1"/>
            <a:r>
              <a:rPr lang="fi-FI" sz="2900" dirty="0"/>
              <a:t>Idea on, että laatustandardit antavat yleistason kuvauksen ja loppuraportissa kerrot, kuinka toimitte niin, että toteutitte nämä vaatimukset </a:t>
            </a:r>
            <a:endParaRPr lang="en-US" sz="2900" dirty="0"/>
          </a:p>
          <a:p>
            <a:endParaRPr lang="fi-FI" dirty="0"/>
          </a:p>
        </p:txBody>
      </p:sp>
    </p:spTree>
    <p:extLst>
      <p:ext uri="{BB962C8B-B14F-4D97-AF65-F5344CB8AC3E}">
        <p14:creationId xmlns:p14="http://schemas.microsoft.com/office/powerpoint/2010/main" val="57323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82CAF2E8-3296-2808-76A3-DAF6B26F7F95}"/>
              </a:ext>
            </a:extLst>
          </p:cNvPr>
          <p:cNvSpPr/>
          <p:nvPr/>
        </p:nvSpPr>
        <p:spPr>
          <a:xfrm>
            <a:off x="874713" y="1409420"/>
            <a:ext cx="10597708" cy="2549838"/>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12B11B30-489A-8FFF-E741-AA4EC31EAD35}"/>
              </a:ext>
            </a:extLst>
          </p:cNvPr>
          <p:cNvSpPr>
            <a:spLocks noGrp="1"/>
          </p:cNvSpPr>
          <p:nvPr>
            <p:ph type="title"/>
          </p:nvPr>
        </p:nvSpPr>
        <p:spPr/>
        <p:txBody>
          <a:bodyPr/>
          <a:lstStyle/>
          <a:p>
            <a:r>
              <a:rPr lang="en-US" b="0" i="0" dirty="0">
                <a:effectLst/>
              </a:rPr>
              <a:t>Quality standards IV: Sharing results and knowledge about the </a:t>
            </a:r>
            <a:r>
              <a:rPr lang="en-US" b="0" i="0" dirty="0" err="1">
                <a:effectLst/>
              </a:rPr>
              <a:t>programme</a:t>
            </a:r>
            <a:endParaRPr lang="en-US" b="0" i="0" dirty="0">
              <a:effectLst/>
            </a:endParaRPr>
          </a:p>
        </p:txBody>
      </p:sp>
      <p:sp>
        <p:nvSpPr>
          <p:cNvPr id="3" name="Sisällön paikkamerkki 2">
            <a:extLst>
              <a:ext uri="{FF2B5EF4-FFF2-40B4-BE49-F238E27FC236}">
                <a16:creationId xmlns:a16="http://schemas.microsoft.com/office/drawing/2014/main" id="{542680C1-F2EC-00C9-66B8-474C3C13F66E}"/>
              </a:ext>
            </a:extLst>
          </p:cNvPr>
          <p:cNvSpPr>
            <a:spLocks noGrp="1"/>
          </p:cNvSpPr>
          <p:nvPr>
            <p:ph idx="1"/>
          </p:nvPr>
        </p:nvSpPr>
        <p:spPr>
          <a:xfrm>
            <a:off x="874714" y="1523566"/>
            <a:ext cx="10442576" cy="4500161"/>
          </a:xfrm>
        </p:spPr>
        <p:txBody>
          <a:bodyPr>
            <a:normAutofit fontScale="92500" lnSpcReduction="20000"/>
          </a:bodyPr>
          <a:lstStyle/>
          <a:p>
            <a:r>
              <a:rPr lang="en-US" sz="2100" b="0" i="0" dirty="0">
                <a:effectLst/>
              </a:rPr>
              <a:t>What have you done to make your </a:t>
            </a:r>
            <a:r>
              <a:rPr lang="en-US" sz="2100" b="0" i="0" dirty="0" err="1">
                <a:effectLst/>
              </a:rPr>
              <a:t>organisation’s</a:t>
            </a:r>
            <a:r>
              <a:rPr lang="en-US" sz="2100" b="0" i="0" dirty="0">
                <a:effectLst/>
              </a:rPr>
              <a:t> participation in Erasmus+ </a:t>
            </a:r>
            <a:r>
              <a:rPr lang="en-US" sz="2100" b="0" i="0" dirty="0">
                <a:solidFill>
                  <a:srgbClr val="FF0000"/>
                </a:solidFill>
                <a:effectLst/>
              </a:rPr>
              <a:t>widely known </a:t>
            </a:r>
            <a:r>
              <a:rPr lang="en-US" sz="2100" b="0" i="0" dirty="0">
                <a:effectLst/>
              </a:rPr>
              <a:t>within your </a:t>
            </a:r>
            <a:r>
              <a:rPr lang="en-US" sz="2100" b="0" i="0" dirty="0" err="1">
                <a:effectLst/>
              </a:rPr>
              <a:t>organisation</a:t>
            </a:r>
            <a:r>
              <a:rPr lang="en-US" sz="2100" b="0" i="0" dirty="0">
                <a:effectLst/>
              </a:rPr>
              <a:t>? What kind of opportunities did you create for participants to share their Erasmus+ mobility experience with their peers?</a:t>
            </a:r>
          </a:p>
          <a:p>
            <a:r>
              <a:rPr lang="en-US" sz="2100" b="0" i="0" dirty="0">
                <a:effectLst/>
              </a:rPr>
              <a:t>What have you done to </a:t>
            </a:r>
            <a:r>
              <a:rPr lang="en-US" sz="2100" b="0" i="0" dirty="0">
                <a:solidFill>
                  <a:srgbClr val="FF0000"/>
                </a:solidFill>
                <a:effectLst/>
              </a:rPr>
              <a:t>share the results </a:t>
            </a:r>
            <a:r>
              <a:rPr lang="en-US" sz="2100" b="0" i="0" dirty="0">
                <a:effectLst/>
              </a:rPr>
              <a:t>of your activities with other </a:t>
            </a:r>
            <a:r>
              <a:rPr lang="en-US" sz="2100" b="0" i="0" dirty="0" err="1">
                <a:effectLst/>
              </a:rPr>
              <a:t>organisations</a:t>
            </a:r>
            <a:r>
              <a:rPr lang="en-US" sz="2100" b="0" i="0" dirty="0">
                <a:effectLst/>
              </a:rPr>
              <a:t> and the public?</a:t>
            </a:r>
          </a:p>
          <a:p>
            <a:r>
              <a:rPr lang="en-US" sz="2100" b="0" i="0" dirty="0">
                <a:effectLst/>
              </a:rPr>
              <a:t>What have you done to publicly acknowledge </a:t>
            </a:r>
            <a:r>
              <a:rPr lang="en-US" sz="2100" b="0" i="0" dirty="0">
                <a:solidFill>
                  <a:srgbClr val="FF0000"/>
                </a:solidFill>
                <a:effectLst/>
              </a:rPr>
              <a:t>European Union funding </a:t>
            </a:r>
            <a:r>
              <a:rPr lang="en-US" sz="2100" b="0" i="0" dirty="0">
                <a:effectLst/>
              </a:rPr>
              <a:t>for your project and to make your </a:t>
            </a:r>
            <a:r>
              <a:rPr lang="en-US" sz="2100" b="0" i="0" dirty="0" err="1">
                <a:effectLst/>
              </a:rPr>
              <a:t>organisation's</a:t>
            </a:r>
            <a:r>
              <a:rPr lang="en-US" sz="2100" b="0" i="0" dirty="0">
                <a:effectLst/>
              </a:rPr>
              <a:t> participation in Erasmus+ known in your community and in the wider public?</a:t>
            </a:r>
          </a:p>
          <a:p>
            <a:pPr marL="0" indent="0">
              <a:buNone/>
            </a:pPr>
            <a:endParaRPr lang="en-US" sz="2100" b="0" i="0" dirty="0">
              <a:effectLst/>
            </a:endParaRPr>
          </a:p>
          <a:p>
            <a:r>
              <a:rPr lang="fi-FI" sz="2100" dirty="0"/>
              <a:t>Vastaa muistaen hakemuksenne ja kerro, kuinka huomioitte toiminnassanne nämä Erasmus+ -ohjelman painopistealueet </a:t>
            </a:r>
          </a:p>
          <a:p>
            <a:r>
              <a:rPr lang="fi-FI" sz="2100" dirty="0"/>
              <a:t>Erasmus+ -ohjelman painopisteet ja </a:t>
            </a:r>
            <a:r>
              <a:rPr lang="fi-FI" sz="2100" dirty="0" err="1"/>
              <a:t>Quality</a:t>
            </a:r>
            <a:r>
              <a:rPr lang="fi-FI" sz="2100" dirty="0"/>
              <a:t> </a:t>
            </a:r>
            <a:r>
              <a:rPr lang="fi-FI" sz="2100" dirty="0" err="1"/>
              <a:t>standards</a:t>
            </a:r>
            <a:r>
              <a:rPr lang="fi-FI" sz="2100" dirty="0"/>
              <a:t> on luettavissa suomeksi edellisissä dioissa </a:t>
            </a:r>
          </a:p>
          <a:p>
            <a:pPr lvl="1"/>
            <a:r>
              <a:rPr lang="fi-FI" sz="2100" dirty="0"/>
              <a:t>Idea on, että laatustandardit antavat yleistason kuvauksen ja loppuraportissa kerrot, kuinka toimitte niin, että toteutitte nämä vaatimukset </a:t>
            </a:r>
            <a:endParaRPr lang="en-US" sz="2100" dirty="0"/>
          </a:p>
          <a:p>
            <a:endParaRPr lang="en-US" b="0" i="0" dirty="0">
              <a:effectLst/>
            </a:endParaRPr>
          </a:p>
          <a:p>
            <a:endParaRPr lang="fi-FI" dirty="0"/>
          </a:p>
        </p:txBody>
      </p:sp>
    </p:spTree>
    <p:extLst>
      <p:ext uri="{BB962C8B-B14F-4D97-AF65-F5344CB8AC3E}">
        <p14:creationId xmlns:p14="http://schemas.microsoft.com/office/powerpoint/2010/main" val="1965521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Pyöristetyt kulmat 13">
            <a:extLst>
              <a:ext uri="{FF2B5EF4-FFF2-40B4-BE49-F238E27FC236}">
                <a16:creationId xmlns:a16="http://schemas.microsoft.com/office/drawing/2014/main" id="{A46D7144-33B9-A752-6B22-C41EFDB5466E}"/>
              </a:ext>
            </a:extLst>
          </p:cNvPr>
          <p:cNvSpPr/>
          <p:nvPr/>
        </p:nvSpPr>
        <p:spPr>
          <a:xfrm>
            <a:off x="497641" y="1527142"/>
            <a:ext cx="4534700" cy="1890923"/>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AFD01829-EDDE-C5CC-5C82-EB49EE3C85B0}"/>
              </a:ext>
            </a:extLst>
          </p:cNvPr>
          <p:cNvSpPr>
            <a:spLocks noGrp="1"/>
          </p:cNvSpPr>
          <p:nvPr>
            <p:ph type="title"/>
          </p:nvPr>
        </p:nvSpPr>
        <p:spPr/>
        <p:txBody>
          <a:bodyPr/>
          <a:lstStyle/>
          <a:p>
            <a:r>
              <a:rPr lang="fi-FI" dirty="0"/>
              <a:t>General </a:t>
            </a:r>
            <a:r>
              <a:rPr lang="fi-FI" dirty="0" err="1"/>
              <a:t>satisfaction</a:t>
            </a:r>
            <a:r>
              <a:rPr lang="fi-FI" dirty="0"/>
              <a:t> (</a:t>
            </a:r>
            <a:r>
              <a:rPr lang="en-US" sz="3200" b="0" dirty="0"/>
              <a:t>Participant feedback) </a:t>
            </a:r>
            <a:endParaRPr lang="fi-FI" dirty="0"/>
          </a:p>
        </p:txBody>
      </p:sp>
      <p:sp>
        <p:nvSpPr>
          <p:cNvPr id="3" name="Sisällön paikkamerkki 2">
            <a:extLst>
              <a:ext uri="{FF2B5EF4-FFF2-40B4-BE49-F238E27FC236}">
                <a16:creationId xmlns:a16="http://schemas.microsoft.com/office/drawing/2014/main" id="{BC0DC126-FCD6-A5D3-DB19-1496AD5DAF71}"/>
              </a:ext>
            </a:extLst>
          </p:cNvPr>
          <p:cNvSpPr>
            <a:spLocks noGrp="1"/>
          </p:cNvSpPr>
          <p:nvPr>
            <p:ph idx="1"/>
          </p:nvPr>
        </p:nvSpPr>
        <p:spPr>
          <a:xfrm>
            <a:off x="497641" y="1655542"/>
            <a:ext cx="4687100" cy="4207929"/>
          </a:xfrm>
        </p:spPr>
        <p:txBody>
          <a:bodyPr>
            <a:normAutofit fontScale="85000" lnSpcReduction="20000"/>
          </a:bodyPr>
          <a:lstStyle/>
          <a:p>
            <a:r>
              <a:rPr lang="en-US" dirty="0"/>
              <a:t>Please comment on the participants' </a:t>
            </a:r>
            <a:r>
              <a:rPr lang="en-US" dirty="0">
                <a:solidFill>
                  <a:srgbClr val="FF0000"/>
                </a:solidFill>
              </a:rPr>
              <a:t>feedback</a:t>
            </a:r>
            <a:r>
              <a:rPr lang="en-US" dirty="0"/>
              <a:t> </a:t>
            </a:r>
            <a:r>
              <a:rPr lang="en-US" dirty="0" err="1"/>
              <a:t>summarised</a:t>
            </a:r>
            <a:r>
              <a:rPr lang="en-US" dirty="0"/>
              <a:t> in this section. You should identify weak and strong points and explain them. In this context, figures indicating less than 80% satisfaction are considered as quite weak results. If you notice any figures in this range, make sure to address them in your reply.</a:t>
            </a:r>
          </a:p>
          <a:p>
            <a:r>
              <a:rPr lang="fi-FI" dirty="0" err="1"/>
              <a:t>Koonta</a:t>
            </a:r>
            <a:r>
              <a:rPr lang="fi-FI" dirty="0"/>
              <a:t> osallistujaraporteista</a:t>
            </a:r>
          </a:p>
          <a:p>
            <a:r>
              <a:rPr lang="fi-FI" dirty="0"/>
              <a:t>Kommentoi osallistujien palautetta taulukoiden perusteella: </a:t>
            </a:r>
          </a:p>
          <a:p>
            <a:r>
              <a:rPr lang="fi-FI" dirty="0"/>
              <a:t>Vahvuudet ja heikkoudet </a:t>
            </a:r>
          </a:p>
          <a:p>
            <a:pPr lvl="1"/>
            <a:r>
              <a:rPr lang="fi-FI" dirty="0"/>
              <a:t>arvioi syyt </a:t>
            </a:r>
          </a:p>
          <a:p>
            <a:pPr lvl="1"/>
            <a:r>
              <a:rPr lang="fi-FI" dirty="0"/>
              <a:t>80 % pidetään huonona </a:t>
            </a:r>
          </a:p>
          <a:p>
            <a:r>
              <a:rPr lang="fi-FI" dirty="0"/>
              <a:t>Kannattaa kertoa myös, mitä opitte palautteesta seuraaviin mahdollisiin hankkeisiin </a:t>
            </a:r>
          </a:p>
          <a:p>
            <a:endParaRPr lang="fi-FI" dirty="0"/>
          </a:p>
        </p:txBody>
      </p:sp>
      <p:pic>
        <p:nvPicPr>
          <p:cNvPr id="5" name="Kuva 4">
            <a:extLst>
              <a:ext uri="{FF2B5EF4-FFF2-40B4-BE49-F238E27FC236}">
                <a16:creationId xmlns:a16="http://schemas.microsoft.com/office/drawing/2014/main" id="{63822DCD-FEBB-DD91-CAAB-F701901DCDA9}"/>
              </a:ext>
            </a:extLst>
          </p:cNvPr>
          <p:cNvPicPr>
            <a:picLocks noChangeAspect="1"/>
          </p:cNvPicPr>
          <p:nvPr/>
        </p:nvPicPr>
        <p:blipFill>
          <a:blip r:embed="rId2"/>
          <a:stretch>
            <a:fillRect/>
          </a:stretch>
        </p:blipFill>
        <p:spPr>
          <a:xfrm>
            <a:off x="5542961" y="1655543"/>
            <a:ext cx="6426321" cy="3710196"/>
          </a:xfrm>
          <a:prstGeom prst="rect">
            <a:avLst/>
          </a:prstGeom>
        </p:spPr>
      </p:pic>
      <p:sp>
        <p:nvSpPr>
          <p:cNvPr id="6" name="Suorakulmio 5">
            <a:extLst>
              <a:ext uri="{FF2B5EF4-FFF2-40B4-BE49-F238E27FC236}">
                <a16:creationId xmlns:a16="http://schemas.microsoft.com/office/drawing/2014/main" id="{B7C66059-09A0-902F-5998-558BE780D0E3}"/>
              </a:ext>
            </a:extLst>
          </p:cNvPr>
          <p:cNvSpPr/>
          <p:nvPr/>
        </p:nvSpPr>
        <p:spPr>
          <a:xfrm>
            <a:off x="6872140" y="1904214"/>
            <a:ext cx="612742" cy="67873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7" name="Suorakulmio 6">
            <a:extLst>
              <a:ext uri="{FF2B5EF4-FFF2-40B4-BE49-F238E27FC236}">
                <a16:creationId xmlns:a16="http://schemas.microsoft.com/office/drawing/2014/main" id="{352BC337-DA65-1D60-EA25-2D4CFD67E383}"/>
              </a:ext>
            </a:extLst>
          </p:cNvPr>
          <p:cNvSpPr/>
          <p:nvPr/>
        </p:nvSpPr>
        <p:spPr>
          <a:xfrm>
            <a:off x="7995502" y="1904214"/>
            <a:ext cx="612742" cy="67873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8" name="Suorakulmio 7">
            <a:extLst>
              <a:ext uri="{FF2B5EF4-FFF2-40B4-BE49-F238E27FC236}">
                <a16:creationId xmlns:a16="http://schemas.microsoft.com/office/drawing/2014/main" id="{83BD1389-8B34-4E2F-2CC5-AE20039D0B9C}"/>
              </a:ext>
            </a:extLst>
          </p:cNvPr>
          <p:cNvSpPr/>
          <p:nvPr/>
        </p:nvSpPr>
        <p:spPr>
          <a:xfrm>
            <a:off x="9336656" y="1904214"/>
            <a:ext cx="612742" cy="67873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9" name="Suorakulmio 8">
            <a:extLst>
              <a:ext uri="{FF2B5EF4-FFF2-40B4-BE49-F238E27FC236}">
                <a16:creationId xmlns:a16="http://schemas.microsoft.com/office/drawing/2014/main" id="{D3DC7E3E-E31F-ECD8-5CE7-B4987A94A76A}"/>
              </a:ext>
            </a:extLst>
          </p:cNvPr>
          <p:cNvSpPr/>
          <p:nvPr/>
        </p:nvSpPr>
        <p:spPr>
          <a:xfrm>
            <a:off x="10550165" y="1904214"/>
            <a:ext cx="612742" cy="67873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10" name="Suorakulmio 9">
            <a:extLst>
              <a:ext uri="{FF2B5EF4-FFF2-40B4-BE49-F238E27FC236}">
                <a16:creationId xmlns:a16="http://schemas.microsoft.com/office/drawing/2014/main" id="{3A1B20B6-D563-E64C-A591-13676B0F2F2A}"/>
              </a:ext>
            </a:extLst>
          </p:cNvPr>
          <p:cNvSpPr/>
          <p:nvPr/>
        </p:nvSpPr>
        <p:spPr>
          <a:xfrm>
            <a:off x="6675748" y="3089635"/>
            <a:ext cx="612742" cy="81306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11" name="Suorakulmio 10">
            <a:extLst>
              <a:ext uri="{FF2B5EF4-FFF2-40B4-BE49-F238E27FC236}">
                <a16:creationId xmlns:a16="http://schemas.microsoft.com/office/drawing/2014/main" id="{BD7837C4-1174-C420-7B36-205C25F1FA03}"/>
              </a:ext>
            </a:extLst>
          </p:cNvPr>
          <p:cNvSpPr/>
          <p:nvPr/>
        </p:nvSpPr>
        <p:spPr>
          <a:xfrm>
            <a:off x="7646710" y="3089635"/>
            <a:ext cx="612742" cy="81306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12" name="Suorakulmio 11">
            <a:extLst>
              <a:ext uri="{FF2B5EF4-FFF2-40B4-BE49-F238E27FC236}">
                <a16:creationId xmlns:a16="http://schemas.microsoft.com/office/drawing/2014/main" id="{980A8CE8-9D24-FA28-FC5E-D7CEF16C3202}"/>
              </a:ext>
            </a:extLst>
          </p:cNvPr>
          <p:cNvSpPr/>
          <p:nvPr/>
        </p:nvSpPr>
        <p:spPr>
          <a:xfrm>
            <a:off x="7024540" y="2056614"/>
            <a:ext cx="612742" cy="67873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fi-FI"/>
          </a:p>
        </p:txBody>
      </p:sp>
      <p:sp>
        <p:nvSpPr>
          <p:cNvPr id="13" name="Nuoli: Oikea 12">
            <a:extLst>
              <a:ext uri="{FF2B5EF4-FFF2-40B4-BE49-F238E27FC236}">
                <a16:creationId xmlns:a16="http://schemas.microsoft.com/office/drawing/2014/main" id="{56E5CBE9-CAA7-4143-D3A2-6F4E693A3799}"/>
              </a:ext>
            </a:extLst>
          </p:cNvPr>
          <p:cNvSpPr/>
          <p:nvPr/>
        </p:nvSpPr>
        <p:spPr>
          <a:xfrm>
            <a:off x="3968898" y="3418065"/>
            <a:ext cx="1426971"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32851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orakulmio: Pyöristetyt kulmat 3">
            <a:extLst>
              <a:ext uri="{FF2B5EF4-FFF2-40B4-BE49-F238E27FC236}">
                <a16:creationId xmlns:a16="http://schemas.microsoft.com/office/drawing/2014/main" id="{0FCEACA6-4496-9154-2E77-085ED9D1E184}"/>
              </a:ext>
            </a:extLst>
          </p:cNvPr>
          <p:cNvSpPr/>
          <p:nvPr/>
        </p:nvSpPr>
        <p:spPr>
          <a:xfrm>
            <a:off x="874713" y="1409420"/>
            <a:ext cx="5328124" cy="2163339"/>
          </a:xfrm>
          <a:prstGeom prst="roundRect">
            <a:avLst/>
          </a:prstGeom>
          <a:solidFill>
            <a:schemeClr val="tx2">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CDE626D6-9400-0A65-F2A6-11D573B13795}"/>
              </a:ext>
            </a:extLst>
          </p:cNvPr>
          <p:cNvSpPr>
            <a:spLocks noGrp="1"/>
          </p:cNvSpPr>
          <p:nvPr>
            <p:ph type="title"/>
          </p:nvPr>
        </p:nvSpPr>
        <p:spPr/>
        <p:txBody>
          <a:bodyPr/>
          <a:lstStyle/>
          <a:p>
            <a:r>
              <a:rPr lang="fi-FI" dirty="0" err="1"/>
              <a:t>Results</a:t>
            </a:r>
            <a:r>
              <a:rPr lang="fi-FI" dirty="0"/>
              <a:t> (</a:t>
            </a:r>
            <a:r>
              <a:rPr lang="en-US" sz="3200" b="0" dirty="0"/>
              <a:t>Participant feedback )</a:t>
            </a:r>
            <a:endParaRPr lang="fi-FI" dirty="0"/>
          </a:p>
        </p:txBody>
      </p:sp>
      <p:sp>
        <p:nvSpPr>
          <p:cNvPr id="3" name="Sisällön paikkamerkki 2">
            <a:extLst>
              <a:ext uri="{FF2B5EF4-FFF2-40B4-BE49-F238E27FC236}">
                <a16:creationId xmlns:a16="http://schemas.microsoft.com/office/drawing/2014/main" id="{1287894B-D548-D667-2A41-DBFA7A4AFFC7}"/>
              </a:ext>
            </a:extLst>
          </p:cNvPr>
          <p:cNvSpPr>
            <a:spLocks noGrp="1"/>
          </p:cNvSpPr>
          <p:nvPr>
            <p:ph idx="1"/>
          </p:nvPr>
        </p:nvSpPr>
        <p:spPr>
          <a:xfrm>
            <a:off x="874714" y="1523566"/>
            <a:ext cx="5221286" cy="4660417"/>
          </a:xfrm>
        </p:spPr>
        <p:txBody>
          <a:bodyPr>
            <a:normAutofit fontScale="92500" lnSpcReduction="20000"/>
          </a:bodyPr>
          <a:lstStyle/>
          <a:p>
            <a:r>
              <a:rPr lang="en-US" dirty="0"/>
              <a:t>Please comment on the results reflected in the data presented in this section. Highlight the aspects you consider most relevant considering your </a:t>
            </a:r>
            <a:r>
              <a:rPr lang="en-US" dirty="0">
                <a:solidFill>
                  <a:srgbClr val="FF0000"/>
                </a:solidFill>
              </a:rPr>
              <a:t>project plan </a:t>
            </a:r>
            <a:r>
              <a:rPr lang="en-US" dirty="0"/>
              <a:t>and complement this information with any other results that you think are not visible from the presented information.</a:t>
            </a:r>
          </a:p>
          <a:p>
            <a:pPr marL="0" indent="0">
              <a:buNone/>
            </a:pPr>
            <a:endParaRPr lang="en-US" dirty="0"/>
          </a:p>
          <a:p>
            <a:r>
              <a:rPr lang="fi-FI" dirty="0" err="1"/>
              <a:t>Koonta</a:t>
            </a:r>
            <a:r>
              <a:rPr lang="fi-FI" dirty="0"/>
              <a:t> osallistujaraporteista</a:t>
            </a:r>
          </a:p>
          <a:p>
            <a:r>
              <a:rPr lang="fi-FI" dirty="0"/>
              <a:t>Kommentoi osallistujien palautetta taulukoiden perusteella: Vahvuudet ja heikkoudet </a:t>
            </a:r>
          </a:p>
          <a:p>
            <a:pPr lvl="1"/>
            <a:r>
              <a:rPr lang="fi-FI" dirty="0"/>
              <a:t>arvioi syyt </a:t>
            </a:r>
          </a:p>
          <a:p>
            <a:r>
              <a:rPr lang="fi-FI" dirty="0"/>
              <a:t>Kannattaa kertoa myös, mitä opitte palautteesta seuraaviin mahdollisiin hankkeisiin </a:t>
            </a:r>
          </a:p>
          <a:p>
            <a:endParaRPr lang="fi-FI" dirty="0"/>
          </a:p>
          <a:p>
            <a:endParaRPr lang="en-US" dirty="0"/>
          </a:p>
          <a:p>
            <a:endParaRPr lang="fi-FI" dirty="0"/>
          </a:p>
        </p:txBody>
      </p:sp>
      <p:pic>
        <p:nvPicPr>
          <p:cNvPr id="6" name="Kuva 5">
            <a:extLst>
              <a:ext uri="{FF2B5EF4-FFF2-40B4-BE49-F238E27FC236}">
                <a16:creationId xmlns:a16="http://schemas.microsoft.com/office/drawing/2014/main" id="{F406E9D5-2B6D-BBD5-B7F7-5979794654DD}"/>
              </a:ext>
            </a:extLst>
          </p:cNvPr>
          <p:cNvPicPr>
            <a:picLocks noChangeAspect="1"/>
          </p:cNvPicPr>
          <p:nvPr/>
        </p:nvPicPr>
        <p:blipFill>
          <a:blip r:embed="rId2"/>
          <a:stretch>
            <a:fillRect/>
          </a:stretch>
        </p:blipFill>
        <p:spPr>
          <a:xfrm>
            <a:off x="6990382" y="1117189"/>
            <a:ext cx="4326904" cy="4964200"/>
          </a:xfrm>
          <a:prstGeom prst="rect">
            <a:avLst/>
          </a:prstGeom>
        </p:spPr>
      </p:pic>
      <p:sp>
        <p:nvSpPr>
          <p:cNvPr id="7" name="Nuoli: Oikea 6">
            <a:extLst>
              <a:ext uri="{FF2B5EF4-FFF2-40B4-BE49-F238E27FC236}">
                <a16:creationId xmlns:a16="http://schemas.microsoft.com/office/drawing/2014/main" id="{E3F77EA2-E33E-8BB4-4B4A-C32A2D38A1C4}"/>
              </a:ext>
            </a:extLst>
          </p:cNvPr>
          <p:cNvSpPr/>
          <p:nvPr/>
        </p:nvSpPr>
        <p:spPr>
          <a:xfrm>
            <a:off x="5223057" y="3572759"/>
            <a:ext cx="1426971" cy="484632"/>
          </a:xfrm>
          <a:prstGeom prst="right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047969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Tähti tasaisella täytöllä">
            <a:extLst>
              <a:ext uri="{FF2B5EF4-FFF2-40B4-BE49-F238E27FC236}">
                <a16:creationId xmlns:a16="http://schemas.microsoft.com/office/drawing/2014/main" id="{74D7B22F-BCAB-EB76-F44F-38DEE4FD0B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58857" y="2828623"/>
            <a:ext cx="2111489" cy="2111489"/>
          </a:xfrm>
          <a:prstGeom prst="rect">
            <a:avLst/>
          </a:prstGeom>
        </p:spPr>
      </p:pic>
      <p:sp>
        <p:nvSpPr>
          <p:cNvPr id="2" name="Otsikko 1">
            <a:extLst>
              <a:ext uri="{FF2B5EF4-FFF2-40B4-BE49-F238E27FC236}">
                <a16:creationId xmlns:a16="http://schemas.microsoft.com/office/drawing/2014/main" id="{AABD374F-E29D-3DC6-A74E-C7842F3F803A}"/>
              </a:ext>
            </a:extLst>
          </p:cNvPr>
          <p:cNvSpPr>
            <a:spLocks noGrp="1"/>
          </p:cNvSpPr>
          <p:nvPr>
            <p:ph type="title"/>
          </p:nvPr>
        </p:nvSpPr>
        <p:spPr/>
        <p:txBody>
          <a:bodyPr/>
          <a:lstStyle/>
          <a:p>
            <a:r>
              <a:rPr lang="fi-FI" dirty="0"/>
              <a:t>Project </a:t>
            </a:r>
            <a:r>
              <a:rPr lang="fi-FI" dirty="0" err="1"/>
              <a:t>objectives</a:t>
            </a:r>
            <a:r>
              <a:rPr lang="fi-FI" dirty="0"/>
              <a:t> and </a:t>
            </a:r>
            <a:r>
              <a:rPr lang="fi-FI" dirty="0" err="1"/>
              <a:t>achievements</a:t>
            </a:r>
            <a:endParaRPr lang="fi-FI" dirty="0"/>
          </a:p>
        </p:txBody>
      </p:sp>
      <p:sp>
        <p:nvSpPr>
          <p:cNvPr id="3" name="Sisällön paikkamerkki 2">
            <a:extLst>
              <a:ext uri="{FF2B5EF4-FFF2-40B4-BE49-F238E27FC236}">
                <a16:creationId xmlns:a16="http://schemas.microsoft.com/office/drawing/2014/main" id="{2EC66A32-7C4F-8E8F-F8DB-F2C8FFCAAF4B}"/>
              </a:ext>
            </a:extLst>
          </p:cNvPr>
          <p:cNvSpPr>
            <a:spLocks noGrp="1"/>
          </p:cNvSpPr>
          <p:nvPr>
            <p:ph idx="1"/>
          </p:nvPr>
        </p:nvSpPr>
        <p:spPr>
          <a:xfrm>
            <a:off x="1006689" y="1845936"/>
            <a:ext cx="4310028" cy="3816350"/>
          </a:xfrm>
        </p:spPr>
        <p:txBody>
          <a:bodyPr/>
          <a:lstStyle/>
          <a:p>
            <a:r>
              <a:rPr lang="fi-FI" dirty="0"/>
              <a:t>Hakemuksenne tavoitteet ja niiden saavuttaminen </a:t>
            </a:r>
          </a:p>
          <a:p>
            <a:r>
              <a:rPr lang="fi-FI" dirty="0"/>
              <a:t>Kerro, kuinka olette ne saavuttaneet </a:t>
            </a:r>
          </a:p>
          <a:p>
            <a:r>
              <a:rPr lang="fi-FI" b="1" dirty="0"/>
              <a:t>Tärkeä kohta loppuraporttianne! </a:t>
            </a:r>
            <a:endParaRPr lang="fi-FI" b="1" dirty="0">
              <a:highlight>
                <a:srgbClr val="FFFF00"/>
              </a:highlight>
            </a:endParaRPr>
          </a:p>
          <a:p>
            <a:endParaRPr lang="fi-FI" dirty="0"/>
          </a:p>
        </p:txBody>
      </p:sp>
      <p:pic>
        <p:nvPicPr>
          <p:cNvPr id="5" name="Kuva 4" descr="Lyönti härkä nuoli">
            <a:extLst>
              <a:ext uri="{FF2B5EF4-FFF2-40B4-BE49-F238E27FC236}">
                <a16:creationId xmlns:a16="http://schemas.microsoft.com/office/drawing/2014/main" id="{A3267757-68B3-E20D-4D2B-CF21712330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2774" y="1523567"/>
            <a:ext cx="4123441" cy="4123441"/>
          </a:xfrm>
          <a:prstGeom prst="rect">
            <a:avLst/>
          </a:prstGeom>
        </p:spPr>
      </p:pic>
    </p:spTree>
    <p:extLst>
      <p:ext uri="{BB962C8B-B14F-4D97-AF65-F5344CB8AC3E}">
        <p14:creationId xmlns:p14="http://schemas.microsoft.com/office/powerpoint/2010/main" val="1049527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37F5624-275C-4F1A-B478-BB727F65E886}"/>
              </a:ext>
            </a:extLst>
          </p:cNvPr>
          <p:cNvSpPr>
            <a:spLocks noGrp="1"/>
          </p:cNvSpPr>
          <p:nvPr>
            <p:ph type="title"/>
          </p:nvPr>
        </p:nvSpPr>
        <p:spPr>
          <a:xfrm>
            <a:off x="874713" y="442763"/>
            <a:ext cx="10442576" cy="866273"/>
          </a:xfrm>
        </p:spPr>
        <p:txBody>
          <a:bodyPr/>
          <a:lstStyle/>
          <a:p>
            <a:r>
              <a:rPr lang="fi-FI" dirty="0"/>
              <a:t>European Language </a:t>
            </a:r>
            <a:r>
              <a:rPr lang="fi-FI" dirty="0" err="1"/>
              <a:t>Label</a:t>
            </a:r>
            <a:endParaRPr lang="fi-FI" dirty="0"/>
          </a:p>
        </p:txBody>
      </p:sp>
      <p:sp>
        <p:nvSpPr>
          <p:cNvPr id="3" name="Sisällön paikkamerkki 2">
            <a:extLst>
              <a:ext uri="{FF2B5EF4-FFF2-40B4-BE49-F238E27FC236}">
                <a16:creationId xmlns:a16="http://schemas.microsoft.com/office/drawing/2014/main" id="{E2AEA161-438A-4F6B-8891-A5355FE3C75E}"/>
              </a:ext>
            </a:extLst>
          </p:cNvPr>
          <p:cNvSpPr>
            <a:spLocks noGrp="1"/>
          </p:cNvSpPr>
          <p:nvPr>
            <p:ph idx="1"/>
          </p:nvPr>
        </p:nvSpPr>
        <p:spPr>
          <a:xfrm>
            <a:off x="874714" y="1530417"/>
            <a:ext cx="10442576" cy="4238558"/>
          </a:xfrm>
        </p:spPr>
        <p:txBody>
          <a:bodyPr/>
          <a:lstStyle/>
          <a:p>
            <a:r>
              <a:rPr lang="fi-FI" dirty="0"/>
              <a:t>Vapaaehtoinen</a:t>
            </a:r>
          </a:p>
          <a:p>
            <a:r>
              <a:rPr lang="fi-FI" dirty="0"/>
              <a:t>Voit hakea loppuraportin yhteydessä</a:t>
            </a:r>
          </a:p>
          <a:p>
            <a:r>
              <a:rPr lang="fi-FI" dirty="0"/>
              <a:t>Tähän kohtaan annetut vastaukset eivät vaikuta hankkeen loppuraportin arviointiin</a:t>
            </a:r>
          </a:p>
        </p:txBody>
      </p:sp>
      <p:pic>
        <p:nvPicPr>
          <p:cNvPr id="5" name="Kuva 4">
            <a:extLst>
              <a:ext uri="{FF2B5EF4-FFF2-40B4-BE49-F238E27FC236}">
                <a16:creationId xmlns:a16="http://schemas.microsoft.com/office/drawing/2014/main" id="{D031D873-2CA6-4DA0-AEF5-41EEA7B7801F}"/>
              </a:ext>
            </a:extLst>
          </p:cNvPr>
          <p:cNvPicPr>
            <a:picLocks noChangeAspect="1"/>
          </p:cNvPicPr>
          <p:nvPr/>
        </p:nvPicPr>
        <p:blipFill>
          <a:blip r:embed="rId3"/>
          <a:stretch>
            <a:fillRect/>
          </a:stretch>
        </p:blipFill>
        <p:spPr>
          <a:xfrm>
            <a:off x="235539" y="3463925"/>
            <a:ext cx="11877675" cy="2305050"/>
          </a:xfrm>
          <a:prstGeom prst="rect">
            <a:avLst/>
          </a:prstGeom>
        </p:spPr>
      </p:pic>
      <p:sp>
        <p:nvSpPr>
          <p:cNvPr id="6" name="Nuoli: Oikea 5">
            <a:extLst>
              <a:ext uri="{FF2B5EF4-FFF2-40B4-BE49-F238E27FC236}">
                <a16:creationId xmlns:a16="http://schemas.microsoft.com/office/drawing/2014/main" id="{DC14D6E6-5AB1-4B8D-BC08-674F7CAB9786}"/>
              </a:ext>
            </a:extLst>
          </p:cNvPr>
          <p:cNvSpPr/>
          <p:nvPr/>
        </p:nvSpPr>
        <p:spPr>
          <a:xfrm rot="10800000">
            <a:off x="569909" y="5463721"/>
            <a:ext cx="483827" cy="269966"/>
          </a:xfrm>
          <a:prstGeom prst="rightArrow">
            <a:avLst/>
          </a:prstGeom>
          <a:solidFill>
            <a:srgbClr val="FF0000"/>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8181352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27BBFC-860A-4177-BB22-E7F59B3E37D5}"/>
              </a:ext>
            </a:extLst>
          </p:cNvPr>
          <p:cNvSpPr>
            <a:spLocks noGrp="1"/>
          </p:cNvSpPr>
          <p:nvPr>
            <p:ph type="title"/>
          </p:nvPr>
        </p:nvSpPr>
        <p:spPr>
          <a:xfrm>
            <a:off x="803195" y="487302"/>
            <a:ext cx="10442576" cy="701229"/>
          </a:xfrm>
        </p:spPr>
        <p:txBody>
          <a:bodyPr>
            <a:normAutofit/>
          </a:bodyPr>
          <a:lstStyle/>
          <a:p>
            <a:r>
              <a:rPr lang="fi-FI" sz="3600" dirty="0"/>
              <a:t>Loppuraportin liitteet</a:t>
            </a:r>
          </a:p>
        </p:txBody>
      </p:sp>
      <p:sp>
        <p:nvSpPr>
          <p:cNvPr id="3" name="Sisällön paikkamerkki 2">
            <a:extLst>
              <a:ext uri="{FF2B5EF4-FFF2-40B4-BE49-F238E27FC236}">
                <a16:creationId xmlns:a16="http://schemas.microsoft.com/office/drawing/2014/main" id="{BC49DD01-1AE9-4B96-B44D-A615BDEE469D}"/>
              </a:ext>
            </a:extLst>
          </p:cNvPr>
          <p:cNvSpPr>
            <a:spLocks noGrp="1"/>
          </p:cNvSpPr>
          <p:nvPr>
            <p:ph idx="1"/>
          </p:nvPr>
        </p:nvSpPr>
        <p:spPr>
          <a:xfrm>
            <a:off x="874714" y="1595718"/>
            <a:ext cx="4087903" cy="4173258"/>
          </a:xfrm>
        </p:spPr>
        <p:txBody>
          <a:bodyPr>
            <a:normAutofit/>
          </a:bodyPr>
          <a:lstStyle/>
          <a:p>
            <a:r>
              <a:rPr lang="fi-FI" sz="2300" dirty="0"/>
              <a:t>Liitä mukaan loppuraportista ladattu </a:t>
            </a:r>
            <a:r>
              <a:rPr lang="fi-FI" sz="2300" dirty="0" err="1"/>
              <a:t>Declaration</a:t>
            </a:r>
            <a:r>
              <a:rPr lang="fi-FI" sz="2300" dirty="0"/>
              <a:t> on </a:t>
            </a:r>
            <a:r>
              <a:rPr lang="fi-FI" sz="2300" dirty="0" err="1"/>
              <a:t>Honour</a:t>
            </a:r>
            <a:r>
              <a:rPr lang="fi-FI" sz="2300" dirty="0"/>
              <a:t> </a:t>
            </a:r>
          </a:p>
          <a:p>
            <a:pPr lvl="1"/>
            <a:r>
              <a:rPr lang="fi-FI" sz="2300" dirty="0"/>
              <a:t>täytettynä ja allekirjoitettuna liitteeksi</a:t>
            </a:r>
          </a:p>
          <a:p>
            <a:endParaRPr lang="fi-FI" sz="2300" dirty="0"/>
          </a:p>
          <a:p>
            <a:pPr lvl="1">
              <a:buFont typeface="Wingdings" panose="05000000000000000000" pitchFamily="2" charset="2"/>
              <a:buChar char="Ø"/>
            </a:pPr>
            <a:r>
              <a:rPr lang="fi-FI" sz="2300" dirty="0"/>
              <a:t>Ainoa pakollinen liite</a:t>
            </a:r>
          </a:p>
          <a:p>
            <a:pPr>
              <a:buFont typeface="Wingdings" panose="05000000000000000000" pitchFamily="2" charset="2"/>
              <a:buChar char="Ø"/>
            </a:pPr>
            <a:endParaRPr lang="fi-FI" sz="2000" dirty="0"/>
          </a:p>
        </p:txBody>
      </p:sp>
      <p:sp>
        <p:nvSpPr>
          <p:cNvPr id="4" name="Sisällön paikkamerkki 2">
            <a:extLst>
              <a:ext uri="{FF2B5EF4-FFF2-40B4-BE49-F238E27FC236}">
                <a16:creationId xmlns:a16="http://schemas.microsoft.com/office/drawing/2014/main" id="{8C6B2910-FA2C-760F-0329-5B26AF839C68}"/>
              </a:ext>
            </a:extLst>
          </p:cNvPr>
          <p:cNvSpPr txBox="1">
            <a:spLocks/>
          </p:cNvSpPr>
          <p:nvPr/>
        </p:nvSpPr>
        <p:spPr>
          <a:xfrm>
            <a:off x="6575658" y="1595718"/>
            <a:ext cx="4087903" cy="417325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2"/>
              </a:buClr>
              <a:buFont typeface="Arial" panose="020B0604020202020204" pitchFamily="34" charset="0"/>
              <a:buChar char="•"/>
              <a:defRPr sz="2000" b="0" i="0" kern="1200">
                <a:solidFill>
                  <a:schemeClr val="tx2"/>
                </a:solidFill>
                <a:latin typeface="+mn-lt"/>
                <a:ea typeface="+mn-ea"/>
                <a:cs typeface="+mn-cs"/>
              </a:defRPr>
            </a:lvl1pPr>
            <a:lvl2pPr marL="628650" indent="-274638" algn="l" defTabSz="914400" rtl="0" eaLnBrk="1" latinLnBrk="0" hangingPunct="1">
              <a:lnSpc>
                <a:spcPct val="100000"/>
              </a:lnSpc>
              <a:spcBef>
                <a:spcPts val="500"/>
              </a:spcBef>
              <a:buClr>
                <a:srgbClr val="000000"/>
              </a:buClr>
              <a:buFont typeface="Arial" panose="020B0604020202020204" pitchFamily="34" charset="0"/>
              <a:buChar char="•"/>
              <a:defRPr sz="1800" b="0" i="0" kern="1200">
                <a:solidFill>
                  <a:schemeClr val="tx2"/>
                </a:solidFill>
                <a:latin typeface="+mn-lt"/>
                <a:ea typeface="+mn-ea"/>
                <a:cs typeface="+mn-cs"/>
              </a:defRPr>
            </a:lvl2pPr>
            <a:lvl3pPr marL="1079500" indent="-165100" algn="l" defTabSz="914400" rtl="0" eaLnBrk="1" latinLnBrk="0" hangingPunct="1">
              <a:lnSpc>
                <a:spcPct val="100000"/>
              </a:lnSpc>
              <a:spcBef>
                <a:spcPts val="500"/>
              </a:spcBef>
              <a:buClr>
                <a:schemeClr val="tx2"/>
              </a:buClr>
              <a:buFont typeface="Arial" panose="020B0604020202020204" pitchFamily="34" charset="0"/>
              <a:buChar char="•"/>
              <a:defRPr sz="1600" b="0" i="0" kern="1200">
                <a:solidFill>
                  <a:schemeClr val="tx2"/>
                </a:solidFill>
                <a:latin typeface="+mn-lt"/>
                <a:ea typeface="+mn-ea"/>
                <a:cs typeface="+mn-cs"/>
              </a:defRPr>
            </a:lvl3pPr>
            <a:lvl4pPr marL="1524000" indent="-139700" algn="l" defTabSz="914400" rtl="0" eaLnBrk="1" latinLnBrk="0" hangingPunct="1">
              <a:lnSpc>
                <a:spcPct val="100000"/>
              </a:lnSpc>
              <a:spcBef>
                <a:spcPts val="500"/>
              </a:spcBef>
              <a:buClr>
                <a:schemeClr val="tx2"/>
              </a:buClr>
              <a:buFont typeface="Arial" panose="020B0604020202020204" pitchFamily="34" charset="0"/>
              <a:buChar char="•"/>
              <a:defRPr sz="1400" b="0" i="0" kern="1200">
                <a:solidFill>
                  <a:schemeClr val="tx2"/>
                </a:solidFill>
                <a:latin typeface="+mn-lt"/>
                <a:ea typeface="+mn-ea"/>
                <a:cs typeface="+mn-cs"/>
              </a:defRPr>
            </a:lvl4pPr>
            <a:lvl5pPr marL="1974850" indent="-146050" algn="l" defTabSz="914400" rtl="0" eaLnBrk="1" latinLnBrk="0" hangingPunct="1">
              <a:lnSpc>
                <a:spcPct val="100000"/>
              </a:lnSpc>
              <a:spcBef>
                <a:spcPts val="500"/>
              </a:spcBef>
              <a:buClr>
                <a:srgbClr val="000000"/>
              </a:buClr>
              <a:buFont typeface="Arial" panose="020B0604020202020204" pitchFamily="34" charset="0"/>
              <a:buChar char="•"/>
              <a:defRPr sz="12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i-FI" dirty="0"/>
          </a:p>
        </p:txBody>
      </p:sp>
      <p:pic>
        <p:nvPicPr>
          <p:cNvPr id="8" name="Kuva 7">
            <a:extLst>
              <a:ext uri="{FF2B5EF4-FFF2-40B4-BE49-F238E27FC236}">
                <a16:creationId xmlns:a16="http://schemas.microsoft.com/office/drawing/2014/main" id="{67E28FDA-7089-FCE9-40A3-54C1E59D7D36}"/>
              </a:ext>
            </a:extLst>
          </p:cNvPr>
          <p:cNvPicPr>
            <a:picLocks noChangeAspect="1"/>
          </p:cNvPicPr>
          <p:nvPr/>
        </p:nvPicPr>
        <p:blipFill>
          <a:blip r:embed="rId2"/>
          <a:stretch>
            <a:fillRect/>
          </a:stretch>
        </p:blipFill>
        <p:spPr>
          <a:xfrm>
            <a:off x="5390325" y="1595718"/>
            <a:ext cx="6115770" cy="1571920"/>
          </a:xfrm>
          <a:prstGeom prst="rect">
            <a:avLst/>
          </a:prstGeom>
        </p:spPr>
      </p:pic>
      <p:pic>
        <p:nvPicPr>
          <p:cNvPr id="10" name="Kuva 9">
            <a:extLst>
              <a:ext uri="{FF2B5EF4-FFF2-40B4-BE49-F238E27FC236}">
                <a16:creationId xmlns:a16="http://schemas.microsoft.com/office/drawing/2014/main" id="{B85ACFB6-20AE-8DE5-BFA3-801A76FADB07}"/>
              </a:ext>
            </a:extLst>
          </p:cNvPr>
          <p:cNvPicPr>
            <a:picLocks noChangeAspect="1"/>
          </p:cNvPicPr>
          <p:nvPr/>
        </p:nvPicPr>
        <p:blipFill>
          <a:blip r:embed="rId3"/>
          <a:stretch>
            <a:fillRect/>
          </a:stretch>
        </p:blipFill>
        <p:spPr>
          <a:xfrm>
            <a:off x="5673313" y="3233626"/>
            <a:ext cx="1556072" cy="1672777"/>
          </a:xfrm>
          <a:prstGeom prst="rect">
            <a:avLst/>
          </a:prstGeom>
        </p:spPr>
      </p:pic>
    </p:spTree>
    <p:extLst>
      <p:ext uri="{BB962C8B-B14F-4D97-AF65-F5344CB8AC3E}">
        <p14:creationId xmlns:p14="http://schemas.microsoft.com/office/powerpoint/2010/main" val="2865870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0B202E-9021-4F2B-ACDE-74FC6A854A5A}"/>
              </a:ext>
            </a:extLst>
          </p:cNvPr>
          <p:cNvSpPr>
            <a:spLocks noGrp="1"/>
          </p:cNvSpPr>
          <p:nvPr>
            <p:ph type="title"/>
          </p:nvPr>
        </p:nvSpPr>
        <p:spPr>
          <a:xfrm>
            <a:off x="874712" y="98018"/>
            <a:ext cx="10442576" cy="1103901"/>
          </a:xfrm>
        </p:spPr>
        <p:txBody>
          <a:bodyPr/>
          <a:lstStyle/>
          <a:p>
            <a:r>
              <a:rPr lang="fi-FI" dirty="0" err="1"/>
              <a:t>Declaration</a:t>
            </a:r>
            <a:r>
              <a:rPr lang="fi-FI" dirty="0"/>
              <a:t> on </a:t>
            </a:r>
            <a:r>
              <a:rPr lang="fi-FI" dirty="0" err="1"/>
              <a:t>Honour</a:t>
            </a:r>
            <a:r>
              <a:rPr lang="fi-FI" dirty="0"/>
              <a:t> -liite</a:t>
            </a:r>
          </a:p>
        </p:txBody>
      </p:sp>
      <p:sp>
        <p:nvSpPr>
          <p:cNvPr id="3" name="Sisällön paikkamerkki 2">
            <a:extLst>
              <a:ext uri="{FF2B5EF4-FFF2-40B4-BE49-F238E27FC236}">
                <a16:creationId xmlns:a16="http://schemas.microsoft.com/office/drawing/2014/main" id="{802AEC9C-02EC-48D9-A8F3-6A4A8D4BEDB9}"/>
              </a:ext>
            </a:extLst>
          </p:cNvPr>
          <p:cNvSpPr>
            <a:spLocks noGrp="1"/>
          </p:cNvSpPr>
          <p:nvPr>
            <p:ph idx="1"/>
          </p:nvPr>
        </p:nvSpPr>
        <p:spPr>
          <a:xfrm>
            <a:off x="874714" y="1523567"/>
            <a:ext cx="10442576" cy="4396466"/>
          </a:xfrm>
        </p:spPr>
        <p:txBody>
          <a:bodyPr>
            <a:normAutofit/>
          </a:bodyPr>
          <a:lstStyle/>
          <a:p>
            <a:endParaRPr lang="fi-FI" dirty="0"/>
          </a:p>
          <a:p>
            <a:endParaRPr lang="fi-FI" dirty="0"/>
          </a:p>
          <a:p>
            <a:endParaRPr lang="fi-FI" dirty="0"/>
          </a:p>
          <a:p>
            <a:endParaRPr lang="fi-FI" dirty="0"/>
          </a:p>
          <a:p>
            <a:endParaRPr lang="fi-FI" dirty="0"/>
          </a:p>
          <a:p>
            <a:endParaRPr lang="fi-FI" dirty="0"/>
          </a:p>
          <a:p>
            <a:r>
              <a:rPr lang="fi-FI" dirty="0"/>
              <a:t>Kun olet ladannut liitteen:</a:t>
            </a:r>
          </a:p>
          <a:p>
            <a:pPr lvl="1">
              <a:buFont typeface="Wingdings" panose="05000000000000000000" pitchFamily="2" charset="2"/>
              <a:buChar char="Ø"/>
            </a:pPr>
            <a:r>
              <a:rPr lang="fi-FI" dirty="0"/>
              <a:t>Täydentäkää </a:t>
            </a:r>
            <a:r>
              <a:rPr lang="fi-FI" dirty="0" err="1"/>
              <a:t>Declaration</a:t>
            </a:r>
            <a:r>
              <a:rPr lang="fi-FI" dirty="0"/>
              <a:t> on </a:t>
            </a:r>
            <a:r>
              <a:rPr lang="fi-FI" dirty="0" err="1"/>
              <a:t>Honour</a:t>
            </a:r>
            <a:r>
              <a:rPr lang="fi-FI" dirty="0"/>
              <a:t> </a:t>
            </a:r>
          </a:p>
          <a:p>
            <a:pPr lvl="1">
              <a:buFont typeface="Wingdings" panose="05000000000000000000" pitchFamily="2" charset="2"/>
              <a:buChar char="Ø"/>
            </a:pPr>
            <a:r>
              <a:rPr lang="fi-FI" dirty="0"/>
              <a:t>paikka, aika ja laillisen edustajan allekirjoitus </a:t>
            </a:r>
          </a:p>
          <a:p>
            <a:pPr marL="354012" lvl="1" indent="0">
              <a:buNone/>
            </a:pPr>
            <a:r>
              <a:rPr lang="fi-FI" dirty="0"/>
              <a:t>Mutta kohtia National ID </a:t>
            </a:r>
            <a:r>
              <a:rPr lang="en-US" dirty="0"/>
              <a:t>number of the signing person </a:t>
            </a:r>
            <a:r>
              <a:rPr lang="fi-FI" dirty="0"/>
              <a:t>tai leimaa &lt;- ei tarvitse täydentää </a:t>
            </a:r>
          </a:p>
        </p:txBody>
      </p:sp>
      <p:pic>
        <p:nvPicPr>
          <p:cNvPr id="4" name="Kuva 3">
            <a:extLst>
              <a:ext uri="{FF2B5EF4-FFF2-40B4-BE49-F238E27FC236}">
                <a16:creationId xmlns:a16="http://schemas.microsoft.com/office/drawing/2014/main" id="{77C2803F-F1B4-43C2-89F2-5BFB9BF715E3}"/>
              </a:ext>
            </a:extLst>
          </p:cNvPr>
          <p:cNvPicPr>
            <a:picLocks noChangeAspect="1"/>
          </p:cNvPicPr>
          <p:nvPr/>
        </p:nvPicPr>
        <p:blipFill>
          <a:blip r:embed="rId2"/>
          <a:stretch>
            <a:fillRect/>
          </a:stretch>
        </p:blipFill>
        <p:spPr>
          <a:xfrm>
            <a:off x="874710" y="1476375"/>
            <a:ext cx="9385652" cy="2962275"/>
          </a:xfrm>
          <a:prstGeom prst="rect">
            <a:avLst/>
          </a:prstGeom>
        </p:spPr>
      </p:pic>
    </p:spTree>
    <p:extLst>
      <p:ext uri="{BB962C8B-B14F-4D97-AF65-F5344CB8AC3E}">
        <p14:creationId xmlns:p14="http://schemas.microsoft.com/office/powerpoint/2010/main" val="1463429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8254EE-D3E4-CF32-F612-656C039F1D46}"/>
              </a:ext>
            </a:extLst>
          </p:cNvPr>
          <p:cNvSpPr>
            <a:spLocks noGrp="1"/>
          </p:cNvSpPr>
          <p:nvPr>
            <p:ph type="title"/>
          </p:nvPr>
        </p:nvSpPr>
        <p:spPr>
          <a:xfrm>
            <a:off x="874713" y="736847"/>
            <a:ext cx="10442576" cy="672573"/>
          </a:xfrm>
        </p:spPr>
        <p:txBody>
          <a:bodyPr>
            <a:normAutofit/>
          </a:bodyPr>
          <a:lstStyle/>
          <a:p>
            <a:r>
              <a:rPr lang="fi-FI" sz="3200" b="1" dirty="0"/>
              <a:t>Muita huomioita liitteistä  </a:t>
            </a:r>
            <a:endParaRPr lang="fi-FI" dirty="0"/>
          </a:p>
        </p:txBody>
      </p:sp>
      <p:sp>
        <p:nvSpPr>
          <p:cNvPr id="3" name="Sisällön paikkamerkki 2">
            <a:extLst>
              <a:ext uri="{FF2B5EF4-FFF2-40B4-BE49-F238E27FC236}">
                <a16:creationId xmlns:a16="http://schemas.microsoft.com/office/drawing/2014/main" id="{23E9B111-07A6-34E4-963D-2EF50EDF7C3C}"/>
              </a:ext>
            </a:extLst>
          </p:cNvPr>
          <p:cNvSpPr>
            <a:spLocks noGrp="1"/>
          </p:cNvSpPr>
          <p:nvPr>
            <p:ph idx="1"/>
          </p:nvPr>
        </p:nvSpPr>
        <p:spPr>
          <a:xfrm>
            <a:off x="688283" y="1904208"/>
            <a:ext cx="10442576" cy="4298629"/>
          </a:xfrm>
        </p:spPr>
        <p:txBody>
          <a:bodyPr>
            <a:normAutofit fontScale="40000" lnSpcReduction="20000"/>
          </a:bodyPr>
          <a:lstStyle/>
          <a:p>
            <a:r>
              <a:rPr lang="fi-FI" sz="4500" dirty="0"/>
              <a:t>Jos olette käyttäneet vihreän matkustamisen tukea, suosittelemme lisäämään vihreän matkustamisen vakuuden loppuraportin liitteeksi nopeuttaaksesi raportin käsittelyä: </a:t>
            </a:r>
            <a:r>
              <a:rPr lang="fi-FI" sz="4500" dirty="0">
                <a:hlinkClick r:id="rId2"/>
              </a:rPr>
              <a:t>https://www.oph.fi/sites/default/files/documents/Vihre%C3%A4n%20matkustamisen_vakuus_1.docx</a:t>
            </a:r>
            <a:r>
              <a:rPr lang="fi-FI" sz="4500" dirty="0"/>
              <a:t> </a:t>
            </a:r>
          </a:p>
          <a:p>
            <a:pPr lvl="1">
              <a:buFont typeface="Wingdings" panose="05000000000000000000" pitchFamily="2" charset="2"/>
              <a:buChar char="Ø"/>
            </a:pPr>
            <a:r>
              <a:rPr lang="fi-FI" sz="4500" dirty="0"/>
              <a:t>Säilyttäkää vakuus ja kuitit aina myös omassa hankekansiossa</a:t>
            </a:r>
          </a:p>
          <a:p>
            <a:r>
              <a:rPr lang="fi-FI" sz="4500" dirty="0"/>
              <a:t>Jos olette käyttäneet osallisuustukea, säilyttäkää täytetty Osallisuustuen vakuus hankekansiossanne: </a:t>
            </a:r>
            <a:r>
              <a:rPr lang="fi-FI" sz="4500" dirty="0">
                <a:hlinkClick r:id="rId3"/>
              </a:rPr>
              <a:t>https://www.oph.fi/sites/default/files/documents/Vakuus_Osallisuustuki%20yksil%C3%B6liikkuvuuteen_0.docx</a:t>
            </a:r>
            <a:r>
              <a:rPr lang="fi-FI" sz="4500" dirty="0"/>
              <a:t> </a:t>
            </a:r>
          </a:p>
          <a:p>
            <a:r>
              <a:rPr lang="fi-FI" sz="4500" dirty="0"/>
              <a:t>Jos olette käyttäneet poikkeuksellisia kuluja tai osallisuustukea osallistujille, voi olla että kysymme kuitteja raportin tarkastamisen yhteydessä</a:t>
            </a:r>
          </a:p>
          <a:p>
            <a:pPr lvl="1">
              <a:buFont typeface="Wingdings" panose="05000000000000000000" pitchFamily="2" charset="2"/>
              <a:buChar char="Ø"/>
            </a:pPr>
            <a:r>
              <a:rPr lang="fi-FI" sz="4500" dirty="0"/>
              <a:t>Säilyttäkää ne hankekansiossa </a:t>
            </a:r>
            <a:endParaRPr lang="fi-FI" sz="4500" dirty="0">
              <a:highlight>
                <a:srgbClr val="FFFF00"/>
              </a:highlight>
            </a:endParaRPr>
          </a:p>
          <a:p>
            <a:r>
              <a:rPr lang="fi-FI" sz="4500" dirty="0"/>
              <a:t>Learning </a:t>
            </a:r>
            <a:r>
              <a:rPr lang="fi-FI" sz="4500" dirty="0" err="1"/>
              <a:t>agreementeja</a:t>
            </a:r>
            <a:r>
              <a:rPr lang="fi-FI" sz="4500" dirty="0"/>
              <a:t>, apurahasopimuksia, osallistumistodistuksia yms. ei tarvitse liittää loppuraporttiin</a:t>
            </a:r>
          </a:p>
          <a:p>
            <a:pPr lvl="1">
              <a:buFont typeface="Wingdings" panose="05000000000000000000" pitchFamily="2" charset="2"/>
              <a:buChar char="Ø"/>
            </a:pPr>
            <a:r>
              <a:rPr lang="fi-FI" sz="4500" dirty="0"/>
              <a:t>Säilyttäkää ne hankekansiossa</a:t>
            </a:r>
          </a:p>
          <a:p>
            <a:endParaRPr lang="fi-FI" dirty="0"/>
          </a:p>
        </p:txBody>
      </p:sp>
    </p:spTree>
    <p:extLst>
      <p:ext uri="{BB962C8B-B14F-4D97-AF65-F5344CB8AC3E}">
        <p14:creationId xmlns:p14="http://schemas.microsoft.com/office/powerpoint/2010/main" val="1195554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678039-4F3B-4C71-B2EC-4A03EDFF1EA4}"/>
              </a:ext>
            </a:extLst>
          </p:cNvPr>
          <p:cNvSpPr>
            <a:spLocks noGrp="1"/>
          </p:cNvSpPr>
          <p:nvPr>
            <p:ph type="title"/>
          </p:nvPr>
        </p:nvSpPr>
        <p:spPr/>
        <p:txBody>
          <a:bodyPr/>
          <a:lstStyle/>
          <a:p>
            <a:r>
              <a:rPr lang="fi-FI" dirty="0" err="1"/>
              <a:t>Checklist</a:t>
            </a:r>
            <a:r>
              <a:rPr lang="fi-FI" dirty="0"/>
              <a:t> ja raportin lähetys</a:t>
            </a:r>
          </a:p>
        </p:txBody>
      </p:sp>
      <p:pic>
        <p:nvPicPr>
          <p:cNvPr id="5" name="Sisällön paikkamerkki 4">
            <a:extLst>
              <a:ext uri="{FF2B5EF4-FFF2-40B4-BE49-F238E27FC236}">
                <a16:creationId xmlns:a16="http://schemas.microsoft.com/office/drawing/2014/main" id="{4255D60B-DB28-4935-9616-18838CBBAF22}"/>
              </a:ext>
            </a:extLst>
          </p:cNvPr>
          <p:cNvPicPr>
            <a:picLocks noGrp="1" noChangeAspect="1"/>
          </p:cNvPicPr>
          <p:nvPr>
            <p:ph idx="1"/>
          </p:nvPr>
        </p:nvPicPr>
        <p:blipFill>
          <a:blip r:embed="rId2"/>
          <a:stretch>
            <a:fillRect/>
          </a:stretch>
        </p:blipFill>
        <p:spPr>
          <a:xfrm>
            <a:off x="874713" y="1931604"/>
            <a:ext cx="7265743" cy="3816350"/>
          </a:xfrm>
        </p:spPr>
      </p:pic>
      <p:sp>
        <p:nvSpPr>
          <p:cNvPr id="6" name="Nuoli: Oikea 5">
            <a:extLst>
              <a:ext uri="{FF2B5EF4-FFF2-40B4-BE49-F238E27FC236}">
                <a16:creationId xmlns:a16="http://schemas.microsoft.com/office/drawing/2014/main" id="{10C0F086-A9ED-42D1-89BF-BB991A82562C}"/>
              </a:ext>
            </a:extLst>
          </p:cNvPr>
          <p:cNvSpPr/>
          <p:nvPr/>
        </p:nvSpPr>
        <p:spPr>
          <a:xfrm rot="10800000">
            <a:off x="2422485" y="5338651"/>
            <a:ext cx="644434" cy="409303"/>
          </a:xfrm>
          <a:prstGeom prst="rightArrow">
            <a:avLst/>
          </a:prstGeom>
          <a:solidFill>
            <a:srgbClr val="FF0000"/>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7" name="Tekstiruutu 6">
            <a:extLst>
              <a:ext uri="{FF2B5EF4-FFF2-40B4-BE49-F238E27FC236}">
                <a16:creationId xmlns:a16="http://schemas.microsoft.com/office/drawing/2014/main" id="{855FE0AB-1E81-4A95-B8D5-55DCCFF3D351}"/>
              </a:ext>
            </a:extLst>
          </p:cNvPr>
          <p:cNvSpPr txBox="1"/>
          <p:nvPr/>
        </p:nvSpPr>
        <p:spPr>
          <a:xfrm>
            <a:off x="8516983" y="1931604"/>
            <a:ext cx="3023376" cy="3693319"/>
          </a:xfrm>
          <a:prstGeom prst="rect">
            <a:avLst/>
          </a:prstGeom>
          <a:noFill/>
        </p:spPr>
        <p:txBody>
          <a:bodyPr wrap="square" rtlCol="0">
            <a:spAutoFit/>
          </a:bodyPr>
          <a:lstStyle/>
          <a:p>
            <a:pPr marL="285750" indent="-285750">
              <a:buFont typeface="Arial" panose="020B0604020202020204" pitchFamily="34" charset="0"/>
              <a:buChar char="•"/>
            </a:pPr>
            <a:r>
              <a:rPr lang="fi-FI" dirty="0">
                <a:solidFill>
                  <a:schemeClr val="tx2"/>
                </a:solidFill>
              </a:rPr>
              <a:t>Käy läpi listatut kohdat ja rastita ne</a:t>
            </a:r>
          </a:p>
          <a:p>
            <a:pPr marL="285750" indent="-285750">
              <a:buFont typeface="Arial" panose="020B0604020202020204" pitchFamily="34" charset="0"/>
              <a:buChar char="•"/>
            </a:pPr>
            <a:r>
              <a:rPr lang="fi-FI" i="1" dirty="0" err="1">
                <a:solidFill>
                  <a:schemeClr val="tx2"/>
                </a:solidFill>
              </a:rPr>
              <a:t>Start</a:t>
            </a:r>
            <a:r>
              <a:rPr lang="fi-FI" i="1" dirty="0">
                <a:solidFill>
                  <a:schemeClr val="tx2"/>
                </a:solidFill>
              </a:rPr>
              <a:t> </a:t>
            </a:r>
            <a:r>
              <a:rPr lang="fi-FI" i="1" dirty="0" err="1">
                <a:solidFill>
                  <a:schemeClr val="tx2"/>
                </a:solidFill>
              </a:rPr>
              <a:t>submission</a:t>
            </a:r>
            <a:r>
              <a:rPr lang="fi-FI" i="1" dirty="0">
                <a:solidFill>
                  <a:schemeClr val="tx2"/>
                </a:solidFill>
              </a:rPr>
              <a:t> </a:t>
            </a:r>
            <a:r>
              <a:rPr lang="fi-FI" i="1" dirty="0" err="1">
                <a:solidFill>
                  <a:schemeClr val="tx2"/>
                </a:solidFill>
              </a:rPr>
              <a:t>process</a:t>
            </a:r>
            <a:r>
              <a:rPr lang="fi-FI" i="1" dirty="0">
                <a:solidFill>
                  <a:schemeClr val="tx2"/>
                </a:solidFill>
              </a:rPr>
              <a:t> </a:t>
            </a:r>
            <a:r>
              <a:rPr lang="fi-FI" dirty="0">
                <a:solidFill>
                  <a:schemeClr val="tx2"/>
                </a:solidFill>
              </a:rPr>
              <a:t>-nappi aktivoituu vihreäksi kun pakolliset kohdat on täytetty</a:t>
            </a:r>
          </a:p>
          <a:p>
            <a:pPr marL="285750" indent="-285750">
              <a:buFont typeface="Arial" panose="020B0604020202020204" pitchFamily="34" charset="0"/>
              <a:buChar char="•"/>
            </a:pPr>
            <a:r>
              <a:rPr lang="fi-FI" dirty="0">
                <a:solidFill>
                  <a:schemeClr val="tx2"/>
                </a:solidFill>
              </a:rPr>
              <a:t>Uusi ponnahdusikkuna aukeaa -&gt; lähetä raportti </a:t>
            </a:r>
            <a:r>
              <a:rPr lang="fi-FI" i="1" dirty="0" err="1">
                <a:solidFill>
                  <a:schemeClr val="tx2"/>
                </a:solidFill>
              </a:rPr>
              <a:t>Submit</a:t>
            </a:r>
            <a:r>
              <a:rPr lang="fi-FI" i="1" dirty="0">
                <a:solidFill>
                  <a:schemeClr val="tx2"/>
                </a:solidFill>
              </a:rPr>
              <a:t> </a:t>
            </a:r>
            <a:r>
              <a:rPr lang="fi-FI" i="1" dirty="0" err="1">
                <a:solidFill>
                  <a:schemeClr val="tx2"/>
                </a:solidFill>
              </a:rPr>
              <a:t>Beneficiary</a:t>
            </a:r>
            <a:r>
              <a:rPr lang="fi-FI" i="1" dirty="0">
                <a:solidFill>
                  <a:schemeClr val="tx2"/>
                </a:solidFill>
              </a:rPr>
              <a:t> Report </a:t>
            </a:r>
            <a:r>
              <a:rPr lang="fi-FI" dirty="0">
                <a:solidFill>
                  <a:schemeClr val="tx2"/>
                </a:solidFill>
              </a:rPr>
              <a:t>-napista </a:t>
            </a:r>
          </a:p>
          <a:p>
            <a:pPr marL="742950" lvl="1" indent="-285750">
              <a:buFont typeface="Wingdings" panose="05000000000000000000" pitchFamily="2" charset="2"/>
              <a:buChar char="Ø"/>
            </a:pPr>
            <a:r>
              <a:rPr lang="fi-FI" dirty="0">
                <a:solidFill>
                  <a:schemeClr val="tx2"/>
                </a:solidFill>
              </a:rPr>
              <a:t>Status muuttuu </a:t>
            </a:r>
            <a:r>
              <a:rPr lang="fi-FI" i="1" dirty="0" err="1">
                <a:solidFill>
                  <a:schemeClr val="tx2"/>
                </a:solidFill>
              </a:rPr>
              <a:t>Submitted</a:t>
            </a:r>
            <a:endParaRPr lang="fi-FI" i="1" dirty="0">
              <a:solidFill>
                <a:schemeClr val="tx2"/>
              </a:solidFill>
            </a:endParaRPr>
          </a:p>
          <a:p>
            <a:pPr marL="285750" indent="-285750">
              <a:buFont typeface="Arial" panose="020B0604020202020204" pitchFamily="34" charset="0"/>
              <a:buChar char="•"/>
            </a:pPr>
            <a:endParaRPr lang="fi-FI" dirty="0"/>
          </a:p>
        </p:txBody>
      </p:sp>
    </p:spTree>
    <p:extLst>
      <p:ext uri="{BB962C8B-B14F-4D97-AF65-F5344CB8AC3E}">
        <p14:creationId xmlns:p14="http://schemas.microsoft.com/office/powerpoint/2010/main" val="2012729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7861C2-4C2C-4FCF-BA0E-1640D9B63381}"/>
              </a:ext>
            </a:extLst>
          </p:cNvPr>
          <p:cNvSpPr>
            <a:spLocks noGrp="1"/>
          </p:cNvSpPr>
          <p:nvPr>
            <p:ph type="title"/>
          </p:nvPr>
        </p:nvSpPr>
        <p:spPr/>
        <p:txBody>
          <a:bodyPr/>
          <a:lstStyle/>
          <a:p>
            <a:r>
              <a:rPr lang="fi-FI" dirty="0"/>
              <a:t>Loppuraportin lähetys </a:t>
            </a:r>
          </a:p>
        </p:txBody>
      </p:sp>
      <p:pic>
        <p:nvPicPr>
          <p:cNvPr id="5" name="Sisällön paikkamerkki 4">
            <a:extLst>
              <a:ext uri="{FF2B5EF4-FFF2-40B4-BE49-F238E27FC236}">
                <a16:creationId xmlns:a16="http://schemas.microsoft.com/office/drawing/2014/main" id="{BD7BCC8A-FBF2-D50B-624A-F654AFCF87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700" y="2134562"/>
            <a:ext cx="4587838" cy="3172989"/>
          </a:xfrm>
        </p:spPr>
      </p:pic>
      <p:pic>
        <p:nvPicPr>
          <p:cNvPr id="7" name="Kuva 6" descr="Kuva, joka sisältää kohteen teksti, kuvakaappaus, ohjelmisto, Tietokonekuvake&#10;&#10;Kuvaus luotu automaattisesti">
            <a:extLst>
              <a:ext uri="{FF2B5EF4-FFF2-40B4-BE49-F238E27FC236}">
                <a16:creationId xmlns:a16="http://schemas.microsoft.com/office/drawing/2014/main" id="{41C77294-9D26-4B1B-B931-4C8446FD9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9033" y="2037186"/>
            <a:ext cx="5396554" cy="3295650"/>
          </a:xfrm>
          <a:prstGeom prst="rect">
            <a:avLst/>
          </a:prstGeom>
        </p:spPr>
      </p:pic>
      <p:sp>
        <p:nvSpPr>
          <p:cNvPr id="8" name="Nuoli: Kaareva alas 7">
            <a:extLst>
              <a:ext uri="{FF2B5EF4-FFF2-40B4-BE49-F238E27FC236}">
                <a16:creationId xmlns:a16="http://schemas.microsoft.com/office/drawing/2014/main" id="{8EAC22A9-68AA-DD98-C1F8-02C732961A6F}"/>
              </a:ext>
            </a:extLst>
          </p:cNvPr>
          <p:cNvSpPr/>
          <p:nvPr/>
        </p:nvSpPr>
        <p:spPr>
          <a:xfrm>
            <a:off x="3069083" y="1671426"/>
            <a:ext cx="7007071" cy="731520"/>
          </a:xfrm>
          <a:prstGeom prst="curvedDownArrow">
            <a:avLst/>
          </a:prstGeom>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solidFill>
                <a:schemeClr val="tx1"/>
              </a:solidFill>
            </a:endParaRPr>
          </a:p>
        </p:txBody>
      </p:sp>
    </p:spTree>
    <p:extLst>
      <p:ext uri="{BB962C8B-B14F-4D97-AF65-F5344CB8AC3E}">
        <p14:creationId xmlns:p14="http://schemas.microsoft.com/office/powerpoint/2010/main" val="519012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i 5">
            <a:extLst>
              <a:ext uri="{FF2B5EF4-FFF2-40B4-BE49-F238E27FC236}">
                <a16:creationId xmlns:a16="http://schemas.microsoft.com/office/drawing/2014/main" id="{C95DF839-4BF1-966D-5FD1-EDFE6B0FDBD6}"/>
              </a:ext>
            </a:extLst>
          </p:cNvPr>
          <p:cNvSpPr/>
          <p:nvPr/>
        </p:nvSpPr>
        <p:spPr>
          <a:xfrm>
            <a:off x="4074850" y="4714043"/>
            <a:ext cx="1287263" cy="403934"/>
          </a:xfrm>
          <a:prstGeom prst="ellipse">
            <a:avLst/>
          </a:prstGeom>
          <a:solidFill>
            <a:schemeClr val="tx1">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4" name="Ellipsi 3">
            <a:extLst>
              <a:ext uri="{FF2B5EF4-FFF2-40B4-BE49-F238E27FC236}">
                <a16:creationId xmlns:a16="http://schemas.microsoft.com/office/drawing/2014/main" id="{439F0E6C-E3F6-269D-601C-F5717ADB131D}"/>
              </a:ext>
            </a:extLst>
          </p:cNvPr>
          <p:cNvSpPr/>
          <p:nvPr/>
        </p:nvSpPr>
        <p:spPr>
          <a:xfrm>
            <a:off x="2044824" y="4793943"/>
            <a:ext cx="310718" cy="292963"/>
          </a:xfrm>
          <a:prstGeom prst="ellipse">
            <a:avLst/>
          </a:prstGeom>
          <a:solidFill>
            <a:schemeClr val="tx1">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5" name="Ellipsi 4">
            <a:extLst>
              <a:ext uri="{FF2B5EF4-FFF2-40B4-BE49-F238E27FC236}">
                <a16:creationId xmlns:a16="http://schemas.microsoft.com/office/drawing/2014/main" id="{3DCB87A8-558F-84B2-362F-6A59D3D119D9}"/>
              </a:ext>
            </a:extLst>
          </p:cNvPr>
          <p:cNvSpPr/>
          <p:nvPr/>
        </p:nvSpPr>
        <p:spPr>
          <a:xfrm>
            <a:off x="2789068" y="4793942"/>
            <a:ext cx="736584" cy="292963"/>
          </a:xfrm>
          <a:prstGeom prst="ellipse">
            <a:avLst/>
          </a:prstGeom>
          <a:solidFill>
            <a:schemeClr val="tx1">
              <a:lumMod val="20000"/>
              <a:lumOff val="8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24BDFAB7-AAF1-A84D-6B95-20E419981B1E}"/>
              </a:ext>
            </a:extLst>
          </p:cNvPr>
          <p:cNvSpPr>
            <a:spLocks noGrp="1"/>
          </p:cNvSpPr>
          <p:nvPr>
            <p:ph type="title"/>
          </p:nvPr>
        </p:nvSpPr>
        <p:spPr/>
        <p:txBody>
          <a:bodyPr/>
          <a:lstStyle/>
          <a:p>
            <a:r>
              <a:rPr lang="fi-FI" dirty="0"/>
              <a:t>Loppuraportin vaiheet Opetushallituksessa </a:t>
            </a:r>
          </a:p>
        </p:txBody>
      </p:sp>
      <p:sp>
        <p:nvSpPr>
          <p:cNvPr id="3" name="Sisällön paikkamerkki 2">
            <a:extLst>
              <a:ext uri="{FF2B5EF4-FFF2-40B4-BE49-F238E27FC236}">
                <a16:creationId xmlns:a16="http://schemas.microsoft.com/office/drawing/2014/main" id="{29F86280-B2FF-ABAE-196A-F047D4F1F583}"/>
              </a:ext>
            </a:extLst>
          </p:cNvPr>
          <p:cNvSpPr>
            <a:spLocks noGrp="1"/>
          </p:cNvSpPr>
          <p:nvPr>
            <p:ph idx="1"/>
          </p:nvPr>
        </p:nvSpPr>
        <p:spPr/>
        <p:txBody>
          <a:bodyPr>
            <a:normAutofit fontScale="92500" lnSpcReduction="20000"/>
          </a:bodyPr>
          <a:lstStyle/>
          <a:p>
            <a:pPr marL="457200" indent="-457200">
              <a:buAutoNum type="arabicParenR"/>
            </a:pPr>
            <a:r>
              <a:rPr lang="fi-FI" dirty="0"/>
              <a:t>Kelpoisuustarkistus, jos jotain puuttuu tai budjetissa havaitaan puutteita palautamme loppuraportin hankkeelle </a:t>
            </a:r>
            <a:r>
              <a:rPr lang="fi-FI" dirty="0" err="1"/>
              <a:t>BMään</a:t>
            </a:r>
            <a:r>
              <a:rPr lang="fi-FI" dirty="0"/>
              <a:t> </a:t>
            </a:r>
          </a:p>
          <a:p>
            <a:pPr marL="457200" indent="-457200">
              <a:buAutoNum type="arabicParenR"/>
            </a:pPr>
            <a:r>
              <a:rPr lang="fi-FI" dirty="0"/>
              <a:t>Talous tarkistetaan Opetushallituksessa </a:t>
            </a:r>
          </a:p>
          <a:p>
            <a:pPr lvl="1"/>
            <a:r>
              <a:rPr lang="fi-FI" dirty="0"/>
              <a:t>Jos avustusta on käytetty alle 80 % pyydämme hankkeelta laskutustiedot </a:t>
            </a:r>
          </a:p>
          <a:p>
            <a:pPr marL="457200" indent="-457200">
              <a:buAutoNum type="arabicParenR"/>
            </a:pPr>
            <a:r>
              <a:rPr lang="fi-FI" dirty="0"/>
              <a:t>Sisältö arvioidaan ja pisteytetään Opetushallituksessa </a:t>
            </a:r>
          </a:p>
          <a:p>
            <a:pPr marL="457200" indent="-457200">
              <a:buAutoNum type="arabicParenR"/>
            </a:pPr>
            <a:r>
              <a:rPr lang="fi-FI" dirty="0"/>
              <a:t>Hankkeen laillinen edustaja ja yhteyshenkilö saa sähköpostin ”Päätös lopullisesta tuesta”</a:t>
            </a:r>
          </a:p>
          <a:p>
            <a:pPr marL="685800" lvl="1" indent="-285750"/>
            <a:r>
              <a:rPr lang="fi-FI" dirty="0"/>
              <a:t>Päätös lopullisesta tuesta</a:t>
            </a:r>
          </a:p>
          <a:p>
            <a:pPr marL="685800" lvl="1" indent="-285750"/>
            <a:r>
              <a:rPr lang="fi-FI" dirty="0"/>
              <a:t>Arviointipalaute </a:t>
            </a:r>
          </a:p>
          <a:p>
            <a:pPr marL="685800" lvl="1" indent="-285750"/>
            <a:r>
              <a:rPr lang="fi-FI" dirty="0"/>
              <a:t>Erittely hyväksytyistä kuluista</a:t>
            </a:r>
          </a:p>
          <a:p>
            <a:pPr marL="0" indent="0">
              <a:buNone/>
            </a:pPr>
            <a:r>
              <a:rPr lang="fi-FI" dirty="0"/>
              <a:t>5) Maksamme enintään 20 % hankkeen avustussopimuksessa ilmoitetulle tilinumerolle. Maksun viitetietona käytämme hankenumeroanne </a:t>
            </a:r>
          </a:p>
          <a:p>
            <a:pPr lvl="1"/>
            <a:r>
              <a:rPr lang="fi-FI" dirty="0">
                <a:solidFill>
                  <a:schemeClr val="accent3"/>
                </a:solidFill>
                <a:effectLst/>
                <a:ea typeface="Calibri" panose="020F0502020204030204" pitchFamily="34" charset="0"/>
              </a:rPr>
              <a:t>2022-1-FI01-KA122-SCH-0000XXXXX</a:t>
            </a:r>
            <a:endParaRPr lang="fi-FI" dirty="0">
              <a:solidFill>
                <a:schemeClr val="accent3"/>
              </a:solidFill>
            </a:endParaRPr>
          </a:p>
          <a:p>
            <a:pPr marL="685800" lvl="1" indent="-285750"/>
            <a:endParaRPr lang="fi-FI" dirty="0"/>
          </a:p>
          <a:p>
            <a:pPr marL="685800" lvl="1" indent="-285750"/>
            <a:endParaRPr lang="fi-FI" dirty="0"/>
          </a:p>
        </p:txBody>
      </p:sp>
      <p:sp>
        <p:nvSpPr>
          <p:cNvPr id="7" name="Kuvaselite: Viiva 6">
            <a:extLst>
              <a:ext uri="{FF2B5EF4-FFF2-40B4-BE49-F238E27FC236}">
                <a16:creationId xmlns:a16="http://schemas.microsoft.com/office/drawing/2014/main" id="{A0841DB8-3594-965B-4981-D37EFDF88508}"/>
              </a:ext>
            </a:extLst>
          </p:cNvPr>
          <p:cNvSpPr/>
          <p:nvPr/>
        </p:nvSpPr>
        <p:spPr>
          <a:xfrm>
            <a:off x="106411" y="4801131"/>
            <a:ext cx="914400" cy="612648"/>
          </a:xfrm>
          <a:prstGeom prst="borderCallout1">
            <a:avLst>
              <a:gd name="adj1" fmla="val 32789"/>
              <a:gd name="adj2" fmla="val 165658"/>
              <a:gd name="adj3" fmla="val 65944"/>
              <a:gd name="adj4" fmla="val 101117"/>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Vuosi</a:t>
            </a:r>
          </a:p>
        </p:txBody>
      </p:sp>
      <p:sp>
        <p:nvSpPr>
          <p:cNvPr id="8" name="Kuvaselite: Viiva 7">
            <a:extLst>
              <a:ext uri="{FF2B5EF4-FFF2-40B4-BE49-F238E27FC236}">
                <a16:creationId xmlns:a16="http://schemas.microsoft.com/office/drawing/2014/main" id="{18E26102-B56C-0C22-76D5-1F28FEB86112}"/>
              </a:ext>
            </a:extLst>
          </p:cNvPr>
          <p:cNvSpPr/>
          <p:nvPr/>
        </p:nvSpPr>
        <p:spPr>
          <a:xfrm>
            <a:off x="106411" y="5553285"/>
            <a:ext cx="1481213" cy="760169"/>
          </a:xfrm>
          <a:prstGeom prst="borderCallout1">
            <a:avLst>
              <a:gd name="adj1" fmla="val -60630"/>
              <a:gd name="adj2" fmla="val 137530"/>
              <a:gd name="adj3" fmla="val 2076"/>
              <a:gd name="adj4" fmla="val 98535"/>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Hakukierros</a:t>
            </a:r>
          </a:p>
        </p:txBody>
      </p:sp>
      <p:sp>
        <p:nvSpPr>
          <p:cNvPr id="10" name="Kuvaselite: Viiva 9">
            <a:extLst>
              <a:ext uri="{FF2B5EF4-FFF2-40B4-BE49-F238E27FC236}">
                <a16:creationId xmlns:a16="http://schemas.microsoft.com/office/drawing/2014/main" id="{9C1399AF-1F58-0768-CB0F-298868C4516B}"/>
              </a:ext>
            </a:extLst>
          </p:cNvPr>
          <p:cNvSpPr/>
          <p:nvPr/>
        </p:nvSpPr>
        <p:spPr>
          <a:xfrm>
            <a:off x="1667523" y="6097831"/>
            <a:ext cx="1794768" cy="760169"/>
          </a:xfrm>
          <a:prstGeom prst="borderCallout1">
            <a:avLst>
              <a:gd name="adj1" fmla="val -141572"/>
              <a:gd name="adj2" fmla="val 50718"/>
              <a:gd name="adj3" fmla="val -2502"/>
              <a:gd name="adj4" fmla="val 19591"/>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Kansallinen toimisto Suomi</a:t>
            </a:r>
          </a:p>
        </p:txBody>
      </p:sp>
      <p:sp>
        <p:nvSpPr>
          <p:cNvPr id="11" name="Kuvaselite: Viiva 10">
            <a:extLst>
              <a:ext uri="{FF2B5EF4-FFF2-40B4-BE49-F238E27FC236}">
                <a16:creationId xmlns:a16="http://schemas.microsoft.com/office/drawing/2014/main" id="{3BA1D2EE-3D5F-A8A7-3C5D-4B11805BD803}"/>
              </a:ext>
            </a:extLst>
          </p:cNvPr>
          <p:cNvSpPr/>
          <p:nvPr/>
        </p:nvSpPr>
        <p:spPr>
          <a:xfrm>
            <a:off x="2320031" y="5652102"/>
            <a:ext cx="1418751" cy="385434"/>
          </a:xfrm>
          <a:prstGeom prst="borderCallout1">
            <a:avLst>
              <a:gd name="adj1" fmla="val -140272"/>
              <a:gd name="adj2" fmla="val 63649"/>
              <a:gd name="adj3" fmla="val -2103"/>
              <a:gd name="adj4" fmla="val 66200"/>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Toiminto</a:t>
            </a:r>
          </a:p>
        </p:txBody>
      </p:sp>
      <p:sp>
        <p:nvSpPr>
          <p:cNvPr id="12" name="Kuvaselite: Viiva 11">
            <a:extLst>
              <a:ext uri="{FF2B5EF4-FFF2-40B4-BE49-F238E27FC236}">
                <a16:creationId xmlns:a16="http://schemas.microsoft.com/office/drawing/2014/main" id="{7905FEBB-4E5F-816A-BF4D-80607E58379F}"/>
              </a:ext>
            </a:extLst>
          </p:cNvPr>
          <p:cNvSpPr/>
          <p:nvPr/>
        </p:nvSpPr>
        <p:spPr>
          <a:xfrm>
            <a:off x="3835709" y="5641833"/>
            <a:ext cx="1828244" cy="384825"/>
          </a:xfrm>
          <a:prstGeom prst="borderCallout1">
            <a:avLst>
              <a:gd name="adj1" fmla="val -168278"/>
              <a:gd name="adj2" fmla="val 6917"/>
              <a:gd name="adj3" fmla="val -3479"/>
              <a:gd name="adj4" fmla="val 46742"/>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Koulutussektori </a:t>
            </a:r>
          </a:p>
        </p:txBody>
      </p:sp>
      <p:sp>
        <p:nvSpPr>
          <p:cNvPr id="13" name="Kuvaselite: Viiva 12">
            <a:extLst>
              <a:ext uri="{FF2B5EF4-FFF2-40B4-BE49-F238E27FC236}">
                <a16:creationId xmlns:a16="http://schemas.microsoft.com/office/drawing/2014/main" id="{EAC00818-1502-F549-3E96-5D49A744FA2D}"/>
              </a:ext>
            </a:extLst>
          </p:cNvPr>
          <p:cNvSpPr/>
          <p:nvPr/>
        </p:nvSpPr>
        <p:spPr>
          <a:xfrm>
            <a:off x="5563091" y="4801131"/>
            <a:ext cx="2325394" cy="760169"/>
          </a:xfrm>
          <a:prstGeom prst="borderCallout1">
            <a:avLst>
              <a:gd name="adj1" fmla="val 20129"/>
              <a:gd name="adj2" fmla="val -9260"/>
              <a:gd name="adj3" fmla="val 27567"/>
              <a:gd name="adj4" fmla="val 540"/>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Hankkeen oma järjestysnumero</a:t>
            </a:r>
          </a:p>
        </p:txBody>
      </p:sp>
      <p:sp>
        <p:nvSpPr>
          <p:cNvPr id="14" name="Puhekupla: Soikea 13">
            <a:extLst>
              <a:ext uri="{FF2B5EF4-FFF2-40B4-BE49-F238E27FC236}">
                <a16:creationId xmlns:a16="http://schemas.microsoft.com/office/drawing/2014/main" id="{4253AA02-3CCD-1927-F7E2-3DF49E267CA7}"/>
              </a:ext>
            </a:extLst>
          </p:cNvPr>
          <p:cNvSpPr/>
          <p:nvPr/>
        </p:nvSpPr>
        <p:spPr>
          <a:xfrm>
            <a:off x="8696412" y="4752303"/>
            <a:ext cx="3353285" cy="1951967"/>
          </a:xfrm>
          <a:prstGeom prst="wedgeEllipseCallout">
            <a:avLst>
              <a:gd name="adj1" fmla="val -64450"/>
              <a:gd name="adj2" fmla="val -4124"/>
            </a:avLst>
          </a:prstGeom>
          <a:solidFill>
            <a:schemeClr val="tx1">
              <a:lumMod val="40000"/>
              <a:lumOff val="60000"/>
            </a:schemeClr>
          </a:solidFill>
          <a:effectLst>
            <a:innerShdw blurRad="215900">
              <a:prstClr val="black"/>
            </a:innerShdw>
          </a:effectLst>
          <a:scene3d>
            <a:camera prst="orthographicFront"/>
            <a:lightRig rig="threePt" dir="t"/>
          </a:scene3d>
          <a:sp3d>
            <a:extrusionClr>
              <a:srgbClr val="000000"/>
            </a:extrusionClr>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i-FI" sz="1800" dirty="0">
                <a:solidFill>
                  <a:schemeClr val="tx1"/>
                </a:solidFill>
              </a:rPr>
              <a:t>Löydät tällä numerosarjalla avustuksen tililtänne (viite)</a:t>
            </a:r>
          </a:p>
        </p:txBody>
      </p:sp>
    </p:spTree>
    <p:extLst>
      <p:ext uri="{BB962C8B-B14F-4D97-AF65-F5344CB8AC3E}">
        <p14:creationId xmlns:p14="http://schemas.microsoft.com/office/powerpoint/2010/main" val="23752496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45D0512-3535-FCBA-8ECF-896A3E75CF95}"/>
              </a:ext>
            </a:extLst>
          </p:cNvPr>
          <p:cNvSpPr>
            <a:spLocks noGrp="1"/>
          </p:cNvSpPr>
          <p:nvPr>
            <p:ph type="title"/>
          </p:nvPr>
        </p:nvSpPr>
        <p:spPr/>
        <p:txBody>
          <a:bodyPr/>
          <a:lstStyle/>
          <a:p>
            <a:r>
              <a:rPr lang="fi-FI" dirty="0"/>
              <a:t>Komission ohjeet loppuraporttiin </a:t>
            </a:r>
          </a:p>
        </p:txBody>
      </p:sp>
      <p:sp>
        <p:nvSpPr>
          <p:cNvPr id="3" name="Sisällön paikkamerkki 2">
            <a:extLst>
              <a:ext uri="{FF2B5EF4-FFF2-40B4-BE49-F238E27FC236}">
                <a16:creationId xmlns:a16="http://schemas.microsoft.com/office/drawing/2014/main" id="{6EC2154B-E203-1CCD-A582-D6D823CBF07A}"/>
              </a:ext>
            </a:extLst>
          </p:cNvPr>
          <p:cNvSpPr>
            <a:spLocks noGrp="1"/>
          </p:cNvSpPr>
          <p:nvPr>
            <p:ph idx="1"/>
          </p:nvPr>
        </p:nvSpPr>
        <p:spPr/>
        <p:txBody>
          <a:bodyPr>
            <a:normAutofit lnSpcReduction="10000"/>
          </a:bodyPr>
          <a:lstStyle/>
          <a:p>
            <a:pPr marL="0" indent="0">
              <a:buNone/>
            </a:pPr>
            <a:r>
              <a:rPr lang="fi-FI" dirty="0"/>
              <a:t>Loppuraporttilomake on saatavilla englanniksi. </a:t>
            </a:r>
          </a:p>
          <a:p>
            <a:r>
              <a:rPr lang="fi-FI" dirty="0"/>
              <a:t>Loppuraportin vastaukset voit kirjoittaa suomeksi, ruotsiksi tai englanniksi. </a:t>
            </a:r>
          </a:p>
          <a:p>
            <a:pPr marL="0" indent="0">
              <a:buNone/>
            </a:pPr>
            <a:endParaRPr lang="fi-FI" dirty="0"/>
          </a:p>
          <a:p>
            <a:pPr>
              <a:buFont typeface="Arial" panose="020B0604020202020204" pitchFamily="34" charset="0"/>
              <a:buChar char="•"/>
            </a:pPr>
            <a:r>
              <a:rPr lang="fi-FI" dirty="0"/>
              <a:t>Tutustu loppuraporttipohjiin (</a:t>
            </a:r>
            <a:r>
              <a:rPr lang="fi-FI" dirty="0" err="1"/>
              <a:t>eng</a:t>
            </a:r>
            <a:r>
              <a:rPr lang="fi-FI" dirty="0"/>
              <a:t>) </a:t>
            </a:r>
          </a:p>
          <a:p>
            <a:pPr lvl="1"/>
            <a:r>
              <a:rPr lang="fi-FI" dirty="0">
                <a:hlinkClick r:id="rId2"/>
              </a:rPr>
              <a:t>https://wikis.ec.europa.eu/display/NAITDOC/Final+Beneficiary+Report+templates</a:t>
            </a:r>
            <a:r>
              <a:rPr lang="fi-FI" dirty="0"/>
              <a:t> </a:t>
            </a:r>
          </a:p>
          <a:p>
            <a:pPr>
              <a:buFont typeface="Arial" panose="020B0604020202020204" pitchFamily="34" charset="0"/>
              <a:buChar char="•"/>
            </a:pPr>
            <a:r>
              <a:rPr lang="fi-FI" dirty="0"/>
              <a:t>Siirry loppuraportin BM-kirjausohjeeseen (</a:t>
            </a:r>
            <a:r>
              <a:rPr lang="fi-FI" dirty="0" err="1"/>
              <a:t>eng</a:t>
            </a:r>
            <a:r>
              <a:rPr lang="fi-FI" dirty="0"/>
              <a:t>) </a:t>
            </a:r>
          </a:p>
          <a:p>
            <a:pPr lvl="1"/>
            <a:r>
              <a:rPr lang="fi-FI" dirty="0">
                <a:hlinkClick r:id="rId3"/>
              </a:rPr>
              <a:t>https://wikis.ec.europa.eu/display/NAITDOC/How+to+complete+and+submit+the+final+beneficiary+report</a:t>
            </a:r>
            <a:r>
              <a:rPr lang="fi-FI" dirty="0"/>
              <a:t> </a:t>
            </a:r>
          </a:p>
          <a:p>
            <a:pPr>
              <a:buFont typeface="Arial" panose="020B0604020202020204" pitchFamily="34" charset="0"/>
              <a:buChar char="•"/>
            </a:pPr>
            <a:r>
              <a:rPr lang="fi-FI" dirty="0"/>
              <a:t>Siirry budjettiohjeeseen (</a:t>
            </a:r>
            <a:r>
              <a:rPr lang="fi-FI" dirty="0" err="1"/>
              <a:t>eng</a:t>
            </a:r>
            <a:r>
              <a:rPr lang="fi-FI" dirty="0"/>
              <a:t>) </a:t>
            </a:r>
          </a:p>
          <a:p>
            <a:pPr lvl="1"/>
            <a:r>
              <a:rPr lang="fi-FI" dirty="0">
                <a:hlinkClick r:id="rId4"/>
              </a:rPr>
              <a:t>https://wikis.ec.europa.eu/pages/viewpage.action?pageId=44166222</a:t>
            </a:r>
            <a:endParaRPr lang="fi-FI" dirty="0"/>
          </a:p>
          <a:p>
            <a:endParaRPr lang="fi-FI" dirty="0"/>
          </a:p>
        </p:txBody>
      </p:sp>
    </p:spTree>
    <p:extLst>
      <p:ext uri="{BB962C8B-B14F-4D97-AF65-F5344CB8AC3E}">
        <p14:creationId xmlns:p14="http://schemas.microsoft.com/office/powerpoint/2010/main" val="3806122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5523789-9039-AD6A-45F5-549FCFADFCD0}"/>
              </a:ext>
            </a:extLst>
          </p:cNvPr>
          <p:cNvSpPr>
            <a:spLocks noGrp="1"/>
          </p:cNvSpPr>
          <p:nvPr>
            <p:ph type="title"/>
          </p:nvPr>
        </p:nvSpPr>
        <p:spPr>
          <a:xfrm>
            <a:off x="1006687" y="1776101"/>
            <a:ext cx="4426961" cy="1796236"/>
          </a:xfrm>
        </p:spPr>
        <p:txBody>
          <a:bodyPr/>
          <a:lstStyle/>
          <a:p>
            <a:r>
              <a:rPr lang="fi-FI" dirty="0">
                <a:solidFill>
                  <a:schemeClr val="tx2"/>
                </a:solidFill>
              </a:rPr>
              <a:t>Kysymyksiä? </a:t>
            </a:r>
            <a:endParaRPr lang="fi-FI" dirty="0"/>
          </a:p>
        </p:txBody>
      </p:sp>
      <p:pic>
        <p:nvPicPr>
          <p:cNvPr id="6" name="Kuvan paikkamerkki 5" descr="Lähikuva luokkahuoneessa nostettuista käsistä">
            <a:extLst>
              <a:ext uri="{FF2B5EF4-FFF2-40B4-BE49-F238E27FC236}">
                <a16:creationId xmlns:a16="http://schemas.microsoft.com/office/drawing/2014/main" id="{11CD7867-FB7C-2FB5-5D84-0165439D09E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60" r="16660"/>
          <a:stretch>
            <a:fillRect/>
          </a:stretch>
        </p:blipFill>
        <p:spPr/>
      </p:pic>
    </p:spTree>
    <p:extLst>
      <p:ext uri="{BB962C8B-B14F-4D97-AF65-F5344CB8AC3E}">
        <p14:creationId xmlns:p14="http://schemas.microsoft.com/office/powerpoint/2010/main" val="3687513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8658FD-2549-4D90-AFA6-0DAD21F2EC0B}"/>
              </a:ext>
            </a:extLst>
          </p:cNvPr>
          <p:cNvSpPr>
            <a:spLocks noGrp="1"/>
          </p:cNvSpPr>
          <p:nvPr>
            <p:ph type="title"/>
          </p:nvPr>
        </p:nvSpPr>
        <p:spPr>
          <a:xfrm>
            <a:off x="874714" y="320422"/>
            <a:ext cx="10442576" cy="1103901"/>
          </a:xfrm>
        </p:spPr>
        <p:txBody>
          <a:bodyPr>
            <a:normAutofit/>
          </a:bodyPr>
          <a:lstStyle/>
          <a:p>
            <a:r>
              <a:rPr lang="fi-FI" dirty="0"/>
              <a:t>Yhteystiedot Erasmus+ yleissivistävä koulutus </a:t>
            </a:r>
          </a:p>
        </p:txBody>
      </p:sp>
      <p:sp>
        <p:nvSpPr>
          <p:cNvPr id="3" name="Sisällön paikkamerkki 2">
            <a:extLst>
              <a:ext uri="{FF2B5EF4-FFF2-40B4-BE49-F238E27FC236}">
                <a16:creationId xmlns:a16="http://schemas.microsoft.com/office/drawing/2014/main" id="{17D39942-DC17-4672-A03F-0DB2A2035396}"/>
              </a:ext>
            </a:extLst>
          </p:cNvPr>
          <p:cNvSpPr>
            <a:spLocks noGrp="1"/>
          </p:cNvSpPr>
          <p:nvPr>
            <p:ph idx="1"/>
          </p:nvPr>
        </p:nvSpPr>
        <p:spPr>
          <a:xfrm>
            <a:off x="874713" y="1424323"/>
            <a:ext cx="10563754" cy="4392277"/>
          </a:xfrm>
        </p:spPr>
        <p:txBody>
          <a:bodyPr>
            <a:noAutofit/>
          </a:bodyPr>
          <a:lstStyle/>
          <a:p>
            <a:r>
              <a:rPr lang="fi-FI" sz="1600" dirty="0"/>
              <a:t>Sirkka Säikkälä, </a:t>
            </a:r>
            <a:r>
              <a:rPr lang="fi-FI" sz="1600" dirty="0" err="1"/>
              <a:t>sirkka.saikkala</a:t>
            </a:r>
            <a:r>
              <a:rPr lang="fi-FI" sz="1600" dirty="0"/>
              <a:t>(@)oph.fi, 0295 338 583</a:t>
            </a:r>
          </a:p>
          <a:p>
            <a:r>
              <a:rPr lang="fi-FI" sz="1600" dirty="0"/>
              <a:t>Linda Salmijärvi, </a:t>
            </a:r>
            <a:r>
              <a:rPr lang="fi-FI" sz="1600" dirty="0" err="1"/>
              <a:t>linda.salmijarvi</a:t>
            </a:r>
            <a:r>
              <a:rPr lang="fi-FI" sz="1600" dirty="0"/>
              <a:t>(@)oph.fi, puh. 0295 331 619</a:t>
            </a:r>
          </a:p>
          <a:p>
            <a:r>
              <a:rPr lang="fi-FI" sz="1600" dirty="0"/>
              <a:t>Maive Matikainen, </a:t>
            </a:r>
            <a:r>
              <a:rPr lang="fi-FI" sz="1600" dirty="0" err="1"/>
              <a:t>maive.matikainen</a:t>
            </a:r>
            <a:r>
              <a:rPr lang="fi-FI" sz="1600" dirty="0"/>
              <a:t>(@)oph.fi, puh. 0295 338 613</a:t>
            </a:r>
          </a:p>
          <a:p>
            <a:r>
              <a:rPr lang="fi-FI" sz="1600" dirty="0"/>
              <a:t>Laura Soili, </a:t>
            </a:r>
            <a:r>
              <a:rPr lang="fi-FI" sz="1600" dirty="0">
                <a:hlinkClick r:id="rId2"/>
              </a:rPr>
              <a:t>laura.soili@oph.fi</a:t>
            </a:r>
            <a:r>
              <a:rPr lang="fi-FI" sz="1600" dirty="0"/>
              <a:t>, puh. 0295 331 512</a:t>
            </a:r>
          </a:p>
          <a:p>
            <a:r>
              <a:rPr lang="fi-FI" sz="1600" dirty="0"/>
              <a:t>Katariina Petäjäniemi, </a:t>
            </a:r>
            <a:r>
              <a:rPr lang="fi-FI" sz="1600" dirty="0" err="1"/>
              <a:t>etunimi.sukunimi</a:t>
            </a:r>
            <a:r>
              <a:rPr lang="fi-FI" sz="1600" dirty="0"/>
              <a:t> (@) oph.fi, puh. 0295 338 506</a:t>
            </a:r>
          </a:p>
          <a:p>
            <a:endParaRPr lang="fi-FI" sz="1600" dirty="0"/>
          </a:p>
          <a:p>
            <a:pPr marL="0" indent="0">
              <a:buNone/>
            </a:pPr>
            <a:r>
              <a:rPr lang="fi-FI" sz="1600" dirty="0"/>
              <a:t>Lyhytkestoisen liikkuvuushankkeen osallistujalle –verkkosivu: </a:t>
            </a:r>
            <a:r>
              <a:rPr lang="fi-FI" sz="1600" dirty="0">
                <a:hlinkClick r:id="rId3"/>
              </a:rPr>
              <a:t>https://www.oph.fi/fi/ohjelmat/lyhytkestoisen-liikkuvuushankkeen-osallistujalle-ka122-sch</a:t>
            </a:r>
            <a:r>
              <a:rPr lang="fi-FI" sz="1600" dirty="0"/>
              <a:t> </a:t>
            </a:r>
            <a:br>
              <a:rPr lang="fi-FI" sz="1600" dirty="0"/>
            </a:br>
            <a:endParaRPr lang="fi-FI" sz="1600" dirty="0"/>
          </a:p>
          <a:p>
            <a:pPr marL="0" indent="0">
              <a:buNone/>
            </a:pPr>
            <a:r>
              <a:rPr lang="fi-FI" sz="1600" b="1" dirty="0"/>
              <a:t>Liity </a:t>
            </a:r>
            <a:r>
              <a:rPr lang="fi-FI" sz="1600" b="1" dirty="0" err="1"/>
              <a:t>kv.yleissivistävä</a:t>
            </a:r>
            <a:r>
              <a:rPr lang="fi-FI" sz="1600" b="1" dirty="0"/>
              <a:t> -sähköpostilistalle: </a:t>
            </a:r>
            <a:r>
              <a:rPr lang="fi-FI" sz="1600" dirty="0">
                <a:hlinkClick r:id="rId4"/>
              </a:rPr>
              <a:t>https://lista.edu.fi/sympa/subscribe/kv.yleissivistava</a:t>
            </a:r>
            <a:r>
              <a:rPr lang="fi-FI" sz="1600" dirty="0"/>
              <a:t>  </a:t>
            </a:r>
          </a:p>
          <a:p>
            <a:pPr marL="0" indent="0">
              <a:buNone/>
            </a:pPr>
            <a:r>
              <a:rPr lang="fi-FI" sz="1600" dirty="0"/>
              <a:t>Facebookissa: </a:t>
            </a:r>
            <a:r>
              <a:rPr lang="fi-FI" sz="1600" b="1" dirty="0"/>
              <a:t>Kansainvälisyyttä kouluille </a:t>
            </a:r>
          </a:p>
          <a:p>
            <a:pPr marL="0" indent="0">
              <a:buNone/>
            </a:pPr>
            <a:r>
              <a:rPr lang="fi-FI" sz="1600" dirty="0"/>
              <a:t>Facebookissa: </a:t>
            </a:r>
            <a:r>
              <a:rPr lang="fi-FI" sz="1600" b="1" dirty="0"/>
              <a:t>Koulujen KV-hankeaktiivit keskusteluryhmä </a:t>
            </a:r>
          </a:p>
          <a:p>
            <a:pPr marL="0" indent="0">
              <a:buNone/>
            </a:pPr>
            <a:r>
              <a:rPr lang="fi-FI" sz="1600" dirty="0"/>
              <a:t>Instagramissa: </a:t>
            </a:r>
            <a:r>
              <a:rPr lang="fi-FI" sz="1600" b="1" dirty="0"/>
              <a:t>@kansainvalisyyttakouluille </a:t>
            </a:r>
          </a:p>
        </p:txBody>
      </p:sp>
    </p:spTree>
    <p:extLst>
      <p:ext uri="{BB962C8B-B14F-4D97-AF65-F5344CB8AC3E}">
        <p14:creationId xmlns:p14="http://schemas.microsoft.com/office/powerpoint/2010/main" val="1137371604"/>
      </p:ext>
    </p:extLst>
  </p:cSld>
  <p:clrMapOvr>
    <a:masterClrMapping/>
  </p:clrMapOvr>
</p:sld>
</file>

<file path=ppt/theme/theme1.xml><?xml version="1.0" encoding="utf-8"?>
<a:theme xmlns:a="http://schemas.openxmlformats.org/drawingml/2006/main" name="Office-teema">
  <a:themeElements>
    <a:clrScheme name="Erasmus + 2023">
      <a:dk1>
        <a:srgbClr val="00496C"/>
      </a:dk1>
      <a:lt1>
        <a:srgbClr val="FFFFFF"/>
      </a:lt1>
      <a:dk2>
        <a:srgbClr val="004A6C"/>
      </a:dk2>
      <a:lt2>
        <a:srgbClr val="FFFFFF"/>
      </a:lt2>
      <a:accent1>
        <a:srgbClr val="6434C8"/>
      </a:accent1>
      <a:accent2>
        <a:srgbClr val="5DBFBE"/>
      </a:accent2>
      <a:accent3>
        <a:srgbClr val="E86F6F"/>
      </a:accent3>
      <a:accent4>
        <a:srgbClr val="689F38"/>
      </a:accent4>
      <a:accent5>
        <a:srgbClr val="F59E2D"/>
      </a:accent5>
      <a:accent6>
        <a:srgbClr val="FFED00"/>
      </a:accent6>
      <a:hlink>
        <a:srgbClr val="004A6C"/>
      </a:hlink>
      <a:folHlink>
        <a:srgbClr val="007FC7"/>
      </a:folHlink>
    </a:clrScheme>
    <a:fontScheme name="Roboto black ja medium">
      <a:majorFont>
        <a:latin typeface="Roboto Black"/>
        <a:ea typeface=""/>
        <a:cs typeface=""/>
      </a:majorFont>
      <a:minorFont>
        <a:latin typeface="Roboto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effectLst>
          <a:innerShdw blurRad="215900">
            <a:prstClr val="black"/>
          </a:innerShdw>
        </a:effectLst>
        <a:scene3d>
          <a:camera prst="orthographicFront"/>
          <a:lightRig rig="threePt" dir="t"/>
        </a:scene3d>
        <a:sp3d>
          <a:extrusionClr>
            <a:srgbClr val="000000"/>
          </a:extrusionClr>
        </a:sp3d>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3450</TotalTime>
  <Words>2763</Words>
  <Application>Microsoft Office PowerPoint</Application>
  <PresentationFormat>Laajakuva</PresentationFormat>
  <Paragraphs>264</Paragraphs>
  <Slides>38</Slides>
  <Notes>2</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38</vt:i4>
      </vt:variant>
    </vt:vector>
  </HeadingPairs>
  <TitlesOfParts>
    <vt:vector size="45" baseType="lpstr">
      <vt:lpstr>Arial</vt:lpstr>
      <vt:lpstr>eui-default</vt:lpstr>
      <vt:lpstr>Times New Roman</vt:lpstr>
      <vt:lpstr>Roboto Medium</vt:lpstr>
      <vt:lpstr>Wingdings</vt:lpstr>
      <vt:lpstr>Roboto Black</vt:lpstr>
      <vt:lpstr>Office-teema</vt:lpstr>
      <vt:lpstr>Erasmus+ KA122-SCH-hankkeen loppuraportointi</vt:lpstr>
      <vt:lpstr>Koulutuksen sisältö</vt:lpstr>
      <vt:lpstr>Päättyvien KA122-hankkeiden raportointi</vt:lpstr>
      <vt:lpstr>Luo loppuraporttilomake Beneficiary Modulessa</vt:lpstr>
      <vt:lpstr>Kun aloitat loppuraportin </vt:lpstr>
      <vt:lpstr>Näin lähetät osallistujaraportin linkin uudelleen</vt:lpstr>
      <vt:lpstr>Liikkuvuuksien ”Revalidation”</vt:lpstr>
      <vt:lpstr>Liikkuvuuksien lisääminen Beneficiary Moduleen (BM) </vt:lpstr>
      <vt:lpstr>Loppuraportin sisältö</vt:lpstr>
      <vt:lpstr>Loppuraportin arviointikriteerit</vt:lpstr>
      <vt:lpstr>Muista tietosuoja! Älä kirjoita henkilöiden nimiä  </vt:lpstr>
      <vt:lpstr>Tiivistelmä / Project summary</vt:lpstr>
      <vt:lpstr>Toteutuneet liikkuvuudet / Activities</vt:lpstr>
      <vt:lpstr>Käytännön järjestelyt / Practical arrangements </vt:lpstr>
      <vt:lpstr>Osallistujien palautteet / Participant feedback about preparation and hosting arrangements </vt:lpstr>
      <vt:lpstr>Erasmus-laatustandardit</vt:lpstr>
      <vt:lpstr>PowerPoint-esitys</vt:lpstr>
      <vt:lpstr>PowerPoint-esitys</vt:lpstr>
      <vt:lpstr>Quality standards I: Basic principles</vt:lpstr>
      <vt:lpstr>Quality standards II: Good management of mobility activities</vt:lpstr>
      <vt:lpstr>Tukiorganisaatiot </vt:lpstr>
      <vt:lpstr>Tukiorganisaatiot </vt:lpstr>
      <vt:lpstr>Tukiorganisaatiot </vt:lpstr>
      <vt:lpstr>Quality standards III: Providing quality and support to the participants</vt:lpstr>
      <vt:lpstr>Quality standards IV: Sharing results and knowledge about the programme</vt:lpstr>
      <vt:lpstr>General satisfaction (Participant feedback) </vt:lpstr>
      <vt:lpstr>Results (Participant feedback )</vt:lpstr>
      <vt:lpstr>Project objectives and achievements</vt:lpstr>
      <vt:lpstr>European Language Label</vt:lpstr>
      <vt:lpstr>Loppuraportin liitteet</vt:lpstr>
      <vt:lpstr>Declaration on Honour -liite</vt:lpstr>
      <vt:lpstr>Muita huomioita liitteistä  </vt:lpstr>
      <vt:lpstr>Checklist ja raportin lähetys</vt:lpstr>
      <vt:lpstr>Loppuraportin lähetys </vt:lpstr>
      <vt:lpstr>Loppuraportin vaiheet Opetushallituksessa </vt:lpstr>
      <vt:lpstr>Komission ohjeet loppuraporttiin </vt:lpstr>
      <vt:lpstr>Kysymyksiä? </vt:lpstr>
      <vt:lpstr>Yhteystiedot Erasmus+ yleissivistävä koulutus </vt:lpstr>
    </vt:vector>
  </TitlesOfParts>
  <Manager/>
  <Company>Erasmus+ Opetushallitus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subject/>
  <dc:creator>Antti Heikkinen</dc:creator>
  <cp:keywords/>
  <dc:description/>
  <cp:lastModifiedBy>Säikkälä Sirkka (OPH)</cp:lastModifiedBy>
  <cp:revision>309</cp:revision>
  <dcterms:created xsi:type="dcterms:W3CDTF">2021-07-31T11:54:09Z</dcterms:created>
  <dcterms:modified xsi:type="dcterms:W3CDTF">2024-04-17T11:46:45Z</dcterms:modified>
  <cp:category/>
</cp:coreProperties>
</file>