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71" r:id="rId3"/>
    <p:sldId id="363" r:id="rId4"/>
    <p:sldId id="368" r:id="rId5"/>
    <p:sldId id="369" r:id="rId6"/>
    <p:sldId id="370" r:id="rId7"/>
    <p:sldId id="372" r:id="rId8"/>
    <p:sldId id="366" r:id="rId9"/>
    <p:sldId id="367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4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667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900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821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673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838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347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88731"/>
            <a:ext cx="7149830" cy="162938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4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22/11/2022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07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22/11/2022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27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22/11/2022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0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2304000"/>
            <a:ext cx="5530174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22/11/2022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22/11/2022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22/11/2022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22/11/2022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22/11/2022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22/11/2022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22/11/2022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22/11/2022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666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22/11/2022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998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97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2305455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t>22/11/2022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69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56" r:id="rId4"/>
    <p:sldLayoutId id="2147483652" r:id="rId5"/>
    <p:sldLayoutId id="2147483657" r:id="rId6"/>
    <p:sldLayoutId id="2147483658" r:id="rId7"/>
    <p:sldLayoutId id="2147483668" r:id="rId8"/>
    <p:sldLayoutId id="2147483659" r:id="rId9"/>
    <p:sldLayoutId id="2147483666" r:id="rId10"/>
    <p:sldLayoutId id="2147483660" r:id="rId11"/>
    <p:sldLayoutId id="2147483654" r:id="rId12"/>
    <p:sldLayoutId id="2147483655" r:id="rId13"/>
    <p:sldLayoutId id="2147483661" r:id="rId14"/>
    <p:sldLayoutId id="2147483665" r:id="rId15"/>
    <p:sldLayoutId id="2147483662" r:id="rId16"/>
    <p:sldLayoutId id="2147483663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webropolsurveys.com/S/168D16C2A5B7BF2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kati.taipale@oph.fi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3600" dirty="0"/>
              <a:t>LUKION OPINTO-OHJAAJIEN VERKOSTO (LUKE/OPO-VERKOSTO)</a:t>
            </a:r>
            <a:br>
              <a:rPr lang="fi-FI" sz="3600" dirty="0"/>
            </a:br>
            <a:br>
              <a:rPr lang="fi-FI" sz="3600" dirty="0"/>
            </a:br>
            <a:r>
              <a:rPr lang="fi-FI" sz="3600" dirty="0"/>
              <a:t>LAATU- JA SAAVUTETTAVUUSOHJELMAN HANKKEET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56434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4400" dirty="0"/>
              <a:t>LUKION OPINTO-OHJAAJIEN VERKOSTO (LUKE/OPO-VERKOSTO)</a:t>
            </a:r>
            <a:br>
              <a:rPr lang="fi-FI" sz="4400" dirty="0"/>
            </a:br>
            <a:br>
              <a:rPr lang="fi-FI" sz="4400" dirty="0"/>
            </a:br>
            <a:endParaRPr lang="en-GB" sz="44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410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LUKE-verkosto opinto-ohjauksen tukiverkostona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89560" y="1933575"/>
            <a:ext cx="10515600" cy="4243387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Verkosto on </a:t>
            </a:r>
            <a:r>
              <a:rPr lang="fi-FI" sz="23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valtakunnallinen ja tarkoitettu kaikille lukion opinto-ohjaajille</a:t>
            </a:r>
            <a:r>
              <a:rPr lang="fi-FI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Sen tavoitteena on myös tukea jo olemassa olevien alueellisten verkostojen toimintaa.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Verkostossa mukana olevat opinto-ohjaajat kehittävät toimintaansa opetussuunnitelman perusteiden mukaisesti paikallisista lähtökohdista ja tarpeista käsin. Verkoston tuella opinto-ohjaaja pysyy ajan tasalla </a:t>
            </a:r>
            <a:r>
              <a:rPr lang="fi-FI" sz="2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ajankohtaisista teemoista ja muutoksista sekä verkostoituu </a:t>
            </a:r>
            <a:r>
              <a:rPr lang="fi-FI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toisten opinto-ohjaajien kanssa. LUKE-verkoston kautta on myös mahdollisuus erilaisten materiaalien jakamiseen, osaamisen kehittämiseen ja tapahtumiin osallistumiseen.  </a:t>
            </a:r>
            <a:endParaRPr lang="fi-FI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3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ILMOITTAUTUMINEN: </a:t>
            </a:r>
            <a:r>
              <a:rPr lang="fi-FI" sz="23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https://link.webropolsurveys.com/S/168D16C2A5B7BF2D</a:t>
            </a:r>
            <a:r>
              <a:rPr lang="fi-FI" sz="23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 laittamalla sähköpostia kati.taipale@oph.fi.  </a:t>
            </a:r>
            <a:endParaRPr lang="fi-FI" sz="2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l" rtl="0" fontAlgn="base">
              <a:buNone/>
            </a:pPr>
            <a:endParaRPr lang="fi-FI" sz="2200" dirty="0">
              <a:solidFill>
                <a:srgbClr val="000000"/>
              </a:solidFill>
              <a:latin typeface="Calibri" panose="020F0502020204030204" pitchFamily="34" charset="0"/>
              <a:sym typeface="Wingdings" panose="05000000000000000000" pitchFamily="2" charset="2"/>
            </a:endParaRPr>
          </a:p>
          <a:p>
            <a:pPr marL="0" indent="0" algn="l" rtl="0" fontAlgn="base">
              <a:buNone/>
            </a:pPr>
            <a:endParaRPr lang="fi-FI" sz="22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982663" lvl="2" indent="0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None/>
            </a:pP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4688-6C6A-428A-9780-F3B62DA03F23}" type="datetime1">
              <a:rPr lang="en-GB" smtClean="0"/>
              <a:t>22/11/2022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981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D23D1B-1B14-433D-B0AB-4C4B77259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Verkostokartta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6E095E-5B95-4929-88E4-029AD51A5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781175"/>
            <a:ext cx="10240390" cy="4395787"/>
          </a:xfrm>
        </p:spPr>
        <p:txBody>
          <a:bodyPr/>
          <a:lstStyle/>
          <a:p>
            <a:pPr marL="0" indent="0" algn="ctr">
              <a:spcAft>
                <a:spcPts val="0"/>
              </a:spcAft>
              <a:buNone/>
            </a:pPr>
            <a:b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Vihti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Lahti Vasa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Närpes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Malax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Kitee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Joensuu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Savonlinna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Kimitoön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Grankulla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Urjala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Nivala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Haapajärvi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Simo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Janakkala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Espoo Helsinki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Hämeenlinna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Hyvinkää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Salla Turku Lappeenranta Mikkeli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Vantaa Järvenpää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Valkeakoski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Jyväskylä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Rovaniemi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Pori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Seinäjoki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Posio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Sodankylä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Tampere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Tervola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Seinäjoki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Sastamala</a:t>
            </a:r>
            <a:endParaRPr lang="fi-FI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6A8D96D-5CA5-437D-81EA-358CCC865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22/11/2022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81981D5-4E90-4281-87FA-73A63E30F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7A91EA9-8024-46A5-AD0F-44DF03AB0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41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FB7A08-EBB7-46B3-A89F-7212B0515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Alueellisissa verkostoissa toimiminen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D752297-5368-42B3-AC1C-39B7143D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22/11/2022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60AB51-E4FC-4EF1-8ACC-AC82A7BE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FBF413C-465A-4CD7-A22F-63EDFD9DA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5</a:t>
            </a:fld>
            <a:endParaRPr lang="en-GB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106920CD-CF47-40A6-BD2B-4DF2BFFA7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694" t="42796" r="3818" b="12747"/>
          <a:stretch/>
        </p:blipFill>
        <p:spPr bwMode="auto">
          <a:xfrm>
            <a:off x="443548" y="1855366"/>
            <a:ext cx="11950294" cy="41803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21751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FCA27D-28E4-43FB-949E-9A11CBBBF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568" y="618195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Toiveita verkostolle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B7B85F-0279-4DCC-90A2-4E00A6247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409701"/>
            <a:ext cx="10612880" cy="476726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fi-FI" sz="2000" dirty="0"/>
              <a:t>Yhteistä keskustelua, koulutuksia ja </a:t>
            </a:r>
            <a:r>
              <a:rPr lang="fi-FI" sz="2000" b="1" dirty="0"/>
              <a:t>toimivien käytänteiden jakoa </a:t>
            </a:r>
            <a:r>
              <a:rPr lang="fi-FI" sz="2000" dirty="0"/>
              <a:t>ajankohtaisiin teemoihin liittyen, myös etäyhteyksiä hyödyntäen.</a:t>
            </a:r>
          </a:p>
          <a:p>
            <a:pPr>
              <a:spcAft>
                <a:spcPts val="0"/>
              </a:spcAft>
            </a:pPr>
            <a:r>
              <a:rPr lang="fi-FI" sz="2000" dirty="0"/>
              <a:t>Toimintamallien ja materiaalien jakoa, </a:t>
            </a:r>
            <a:r>
              <a:rPr lang="fi-FI" sz="2000" b="1" dirty="0"/>
              <a:t>vertaistukea ja yhteistä kehittämistyötä</a:t>
            </a:r>
            <a:r>
              <a:rPr lang="fi-FI" sz="2000" dirty="0"/>
              <a:t>.</a:t>
            </a:r>
          </a:p>
          <a:p>
            <a:pPr>
              <a:spcAft>
                <a:spcPts val="0"/>
              </a:spcAft>
            </a:pPr>
            <a:r>
              <a:rPr lang="fi-FI" sz="2000" dirty="0"/>
              <a:t>Hienoa, että perustatte yhteisen verkoston lukion opinto-ohjaajien </a:t>
            </a:r>
            <a:r>
              <a:rPr lang="fi-FI" sz="2000" b="1" dirty="0"/>
              <a:t>ajankohtaisille teemoille ja muutoksille</a:t>
            </a:r>
          </a:p>
          <a:p>
            <a:pPr>
              <a:spcAft>
                <a:spcPts val="0"/>
              </a:spcAft>
            </a:pPr>
            <a:r>
              <a:rPr lang="fi-FI" sz="2000" dirty="0"/>
              <a:t>Toiveena saada ajankohtaista tietoa lukion opinto-ohjaukseen liittyen sekä </a:t>
            </a:r>
            <a:r>
              <a:rPr lang="fi-FI" sz="2000" b="1" dirty="0"/>
              <a:t>mahdollisuus kysyä </a:t>
            </a:r>
            <a:r>
              <a:rPr lang="fi-FI" sz="2000" dirty="0"/>
              <a:t>lukion opinto-ohjaukseen liittyvistä asioista.</a:t>
            </a:r>
          </a:p>
          <a:p>
            <a:pPr>
              <a:spcAft>
                <a:spcPts val="0"/>
              </a:spcAft>
            </a:pPr>
            <a:r>
              <a:rPr lang="fi-FI" sz="2000" b="1" dirty="0"/>
              <a:t>Aktiivista toimintaa</a:t>
            </a:r>
            <a:r>
              <a:rPr lang="fi-FI" sz="2000" dirty="0"/>
              <a:t>, myös pienet lukiot huomioiden.</a:t>
            </a:r>
          </a:p>
          <a:p>
            <a:pPr>
              <a:spcAft>
                <a:spcPts val="0"/>
              </a:spcAft>
            </a:pPr>
            <a:r>
              <a:rPr lang="fi-FI" sz="2000" dirty="0"/>
              <a:t>Tukea, </a:t>
            </a:r>
            <a:r>
              <a:rPr lang="fi-FI" sz="2000" b="1" dirty="0"/>
              <a:t>ideoita omaan työhön</a:t>
            </a:r>
            <a:r>
              <a:rPr lang="fi-FI" sz="2000" dirty="0"/>
              <a:t>.</a:t>
            </a:r>
          </a:p>
          <a:p>
            <a:pPr>
              <a:spcAft>
                <a:spcPts val="0"/>
              </a:spcAft>
            </a:pPr>
            <a:r>
              <a:rPr lang="fi-FI" sz="2000" dirty="0"/>
              <a:t>Tiedonvaihtoa, </a:t>
            </a:r>
            <a:r>
              <a:rPr lang="fi-FI" sz="2000" b="1" dirty="0"/>
              <a:t>jatkuvuutta</a:t>
            </a:r>
            <a:r>
              <a:rPr lang="fi-FI" sz="2000" dirty="0"/>
              <a:t> mm. ajankohtaisista teemoista infoa säännöllisesti, vaikuttamista opinto-ohjauksen näkökulmasta sellaisiin asioihin, joilla on merkitystä mm. tasa-arvon ja yhdenvertaisuuden näkökulmasta eli kaikille opiskelijoille yhtä laadukasta ohjausta</a:t>
            </a:r>
          </a:p>
          <a:p>
            <a:pPr>
              <a:spcAft>
                <a:spcPts val="0"/>
              </a:spcAft>
            </a:pPr>
            <a:r>
              <a:rPr lang="fi-FI" sz="2000" dirty="0"/>
              <a:t>Voisiko meillä olla joku selkeä </a:t>
            </a:r>
            <a:r>
              <a:rPr lang="fi-FI" sz="2000" b="1" dirty="0"/>
              <a:t>sivusto, josta löytyisi nopsaan vastauksia </a:t>
            </a:r>
            <a:r>
              <a:rPr lang="fi-FI" sz="2000" dirty="0"/>
              <a:t>ohjauksen kysymyksiin? </a:t>
            </a:r>
          </a:p>
          <a:p>
            <a:pPr>
              <a:spcAft>
                <a:spcPts val="0"/>
              </a:spcAft>
            </a:pPr>
            <a:r>
              <a:rPr lang="fi-FI" sz="2000" dirty="0"/>
              <a:t>Paljon on varmasti hyödyllistä jaettavaa. </a:t>
            </a:r>
            <a:r>
              <a:rPr lang="fi-FI" sz="2000" b="1" dirty="0"/>
              <a:t>Moni opo on </a:t>
            </a:r>
            <a:r>
              <a:rPr lang="fi-FI" sz="2000" b="1" dirty="0" err="1"/>
              <a:t>facebook</a:t>
            </a:r>
            <a:r>
              <a:rPr lang="fi-FI" sz="2000" b="1" dirty="0"/>
              <a:t>-ryhmien varassa</a:t>
            </a:r>
            <a:r>
              <a:rPr lang="fi-FI" sz="2000" dirty="0"/>
              <a:t>, kun puhutaan hyvistä käytänteistä.</a:t>
            </a:r>
          </a:p>
          <a:p>
            <a:pPr>
              <a:spcAft>
                <a:spcPts val="0"/>
              </a:spcAft>
            </a:pPr>
            <a:r>
              <a:rPr lang="fi-FI" sz="2000" b="1" dirty="0"/>
              <a:t>Koulutusta</a:t>
            </a:r>
            <a:r>
              <a:rPr lang="fi-FI" sz="2000" dirty="0"/>
              <a:t> ajankohtaisiin asioihin.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D8536C1-6E20-42DD-91CD-7F9177F13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22/11/2022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2D3610-741B-4B12-B980-70BF3F936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9E7C814-A210-4901-9A4D-66325F381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685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4400" dirty="0"/>
              <a:t>LAATU- JA SAAVUTETTAVUUSOHJELMAN HANKKEET</a:t>
            </a:r>
            <a:br>
              <a:rPr lang="fi-FI" sz="3200" dirty="0"/>
            </a:br>
            <a:endParaRPr lang="en-GB" sz="32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9237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9"/>
            <a:ext cx="7876920" cy="671192"/>
          </a:xfrm>
        </p:spPr>
        <p:txBody>
          <a:bodyPr anchor="t">
            <a:noAutofit/>
          </a:bodyPr>
          <a:lstStyle/>
          <a:p>
            <a:r>
              <a:rPr lang="fi-FI" sz="3200" dirty="0"/>
              <a:t>Laatu- ja saavutettavuusohjelman hankkeet</a:t>
            </a:r>
            <a:endParaRPr lang="en-GB" sz="320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391920"/>
            <a:ext cx="8396240" cy="5090160"/>
          </a:xfrm>
        </p:spPr>
        <p:txBody>
          <a:bodyPr>
            <a:normAutofit fontScale="40000" lnSpcReduction="20000"/>
          </a:bodyPr>
          <a:lstStyle/>
          <a:p>
            <a:pPr marL="0" indent="0" rtl="0" fontAlgn="base">
              <a:buNone/>
            </a:pPr>
            <a:endParaRPr lang="fi-FI" sz="1100" dirty="0"/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i-FI" sz="5000" dirty="0">
                <a:effectLst/>
              </a:rPr>
              <a:t>Oppimisen ja koulunkäynnin </a:t>
            </a:r>
            <a:r>
              <a:rPr lang="fi-FI" sz="5000" b="1" dirty="0">
                <a:effectLst/>
              </a:rPr>
              <a:t>tehostettua tai erityistä tukea </a:t>
            </a:r>
            <a:r>
              <a:rPr lang="fi-FI" sz="5000" dirty="0">
                <a:effectLst/>
              </a:rPr>
              <a:t>perusopetuksessa saaneiden opiskelijoiden ohjauksen erityiskysymykset lukiokoulutuksessa </a:t>
            </a:r>
            <a:endParaRPr lang="fi-FI" sz="5000" dirty="0">
              <a:effectLst/>
              <a:highlight>
                <a:srgbClr val="FFFF00"/>
              </a:highlight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i-FI" sz="5000" b="1" dirty="0">
                <a:effectLst/>
              </a:rPr>
              <a:t>Maahanmuuttotaustaisten opiskelijoiden </a:t>
            </a:r>
            <a:r>
              <a:rPr lang="fi-FI" sz="5000" dirty="0">
                <a:effectLst/>
              </a:rPr>
              <a:t>ohjaukseen ja jatko-ohjaukseen liittyvät erityiskysymykset </a:t>
            </a:r>
            <a:endParaRPr lang="fi-FI" sz="5000" dirty="0">
              <a:effectLst/>
              <a:highlight>
                <a:srgbClr val="FFFF00"/>
              </a:highlight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i-FI" sz="5000" b="1" dirty="0">
                <a:effectLst/>
              </a:rPr>
              <a:t>Tutkintokoulutukseen valmentavaan koulutukseen </a:t>
            </a:r>
            <a:r>
              <a:rPr lang="fi-FI" sz="5000" dirty="0">
                <a:effectLst/>
              </a:rPr>
              <a:t>(TUVA) liittyvä ohjaus </a:t>
            </a:r>
            <a:endParaRPr lang="fi-FI" sz="5000" dirty="0">
              <a:effectLst/>
              <a:highlight>
                <a:srgbClr val="FFFF00"/>
              </a:highlight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i-FI" sz="5000" b="1" dirty="0">
                <a:effectLst/>
              </a:rPr>
              <a:t>Lukio-opintojen aikainen jatko- ja uraohjaus sekä ilman jatko-opintopaikkaa</a:t>
            </a:r>
            <a:r>
              <a:rPr lang="fi-FI" sz="5000" dirty="0">
                <a:effectLst/>
              </a:rPr>
              <a:t> jääneiden ohjaus </a:t>
            </a:r>
            <a:endParaRPr lang="fi-FI" sz="5000" dirty="0">
              <a:effectLst/>
              <a:highlight>
                <a:srgbClr val="FFFF00"/>
              </a:highlight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i-FI" sz="5000" dirty="0">
                <a:effectLst/>
              </a:rPr>
              <a:t>Lukioissa tehtävään </a:t>
            </a:r>
            <a:r>
              <a:rPr lang="fi-FI" sz="5000" b="1" dirty="0">
                <a:effectLst/>
              </a:rPr>
              <a:t>korkeakouluyhteistyöhön ja kansainvälisyyteen </a:t>
            </a:r>
            <a:r>
              <a:rPr lang="fi-FI" sz="5000" dirty="0">
                <a:effectLst/>
              </a:rPr>
              <a:t>liittyvä ohjaus</a:t>
            </a:r>
            <a:endParaRPr lang="fi-FI" sz="5000" dirty="0">
              <a:effectLst/>
              <a:highlight>
                <a:srgbClr val="FFFF00"/>
              </a:highlight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fi-FI" sz="5000" dirty="0">
                <a:effectLst/>
              </a:rPr>
              <a:t>Lukioissa tehtävään </a:t>
            </a:r>
            <a:r>
              <a:rPr lang="fi-FI" sz="5000" b="1" dirty="0">
                <a:effectLst/>
              </a:rPr>
              <a:t>työelämäyhteistyöhön ja yrittäjyyteen </a:t>
            </a:r>
            <a:r>
              <a:rPr lang="fi-FI" sz="5000" dirty="0">
                <a:effectLst/>
              </a:rPr>
              <a:t>liittyvä ohjaus </a:t>
            </a:r>
            <a:endParaRPr lang="fi-FI" sz="5000" dirty="0">
              <a:effectLst/>
              <a:highlight>
                <a:srgbClr val="FFFF00"/>
              </a:highlight>
            </a:endParaRP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i-FI" sz="5000" b="1" dirty="0">
                <a:effectLst/>
              </a:rPr>
              <a:t>Tulevaisuusnäkökulmien</a:t>
            </a:r>
            <a:r>
              <a:rPr lang="fi-FI" sz="5000" dirty="0">
                <a:effectLst/>
              </a:rPr>
              <a:t> vahvistaminen ja ennakointitiedon hyödyntäminen lukion ohjaustyössä</a:t>
            </a:r>
            <a:endParaRPr lang="fi-FI" sz="5000" b="0" i="0" dirty="0">
              <a:effectLst/>
            </a:endParaRPr>
          </a:p>
          <a:p>
            <a:pPr marL="982663" lvl="2" indent="0">
              <a:spcBef>
                <a:spcPts val="0"/>
              </a:spcBef>
              <a:spcAft>
                <a:spcPts val="1500"/>
              </a:spcAft>
              <a:buNone/>
            </a:pPr>
            <a:endParaRPr lang="en-GB" sz="11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896568" y="6305687"/>
            <a:ext cx="883594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AC4688-6C6A-428A-9780-F3B62DA03F23}" type="datetime1">
              <a:rPr lang="en-GB" smtClean="0"/>
              <a:pPr>
                <a:spcAft>
                  <a:spcPts val="600"/>
                </a:spcAft>
              </a:pPr>
              <a:t>22/11/2022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780162" y="6305687"/>
            <a:ext cx="432880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0554508" y="6305687"/>
            <a:ext cx="818748" cy="26230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6E131DE-DA31-4CDF-828A-8EB206A3CD12}" type="slidenum">
              <a:rPr lang="en-GB" smtClean="0"/>
              <a:pPr>
                <a:spcAft>
                  <a:spcPts val="600"/>
                </a:spcAft>
              </a:pPr>
              <a:t>8</a:t>
            </a:fld>
            <a:endParaRPr lang="en-GB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8805F1A-8F85-400E-B817-4B74A8E40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2553" y="822329"/>
            <a:ext cx="2603909" cy="5233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4162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Kiitos!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it-IT" dirty="0"/>
              <a:t>Kati Taipale</a:t>
            </a:r>
          </a:p>
          <a:p>
            <a:pPr>
              <a:spcAft>
                <a:spcPts val="0"/>
              </a:spcAft>
            </a:pPr>
            <a:r>
              <a:rPr lang="it-IT" dirty="0"/>
              <a:t>Opetusneuvos</a:t>
            </a:r>
          </a:p>
          <a:p>
            <a:pPr>
              <a:spcAft>
                <a:spcPts val="0"/>
              </a:spcAft>
            </a:pPr>
            <a:r>
              <a:rPr lang="it-IT" dirty="0">
                <a:hlinkClick r:id="rId3"/>
              </a:rPr>
              <a:t>kati.taipale@oph.fi</a:t>
            </a:r>
            <a:endParaRPr lang="it-IT" dirty="0"/>
          </a:p>
          <a:p>
            <a:pPr>
              <a:spcAft>
                <a:spcPts val="0"/>
              </a:spcAft>
            </a:pPr>
            <a:r>
              <a:rPr lang="it-IT" dirty="0"/>
              <a:t>Puhelin 029 533 1214</a:t>
            </a:r>
            <a:endParaRPr lang="en-GB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17129652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OPH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5BCA13"/>
      </a:accent2>
      <a:accent3>
        <a:srgbClr val="82D4FF"/>
      </a:accent3>
      <a:accent4>
        <a:srgbClr val="FFE500"/>
      </a:accent4>
      <a:accent5>
        <a:srgbClr val="FF5000"/>
      </a:accent5>
      <a:accent6>
        <a:srgbClr val="C227B9"/>
      </a:accent6>
      <a:hlink>
        <a:srgbClr val="0563C1"/>
      </a:hlink>
      <a:folHlink>
        <a:srgbClr val="954F72"/>
      </a:folHlink>
    </a:clrScheme>
    <a:fontScheme name="OPHpowerpoi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_malliesitys_v2017-01-11.potx  -  Vain luku" id="{582B91B2-1965-4CDD-B8FC-BF8A1F34E43A}" vid="{3BEB9B3B-49A5-419E-9DC8-904C530D531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OPH_malliesitys_v2017-01-11</Template>
  <TotalTime>360</TotalTime>
  <Words>400</Words>
  <Application>Microsoft Office PowerPoint</Application>
  <PresentationFormat>Laajakuva</PresentationFormat>
  <Paragraphs>64</Paragraphs>
  <Slides>9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Symbol</vt:lpstr>
      <vt:lpstr>Opetushallitus</vt:lpstr>
      <vt:lpstr>LUKION OPINTO-OHJAAJIEN VERKOSTO (LUKE/OPO-VERKOSTO)  LAATU- JA SAAVUTETTAVUUSOHJELMAN HANKKEET</vt:lpstr>
      <vt:lpstr>LUKION OPINTO-OHJAAJIEN VERKOSTO (LUKE/OPO-VERKOSTO)  </vt:lpstr>
      <vt:lpstr>LUKE-verkosto opinto-ohjauksen tukiverkostona</vt:lpstr>
      <vt:lpstr>Verkostokartta</vt:lpstr>
      <vt:lpstr>Alueellisissa verkostoissa toimiminen</vt:lpstr>
      <vt:lpstr>Toiveita verkostolle</vt:lpstr>
      <vt:lpstr>LAATU- JA SAAVUTETTAVUUSOHJELMAN HANKKEET </vt:lpstr>
      <vt:lpstr>Laatu- ja saavutettavuusohjelman hankkeet</vt:lpstr>
      <vt:lpstr>Kiitos!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Hyvän ohjauksen kriteerit</dc:title>
  <dc:creator>Taipale Kati (OPH)</dc:creator>
  <cp:lastModifiedBy>Taipale Kati (OPH)</cp:lastModifiedBy>
  <cp:revision>13</cp:revision>
  <dcterms:created xsi:type="dcterms:W3CDTF">2022-09-12T07:50:58Z</dcterms:created>
  <dcterms:modified xsi:type="dcterms:W3CDTF">2022-11-22T12:03:23Z</dcterms:modified>
</cp:coreProperties>
</file>