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0"/>
  </p:notesMasterIdLst>
  <p:handoutMasterIdLst>
    <p:handoutMasterId r:id="rId61"/>
  </p:handoutMasterIdLst>
  <p:sldIdLst>
    <p:sldId id="2413" r:id="rId5"/>
    <p:sldId id="2415" r:id="rId6"/>
    <p:sldId id="2416" r:id="rId7"/>
    <p:sldId id="2386" r:id="rId8"/>
    <p:sldId id="2328" r:id="rId9"/>
    <p:sldId id="2242" r:id="rId10"/>
    <p:sldId id="2310" r:id="rId11"/>
    <p:sldId id="2319" r:id="rId12"/>
    <p:sldId id="2311" r:id="rId13"/>
    <p:sldId id="2312" r:id="rId14"/>
    <p:sldId id="2305" r:id="rId15"/>
    <p:sldId id="2313" r:id="rId16"/>
    <p:sldId id="2314" r:id="rId17"/>
    <p:sldId id="2320" r:id="rId18"/>
    <p:sldId id="2246" r:id="rId19"/>
    <p:sldId id="2247" r:id="rId20"/>
    <p:sldId id="2318" r:id="rId21"/>
    <p:sldId id="2248" r:id="rId22"/>
    <p:sldId id="2045" r:id="rId23"/>
    <p:sldId id="2258" r:id="rId24"/>
    <p:sldId id="2418" r:id="rId25"/>
    <p:sldId id="2263" r:id="rId26"/>
    <p:sldId id="300" r:id="rId27"/>
    <p:sldId id="2284" r:id="rId28"/>
    <p:sldId id="2335" r:id="rId29"/>
    <p:sldId id="2337" r:id="rId30"/>
    <p:sldId id="2379" r:id="rId31"/>
    <p:sldId id="2419" r:id="rId32"/>
    <p:sldId id="2338" r:id="rId33"/>
    <p:sldId id="2160" r:id="rId34"/>
    <p:sldId id="2393" r:id="rId35"/>
    <p:sldId id="2402" r:id="rId36"/>
    <p:sldId id="2389" r:id="rId37"/>
    <p:sldId id="308" r:id="rId38"/>
    <p:sldId id="2102" r:id="rId39"/>
    <p:sldId id="2383" r:id="rId40"/>
    <p:sldId id="2204" r:id="rId41"/>
    <p:sldId id="2333" r:id="rId42"/>
    <p:sldId id="2391" r:id="rId43"/>
    <p:sldId id="2420" r:id="rId44"/>
    <p:sldId id="2195" r:id="rId45"/>
    <p:sldId id="2211" r:id="rId46"/>
    <p:sldId id="2212" r:id="rId47"/>
    <p:sldId id="2308" r:id="rId48"/>
    <p:sldId id="2342" r:id="rId49"/>
    <p:sldId id="1942" r:id="rId50"/>
    <p:sldId id="2276" r:id="rId51"/>
    <p:sldId id="2378" r:id="rId52"/>
    <p:sldId id="2380" r:id="rId53"/>
    <p:sldId id="2325" r:id="rId54"/>
    <p:sldId id="2414" r:id="rId55"/>
    <p:sldId id="2410" r:id="rId56"/>
    <p:sldId id="2377" r:id="rId57"/>
    <p:sldId id="2366" r:id="rId58"/>
    <p:sldId id="2417" r:id="rId59"/>
  </p:sldIdLst>
  <p:sldSz cx="12192000" cy="6858000"/>
  <p:notesSz cx="6858000" cy="992663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sola Anne-Sofie" initials="PA" lastIdx="9" clrIdx="0">
    <p:extLst>
      <p:ext uri="{19B8F6BF-5375-455C-9EA6-DF929625EA0E}">
        <p15:presenceInfo xmlns:p15="http://schemas.microsoft.com/office/powerpoint/2012/main" userId="S::anne-sofie.pesola@oph.fi::942fe6e7-3f2a-4e42-81cb-eac66ab667c2" providerId="AD"/>
      </p:ext>
    </p:extLst>
  </p:cmAuthor>
  <p:cmAuthor id="2" name="Pohjonen Hanna" initials="PH" lastIdx="2" clrIdx="1">
    <p:extLst>
      <p:ext uri="{19B8F6BF-5375-455C-9EA6-DF929625EA0E}">
        <p15:presenceInfo xmlns:p15="http://schemas.microsoft.com/office/powerpoint/2012/main" userId="S::hanna.pohjonen@oph.fi::f9e7908c-d96d-4b8b-b465-66a2da85d8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D6FF"/>
    <a:srgbClr val="5BCA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202B0CA-FC54-4496-8BCA-5EF66A818D29}" styleName="Tumma tyyli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F2DE63D5-997A-4646-A377-4702673A728D}" styleName="Vaalea tyyli 2 - Korostus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Vaalea tyyli 3 - Korostus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Vaalea tyyli 3 - Korostus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FECB4D8-DB02-4DC6-A0A2-4F2EBAE1DC90}" styleName="Normaali tyyli 1 - Korostu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94660"/>
  </p:normalViewPr>
  <p:slideViewPr>
    <p:cSldViewPr snapToGrid="0">
      <p:cViewPr varScale="1">
        <p:scale>
          <a:sx n="62" d="100"/>
          <a:sy n="62" d="100"/>
        </p:scale>
        <p:origin x="820" y="5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s>
</file>

<file path=ppt/diagrams/_rels/data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A16ADC-6DE0-42A7-974D-2B9F45C56F99}" type="doc">
      <dgm:prSet loTypeId="urn:microsoft.com/office/officeart/2005/8/layout/radial3" loCatId="cycle" qsTypeId="urn:microsoft.com/office/officeart/2005/8/quickstyle/simple1" qsCatId="simple" csTypeId="urn:microsoft.com/office/officeart/2005/8/colors/accent1_4" csCatId="accent1" phldr="1"/>
      <dgm:spPr/>
      <dgm:t>
        <a:bodyPr/>
        <a:lstStyle/>
        <a:p>
          <a:endParaRPr lang="fi-FI"/>
        </a:p>
      </dgm:t>
    </dgm:pt>
    <dgm:pt modelId="{A4920426-07E7-4197-91F2-3DD7C8EE5ECF}">
      <dgm:prSet/>
      <dgm:spPr/>
      <dgm:t>
        <a:bodyPr/>
        <a:lstStyle/>
        <a:p>
          <a:r>
            <a:rPr lang="sv-SE" dirty="0"/>
            <a:t>Allmänna principer för bedömningen</a:t>
          </a:r>
        </a:p>
      </dgm:t>
    </dgm:pt>
    <dgm:pt modelId="{10CF2CE1-8D0C-4FEE-8E57-4525E367EF3E}" type="parTrans" cxnId="{0735363E-B145-4415-B80F-1A51C6BF2A6F}">
      <dgm:prSet/>
      <dgm:spPr/>
      <dgm:t>
        <a:bodyPr/>
        <a:lstStyle/>
        <a:p>
          <a:endParaRPr lang="fi-FI"/>
        </a:p>
      </dgm:t>
    </dgm:pt>
    <dgm:pt modelId="{4C6045F4-5342-4CF5-A440-BA686A8DC50B}" type="sibTrans" cxnId="{0735363E-B145-4415-B80F-1A51C6BF2A6F}">
      <dgm:prSet/>
      <dgm:spPr/>
      <dgm:t>
        <a:bodyPr/>
        <a:lstStyle/>
        <a:p>
          <a:endParaRPr lang="fi-FI"/>
        </a:p>
      </dgm:t>
    </dgm:pt>
    <dgm:pt modelId="{B00F0FE6-2954-4C27-9C65-1494A3C2191C}">
      <dgm:prSet custT="1"/>
      <dgm:spPr/>
      <dgm:t>
        <a:bodyPr/>
        <a:lstStyle/>
        <a:p>
          <a:r>
            <a:rPr lang="sv-SE" sz="2000"/>
            <a:t>Mångsidig</a:t>
          </a:r>
        </a:p>
      </dgm:t>
    </dgm:pt>
    <dgm:pt modelId="{B445B25E-57B8-4CED-80D3-3766A62AE012}" type="parTrans" cxnId="{582E4609-6E48-417D-93C5-E2D2B5888034}">
      <dgm:prSet/>
      <dgm:spPr/>
      <dgm:t>
        <a:bodyPr/>
        <a:lstStyle/>
        <a:p>
          <a:endParaRPr lang="fi-FI"/>
        </a:p>
      </dgm:t>
    </dgm:pt>
    <dgm:pt modelId="{CDFB4792-A2C3-4640-B9B2-CFE53293819A}" type="sibTrans" cxnId="{582E4609-6E48-417D-93C5-E2D2B5888034}">
      <dgm:prSet/>
      <dgm:spPr/>
      <dgm:t>
        <a:bodyPr/>
        <a:lstStyle/>
        <a:p>
          <a:endParaRPr lang="fi-FI"/>
        </a:p>
      </dgm:t>
    </dgm:pt>
    <dgm:pt modelId="{5B476B79-4260-4F55-90E7-C9FBA2D96D92}">
      <dgm:prSet custT="1"/>
      <dgm:spPr/>
      <dgm:t>
        <a:bodyPr/>
        <a:lstStyle/>
        <a:p>
          <a:pPr rtl="0"/>
          <a:r>
            <a:rPr lang="sv-SE" sz="2000">
              <a:latin typeface="+mn-lt"/>
            </a:rPr>
            <a:t>Öppenhet, samarbete och delaktighet</a:t>
          </a:r>
        </a:p>
      </dgm:t>
    </dgm:pt>
    <dgm:pt modelId="{2936FE63-A21C-46F8-BF00-8FE6BDE49317}" type="parTrans" cxnId="{7E06C04F-1A76-437E-8E48-29E8AE03380B}">
      <dgm:prSet/>
      <dgm:spPr/>
      <dgm:t>
        <a:bodyPr/>
        <a:lstStyle/>
        <a:p>
          <a:endParaRPr lang="fi-FI"/>
        </a:p>
      </dgm:t>
    </dgm:pt>
    <dgm:pt modelId="{63F518A4-812E-4857-8E5C-43DDCA4E2E1B}" type="sibTrans" cxnId="{7E06C04F-1A76-437E-8E48-29E8AE03380B}">
      <dgm:prSet/>
      <dgm:spPr/>
      <dgm:t>
        <a:bodyPr/>
        <a:lstStyle/>
        <a:p>
          <a:endParaRPr lang="fi-FI"/>
        </a:p>
      </dgm:t>
    </dgm:pt>
    <dgm:pt modelId="{5E60618B-912D-486C-8172-8D286EB68B96}">
      <dgm:prSet custT="1"/>
      <dgm:spPr/>
      <dgm:t>
        <a:bodyPr/>
        <a:lstStyle/>
        <a:p>
          <a:r>
            <a:rPr lang="sv-SE" sz="2000"/>
            <a:t>Jämlik</a:t>
          </a:r>
        </a:p>
      </dgm:t>
    </dgm:pt>
    <dgm:pt modelId="{29F45370-C2F7-4BF3-B4EF-E46E5B724F3F}" type="parTrans" cxnId="{C8429271-37BC-4C77-9414-6D6C41E00308}">
      <dgm:prSet/>
      <dgm:spPr/>
      <dgm:t>
        <a:bodyPr/>
        <a:lstStyle/>
        <a:p>
          <a:endParaRPr lang="fi-FI"/>
        </a:p>
      </dgm:t>
    </dgm:pt>
    <dgm:pt modelId="{40712BAC-E87B-45C2-8CDF-08562F1808F2}" type="sibTrans" cxnId="{C8429271-37BC-4C77-9414-6D6C41E00308}">
      <dgm:prSet/>
      <dgm:spPr/>
      <dgm:t>
        <a:bodyPr/>
        <a:lstStyle/>
        <a:p>
          <a:endParaRPr lang="fi-FI"/>
        </a:p>
      </dgm:t>
    </dgm:pt>
    <dgm:pt modelId="{C07B3A91-F004-457B-8B18-4D36E27B23AD}">
      <dgm:prSet custT="1"/>
      <dgm:spPr/>
      <dgm:t>
        <a:bodyPr/>
        <a:lstStyle/>
        <a:p>
          <a:r>
            <a:rPr lang="sv-SE" sz="2000"/>
            <a:t>Systematisk och konsekvent</a:t>
          </a:r>
        </a:p>
      </dgm:t>
    </dgm:pt>
    <dgm:pt modelId="{19B00C3D-02B1-4DB1-B14B-DD4BF989B417}" type="parTrans" cxnId="{BB567397-B4EE-44BC-99A8-58D9F7580658}">
      <dgm:prSet/>
      <dgm:spPr/>
      <dgm:t>
        <a:bodyPr/>
        <a:lstStyle/>
        <a:p>
          <a:endParaRPr lang="fi-FI"/>
        </a:p>
      </dgm:t>
    </dgm:pt>
    <dgm:pt modelId="{8907A7EE-280A-44CB-B37A-56415A262A03}" type="sibTrans" cxnId="{BB567397-B4EE-44BC-99A8-58D9F7580658}">
      <dgm:prSet/>
      <dgm:spPr/>
      <dgm:t>
        <a:bodyPr/>
        <a:lstStyle/>
        <a:p>
          <a:endParaRPr lang="fi-FI"/>
        </a:p>
      </dgm:t>
    </dgm:pt>
    <dgm:pt modelId="{D61DAF76-CB9C-466F-ACC2-3489B7BFFBD1}">
      <dgm:prSet custT="1"/>
      <dgm:spPr/>
      <dgm:t>
        <a:bodyPr/>
        <a:lstStyle/>
        <a:p>
          <a:r>
            <a:rPr lang="sv-SE" sz="1800" dirty="0"/>
            <a:t>Beaktar elevens ålder och förutsättningar</a:t>
          </a:r>
        </a:p>
      </dgm:t>
    </dgm:pt>
    <dgm:pt modelId="{1131CA23-5273-4B05-8C41-D3E6EC25FEE3}" type="parTrans" cxnId="{D1040655-EA0F-48B1-8FF8-3C953CA5FEAC}">
      <dgm:prSet/>
      <dgm:spPr/>
      <dgm:t>
        <a:bodyPr/>
        <a:lstStyle/>
        <a:p>
          <a:endParaRPr lang="fi-FI"/>
        </a:p>
      </dgm:t>
    </dgm:pt>
    <dgm:pt modelId="{D139C444-F7E9-452B-AA63-946925B5CAEA}" type="sibTrans" cxnId="{D1040655-EA0F-48B1-8FF8-3C953CA5FEAC}">
      <dgm:prSet/>
      <dgm:spPr/>
      <dgm:t>
        <a:bodyPr/>
        <a:lstStyle/>
        <a:p>
          <a:endParaRPr lang="fi-FI"/>
        </a:p>
      </dgm:t>
    </dgm:pt>
    <dgm:pt modelId="{C328074D-4D32-42A9-AB16-F41AE2EFB62C}">
      <dgm:prSet custT="1"/>
      <dgm:spPr/>
      <dgm:t>
        <a:bodyPr/>
        <a:lstStyle/>
        <a:p>
          <a:r>
            <a:rPr lang="sv-SE" sz="2000" dirty="0"/>
            <a:t>Grundar sig på mål och kunskapskrav</a:t>
          </a:r>
        </a:p>
      </dgm:t>
    </dgm:pt>
    <dgm:pt modelId="{6C7CC2CB-C718-43DD-845D-2BCE16B64E79}" type="parTrans" cxnId="{D5B1A2DC-D3AC-4296-969D-BA23C3833B74}">
      <dgm:prSet/>
      <dgm:spPr/>
      <dgm:t>
        <a:bodyPr/>
        <a:lstStyle/>
        <a:p>
          <a:endParaRPr lang="fi-FI"/>
        </a:p>
      </dgm:t>
    </dgm:pt>
    <dgm:pt modelId="{F91ED2D1-D90B-44C6-B2E1-D483214901F4}" type="sibTrans" cxnId="{D5B1A2DC-D3AC-4296-969D-BA23C3833B74}">
      <dgm:prSet/>
      <dgm:spPr/>
      <dgm:t>
        <a:bodyPr/>
        <a:lstStyle/>
        <a:p>
          <a:endParaRPr lang="fi-FI"/>
        </a:p>
      </dgm:t>
    </dgm:pt>
    <dgm:pt modelId="{B2F94651-820B-49A9-9A40-63A7C1D5EC93}" type="pres">
      <dgm:prSet presAssocID="{A8A16ADC-6DE0-42A7-974D-2B9F45C56F99}" presName="composite" presStyleCnt="0">
        <dgm:presLayoutVars>
          <dgm:chMax val="1"/>
          <dgm:dir/>
          <dgm:resizeHandles val="exact"/>
        </dgm:presLayoutVars>
      </dgm:prSet>
      <dgm:spPr/>
    </dgm:pt>
    <dgm:pt modelId="{1E19155C-D605-486A-84CB-997D04F63771}" type="pres">
      <dgm:prSet presAssocID="{A8A16ADC-6DE0-42A7-974D-2B9F45C56F99}" presName="radial" presStyleCnt="0">
        <dgm:presLayoutVars>
          <dgm:animLvl val="ctr"/>
        </dgm:presLayoutVars>
      </dgm:prSet>
      <dgm:spPr/>
    </dgm:pt>
    <dgm:pt modelId="{69E391CE-0E8B-4195-B3A2-AC186B3541F6}" type="pres">
      <dgm:prSet presAssocID="{A4920426-07E7-4197-91F2-3DD7C8EE5ECF}" presName="centerShape" presStyleLbl="vennNode1" presStyleIdx="0" presStyleCnt="7"/>
      <dgm:spPr/>
    </dgm:pt>
    <dgm:pt modelId="{9CDE5F0A-6571-408C-8EA3-016B1C8A57E6}" type="pres">
      <dgm:prSet presAssocID="{B00F0FE6-2954-4C27-9C65-1494A3C2191C}" presName="node" presStyleLbl="vennNode1" presStyleIdx="1" presStyleCnt="7" custScaleX="106801">
        <dgm:presLayoutVars>
          <dgm:bulletEnabled val="1"/>
        </dgm:presLayoutVars>
      </dgm:prSet>
      <dgm:spPr/>
    </dgm:pt>
    <dgm:pt modelId="{3B07C941-C622-4B6C-A510-DB7351F66F77}" type="pres">
      <dgm:prSet presAssocID="{5B476B79-4260-4F55-90E7-C9FBA2D96D92}" presName="node" presStyleLbl="vennNode1" presStyleIdx="2" presStyleCnt="7" custScaleX="108480">
        <dgm:presLayoutVars>
          <dgm:bulletEnabled val="1"/>
        </dgm:presLayoutVars>
      </dgm:prSet>
      <dgm:spPr/>
    </dgm:pt>
    <dgm:pt modelId="{C9042B10-8498-4DE9-A7CE-D066EF73FA4F}" type="pres">
      <dgm:prSet presAssocID="{5E60618B-912D-486C-8172-8D286EB68B96}" presName="node" presStyleLbl="vennNode1" presStyleIdx="3" presStyleCnt="7">
        <dgm:presLayoutVars>
          <dgm:bulletEnabled val="1"/>
        </dgm:presLayoutVars>
      </dgm:prSet>
      <dgm:spPr/>
    </dgm:pt>
    <dgm:pt modelId="{C4B286AA-E966-4799-AA32-644D89CCA031}" type="pres">
      <dgm:prSet presAssocID="{C07B3A91-F004-457B-8B18-4D36E27B23AD}" presName="node" presStyleLbl="vennNode1" presStyleIdx="4" presStyleCnt="7" custScaleX="128013">
        <dgm:presLayoutVars>
          <dgm:bulletEnabled val="1"/>
        </dgm:presLayoutVars>
      </dgm:prSet>
      <dgm:spPr/>
    </dgm:pt>
    <dgm:pt modelId="{0C53069F-B619-43C1-A7FC-8882C694DB27}" type="pres">
      <dgm:prSet presAssocID="{D61DAF76-CB9C-466F-ACC2-3489B7BFFBD1}" presName="node" presStyleLbl="vennNode1" presStyleIdx="5" presStyleCnt="7" custScaleX="134346" custScaleY="115660" custRadScaleRad="108720" custRadScaleInc="2994">
        <dgm:presLayoutVars>
          <dgm:bulletEnabled val="1"/>
        </dgm:presLayoutVars>
      </dgm:prSet>
      <dgm:spPr/>
    </dgm:pt>
    <dgm:pt modelId="{54FCDB1B-1465-4CD9-9C28-254E35E46909}" type="pres">
      <dgm:prSet presAssocID="{C328074D-4D32-42A9-AB16-F41AE2EFB62C}" presName="node" presStyleLbl="vennNode1" presStyleIdx="6" presStyleCnt="7" custScaleX="133276" custScaleY="111055" custRadScaleRad="108851" custRadScaleInc="-3055">
        <dgm:presLayoutVars>
          <dgm:bulletEnabled val="1"/>
        </dgm:presLayoutVars>
      </dgm:prSet>
      <dgm:spPr/>
    </dgm:pt>
  </dgm:ptLst>
  <dgm:cxnLst>
    <dgm:cxn modelId="{582E4609-6E48-417D-93C5-E2D2B5888034}" srcId="{A4920426-07E7-4197-91F2-3DD7C8EE5ECF}" destId="{B00F0FE6-2954-4C27-9C65-1494A3C2191C}" srcOrd="0" destOrd="0" parTransId="{B445B25E-57B8-4CED-80D3-3766A62AE012}" sibTransId="{CDFB4792-A2C3-4640-B9B2-CFE53293819A}"/>
    <dgm:cxn modelId="{0735363E-B145-4415-B80F-1A51C6BF2A6F}" srcId="{A8A16ADC-6DE0-42A7-974D-2B9F45C56F99}" destId="{A4920426-07E7-4197-91F2-3DD7C8EE5ECF}" srcOrd="0" destOrd="0" parTransId="{10CF2CE1-8D0C-4FEE-8E57-4525E367EF3E}" sibTransId="{4C6045F4-5342-4CF5-A440-BA686A8DC50B}"/>
    <dgm:cxn modelId="{5CB0EC5F-5F90-41C5-9024-8BF3048C01E1}" type="presOf" srcId="{5E60618B-912D-486C-8172-8D286EB68B96}" destId="{C9042B10-8498-4DE9-A7CE-D066EF73FA4F}" srcOrd="0" destOrd="0" presId="urn:microsoft.com/office/officeart/2005/8/layout/radial3"/>
    <dgm:cxn modelId="{7E06C04F-1A76-437E-8E48-29E8AE03380B}" srcId="{A4920426-07E7-4197-91F2-3DD7C8EE5ECF}" destId="{5B476B79-4260-4F55-90E7-C9FBA2D96D92}" srcOrd="1" destOrd="0" parTransId="{2936FE63-A21C-46F8-BF00-8FE6BDE49317}" sibTransId="{63F518A4-812E-4857-8E5C-43DDCA4E2E1B}"/>
    <dgm:cxn modelId="{C8429271-37BC-4C77-9414-6D6C41E00308}" srcId="{A4920426-07E7-4197-91F2-3DD7C8EE5ECF}" destId="{5E60618B-912D-486C-8172-8D286EB68B96}" srcOrd="2" destOrd="0" parTransId="{29F45370-C2F7-4BF3-B4EF-E46E5B724F3F}" sibTransId="{40712BAC-E87B-45C2-8CDF-08562F1808F2}"/>
    <dgm:cxn modelId="{2B31CA71-A43F-4FFA-8A56-8BCA13C7A365}" type="presOf" srcId="{A4920426-07E7-4197-91F2-3DD7C8EE5ECF}" destId="{69E391CE-0E8B-4195-B3A2-AC186B3541F6}" srcOrd="0" destOrd="0" presId="urn:microsoft.com/office/officeart/2005/8/layout/radial3"/>
    <dgm:cxn modelId="{D1040655-EA0F-48B1-8FF8-3C953CA5FEAC}" srcId="{A4920426-07E7-4197-91F2-3DD7C8EE5ECF}" destId="{D61DAF76-CB9C-466F-ACC2-3489B7BFFBD1}" srcOrd="4" destOrd="0" parTransId="{1131CA23-5273-4B05-8C41-D3E6EC25FEE3}" sibTransId="{D139C444-F7E9-452B-AA63-946925B5CAEA}"/>
    <dgm:cxn modelId="{68EC4C79-2742-4247-BD82-75593E8374D8}" type="presOf" srcId="{C328074D-4D32-42A9-AB16-F41AE2EFB62C}" destId="{54FCDB1B-1465-4CD9-9C28-254E35E46909}" srcOrd="0" destOrd="0" presId="urn:microsoft.com/office/officeart/2005/8/layout/radial3"/>
    <dgm:cxn modelId="{6B2FEE8C-1E25-4D21-A370-2DD2068190EE}" type="presOf" srcId="{C07B3A91-F004-457B-8B18-4D36E27B23AD}" destId="{C4B286AA-E966-4799-AA32-644D89CCA031}" srcOrd="0" destOrd="0" presId="urn:microsoft.com/office/officeart/2005/8/layout/radial3"/>
    <dgm:cxn modelId="{BB567397-B4EE-44BC-99A8-58D9F7580658}" srcId="{A4920426-07E7-4197-91F2-3DD7C8EE5ECF}" destId="{C07B3A91-F004-457B-8B18-4D36E27B23AD}" srcOrd="3" destOrd="0" parTransId="{19B00C3D-02B1-4DB1-B14B-DD4BF989B417}" sibTransId="{8907A7EE-280A-44CB-B37A-56415A262A03}"/>
    <dgm:cxn modelId="{6B34C2CB-81E5-4704-9E58-ED764711C1C1}" type="presOf" srcId="{5B476B79-4260-4F55-90E7-C9FBA2D96D92}" destId="{3B07C941-C622-4B6C-A510-DB7351F66F77}" srcOrd="0" destOrd="0" presId="urn:microsoft.com/office/officeart/2005/8/layout/radial3"/>
    <dgm:cxn modelId="{F26027D2-3926-4AE5-AAA8-BEE9E599D33B}" type="presOf" srcId="{B00F0FE6-2954-4C27-9C65-1494A3C2191C}" destId="{9CDE5F0A-6571-408C-8EA3-016B1C8A57E6}" srcOrd="0" destOrd="0" presId="urn:microsoft.com/office/officeart/2005/8/layout/radial3"/>
    <dgm:cxn modelId="{D5B1A2DC-D3AC-4296-969D-BA23C3833B74}" srcId="{A4920426-07E7-4197-91F2-3DD7C8EE5ECF}" destId="{C328074D-4D32-42A9-AB16-F41AE2EFB62C}" srcOrd="5" destOrd="0" parTransId="{6C7CC2CB-C718-43DD-845D-2BCE16B64E79}" sibTransId="{F91ED2D1-D90B-44C6-B2E1-D483214901F4}"/>
    <dgm:cxn modelId="{367C6FE3-7EEA-4539-A4A9-EE2583029FC7}" type="presOf" srcId="{D61DAF76-CB9C-466F-ACC2-3489B7BFFBD1}" destId="{0C53069F-B619-43C1-A7FC-8882C694DB27}" srcOrd="0" destOrd="0" presId="urn:microsoft.com/office/officeart/2005/8/layout/radial3"/>
    <dgm:cxn modelId="{5DC3FCEB-774E-491B-93A3-DEC35DA30953}" type="presOf" srcId="{A8A16ADC-6DE0-42A7-974D-2B9F45C56F99}" destId="{B2F94651-820B-49A9-9A40-63A7C1D5EC93}" srcOrd="0" destOrd="0" presId="urn:microsoft.com/office/officeart/2005/8/layout/radial3"/>
    <dgm:cxn modelId="{92272309-56E4-44B6-9383-FC4DFD8BF962}" type="presParOf" srcId="{B2F94651-820B-49A9-9A40-63A7C1D5EC93}" destId="{1E19155C-D605-486A-84CB-997D04F63771}" srcOrd="0" destOrd="0" presId="urn:microsoft.com/office/officeart/2005/8/layout/radial3"/>
    <dgm:cxn modelId="{44B2AC31-4B1C-4FD4-8FB4-E392FEA19614}" type="presParOf" srcId="{1E19155C-D605-486A-84CB-997D04F63771}" destId="{69E391CE-0E8B-4195-B3A2-AC186B3541F6}" srcOrd="0" destOrd="0" presId="urn:microsoft.com/office/officeart/2005/8/layout/radial3"/>
    <dgm:cxn modelId="{189256DB-8D13-46C6-ADFD-F3512196A06E}" type="presParOf" srcId="{1E19155C-D605-486A-84CB-997D04F63771}" destId="{9CDE5F0A-6571-408C-8EA3-016B1C8A57E6}" srcOrd="1" destOrd="0" presId="urn:microsoft.com/office/officeart/2005/8/layout/radial3"/>
    <dgm:cxn modelId="{0A9F6E11-488A-4B10-9D56-C1CA4EADA5CD}" type="presParOf" srcId="{1E19155C-D605-486A-84CB-997D04F63771}" destId="{3B07C941-C622-4B6C-A510-DB7351F66F77}" srcOrd="2" destOrd="0" presId="urn:microsoft.com/office/officeart/2005/8/layout/radial3"/>
    <dgm:cxn modelId="{C9D1EC66-D1F7-4848-8ACC-5CDB1FCB9D1A}" type="presParOf" srcId="{1E19155C-D605-486A-84CB-997D04F63771}" destId="{C9042B10-8498-4DE9-A7CE-D066EF73FA4F}" srcOrd="3" destOrd="0" presId="urn:microsoft.com/office/officeart/2005/8/layout/radial3"/>
    <dgm:cxn modelId="{ED747343-95D9-4A07-A439-7E24C39F9565}" type="presParOf" srcId="{1E19155C-D605-486A-84CB-997D04F63771}" destId="{C4B286AA-E966-4799-AA32-644D89CCA031}" srcOrd="4" destOrd="0" presId="urn:microsoft.com/office/officeart/2005/8/layout/radial3"/>
    <dgm:cxn modelId="{FAC597B7-7E35-4A0D-8C65-45EDA91EE32A}" type="presParOf" srcId="{1E19155C-D605-486A-84CB-997D04F63771}" destId="{0C53069F-B619-43C1-A7FC-8882C694DB27}" srcOrd="5" destOrd="0" presId="urn:microsoft.com/office/officeart/2005/8/layout/radial3"/>
    <dgm:cxn modelId="{96DB6138-5D78-4D9F-A08F-B622F01DD009}" type="presParOf" srcId="{1E19155C-D605-486A-84CB-997D04F63771}" destId="{54FCDB1B-1465-4CD9-9C28-254E35E46909}" srcOrd="6"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869041-CCB2-4E19-8D69-811F941886A6}" type="doc">
      <dgm:prSet loTypeId="urn:microsoft.com/office/officeart/2018/2/layout/IconCircleList" loCatId="icon" qsTypeId="urn:microsoft.com/office/officeart/2005/8/quickstyle/simple1" qsCatId="simple" csTypeId="urn:microsoft.com/office/officeart/2005/8/colors/accent2_2" csCatId="accent2" phldr="1"/>
      <dgm:spPr/>
      <dgm:t>
        <a:bodyPr/>
        <a:lstStyle/>
        <a:p>
          <a:endParaRPr lang="en-US"/>
        </a:p>
      </dgm:t>
    </dgm:pt>
    <dgm:pt modelId="{F97931A3-B277-4C06-B0A1-07B3CBEB6942}">
      <dgm:prSet custT="1"/>
      <dgm:spPr/>
      <dgm:t>
        <a:bodyPr/>
        <a:lstStyle/>
        <a:p>
          <a:r>
            <a:rPr lang="fi-FI" sz="2000" b="1" dirty="0" err="1"/>
            <a:t>Utvecklingen</a:t>
          </a:r>
          <a:r>
            <a:rPr lang="fi-FI" sz="2000" b="1" dirty="0"/>
            <a:t> av </a:t>
          </a:r>
          <a:r>
            <a:rPr lang="fi-FI" sz="2000" b="1" dirty="0" err="1"/>
            <a:t>arbetsfärdigheter</a:t>
          </a:r>
          <a:r>
            <a:rPr lang="fi-FI" sz="2000" b="1" dirty="0"/>
            <a:t> </a:t>
          </a:r>
          <a:r>
            <a:rPr lang="fi-FI" sz="2000" b="1" dirty="0" err="1"/>
            <a:t>är</a:t>
          </a:r>
          <a:r>
            <a:rPr lang="fi-FI" sz="2000" b="1" dirty="0"/>
            <a:t> </a:t>
          </a:r>
          <a:r>
            <a:rPr lang="fi-FI" sz="2000" b="1" dirty="0" err="1"/>
            <a:t>synliga</a:t>
          </a:r>
          <a:r>
            <a:rPr lang="fi-FI" sz="2000" b="1" dirty="0"/>
            <a:t> i de </a:t>
          </a:r>
          <a:r>
            <a:rPr lang="fi-FI" sz="2000" b="1" dirty="0" err="1"/>
            <a:t>olika</a:t>
          </a:r>
          <a:r>
            <a:rPr lang="fi-FI" sz="2000" b="1" dirty="0"/>
            <a:t> </a:t>
          </a:r>
          <a:r>
            <a:rPr lang="fi-FI" sz="2000" b="1" dirty="0" err="1"/>
            <a:t>målområdena</a:t>
          </a:r>
          <a:r>
            <a:rPr lang="fi-FI" sz="2000" b="1" dirty="0"/>
            <a:t>    </a:t>
          </a:r>
        </a:p>
        <a:p>
          <a:r>
            <a:rPr lang="fi-FI" sz="2000" i="1" dirty="0" err="1"/>
            <a:t>Färdigheter</a:t>
          </a:r>
          <a:r>
            <a:rPr lang="fi-FI" sz="2000" i="1" dirty="0"/>
            <a:t> för </a:t>
          </a:r>
          <a:r>
            <a:rPr lang="fi-FI" sz="2000" i="1" dirty="0" err="1"/>
            <a:t>språkstudier</a:t>
          </a:r>
          <a:r>
            <a:rPr lang="fi-FI" sz="2000" dirty="0"/>
            <a:t> </a:t>
          </a:r>
          <a:r>
            <a:rPr lang="fi-FI" sz="2000" i="1" dirty="0" err="1"/>
            <a:t>Växande</a:t>
          </a:r>
          <a:r>
            <a:rPr lang="fi-FI" sz="2000" i="1" dirty="0"/>
            <a:t> </a:t>
          </a:r>
          <a:r>
            <a:rPr lang="fi-FI" sz="2000" i="1" dirty="0" err="1"/>
            <a:t>språkkunskap</a:t>
          </a:r>
          <a:endParaRPr lang="en-US" sz="2000" i="1" dirty="0"/>
        </a:p>
      </dgm:t>
    </dgm:pt>
    <dgm:pt modelId="{9A80387F-4C79-4433-AC11-834CFC0E1321}" type="parTrans" cxnId="{8872F376-1F78-466B-9200-D41705058969}">
      <dgm:prSet/>
      <dgm:spPr/>
      <dgm:t>
        <a:bodyPr/>
        <a:lstStyle/>
        <a:p>
          <a:endParaRPr lang="en-US"/>
        </a:p>
      </dgm:t>
    </dgm:pt>
    <dgm:pt modelId="{88A59D38-BC9E-45FA-8BCD-5E0D5C8144D4}" type="sibTrans" cxnId="{8872F376-1F78-466B-9200-D41705058969}">
      <dgm:prSet/>
      <dgm:spPr/>
      <dgm:t>
        <a:bodyPr/>
        <a:lstStyle/>
        <a:p>
          <a:endParaRPr lang="en-US"/>
        </a:p>
      </dgm:t>
    </dgm:pt>
    <dgm:pt modelId="{452D6408-BB4A-46E5-9846-50D3276F28D9}">
      <dgm:prSet custT="1"/>
      <dgm:spPr/>
      <dgm:t>
        <a:bodyPr/>
        <a:lstStyle/>
        <a:p>
          <a:r>
            <a:rPr lang="fi-FI" sz="2000" b="1" dirty="0" err="1"/>
            <a:t>Förmåga</a:t>
          </a:r>
          <a:r>
            <a:rPr lang="fi-FI" sz="2000" b="1" dirty="0"/>
            <a:t> </a:t>
          </a:r>
          <a:r>
            <a:rPr lang="fi-FI" sz="2000" b="1" dirty="0" err="1"/>
            <a:t>att</a:t>
          </a:r>
          <a:r>
            <a:rPr lang="fi-FI" sz="2000" b="1" dirty="0"/>
            <a:t> </a:t>
          </a:r>
          <a:r>
            <a:rPr lang="fi-FI" sz="2000" b="1" dirty="0" err="1"/>
            <a:t>reflektera</a:t>
          </a:r>
          <a:r>
            <a:rPr lang="fi-FI" sz="2000" b="1" dirty="0"/>
            <a:t> </a:t>
          </a:r>
          <a:r>
            <a:rPr lang="fi-FI" sz="2000" b="1" dirty="0" err="1"/>
            <a:t>över</a:t>
          </a:r>
          <a:r>
            <a:rPr lang="fi-FI" sz="2000" b="1" dirty="0"/>
            <a:t> de </a:t>
          </a:r>
          <a:r>
            <a:rPr lang="fi-FI" sz="2000" b="1" dirty="0" err="1"/>
            <a:t>egna</a:t>
          </a:r>
          <a:r>
            <a:rPr lang="fi-FI" sz="2000" b="1" dirty="0"/>
            <a:t> </a:t>
          </a:r>
          <a:r>
            <a:rPr lang="fi-FI" sz="2000" b="1" dirty="0" err="1"/>
            <a:t>färdigheterna</a:t>
          </a:r>
          <a:r>
            <a:rPr lang="fi-FI" sz="2000" b="1" dirty="0"/>
            <a:t> </a:t>
          </a:r>
          <a:r>
            <a:rPr lang="fi-FI" sz="2000" b="1" dirty="0" err="1"/>
            <a:t>samt</a:t>
          </a:r>
          <a:r>
            <a:rPr lang="fi-FI" sz="2000" b="1" dirty="0"/>
            <a:t> </a:t>
          </a:r>
          <a:r>
            <a:rPr lang="fi-FI" sz="2000" b="1" dirty="0" err="1"/>
            <a:t>förmåga</a:t>
          </a:r>
          <a:r>
            <a:rPr lang="fi-FI" sz="2000" b="1" dirty="0"/>
            <a:t> </a:t>
          </a:r>
          <a:r>
            <a:rPr lang="fi-FI" sz="2000" b="1" dirty="0" err="1"/>
            <a:t>att</a:t>
          </a:r>
          <a:r>
            <a:rPr lang="fi-FI" sz="2000" b="1" dirty="0"/>
            <a:t> </a:t>
          </a:r>
          <a:r>
            <a:rPr lang="fi-FI" sz="2000" b="1" dirty="0" err="1"/>
            <a:t>behärska</a:t>
          </a:r>
          <a:r>
            <a:rPr lang="fi-FI" sz="2000" b="1" dirty="0"/>
            <a:t> de </a:t>
          </a:r>
          <a:r>
            <a:rPr lang="fi-FI" sz="2000" b="1" dirty="0" err="1"/>
            <a:t>egna</a:t>
          </a:r>
          <a:r>
            <a:rPr lang="fi-FI" sz="2000" b="1" dirty="0"/>
            <a:t> </a:t>
          </a:r>
          <a:r>
            <a:rPr lang="fi-FI" sz="2000" b="1" dirty="0" err="1"/>
            <a:t>arbetsprocesserna</a:t>
          </a:r>
          <a:r>
            <a:rPr lang="fi-FI" sz="2000" b="1" dirty="0"/>
            <a:t> </a:t>
          </a:r>
          <a:r>
            <a:rPr lang="fi-FI" sz="2000" dirty="0" err="1"/>
            <a:t>ankyter</a:t>
          </a:r>
          <a:r>
            <a:rPr lang="fi-FI" sz="2000" dirty="0"/>
            <a:t> </a:t>
          </a:r>
          <a:r>
            <a:rPr lang="fi-FI" sz="2000" dirty="0" err="1"/>
            <a:t>även</a:t>
          </a:r>
          <a:r>
            <a:rPr lang="fi-FI" sz="2000" dirty="0"/>
            <a:t> i </a:t>
          </a:r>
          <a:r>
            <a:rPr lang="fi-FI" sz="2000" dirty="0" err="1"/>
            <a:t>språk</a:t>
          </a:r>
          <a:r>
            <a:rPr lang="fi-FI" sz="2000" dirty="0"/>
            <a:t> </a:t>
          </a:r>
          <a:r>
            <a:rPr lang="fi-FI" sz="2000" dirty="0" err="1"/>
            <a:t>till</a:t>
          </a:r>
          <a:r>
            <a:rPr lang="fi-FI" sz="2000" dirty="0"/>
            <a:t> </a:t>
          </a:r>
          <a:r>
            <a:rPr lang="fi-FI" sz="2000" dirty="0" err="1"/>
            <a:t>arbetsfärdigheter</a:t>
          </a:r>
          <a:r>
            <a:rPr lang="fi-FI" sz="2000" dirty="0"/>
            <a:t>  </a:t>
          </a:r>
          <a:endParaRPr lang="en-US" sz="2000" dirty="0"/>
        </a:p>
      </dgm:t>
    </dgm:pt>
    <dgm:pt modelId="{0608BAEA-4A88-4F28-AF40-2628C8E7E202}" type="parTrans" cxnId="{13CDB94B-FA8E-4E89-95E6-366097DB2AD6}">
      <dgm:prSet/>
      <dgm:spPr/>
      <dgm:t>
        <a:bodyPr/>
        <a:lstStyle/>
        <a:p>
          <a:endParaRPr lang="en-US"/>
        </a:p>
      </dgm:t>
    </dgm:pt>
    <dgm:pt modelId="{6102C79B-B109-4451-8530-2696BA2FBFF5}" type="sibTrans" cxnId="{13CDB94B-FA8E-4E89-95E6-366097DB2AD6}">
      <dgm:prSet/>
      <dgm:spPr/>
      <dgm:t>
        <a:bodyPr/>
        <a:lstStyle/>
        <a:p>
          <a:endParaRPr lang="en-US"/>
        </a:p>
      </dgm:t>
    </dgm:pt>
    <dgm:pt modelId="{3C84C7DE-CD87-471D-A296-2FE9D6B47C8C}">
      <dgm:prSet custT="1"/>
      <dgm:spPr/>
      <dgm:t>
        <a:bodyPr/>
        <a:lstStyle/>
        <a:p>
          <a:r>
            <a:rPr lang="fi-FI" sz="2000" dirty="0" err="1"/>
            <a:t>Inom</a:t>
          </a:r>
          <a:r>
            <a:rPr lang="fi-FI" sz="2000" dirty="0"/>
            <a:t> ett </a:t>
          </a:r>
          <a:r>
            <a:rPr lang="fi-FI" sz="2000" dirty="0" err="1"/>
            <a:t>och</a:t>
          </a:r>
          <a:r>
            <a:rPr lang="fi-FI" sz="2000" dirty="0"/>
            <a:t> </a:t>
          </a:r>
          <a:r>
            <a:rPr lang="fi-FI" sz="2000" dirty="0" err="1"/>
            <a:t>samma</a:t>
          </a:r>
          <a:r>
            <a:rPr lang="fi-FI" sz="2000" dirty="0"/>
            <a:t> </a:t>
          </a:r>
          <a:r>
            <a:rPr lang="fi-FI" sz="2000" dirty="0" err="1"/>
            <a:t>mål</a:t>
          </a:r>
          <a:r>
            <a:rPr lang="fi-FI" sz="2000" dirty="0"/>
            <a:t> </a:t>
          </a:r>
          <a:r>
            <a:rPr lang="fi-FI" sz="2000" dirty="0" err="1"/>
            <a:t>kan</a:t>
          </a:r>
          <a:r>
            <a:rPr lang="fi-FI" sz="2000" dirty="0"/>
            <a:t> </a:t>
          </a:r>
          <a:r>
            <a:rPr lang="fi-FI" sz="2000" dirty="0" err="1"/>
            <a:t>ingå</a:t>
          </a:r>
          <a:r>
            <a:rPr lang="fi-FI" sz="2000" dirty="0"/>
            <a:t> </a:t>
          </a:r>
          <a:r>
            <a:rPr lang="fi-FI" sz="2000" dirty="0" err="1"/>
            <a:t>mål</a:t>
          </a:r>
          <a:r>
            <a:rPr lang="fi-FI" sz="2000" dirty="0"/>
            <a:t> för </a:t>
          </a:r>
          <a:r>
            <a:rPr lang="fi-FI" sz="2000" dirty="0" err="1"/>
            <a:t>olika</a:t>
          </a:r>
          <a:r>
            <a:rPr lang="fi-FI" sz="2000" dirty="0"/>
            <a:t> </a:t>
          </a:r>
          <a:r>
            <a:rPr lang="fi-FI" sz="2000" dirty="0" err="1"/>
            <a:t>typer</a:t>
          </a:r>
          <a:r>
            <a:rPr lang="fi-FI" sz="2000" dirty="0"/>
            <a:t> av </a:t>
          </a:r>
          <a:r>
            <a:rPr lang="fi-FI" sz="2000" dirty="0" err="1"/>
            <a:t>färdigheter</a:t>
          </a:r>
          <a:r>
            <a:rPr lang="fi-FI" sz="2000" dirty="0"/>
            <a:t> (</a:t>
          </a:r>
          <a:r>
            <a:rPr lang="fi-FI" sz="2000" dirty="0" err="1"/>
            <a:t>kunskap</a:t>
          </a:r>
          <a:r>
            <a:rPr lang="fi-FI" sz="2000" dirty="0"/>
            <a:t>, </a:t>
          </a:r>
          <a:r>
            <a:rPr lang="fi-FI" sz="2000" dirty="0" err="1"/>
            <a:t>färdigheter</a:t>
          </a:r>
          <a:r>
            <a:rPr lang="fi-FI" sz="2000" dirty="0"/>
            <a:t>, </a:t>
          </a:r>
          <a:r>
            <a:rPr lang="fi-FI" sz="2000" dirty="0" err="1"/>
            <a:t>arbete</a:t>
          </a:r>
          <a:r>
            <a:rPr lang="fi-FI" sz="2000" dirty="0"/>
            <a:t>)</a:t>
          </a:r>
          <a:endParaRPr lang="en-US" sz="2000" dirty="0"/>
        </a:p>
      </dgm:t>
    </dgm:pt>
    <dgm:pt modelId="{E624B06C-8F3B-4EB8-9101-E99B857A1488}" type="parTrans" cxnId="{A297ACEA-EF74-4625-A0BC-35CD9F5CFCAD}">
      <dgm:prSet/>
      <dgm:spPr/>
      <dgm:t>
        <a:bodyPr/>
        <a:lstStyle/>
        <a:p>
          <a:endParaRPr lang="en-US"/>
        </a:p>
      </dgm:t>
    </dgm:pt>
    <dgm:pt modelId="{276AB8E9-AAF1-47D6-A17A-949B73E4010A}" type="sibTrans" cxnId="{A297ACEA-EF74-4625-A0BC-35CD9F5CFCAD}">
      <dgm:prSet/>
      <dgm:spPr/>
      <dgm:t>
        <a:bodyPr/>
        <a:lstStyle/>
        <a:p>
          <a:endParaRPr lang="en-US"/>
        </a:p>
      </dgm:t>
    </dgm:pt>
    <dgm:pt modelId="{0BF17BCA-45AA-42DC-9F93-A0EA15E17700}">
      <dgm:prSet custT="1"/>
      <dgm:spPr/>
      <dgm:t>
        <a:bodyPr/>
        <a:lstStyle/>
        <a:p>
          <a:r>
            <a:rPr lang="fi-FI" sz="2000" b="1" dirty="0" err="1"/>
            <a:t>Viktigt</a:t>
          </a:r>
          <a:r>
            <a:rPr lang="fi-FI" sz="2000" b="1" dirty="0"/>
            <a:t> </a:t>
          </a:r>
          <a:r>
            <a:rPr lang="fi-FI" sz="2000" b="1" dirty="0" err="1"/>
            <a:t>att</a:t>
          </a:r>
          <a:r>
            <a:rPr lang="fi-FI" sz="2000" b="1" dirty="0"/>
            <a:t> </a:t>
          </a:r>
          <a:r>
            <a:rPr lang="fi-FI" sz="2000" b="1" dirty="0" err="1"/>
            <a:t>verbalisera</a:t>
          </a:r>
          <a:r>
            <a:rPr lang="fi-FI" sz="2000" b="1" dirty="0"/>
            <a:t> för </a:t>
          </a:r>
          <a:r>
            <a:rPr lang="fi-FI" sz="2000" b="1" dirty="0" err="1"/>
            <a:t>eleven</a:t>
          </a:r>
          <a:r>
            <a:rPr lang="fi-FI" sz="2000" b="1" dirty="0"/>
            <a:t> </a:t>
          </a:r>
          <a:r>
            <a:rPr lang="fi-FI" sz="2000" b="1" dirty="0" err="1"/>
            <a:t>vad</a:t>
          </a:r>
          <a:r>
            <a:rPr lang="fi-FI" sz="2000" b="1" dirty="0"/>
            <a:t> </a:t>
          </a:r>
          <a:r>
            <a:rPr lang="fi-FI" sz="2000" b="1" dirty="0" err="1"/>
            <a:t>arbetsfärdigheter</a:t>
          </a:r>
          <a:r>
            <a:rPr lang="fi-FI" sz="2000" b="1" dirty="0"/>
            <a:t> i </a:t>
          </a:r>
          <a:r>
            <a:rPr lang="fi-FI" sz="2000" b="1" dirty="0" err="1"/>
            <a:t>finska</a:t>
          </a:r>
          <a:r>
            <a:rPr lang="fi-FI" sz="2000" b="1" dirty="0"/>
            <a:t> </a:t>
          </a:r>
          <a:r>
            <a:rPr lang="fi-FI" sz="2000" b="1" dirty="0" err="1"/>
            <a:t>är</a:t>
          </a:r>
          <a:r>
            <a:rPr lang="fi-FI" sz="2000" b="1" dirty="0"/>
            <a:t>, </a:t>
          </a:r>
          <a:r>
            <a:rPr lang="fi-FI" sz="2000" b="1" dirty="0" err="1"/>
            <a:t>t.ex</a:t>
          </a:r>
          <a:r>
            <a:rPr lang="fi-FI" sz="2000" b="1" dirty="0"/>
            <a:t>. </a:t>
          </a:r>
          <a:r>
            <a:rPr lang="fi-FI" sz="2000" b="1" dirty="0" err="1"/>
            <a:t>vilken</a:t>
          </a:r>
          <a:r>
            <a:rPr lang="fi-FI" sz="2000" b="1" dirty="0"/>
            <a:t> </a:t>
          </a:r>
          <a:r>
            <a:rPr lang="fi-FI" sz="2000" b="1" dirty="0" err="1"/>
            <a:t>typ</a:t>
          </a:r>
          <a:r>
            <a:rPr lang="fi-FI" sz="2000" b="1" dirty="0"/>
            <a:t> av </a:t>
          </a:r>
          <a:r>
            <a:rPr lang="fi-FI" sz="2000" b="1" dirty="0" err="1"/>
            <a:t>aktivitet</a:t>
          </a:r>
          <a:r>
            <a:rPr lang="fi-FI" sz="2000" b="1" dirty="0"/>
            <a:t> </a:t>
          </a:r>
          <a:r>
            <a:rPr lang="fi-FI" sz="2000" b="1" dirty="0" err="1"/>
            <a:t>kan</a:t>
          </a:r>
          <a:r>
            <a:rPr lang="fi-FI" sz="2000" b="1" dirty="0"/>
            <a:t> </a:t>
          </a:r>
          <a:r>
            <a:rPr lang="fi-FI" sz="2000" b="1" dirty="0" err="1"/>
            <a:t>leda</a:t>
          </a:r>
          <a:r>
            <a:rPr lang="fi-FI" sz="2000" b="1" dirty="0"/>
            <a:t> </a:t>
          </a:r>
          <a:r>
            <a:rPr lang="fi-FI" sz="2000" b="1" dirty="0" err="1"/>
            <a:t>arbetsprocessen</a:t>
          </a:r>
          <a:r>
            <a:rPr lang="fi-FI" sz="2000" b="1" dirty="0"/>
            <a:t> </a:t>
          </a:r>
          <a:r>
            <a:rPr lang="fi-FI" sz="2000" b="1" dirty="0" err="1"/>
            <a:t>framåt</a:t>
          </a:r>
          <a:endParaRPr lang="en-US" sz="2000" b="1" dirty="0"/>
        </a:p>
      </dgm:t>
    </dgm:pt>
    <dgm:pt modelId="{23C250C1-A233-4124-B3F2-35AAA10DD0EF}" type="parTrans" cxnId="{02B5E227-F80D-4718-AA65-6FF18742AC0C}">
      <dgm:prSet/>
      <dgm:spPr/>
      <dgm:t>
        <a:bodyPr/>
        <a:lstStyle/>
        <a:p>
          <a:endParaRPr lang="en-US"/>
        </a:p>
      </dgm:t>
    </dgm:pt>
    <dgm:pt modelId="{C56DF3BB-DD05-4E81-B117-D933604287F4}" type="sibTrans" cxnId="{02B5E227-F80D-4718-AA65-6FF18742AC0C}">
      <dgm:prSet/>
      <dgm:spPr/>
      <dgm:t>
        <a:bodyPr/>
        <a:lstStyle/>
        <a:p>
          <a:endParaRPr lang="en-US"/>
        </a:p>
      </dgm:t>
    </dgm:pt>
    <dgm:pt modelId="{2AF10EBF-6BD0-4CC9-AF24-68F6018F4898}" type="pres">
      <dgm:prSet presAssocID="{09869041-CCB2-4E19-8D69-811F941886A6}" presName="root" presStyleCnt="0">
        <dgm:presLayoutVars>
          <dgm:dir/>
          <dgm:resizeHandles val="exact"/>
        </dgm:presLayoutVars>
      </dgm:prSet>
      <dgm:spPr/>
    </dgm:pt>
    <dgm:pt modelId="{CC581836-34FA-4EEF-BCBB-225E06783EDC}" type="pres">
      <dgm:prSet presAssocID="{09869041-CCB2-4E19-8D69-811F941886A6}" presName="container" presStyleCnt="0">
        <dgm:presLayoutVars>
          <dgm:dir/>
          <dgm:resizeHandles val="exact"/>
        </dgm:presLayoutVars>
      </dgm:prSet>
      <dgm:spPr/>
    </dgm:pt>
    <dgm:pt modelId="{3A5640D8-0377-448B-882A-132D889D2534}" type="pres">
      <dgm:prSet presAssocID="{F97931A3-B277-4C06-B0A1-07B3CBEB6942}" presName="compNode" presStyleCnt="0"/>
      <dgm:spPr/>
    </dgm:pt>
    <dgm:pt modelId="{32F2DFC2-7F17-4FF2-9664-E49C12BC375C}" type="pres">
      <dgm:prSet presAssocID="{F97931A3-B277-4C06-B0A1-07B3CBEB6942}" presName="iconBgRect" presStyleLbl="bgShp" presStyleIdx="0" presStyleCnt="4"/>
      <dgm:spPr/>
    </dgm:pt>
    <dgm:pt modelId="{EAA5BFBC-FC2D-4886-8BF4-67ED048D03A2}" type="pres">
      <dgm:prSet presAssocID="{F97931A3-B277-4C06-B0A1-07B3CBEB694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08BC592E-27C9-4C67-A0C8-5804BA0C35A0}" type="pres">
      <dgm:prSet presAssocID="{F97931A3-B277-4C06-B0A1-07B3CBEB6942}" presName="spaceRect" presStyleCnt="0"/>
      <dgm:spPr/>
    </dgm:pt>
    <dgm:pt modelId="{602E7231-C0B2-42C5-8DD0-23138809849B}" type="pres">
      <dgm:prSet presAssocID="{F97931A3-B277-4C06-B0A1-07B3CBEB6942}" presName="textRect" presStyleLbl="revTx" presStyleIdx="0" presStyleCnt="4">
        <dgm:presLayoutVars>
          <dgm:chMax val="1"/>
          <dgm:chPref val="1"/>
        </dgm:presLayoutVars>
      </dgm:prSet>
      <dgm:spPr/>
    </dgm:pt>
    <dgm:pt modelId="{06E61A7F-82CD-4779-AA4D-8EA0F4E630A7}" type="pres">
      <dgm:prSet presAssocID="{88A59D38-BC9E-45FA-8BCD-5E0D5C8144D4}" presName="sibTrans" presStyleLbl="sibTrans2D1" presStyleIdx="0" presStyleCnt="0"/>
      <dgm:spPr/>
    </dgm:pt>
    <dgm:pt modelId="{BF06E7AB-55B9-451E-93BA-7FF9FB33473B}" type="pres">
      <dgm:prSet presAssocID="{452D6408-BB4A-46E5-9846-50D3276F28D9}" presName="compNode" presStyleCnt="0"/>
      <dgm:spPr/>
    </dgm:pt>
    <dgm:pt modelId="{E5FB8BF7-8FC6-46D8-82A7-3499CE37CB79}" type="pres">
      <dgm:prSet presAssocID="{452D6408-BB4A-46E5-9846-50D3276F28D9}" presName="iconBgRect" presStyleLbl="bgShp" presStyleIdx="1" presStyleCnt="4"/>
      <dgm:spPr/>
    </dgm:pt>
    <dgm:pt modelId="{7CF06F70-2D39-449C-BDD8-0189C27F0EFF}" type="pres">
      <dgm:prSet presAssocID="{452D6408-BB4A-46E5-9846-50D3276F28D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343017F9-7BED-4390-836C-44879DFD3109}" type="pres">
      <dgm:prSet presAssocID="{452D6408-BB4A-46E5-9846-50D3276F28D9}" presName="spaceRect" presStyleCnt="0"/>
      <dgm:spPr/>
    </dgm:pt>
    <dgm:pt modelId="{B027CD36-A857-4970-BCA3-06B01628D96F}" type="pres">
      <dgm:prSet presAssocID="{452D6408-BB4A-46E5-9846-50D3276F28D9}" presName="textRect" presStyleLbl="revTx" presStyleIdx="1" presStyleCnt="4">
        <dgm:presLayoutVars>
          <dgm:chMax val="1"/>
          <dgm:chPref val="1"/>
        </dgm:presLayoutVars>
      </dgm:prSet>
      <dgm:spPr/>
    </dgm:pt>
    <dgm:pt modelId="{B6A3D33F-95E5-4833-96E2-07AE4DE1E67C}" type="pres">
      <dgm:prSet presAssocID="{6102C79B-B109-4451-8530-2696BA2FBFF5}" presName="sibTrans" presStyleLbl="sibTrans2D1" presStyleIdx="0" presStyleCnt="0"/>
      <dgm:spPr/>
    </dgm:pt>
    <dgm:pt modelId="{9399384B-9B4E-4A0B-8F8A-277EA6854D6D}" type="pres">
      <dgm:prSet presAssocID="{3C84C7DE-CD87-471D-A296-2FE9D6B47C8C}" presName="compNode" presStyleCnt="0"/>
      <dgm:spPr/>
    </dgm:pt>
    <dgm:pt modelId="{4F798062-49AC-46F8-84A3-962AAD0C6D61}" type="pres">
      <dgm:prSet presAssocID="{3C84C7DE-CD87-471D-A296-2FE9D6B47C8C}" presName="iconBgRect" presStyleLbl="bgShp" presStyleIdx="2" presStyleCnt="4"/>
      <dgm:spPr/>
    </dgm:pt>
    <dgm:pt modelId="{B5FBF4D3-821B-4981-9BE0-23596219E47A}" type="pres">
      <dgm:prSet presAssocID="{3C84C7DE-CD87-471D-A296-2FE9D6B47C8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alitaulu"/>
        </a:ext>
      </dgm:extLst>
    </dgm:pt>
    <dgm:pt modelId="{9E87A387-31FA-47D4-AFB9-0AE9002F7EFA}" type="pres">
      <dgm:prSet presAssocID="{3C84C7DE-CD87-471D-A296-2FE9D6B47C8C}" presName="spaceRect" presStyleCnt="0"/>
      <dgm:spPr/>
    </dgm:pt>
    <dgm:pt modelId="{38141760-6C99-4D8A-813E-48A43BA0D584}" type="pres">
      <dgm:prSet presAssocID="{3C84C7DE-CD87-471D-A296-2FE9D6B47C8C}" presName="textRect" presStyleLbl="revTx" presStyleIdx="2" presStyleCnt="4">
        <dgm:presLayoutVars>
          <dgm:chMax val="1"/>
          <dgm:chPref val="1"/>
        </dgm:presLayoutVars>
      </dgm:prSet>
      <dgm:spPr/>
    </dgm:pt>
    <dgm:pt modelId="{1014C9EE-5B94-4547-AADE-9ECAE0545CD6}" type="pres">
      <dgm:prSet presAssocID="{276AB8E9-AAF1-47D6-A17A-949B73E4010A}" presName="sibTrans" presStyleLbl="sibTrans2D1" presStyleIdx="0" presStyleCnt="0"/>
      <dgm:spPr/>
    </dgm:pt>
    <dgm:pt modelId="{0A9B4AFC-56FC-464C-9DD0-9207204EB4FB}" type="pres">
      <dgm:prSet presAssocID="{0BF17BCA-45AA-42DC-9F93-A0EA15E17700}" presName="compNode" presStyleCnt="0"/>
      <dgm:spPr/>
    </dgm:pt>
    <dgm:pt modelId="{E78A5D0D-27A8-43B2-AD0F-3F96BD516825}" type="pres">
      <dgm:prSet presAssocID="{0BF17BCA-45AA-42DC-9F93-A0EA15E17700}" presName="iconBgRect" presStyleLbl="bgShp" presStyleIdx="3" presStyleCnt="4"/>
      <dgm:spPr/>
    </dgm:pt>
    <dgm:pt modelId="{D5563FC5-5286-4CAC-BFC6-A1FF048046C4}" type="pres">
      <dgm:prSet presAssocID="{0BF17BCA-45AA-42DC-9F93-A0EA15E1770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Kysymykset"/>
        </a:ext>
      </dgm:extLst>
    </dgm:pt>
    <dgm:pt modelId="{692AA67B-C37C-485D-8A75-588E84C877AF}" type="pres">
      <dgm:prSet presAssocID="{0BF17BCA-45AA-42DC-9F93-A0EA15E17700}" presName="spaceRect" presStyleCnt="0"/>
      <dgm:spPr/>
    </dgm:pt>
    <dgm:pt modelId="{EDD3DB63-9FE3-4428-B055-8420CE1187EE}" type="pres">
      <dgm:prSet presAssocID="{0BF17BCA-45AA-42DC-9F93-A0EA15E17700}" presName="textRect" presStyleLbl="revTx" presStyleIdx="3" presStyleCnt="4">
        <dgm:presLayoutVars>
          <dgm:chMax val="1"/>
          <dgm:chPref val="1"/>
        </dgm:presLayoutVars>
      </dgm:prSet>
      <dgm:spPr/>
    </dgm:pt>
  </dgm:ptLst>
  <dgm:cxnLst>
    <dgm:cxn modelId="{02B5E227-F80D-4718-AA65-6FF18742AC0C}" srcId="{09869041-CCB2-4E19-8D69-811F941886A6}" destId="{0BF17BCA-45AA-42DC-9F93-A0EA15E17700}" srcOrd="3" destOrd="0" parTransId="{23C250C1-A233-4124-B3F2-35AAA10DD0EF}" sibTransId="{C56DF3BB-DD05-4E81-B117-D933604287F4}"/>
    <dgm:cxn modelId="{F27AED2B-A026-4DE8-AD86-C27A71F23C62}" type="presOf" srcId="{3C84C7DE-CD87-471D-A296-2FE9D6B47C8C}" destId="{38141760-6C99-4D8A-813E-48A43BA0D584}" srcOrd="0" destOrd="0" presId="urn:microsoft.com/office/officeart/2018/2/layout/IconCircleList"/>
    <dgm:cxn modelId="{2197B634-1D82-4F9D-85F6-CE33BC6331F1}" type="presOf" srcId="{452D6408-BB4A-46E5-9846-50D3276F28D9}" destId="{B027CD36-A857-4970-BCA3-06B01628D96F}" srcOrd="0" destOrd="0" presId="urn:microsoft.com/office/officeart/2018/2/layout/IconCircleList"/>
    <dgm:cxn modelId="{B3122142-8369-446C-8F86-388C024A44FE}" type="presOf" srcId="{276AB8E9-AAF1-47D6-A17A-949B73E4010A}" destId="{1014C9EE-5B94-4547-AADE-9ECAE0545CD6}" srcOrd="0" destOrd="0" presId="urn:microsoft.com/office/officeart/2018/2/layout/IconCircleList"/>
    <dgm:cxn modelId="{13CDB94B-FA8E-4E89-95E6-366097DB2AD6}" srcId="{09869041-CCB2-4E19-8D69-811F941886A6}" destId="{452D6408-BB4A-46E5-9846-50D3276F28D9}" srcOrd="1" destOrd="0" parTransId="{0608BAEA-4A88-4F28-AF40-2628C8E7E202}" sibTransId="{6102C79B-B109-4451-8530-2696BA2FBFF5}"/>
    <dgm:cxn modelId="{F736A44F-31C1-4692-853B-DED26BB458DE}" type="presOf" srcId="{88A59D38-BC9E-45FA-8BCD-5E0D5C8144D4}" destId="{06E61A7F-82CD-4779-AA4D-8EA0F4E630A7}" srcOrd="0" destOrd="0" presId="urn:microsoft.com/office/officeart/2018/2/layout/IconCircleList"/>
    <dgm:cxn modelId="{8872F376-1F78-466B-9200-D41705058969}" srcId="{09869041-CCB2-4E19-8D69-811F941886A6}" destId="{F97931A3-B277-4C06-B0A1-07B3CBEB6942}" srcOrd="0" destOrd="0" parTransId="{9A80387F-4C79-4433-AC11-834CFC0E1321}" sibTransId="{88A59D38-BC9E-45FA-8BCD-5E0D5C8144D4}"/>
    <dgm:cxn modelId="{2B5AADB1-3C1C-4EC0-8137-A43CA4F0FA3B}" type="presOf" srcId="{0BF17BCA-45AA-42DC-9F93-A0EA15E17700}" destId="{EDD3DB63-9FE3-4428-B055-8420CE1187EE}" srcOrd="0" destOrd="0" presId="urn:microsoft.com/office/officeart/2018/2/layout/IconCircleList"/>
    <dgm:cxn modelId="{C22BF0CD-A7A3-4837-AA6A-D5D4611267BF}" type="presOf" srcId="{6102C79B-B109-4451-8530-2696BA2FBFF5}" destId="{B6A3D33F-95E5-4833-96E2-07AE4DE1E67C}" srcOrd="0" destOrd="0" presId="urn:microsoft.com/office/officeart/2018/2/layout/IconCircleList"/>
    <dgm:cxn modelId="{A297ACEA-EF74-4625-A0BC-35CD9F5CFCAD}" srcId="{09869041-CCB2-4E19-8D69-811F941886A6}" destId="{3C84C7DE-CD87-471D-A296-2FE9D6B47C8C}" srcOrd="2" destOrd="0" parTransId="{E624B06C-8F3B-4EB8-9101-E99B857A1488}" sibTransId="{276AB8E9-AAF1-47D6-A17A-949B73E4010A}"/>
    <dgm:cxn modelId="{4D0869F4-8765-4767-A975-701ADE04E10A}" type="presOf" srcId="{09869041-CCB2-4E19-8D69-811F941886A6}" destId="{2AF10EBF-6BD0-4CC9-AF24-68F6018F4898}" srcOrd="0" destOrd="0" presId="urn:microsoft.com/office/officeart/2018/2/layout/IconCircleList"/>
    <dgm:cxn modelId="{203963FF-A18D-4E08-8FE9-C9D3AB81D679}" type="presOf" srcId="{F97931A3-B277-4C06-B0A1-07B3CBEB6942}" destId="{602E7231-C0B2-42C5-8DD0-23138809849B}" srcOrd="0" destOrd="0" presId="urn:microsoft.com/office/officeart/2018/2/layout/IconCircleList"/>
    <dgm:cxn modelId="{ADE33DFF-0381-49EB-B789-787F6899EF8D}" type="presParOf" srcId="{2AF10EBF-6BD0-4CC9-AF24-68F6018F4898}" destId="{CC581836-34FA-4EEF-BCBB-225E06783EDC}" srcOrd="0" destOrd="0" presId="urn:microsoft.com/office/officeart/2018/2/layout/IconCircleList"/>
    <dgm:cxn modelId="{BB2E0646-91C9-4478-86BD-C01715433058}" type="presParOf" srcId="{CC581836-34FA-4EEF-BCBB-225E06783EDC}" destId="{3A5640D8-0377-448B-882A-132D889D2534}" srcOrd="0" destOrd="0" presId="urn:microsoft.com/office/officeart/2018/2/layout/IconCircleList"/>
    <dgm:cxn modelId="{CF13322F-FA1E-497E-B96D-36608F4A9948}" type="presParOf" srcId="{3A5640D8-0377-448B-882A-132D889D2534}" destId="{32F2DFC2-7F17-4FF2-9664-E49C12BC375C}" srcOrd="0" destOrd="0" presId="urn:microsoft.com/office/officeart/2018/2/layout/IconCircleList"/>
    <dgm:cxn modelId="{E85F7059-B260-42CF-BF29-67F6173F1FD1}" type="presParOf" srcId="{3A5640D8-0377-448B-882A-132D889D2534}" destId="{EAA5BFBC-FC2D-4886-8BF4-67ED048D03A2}" srcOrd="1" destOrd="0" presId="urn:microsoft.com/office/officeart/2018/2/layout/IconCircleList"/>
    <dgm:cxn modelId="{000EB5D5-DA40-4F8D-8915-C9385E795E27}" type="presParOf" srcId="{3A5640D8-0377-448B-882A-132D889D2534}" destId="{08BC592E-27C9-4C67-A0C8-5804BA0C35A0}" srcOrd="2" destOrd="0" presId="urn:microsoft.com/office/officeart/2018/2/layout/IconCircleList"/>
    <dgm:cxn modelId="{82404246-E7D5-46E9-9CDE-AD67B61011AE}" type="presParOf" srcId="{3A5640D8-0377-448B-882A-132D889D2534}" destId="{602E7231-C0B2-42C5-8DD0-23138809849B}" srcOrd="3" destOrd="0" presId="urn:microsoft.com/office/officeart/2018/2/layout/IconCircleList"/>
    <dgm:cxn modelId="{242A4528-EE71-4366-9361-ACD2403E3B34}" type="presParOf" srcId="{CC581836-34FA-4EEF-BCBB-225E06783EDC}" destId="{06E61A7F-82CD-4779-AA4D-8EA0F4E630A7}" srcOrd="1" destOrd="0" presId="urn:microsoft.com/office/officeart/2018/2/layout/IconCircleList"/>
    <dgm:cxn modelId="{3F2BA7AF-BC9D-4A9B-B4FE-F737D16D3638}" type="presParOf" srcId="{CC581836-34FA-4EEF-BCBB-225E06783EDC}" destId="{BF06E7AB-55B9-451E-93BA-7FF9FB33473B}" srcOrd="2" destOrd="0" presId="urn:microsoft.com/office/officeart/2018/2/layout/IconCircleList"/>
    <dgm:cxn modelId="{3A45EBC3-EA99-44C9-BCA7-F504C929D9A1}" type="presParOf" srcId="{BF06E7AB-55B9-451E-93BA-7FF9FB33473B}" destId="{E5FB8BF7-8FC6-46D8-82A7-3499CE37CB79}" srcOrd="0" destOrd="0" presId="urn:microsoft.com/office/officeart/2018/2/layout/IconCircleList"/>
    <dgm:cxn modelId="{39F8D9B4-0E2B-42C4-8B55-5626B49D28EB}" type="presParOf" srcId="{BF06E7AB-55B9-451E-93BA-7FF9FB33473B}" destId="{7CF06F70-2D39-449C-BDD8-0189C27F0EFF}" srcOrd="1" destOrd="0" presId="urn:microsoft.com/office/officeart/2018/2/layout/IconCircleList"/>
    <dgm:cxn modelId="{E3749C44-AF6D-4D98-B942-74DF2D3A0C44}" type="presParOf" srcId="{BF06E7AB-55B9-451E-93BA-7FF9FB33473B}" destId="{343017F9-7BED-4390-836C-44879DFD3109}" srcOrd="2" destOrd="0" presId="urn:microsoft.com/office/officeart/2018/2/layout/IconCircleList"/>
    <dgm:cxn modelId="{D7047232-FD3D-40F7-BDAB-45CE37AEE285}" type="presParOf" srcId="{BF06E7AB-55B9-451E-93BA-7FF9FB33473B}" destId="{B027CD36-A857-4970-BCA3-06B01628D96F}" srcOrd="3" destOrd="0" presId="urn:microsoft.com/office/officeart/2018/2/layout/IconCircleList"/>
    <dgm:cxn modelId="{98C07999-1658-463F-A158-E6FCE4306179}" type="presParOf" srcId="{CC581836-34FA-4EEF-BCBB-225E06783EDC}" destId="{B6A3D33F-95E5-4833-96E2-07AE4DE1E67C}" srcOrd="3" destOrd="0" presId="urn:microsoft.com/office/officeart/2018/2/layout/IconCircleList"/>
    <dgm:cxn modelId="{3414DD44-17FC-443E-ADB9-CA99B8942F2A}" type="presParOf" srcId="{CC581836-34FA-4EEF-BCBB-225E06783EDC}" destId="{9399384B-9B4E-4A0B-8F8A-277EA6854D6D}" srcOrd="4" destOrd="0" presId="urn:microsoft.com/office/officeart/2018/2/layout/IconCircleList"/>
    <dgm:cxn modelId="{2694FF98-8744-4F7C-8028-6D492FD87E66}" type="presParOf" srcId="{9399384B-9B4E-4A0B-8F8A-277EA6854D6D}" destId="{4F798062-49AC-46F8-84A3-962AAD0C6D61}" srcOrd="0" destOrd="0" presId="urn:microsoft.com/office/officeart/2018/2/layout/IconCircleList"/>
    <dgm:cxn modelId="{6859D6BA-C604-4B15-8A9E-6A0364D3EED6}" type="presParOf" srcId="{9399384B-9B4E-4A0B-8F8A-277EA6854D6D}" destId="{B5FBF4D3-821B-4981-9BE0-23596219E47A}" srcOrd="1" destOrd="0" presId="urn:microsoft.com/office/officeart/2018/2/layout/IconCircleList"/>
    <dgm:cxn modelId="{A1F4F274-B3F0-4381-8ABA-7A3D07923942}" type="presParOf" srcId="{9399384B-9B4E-4A0B-8F8A-277EA6854D6D}" destId="{9E87A387-31FA-47D4-AFB9-0AE9002F7EFA}" srcOrd="2" destOrd="0" presId="urn:microsoft.com/office/officeart/2018/2/layout/IconCircleList"/>
    <dgm:cxn modelId="{4588BA71-F172-4FC3-BCE8-E6C96BE787C3}" type="presParOf" srcId="{9399384B-9B4E-4A0B-8F8A-277EA6854D6D}" destId="{38141760-6C99-4D8A-813E-48A43BA0D584}" srcOrd="3" destOrd="0" presId="urn:microsoft.com/office/officeart/2018/2/layout/IconCircleList"/>
    <dgm:cxn modelId="{B9CC2E9D-8294-4732-9ECA-A8B803AC5D11}" type="presParOf" srcId="{CC581836-34FA-4EEF-BCBB-225E06783EDC}" destId="{1014C9EE-5B94-4547-AADE-9ECAE0545CD6}" srcOrd="5" destOrd="0" presId="urn:microsoft.com/office/officeart/2018/2/layout/IconCircleList"/>
    <dgm:cxn modelId="{0E6D245E-DB2E-438F-8415-4F35915DE092}" type="presParOf" srcId="{CC581836-34FA-4EEF-BCBB-225E06783EDC}" destId="{0A9B4AFC-56FC-464C-9DD0-9207204EB4FB}" srcOrd="6" destOrd="0" presId="urn:microsoft.com/office/officeart/2018/2/layout/IconCircleList"/>
    <dgm:cxn modelId="{C54BA7CC-0D95-4E86-AEAA-5584533A57FB}" type="presParOf" srcId="{0A9B4AFC-56FC-464C-9DD0-9207204EB4FB}" destId="{E78A5D0D-27A8-43B2-AD0F-3F96BD516825}" srcOrd="0" destOrd="0" presId="urn:microsoft.com/office/officeart/2018/2/layout/IconCircleList"/>
    <dgm:cxn modelId="{28C05061-630E-4301-9730-CAC1E6ADA718}" type="presParOf" srcId="{0A9B4AFC-56FC-464C-9DD0-9207204EB4FB}" destId="{D5563FC5-5286-4CAC-BFC6-A1FF048046C4}" srcOrd="1" destOrd="0" presId="urn:microsoft.com/office/officeart/2018/2/layout/IconCircleList"/>
    <dgm:cxn modelId="{C60AC64B-6F4F-4CA8-BB49-DEA338636188}" type="presParOf" srcId="{0A9B4AFC-56FC-464C-9DD0-9207204EB4FB}" destId="{692AA67B-C37C-485D-8A75-588E84C877AF}" srcOrd="2" destOrd="0" presId="urn:microsoft.com/office/officeart/2018/2/layout/IconCircleList"/>
    <dgm:cxn modelId="{017A57D6-AC74-43B4-82A1-736B068FCAEE}" type="presParOf" srcId="{0A9B4AFC-56FC-464C-9DD0-9207204EB4FB}" destId="{EDD3DB63-9FE3-4428-B055-8420CE1187EE}"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1FC5FA-02D1-446D-A85E-7AF8FC45EB33}"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1A6EEE3-9206-4EE0-84DD-91E4DC456554}">
      <dgm:prSet/>
      <dgm:spPr/>
      <dgm:t>
        <a:bodyPr/>
        <a:lstStyle/>
        <a:p>
          <a:pPr>
            <a:lnSpc>
              <a:spcPct val="100000"/>
            </a:lnSpc>
          </a:pPr>
          <a:r>
            <a:rPr lang="fi-FI" dirty="0" err="1"/>
            <a:t>Åldersanpassning</a:t>
          </a:r>
          <a:r>
            <a:rPr lang="fi-FI" dirty="0"/>
            <a:t> av </a:t>
          </a:r>
          <a:r>
            <a:rPr lang="fi-FI" dirty="0" err="1"/>
            <a:t>bedömning</a:t>
          </a:r>
          <a:r>
            <a:rPr lang="fi-FI" dirty="0"/>
            <a:t> av </a:t>
          </a:r>
          <a:r>
            <a:rPr lang="fi-FI" dirty="0" err="1"/>
            <a:t>arbete</a:t>
          </a:r>
          <a:r>
            <a:rPr lang="fi-FI" dirty="0"/>
            <a:t>, </a:t>
          </a:r>
          <a:r>
            <a:rPr lang="fi-FI" dirty="0" err="1"/>
            <a:t>stöder</a:t>
          </a:r>
          <a:r>
            <a:rPr lang="fi-FI" dirty="0"/>
            <a:t> </a:t>
          </a:r>
          <a:r>
            <a:rPr lang="fi-FI" dirty="0" err="1"/>
            <a:t>progressionen</a:t>
          </a:r>
          <a:r>
            <a:rPr lang="fi-FI" dirty="0"/>
            <a:t> i </a:t>
          </a:r>
          <a:r>
            <a:rPr lang="fi-FI" dirty="0" err="1"/>
            <a:t>utveckling</a:t>
          </a:r>
          <a:r>
            <a:rPr lang="fi-FI" dirty="0"/>
            <a:t> av </a:t>
          </a:r>
          <a:r>
            <a:rPr lang="fi-FI" dirty="0" err="1"/>
            <a:t>arbetsfärdigheter</a:t>
          </a:r>
          <a:r>
            <a:rPr lang="fi-FI" dirty="0"/>
            <a:t> </a:t>
          </a:r>
          <a:endParaRPr lang="en-US" dirty="0"/>
        </a:p>
      </dgm:t>
    </dgm:pt>
    <dgm:pt modelId="{E638CC32-4F0F-4D71-B991-4106A056C2DD}" type="parTrans" cxnId="{7C0B3892-9542-4F1B-9B3E-987A212B2CA4}">
      <dgm:prSet/>
      <dgm:spPr/>
      <dgm:t>
        <a:bodyPr/>
        <a:lstStyle/>
        <a:p>
          <a:endParaRPr lang="en-US"/>
        </a:p>
      </dgm:t>
    </dgm:pt>
    <dgm:pt modelId="{4168240C-D784-4D1F-A861-4C5ED7B61C60}" type="sibTrans" cxnId="{7C0B3892-9542-4F1B-9B3E-987A212B2CA4}">
      <dgm:prSet/>
      <dgm:spPr/>
      <dgm:t>
        <a:bodyPr/>
        <a:lstStyle/>
        <a:p>
          <a:endParaRPr lang="en-US"/>
        </a:p>
      </dgm:t>
    </dgm:pt>
    <dgm:pt modelId="{58A7C943-B646-4CD2-9287-8B9F0444FDF1}">
      <dgm:prSet/>
      <dgm:spPr/>
      <dgm:t>
        <a:bodyPr/>
        <a:lstStyle/>
        <a:p>
          <a:pPr>
            <a:lnSpc>
              <a:spcPct val="100000"/>
            </a:lnSpc>
          </a:pPr>
          <a:r>
            <a:rPr lang="fi-FI" b="1" dirty="0" err="1"/>
            <a:t>Färdigheter</a:t>
          </a:r>
          <a:r>
            <a:rPr lang="fi-FI" b="1" dirty="0"/>
            <a:t> för </a:t>
          </a:r>
          <a:r>
            <a:rPr lang="fi-FI" b="1" dirty="0" err="1"/>
            <a:t>språkstudier</a:t>
          </a:r>
          <a:r>
            <a:rPr lang="fi-FI" b="1" dirty="0"/>
            <a:t> </a:t>
          </a:r>
          <a:r>
            <a:rPr lang="fi-FI" b="1" dirty="0" err="1"/>
            <a:t>beskriver</a:t>
          </a:r>
          <a:r>
            <a:rPr lang="fi-FI" b="1"/>
            <a:t> färdigheter</a:t>
          </a:r>
          <a:r>
            <a:rPr lang="fi-FI" b="1" dirty="0"/>
            <a:t> </a:t>
          </a:r>
          <a:r>
            <a:rPr lang="fi-FI" b="1" dirty="0" err="1"/>
            <a:t>som</a:t>
          </a:r>
          <a:r>
            <a:rPr lang="fi-FI" b="1" dirty="0"/>
            <a:t> </a:t>
          </a:r>
          <a:r>
            <a:rPr lang="fi-FI" b="1" dirty="0" err="1"/>
            <a:t>behövs</a:t>
          </a:r>
          <a:r>
            <a:rPr lang="fi-FI" b="1" dirty="0"/>
            <a:t> i alla </a:t>
          </a:r>
          <a:r>
            <a:rPr lang="fi-FI" b="1" dirty="0" err="1"/>
            <a:t>andra</a:t>
          </a:r>
          <a:r>
            <a:rPr lang="fi-FI" b="1" dirty="0"/>
            <a:t> </a:t>
          </a:r>
          <a:r>
            <a:rPr lang="fi-FI" b="1" dirty="0" err="1"/>
            <a:t>läroämnen</a:t>
          </a:r>
          <a:r>
            <a:rPr lang="fi-FI" b="1" dirty="0"/>
            <a:t>, </a:t>
          </a:r>
          <a:r>
            <a:rPr lang="fi-FI" b="1" dirty="0" err="1"/>
            <a:t>t.ex</a:t>
          </a:r>
          <a:r>
            <a:rPr lang="fi-FI" b="1" dirty="0"/>
            <a:t>. </a:t>
          </a:r>
          <a:r>
            <a:rPr lang="fi-FI" b="1" dirty="0" err="1"/>
            <a:t>att</a:t>
          </a:r>
          <a:r>
            <a:rPr lang="fi-FI" b="1" dirty="0"/>
            <a:t> </a:t>
          </a:r>
          <a:r>
            <a:rPr lang="fi-FI" b="1" dirty="0" err="1"/>
            <a:t>fungera</a:t>
          </a:r>
          <a:r>
            <a:rPr lang="fi-FI" b="1" dirty="0"/>
            <a:t> </a:t>
          </a:r>
          <a:r>
            <a:rPr lang="fi-FI" b="1" dirty="0" err="1"/>
            <a:t>uppbyggande</a:t>
          </a:r>
          <a:r>
            <a:rPr lang="fi-FI" b="1" dirty="0"/>
            <a:t> i </a:t>
          </a:r>
          <a:r>
            <a:rPr lang="fi-FI" b="1" dirty="0" err="1"/>
            <a:t>kommunikation</a:t>
          </a:r>
          <a:endParaRPr lang="en-US" dirty="0"/>
        </a:p>
      </dgm:t>
    </dgm:pt>
    <dgm:pt modelId="{9BFCB849-5182-43EA-B702-D882C78E9E13}" type="parTrans" cxnId="{A13E0E52-E1F3-4F3D-A3DA-E09EA324D101}">
      <dgm:prSet/>
      <dgm:spPr/>
      <dgm:t>
        <a:bodyPr/>
        <a:lstStyle/>
        <a:p>
          <a:endParaRPr lang="en-US"/>
        </a:p>
      </dgm:t>
    </dgm:pt>
    <dgm:pt modelId="{E5C22079-B736-4427-B96B-770E7854F71A}" type="sibTrans" cxnId="{A13E0E52-E1F3-4F3D-A3DA-E09EA324D101}">
      <dgm:prSet/>
      <dgm:spPr/>
      <dgm:t>
        <a:bodyPr/>
        <a:lstStyle/>
        <a:p>
          <a:endParaRPr lang="en-US"/>
        </a:p>
      </dgm:t>
    </dgm:pt>
    <dgm:pt modelId="{C4005BFE-C5E3-40AD-AB17-6C713E354B58}">
      <dgm:prSet/>
      <dgm:spPr/>
      <dgm:t>
        <a:bodyPr/>
        <a:lstStyle/>
        <a:p>
          <a:pPr>
            <a:lnSpc>
              <a:spcPct val="100000"/>
            </a:lnSpc>
          </a:pPr>
          <a:r>
            <a:rPr lang="fi-FI" dirty="0" err="1"/>
            <a:t>Arbetsfärdigheter</a:t>
          </a:r>
          <a:r>
            <a:rPr lang="fi-FI" dirty="0"/>
            <a:t> – </a:t>
          </a:r>
          <a:r>
            <a:rPr lang="fi-FI" dirty="0" err="1"/>
            <a:t>individuellt</a:t>
          </a:r>
          <a:r>
            <a:rPr lang="fi-FI" dirty="0"/>
            <a:t> </a:t>
          </a:r>
          <a:r>
            <a:rPr lang="fi-FI" dirty="0" err="1"/>
            <a:t>och</a:t>
          </a:r>
          <a:r>
            <a:rPr lang="fi-FI" dirty="0"/>
            <a:t> i </a:t>
          </a:r>
          <a:r>
            <a:rPr lang="fi-FI" dirty="0" err="1"/>
            <a:t>grupp</a:t>
          </a:r>
          <a:r>
            <a:rPr lang="fi-FI" dirty="0"/>
            <a:t>, </a:t>
          </a:r>
          <a:r>
            <a:rPr lang="fi-FI" dirty="0" err="1"/>
            <a:t>tillsammans</a:t>
          </a:r>
          <a:r>
            <a:rPr lang="fi-FI" dirty="0"/>
            <a:t> </a:t>
          </a:r>
          <a:r>
            <a:rPr lang="fi-FI" dirty="0" err="1"/>
            <a:t>med</a:t>
          </a:r>
          <a:r>
            <a:rPr lang="fi-FI" dirty="0"/>
            <a:t> </a:t>
          </a:r>
          <a:r>
            <a:rPr lang="fi-FI" dirty="0" err="1"/>
            <a:t>andra</a:t>
          </a:r>
          <a:endParaRPr lang="en-US" dirty="0"/>
        </a:p>
      </dgm:t>
    </dgm:pt>
    <dgm:pt modelId="{0B441842-F111-44DA-A6E5-9FE24A7090CC}" type="parTrans" cxnId="{22CC74E2-C39C-4C33-9C28-76B9E06BD616}">
      <dgm:prSet/>
      <dgm:spPr/>
      <dgm:t>
        <a:bodyPr/>
        <a:lstStyle/>
        <a:p>
          <a:endParaRPr lang="en-US"/>
        </a:p>
      </dgm:t>
    </dgm:pt>
    <dgm:pt modelId="{6AF020C4-A47A-4193-B308-4A86F0C13A6A}" type="sibTrans" cxnId="{22CC74E2-C39C-4C33-9C28-76B9E06BD616}">
      <dgm:prSet/>
      <dgm:spPr/>
      <dgm:t>
        <a:bodyPr/>
        <a:lstStyle/>
        <a:p>
          <a:endParaRPr lang="en-US"/>
        </a:p>
      </dgm:t>
    </dgm:pt>
    <dgm:pt modelId="{FCFDEA3B-A956-4DBF-8231-674702C4114D}">
      <dgm:prSet/>
      <dgm:spPr/>
      <dgm:t>
        <a:bodyPr/>
        <a:lstStyle/>
        <a:p>
          <a:pPr>
            <a:lnSpc>
              <a:spcPct val="100000"/>
            </a:lnSpc>
          </a:pPr>
          <a:r>
            <a:rPr lang="fi-FI"/>
            <a:t>Grupparbete och -diskussion: </a:t>
          </a:r>
          <a:endParaRPr lang="en-US"/>
        </a:p>
      </dgm:t>
    </dgm:pt>
    <dgm:pt modelId="{59645692-4324-4A31-A359-93D5CED13E04}" type="parTrans" cxnId="{94EEFE22-4C00-4AF5-A248-209CBFB7589A}">
      <dgm:prSet/>
      <dgm:spPr/>
      <dgm:t>
        <a:bodyPr/>
        <a:lstStyle/>
        <a:p>
          <a:endParaRPr lang="en-US"/>
        </a:p>
      </dgm:t>
    </dgm:pt>
    <dgm:pt modelId="{7FFDB937-464B-4EEB-A4A6-DAADFA3DDB46}" type="sibTrans" cxnId="{94EEFE22-4C00-4AF5-A248-209CBFB7589A}">
      <dgm:prSet/>
      <dgm:spPr/>
      <dgm:t>
        <a:bodyPr/>
        <a:lstStyle/>
        <a:p>
          <a:endParaRPr lang="en-US"/>
        </a:p>
      </dgm:t>
    </dgm:pt>
    <dgm:pt modelId="{3A388758-7BEC-41D8-A72C-1FA910390E41}">
      <dgm:prSet/>
      <dgm:spPr/>
      <dgm:t>
        <a:bodyPr/>
        <a:lstStyle/>
        <a:p>
          <a:r>
            <a:rPr lang="fi-FI"/>
            <a:t>ett verktyg för bedömning</a:t>
          </a:r>
          <a:endParaRPr lang="en-US"/>
        </a:p>
      </dgm:t>
    </dgm:pt>
    <dgm:pt modelId="{3C341DD4-F08F-4D8C-BF2B-DC20E425EDEF}" type="parTrans" cxnId="{C5938D65-E222-4D49-9D70-C65C7CEDE83A}">
      <dgm:prSet/>
      <dgm:spPr/>
      <dgm:t>
        <a:bodyPr/>
        <a:lstStyle/>
        <a:p>
          <a:endParaRPr lang="en-US"/>
        </a:p>
      </dgm:t>
    </dgm:pt>
    <dgm:pt modelId="{5BC56B79-1B56-42E7-9DA6-768ACE766064}" type="sibTrans" cxnId="{C5938D65-E222-4D49-9D70-C65C7CEDE83A}">
      <dgm:prSet/>
      <dgm:spPr/>
      <dgm:t>
        <a:bodyPr/>
        <a:lstStyle/>
        <a:p>
          <a:endParaRPr lang="en-US"/>
        </a:p>
      </dgm:t>
    </dgm:pt>
    <dgm:pt modelId="{2210CFCE-FE95-4E4F-A1A0-5CF114059230}">
      <dgm:prSet/>
      <dgm:spPr/>
      <dgm:t>
        <a:bodyPr/>
        <a:lstStyle/>
        <a:p>
          <a:r>
            <a:rPr lang="fi-FI"/>
            <a:t>arbetssätt </a:t>
          </a:r>
          <a:endParaRPr lang="en-US"/>
        </a:p>
      </dgm:t>
    </dgm:pt>
    <dgm:pt modelId="{9C221E75-47AB-4EEA-B2C5-CD2C6F4796F3}" type="parTrans" cxnId="{F6593039-70DD-4A89-BE8F-BFF15B0F0CD2}">
      <dgm:prSet/>
      <dgm:spPr/>
      <dgm:t>
        <a:bodyPr/>
        <a:lstStyle/>
        <a:p>
          <a:endParaRPr lang="en-US"/>
        </a:p>
      </dgm:t>
    </dgm:pt>
    <dgm:pt modelId="{27944FDA-F7B5-428E-BA27-F985CEE556B5}" type="sibTrans" cxnId="{F6593039-70DD-4A89-BE8F-BFF15B0F0CD2}">
      <dgm:prSet/>
      <dgm:spPr/>
      <dgm:t>
        <a:bodyPr/>
        <a:lstStyle/>
        <a:p>
          <a:endParaRPr lang="en-US"/>
        </a:p>
      </dgm:t>
    </dgm:pt>
    <dgm:pt modelId="{91C2F9AA-1B92-4DA0-A75B-8F794341810B}">
      <dgm:prSet/>
      <dgm:spPr/>
      <dgm:t>
        <a:bodyPr/>
        <a:lstStyle/>
        <a:p>
          <a:r>
            <a:rPr lang="fi-FI"/>
            <a:t>föremål för bedömning (synliggör förmågan att delta i kommunikation, muntlig produktion, konstruktiv kommunikation …)</a:t>
          </a:r>
          <a:endParaRPr lang="en-US"/>
        </a:p>
      </dgm:t>
    </dgm:pt>
    <dgm:pt modelId="{69531D5D-4AD2-471A-B9CE-BC9951AD8E35}" type="parTrans" cxnId="{F9BED2DA-EA27-405B-A2D1-00B4A9093BBF}">
      <dgm:prSet/>
      <dgm:spPr/>
      <dgm:t>
        <a:bodyPr/>
        <a:lstStyle/>
        <a:p>
          <a:endParaRPr lang="en-US"/>
        </a:p>
      </dgm:t>
    </dgm:pt>
    <dgm:pt modelId="{A1BCBD1B-7A04-4427-BE89-407E4645D4B6}" type="sibTrans" cxnId="{F9BED2DA-EA27-405B-A2D1-00B4A9093BBF}">
      <dgm:prSet/>
      <dgm:spPr/>
      <dgm:t>
        <a:bodyPr/>
        <a:lstStyle/>
        <a:p>
          <a:endParaRPr lang="en-US"/>
        </a:p>
      </dgm:t>
    </dgm:pt>
    <dgm:pt modelId="{9B22EE77-11A6-4EAF-8BF0-640B5AA225F9}" type="pres">
      <dgm:prSet presAssocID="{4D1FC5FA-02D1-446D-A85E-7AF8FC45EB33}" presName="root" presStyleCnt="0">
        <dgm:presLayoutVars>
          <dgm:dir/>
          <dgm:resizeHandles val="exact"/>
        </dgm:presLayoutVars>
      </dgm:prSet>
      <dgm:spPr/>
    </dgm:pt>
    <dgm:pt modelId="{448949AB-B5F3-4B6D-A639-EB350A69A9C4}" type="pres">
      <dgm:prSet presAssocID="{A1A6EEE3-9206-4EE0-84DD-91E4DC456554}" presName="compNode" presStyleCnt="0"/>
      <dgm:spPr/>
    </dgm:pt>
    <dgm:pt modelId="{D9F5572C-5D32-44EF-86E8-84232CEF1A8E}" type="pres">
      <dgm:prSet presAssocID="{A1A6EEE3-9206-4EE0-84DD-91E4DC456554}" presName="bgRect" presStyleLbl="bgShp" presStyleIdx="0" presStyleCnt="3"/>
      <dgm:spPr/>
    </dgm:pt>
    <dgm:pt modelId="{28DFB7DD-7CC0-4E32-88E3-0C5579310D13}" type="pres">
      <dgm:prSet presAssocID="{A1A6EEE3-9206-4EE0-84DD-91E4DC45655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Valintamerkki"/>
        </a:ext>
      </dgm:extLst>
    </dgm:pt>
    <dgm:pt modelId="{B7982BC3-B065-42AC-BFED-64D2DA30F9A0}" type="pres">
      <dgm:prSet presAssocID="{A1A6EEE3-9206-4EE0-84DD-91E4DC456554}" presName="spaceRect" presStyleCnt="0"/>
      <dgm:spPr/>
    </dgm:pt>
    <dgm:pt modelId="{D6D14267-1D7D-4A17-B03F-874B7259FF0D}" type="pres">
      <dgm:prSet presAssocID="{A1A6EEE3-9206-4EE0-84DD-91E4DC456554}" presName="parTx" presStyleLbl="revTx" presStyleIdx="0" presStyleCnt="4">
        <dgm:presLayoutVars>
          <dgm:chMax val="0"/>
          <dgm:chPref val="0"/>
        </dgm:presLayoutVars>
      </dgm:prSet>
      <dgm:spPr/>
    </dgm:pt>
    <dgm:pt modelId="{AC512048-B425-4083-83EF-A4460430E98F}" type="pres">
      <dgm:prSet presAssocID="{4168240C-D784-4D1F-A861-4C5ED7B61C60}" presName="sibTrans" presStyleCnt="0"/>
      <dgm:spPr/>
    </dgm:pt>
    <dgm:pt modelId="{4EC8E723-F7DD-4BE2-A698-EFDB397F9DDA}" type="pres">
      <dgm:prSet presAssocID="{58A7C943-B646-4CD2-9287-8B9F0444FDF1}" presName="compNode" presStyleCnt="0"/>
      <dgm:spPr/>
    </dgm:pt>
    <dgm:pt modelId="{DA60072F-0E46-449F-BF77-2DDD2BA82043}" type="pres">
      <dgm:prSet presAssocID="{58A7C943-B646-4CD2-9287-8B9F0444FDF1}" presName="bgRect" presStyleLbl="bgShp" presStyleIdx="1" presStyleCnt="3"/>
      <dgm:spPr/>
    </dgm:pt>
    <dgm:pt modelId="{EA692607-AF23-40ED-A725-5753DB9A9F8F}" type="pres">
      <dgm:prSet presAssocID="{58A7C943-B646-4CD2-9287-8B9F0444FDF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eskustelu"/>
        </a:ext>
      </dgm:extLst>
    </dgm:pt>
    <dgm:pt modelId="{7B1F8D41-D7A8-4F1D-BE89-3332CB66F777}" type="pres">
      <dgm:prSet presAssocID="{58A7C943-B646-4CD2-9287-8B9F0444FDF1}" presName="spaceRect" presStyleCnt="0"/>
      <dgm:spPr/>
    </dgm:pt>
    <dgm:pt modelId="{8C2FFA5E-7C97-4754-B4D5-2F6F7B3B292C}" type="pres">
      <dgm:prSet presAssocID="{58A7C943-B646-4CD2-9287-8B9F0444FDF1}" presName="parTx" presStyleLbl="revTx" presStyleIdx="1" presStyleCnt="4">
        <dgm:presLayoutVars>
          <dgm:chMax val="0"/>
          <dgm:chPref val="0"/>
        </dgm:presLayoutVars>
      </dgm:prSet>
      <dgm:spPr/>
    </dgm:pt>
    <dgm:pt modelId="{6CB82D5A-82AA-41C3-84D3-1C4D52256B8A}" type="pres">
      <dgm:prSet presAssocID="{E5C22079-B736-4427-B96B-770E7854F71A}" presName="sibTrans" presStyleCnt="0"/>
      <dgm:spPr/>
    </dgm:pt>
    <dgm:pt modelId="{85B6C947-59D1-4064-A0AD-3A52B241F8C1}" type="pres">
      <dgm:prSet presAssocID="{C4005BFE-C5E3-40AD-AB17-6C713E354B58}" presName="compNode" presStyleCnt="0"/>
      <dgm:spPr/>
    </dgm:pt>
    <dgm:pt modelId="{17C137D7-F6CC-4E9A-B731-4953C4F62215}" type="pres">
      <dgm:prSet presAssocID="{C4005BFE-C5E3-40AD-AB17-6C713E354B58}" presName="bgRect" presStyleLbl="bgShp" presStyleIdx="2" presStyleCnt="3"/>
      <dgm:spPr/>
    </dgm:pt>
    <dgm:pt modelId="{E4A05E72-25CF-4CAE-86F6-D0669B8AB036}" type="pres">
      <dgm:prSet presAssocID="{C4005BFE-C5E3-40AD-AB17-6C713E354B5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arkistusluettelo"/>
        </a:ext>
      </dgm:extLst>
    </dgm:pt>
    <dgm:pt modelId="{19255C93-0385-48FF-A2FF-79B5B49E7C03}" type="pres">
      <dgm:prSet presAssocID="{C4005BFE-C5E3-40AD-AB17-6C713E354B58}" presName="spaceRect" presStyleCnt="0"/>
      <dgm:spPr/>
    </dgm:pt>
    <dgm:pt modelId="{24FFDC23-17A8-4B10-BC3B-8CF9AF609549}" type="pres">
      <dgm:prSet presAssocID="{C4005BFE-C5E3-40AD-AB17-6C713E354B58}" presName="parTx" presStyleLbl="revTx" presStyleIdx="2" presStyleCnt="4">
        <dgm:presLayoutVars>
          <dgm:chMax val="0"/>
          <dgm:chPref val="0"/>
        </dgm:presLayoutVars>
      </dgm:prSet>
      <dgm:spPr/>
    </dgm:pt>
    <dgm:pt modelId="{E467627F-0507-44C4-A20E-3D4FDEDE7293}" type="pres">
      <dgm:prSet presAssocID="{C4005BFE-C5E3-40AD-AB17-6C713E354B58}" presName="desTx" presStyleLbl="revTx" presStyleIdx="3" presStyleCnt="4">
        <dgm:presLayoutVars/>
      </dgm:prSet>
      <dgm:spPr/>
    </dgm:pt>
  </dgm:ptLst>
  <dgm:cxnLst>
    <dgm:cxn modelId="{F4B1B200-0DBD-426F-847C-4ED0C1E2937B}" type="presOf" srcId="{C4005BFE-C5E3-40AD-AB17-6C713E354B58}" destId="{24FFDC23-17A8-4B10-BC3B-8CF9AF609549}" srcOrd="0" destOrd="0" presId="urn:microsoft.com/office/officeart/2018/2/layout/IconVerticalSolidList"/>
    <dgm:cxn modelId="{726EBC21-2659-40B2-89F1-199B12057CA4}" type="presOf" srcId="{2210CFCE-FE95-4E4F-A1A0-5CF114059230}" destId="{E467627F-0507-44C4-A20E-3D4FDEDE7293}" srcOrd="0" destOrd="2" presId="urn:microsoft.com/office/officeart/2018/2/layout/IconVerticalSolidList"/>
    <dgm:cxn modelId="{94EEFE22-4C00-4AF5-A248-209CBFB7589A}" srcId="{C4005BFE-C5E3-40AD-AB17-6C713E354B58}" destId="{FCFDEA3B-A956-4DBF-8231-674702C4114D}" srcOrd="0" destOrd="0" parTransId="{59645692-4324-4A31-A359-93D5CED13E04}" sibTransId="{7FFDB937-464B-4EEB-A4A6-DAADFA3DDB46}"/>
    <dgm:cxn modelId="{7500ED2C-7DD6-4F63-B43D-311948CA3A3E}" type="presOf" srcId="{FCFDEA3B-A956-4DBF-8231-674702C4114D}" destId="{E467627F-0507-44C4-A20E-3D4FDEDE7293}" srcOrd="0" destOrd="0" presId="urn:microsoft.com/office/officeart/2018/2/layout/IconVerticalSolidList"/>
    <dgm:cxn modelId="{5A3FD333-0756-4907-9C41-C1CACAD1BB84}" type="presOf" srcId="{4D1FC5FA-02D1-446D-A85E-7AF8FC45EB33}" destId="{9B22EE77-11A6-4EAF-8BF0-640B5AA225F9}" srcOrd="0" destOrd="0" presId="urn:microsoft.com/office/officeart/2018/2/layout/IconVerticalSolidList"/>
    <dgm:cxn modelId="{F6593039-70DD-4A89-BE8F-BFF15B0F0CD2}" srcId="{FCFDEA3B-A956-4DBF-8231-674702C4114D}" destId="{2210CFCE-FE95-4E4F-A1A0-5CF114059230}" srcOrd="1" destOrd="0" parTransId="{9C221E75-47AB-4EEA-B2C5-CD2C6F4796F3}" sibTransId="{27944FDA-F7B5-428E-BA27-F985CEE556B5}"/>
    <dgm:cxn modelId="{FF3A6739-2C10-48AD-92E8-036C3C0BB0BD}" type="presOf" srcId="{91C2F9AA-1B92-4DA0-A75B-8F794341810B}" destId="{E467627F-0507-44C4-A20E-3D4FDEDE7293}" srcOrd="0" destOrd="3" presId="urn:microsoft.com/office/officeart/2018/2/layout/IconVerticalSolidList"/>
    <dgm:cxn modelId="{7E4FEA63-7B5F-40E5-A8FE-5B0A3E6225EC}" type="presOf" srcId="{58A7C943-B646-4CD2-9287-8B9F0444FDF1}" destId="{8C2FFA5E-7C97-4754-B4D5-2F6F7B3B292C}" srcOrd="0" destOrd="0" presId="urn:microsoft.com/office/officeart/2018/2/layout/IconVerticalSolidList"/>
    <dgm:cxn modelId="{C5938D65-E222-4D49-9D70-C65C7CEDE83A}" srcId="{FCFDEA3B-A956-4DBF-8231-674702C4114D}" destId="{3A388758-7BEC-41D8-A72C-1FA910390E41}" srcOrd="0" destOrd="0" parTransId="{3C341DD4-F08F-4D8C-BF2B-DC20E425EDEF}" sibTransId="{5BC56B79-1B56-42E7-9DA6-768ACE766064}"/>
    <dgm:cxn modelId="{A13E0E52-E1F3-4F3D-A3DA-E09EA324D101}" srcId="{4D1FC5FA-02D1-446D-A85E-7AF8FC45EB33}" destId="{58A7C943-B646-4CD2-9287-8B9F0444FDF1}" srcOrd="1" destOrd="0" parTransId="{9BFCB849-5182-43EA-B702-D882C78E9E13}" sibTransId="{E5C22079-B736-4427-B96B-770E7854F71A}"/>
    <dgm:cxn modelId="{B32C5677-5FBC-4AEB-B74D-2B5E1C8DD51E}" type="presOf" srcId="{A1A6EEE3-9206-4EE0-84DD-91E4DC456554}" destId="{D6D14267-1D7D-4A17-B03F-874B7259FF0D}" srcOrd="0" destOrd="0" presId="urn:microsoft.com/office/officeart/2018/2/layout/IconVerticalSolidList"/>
    <dgm:cxn modelId="{7C0B3892-9542-4F1B-9B3E-987A212B2CA4}" srcId="{4D1FC5FA-02D1-446D-A85E-7AF8FC45EB33}" destId="{A1A6EEE3-9206-4EE0-84DD-91E4DC456554}" srcOrd="0" destOrd="0" parTransId="{E638CC32-4F0F-4D71-B991-4106A056C2DD}" sibTransId="{4168240C-D784-4D1F-A861-4C5ED7B61C60}"/>
    <dgm:cxn modelId="{3DEC2EC9-5BAB-45AE-9FCF-49FCAA75DFD6}" type="presOf" srcId="{3A388758-7BEC-41D8-A72C-1FA910390E41}" destId="{E467627F-0507-44C4-A20E-3D4FDEDE7293}" srcOrd="0" destOrd="1" presId="urn:microsoft.com/office/officeart/2018/2/layout/IconVerticalSolidList"/>
    <dgm:cxn modelId="{F9BED2DA-EA27-405B-A2D1-00B4A9093BBF}" srcId="{FCFDEA3B-A956-4DBF-8231-674702C4114D}" destId="{91C2F9AA-1B92-4DA0-A75B-8F794341810B}" srcOrd="2" destOrd="0" parTransId="{69531D5D-4AD2-471A-B9CE-BC9951AD8E35}" sibTransId="{A1BCBD1B-7A04-4427-BE89-407E4645D4B6}"/>
    <dgm:cxn modelId="{22CC74E2-C39C-4C33-9C28-76B9E06BD616}" srcId="{4D1FC5FA-02D1-446D-A85E-7AF8FC45EB33}" destId="{C4005BFE-C5E3-40AD-AB17-6C713E354B58}" srcOrd="2" destOrd="0" parTransId="{0B441842-F111-44DA-A6E5-9FE24A7090CC}" sibTransId="{6AF020C4-A47A-4193-B308-4A86F0C13A6A}"/>
    <dgm:cxn modelId="{988844B9-B143-4552-BD67-A4503447E908}" type="presParOf" srcId="{9B22EE77-11A6-4EAF-8BF0-640B5AA225F9}" destId="{448949AB-B5F3-4B6D-A639-EB350A69A9C4}" srcOrd="0" destOrd="0" presId="urn:microsoft.com/office/officeart/2018/2/layout/IconVerticalSolidList"/>
    <dgm:cxn modelId="{84832A92-FF06-41A3-9FC0-7F0AB3499817}" type="presParOf" srcId="{448949AB-B5F3-4B6D-A639-EB350A69A9C4}" destId="{D9F5572C-5D32-44EF-86E8-84232CEF1A8E}" srcOrd="0" destOrd="0" presId="urn:microsoft.com/office/officeart/2018/2/layout/IconVerticalSolidList"/>
    <dgm:cxn modelId="{A34861A0-28A8-4D37-B9CF-49731EC9DAA3}" type="presParOf" srcId="{448949AB-B5F3-4B6D-A639-EB350A69A9C4}" destId="{28DFB7DD-7CC0-4E32-88E3-0C5579310D13}" srcOrd="1" destOrd="0" presId="urn:microsoft.com/office/officeart/2018/2/layout/IconVerticalSolidList"/>
    <dgm:cxn modelId="{3EA8C5C2-0957-4D00-83F6-F156936FE7D0}" type="presParOf" srcId="{448949AB-B5F3-4B6D-A639-EB350A69A9C4}" destId="{B7982BC3-B065-42AC-BFED-64D2DA30F9A0}" srcOrd="2" destOrd="0" presId="urn:microsoft.com/office/officeart/2018/2/layout/IconVerticalSolidList"/>
    <dgm:cxn modelId="{EC8998F1-D4B3-473B-97AB-2FBE31F060C0}" type="presParOf" srcId="{448949AB-B5F3-4B6D-A639-EB350A69A9C4}" destId="{D6D14267-1D7D-4A17-B03F-874B7259FF0D}" srcOrd="3" destOrd="0" presId="urn:microsoft.com/office/officeart/2018/2/layout/IconVerticalSolidList"/>
    <dgm:cxn modelId="{375A460A-AD67-4BAC-82D7-03718497DA09}" type="presParOf" srcId="{9B22EE77-11A6-4EAF-8BF0-640B5AA225F9}" destId="{AC512048-B425-4083-83EF-A4460430E98F}" srcOrd="1" destOrd="0" presId="urn:microsoft.com/office/officeart/2018/2/layout/IconVerticalSolidList"/>
    <dgm:cxn modelId="{ED3D024D-BB34-4CDA-99E6-7F568EC3F9F0}" type="presParOf" srcId="{9B22EE77-11A6-4EAF-8BF0-640B5AA225F9}" destId="{4EC8E723-F7DD-4BE2-A698-EFDB397F9DDA}" srcOrd="2" destOrd="0" presId="urn:microsoft.com/office/officeart/2018/2/layout/IconVerticalSolidList"/>
    <dgm:cxn modelId="{F0E97E5D-5C73-4168-A35D-D59E9C861D6E}" type="presParOf" srcId="{4EC8E723-F7DD-4BE2-A698-EFDB397F9DDA}" destId="{DA60072F-0E46-449F-BF77-2DDD2BA82043}" srcOrd="0" destOrd="0" presId="urn:microsoft.com/office/officeart/2018/2/layout/IconVerticalSolidList"/>
    <dgm:cxn modelId="{6C8E1897-05C2-4EF2-9B56-1816DE6B5D35}" type="presParOf" srcId="{4EC8E723-F7DD-4BE2-A698-EFDB397F9DDA}" destId="{EA692607-AF23-40ED-A725-5753DB9A9F8F}" srcOrd="1" destOrd="0" presId="urn:microsoft.com/office/officeart/2018/2/layout/IconVerticalSolidList"/>
    <dgm:cxn modelId="{FA627A42-FFFA-4F73-9E38-A2D56EDAE426}" type="presParOf" srcId="{4EC8E723-F7DD-4BE2-A698-EFDB397F9DDA}" destId="{7B1F8D41-D7A8-4F1D-BE89-3332CB66F777}" srcOrd="2" destOrd="0" presId="urn:microsoft.com/office/officeart/2018/2/layout/IconVerticalSolidList"/>
    <dgm:cxn modelId="{8D275C43-17CA-4E1F-AD55-06CB49C686D0}" type="presParOf" srcId="{4EC8E723-F7DD-4BE2-A698-EFDB397F9DDA}" destId="{8C2FFA5E-7C97-4754-B4D5-2F6F7B3B292C}" srcOrd="3" destOrd="0" presId="urn:microsoft.com/office/officeart/2018/2/layout/IconVerticalSolidList"/>
    <dgm:cxn modelId="{AB2E9914-7BD1-4B08-8A34-EBCB1DAE7589}" type="presParOf" srcId="{9B22EE77-11A6-4EAF-8BF0-640B5AA225F9}" destId="{6CB82D5A-82AA-41C3-84D3-1C4D52256B8A}" srcOrd="3" destOrd="0" presId="urn:microsoft.com/office/officeart/2018/2/layout/IconVerticalSolidList"/>
    <dgm:cxn modelId="{A49BA2B1-9999-42C4-BD2B-B313EC9340C1}" type="presParOf" srcId="{9B22EE77-11A6-4EAF-8BF0-640B5AA225F9}" destId="{85B6C947-59D1-4064-A0AD-3A52B241F8C1}" srcOrd="4" destOrd="0" presId="urn:microsoft.com/office/officeart/2018/2/layout/IconVerticalSolidList"/>
    <dgm:cxn modelId="{0AD03C48-BC8E-4558-B4C6-92C9888BA72C}" type="presParOf" srcId="{85B6C947-59D1-4064-A0AD-3A52B241F8C1}" destId="{17C137D7-F6CC-4E9A-B731-4953C4F62215}" srcOrd="0" destOrd="0" presId="urn:microsoft.com/office/officeart/2018/2/layout/IconVerticalSolidList"/>
    <dgm:cxn modelId="{FE8AE056-EE17-4CCD-9BCB-A4B92550C5D7}" type="presParOf" srcId="{85B6C947-59D1-4064-A0AD-3A52B241F8C1}" destId="{E4A05E72-25CF-4CAE-86F6-D0669B8AB036}" srcOrd="1" destOrd="0" presId="urn:microsoft.com/office/officeart/2018/2/layout/IconVerticalSolidList"/>
    <dgm:cxn modelId="{F76E94A0-9343-483D-A49D-8F8E4EA051E0}" type="presParOf" srcId="{85B6C947-59D1-4064-A0AD-3A52B241F8C1}" destId="{19255C93-0385-48FF-A2FF-79B5B49E7C03}" srcOrd="2" destOrd="0" presId="urn:microsoft.com/office/officeart/2018/2/layout/IconVerticalSolidList"/>
    <dgm:cxn modelId="{913C1A63-EF26-447E-9121-28C18E7F0411}" type="presParOf" srcId="{85B6C947-59D1-4064-A0AD-3A52B241F8C1}" destId="{24FFDC23-17A8-4B10-BC3B-8CF9AF609549}" srcOrd="3" destOrd="0" presId="urn:microsoft.com/office/officeart/2018/2/layout/IconVerticalSolidList"/>
    <dgm:cxn modelId="{8AE27FB9-1019-4556-BB14-8476D2C94B1C}" type="presParOf" srcId="{85B6C947-59D1-4064-A0AD-3A52B241F8C1}" destId="{E467627F-0507-44C4-A20E-3D4FDEDE7293}"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391CE-0E8B-4195-B3A2-AC186B3541F6}">
      <dsp:nvSpPr>
        <dsp:cNvPr id="0" name=""/>
        <dsp:cNvSpPr/>
      </dsp:nvSpPr>
      <dsp:spPr>
        <a:xfrm>
          <a:off x="1934606" y="1347845"/>
          <a:ext cx="3357790" cy="3357790"/>
        </a:xfrm>
        <a:prstGeom prst="ellipse">
          <a:avLst/>
        </a:prstGeom>
        <a:solidFill>
          <a:schemeClr val="accent1">
            <a:shade val="80000"/>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sv-SE" sz="3200" kern="1200" dirty="0"/>
            <a:t>Allmänna principer för bedömningen</a:t>
          </a:r>
        </a:p>
      </dsp:txBody>
      <dsp:txXfrm>
        <a:off x="2426343" y="1839582"/>
        <a:ext cx="2374316" cy="2374316"/>
      </dsp:txXfrm>
    </dsp:sp>
    <dsp:sp modelId="{9CDE5F0A-6571-408C-8EA3-016B1C8A57E6}">
      <dsp:nvSpPr>
        <dsp:cNvPr id="0" name=""/>
        <dsp:cNvSpPr/>
      </dsp:nvSpPr>
      <dsp:spPr>
        <a:xfrm>
          <a:off x="2716962" y="599"/>
          <a:ext cx="1793076" cy="1678895"/>
        </a:xfrm>
        <a:prstGeom prst="ellipse">
          <a:avLst/>
        </a:prstGeom>
        <a:solidFill>
          <a:schemeClr val="accent1">
            <a:shade val="80000"/>
            <a:alpha val="50000"/>
            <a:hueOff val="210905"/>
            <a:satOff val="-11308"/>
            <a:lumOff val="126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sv-SE" sz="2000" kern="1200"/>
            <a:t>Mångsidig</a:t>
          </a:r>
        </a:p>
      </dsp:txBody>
      <dsp:txXfrm>
        <a:off x="2979552" y="246467"/>
        <a:ext cx="1267896" cy="1187159"/>
      </dsp:txXfrm>
    </dsp:sp>
    <dsp:sp modelId="{3B07C941-C622-4B6C-A510-DB7351F66F77}">
      <dsp:nvSpPr>
        <dsp:cNvPr id="0" name=""/>
        <dsp:cNvSpPr/>
      </dsp:nvSpPr>
      <dsp:spPr>
        <a:xfrm>
          <a:off x="4596600" y="1093946"/>
          <a:ext cx="1821265" cy="1678895"/>
        </a:xfrm>
        <a:prstGeom prst="ellipse">
          <a:avLst/>
        </a:prstGeom>
        <a:solidFill>
          <a:schemeClr val="accent1">
            <a:shade val="80000"/>
            <a:alpha val="50000"/>
            <a:hueOff val="421809"/>
            <a:satOff val="-22617"/>
            <a:lumOff val="253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sv-SE" sz="2000" kern="1200">
              <a:latin typeface="+mn-lt"/>
            </a:rPr>
            <a:t>Öppenhet, samarbete och delaktighet</a:t>
          </a:r>
        </a:p>
      </dsp:txBody>
      <dsp:txXfrm>
        <a:off x="4863318" y="1339814"/>
        <a:ext cx="1287829" cy="1187159"/>
      </dsp:txXfrm>
    </dsp:sp>
    <dsp:sp modelId="{C9042B10-8498-4DE9-A7CE-D066EF73FA4F}">
      <dsp:nvSpPr>
        <dsp:cNvPr id="0" name=""/>
        <dsp:cNvSpPr/>
      </dsp:nvSpPr>
      <dsp:spPr>
        <a:xfrm>
          <a:off x="4667785" y="3280639"/>
          <a:ext cx="1678895" cy="1678895"/>
        </a:xfrm>
        <a:prstGeom prst="ellipse">
          <a:avLst/>
        </a:prstGeom>
        <a:solidFill>
          <a:schemeClr val="accent1">
            <a:shade val="80000"/>
            <a:alpha val="50000"/>
            <a:hueOff val="632714"/>
            <a:satOff val="-33925"/>
            <a:lumOff val="380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sv-SE" sz="2000" kern="1200"/>
            <a:t>Jämlik</a:t>
          </a:r>
        </a:p>
      </dsp:txBody>
      <dsp:txXfrm>
        <a:off x="4913653" y="3526507"/>
        <a:ext cx="1187159" cy="1187159"/>
      </dsp:txXfrm>
    </dsp:sp>
    <dsp:sp modelId="{C4B286AA-E966-4799-AA32-644D89CCA031}">
      <dsp:nvSpPr>
        <dsp:cNvPr id="0" name=""/>
        <dsp:cNvSpPr/>
      </dsp:nvSpPr>
      <dsp:spPr>
        <a:xfrm>
          <a:off x="2538899" y="4373986"/>
          <a:ext cx="2149204" cy="1678895"/>
        </a:xfrm>
        <a:prstGeom prst="ellipse">
          <a:avLst/>
        </a:prstGeom>
        <a:solidFill>
          <a:schemeClr val="accent1">
            <a:shade val="80000"/>
            <a:alpha val="50000"/>
            <a:hueOff val="632714"/>
            <a:satOff val="-33925"/>
            <a:lumOff val="380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sv-SE" sz="2000" kern="1200"/>
            <a:t>Systematisk och konsekvent</a:t>
          </a:r>
        </a:p>
      </dsp:txBody>
      <dsp:txXfrm>
        <a:off x="2853643" y="4619854"/>
        <a:ext cx="1519716" cy="1187159"/>
      </dsp:txXfrm>
    </dsp:sp>
    <dsp:sp modelId="{0C53069F-B619-43C1-A7FC-8882C694DB27}">
      <dsp:nvSpPr>
        <dsp:cNvPr id="0" name=""/>
        <dsp:cNvSpPr/>
      </dsp:nvSpPr>
      <dsp:spPr>
        <a:xfrm>
          <a:off x="390620" y="3179396"/>
          <a:ext cx="2255528" cy="1941810"/>
        </a:xfrm>
        <a:prstGeom prst="ellipse">
          <a:avLst/>
        </a:prstGeom>
        <a:solidFill>
          <a:schemeClr val="accent1">
            <a:shade val="80000"/>
            <a:alpha val="50000"/>
            <a:hueOff val="421809"/>
            <a:satOff val="-22617"/>
            <a:lumOff val="253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sv-SE" sz="1800" kern="1200" dirty="0"/>
            <a:t>Beaktar elevens ålder och förutsättningar</a:t>
          </a:r>
        </a:p>
      </dsp:txBody>
      <dsp:txXfrm>
        <a:off x="720934" y="3463767"/>
        <a:ext cx="1594900" cy="1373068"/>
      </dsp:txXfrm>
    </dsp:sp>
    <dsp:sp modelId="{54FCDB1B-1465-4CD9-9C28-254E35E46909}">
      <dsp:nvSpPr>
        <dsp:cNvPr id="0" name=""/>
        <dsp:cNvSpPr/>
      </dsp:nvSpPr>
      <dsp:spPr>
        <a:xfrm>
          <a:off x="396359" y="970917"/>
          <a:ext cx="2237564" cy="1864496"/>
        </a:xfrm>
        <a:prstGeom prst="ellipse">
          <a:avLst/>
        </a:prstGeom>
        <a:solidFill>
          <a:schemeClr val="accent1">
            <a:shade val="80000"/>
            <a:alpha val="50000"/>
            <a:hueOff val="210905"/>
            <a:satOff val="-11308"/>
            <a:lumOff val="126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sv-SE" sz="2000" kern="1200" dirty="0"/>
            <a:t>Grundar sig på mål och kunskapskrav</a:t>
          </a:r>
        </a:p>
      </dsp:txBody>
      <dsp:txXfrm>
        <a:off x="724043" y="1243966"/>
        <a:ext cx="1582196" cy="13183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F2DFC2-7F17-4FF2-9664-E49C12BC375C}">
      <dsp:nvSpPr>
        <dsp:cNvPr id="0" name=""/>
        <dsp:cNvSpPr/>
      </dsp:nvSpPr>
      <dsp:spPr>
        <a:xfrm>
          <a:off x="212335" y="336149"/>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A5BFBC-FC2D-4886-8BF4-67ED048D03A2}">
      <dsp:nvSpPr>
        <dsp:cNvPr id="0" name=""/>
        <dsp:cNvSpPr/>
      </dsp:nvSpPr>
      <dsp:spPr>
        <a:xfrm>
          <a:off x="492877" y="616691"/>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2E7231-C0B2-42C5-8DD0-23138809849B}">
      <dsp:nvSpPr>
        <dsp:cNvPr id="0" name=""/>
        <dsp:cNvSpPr/>
      </dsp:nvSpPr>
      <dsp:spPr>
        <a:xfrm>
          <a:off x="1834517" y="336149"/>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fi-FI" sz="2000" b="1" kern="1200" dirty="0" err="1"/>
            <a:t>Utvecklingen</a:t>
          </a:r>
          <a:r>
            <a:rPr lang="fi-FI" sz="2000" b="1" kern="1200" dirty="0"/>
            <a:t> av </a:t>
          </a:r>
          <a:r>
            <a:rPr lang="fi-FI" sz="2000" b="1" kern="1200" dirty="0" err="1"/>
            <a:t>arbetsfärdigheter</a:t>
          </a:r>
          <a:r>
            <a:rPr lang="fi-FI" sz="2000" b="1" kern="1200" dirty="0"/>
            <a:t> </a:t>
          </a:r>
          <a:r>
            <a:rPr lang="fi-FI" sz="2000" b="1" kern="1200" dirty="0" err="1"/>
            <a:t>är</a:t>
          </a:r>
          <a:r>
            <a:rPr lang="fi-FI" sz="2000" b="1" kern="1200" dirty="0"/>
            <a:t> </a:t>
          </a:r>
          <a:r>
            <a:rPr lang="fi-FI" sz="2000" b="1" kern="1200" dirty="0" err="1"/>
            <a:t>synliga</a:t>
          </a:r>
          <a:r>
            <a:rPr lang="fi-FI" sz="2000" b="1" kern="1200" dirty="0"/>
            <a:t> i de </a:t>
          </a:r>
          <a:r>
            <a:rPr lang="fi-FI" sz="2000" b="1" kern="1200" dirty="0" err="1"/>
            <a:t>olika</a:t>
          </a:r>
          <a:r>
            <a:rPr lang="fi-FI" sz="2000" b="1" kern="1200" dirty="0"/>
            <a:t> </a:t>
          </a:r>
          <a:r>
            <a:rPr lang="fi-FI" sz="2000" b="1" kern="1200" dirty="0" err="1"/>
            <a:t>målområdena</a:t>
          </a:r>
          <a:r>
            <a:rPr lang="fi-FI" sz="2000" b="1" kern="1200" dirty="0"/>
            <a:t>    </a:t>
          </a:r>
        </a:p>
        <a:p>
          <a:pPr marL="0" lvl="0" indent="0" algn="l" defTabSz="889000">
            <a:lnSpc>
              <a:spcPct val="90000"/>
            </a:lnSpc>
            <a:spcBef>
              <a:spcPct val="0"/>
            </a:spcBef>
            <a:spcAft>
              <a:spcPct val="35000"/>
            </a:spcAft>
            <a:buNone/>
          </a:pPr>
          <a:r>
            <a:rPr lang="fi-FI" sz="2000" i="1" kern="1200" dirty="0" err="1"/>
            <a:t>Färdigheter</a:t>
          </a:r>
          <a:r>
            <a:rPr lang="fi-FI" sz="2000" i="1" kern="1200" dirty="0"/>
            <a:t> för </a:t>
          </a:r>
          <a:r>
            <a:rPr lang="fi-FI" sz="2000" i="1" kern="1200" dirty="0" err="1"/>
            <a:t>språkstudier</a:t>
          </a:r>
          <a:r>
            <a:rPr lang="fi-FI" sz="2000" kern="1200" dirty="0"/>
            <a:t> </a:t>
          </a:r>
          <a:r>
            <a:rPr lang="fi-FI" sz="2000" i="1" kern="1200" dirty="0" err="1"/>
            <a:t>Växande</a:t>
          </a:r>
          <a:r>
            <a:rPr lang="fi-FI" sz="2000" i="1" kern="1200" dirty="0"/>
            <a:t> </a:t>
          </a:r>
          <a:r>
            <a:rPr lang="fi-FI" sz="2000" i="1" kern="1200" dirty="0" err="1"/>
            <a:t>språkkunskap</a:t>
          </a:r>
          <a:endParaRPr lang="en-US" sz="2000" i="1" kern="1200" dirty="0"/>
        </a:p>
      </dsp:txBody>
      <dsp:txXfrm>
        <a:off x="1834517" y="336149"/>
        <a:ext cx="3148942" cy="1335915"/>
      </dsp:txXfrm>
    </dsp:sp>
    <dsp:sp modelId="{E5FB8BF7-8FC6-46D8-82A7-3499CE37CB79}">
      <dsp:nvSpPr>
        <dsp:cNvPr id="0" name=""/>
        <dsp:cNvSpPr/>
      </dsp:nvSpPr>
      <dsp:spPr>
        <a:xfrm>
          <a:off x="5532139" y="336149"/>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F06F70-2D39-449C-BDD8-0189C27F0EFF}">
      <dsp:nvSpPr>
        <dsp:cNvPr id="0" name=""/>
        <dsp:cNvSpPr/>
      </dsp:nvSpPr>
      <dsp:spPr>
        <a:xfrm>
          <a:off x="5812681" y="616691"/>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27CD36-A857-4970-BCA3-06B01628D96F}">
      <dsp:nvSpPr>
        <dsp:cNvPr id="0" name=""/>
        <dsp:cNvSpPr/>
      </dsp:nvSpPr>
      <dsp:spPr>
        <a:xfrm>
          <a:off x="7154322" y="336149"/>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fi-FI" sz="2000" b="1" kern="1200" dirty="0" err="1"/>
            <a:t>Förmåga</a:t>
          </a:r>
          <a:r>
            <a:rPr lang="fi-FI" sz="2000" b="1" kern="1200" dirty="0"/>
            <a:t> </a:t>
          </a:r>
          <a:r>
            <a:rPr lang="fi-FI" sz="2000" b="1" kern="1200" dirty="0" err="1"/>
            <a:t>att</a:t>
          </a:r>
          <a:r>
            <a:rPr lang="fi-FI" sz="2000" b="1" kern="1200" dirty="0"/>
            <a:t> </a:t>
          </a:r>
          <a:r>
            <a:rPr lang="fi-FI" sz="2000" b="1" kern="1200" dirty="0" err="1"/>
            <a:t>reflektera</a:t>
          </a:r>
          <a:r>
            <a:rPr lang="fi-FI" sz="2000" b="1" kern="1200" dirty="0"/>
            <a:t> </a:t>
          </a:r>
          <a:r>
            <a:rPr lang="fi-FI" sz="2000" b="1" kern="1200" dirty="0" err="1"/>
            <a:t>över</a:t>
          </a:r>
          <a:r>
            <a:rPr lang="fi-FI" sz="2000" b="1" kern="1200" dirty="0"/>
            <a:t> de </a:t>
          </a:r>
          <a:r>
            <a:rPr lang="fi-FI" sz="2000" b="1" kern="1200" dirty="0" err="1"/>
            <a:t>egna</a:t>
          </a:r>
          <a:r>
            <a:rPr lang="fi-FI" sz="2000" b="1" kern="1200" dirty="0"/>
            <a:t> </a:t>
          </a:r>
          <a:r>
            <a:rPr lang="fi-FI" sz="2000" b="1" kern="1200" dirty="0" err="1"/>
            <a:t>färdigheterna</a:t>
          </a:r>
          <a:r>
            <a:rPr lang="fi-FI" sz="2000" b="1" kern="1200" dirty="0"/>
            <a:t> </a:t>
          </a:r>
          <a:r>
            <a:rPr lang="fi-FI" sz="2000" b="1" kern="1200" dirty="0" err="1"/>
            <a:t>samt</a:t>
          </a:r>
          <a:r>
            <a:rPr lang="fi-FI" sz="2000" b="1" kern="1200" dirty="0"/>
            <a:t> </a:t>
          </a:r>
          <a:r>
            <a:rPr lang="fi-FI" sz="2000" b="1" kern="1200" dirty="0" err="1"/>
            <a:t>förmåga</a:t>
          </a:r>
          <a:r>
            <a:rPr lang="fi-FI" sz="2000" b="1" kern="1200" dirty="0"/>
            <a:t> </a:t>
          </a:r>
          <a:r>
            <a:rPr lang="fi-FI" sz="2000" b="1" kern="1200" dirty="0" err="1"/>
            <a:t>att</a:t>
          </a:r>
          <a:r>
            <a:rPr lang="fi-FI" sz="2000" b="1" kern="1200" dirty="0"/>
            <a:t> </a:t>
          </a:r>
          <a:r>
            <a:rPr lang="fi-FI" sz="2000" b="1" kern="1200" dirty="0" err="1"/>
            <a:t>behärska</a:t>
          </a:r>
          <a:r>
            <a:rPr lang="fi-FI" sz="2000" b="1" kern="1200" dirty="0"/>
            <a:t> de </a:t>
          </a:r>
          <a:r>
            <a:rPr lang="fi-FI" sz="2000" b="1" kern="1200" dirty="0" err="1"/>
            <a:t>egna</a:t>
          </a:r>
          <a:r>
            <a:rPr lang="fi-FI" sz="2000" b="1" kern="1200" dirty="0"/>
            <a:t> </a:t>
          </a:r>
          <a:r>
            <a:rPr lang="fi-FI" sz="2000" b="1" kern="1200" dirty="0" err="1"/>
            <a:t>arbetsprocesserna</a:t>
          </a:r>
          <a:r>
            <a:rPr lang="fi-FI" sz="2000" b="1" kern="1200" dirty="0"/>
            <a:t> </a:t>
          </a:r>
          <a:r>
            <a:rPr lang="fi-FI" sz="2000" kern="1200" dirty="0" err="1"/>
            <a:t>ankyter</a:t>
          </a:r>
          <a:r>
            <a:rPr lang="fi-FI" sz="2000" kern="1200" dirty="0"/>
            <a:t> </a:t>
          </a:r>
          <a:r>
            <a:rPr lang="fi-FI" sz="2000" kern="1200" dirty="0" err="1"/>
            <a:t>även</a:t>
          </a:r>
          <a:r>
            <a:rPr lang="fi-FI" sz="2000" kern="1200" dirty="0"/>
            <a:t> i </a:t>
          </a:r>
          <a:r>
            <a:rPr lang="fi-FI" sz="2000" kern="1200" dirty="0" err="1"/>
            <a:t>språk</a:t>
          </a:r>
          <a:r>
            <a:rPr lang="fi-FI" sz="2000" kern="1200" dirty="0"/>
            <a:t> </a:t>
          </a:r>
          <a:r>
            <a:rPr lang="fi-FI" sz="2000" kern="1200" dirty="0" err="1"/>
            <a:t>till</a:t>
          </a:r>
          <a:r>
            <a:rPr lang="fi-FI" sz="2000" kern="1200" dirty="0"/>
            <a:t> </a:t>
          </a:r>
          <a:r>
            <a:rPr lang="fi-FI" sz="2000" kern="1200" dirty="0" err="1"/>
            <a:t>arbetsfärdigheter</a:t>
          </a:r>
          <a:r>
            <a:rPr lang="fi-FI" sz="2000" kern="1200" dirty="0"/>
            <a:t>  </a:t>
          </a:r>
          <a:endParaRPr lang="en-US" sz="2000" kern="1200" dirty="0"/>
        </a:p>
      </dsp:txBody>
      <dsp:txXfrm>
        <a:off x="7154322" y="336149"/>
        <a:ext cx="3148942" cy="1335915"/>
      </dsp:txXfrm>
    </dsp:sp>
    <dsp:sp modelId="{4F798062-49AC-46F8-84A3-962AAD0C6D61}">
      <dsp:nvSpPr>
        <dsp:cNvPr id="0" name=""/>
        <dsp:cNvSpPr/>
      </dsp:nvSpPr>
      <dsp:spPr>
        <a:xfrm>
          <a:off x="212335" y="2357006"/>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FBF4D3-821B-4981-9BE0-23596219E47A}">
      <dsp:nvSpPr>
        <dsp:cNvPr id="0" name=""/>
        <dsp:cNvSpPr/>
      </dsp:nvSpPr>
      <dsp:spPr>
        <a:xfrm>
          <a:off x="492877" y="2637548"/>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141760-6C99-4D8A-813E-48A43BA0D584}">
      <dsp:nvSpPr>
        <dsp:cNvPr id="0" name=""/>
        <dsp:cNvSpPr/>
      </dsp:nvSpPr>
      <dsp:spPr>
        <a:xfrm>
          <a:off x="1834517" y="2357006"/>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fi-FI" sz="2000" kern="1200" dirty="0" err="1"/>
            <a:t>Inom</a:t>
          </a:r>
          <a:r>
            <a:rPr lang="fi-FI" sz="2000" kern="1200" dirty="0"/>
            <a:t> ett </a:t>
          </a:r>
          <a:r>
            <a:rPr lang="fi-FI" sz="2000" kern="1200" dirty="0" err="1"/>
            <a:t>och</a:t>
          </a:r>
          <a:r>
            <a:rPr lang="fi-FI" sz="2000" kern="1200" dirty="0"/>
            <a:t> </a:t>
          </a:r>
          <a:r>
            <a:rPr lang="fi-FI" sz="2000" kern="1200" dirty="0" err="1"/>
            <a:t>samma</a:t>
          </a:r>
          <a:r>
            <a:rPr lang="fi-FI" sz="2000" kern="1200" dirty="0"/>
            <a:t> </a:t>
          </a:r>
          <a:r>
            <a:rPr lang="fi-FI" sz="2000" kern="1200" dirty="0" err="1"/>
            <a:t>mål</a:t>
          </a:r>
          <a:r>
            <a:rPr lang="fi-FI" sz="2000" kern="1200" dirty="0"/>
            <a:t> </a:t>
          </a:r>
          <a:r>
            <a:rPr lang="fi-FI" sz="2000" kern="1200" dirty="0" err="1"/>
            <a:t>kan</a:t>
          </a:r>
          <a:r>
            <a:rPr lang="fi-FI" sz="2000" kern="1200" dirty="0"/>
            <a:t> </a:t>
          </a:r>
          <a:r>
            <a:rPr lang="fi-FI" sz="2000" kern="1200" dirty="0" err="1"/>
            <a:t>ingå</a:t>
          </a:r>
          <a:r>
            <a:rPr lang="fi-FI" sz="2000" kern="1200" dirty="0"/>
            <a:t> </a:t>
          </a:r>
          <a:r>
            <a:rPr lang="fi-FI" sz="2000" kern="1200" dirty="0" err="1"/>
            <a:t>mål</a:t>
          </a:r>
          <a:r>
            <a:rPr lang="fi-FI" sz="2000" kern="1200" dirty="0"/>
            <a:t> för </a:t>
          </a:r>
          <a:r>
            <a:rPr lang="fi-FI" sz="2000" kern="1200" dirty="0" err="1"/>
            <a:t>olika</a:t>
          </a:r>
          <a:r>
            <a:rPr lang="fi-FI" sz="2000" kern="1200" dirty="0"/>
            <a:t> </a:t>
          </a:r>
          <a:r>
            <a:rPr lang="fi-FI" sz="2000" kern="1200" dirty="0" err="1"/>
            <a:t>typer</a:t>
          </a:r>
          <a:r>
            <a:rPr lang="fi-FI" sz="2000" kern="1200" dirty="0"/>
            <a:t> av </a:t>
          </a:r>
          <a:r>
            <a:rPr lang="fi-FI" sz="2000" kern="1200" dirty="0" err="1"/>
            <a:t>färdigheter</a:t>
          </a:r>
          <a:r>
            <a:rPr lang="fi-FI" sz="2000" kern="1200" dirty="0"/>
            <a:t> (</a:t>
          </a:r>
          <a:r>
            <a:rPr lang="fi-FI" sz="2000" kern="1200" dirty="0" err="1"/>
            <a:t>kunskap</a:t>
          </a:r>
          <a:r>
            <a:rPr lang="fi-FI" sz="2000" kern="1200" dirty="0"/>
            <a:t>, </a:t>
          </a:r>
          <a:r>
            <a:rPr lang="fi-FI" sz="2000" kern="1200" dirty="0" err="1"/>
            <a:t>färdigheter</a:t>
          </a:r>
          <a:r>
            <a:rPr lang="fi-FI" sz="2000" kern="1200" dirty="0"/>
            <a:t>, </a:t>
          </a:r>
          <a:r>
            <a:rPr lang="fi-FI" sz="2000" kern="1200" dirty="0" err="1"/>
            <a:t>arbete</a:t>
          </a:r>
          <a:r>
            <a:rPr lang="fi-FI" sz="2000" kern="1200" dirty="0"/>
            <a:t>)</a:t>
          </a:r>
          <a:endParaRPr lang="en-US" sz="2000" kern="1200" dirty="0"/>
        </a:p>
      </dsp:txBody>
      <dsp:txXfrm>
        <a:off x="1834517" y="2357006"/>
        <a:ext cx="3148942" cy="1335915"/>
      </dsp:txXfrm>
    </dsp:sp>
    <dsp:sp modelId="{E78A5D0D-27A8-43B2-AD0F-3F96BD516825}">
      <dsp:nvSpPr>
        <dsp:cNvPr id="0" name=""/>
        <dsp:cNvSpPr/>
      </dsp:nvSpPr>
      <dsp:spPr>
        <a:xfrm>
          <a:off x="5532139" y="2357006"/>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63FC5-5286-4CAC-BFC6-A1FF048046C4}">
      <dsp:nvSpPr>
        <dsp:cNvPr id="0" name=""/>
        <dsp:cNvSpPr/>
      </dsp:nvSpPr>
      <dsp:spPr>
        <a:xfrm>
          <a:off x="5812681" y="2637548"/>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D3DB63-9FE3-4428-B055-8420CE1187EE}">
      <dsp:nvSpPr>
        <dsp:cNvPr id="0" name=""/>
        <dsp:cNvSpPr/>
      </dsp:nvSpPr>
      <dsp:spPr>
        <a:xfrm>
          <a:off x="7154322" y="2357006"/>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fi-FI" sz="2000" b="1" kern="1200" dirty="0" err="1"/>
            <a:t>Viktigt</a:t>
          </a:r>
          <a:r>
            <a:rPr lang="fi-FI" sz="2000" b="1" kern="1200" dirty="0"/>
            <a:t> </a:t>
          </a:r>
          <a:r>
            <a:rPr lang="fi-FI" sz="2000" b="1" kern="1200" dirty="0" err="1"/>
            <a:t>att</a:t>
          </a:r>
          <a:r>
            <a:rPr lang="fi-FI" sz="2000" b="1" kern="1200" dirty="0"/>
            <a:t> </a:t>
          </a:r>
          <a:r>
            <a:rPr lang="fi-FI" sz="2000" b="1" kern="1200" dirty="0" err="1"/>
            <a:t>verbalisera</a:t>
          </a:r>
          <a:r>
            <a:rPr lang="fi-FI" sz="2000" b="1" kern="1200" dirty="0"/>
            <a:t> för </a:t>
          </a:r>
          <a:r>
            <a:rPr lang="fi-FI" sz="2000" b="1" kern="1200" dirty="0" err="1"/>
            <a:t>eleven</a:t>
          </a:r>
          <a:r>
            <a:rPr lang="fi-FI" sz="2000" b="1" kern="1200" dirty="0"/>
            <a:t> </a:t>
          </a:r>
          <a:r>
            <a:rPr lang="fi-FI" sz="2000" b="1" kern="1200" dirty="0" err="1"/>
            <a:t>vad</a:t>
          </a:r>
          <a:r>
            <a:rPr lang="fi-FI" sz="2000" b="1" kern="1200" dirty="0"/>
            <a:t> </a:t>
          </a:r>
          <a:r>
            <a:rPr lang="fi-FI" sz="2000" b="1" kern="1200" dirty="0" err="1"/>
            <a:t>arbetsfärdigheter</a:t>
          </a:r>
          <a:r>
            <a:rPr lang="fi-FI" sz="2000" b="1" kern="1200" dirty="0"/>
            <a:t> i </a:t>
          </a:r>
          <a:r>
            <a:rPr lang="fi-FI" sz="2000" b="1" kern="1200" dirty="0" err="1"/>
            <a:t>finska</a:t>
          </a:r>
          <a:r>
            <a:rPr lang="fi-FI" sz="2000" b="1" kern="1200" dirty="0"/>
            <a:t> </a:t>
          </a:r>
          <a:r>
            <a:rPr lang="fi-FI" sz="2000" b="1" kern="1200" dirty="0" err="1"/>
            <a:t>är</a:t>
          </a:r>
          <a:r>
            <a:rPr lang="fi-FI" sz="2000" b="1" kern="1200" dirty="0"/>
            <a:t>, </a:t>
          </a:r>
          <a:r>
            <a:rPr lang="fi-FI" sz="2000" b="1" kern="1200" dirty="0" err="1"/>
            <a:t>t.ex</a:t>
          </a:r>
          <a:r>
            <a:rPr lang="fi-FI" sz="2000" b="1" kern="1200" dirty="0"/>
            <a:t>. </a:t>
          </a:r>
          <a:r>
            <a:rPr lang="fi-FI" sz="2000" b="1" kern="1200" dirty="0" err="1"/>
            <a:t>vilken</a:t>
          </a:r>
          <a:r>
            <a:rPr lang="fi-FI" sz="2000" b="1" kern="1200" dirty="0"/>
            <a:t> </a:t>
          </a:r>
          <a:r>
            <a:rPr lang="fi-FI" sz="2000" b="1" kern="1200" dirty="0" err="1"/>
            <a:t>typ</a:t>
          </a:r>
          <a:r>
            <a:rPr lang="fi-FI" sz="2000" b="1" kern="1200" dirty="0"/>
            <a:t> av </a:t>
          </a:r>
          <a:r>
            <a:rPr lang="fi-FI" sz="2000" b="1" kern="1200" dirty="0" err="1"/>
            <a:t>aktivitet</a:t>
          </a:r>
          <a:r>
            <a:rPr lang="fi-FI" sz="2000" b="1" kern="1200" dirty="0"/>
            <a:t> </a:t>
          </a:r>
          <a:r>
            <a:rPr lang="fi-FI" sz="2000" b="1" kern="1200" dirty="0" err="1"/>
            <a:t>kan</a:t>
          </a:r>
          <a:r>
            <a:rPr lang="fi-FI" sz="2000" b="1" kern="1200" dirty="0"/>
            <a:t> </a:t>
          </a:r>
          <a:r>
            <a:rPr lang="fi-FI" sz="2000" b="1" kern="1200" dirty="0" err="1"/>
            <a:t>leda</a:t>
          </a:r>
          <a:r>
            <a:rPr lang="fi-FI" sz="2000" b="1" kern="1200" dirty="0"/>
            <a:t> </a:t>
          </a:r>
          <a:r>
            <a:rPr lang="fi-FI" sz="2000" b="1" kern="1200" dirty="0" err="1"/>
            <a:t>arbetsprocessen</a:t>
          </a:r>
          <a:r>
            <a:rPr lang="fi-FI" sz="2000" b="1" kern="1200" dirty="0"/>
            <a:t> </a:t>
          </a:r>
          <a:r>
            <a:rPr lang="fi-FI" sz="2000" b="1" kern="1200" dirty="0" err="1"/>
            <a:t>framåt</a:t>
          </a:r>
          <a:endParaRPr lang="en-US" sz="2000" b="1" kern="1200" dirty="0"/>
        </a:p>
      </dsp:txBody>
      <dsp:txXfrm>
        <a:off x="7154322" y="2357006"/>
        <a:ext cx="3148942" cy="13359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F5572C-5D32-44EF-86E8-84232CEF1A8E}">
      <dsp:nvSpPr>
        <dsp:cNvPr id="0" name=""/>
        <dsp:cNvSpPr/>
      </dsp:nvSpPr>
      <dsp:spPr>
        <a:xfrm>
          <a:off x="0" y="530"/>
          <a:ext cx="10515600" cy="124202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DFB7DD-7CC0-4E32-88E3-0C5579310D13}">
      <dsp:nvSpPr>
        <dsp:cNvPr id="0" name=""/>
        <dsp:cNvSpPr/>
      </dsp:nvSpPr>
      <dsp:spPr>
        <a:xfrm>
          <a:off x="375713" y="279987"/>
          <a:ext cx="683115" cy="6831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6D14267-1D7D-4A17-B03F-874B7259FF0D}">
      <dsp:nvSpPr>
        <dsp:cNvPr id="0" name=""/>
        <dsp:cNvSpPr/>
      </dsp:nvSpPr>
      <dsp:spPr>
        <a:xfrm>
          <a:off x="1434543" y="530"/>
          <a:ext cx="9081056" cy="1242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48" tIns="131448" rIns="131448" bIns="131448" numCol="1" spcCol="1270" anchor="ctr" anchorCtr="0">
          <a:noAutofit/>
        </a:bodyPr>
        <a:lstStyle/>
        <a:p>
          <a:pPr marL="0" lvl="0" indent="0" algn="l" defTabSz="1066800">
            <a:lnSpc>
              <a:spcPct val="100000"/>
            </a:lnSpc>
            <a:spcBef>
              <a:spcPct val="0"/>
            </a:spcBef>
            <a:spcAft>
              <a:spcPct val="35000"/>
            </a:spcAft>
            <a:buNone/>
          </a:pPr>
          <a:r>
            <a:rPr lang="fi-FI" sz="2400" kern="1200" dirty="0" err="1"/>
            <a:t>Åldersanpassning</a:t>
          </a:r>
          <a:r>
            <a:rPr lang="fi-FI" sz="2400" kern="1200" dirty="0"/>
            <a:t> av </a:t>
          </a:r>
          <a:r>
            <a:rPr lang="fi-FI" sz="2400" kern="1200" dirty="0" err="1"/>
            <a:t>bedömning</a:t>
          </a:r>
          <a:r>
            <a:rPr lang="fi-FI" sz="2400" kern="1200" dirty="0"/>
            <a:t> av </a:t>
          </a:r>
          <a:r>
            <a:rPr lang="fi-FI" sz="2400" kern="1200" dirty="0" err="1"/>
            <a:t>arbete</a:t>
          </a:r>
          <a:r>
            <a:rPr lang="fi-FI" sz="2400" kern="1200" dirty="0"/>
            <a:t>, </a:t>
          </a:r>
          <a:r>
            <a:rPr lang="fi-FI" sz="2400" kern="1200" dirty="0" err="1"/>
            <a:t>stöder</a:t>
          </a:r>
          <a:r>
            <a:rPr lang="fi-FI" sz="2400" kern="1200" dirty="0"/>
            <a:t> </a:t>
          </a:r>
          <a:r>
            <a:rPr lang="fi-FI" sz="2400" kern="1200" dirty="0" err="1"/>
            <a:t>progressionen</a:t>
          </a:r>
          <a:r>
            <a:rPr lang="fi-FI" sz="2400" kern="1200" dirty="0"/>
            <a:t> i </a:t>
          </a:r>
          <a:r>
            <a:rPr lang="fi-FI" sz="2400" kern="1200" dirty="0" err="1"/>
            <a:t>utveckling</a:t>
          </a:r>
          <a:r>
            <a:rPr lang="fi-FI" sz="2400" kern="1200" dirty="0"/>
            <a:t> av </a:t>
          </a:r>
          <a:r>
            <a:rPr lang="fi-FI" sz="2400" kern="1200" dirty="0" err="1"/>
            <a:t>arbetsfärdigheter</a:t>
          </a:r>
          <a:r>
            <a:rPr lang="fi-FI" sz="2400" kern="1200" dirty="0"/>
            <a:t> </a:t>
          </a:r>
          <a:endParaRPr lang="en-US" sz="2400" kern="1200" dirty="0"/>
        </a:p>
      </dsp:txBody>
      <dsp:txXfrm>
        <a:off x="1434543" y="530"/>
        <a:ext cx="9081056" cy="1242028"/>
      </dsp:txXfrm>
    </dsp:sp>
    <dsp:sp modelId="{DA60072F-0E46-449F-BF77-2DDD2BA82043}">
      <dsp:nvSpPr>
        <dsp:cNvPr id="0" name=""/>
        <dsp:cNvSpPr/>
      </dsp:nvSpPr>
      <dsp:spPr>
        <a:xfrm>
          <a:off x="0" y="1553066"/>
          <a:ext cx="10515600" cy="124202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692607-AF23-40ED-A725-5753DB9A9F8F}">
      <dsp:nvSpPr>
        <dsp:cNvPr id="0" name=""/>
        <dsp:cNvSpPr/>
      </dsp:nvSpPr>
      <dsp:spPr>
        <a:xfrm>
          <a:off x="375713" y="1832523"/>
          <a:ext cx="683115" cy="6831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C2FFA5E-7C97-4754-B4D5-2F6F7B3B292C}">
      <dsp:nvSpPr>
        <dsp:cNvPr id="0" name=""/>
        <dsp:cNvSpPr/>
      </dsp:nvSpPr>
      <dsp:spPr>
        <a:xfrm>
          <a:off x="1434543" y="1553066"/>
          <a:ext cx="9081056" cy="1242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48" tIns="131448" rIns="131448" bIns="131448" numCol="1" spcCol="1270" anchor="ctr" anchorCtr="0">
          <a:noAutofit/>
        </a:bodyPr>
        <a:lstStyle/>
        <a:p>
          <a:pPr marL="0" lvl="0" indent="0" algn="l" defTabSz="1066800">
            <a:lnSpc>
              <a:spcPct val="100000"/>
            </a:lnSpc>
            <a:spcBef>
              <a:spcPct val="0"/>
            </a:spcBef>
            <a:spcAft>
              <a:spcPct val="35000"/>
            </a:spcAft>
            <a:buNone/>
          </a:pPr>
          <a:r>
            <a:rPr lang="fi-FI" sz="2400" b="1" kern="1200" dirty="0" err="1"/>
            <a:t>Färdigheter</a:t>
          </a:r>
          <a:r>
            <a:rPr lang="fi-FI" sz="2400" b="1" kern="1200" dirty="0"/>
            <a:t> för </a:t>
          </a:r>
          <a:r>
            <a:rPr lang="fi-FI" sz="2400" b="1" kern="1200" dirty="0" err="1"/>
            <a:t>språkstudier</a:t>
          </a:r>
          <a:r>
            <a:rPr lang="fi-FI" sz="2400" b="1" kern="1200" dirty="0"/>
            <a:t> </a:t>
          </a:r>
          <a:r>
            <a:rPr lang="fi-FI" sz="2400" b="1" kern="1200" dirty="0" err="1"/>
            <a:t>beskriver</a:t>
          </a:r>
          <a:r>
            <a:rPr lang="fi-FI" sz="2400" b="1" kern="1200"/>
            <a:t> färdigheter</a:t>
          </a:r>
          <a:r>
            <a:rPr lang="fi-FI" sz="2400" b="1" kern="1200" dirty="0"/>
            <a:t> </a:t>
          </a:r>
          <a:r>
            <a:rPr lang="fi-FI" sz="2400" b="1" kern="1200" dirty="0" err="1"/>
            <a:t>som</a:t>
          </a:r>
          <a:r>
            <a:rPr lang="fi-FI" sz="2400" b="1" kern="1200" dirty="0"/>
            <a:t> </a:t>
          </a:r>
          <a:r>
            <a:rPr lang="fi-FI" sz="2400" b="1" kern="1200" dirty="0" err="1"/>
            <a:t>behövs</a:t>
          </a:r>
          <a:r>
            <a:rPr lang="fi-FI" sz="2400" b="1" kern="1200" dirty="0"/>
            <a:t> i alla </a:t>
          </a:r>
          <a:r>
            <a:rPr lang="fi-FI" sz="2400" b="1" kern="1200" dirty="0" err="1"/>
            <a:t>andra</a:t>
          </a:r>
          <a:r>
            <a:rPr lang="fi-FI" sz="2400" b="1" kern="1200" dirty="0"/>
            <a:t> </a:t>
          </a:r>
          <a:r>
            <a:rPr lang="fi-FI" sz="2400" b="1" kern="1200" dirty="0" err="1"/>
            <a:t>läroämnen</a:t>
          </a:r>
          <a:r>
            <a:rPr lang="fi-FI" sz="2400" b="1" kern="1200" dirty="0"/>
            <a:t>, </a:t>
          </a:r>
          <a:r>
            <a:rPr lang="fi-FI" sz="2400" b="1" kern="1200" dirty="0" err="1"/>
            <a:t>t.ex</a:t>
          </a:r>
          <a:r>
            <a:rPr lang="fi-FI" sz="2400" b="1" kern="1200" dirty="0"/>
            <a:t>. </a:t>
          </a:r>
          <a:r>
            <a:rPr lang="fi-FI" sz="2400" b="1" kern="1200" dirty="0" err="1"/>
            <a:t>att</a:t>
          </a:r>
          <a:r>
            <a:rPr lang="fi-FI" sz="2400" b="1" kern="1200" dirty="0"/>
            <a:t> </a:t>
          </a:r>
          <a:r>
            <a:rPr lang="fi-FI" sz="2400" b="1" kern="1200" dirty="0" err="1"/>
            <a:t>fungera</a:t>
          </a:r>
          <a:r>
            <a:rPr lang="fi-FI" sz="2400" b="1" kern="1200" dirty="0"/>
            <a:t> </a:t>
          </a:r>
          <a:r>
            <a:rPr lang="fi-FI" sz="2400" b="1" kern="1200" dirty="0" err="1"/>
            <a:t>uppbyggande</a:t>
          </a:r>
          <a:r>
            <a:rPr lang="fi-FI" sz="2400" b="1" kern="1200" dirty="0"/>
            <a:t> i </a:t>
          </a:r>
          <a:r>
            <a:rPr lang="fi-FI" sz="2400" b="1" kern="1200" dirty="0" err="1"/>
            <a:t>kommunikation</a:t>
          </a:r>
          <a:endParaRPr lang="en-US" sz="2400" kern="1200" dirty="0"/>
        </a:p>
      </dsp:txBody>
      <dsp:txXfrm>
        <a:off x="1434543" y="1553066"/>
        <a:ext cx="9081056" cy="1242028"/>
      </dsp:txXfrm>
    </dsp:sp>
    <dsp:sp modelId="{17C137D7-F6CC-4E9A-B731-4953C4F62215}">
      <dsp:nvSpPr>
        <dsp:cNvPr id="0" name=""/>
        <dsp:cNvSpPr/>
      </dsp:nvSpPr>
      <dsp:spPr>
        <a:xfrm>
          <a:off x="0" y="3105602"/>
          <a:ext cx="10515600" cy="124202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A05E72-25CF-4CAE-86F6-D0669B8AB036}">
      <dsp:nvSpPr>
        <dsp:cNvPr id="0" name=""/>
        <dsp:cNvSpPr/>
      </dsp:nvSpPr>
      <dsp:spPr>
        <a:xfrm>
          <a:off x="375713" y="3385058"/>
          <a:ext cx="683115" cy="6831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FFDC23-17A8-4B10-BC3B-8CF9AF609549}">
      <dsp:nvSpPr>
        <dsp:cNvPr id="0" name=""/>
        <dsp:cNvSpPr/>
      </dsp:nvSpPr>
      <dsp:spPr>
        <a:xfrm>
          <a:off x="1434543" y="3105602"/>
          <a:ext cx="4732020" cy="1242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48" tIns="131448" rIns="131448" bIns="131448" numCol="1" spcCol="1270" anchor="ctr" anchorCtr="0">
          <a:noAutofit/>
        </a:bodyPr>
        <a:lstStyle/>
        <a:p>
          <a:pPr marL="0" lvl="0" indent="0" algn="l" defTabSz="1066800">
            <a:lnSpc>
              <a:spcPct val="100000"/>
            </a:lnSpc>
            <a:spcBef>
              <a:spcPct val="0"/>
            </a:spcBef>
            <a:spcAft>
              <a:spcPct val="35000"/>
            </a:spcAft>
            <a:buNone/>
          </a:pPr>
          <a:r>
            <a:rPr lang="fi-FI" sz="2400" kern="1200" dirty="0" err="1"/>
            <a:t>Arbetsfärdigheter</a:t>
          </a:r>
          <a:r>
            <a:rPr lang="fi-FI" sz="2400" kern="1200" dirty="0"/>
            <a:t> – </a:t>
          </a:r>
          <a:r>
            <a:rPr lang="fi-FI" sz="2400" kern="1200" dirty="0" err="1"/>
            <a:t>individuellt</a:t>
          </a:r>
          <a:r>
            <a:rPr lang="fi-FI" sz="2400" kern="1200" dirty="0"/>
            <a:t> </a:t>
          </a:r>
          <a:r>
            <a:rPr lang="fi-FI" sz="2400" kern="1200" dirty="0" err="1"/>
            <a:t>och</a:t>
          </a:r>
          <a:r>
            <a:rPr lang="fi-FI" sz="2400" kern="1200" dirty="0"/>
            <a:t> i </a:t>
          </a:r>
          <a:r>
            <a:rPr lang="fi-FI" sz="2400" kern="1200" dirty="0" err="1"/>
            <a:t>grupp</a:t>
          </a:r>
          <a:r>
            <a:rPr lang="fi-FI" sz="2400" kern="1200" dirty="0"/>
            <a:t>, </a:t>
          </a:r>
          <a:r>
            <a:rPr lang="fi-FI" sz="2400" kern="1200" dirty="0" err="1"/>
            <a:t>tillsammans</a:t>
          </a:r>
          <a:r>
            <a:rPr lang="fi-FI" sz="2400" kern="1200" dirty="0"/>
            <a:t> </a:t>
          </a:r>
          <a:r>
            <a:rPr lang="fi-FI" sz="2400" kern="1200" dirty="0" err="1"/>
            <a:t>med</a:t>
          </a:r>
          <a:r>
            <a:rPr lang="fi-FI" sz="2400" kern="1200" dirty="0"/>
            <a:t> </a:t>
          </a:r>
          <a:r>
            <a:rPr lang="fi-FI" sz="2400" kern="1200" dirty="0" err="1"/>
            <a:t>andra</a:t>
          </a:r>
          <a:endParaRPr lang="en-US" sz="2400" kern="1200" dirty="0"/>
        </a:p>
      </dsp:txBody>
      <dsp:txXfrm>
        <a:off x="1434543" y="3105602"/>
        <a:ext cx="4732020" cy="1242028"/>
      </dsp:txXfrm>
    </dsp:sp>
    <dsp:sp modelId="{E467627F-0507-44C4-A20E-3D4FDEDE7293}">
      <dsp:nvSpPr>
        <dsp:cNvPr id="0" name=""/>
        <dsp:cNvSpPr/>
      </dsp:nvSpPr>
      <dsp:spPr>
        <a:xfrm>
          <a:off x="6166563" y="3105602"/>
          <a:ext cx="4349036" cy="1242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48" tIns="131448" rIns="131448" bIns="131448" numCol="1" spcCol="1270" anchor="ctr" anchorCtr="0">
          <a:noAutofit/>
        </a:bodyPr>
        <a:lstStyle/>
        <a:p>
          <a:pPr marL="0" lvl="0" indent="0" algn="l" defTabSz="488950">
            <a:lnSpc>
              <a:spcPct val="100000"/>
            </a:lnSpc>
            <a:spcBef>
              <a:spcPct val="0"/>
            </a:spcBef>
            <a:spcAft>
              <a:spcPct val="35000"/>
            </a:spcAft>
            <a:buNone/>
          </a:pPr>
          <a:r>
            <a:rPr lang="fi-FI" sz="1100" kern="1200"/>
            <a:t>Grupparbete och -diskussion: </a:t>
          </a:r>
          <a:endParaRPr lang="en-US" sz="1100" kern="1200"/>
        </a:p>
        <a:p>
          <a:pPr marL="57150" lvl="1" indent="-57150" algn="l" defTabSz="488950">
            <a:lnSpc>
              <a:spcPct val="90000"/>
            </a:lnSpc>
            <a:spcBef>
              <a:spcPct val="0"/>
            </a:spcBef>
            <a:spcAft>
              <a:spcPct val="15000"/>
            </a:spcAft>
            <a:buChar char="•"/>
          </a:pPr>
          <a:r>
            <a:rPr lang="fi-FI" sz="1100" kern="1200"/>
            <a:t>ett verktyg för bedömning</a:t>
          </a:r>
          <a:endParaRPr lang="en-US" sz="1100" kern="1200"/>
        </a:p>
        <a:p>
          <a:pPr marL="57150" lvl="1" indent="-57150" algn="l" defTabSz="488950">
            <a:lnSpc>
              <a:spcPct val="90000"/>
            </a:lnSpc>
            <a:spcBef>
              <a:spcPct val="0"/>
            </a:spcBef>
            <a:spcAft>
              <a:spcPct val="15000"/>
            </a:spcAft>
            <a:buChar char="•"/>
          </a:pPr>
          <a:r>
            <a:rPr lang="fi-FI" sz="1100" kern="1200"/>
            <a:t>arbetssätt </a:t>
          </a:r>
          <a:endParaRPr lang="en-US" sz="1100" kern="1200"/>
        </a:p>
        <a:p>
          <a:pPr marL="57150" lvl="1" indent="-57150" algn="l" defTabSz="488950">
            <a:lnSpc>
              <a:spcPct val="90000"/>
            </a:lnSpc>
            <a:spcBef>
              <a:spcPct val="0"/>
            </a:spcBef>
            <a:spcAft>
              <a:spcPct val="15000"/>
            </a:spcAft>
            <a:buChar char="•"/>
          </a:pPr>
          <a:r>
            <a:rPr lang="fi-FI" sz="1100" kern="1200"/>
            <a:t>föremål för bedömning (synliggör förmågan att delta i kommunikation, muntlig produktion, konstruktiv kommunikation …)</a:t>
          </a:r>
          <a:endParaRPr lang="en-US" sz="1100" kern="1200"/>
        </a:p>
      </dsp:txBody>
      <dsp:txXfrm>
        <a:off x="6166563" y="3105602"/>
        <a:ext cx="4349036" cy="1242028"/>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84613" y="0"/>
            <a:ext cx="2971800" cy="498056"/>
          </a:xfrm>
          <a:prstGeom prst="rect">
            <a:avLst/>
          </a:prstGeom>
        </p:spPr>
        <p:txBody>
          <a:bodyPr vert="horz" lIns="91440" tIns="45720" rIns="91440" bIns="45720" rtlCol="0"/>
          <a:lstStyle>
            <a:lvl1pPr algn="r">
              <a:defRPr sz="1200"/>
            </a:lvl1pPr>
          </a:lstStyle>
          <a:p>
            <a:fld id="{31147873-B102-4514-94B5-8ED60A2BCB51}" type="datetimeFigureOut">
              <a:rPr lang="fi-FI" smtClean="0"/>
              <a:t>24.11.2023</a:t>
            </a:fld>
            <a:endParaRPr lang="fi-FI"/>
          </a:p>
        </p:txBody>
      </p:sp>
      <p:sp>
        <p:nvSpPr>
          <p:cNvPr id="4" name="Alatunnisteen paikkamerkki 3"/>
          <p:cNvSpPr>
            <a:spLocks noGrp="1"/>
          </p:cNvSpPr>
          <p:nvPr>
            <p:ph type="ftr" sz="quarter" idx="2"/>
          </p:nvPr>
        </p:nvSpPr>
        <p:spPr>
          <a:xfrm>
            <a:off x="0" y="9428584"/>
            <a:ext cx="2971800" cy="498055"/>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84613" y="9428584"/>
            <a:ext cx="2971800" cy="498055"/>
          </a:xfrm>
          <a:prstGeom prst="rect">
            <a:avLst/>
          </a:prstGeom>
        </p:spPr>
        <p:txBody>
          <a:bodyPr vert="horz" lIns="91440" tIns="45720" rIns="91440" bIns="45720" rtlCol="0" anchor="b"/>
          <a:lstStyle>
            <a:lvl1pPr algn="r">
              <a:defRPr sz="1200"/>
            </a:lvl1pPr>
          </a:lstStyle>
          <a:p>
            <a:fld id="{86B5F506-64A6-4FE0-831B-F6F4FBCF80DC}" type="slidenum">
              <a:rPr lang="fi-FI" smtClean="0"/>
              <a:t>‹#›</a:t>
            </a:fld>
            <a:endParaRPr lang="fi-FI"/>
          </a:p>
        </p:txBody>
      </p:sp>
    </p:spTree>
    <p:extLst>
      <p:ext uri="{BB962C8B-B14F-4D97-AF65-F5344CB8AC3E}">
        <p14:creationId xmlns:p14="http://schemas.microsoft.com/office/powerpoint/2010/main" val="58386932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en-GB"/>
          </a:p>
        </p:txBody>
      </p:sp>
      <p:sp>
        <p:nvSpPr>
          <p:cNvPr id="3" name="Päivämäärän paikkamerkki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6D1287AB-2206-4F77-A423-85FD97404A4D}" type="datetimeFigureOut">
              <a:rPr lang="en-GB" smtClean="0"/>
              <a:t>24/11/2023</a:t>
            </a:fld>
            <a:endParaRPr lang="en-GB"/>
          </a:p>
        </p:txBody>
      </p:sp>
      <p:sp>
        <p:nvSpPr>
          <p:cNvPr id="4" name="Dian kuvan paikkamerkki 3"/>
          <p:cNvSpPr>
            <a:spLocks noGrp="1" noRot="1" noChangeAspect="1"/>
          </p:cNvSpPr>
          <p:nvPr>
            <p:ph type="sldImg" idx="2"/>
          </p:nvPr>
        </p:nvSpPr>
        <p:spPr>
          <a:xfrm>
            <a:off x="450850" y="1241425"/>
            <a:ext cx="595630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Huomautusten paikkamerkki 4"/>
          <p:cNvSpPr>
            <a:spLocks noGrp="1"/>
          </p:cNvSpPr>
          <p:nvPr>
            <p:ph type="body" sz="quarter" idx="3"/>
          </p:nvPr>
        </p:nvSpPr>
        <p:spPr>
          <a:xfrm>
            <a:off x="685801" y="4777194"/>
            <a:ext cx="5486400" cy="3908614"/>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6" name="Alatunnisteen paikkamerkki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en-GB"/>
          </a:p>
        </p:txBody>
      </p:sp>
      <p:sp>
        <p:nvSpPr>
          <p:cNvPr id="7" name="Dian numeron paikkamerkki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69C4A3D8-BBC7-401E-A6FA-176965828335}" type="slidenum">
              <a:rPr lang="en-GB" smtClean="0"/>
              <a:t>‹#›</a:t>
            </a:fld>
            <a:endParaRPr lang="en-GB"/>
          </a:p>
        </p:txBody>
      </p:sp>
    </p:spTree>
    <p:extLst>
      <p:ext uri="{BB962C8B-B14F-4D97-AF65-F5344CB8AC3E}">
        <p14:creationId xmlns:p14="http://schemas.microsoft.com/office/powerpoint/2010/main" val="230164198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Tree>
    <p:extLst>
      <p:ext uri="{BB962C8B-B14F-4D97-AF65-F5344CB8AC3E}">
        <p14:creationId xmlns:p14="http://schemas.microsoft.com/office/powerpoint/2010/main" val="4292667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lvl="0"/>
            <a:endParaRPr lang="fi-FI"/>
          </a:p>
        </p:txBody>
      </p:sp>
    </p:spTree>
    <p:extLst>
      <p:ext uri="{BB962C8B-B14F-4D97-AF65-F5344CB8AC3E}">
        <p14:creationId xmlns:p14="http://schemas.microsoft.com/office/powerpoint/2010/main" val="3030931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E25900-1EFE-451C-95CB-AD93F7D7C284}"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2158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Tree>
    <p:extLst>
      <p:ext uri="{BB962C8B-B14F-4D97-AF65-F5344CB8AC3E}">
        <p14:creationId xmlns:p14="http://schemas.microsoft.com/office/powerpoint/2010/main" val="1095091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cs typeface="Calibri"/>
            </a:endParaRPr>
          </a:p>
        </p:txBody>
      </p:sp>
    </p:spTree>
    <p:extLst>
      <p:ext uri="{BB962C8B-B14F-4D97-AF65-F5344CB8AC3E}">
        <p14:creationId xmlns:p14="http://schemas.microsoft.com/office/powerpoint/2010/main" val="2707265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69C4A3D8-BBC7-401E-A6FA-176965828335}" type="slidenum">
              <a:rPr lang="en-GB" smtClean="0"/>
              <a:t>7</a:t>
            </a:fld>
            <a:endParaRPr lang="en-GB"/>
          </a:p>
        </p:txBody>
      </p:sp>
    </p:spTree>
    <p:extLst>
      <p:ext uri="{BB962C8B-B14F-4D97-AF65-F5344CB8AC3E}">
        <p14:creationId xmlns:p14="http://schemas.microsoft.com/office/powerpoint/2010/main" val="3924300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69C4A3D8-BBC7-401E-A6FA-176965828335}" type="slidenum">
              <a:rPr lang="en-GB" smtClean="0"/>
              <a:t>8</a:t>
            </a:fld>
            <a:endParaRPr lang="en-GB"/>
          </a:p>
        </p:txBody>
      </p:sp>
    </p:spTree>
    <p:extLst>
      <p:ext uri="{BB962C8B-B14F-4D97-AF65-F5344CB8AC3E}">
        <p14:creationId xmlns:p14="http://schemas.microsoft.com/office/powerpoint/2010/main" val="1586361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69C4A3D8-BBC7-401E-A6FA-176965828335}" type="slidenum">
              <a:rPr lang="en-GB" smtClean="0"/>
              <a:t>9</a:t>
            </a:fld>
            <a:endParaRPr lang="en-GB"/>
          </a:p>
        </p:txBody>
      </p:sp>
    </p:spTree>
    <p:extLst>
      <p:ext uri="{BB962C8B-B14F-4D97-AF65-F5344CB8AC3E}">
        <p14:creationId xmlns:p14="http://schemas.microsoft.com/office/powerpoint/2010/main" val="4028769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Tree>
    <p:extLst>
      <p:ext uri="{BB962C8B-B14F-4D97-AF65-F5344CB8AC3E}">
        <p14:creationId xmlns:p14="http://schemas.microsoft.com/office/powerpoint/2010/main" val="3751420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sz="2200" b="1">
              <a:ea typeface="Verdana"/>
              <a:cs typeface="Calibri"/>
            </a:endParaRPr>
          </a:p>
        </p:txBody>
      </p:sp>
      <p:sp>
        <p:nvSpPr>
          <p:cNvPr id="4" name="Dian numeron paikkamerkki 3"/>
          <p:cNvSpPr>
            <a:spLocks noGrp="1"/>
          </p:cNvSpPr>
          <p:nvPr>
            <p:ph type="sldNum" sz="quarter" idx="5"/>
          </p:nvPr>
        </p:nvSpPr>
        <p:spPr/>
        <p:txBody>
          <a:bodyPr/>
          <a:lstStyle/>
          <a:p>
            <a:fld id="{69C4A3D8-BBC7-401E-A6FA-176965828335}" type="slidenum">
              <a:rPr lang="en-GB" smtClean="0"/>
              <a:t>11</a:t>
            </a:fld>
            <a:endParaRPr lang="en-GB"/>
          </a:p>
        </p:txBody>
      </p:sp>
    </p:spTree>
    <p:extLst>
      <p:ext uri="{BB962C8B-B14F-4D97-AF65-F5344CB8AC3E}">
        <p14:creationId xmlns:p14="http://schemas.microsoft.com/office/powerpoint/2010/main" val="2237635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cs typeface="Calibri"/>
            </a:endParaRPr>
          </a:p>
        </p:txBody>
      </p:sp>
      <p:sp>
        <p:nvSpPr>
          <p:cNvPr id="4" name="Dian numeron paikkamerkki 3"/>
          <p:cNvSpPr>
            <a:spLocks noGrp="1"/>
          </p:cNvSpPr>
          <p:nvPr>
            <p:ph type="sldNum" sz="quarter" idx="5"/>
          </p:nvPr>
        </p:nvSpPr>
        <p:spPr/>
        <p:txBody>
          <a:bodyPr/>
          <a:lstStyle/>
          <a:p>
            <a:fld id="{69C4A3D8-BBC7-401E-A6FA-176965828335}" type="slidenum">
              <a:rPr lang="en-GB" smtClean="0"/>
              <a:t>12</a:t>
            </a:fld>
            <a:endParaRPr lang="en-GB"/>
          </a:p>
        </p:txBody>
      </p:sp>
    </p:spTree>
    <p:extLst>
      <p:ext uri="{BB962C8B-B14F-4D97-AF65-F5344CB8AC3E}">
        <p14:creationId xmlns:p14="http://schemas.microsoft.com/office/powerpoint/2010/main" val="1381043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cs typeface="Calibri"/>
            </a:endParaRPr>
          </a:p>
        </p:txBody>
      </p:sp>
      <p:sp>
        <p:nvSpPr>
          <p:cNvPr id="4" name="Dian numeron paikkamerkki 3"/>
          <p:cNvSpPr>
            <a:spLocks noGrp="1"/>
          </p:cNvSpPr>
          <p:nvPr>
            <p:ph type="sldNum" sz="quarter" idx="5"/>
          </p:nvPr>
        </p:nvSpPr>
        <p:spPr/>
        <p:txBody>
          <a:bodyPr/>
          <a:lstStyle/>
          <a:p>
            <a:fld id="{69C4A3D8-BBC7-401E-A6FA-176965828335}" type="slidenum">
              <a:rPr lang="en-GB" smtClean="0"/>
              <a:t>13</a:t>
            </a:fld>
            <a:endParaRPr lang="en-GB"/>
          </a:p>
        </p:txBody>
      </p:sp>
    </p:spTree>
    <p:extLst>
      <p:ext uri="{BB962C8B-B14F-4D97-AF65-F5344CB8AC3E}">
        <p14:creationId xmlns:p14="http://schemas.microsoft.com/office/powerpoint/2010/main" val="2650183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69C4A3D8-BBC7-401E-A6FA-176965828335}" type="slidenum">
              <a:rPr lang="en-GB" smtClean="0"/>
              <a:t>14</a:t>
            </a:fld>
            <a:endParaRPr lang="en-GB"/>
          </a:p>
        </p:txBody>
      </p:sp>
    </p:spTree>
    <p:extLst>
      <p:ext uri="{BB962C8B-B14F-4D97-AF65-F5344CB8AC3E}">
        <p14:creationId xmlns:p14="http://schemas.microsoft.com/office/powerpoint/2010/main" val="1023927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Tree>
    <p:extLst>
      <p:ext uri="{BB962C8B-B14F-4D97-AF65-F5344CB8AC3E}">
        <p14:creationId xmlns:p14="http://schemas.microsoft.com/office/powerpoint/2010/main" val="2858619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Tree>
    <p:extLst>
      <p:ext uri="{BB962C8B-B14F-4D97-AF65-F5344CB8AC3E}">
        <p14:creationId xmlns:p14="http://schemas.microsoft.com/office/powerpoint/2010/main" val="2486326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69C4A3D8-BBC7-401E-A6FA-176965828335}" type="slidenum">
              <a:rPr lang="en-GB" smtClean="0"/>
              <a:t>17</a:t>
            </a:fld>
            <a:endParaRPr lang="en-GB"/>
          </a:p>
        </p:txBody>
      </p:sp>
    </p:spTree>
    <p:extLst>
      <p:ext uri="{BB962C8B-B14F-4D97-AF65-F5344CB8AC3E}">
        <p14:creationId xmlns:p14="http://schemas.microsoft.com/office/powerpoint/2010/main" val="3747987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Tree>
    <p:extLst>
      <p:ext uri="{BB962C8B-B14F-4D97-AF65-F5344CB8AC3E}">
        <p14:creationId xmlns:p14="http://schemas.microsoft.com/office/powerpoint/2010/main" val="2475771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US">
              <a:cs typeface="Calibri"/>
            </a:endParaRPr>
          </a:p>
        </p:txBody>
      </p:sp>
      <p:sp>
        <p:nvSpPr>
          <p:cNvPr id="4" name="Dian numeron paikkamerkki 3"/>
          <p:cNvSpPr>
            <a:spLocks noGrp="1"/>
          </p:cNvSpPr>
          <p:nvPr>
            <p:ph type="sldNum" sz="quarter" idx="5"/>
          </p:nvPr>
        </p:nvSpPr>
        <p:spPr/>
        <p:txBody>
          <a:bodyPr/>
          <a:lstStyle/>
          <a:p>
            <a:fld id="{69C4A3D8-BBC7-401E-A6FA-176965828335}" type="slidenum">
              <a:rPr lang="en-GB" smtClean="0"/>
              <a:t>19</a:t>
            </a:fld>
            <a:endParaRPr lang="en-GB"/>
          </a:p>
        </p:txBody>
      </p:sp>
    </p:spTree>
    <p:extLst>
      <p:ext uri="{BB962C8B-B14F-4D97-AF65-F5344CB8AC3E}">
        <p14:creationId xmlns:p14="http://schemas.microsoft.com/office/powerpoint/2010/main" val="1653482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Tree>
    <p:extLst>
      <p:ext uri="{BB962C8B-B14F-4D97-AF65-F5344CB8AC3E}">
        <p14:creationId xmlns:p14="http://schemas.microsoft.com/office/powerpoint/2010/main" val="39917395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AF4A843-1982-46D1-9D8E-472E16E6D465}" type="slidenum">
              <a:rPr lang="fi-FI" smtClean="0"/>
              <a:t>23</a:t>
            </a:fld>
            <a:endParaRPr lang="fi-FI"/>
          </a:p>
        </p:txBody>
      </p:sp>
    </p:spTree>
    <p:extLst>
      <p:ext uri="{BB962C8B-B14F-4D97-AF65-F5344CB8AC3E}">
        <p14:creationId xmlns:p14="http://schemas.microsoft.com/office/powerpoint/2010/main" val="8060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US" dirty="0">
              <a:cs typeface="Calibri"/>
            </a:endParaRPr>
          </a:p>
        </p:txBody>
      </p:sp>
    </p:spTree>
    <p:extLst>
      <p:ext uri="{BB962C8B-B14F-4D97-AF65-F5344CB8AC3E}">
        <p14:creationId xmlns:p14="http://schemas.microsoft.com/office/powerpoint/2010/main" val="6193213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Tx/>
              <a:buChar char="-"/>
            </a:pPr>
            <a:r>
              <a:rPr lang="fi-FI" dirty="0" err="1"/>
              <a:t>Kvalitatativa</a:t>
            </a:r>
            <a:r>
              <a:rPr lang="fi-FI" dirty="0"/>
              <a:t> </a:t>
            </a:r>
            <a:r>
              <a:rPr lang="fi-FI" dirty="0" err="1"/>
              <a:t>bedömningskriterier</a:t>
            </a:r>
            <a:r>
              <a:rPr lang="fi-FI" dirty="0"/>
              <a:t> (</a:t>
            </a:r>
            <a:r>
              <a:rPr lang="fi-FI" dirty="0" err="1"/>
              <a:t>berättar</a:t>
            </a:r>
            <a:r>
              <a:rPr lang="fi-FI" dirty="0"/>
              <a:t> </a:t>
            </a:r>
            <a:r>
              <a:rPr lang="fi-FI" dirty="0" err="1"/>
              <a:t>inte</a:t>
            </a:r>
            <a:r>
              <a:rPr lang="fi-FI" dirty="0"/>
              <a:t> </a:t>
            </a:r>
            <a:r>
              <a:rPr lang="fi-FI" dirty="0" err="1"/>
              <a:t>om</a:t>
            </a:r>
            <a:r>
              <a:rPr lang="fi-FI" dirty="0"/>
              <a:t> </a:t>
            </a:r>
            <a:r>
              <a:rPr lang="fi-FI" dirty="0" err="1"/>
              <a:t>slutresultatet</a:t>
            </a:r>
            <a:r>
              <a:rPr lang="fi-FI" dirty="0"/>
              <a:t> </a:t>
            </a:r>
            <a:r>
              <a:rPr lang="fi-FI" dirty="0" err="1"/>
              <a:t>på</a:t>
            </a:r>
            <a:r>
              <a:rPr lang="fi-FI" dirty="0"/>
              <a:t> </a:t>
            </a:r>
            <a:r>
              <a:rPr lang="fi-FI" dirty="0" err="1"/>
              <a:t>samma</a:t>
            </a:r>
            <a:r>
              <a:rPr lang="fi-FI" dirty="0"/>
              <a:t> </a:t>
            </a:r>
            <a:r>
              <a:rPr lang="fi-FI" dirty="0" err="1"/>
              <a:t>sätt</a:t>
            </a:r>
            <a:r>
              <a:rPr lang="fi-FI" dirty="0"/>
              <a:t> </a:t>
            </a:r>
            <a:r>
              <a:rPr lang="fi-FI" dirty="0" err="1"/>
              <a:t>som</a:t>
            </a:r>
            <a:r>
              <a:rPr lang="fi-FI" dirty="0"/>
              <a:t> </a:t>
            </a:r>
            <a:r>
              <a:rPr lang="fi-FI" dirty="0" err="1"/>
              <a:t>kvantitativa</a:t>
            </a:r>
            <a:r>
              <a:rPr lang="fi-FI" dirty="0"/>
              <a:t>) </a:t>
            </a:r>
            <a:r>
              <a:rPr lang="fi-FI" dirty="0" err="1"/>
              <a:t>flera</a:t>
            </a:r>
            <a:r>
              <a:rPr lang="fi-FI" dirty="0"/>
              <a:t> </a:t>
            </a:r>
            <a:r>
              <a:rPr lang="fi-FI" dirty="0" err="1"/>
              <a:t>kvalitetsdrag</a:t>
            </a:r>
            <a:r>
              <a:rPr lang="fi-FI" dirty="0"/>
              <a:t> i ett </a:t>
            </a:r>
            <a:r>
              <a:rPr lang="fi-FI" dirty="0" err="1"/>
              <a:t>och</a:t>
            </a:r>
            <a:r>
              <a:rPr lang="fi-FI" dirty="0"/>
              <a:t> </a:t>
            </a:r>
            <a:r>
              <a:rPr lang="fi-FI" dirty="0" err="1"/>
              <a:t>samma</a:t>
            </a:r>
            <a:r>
              <a:rPr lang="fi-FI" dirty="0"/>
              <a:t> </a:t>
            </a:r>
            <a:r>
              <a:rPr lang="fi-FI" dirty="0" err="1"/>
              <a:t>kunskapskrav</a:t>
            </a:r>
            <a:endParaRPr lang="fi-FI" dirty="0"/>
          </a:p>
          <a:p>
            <a:pPr marL="171450" indent="-171450">
              <a:buFontTx/>
              <a:buChar char="-"/>
            </a:pPr>
            <a:r>
              <a:rPr lang="fi-FI" dirty="0" err="1"/>
              <a:t>Metakognitiva</a:t>
            </a:r>
            <a:r>
              <a:rPr lang="fi-FI" dirty="0"/>
              <a:t> </a:t>
            </a:r>
            <a:r>
              <a:rPr lang="fi-FI" dirty="0" err="1"/>
              <a:t>färdigheter</a:t>
            </a:r>
            <a:r>
              <a:rPr lang="fi-FI" dirty="0"/>
              <a:t>, </a:t>
            </a:r>
            <a:r>
              <a:rPr lang="fi-FI" dirty="0" err="1"/>
              <a:t>lära</a:t>
            </a:r>
            <a:r>
              <a:rPr lang="fi-FI" dirty="0"/>
              <a:t> </a:t>
            </a:r>
            <a:r>
              <a:rPr lang="fi-FI" dirty="0" err="1"/>
              <a:t>sig</a:t>
            </a:r>
            <a:r>
              <a:rPr lang="fi-FI" dirty="0"/>
              <a:t> </a:t>
            </a:r>
            <a:r>
              <a:rPr lang="fi-FI" dirty="0" err="1"/>
              <a:t>att</a:t>
            </a:r>
            <a:r>
              <a:rPr lang="fi-FI" dirty="0"/>
              <a:t> </a:t>
            </a:r>
            <a:r>
              <a:rPr lang="fi-FI" dirty="0" err="1"/>
              <a:t>lära</a:t>
            </a:r>
            <a:endParaRPr lang="fi-FI" dirty="0"/>
          </a:p>
        </p:txBody>
      </p:sp>
    </p:spTree>
    <p:extLst>
      <p:ext uri="{BB962C8B-B14F-4D97-AF65-F5344CB8AC3E}">
        <p14:creationId xmlns:p14="http://schemas.microsoft.com/office/powerpoint/2010/main" val="4542631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Tree>
    <p:extLst>
      <p:ext uri="{BB962C8B-B14F-4D97-AF65-F5344CB8AC3E}">
        <p14:creationId xmlns:p14="http://schemas.microsoft.com/office/powerpoint/2010/main" val="829770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indent="0">
              <a:buFontTx/>
              <a:buNone/>
            </a:pPr>
            <a:endParaRPr lang="fi-FI" dirty="0"/>
          </a:p>
        </p:txBody>
      </p:sp>
    </p:spTree>
    <p:extLst>
      <p:ext uri="{BB962C8B-B14F-4D97-AF65-F5344CB8AC3E}">
        <p14:creationId xmlns:p14="http://schemas.microsoft.com/office/powerpoint/2010/main" val="18853457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err="1"/>
              <a:t>Språklig</a:t>
            </a:r>
            <a:r>
              <a:rPr lang="fi-FI" dirty="0"/>
              <a:t> </a:t>
            </a:r>
            <a:r>
              <a:rPr lang="fi-FI" dirty="0" err="1"/>
              <a:t>aktivitet</a:t>
            </a:r>
            <a:r>
              <a:rPr lang="fi-FI" dirty="0"/>
              <a:t>:  en </a:t>
            </a:r>
            <a:r>
              <a:rPr lang="fi-FI" dirty="0" err="1"/>
              <a:t>persons</a:t>
            </a:r>
            <a:r>
              <a:rPr lang="fi-FI" dirty="0"/>
              <a:t> </a:t>
            </a:r>
            <a:r>
              <a:rPr lang="fi-FI" dirty="0" err="1"/>
              <a:t>användning</a:t>
            </a:r>
            <a:r>
              <a:rPr lang="fi-FI" dirty="0"/>
              <a:t> av </a:t>
            </a:r>
            <a:r>
              <a:rPr lang="fi-FI" dirty="0" err="1"/>
              <a:t>sin</a:t>
            </a:r>
            <a:r>
              <a:rPr lang="fi-FI" dirty="0"/>
              <a:t> </a:t>
            </a:r>
            <a:r>
              <a:rPr lang="fi-FI" dirty="0" err="1"/>
              <a:t>kommunikativa</a:t>
            </a:r>
            <a:r>
              <a:rPr lang="fi-FI" dirty="0"/>
              <a:t> </a:t>
            </a:r>
            <a:r>
              <a:rPr lang="fi-FI" dirty="0" err="1"/>
              <a:t>språkliga</a:t>
            </a:r>
            <a:r>
              <a:rPr lang="fi-FI" dirty="0"/>
              <a:t> </a:t>
            </a:r>
            <a:r>
              <a:rPr lang="fi-FI" dirty="0" err="1"/>
              <a:t>kompetens</a:t>
            </a:r>
            <a:r>
              <a:rPr lang="fi-FI" dirty="0"/>
              <a:t> i ett </a:t>
            </a:r>
            <a:r>
              <a:rPr lang="fi-FI" dirty="0" err="1"/>
              <a:t>visst</a:t>
            </a:r>
            <a:r>
              <a:rPr lang="fi-FI" dirty="0"/>
              <a:t> </a:t>
            </a:r>
            <a:r>
              <a:rPr lang="fi-FI" dirty="0" err="1"/>
              <a:t>sammanhang</a:t>
            </a:r>
            <a:r>
              <a:rPr lang="fi-FI" dirty="0"/>
              <a:t> (</a:t>
            </a:r>
            <a:r>
              <a:rPr lang="fi-FI" dirty="0" err="1"/>
              <a:t>domän</a:t>
            </a:r>
            <a:r>
              <a:rPr lang="fi-FI" dirty="0"/>
              <a:t>) för </a:t>
            </a:r>
            <a:r>
              <a:rPr lang="fi-FI" dirty="0" err="1"/>
              <a:t>att</a:t>
            </a:r>
            <a:r>
              <a:rPr lang="fi-FI" dirty="0"/>
              <a:t> </a:t>
            </a:r>
            <a:r>
              <a:rPr lang="fi-FI" dirty="0" err="1"/>
              <a:t>bearbeta</a:t>
            </a:r>
            <a:r>
              <a:rPr lang="fi-FI" dirty="0"/>
              <a:t> en </a:t>
            </a:r>
            <a:r>
              <a:rPr lang="fi-FI" dirty="0" err="1"/>
              <a:t>eller</a:t>
            </a:r>
            <a:r>
              <a:rPr lang="fi-FI" dirty="0"/>
              <a:t> </a:t>
            </a:r>
            <a:r>
              <a:rPr lang="fi-FI" dirty="0" err="1"/>
              <a:t>flera</a:t>
            </a:r>
            <a:r>
              <a:rPr lang="fi-FI" dirty="0"/>
              <a:t> </a:t>
            </a:r>
            <a:r>
              <a:rPr lang="fi-FI" dirty="0" err="1"/>
              <a:t>texter</a:t>
            </a:r>
            <a:r>
              <a:rPr lang="fi-FI" dirty="0"/>
              <a:t> i </a:t>
            </a:r>
            <a:r>
              <a:rPr lang="fi-FI" dirty="0" err="1"/>
              <a:t>syfte</a:t>
            </a:r>
            <a:r>
              <a:rPr lang="fi-FI" dirty="0"/>
              <a:t> </a:t>
            </a:r>
            <a:r>
              <a:rPr lang="fi-FI" dirty="0" err="1"/>
              <a:t>att</a:t>
            </a:r>
            <a:r>
              <a:rPr lang="fi-FI" dirty="0"/>
              <a:t> </a:t>
            </a:r>
            <a:r>
              <a:rPr lang="fi-FI" dirty="0" err="1"/>
              <a:t>utföra</a:t>
            </a:r>
            <a:r>
              <a:rPr lang="fi-FI" dirty="0"/>
              <a:t> en </a:t>
            </a:r>
            <a:r>
              <a:rPr lang="fi-FI" dirty="0" err="1"/>
              <a:t>uppgift</a:t>
            </a:r>
            <a:endParaRPr lang="fi-FI" dirty="0"/>
          </a:p>
          <a:p>
            <a:r>
              <a:rPr lang="fi-FI" dirty="0" err="1"/>
              <a:t>Uppgift</a:t>
            </a:r>
            <a:r>
              <a:rPr lang="fi-FI" dirty="0"/>
              <a:t>: </a:t>
            </a:r>
            <a:r>
              <a:rPr lang="fi-FI" dirty="0" err="1"/>
              <a:t>målinirktad</a:t>
            </a:r>
            <a:r>
              <a:rPr lang="fi-FI" dirty="0"/>
              <a:t> </a:t>
            </a:r>
            <a:r>
              <a:rPr lang="fi-FI" dirty="0" err="1"/>
              <a:t>handling</a:t>
            </a:r>
            <a:r>
              <a:rPr lang="fi-FI" dirty="0"/>
              <a:t> </a:t>
            </a:r>
            <a:r>
              <a:rPr lang="fi-FI" dirty="0" err="1"/>
              <a:t>som</a:t>
            </a:r>
            <a:r>
              <a:rPr lang="fi-FI" dirty="0"/>
              <a:t> </a:t>
            </a:r>
            <a:r>
              <a:rPr lang="fi-FI" dirty="0" err="1"/>
              <a:t>leder</a:t>
            </a:r>
            <a:r>
              <a:rPr lang="fi-FI" dirty="0"/>
              <a:t> </a:t>
            </a:r>
            <a:r>
              <a:rPr lang="fi-FI" dirty="0" err="1"/>
              <a:t>till</a:t>
            </a:r>
            <a:r>
              <a:rPr lang="fi-FI" dirty="0"/>
              <a:t> ett </a:t>
            </a:r>
            <a:r>
              <a:rPr lang="fi-FI" dirty="0" err="1"/>
              <a:t>resultat</a:t>
            </a:r>
            <a:r>
              <a:rPr lang="fi-FI" dirty="0"/>
              <a:t> (</a:t>
            </a:r>
            <a:r>
              <a:rPr lang="fi-FI" dirty="0" err="1"/>
              <a:t>t.ex</a:t>
            </a:r>
            <a:r>
              <a:rPr lang="fi-FI" dirty="0"/>
              <a:t>. ett </a:t>
            </a:r>
            <a:r>
              <a:rPr lang="fi-FI" dirty="0" err="1"/>
              <a:t>problem</a:t>
            </a:r>
            <a:r>
              <a:rPr lang="fi-FI" dirty="0"/>
              <a:t> </a:t>
            </a:r>
            <a:r>
              <a:rPr lang="fi-FI" dirty="0" err="1"/>
              <a:t>som</a:t>
            </a:r>
            <a:r>
              <a:rPr lang="fi-FI" dirty="0"/>
              <a:t> </a:t>
            </a:r>
            <a:r>
              <a:rPr lang="fi-FI" dirty="0" err="1"/>
              <a:t>ska</a:t>
            </a:r>
            <a:r>
              <a:rPr lang="fi-FI" dirty="0"/>
              <a:t> </a:t>
            </a:r>
            <a:r>
              <a:rPr lang="fi-FI" dirty="0" err="1"/>
              <a:t>lösas</a:t>
            </a:r>
            <a:r>
              <a:rPr lang="fi-FI" dirty="0"/>
              <a:t>, en </a:t>
            </a:r>
            <a:r>
              <a:rPr lang="fi-FI" dirty="0" err="1"/>
              <a:t>skyldighet</a:t>
            </a:r>
            <a:r>
              <a:rPr lang="fi-FI" dirty="0"/>
              <a:t> </a:t>
            </a:r>
            <a:r>
              <a:rPr lang="fi-FI" dirty="0" err="1"/>
              <a:t>som</a:t>
            </a:r>
            <a:r>
              <a:rPr lang="fi-FI" dirty="0"/>
              <a:t> </a:t>
            </a:r>
            <a:r>
              <a:rPr lang="fi-FI" dirty="0" err="1"/>
              <a:t>måste</a:t>
            </a:r>
            <a:r>
              <a:rPr lang="fi-FI" dirty="0"/>
              <a:t> </a:t>
            </a:r>
            <a:r>
              <a:rPr lang="fi-FI" dirty="0" err="1"/>
              <a:t>uppfyllas</a:t>
            </a:r>
            <a:r>
              <a:rPr lang="fi-FI" dirty="0"/>
              <a:t>, </a:t>
            </a:r>
            <a:r>
              <a:rPr lang="fi-FI" dirty="0" err="1"/>
              <a:t>eller</a:t>
            </a:r>
            <a:r>
              <a:rPr lang="fi-FI" dirty="0"/>
              <a:t> </a:t>
            </a:r>
            <a:r>
              <a:rPr lang="fi-FI" dirty="0" err="1"/>
              <a:t>uppnå</a:t>
            </a:r>
            <a:r>
              <a:rPr lang="fi-FI" dirty="0"/>
              <a:t> ett </a:t>
            </a:r>
            <a:r>
              <a:rPr lang="fi-FI" dirty="0" err="1"/>
              <a:t>uppställt</a:t>
            </a:r>
            <a:r>
              <a:rPr lang="fi-FI" dirty="0"/>
              <a:t> </a:t>
            </a:r>
            <a:r>
              <a:rPr lang="fi-FI" dirty="0" err="1"/>
              <a:t>mål</a:t>
            </a:r>
            <a:r>
              <a:rPr lang="fi-FI" dirty="0"/>
              <a:t>). </a:t>
            </a:r>
            <a:r>
              <a:rPr lang="fi-FI" dirty="0" err="1"/>
              <a:t>Konkret</a:t>
            </a:r>
            <a:r>
              <a:rPr lang="fi-FI" dirty="0"/>
              <a:t> </a:t>
            </a:r>
            <a:r>
              <a:rPr lang="fi-FI" dirty="0" err="1"/>
              <a:t>t.ex</a:t>
            </a:r>
            <a:r>
              <a:rPr lang="fi-FI" dirty="0"/>
              <a:t>. </a:t>
            </a:r>
            <a:r>
              <a:rPr lang="fi-FI" dirty="0" err="1"/>
              <a:t>beställa</a:t>
            </a:r>
            <a:r>
              <a:rPr lang="fi-FI" dirty="0"/>
              <a:t> </a:t>
            </a:r>
            <a:r>
              <a:rPr lang="fi-FI" dirty="0" err="1"/>
              <a:t>mat</a:t>
            </a:r>
            <a:r>
              <a:rPr lang="fi-FI" dirty="0"/>
              <a:t> </a:t>
            </a:r>
            <a:r>
              <a:rPr lang="fi-FI" dirty="0" err="1"/>
              <a:t>på</a:t>
            </a:r>
            <a:r>
              <a:rPr lang="fi-FI" dirty="0"/>
              <a:t> </a:t>
            </a:r>
            <a:r>
              <a:rPr lang="fi-FI" dirty="0" err="1"/>
              <a:t>restaurangen</a:t>
            </a:r>
            <a:r>
              <a:rPr lang="fi-FI" dirty="0"/>
              <a:t>, </a:t>
            </a:r>
            <a:r>
              <a:rPr lang="fi-FI" dirty="0" err="1"/>
              <a:t>skriva</a:t>
            </a:r>
            <a:r>
              <a:rPr lang="fi-FI" dirty="0"/>
              <a:t> en </a:t>
            </a:r>
            <a:r>
              <a:rPr lang="fi-FI" dirty="0" err="1"/>
              <a:t>bok</a:t>
            </a:r>
            <a:r>
              <a:rPr lang="fi-FI" dirty="0"/>
              <a:t>, </a:t>
            </a:r>
            <a:r>
              <a:rPr lang="fi-FI" dirty="0" err="1"/>
              <a:t>genom</a:t>
            </a:r>
            <a:r>
              <a:rPr lang="fi-FI" dirty="0"/>
              <a:t> </a:t>
            </a:r>
            <a:r>
              <a:rPr lang="fi-FI" dirty="0" err="1"/>
              <a:t>grupparbete</a:t>
            </a:r>
            <a:r>
              <a:rPr lang="fi-FI" dirty="0"/>
              <a:t> </a:t>
            </a:r>
            <a:r>
              <a:rPr lang="fi-FI" dirty="0" err="1"/>
              <a:t>ge</a:t>
            </a:r>
            <a:r>
              <a:rPr lang="fi-FI" dirty="0"/>
              <a:t> </a:t>
            </a:r>
            <a:r>
              <a:rPr lang="fi-FI" dirty="0" err="1"/>
              <a:t>ut</a:t>
            </a:r>
            <a:r>
              <a:rPr lang="fi-FI" dirty="0"/>
              <a:t> en </a:t>
            </a:r>
            <a:r>
              <a:rPr lang="fi-FI" dirty="0" err="1"/>
              <a:t>skoltidning</a:t>
            </a:r>
            <a:r>
              <a:rPr lang="fi-FI" dirty="0"/>
              <a:t>)</a:t>
            </a:r>
          </a:p>
        </p:txBody>
      </p:sp>
      <p:sp>
        <p:nvSpPr>
          <p:cNvPr id="4" name="Dian numeron paikkamerkki 3"/>
          <p:cNvSpPr>
            <a:spLocks noGrp="1"/>
          </p:cNvSpPr>
          <p:nvPr>
            <p:ph type="sldNum" sz="quarter" idx="5"/>
          </p:nvPr>
        </p:nvSpPr>
        <p:spPr/>
        <p:txBody>
          <a:bodyPr/>
          <a:lstStyle/>
          <a:p>
            <a:fld id="{69C4A3D8-BBC7-401E-A6FA-176965828335}" type="slidenum">
              <a:rPr lang="en-GB" smtClean="0"/>
              <a:t>34</a:t>
            </a:fld>
            <a:endParaRPr lang="en-GB"/>
          </a:p>
        </p:txBody>
      </p:sp>
    </p:spTree>
    <p:extLst>
      <p:ext uri="{BB962C8B-B14F-4D97-AF65-F5344CB8AC3E}">
        <p14:creationId xmlns:p14="http://schemas.microsoft.com/office/powerpoint/2010/main" val="9981327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 </a:t>
            </a:r>
            <a:r>
              <a:rPr lang="fi-FI" dirty="0" err="1"/>
              <a:t>Kvalitativa</a:t>
            </a:r>
            <a:r>
              <a:rPr lang="fi-FI" dirty="0"/>
              <a:t> </a:t>
            </a:r>
            <a:r>
              <a:rPr lang="fi-FI" dirty="0" err="1"/>
              <a:t>bedömningskriterier</a:t>
            </a:r>
            <a:r>
              <a:rPr lang="fi-FI" dirty="0"/>
              <a:t> (</a:t>
            </a:r>
            <a:r>
              <a:rPr lang="fi-FI" dirty="0" err="1"/>
              <a:t>berättar</a:t>
            </a:r>
            <a:r>
              <a:rPr lang="fi-FI" dirty="0"/>
              <a:t> </a:t>
            </a:r>
            <a:r>
              <a:rPr lang="fi-FI" dirty="0" err="1"/>
              <a:t>inte</a:t>
            </a:r>
            <a:r>
              <a:rPr lang="fi-FI" dirty="0"/>
              <a:t> </a:t>
            </a:r>
            <a:r>
              <a:rPr lang="fi-FI" dirty="0" err="1"/>
              <a:t>om</a:t>
            </a:r>
            <a:r>
              <a:rPr lang="fi-FI" dirty="0"/>
              <a:t> </a:t>
            </a:r>
            <a:r>
              <a:rPr lang="fi-FI" dirty="0" err="1"/>
              <a:t>slutresultatet</a:t>
            </a:r>
            <a:r>
              <a:rPr lang="fi-FI" dirty="0"/>
              <a:t> </a:t>
            </a:r>
            <a:r>
              <a:rPr lang="fi-FI" dirty="0" err="1"/>
              <a:t>på</a:t>
            </a:r>
            <a:r>
              <a:rPr lang="fi-FI" dirty="0"/>
              <a:t> </a:t>
            </a:r>
            <a:r>
              <a:rPr lang="fi-FI" dirty="0" err="1"/>
              <a:t>samma</a:t>
            </a:r>
            <a:r>
              <a:rPr lang="fi-FI" dirty="0"/>
              <a:t> </a:t>
            </a:r>
            <a:r>
              <a:rPr lang="fi-FI" dirty="0" err="1"/>
              <a:t>sätt</a:t>
            </a:r>
            <a:r>
              <a:rPr lang="fi-FI" dirty="0"/>
              <a:t> </a:t>
            </a:r>
            <a:r>
              <a:rPr lang="fi-FI" dirty="0" err="1"/>
              <a:t>som</a:t>
            </a:r>
            <a:r>
              <a:rPr lang="fi-FI" dirty="0"/>
              <a:t> </a:t>
            </a:r>
            <a:r>
              <a:rPr lang="fi-FI" dirty="0" err="1"/>
              <a:t>kvantitativa</a:t>
            </a:r>
            <a:r>
              <a:rPr lang="fi-FI" dirty="0"/>
              <a:t>) </a:t>
            </a:r>
            <a:r>
              <a:rPr lang="fi-FI" dirty="0" err="1"/>
              <a:t>flera</a:t>
            </a:r>
            <a:r>
              <a:rPr lang="fi-FI" dirty="0"/>
              <a:t> </a:t>
            </a:r>
            <a:r>
              <a:rPr lang="fi-FI" dirty="0" err="1"/>
              <a:t>kvalitetsdrag</a:t>
            </a:r>
            <a:r>
              <a:rPr lang="fi-FI" dirty="0"/>
              <a:t> i ett </a:t>
            </a:r>
            <a:r>
              <a:rPr lang="fi-FI" dirty="0" err="1"/>
              <a:t>och</a:t>
            </a:r>
            <a:r>
              <a:rPr lang="fi-FI" dirty="0"/>
              <a:t> </a:t>
            </a:r>
            <a:r>
              <a:rPr lang="fi-FI" dirty="0" err="1"/>
              <a:t>samma</a:t>
            </a:r>
            <a:r>
              <a:rPr lang="fi-FI" dirty="0"/>
              <a:t> </a:t>
            </a:r>
            <a:r>
              <a:rPr lang="fi-FI" dirty="0" err="1"/>
              <a:t>kunskapskrav</a:t>
            </a:r>
            <a:endParaRPr lang="fi-FI" dirty="0"/>
          </a:p>
          <a:p>
            <a:r>
              <a:rPr lang="fi-FI" dirty="0"/>
              <a:t>- </a:t>
            </a:r>
            <a:r>
              <a:rPr lang="fi-FI" dirty="0" err="1"/>
              <a:t>Läraren</a:t>
            </a:r>
            <a:r>
              <a:rPr lang="fi-FI" dirty="0"/>
              <a:t> </a:t>
            </a:r>
            <a:r>
              <a:rPr lang="fi-FI" dirty="0" err="1"/>
              <a:t>måste</a:t>
            </a:r>
            <a:r>
              <a:rPr lang="fi-FI" dirty="0"/>
              <a:t> </a:t>
            </a:r>
            <a:r>
              <a:rPr lang="fi-FI" dirty="0" err="1"/>
              <a:t>tolka</a:t>
            </a:r>
            <a:r>
              <a:rPr lang="fi-FI" dirty="0"/>
              <a:t> </a:t>
            </a:r>
            <a:r>
              <a:rPr lang="fi-FI" dirty="0" err="1"/>
              <a:t>vad</a:t>
            </a:r>
            <a:r>
              <a:rPr lang="fi-FI" dirty="0"/>
              <a:t> </a:t>
            </a:r>
            <a:r>
              <a:rPr lang="fi-FI" dirty="0" err="1"/>
              <a:t>t.ex</a:t>
            </a:r>
            <a:r>
              <a:rPr lang="fi-FI" dirty="0"/>
              <a:t>. M6, </a:t>
            </a:r>
            <a:r>
              <a:rPr lang="fi-FI" dirty="0" err="1"/>
              <a:t>vitsordet</a:t>
            </a:r>
            <a:r>
              <a:rPr lang="fi-FI" dirty="0"/>
              <a:t> 9 ”</a:t>
            </a:r>
            <a:r>
              <a:rPr lang="fi-FI" dirty="0" err="1"/>
              <a:t>kommunicera</a:t>
            </a:r>
            <a:r>
              <a:rPr lang="fi-FI" dirty="0"/>
              <a:t> </a:t>
            </a:r>
            <a:r>
              <a:rPr lang="fi-FI" dirty="0" err="1"/>
              <a:t>relativt</a:t>
            </a:r>
            <a:r>
              <a:rPr lang="fi-FI" dirty="0"/>
              <a:t> </a:t>
            </a:r>
            <a:r>
              <a:rPr lang="fi-FI" dirty="0" err="1"/>
              <a:t>obehindrat</a:t>
            </a:r>
            <a:r>
              <a:rPr lang="fi-FI" dirty="0"/>
              <a:t>” </a:t>
            </a:r>
            <a:r>
              <a:rPr lang="fi-FI" dirty="0" err="1"/>
              <a:t>betyder</a:t>
            </a:r>
            <a:r>
              <a:rPr lang="fi-FI" dirty="0"/>
              <a:t> </a:t>
            </a:r>
            <a:r>
              <a:rPr lang="fi-FI" dirty="0" err="1"/>
              <a:t>eller</a:t>
            </a:r>
            <a:r>
              <a:rPr lang="fi-FI" dirty="0"/>
              <a:t> M9, </a:t>
            </a:r>
            <a:r>
              <a:rPr lang="fi-FI" dirty="0" err="1"/>
              <a:t>vitsordet</a:t>
            </a:r>
            <a:r>
              <a:rPr lang="fi-FI" dirty="0"/>
              <a:t> 8 ”</a:t>
            </a:r>
            <a:r>
              <a:rPr lang="fi-FI" dirty="0" err="1"/>
              <a:t>förstår</a:t>
            </a:r>
            <a:r>
              <a:rPr lang="fi-FI" dirty="0"/>
              <a:t> </a:t>
            </a:r>
            <a:r>
              <a:rPr lang="fi-FI" dirty="0" err="1"/>
              <a:t>det</a:t>
            </a:r>
            <a:r>
              <a:rPr lang="fi-FI" dirty="0"/>
              <a:t> </a:t>
            </a:r>
            <a:r>
              <a:rPr lang="fi-FI" dirty="0" err="1"/>
              <a:t>väsentliga</a:t>
            </a:r>
            <a:r>
              <a:rPr lang="fi-FI" dirty="0"/>
              <a:t> </a:t>
            </a:r>
            <a:r>
              <a:rPr lang="fi-FI" dirty="0" err="1"/>
              <a:t>och</a:t>
            </a:r>
            <a:r>
              <a:rPr lang="fi-FI" dirty="0"/>
              <a:t> </a:t>
            </a:r>
            <a:r>
              <a:rPr lang="fi-FI" dirty="0" err="1"/>
              <a:t>vissa</a:t>
            </a:r>
            <a:r>
              <a:rPr lang="fi-FI" dirty="0"/>
              <a:t> </a:t>
            </a:r>
            <a:r>
              <a:rPr lang="fi-FI" dirty="0" err="1"/>
              <a:t>detaljer</a:t>
            </a:r>
            <a:r>
              <a:rPr lang="fi-FI" dirty="0"/>
              <a:t> i </a:t>
            </a:r>
            <a:r>
              <a:rPr lang="fi-FI" dirty="0" err="1"/>
              <a:t>tydligt</a:t>
            </a:r>
            <a:r>
              <a:rPr lang="fi-FI" dirty="0"/>
              <a:t> </a:t>
            </a:r>
            <a:r>
              <a:rPr lang="fi-FI" dirty="0" err="1"/>
              <a:t>och</a:t>
            </a:r>
            <a:r>
              <a:rPr lang="fi-FI" dirty="0"/>
              <a:t> </a:t>
            </a:r>
            <a:r>
              <a:rPr lang="fi-FI" dirty="0" err="1"/>
              <a:t>relativt</a:t>
            </a:r>
            <a:r>
              <a:rPr lang="fi-FI" dirty="0"/>
              <a:t> </a:t>
            </a:r>
            <a:r>
              <a:rPr lang="fi-FI" dirty="0" err="1"/>
              <a:t>långsamt</a:t>
            </a:r>
            <a:r>
              <a:rPr lang="fi-FI" dirty="0"/>
              <a:t> </a:t>
            </a:r>
            <a:r>
              <a:rPr lang="fi-FI" dirty="0" err="1"/>
              <a:t>allmänspråkligt</a:t>
            </a:r>
            <a:r>
              <a:rPr lang="fi-FI" dirty="0"/>
              <a:t> </a:t>
            </a:r>
            <a:r>
              <a:rPr lang="fi-FI" dirty="0" err="1"/>
              <a:t>tal</a:t>
            </a:r>
            <a:r>
              <a:rPr lang="fi-FI" dirty="0"/>
              <a:t> </a:t>
            </a:r>
            <a:r>
              <a:rPr lang="fi-FI" dirty="0" err="1"/>
              <a:t>och</a:t>
            </a:r>
            <a:r>
              <a:rPr lang="fi-FI" dirty="0"/>
              <a:t> </a:t>
            </a:r>
            <a:r>
              <a:rPr lang="fi-FI" dirty="0" err="1"/>
              <a:t>lättfattlig</a:t>
            </a:r>
            <a:r>
              <a:rPr lang="fi-FI" dirty="0"/>
              <a:t> </a:t>
            </a:r>
            <a:r>
              <a:rPr lang="fi-FI" dirty="0" err="1"/>
              <a:t>text</a:t>
            </a:r>
            <a:r>
              <a:rPr lang="fi-FI" dirty="0"/>
              <a:t>”</a:t>
            </a:r>
          </a:p>
        </p:txBody>
      </p:sp>
    </p:spTree>
    <p:extLst>
      <p:ext uri="{BB962C8B-B14F-4D97-AF65-F5344CB8AC3E}">
        <p14:creationId xmlns:p14="http://schemas.microsoft.com/office/powerpoint/2010/main" val="35733460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 </a:t>
            </a:r>
            <a:r>
              <a:rPr lang="fi-FI" dirty="0" err="1"/>
              <a:t>Kvalitativa</a:t>
            </a:r>
            <a:r>
              <a:rPr lang="fi-FI" dirty="0"/>
              <a:t> </a:t>
            </a:r>
            <a:r>
              <a:rPr lang="fi-FI" dirty="0" err="1"/>
              <a:t>bedömningskriterier</a:t>
            </a:r>
            <a:r>
              <a:rPr lang="fi-FI" dirty="0"/>
              <a:t> (</a:t>
            </a:r>
            <a:r>
              <a:rPr lang="fi-FI" dirty="0" err="1"/>
              <a:t>berättar</a:t>
            </a:r>
            <a:r>
              <a:rPr lang="fi-FI" dirty="0"/>
              <a:t> </a:t>
            </a:r>
            <a:r>
              <a:rPr lang="fi-FI" dirty="0" err="1"/>
              <a:t>inte</a:t>
            </a:r>
            <a:r>
              <a:rPr lang="fi-FI" dirty="0"/>
              <a:t> </a:t>
            </a:r>
            <a:r>
              <a:rPr lang="fi-FI" dirty="0" err="1"/>
              <a:t>om</a:t>
            </a:r>
            <a:r>
              <a:rPr lang="fi-FI" dirty="0"/>
              <a:t> </a:t>
            </a:r>
            <a:r>
              <a:rPr lang="fi-FI" dirty="0" err="1"/>
              <a:t>slutresultatet</a:t>
            </a:r>
            <a:r>
              <a:rPr lang="fi-FI" dirty="0"/>
              <a:t> </a:t>
            </a:r>
            <a:r>
              <a:rPr lang="fi-FI" dirty="0" err="1"/>
              <a:t>på</a:t>
            </a:r>
            <a:r>
              <a:rPr lang="fi-FI" dirty="0"/>
              <a:t> </a:t>
            </a:r>
            <a:r>
              <a:rPr lang="fi-FI" dirty="0" err="1"/>
              <a:t>samma</a:t>
            </a:r>
            <a:r>
              <a:rPr lang="fi-FI" dirty="0"/>
              <a:t> </a:t>
            </a:r>
            <a:r>
              <a:rPr lang="fi-FI" dirty="0" err="1"/>
              <a:t>sätt</a:t>
            </a:r>
            <a:r>
              <a:rPr lang="fi-FI" dirty="0"/>
              <a:t> </a:t>
            </a:r>
            <a:r>
              <a:rPr lang="fi-FI" dirty="0" err="1"/>
              <a:t>som</a:t>
            </a:r>
            <a:r>
              <a:rPr lang="fi-FI" dirty="0"/>
              <a:t> </a:t>
            </a:r>
            <a:r>
              <a:rPr lang="fi-FI" dirty="0" err="1"/>
              <a:t>kvantitativa</a:t>
            </a:r>
            <a:r>
              <a:rPr lang="fi-FI" dirty="0"/>
              <a:t>) </a:t>
            </a:r>
            <a:r>
              <a:rPr lang="fi-FI" dirty="0" err="1"/>
              <a:t>flera</a:t>
            </a:r>
            <a:r>
              <a:rPr lang="fi-FI" dirty="0"/>
              <a:t> </a:t>
            </a:r>
            <a:r>
              <a:rPr lang="fi-FI" dirty="0" err="1"/>
              <a:t>kvalitetsdrag</a:t>
            </a:r>
            <a:r>
              <a:rPr lang="fi-FI" dirty="0"/>
              <a:t> i ett </a:t>
            </a:r>
            <a:r>
              <a:rPr lang="fi-FI" dirty="0" err="1"/>
              <a:t>och</a:t>
            </a:r>
            <a:r>
              <a:rPr lang="fi-FI" dirty="0"/>
              <a:t> </a:t>
            </a:r>
            <a:r>
              <a:rPr lang="fi-FI" dirty="0" err="1"/>
              <a:t>samma</a:t>
            </a:r>
            <a:r>
              <a:rPr lang="fi-FI" dirty="0"/>
              <a:t> </a:t>
            </a:r>
            <a:r>
              <a:rPr lang="fi-FI" dirty="0" err="1"/>
              <a:t>kunskapskrav</a:t>
            </a:r>
            <a:endParaRPr lang="fi-FI" dirty="0"/>
          </a:p>
          <a:p>
            <a:r>
              <a:rPr lang="fi-FI" dirty="0"/>
              <a:t>- </a:t>
            </a:r>
            <a:r>
              <a:rPr lang="fi-FI" dirty="0" err="1"/>
              <a:t>Läraren</a:t>
            </a:r>
            <a:r>
              <a:rPr lang="fi-FI" dirty="0"/>
              <a:t> </a:t>
            </a:r>
            <a:r>
              <a:rPr lang="fi-FI" dirty="0" err="1"/>
              <a:t>måste</a:t>
            </a:r>
            <a:r>
              <a:rPr lang="fi-FI" dirty="0"/>
              <a:t> </a:t>
            </a:r>
            <a:r>
              <a:rPr lang="fi-FI" dirty="0" err="1"/>
              <a:t>tolka</a:t>
            </a:r>
            <a:r>
              <a:rPr lang="fi-FI" dirty="0"/>
              <a:t> </a:t>
            </a:r>
            <a:r>
              <a:rPr lang="fi-FI" dirty="0" err="1"/>
              <a:t>vad</a:t>
            </a:r>
            <a:r>
              <a:rPr lang="fi-FI" dirty="0"/>
              <a:t> </a:t>
            </a:r>
            <a:r>
              <a:rPr lang="fi-FI" dirty="0" err="1"/>
              <a:t>t.ex</a:t>
            </a:r>
            <a:r>
              <a:rPr lang="fi-FI" dirty="0"/>
              <a:t>. M6, </a:t>
            </a:r>
            <a:r>
              <a:rPr lang="fi-FI" dirty="0" err="1"/>
              <a:t>vitsordet</a:t>
            </a:r>
            <a:r>
              <a:rPr lang="fi-FI" dirty="0"/>
              <a:t> 9 ”</a:t>
            </a:r>
            <a:r>
              <a:rPr lang="fi-FI" dirty="0" err="1"/>
              <a:t>kommunicera</a:t>
            </a:r>
            <a:r>
              <a:rPr lang="fi-FI" dirty="0"/>
              <a:t> </a:t>
            </a:r>
            <a:r>
              <a:rPr lang="fi-FI" dirty="0" err="1"/>
              <a:t>relativt</a:t>
            </a:r>
            <a:r>
              <a:rPr lang="fi-FI" dirty="0"/>
              <a:t> </a:t>
            </a:r>
            <a:r>
              <a:rPr lang="fi-FI" dirty="0" err="1"/>
              <a:t>obehindrat</a:t>
            </a:r>
            <a:r>
              <a:rPr lang="fi-FI" dirty="0"/>
              <a:t>” </a:t>
            </a:r>
            <a:r>
              <a:rPr lang="fi-FI" dirty="0" err="1"/>
              <a:t>betyder</a:t>
            </a:r>
            <a:r>
              <a:rPr lang="fi-FI" dirty="0"/>
              <a:t> </a:t>
            </a:r>
            <a:r>
              <a:rPr lang="fi-FI" dirty="0" err="1"/>
              <a:t>eller</a:t>
            </a:r>
            <a:r>
              <a:rPr lang="fi-FI" dirty="0"/>
              <a:t> M9, </a:t>
            </a:r>
            <a:r>
              <a:rPr lang="fi-FI" dirty="0" err="1"/>
              <a:t>vitsordet</a:t>
            </a:r>
            <a:r>
              <a:rPr lang="fi-FI" dirty="0"/>
              <a:t> 8 ”</a:t>
            </a:r>
            <a:r>
              <a:rPr lang="fi-FI" dirty="0" err="1"/>
              <a:t>förstår</a:t>
            </a:r>
            <a:r>
              <a:rPr lang="fi-FI" dirty="0"/>
              <a:t> </a:t>
            </a:r>
            <a:r>
              <a:rPr lang="fi-FI" dirty="0" err="1"/>
              <a:t>det</a:t>
            </a:r>
            <a:r>
              <a:rPr lang="fi-FI" dirty="0"/>
              <a:t> </a:t>
            </a:r>
            <a:r>
              <a:rPr lang="fi-FI" dirty="0" err="1"/>
              <a:t>väsentliga</a:t>
            </a:r>
            <a:r>
              <a:rPr lang="fi-FI" dirty="0"/>
              <a:t> </a:t>
            </a:r>
            <a:r>
              <a:rPr lang="fi-FI" dirty="0" err="1"/>
              <a:t>och</a:t>
            </a:r>
            <a:r>
              <a:rPr lang="fi-FI" dirty="0"/>
              <a:t> </a:t>
            </a:r>
            <a:r>
              <a:rPr lang="fi-FI" dirty="0" err="1"/>
              <a:t>vissa</a:t>
            </a:r>
            <a:r>
              <a:rPr lang="fi-FI" dirty="0"/>
              <a:t> </a:t>
            </a:r>
            <a:r>
              <a:rPr lang="fi-FI" dirty="0" err="1"/>
              <a:t>detaljer</a:t>
            </a:r>
            <a:r>
              <a:rPr lang="fi-FI" dirty="0"/>
              <a:t> i </a:t>
            </a:r>
            <a:r>
              <a:rPr lang="fi-FI" dirty="0" err="1"/>
              <a:t>tydligt</a:t>
            </a:r>
            <a:r>
              <a:rPr lang="fi-FI" dirty="0"/>
              <a:t> </a:t>
            </a:r>
            <a:r>
              <a:rPr lang="fi-FI" dirty="0" err="1"/>
              <a:t>och</a:t>
            </a:r>
            <a:r>
              <a:rPr lang="fi-FI" dirty="0"/>
              <a:t> </a:t>
            </a:r>
            <a:r>
              <a:rPr lang="fi-FI" dirty="0" err="1"/>
              <a:t>relativt</a:t>
            </a:r>
            <a:r>
              <a:rPr lang="fi-FI" dirty="0"/>
              <a:t> </a:t>
            </a:r>
            <a:r>
              <a:rPr lang="fi-FI" dirty="0" err="1"/>
              <a:t>långsamt</a:t>
            </a:r>
            <a:r>
              <a:rPr lang="fi-FI" dirty="0"/>
              <a:t> </a:t>
            </a:r>
            <a:r>
              <a:rPr lang="fi-FI" dirty="0" err="1"/>
              <a:t>allmänspråkligt</a:t>
            </a:r>
            <a:r>
              <a:rPr lang="fi-FI" dirty="0"/>
              <a:t> </a:t>
            </a:r>
            <a:r>
              <a:rPr lang="fi-FI" dirty="0" err="1"/>
              <a:t>tal</a:t>
            </a:r>
            <a:r>
              <a:rPr lang="fi-FI" dirty="0"/>
              <a:t> </a:t>
            </a:r>
            <a:r>
              <a:rPr lang="fi-FI" dirty="0" err="1"/>
              <a:t>och</a:t>
            </a:r>
            <a:r>
              <a:rPr lang="fi-FI" dirty="0"/>
              <a:t> </a:t>
            </a:r>
            <a:r>
              <a:rPr lang="fi-FI" dirty="0" err="1"/>
              <a:t>lättfattlig</a:t>
            </a:r>
            <a:r>
              <a:rPr lang="fi-FI" dirty="0"/>
              <a:t> </a:t>
            </a:r>
            <a:r>
              <a:rPr lang="fi-FI" dirty="0" err="1"/>
              <a:t>text</a:t>
            </a:r>
            <a:r>
              <a:rPr lang="fi-FI" dirty="0"/>
              <a:t>”</a:t>
            </a:r>
          </a:p>
        </p:txBody>
      </p:sp>
    </p:spTree>
    <p:extLst>
      <p:ext uri="{BB962C8B-B14F-4D97-AF65-F5344CB8AC3E}">
        <p14:creationId xmlns:p14="http://schemas.microsoft.com/office/powerpoint/2010/main" val="17564118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b="0"/>
          </a:p>
        </p:txBody>
      </p:sp>
      <p:sp>
        <p:nvSpPr>
          <p:cNvPr id="4" name="Dian numeron paikkamerkki 3"/>
          <p:cNvSpPr>
            <a:spLocks noGrp="1"/>
          </p:cNvSpPr>
          <p:nvPr>
            <p:ph type="sldNum" sz="quarter" idx="5"/>
          </p:nvPr>
        </p:nvSpPr>
        <p:spPr/>
        <p:txBody>
          <a:bodyPr/>
          <a:lstStyle/>
          <a:p>
            <a:fld id="{45E25900-1EFE-451C-95CB-AD93F7D7C284}" type="slidenum">
              <a:rPr lang="fi-FI" smtClean="0"/>
              <a:t>37</a:t>
            </a:fld>
            <a:endParaRPr lang="fi-FI"/>
          </a:p>
        </p:txBody>
      </p:sp>
    </p:spTree>
    <p:extLst>
      <p:ext uri="{BB962C8B-B14F-4D97-AF65-F5344CB8AC3E}">
        <p14:creationId xmlns:p14="http://schemas.microsoft.com/office/powerpoint/2010/main" val="3577966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b="1">
              <a:cs typeface="Calibri"/>
            </a:endParaRPr>
          </a:p>
        </p:txBody>
      </p:sp>
      <p:sp>
        <p:nvSpPr>
          <p:cNvPr id="4" name="Dian numeron paikkamerkki 3"/>
          <p:cNvSpPr>
            <a:spLocks noGrp="1"/>
          </p:cNvSpPr>
          <p:nvPr>
            <p:ph type="sldNum" sz="quarter" idx="5"/>
          </p:nvPr>
        </p:nvSpPr>
        <p:spPr/>
        <p:txBody>
          <a:bodyPr/>
          <a:lstStyle/>
          <a:p>
            <a:fld id="{45E25900-1EFE-451C-95CB-AD93F7D7C284}" type="slidenum">
              <a:rPr lang="fi-FI" smtClean="0"/>
              <a:t>41</a:t>
            </a:fld>
            <a:endParaRPr lang="fi-FI"/>
          </a:p>
        </p:txBody>
      </p:sp>
    </p:spTree>
    <p:extLst>
      <p:ext uri="{BB962C8B-B14F-4D97-AF65-F5344CB8AC3E}">
        <p14:creationId xmlns:p14="http://schemas.microsoft.com/office/powerpoint/2010/main" val="23827023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defRPr/>
            </a:pPr>
            <a:endParaRPr lang="fi-FI"/>
          </a:p>
        </p:txBody>
      </p:sp>
      <p:sp>
        <p:nvSpPr>
          <p:cNvPr id="4" name="Dian numeron paikkamerkki 3"/>
          <p:cNvSpPr>
            <a:spLocks noGrp="1"/>
          </p:cNvSpPr>
          <p:nvPr>
            <p:ph type="sldNum" sz="quarter" idx="5"/>
          </p:nvPr>
        </p:nvSpPr>
        <p:spPr/>
        <p:txBody>
          <a:bodyPr/>
          <a:lstStyle/>
          <a:p>
            <a:fld id="{69C4A3D8-BBC7-401E-A6FA-176965828335}" type="slidenum">
              <a:rPr lang="en-GB" smtClean="0"/>
              <a:t>42</a:t>
            </a:fld>
            <a:endParaRPr lang="en-GB"/>
          </a:p>
        </p:txBody>
      </p:sp>
    </p:spTree>
    <p:extLst>
      <p:ext uri="{BB962C8B-B14F-4D97-AF65-F5344CB8AC3E}">
        <p14:creationId xmlns:p14="http://schemas.microsoft.com/office/powerpoint/2010/main" val="42735061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cs typeface="Calibri"/>
            </a:endParaRPr>
          </a:p>
        </p:txBody>
      </p:sp>
    </p:spTree>
    <p:extLst>
      <p:ext uri="{BB962C8B-B14F-4D97-AF65-F5344CB8AC3E}">
        <p14:creationId xmlns:p14="http://schemas.microsoft.com/office/powerpoint/2010/main" val="68506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cs typeface="Calibri"/>
            </a:endParaRPr>
          </a:p>
        </p:txBody>
      </p:sp>
      <p:sp>
        <p:nvSpPr>
          <p:cNvPr id="4" name="Dian numeron paikkamerkki 3"/>
          <p:cNvSpPr>
            <a:spLocks noGrp="1"/>
          </p:cNvSpPr>
          <p:nvPr>
            <p:ph type="sldNum" sz="quarter" idx="5"/>
          </p:nvPr>
        </p:nvSpPr>
        <p:spPr/>
        <p:txBody>
          <a:bodyPr/>
          <a:lstStyle/>
          <a:p>
            <a:fld id="{45E25900-1EFE-451C-95CB-AD93F7D7C284}" type="slidenum">
              <a:rPr lang="fi-FI" smtClean="0"/>
              <a:t>44</a:t>
            </a:fld>
            <a:endParaRPr lang="fi-FI"/>
          </a:p>
        </p:txBody>
      </p:sp>
    </p:spTree>
    <p:extLst>
      <p:ext uri="{BB962C8B-B14F-4D97-AF65-F5344CB8AC3E}">
        <p14:creationId xmlns:p14="http://schemas.microsoft.com/office/powerpoint/2010/main" val="2134024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Tree>
    <p:extLst>
      <p:ext uri="{BB962C8B-B14F-4D97-AF65-F5344CB8AC3E}">
        <p14:creationId xmlns:p14="http://schemas.microsoft.com/office/powerpoint/2010/main" val="34332088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69C4A3D8-BBC7-401E-A6FA-176965828335}" type="slidenum">
              <a:rPr lang="en-GB" smtClean="0"/>
              <a:t>55</a:t>
            </a:fld>
            <a:endParaRPr lang="en-GB"/>
          </a:p>
        </p:txBody>
      </p:sp>
    </p:spTree>
    <p:extLst>
      <p:ext uri="{BB962C8B-B14F-4D97-AF65-F5344CB8AC3E}">
        <p14:creationId xmlns:p14="http://schemas.microsoft.com/office/powerpoint/2010/main" val="10265152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17" y="0"/>
            <a:ext cx="4460950" cy="6858000"/>
          </a:xfrm>
          <a:prstGeom prst="rect">
            <a:avLst/>
          </a:prstGeom>
        </p:spPr>
      </p:pic>
      <p:sp>
        <p:nvSpPr>
          <p:cNvPr id="2" name="Otsikko 1"/>
          <p:cNvSpPr>
            <a:spLocks noGrp="1"/>
          </p:cNvSpPr>
          <p:nvPr>
            <p:ph type="ctrTitle"/>
          </p:nvPr>
        </p:nvSpPr>
        <p:spPr>
          <a:xfrm>
            <a:off x="787940" y="2221590"/>
            <a:ext cx="7149830" cy="2387600"/>
          </a:xfrm>
        </p:spPr>
        <p:txBody>
          <a:bodyPr anchor="ctr" anchorCtr="0">
            <a:noAutofit/>
          </a:bodyPr>
          <a:lstStyle>
            <a:lvl1pPr algn="l">
              <a:lnSpc>
                <a:spcPct val="90000"/>
              </a:lnSpc>
              <a:defRPr sz="5000"/>
            </a:lvl1pPr>
          </a:lstStyle>
          <a:p>
            <a:r>
              <a:rPr lang="fi-FI"/>
              <a:t>Muokkaa ots. perustyyl. napsautt.</a:t>
            </a:r>
            <a:endParaRPr lang="en-GB"/>
          </a:p>
        </p:txBody>
      </p:sp>
      <p:sp>
        <p:nvSpPr>
          <p:cNvPr id="3" name="Alaotsikko 2"/>
          <p:cNvSpPr>
            <a:spLocks noGrp="1"/>
          </p:cNvSpPr>
          <p:nvPr>
            <p:ph type="subTitle" idx="1"/>
          </p:nvPr>
        </p:nvSpPr>
        <p:spPr>
          <a:xfrm>
            <a:off x="787940" y="4688731"/>
            <a:ext cx="7149830" cy="162938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a:p>
        </p:txBody>
      </p:sp>
      <p:pic>
        <p:nvPicPr>
          <p:cNvPr id="10" name="Kuva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4" y="555999"/>
            <a:ext cx="2716907" cy="820371"/>
          </a:xfrm>
          <a:prstGeom prst="rect">
            <a:avLst/>
          </a:prstGeom>
        </p:spPr>
      </p:pic>
    </p:spTree>
    <p:extLst>
      <p:ext uri="{BB962C8B-B14F-4D97-AF65-F5344CB8AC3E}">
        <p14:creationId xmlns:p14="http://schemas.microsoft.com/office/powerpoint/2010/main" val="185144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fld id="{787CB327-4C3D-480D-BE81-072FA699EF4B}" type="datetime1">
              <a:rPr lang="en-GB" smtClean="0"/>
              <a:t>24/11/2023</a:t>
            </a:fld>
            <a:endParaRPr lang="en-GB"/>
          </a:p>
        </p:txBody>
      </p:sp>
      <p:sp>
        <p:nvSpPr>
          <p:cNvPr id="5" name="Alatunnisteen paikkamerkki 4"/>
          <p:cNvSpPr>
            <a:spLocks noGrp="1"/>
          </p:cNvSpPr>
          <p:nvPr>
            <p:ph type="ftr" sz="quarter" idx="11"/>
          </p:nvPr>
        </p:nvSpPr>
        <p:spPr/>
        <p:txBody>
          <a:bodyPr/>
          <a:lstStyle/>
          <a:p>
            <a:r>
              <a:rPr lang="en-GB"/>
              <a:t>Opetushallitus</a:t>
            </a:r>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779071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kaari">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fld id="{97FDBF2A-0433-4942-8368-192C4092C9D7}" type="datetime1">
              <a:rPr lang="en-GB" smtClean="0"/>
              <a:t>24/11/2023</a:t>
            </a:fld>
            <a:endParaRPr lang="en-GB"/>
          </a:p>
        </p:txBody>
      </p:sp>
      <p:sp>
        <p:nvSpPr>
          <p:cNvPr id="5" name="Alatunnisteen paikkamerkki 4"/>
          <p:cNvSpPr>
            <a:spLocks noGrp="1"/>
          </p:cNvSpPr>
          <p:nvPr>
            <p:ph type="ftr" sz="quarter" idx="11"/>
          </p:nvPr>
        </p:nvSpPr>
        <p:spPr/>
        <p:txBody>
          <a:bodyPr/>
          <a:lstStyle/>
          <a:p>
            <a:r>
              <a:rPr lang="en-GB"/>
              <a:t>Opetushallitus</a:t>
            </a:r>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6227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Numeroitu sisältö kaari">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lvl1pPr marL="355600" indent="-355600">
              <a:buFont typeface="+mj-lt"/>
              <a:buAutoNum type="arabicPeriod"/>
              <a:defRPr/>
            </a:lvl1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fld id="{403A9505-A14E-4F33-B524-B4F3A82BF7D3}" type="datetime1">
              <a:rPr lang="en-GB" smtClean="0"/>
              <a:t>24/11/2023</a:t>
            </a:fld>
            <a:endParaRPr lang="en-GB"/>
          </a:p>
        </p:txBody>
      </p:sp>
      <p:sp>
        <p:nvSpPr>
          <p:cNvPr id="5" name="Alatunnisteen paikkamerkki 4"/>
          <p:cNvSpPr>
            <a:spLocks noGrp="1"/>
          </p:cNvSpPr>
          <p:nvPr>
            <p:ph type="ftr" sz="quarter" idx="11"/>
          </p:nvPr>
        </p:nvSpPr>
        <p:spPr/>
        <p:txBody>
          <a:bodyPr/>
          <a:lstStyle/>
          <a:p>
            <a:r>
              <a:rPr lang="en-GB"/>
              <a:t>Opetushallitus</a:t>
            </a:r>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95108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Kaksi sisältöä kaari">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Sisällön paikkamerkki 3"/>
          <p:cNvSpPr>
            <a:spLocks noGrp="1"/>
          </p:cNvSpPr>
          <p:nvPr>
            <p:ph sz="half" idx="2"/>
          </p:nvPr>
        </p:nvSpPr>
        <p:spPr>
          <a:xfrm>
            <a:off x="6172200" y="2304000"/>
            <a:ext cx="5530174"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Päivämäärän paikkamerkki 4"/>
          <p:cNvSpPr>
            <a:spLocks noGrp="1"/>
          </p:cNvSpPr>
          <p:nvPr>
            <p:ph type="dt" sz="half" idx="10"/>
          </p:nvPr>
        </p:nvSpPr>
        <p:spPr/>
        <p:txBody>
          <a:bodyPr/>
          <a:lstStyle/>
          <a:p>
            <a:fld id="{8EACAC42-2AE5-42D1-8054-E82D5509776B}" type="datetime1">
              <a:rPr lang="en-GB" smtClean="0"/>
              <a:t>24/11/2023</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7050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eni kuva 1">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Päivämäärän paikkamerkki 4"/>
          <p:cNvSpPr>
            <a:spLocks noGrp="1"/>
          </p:cNvSpPr>
          <p:nvPr>
            <p:ph type="dt" sz="half" idx="10"/>
          </p:nvPr>
        </p:nvSpPr>
        <p:spPr/>
        <p:txBody>
          <a:bodyPr/>
          <a:lstStyle/>
          <a:p>
            <a:fld id="{4032D0DA-5F3A-4F6B-857F-AE028CB6DDCC}" type="datetime1">
              <a:rPr lang="en-GB" smtClean="0"/>
              <a:t>24/11/2023</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2403475"/>
            <a:ext cx="5000625"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1240300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eni kuva 2">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Päivämäärän paikkamerkki 4"/>
          <p:cNvSpPr>
            <a:spLocks noGrp="1"/>
          </p:cNvSpPr>
          <p:nvPr>
            <p:ph type="dt" sz="half" idx="10"/>
          </p:nvPr>
        </p:nvSpPr>
        <p:spPr/>
        <p:txBody>
          <a:bodyPr/>
          <a:lstStyle/>
          <a:p>
            <a:fld id="{250D91CC-518F-409B-9665-F5EE2F03D822}" type="datetime1">
              <a:rPr lang="en-GB" smtClean="0"/>
              <a:t>24/11/2023</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2403475"/>
            <a:ext cx="5888037"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4206033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eni kuva 3">
    <p:spTree>
      <p:nvGrpSpPr>
        <p:cNvPr id="1" name=""/>
        <p:cNvGrpSpPr/>
        <p:nvPr/>
      </p:nvGrpSpPr>
      <p:grpSpPr>
        <a:xfrm>
          <a:off x="0" y="0"/>
          <a:ext cx="0" cy="0"/>
          <a:chOff x="0" y="0"/>
          <a:chExt cx="0" cy="0"/>
        </a:xfrm>
      </p:grpSpPr>
      <p:sp>
        <p:nvSpPr>
          <p:cNvPr id="2" name="Otsikko 1"/>
          <p:cNvSpPr>
            <a:spLocks noGrp="1"/>
          </p:cNvSpPr>
          <p:nvPr>
            <p:ph type="title"/>
          </p:nvPr>
        </p:nvSpPr>
        <p:spPr>
          <a:xfrm>
            <a:off x="789560" y="822328"/>
            <a:ext cx="5319410" cy="1325563"/>
          </a:xfrm>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Päivämäärän paikkamerkki 4"/>
          <p:cNvSpPr>
            <a:spLocks noGrp="1"/>
          </p:cNvSpPr>
          <p:nvPr>
            <p:ph type="dt" sz="half" idx="10"/>
          </p:nvPr>
        </p:nvSpPr>
        <p:spPr/>
        <p:txBody>
          <a:bodyPr/>
          <a:lstStyle/>
          <a:p>
            <a:fld id="{7FE14B0F-527D-4623-9A7E-09CBAF15772D}" type="datetime1">
              <a:rPr lang="en-GB" smtClean="0"/>
              <a:t>24/11/2023</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612775"/>
            <a:ext cx="5019031" cy="52339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312170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so kuva">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00D278BF-43DE-419B-A91A-0DED80E3BB4C}" type="datetime1">
              <a:rPr lang="en-GB" smtClean="0"/>
              <a:t>24/11/2023</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
        <p:nvSpPr>
          <p:cNvPr id="7" name="Kuvan paikkamerkki 6"/>
          <p:cNvSpPr>
            <a:spLocks noGrp="1"/>
          </p:cNvSpPr>
          <p:nvPr>
            <p:ph type="pic" sz="quarter" idx="13"/>
          </p:nvPr>
        </p:nvSpPr>
        <p:spPr>
          <a:xfrm>
            <a:off x="887209" y="612775"/>
            <a:ext cx="10435785" cy="5224463"/>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56000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6" name="Median paikkamerkki 5"/>
          <p:cNvSpPr>
            <a:spLocks noGrp="1"/>
          </p:cNvSpPr>
          <p:nvPr>
            <p:ph type="media" sz="quarter" idx="14"/>
          </p:nvPr>
        </p:nvSpPr>
        <p:spPr>
          <a:xfrm>
            <a:off x="887209" y="612775"/>
            <a:ext cx="10435785" cy="5224463"/>
          </a:xfrm>
          <a:solidFill>
            <a:schemeClr val="bg1">
              <a:lumMod val="85000"/>
            </a:schemeClr>
          </a:solidFill>
        </p:spPr>
        <p:txBody>
          <a:bodyPr/>
          <a:lstStyle>
            <a:lvl1pPr marL="0" indent="0">
              <a:buFontTx/>
              <a:buNone/>
              <a:defRPr/>
            </a:lvl1pPr>
          </a:lstStyle>
          <a:p>
            <a:r>
              <a:rPr lang="fi-FI"/>
              <a:t>Lisää medialeike napsauttamalla kuvaketta</a:t>
            </a:r>
          </a:p>
        </p:txBody>
      </p:sp>
      <p:sp>
        <p:nvSpPr>
          <p:cNvPr id="2" name="Päivämäärän paikkamerkki 1"/>
          <p:cNvSpPr>
            <a:spLocks noGrp="1"/>
          </p:cNvSpPr>
          <p:nvPr>
            <p:ph type="dt" sz="half" idx="10"/>
          </p:nvPr>
        </p:nvSpPr>
        <p:spPr/>
        <p:txBody>
          <a:bodyPr/>
          <a:lstStyle/>
          <a:p>
            <a:fld id="{6305A5A0-AED9-4528-9E99-CDA4AE3CC13B}" type="datetime1">
              <a:rPr lang="en-GB" smtClean="0"/>
              <a:t>24/11/2023</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95175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3501498"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Päivämäärän paikkamerkki 4"/>
          <p:cNvSpPr>
            <a:spLocks noGrp="1"/>
          </p:cNvSpPr>
          <p:nvPr>
            <p:ph type="dt" sz="half" idx="10"/>
          </p:nvPr>
        </p:nvSpPr>
        <p:spPr/>
        <p:txBody>
          <a:bodyPr/>
          <a:lstStyle/>
          <a:p>
            <a:fld id="{83330780-476D-468C-98C2-B9EBA4D38CCE}" type="datetime1">
              <a:rPr lang="en-GB" smtClean="0"/>
              <a:t>24/11/2023</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9" name="Kaavion paikkamerkki 8"/>
          <p:cNvSpPr>
            <a:spLocks noGrp="1"/>
          </p:cNvSpPr>
          <p:nvPr>
            <p:ph type="chart" sz="quarter" idx="13"/>
          </p:nvPr>
        </p:nvSpPr>
        <p:spPr>
          <a:xfrm>
            <a:off x="4435813" y="2303463"/>
            <a:ext cx="6937442" cy="3870325"/>
          </a:xfrm>
        </p:spPr>
        <p:txBody>
          <a:bodyPr/>
          <a:lstStyle>
            <a:lvl1pPr marL="0" indent="0">
              <a:buFontTx/>
              <a:buNone/>
              <a:defRPr sz="2000"/>
            </a:lvl1pPr>
          </a:lstStyle>
          <a:p>
            <a:r>
              <a:rPr lang="fi-FI"/>
              <a:t>Lisää kaavio napsauttamalla kuvaketta</a:t>
            </a:r>
          </a:p>
        </p:txBody>
      </p:sp>
    </p:spTree>
    <p:extLst>
      <p:ext uri="{BB962C8B-B14F-4D97-AF65-F5344CB8AC3E}">
        <p14:creationId xmlns:p14="http://schemas.microsoft.com/office/powerpoint/2010/main" val="3836276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Päivämäärän paikkamerkki 2"/>
          <p:cNvSpPr>
            <a:spLocks noGrp="1"/>
          </p:cNvSpPr>
          <p:nvPr>
            <p:ph type="dt" sz="half" idx="10"/>
          </p:nvPr>
        </p:nvSpPr>
        <p:spPr/>
        <p:txBody>
          <a:bodyPr/>
          <a:lstStyle/>
          <a:p>
            <a:fld id="{26BC0851-22F5-4DF0-B176-7EA2EDBE10B9}" type="datetime1">
              <a:rPr lang="en-GB" smtClean="0"/>
              <a:t>24/11/2023</a:t>
            </a:fld>
            <a:endParaRPr lang="en-GB"/>
          </a:p>
        </p:txBody>
      </p:sp>
      <p:sp>
        <p:nvSpPr>
          <p:cNvPr id="4" name="Alatunnisteen paikkamerkki 3"/>
          <p:cNvSpPr>
            <a:spLocks noGrp="1"/>
          </p:cNvSpPr>
          <p:nvPr>
            <p:ph type="ftr" sz="quarter" idx="11"/>
          </p:nvPr>
        </p:nvSpPr>
        <p:spPr/>
        <p:txBody>
          <a:bodyPr/>
          <a:lstStyle/>
          <a:p>
            <a:r>
              <a:rPr lang="en-GB"/>
              <a:t>Opetushallitus</a:t>
            </a:r>
          </a:p>
        </p:txBody>
      </p:sp>
      <p:sp>
        <p:nvSpPr>
          <p:cNvPr id="5" name="Dian numeron paikkamerkki 4"/>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992666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2AD6284-688B-46C6-AF28-88AD1979BD6D}" type="datetime1">
              <a:rPr lang="en-GB" smtClean="0"/>
              <a:t>24/11/2023</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1972998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Välisivu 1">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1016"/>
            <a:ext cx="12188388" cy="6858000"/>
          </a:xfrm>
          <a:prstGeom prst="rect">
            <a:avLst/>
          </a:prstGeom>
        </p:spPr>
      </p:pic>
      <p:sp>
        <p:nvSpPr>
          <p:cNvPr id="2" name="Otsikko 1"/>
          <p:cNvSpPr>
            <a:spLocks noGrp="1"/>
          </p:cNvSpPr>
          <p:nvPr>
            <p:ph type="ctrTitle"/>
          </p:nvPr>
        </p:nvSpPr>
        <p:spPr>
          <a:xfrm>
            <a:off x="787940" y="1637931"/>
            <a:ext cx="8297694" cy="1416555"/>
          </a:xfrm>
        </p:spPr>
        <p:txBody>
          <a:bodyPr anchor="ctr" anchorCtr="0">
            <a:noAutofit/>
          </a:bodyPr>
          <a:lstStyle>
            <a:lvl1pPr algn="l">
              <a:lnSpc>
                <a:spcPct val="90000"/>
              </a:lnSpc>
              <a:defRPr sz="5000"/>
            </a:lvl1pPr>
          </a:lstStyle>
          <a:p>
            <a:r>
              <a:rPr lang="fi-FI"/>
              <a:t>Muokkaa ots. perustyyl. napsautt.</a:t>
            </a:r>
            <a:endParaRPr lang="en-GB"/>
          </a:p>
        </p:txBody>
      </p:sp>
    </p:spTree>
    <p:extLst>
      <p:ext uri="{BB962C8B-B14F-4D97-AF65-F5344CB8AC3E}">
        <p14:creationId xmlns:p14="http://schemas.microsoft.com/office/powerpoint/2010/main" val="155311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Välisivu 2">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8788" y="0"/>
            <a:ext cx="5127249" cy="6858000"/>
          </a:xfrm>
          <a:prstGeom prst="rect">
            <a:avLst/>
          </a:prstGeom>
        </p:spPr>
      </p:pic>
      <p:sp>
        <p:nvSpPr>
          <p:cNvPr id="2" name="Otsikko 1"/>
          <p:cNvSpPr>
            <a:spLocks noGrp="1"/>
          </p:cNvSpPr>
          <p:nvPr>
            <p:ph type="ctrTitle"/>
          </p:nvPr>
        </p:nvSpPr>
        <p:spPr>
          <a:xfrm>
            <a:off x="787940" y="1637931"/>
            <a:ext cx="8297694" cy="1416555"/>
          </a:xfrm>
        </p:spPr>
        <p:txBody>
          <a:bodyPr anchor="ctr" anchorCtr="0">
            <a:noAutofit/>
          </a:bodyPr>
          <a:lstStyle>
            <a:lvl1pPr algn="l">
              <a:lnSpc>
                <a:spcPct val="90000"/>
              </a:lnSpc>
              <a:defRPr sz="5000"/>
            </a:lvl1pPr>
          </a:lstStyle>
          <a:p>
            <a:r>
              <a:rPr lang="fi-FI"/>
              <a:t>Muokkaa ots. perustyyl. napsautt.</a:t>
            </a:r>
            <a:endParaRPr lang="en-GB"/>
          </a:p>
        </p:txBody>
      </p:sp>
    </p:spTree>
    <p:extLst>
      <p:ext uri="{BB962C8B-B14F-4D97-AF65-F5344CB8AC3E}">
        <p14:creationId xmlns:p14="http://schemas.microsoft.com/office/powerpoint/2010/main" val="339300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Välisivu 3">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600"/>
            <a:ext cx="12188388" cy="6858000"/>
          </a:xfrm>
          <a:prstGeom prst="rect">
            <a:avLst/>
          </a:prstGeom>
        </p:spPr>
      </p:pic>
      <p:sp>
        <p:nvSpPr>
          <p:cNvPr id="2" name="Otsikko 1"/>
          <p:cNvSpPr>
            <a:spLocks noGrp="1"/>
          </p:cNvSpPr>
          <p:nvPr>
            <p:ph type="ctrTitle"/>
          </p:nvPr>
        </p:nvSpPr>
        <p:spPr>
          <a:xfrm>
            <a:off x="787940" y="1060315"/>
            <a:ext cx="6391073" cy="2286000"/>
          </a:xfrm>
        </p:spPr>
        <p:txBody>
          <a:bodyPr anchor="ctr" anchorCtr="0">
            <a:noAutofit/>
          </a:bodyPr>
          <a:lstStyle>
            <a:lvl1pPr algn="l">
              <a:lnSpc>
                <a:spcPct val="90000"/>
              </a:lnSpc>
              <a:defRPr sz="5000"/>
            </a:lvl1pPr>
          </a:lstStyle>
          <a:p>
            <a:r>
              <a:rPr lang="fi-FI"/>
              <a:t>Muokkaa ots. perustyyl. napsautt.</a:t>
            </a:r>
            <a:endParaRPr lang="en-GB"/>
          </a:p>
        </p:txBody>
      </p:sp>
    </p:spTree>
    <p:extLst>
      <p:ext uri="{BB962C8B-B14F-4D97-AF65-F5344CB8AC3E}">
        <p14:creationId xmlns:p14="http://schemas.microsoft.com/office/powerpoint/2010/main" val="1823247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Lopetus">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17" y="0"/>
            <a:ext cx="4460950" cy="6858000"/>
          </a:xfrm>
          <a:prstGeom prst="rect">
            <a:avLst/>
          </a:prstGeom>
        </p:spPr>
      </p:pic>
      <p:pic>
        <p:nvPicPr>
          <p:cNvPr id="11" name="Kuva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4" y="555999"/>
            <a:ext cx="2716907" cy="820371"/>
          </a:xfrm>
          <a:prstGeom prst="rect">
            <a:avLst/>
          </a:prstGeom>
        </p:spPr>
      </p:pic>
      <p:sp>
        <p:nvSpPr>
          <p:cNvPr id="2" name="Otsikko 1"/>
          <p:cNvSpPr>
            <a:spLocks noGrp="1"/>
          </p:cNvSpPr>
          <p:nvPr>
            <p:ph type="ctrTitle"/>
          </p:nvPr>
        </p:nvSpPr>
        <p:spPr>
          <a:xfrm>
            <a:off x="787940" y="2853888"/>
            <a:ext cx="8239328" cy="930172"/>
          </a:xfrm>
        </p:spPr>
        <p:txBody>
          <a:bodyPr anchor="b" anchorCtr="0">
            <a:noAutofit/>
          </a:bodyPr>
          <a:lstStyle>
            <a:lvl1pPr algn="l">
              <a:lnSpc>
                <a:spcPct val="90000"/>
              </a:lnSpc>
              <a:defRPr sz="5000"/>
            </a:lvl1pPr>
          </a:lstStyle>
          <a:p>
            <a:r>
              <a:rPr lang="fi-FI"/>
              <a:t>Muokkaa ots. perustyyl. napsautt.</a:t>
            </a:r>
            <a:endParaRPr lang="en-GB"/>
          </a:p>
        </p:txBody>
      </p:sp>
      <p:sp>
        <p:nvSpPr>
          <p:cNvPr id="3" name="Alaotsikko 2"/>
          <p:cNvSpPr>
            <a:spLocks noGrp="1"/>
          </p:cNvSpPr>
          <p:nvPr>
            <p:ph type="subTitle" idx="1"/>
          </p:nvPr>
        </p:nvSpPr>
        <p:spPr>
          <a:xfrm>
            <a:off x="787940" y="4027251"/>
            <a:ext cx="8239328" cy="229086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a:p>
        </p:txBody>
      </p:sp>
    </p:spTree>
    <p:extLst>
      <p:ext uri="{BB962C8B-B14F-4D97-AF65-F5344CB8AC3E}">
        <p14:creationId xmlns:p14="http://schemas.microsoft.com/office/powerpoint/2010/main" val="397975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15600" y="593367"/>
            <a:ext cx="11360800" cy="7636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415600" y="1536633"/>
            <a:ext cx="11360800" cy="455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11296609" y="6217621"/>
            <a:ext cx="731600" cy="524800"/>
          </a:xfrm>
          <a:prstGeom prst="rect">
            <a:avLst/>
          </a:prstGeom>
        </p:spPr>
        <p:txBody>
          <a:bodyPr lIns="91425" tIns="91425" rIns="91425" bIns="91425" anchor="ctr" anchorCtr="0">
            <a:noAutofit/>
          </a:bodyPr>
          <a:lstStyle/>
          <a:p>
            <a:fld id="{00000000-1234-1234-1234-123412341234}" type="slidenum">
              <a:rPr lang="fi" smtClean="0"/>
              <a:pPr/>
              <a:t>‹#›</a:t>
            </a:fld>
            <a:endParaRPr lang="fi"/>
          </a:p>
        </p:txBody>
      </p:sp>
    </p:spTree>
    <p:extLst>
      <p:ext uri="{BB962C8B-B14F-4D97-AF65-F5344CB8AC3E}">
        <p14:creationId xmlns:p14="http://schemas.microsoft.com/office/powerpoint/2010/main" val="821696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789560" y="822328"/>
            <a:ext cx="10515600" cy="1325563"/>
          </a:xfrm>
          <a:prstGeom prst="rect">
            <a:avLst/>
          </a:prstGeom>
        </p:spPr>
        <p:txBody>
          <a:bodyPr vert="horz" lIns="91440" tIns="45720" rIns="91440" bIns="45720" rtlCol="0" anchor="t" anchorCtr="0">
            <a:noAutofit/>
          </a:bodyPr>
          <a:lstStyle/>
          <a:p>
            <a:r>
              <a:rPr lang="fi-FI"/>
              <a:t>Muokkaa </a:t>
            </a:r>
            <a:r>
              <a:rPr lang="fi-FI" err="1"/>
              <a:t>perustyyl</a:t>
            </a:r>
            <a:r>
              <a:rPr lang="fi-FI"/>
              <a:t>. </a:t>
            </a:r>
            <a:r>
              <a:rPr lang="fi-FI" err="1"/>
              <a:t>napsautt</a:t>
            </a:r>
            <a:r>
              <a:rPr lang="fi-FI"/>
              <a:t>.</a:t>
            </a:r>
            <a:endParaRPr lang="en-GB"/>
          </a:p>
        </p:txBody>
      </p:sp>
      <p:sp>
        <p:nvSpPr>
          <p:cNvPr id="3" name="Tekstin paikkamerkki 2"/>
          <p:cNvSpPr>
            <a:spLocks noGrp="1"/>
          </p:cNvSpPr>
          <p:nvPr>
            <p:ph type="body" idx="1"/>
          </p:nvPr>
        </p:nvSpPr>
        <p:spPr>
          <a:xfrm>
            <a:off x="789560" y="2305455"/>
            <a:ext cx="10515600" cy="3871507"/>
          </a:xfrm>
          <a:prstGeom prst="rect">
            <a:avLst/>
          </a:prstGeom>
        </p:spPr>
        <p:txBody>
          <a:bodyPr vert="horz" lIns="91440" tIns="45720" rIns="9144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2"/>
          </p:nvPr>
        </p:nvSpPr>
        <p:spPr>
          <a:xfrm>
            <a:off x="896568" y="6305687"/>
            <a:ext cx="883594"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fld id="{3AA389C2-C020-4AC6-AD08-A962D27A3EB8}" type="datetime1">
              <a:rPr lang="en-GB" smtClean="0"/>
              <a:t>24/11/2023</a:t>
            </a:fld>
            <a:endParaRPr lang="en-GB"/>
          </a:p>
        </p:txBody>
      </p:sp>
      <p:sp>
        <p:nvSpPr>
          <p:cNvPr id="5" name="Alatunnisteen paikkamerkki 4"/>
          <p:cNvSpPr>
            <a:spLocks noGrp="1"/>
          </p:cNvSpPr>
          <p:nvPr>
            <p:ph type="ftr" sz="quarter" idx="3"/>
          </p:nvPr>
        </p:nvSpPr>
        <p:spPr>
          <a:xfrm>
            <a:off x="1780162" y="6305687"/>
            <a:ext cx="4328808"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r>
              <a:rPr lang="en-GB"/>
              <a:t>Opetushallitus</a:t>
            </a:r>
          </a:p>
        </p:txBody>
      </p:sp>
      <p:sp>
        <p:nvSpPr>
          <p:cNvPr id="6" name="Dian numeron paikkamerkki 5"/>
          <p:cNvSpPr>
            <a:spLocks noGrp="1"/>
          </p:cNvSpPr>
          <p:nvPr>
            <p:ph type="sldNum" sz="quarter" idx="4"/>
          </p:nvPr>
        </p:nvSpPr>
        <p:spPr>
          <a:xfrm>
            <a:off x="10554508" y="6305687"/>
            <a:ext cx="818748" cy="262309"/>
          </a:xfrm>
          <a:prstGeom prst="rect">
            <a:avLst/>
          </a:prstGeom>
        </p:spPr>
        <p:txBody>
          <a:bodyPr vert="horz" lIns="0" tIns="0" rIns="0" bIns="0" rtlCol="0" anchor="ctr"/>
          <a:lstStyle>
            <a:lvl1pPr algn="r">
              <a:defRPr sz="1200">
                <a:solidFill>
                  <a:schemeClr val="tx2"/>
                </a:solidFill>
                <a:latin typeface="+mn-lt"/>
                <a:cs typeface="Calibri" panose="020F0502020204030204" pitchFamily="34" charset="0"/>
              </a:defRPr>
            </a:lvl1pPr>
          </a:lstStyle>
          <a:p>
            <a:fld id="{A6E131DE-DA31-4CDF-828A-8EB206A3CD12}" type="slidenum">
              <a:rPr lang="en-GB" smtClean="0"/>
              <a:pPr/>
              <a:t>‹#›</a:t>
            </a:fld>
            <a:endParaRPr lang="en-GB"/>
          </a:p>
        </p:txBody>
      </p:sp>
      <p:cxnSp>
        <p:nvCxnSpPr>
          <p:cNvPr id="10" name="Suora yhdysviiva 9"/>
          <p:cNvCxnSpPr/>
          <p:nvPr userDrawn="1"/>
        </p:nvCxnSpPr>
        <p:spPr>
          <a:xfrm>
            <a:off x="1704975" y="6411384"/>
            <a:ext cx="0" cy="72000"/>
          </a:xfrm>
          <a:prstGeom prst="line">
            <a:avLst/>
          </a:prstGeom>
          <a:ln w="15875">
            <a:solidFill>
              <a:srgbClr val="5BCA1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693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56" r:id="rId4"/>
    <p:sldLayoutId id="2147483652" r:id="rId5"/>
    <p:sldLayoutId id="2147483657" r:id="rId6"/>
    <p:sldLayoutId id="2147483658" r:id="rId7"/>
    <p:sldLayoutId id="2147483668" r:id="rId8"/>
    <p:sldLayoutId id="2147483659" r:id="rId9"/>
    <p:sldLayoutId id="2147483666" r:id="rId10"/>
    <p:sldLayoutId id="2147483660" r:id="rId11"/>
    <p:sldLayoutId id="2147483654" r:id="rId12"/>
    <p:sldLayoutId id="2147483655" r:id="rId13"/>
    <p:sldLayoutId id="2147483661" r:id="rId14"/>
    <p:sldLayoutId id="2147483665" r:id="rId15"/>
    <p:sldLayoutId id="2147483662" r:id="rId16"/>
    <p:sldLayoutId id="2147483663" r:id="rId17"/>
    <p:sldLayoutId id="2147483669" r:id="rId18"/>
  </p:sldLayoutIdLst>
  <p:hf sldNum="0" hdr="0"/>
  <p:txStyles>
    <p:title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p:titleStyle>
    <p:bodyStyle>
      <a:lvl1pPr marL="360363" indent="-360363"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1pPr>
      <a:lvl2pPr marL="895350" indent="-447675"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2pPr>
      <a:lvl3pPr marL="1439863" indent="-457200"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3pPr>
      <a:lvl4pPr marL="1701800" indent="-261938"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1974850" indent="-2730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hyperlink" Target="https://www.oph.fi/sv/utbildning-och-examina/stod-bedomningen-utbildningsstyrelsens-fortbildningar-ar-2023-om-bedomnin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oph.fi/sv/evenemangskalende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hyperlink" Target="https://www.ecml.at/"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oph.fi/sites/default/files/documents/174152_lp2016_nivaskala_andra_inhemska_frammande_sprak_0.pdf" TargetMode="Externa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hyperlink" Target="https://www.oph.fi/sv/utbildning-och-examina/den-europeiska-sprakportfoljen" TargetMode="External"/><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hyperlink" Target="https://www.oph.fi/fi/koulutus-ja-tutkinnot/toisen-kotimaisen-kielen-ja-vieraiden-kielten-6-vuosiluokan"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521489" y="1391300"/>
            <a:ext cx="7523176" cy="2917988"/>
          </a:xfrm>
        </p:spPr>
        <p:txBody>
          <a:bodyPr/>
          <a:lstStyle/>
          <a:p>
            <a:r>
              <a:rPr lang="fi-FI" sz="4000" dirty="0" err="1">
                <a:ea typeface="Verdana"/>
                <a:cs typeface="Calibri"/>
              </a:rPr>
              <a:t>Läsårsbedömningen</a:t>
            </a:r>
            <a:r>
              <a:rPr lang="fi-FI" sz="4000" dirty="0">
                <a:ea typeface="Verdana"/>
                <a:cs typeface="Calibri"/>
              </a:rPr>
              <a:t> i </a:t>
            </a:r>
            <a:r>
              <a:rPr lang="fi-FI" sz="4000" dirty="0" err="1">
                <a:ea typeface="Verdana"/>
                <a:cs typeface="Calibri"/>
              </a:rPr>
              <a:t>årskurs</a:t>
            </a:r>
            <a:r>
              <a:rPr lang="fi-FI" sz="4000" dirty="0">
                <a:ea typeface="Verdana"/>
                <a:cs typeface="Calibri"/>
              </a:rPr>
              <a:t> 6,</a:t>
            </a:r>
            <a:br>
              <a:rPr lang="fi-FI" sz="4000" dirty="0">
                <a:ea typeface="Verdana"/>
                <a:cs typeface="Calibri"/>
              </a:rPr>
            </a:br>
            <a:r>
              <a:rPr lang="fi-FI" sz="4000" dirty="0" err="1">
                <a:solidFill>
                  <a:schemeClr val="accent2">
                    <a:lumMod val="75000"/>
                  </a:schemeClr>
                </a:solidFill>
                <a:ea typeface="Verdana"/>
                <a:cs typeface="Calibri"/>
              </a:rPr>
              <a:t>andra</a:t>
            </a:r>
            <a:r>
              <a:rPr lang="fi-FI" sz="4000" dirty="0">
                <a:solidFill>
                  <a:schemeClr val="accent2">
                    <a:lumMod val="75000"/>
                  </a:schemeClr>
                </a:solidFill>
                <a:ea typeface="Verdana"/>
                <a:cs typeface="Calibri"/>
              </a:rPr>
              <a:t> </a:t>
            </a:r>
            <a:r>
              <a:rPr lang="fi-FI" sz="4000" dirty="0" err="1">
                <a:solidFill>
                  <a:schemeClr val="accent2">
                    <a:lumMod val="75000"/>
                  </a:schemeClr>
                </a:solidFill>
                <a:ea typeface="Verdana"/>
                <a:cs typeface="Calibri"/>
              </a:rPr>
              <a:t>inhemska</a:t>
            </a:r>
            <a:r>
              <a:rPr lang="fi-FI" sz="4000" dirty="0">
                <a:solidFill>
                  <a:schemeClr val="accent2">
                    <a:lumMod val="75000"/>
                  </a:schemeClr>
                </a:solidFill>
                <a:ea typeface="Verdana"/>
                <a:cs typeface="Calibri"/>
              </a:rPr>
              <a:t> </a:t>
            </a:r>
            <a:r>
              <a:rPr lang="fi-FI" sz="4000" dirty="0" err="1">
                <a:solidFill>
                  <a:schemeClr val="accent2">
                    <a:lumMod val="75000"/>
                  </a:schemeClr>
                </a:solidFill>
                <a:ea typeface="Verdana"/>
                <a:cs typeface="Calibri"/>
              </a:rPr>
              <a:t>språket</a:t>
            </a:r>
            <a:r>
              <a:rPr lang="fi-FI" sz="4000" dirty="0">
                <a:solidFill>
                  <a:schemeClr val="accent2">
                    <a:lumMod val="75000"/>
                  </a:schemeClr>
                </a:solidFill>
                <a:ea typeface="Verdana"/>
                <a:cs typeface="Calibri"/>
              </a:rPr>
              <a:t> </a:t>
            </a:r>
            <a:r>
              <a:rPr lang="fi-FI" sz="4000" dirty="0" err="1">
                <a:solidFill>
                  <a:schemeClr val="accent2">
                    <a:lumMod val="75000"/>
                  </a:schemeClr>
                </a:solidFill>
                <a:ea typeface="Verdana"/>
                <a:cs typeface="Calibri"/>
              </a:rPr>
              <a:t>finska</a:t>
            </a:r>
            <a:r>
              <a:rPr lang="fi-FI" sz="4000" dirty="0">
                <a:solidFill>
                  <a:schemeClr val="accent2">
                    <a:lumMod val="75000"/>
                  </a:schemeClr>
                </a:solidFill>
                <a:ea typeface="Verdana"/>
                <a:cs typeface="Calibri"/>
              </a:rPr>
              <a:t>/</a:t>
            </a:r>
            <a:r>
              <a:rPr lang="fi-FI" sz="4000" dirty="0" err="1">
                <a:solidFill>
                  <a:schemeClr val="accent2">
                    <a:lumMod val="75000"/>
                  </a:schemeClr>
                </a:solidFill>
                <a:ea typeface="Verdana"/>
                <a:cs typeface="Calibri"/>
              </a:rPr>
              <a:t>främmande</a:t>
            </a:r>
            <a:r>
              <a:rPr lang="fi-FI" sz="4000" dirty="0">
                <a:solidFill>
                  <a:schemeClr val="accent2">
                    <a:lumMod val="75000"/>
                  </a:schemeClr>
                </a:solidFill>
                <a:ea typeface="Verdana"/>
                <a:cs typeface="Calibri"/>
              </a:rPr>
              <a:t> </a:t>
            </a:r>
            <a:r>
              <a:rPr lang="fi-FI" sz="4000" dirty="0" err="1">
                <a:solidFill>
                  <a:schemeClr val="accent2">
                    <a:lumMod val="75000"/>
                  </a:schemeClr>
                </a:solidFill>
                <a:ea typeface="Verdana"/>
                <a:cs typeface="Calibri"/>
              </a:rPr>
              <a:t>språk</a:t>
            </a:r>
            <a:endParaRPr lang="en-GB" sz="4000" dirty="0">
              <a:solidFill>
                <a:schemeClr val="accent2">
                  <a:lumMod val="75000"/>
                </a:schemeClr>
              </a:solidFill>
              <a:latin typeface="Verdana"/>
              <a:ea typeface="Verdana"/>
            </a:endParaRPr>
          </a:p>
        </p:txBody>
      </p:sp>
      <p:sp>
        <p:nvSpPr>
          <p:cNvPr id="3" name="Alaotsikko 2"/>
          <p:cNvSpPr>
            <a:spLocks noGrp="1"/>
          </p:cNvSpPr>
          <p:nvPr>
            <p:ph type="subTitle" idx="1"/>
          </p:nvPr>
        </p:nvSpPr>
        <p:spPr>
          <a:xfrm>
            <a:off x="521489" y="4469258"/>
            <a:ext cx="7738933" cy="1679601"/>
          </a:xfrm>
        </p:spPr>
        <p:txBody>
          <a:bodyPr vert="horz" lIns="91440" tIns="45720" rIns="91440" bIns="45720" rtlCol="0" anchor="t">
            <a:normAutofit/>
          </a:bodyPr>
          <a:lstStyle/>
          <a:p>
            <a:r>
              <a:rPr lang="fi-FI" sz="2000" dirty="0">
                <a:cs typeface="Calibri"/>
              </a:rPr>
              <a:t>1.11.2023</a:t>
            </a:r>
          </a:p>
          <a:p>
            <a:endParaRPr lang="fi-FI" sz="2000" dirty="0">
              <a:cs typeface="Calibri"/>
            </a:endParaRPr>
          </a:p>
          <a:p>
            <a:r>
              <a:rPr lang="fi-FI" sz="2000" dirty="0">
                <a:solidFill>
                  <a:schemeClr val="accent2">
                    <a:lumMod val="75000"/>
                  </a:schemeClr>
                </a:solidFill>
                <a:cs typeface="Calibri"/>
              </a:rPr>
              <a:t>Yvonne Nummela</a:t>
            </a:r>
          </a:p>
          <a:p>
            <a:endParaRPr lang="fi-FI" sz="2000" dirty="0"/>
          </a:p>
          <a:p>
            <a:r>
              <a:rPr lang="fi-FI" sz="2000" dirty="0" err="1">
                <a:cs typeface="Calibri"/>
              </a:rPr>
              <a:t>Utbildningsstyrelsen</a:t>
            </a:r>
            <a:endParaRPr lang="fi-FI" sz="2000" dirty="0">
              <a:cs typeface="Calibri"/>
            </a:endParaRPr>
          </a:p>
          <a:p>
            <a:pPr>
              <a:spcAft>
                <a:spcPts val="0"/>
              </a:spcAft>
            </a:pPr>
            <a:endParaRPr lang="en-GB" dirty="0"/>
          </a:p>
        </p:txBody>
      </p:sp>
    </p:spTree>
    <p:extLst>
      <p:ext uri="{BB962C8B-B14F-4D97-AF65-F5344CB8AC3E}">
        <p14:creationId xmlns:p14="http://schemas.microsoft.com/office/powerpoint/2010/main" val="3971214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6FE78F1-1C3E-4118-BB62-18BD10C25FA1}"/>
              </a:ext>
            </a:extLst>
          </p:cNvPr>
          <p:cNvSpPr>
            <a:spLocks noGrp="1"/>
          </p:cNvSpPr>
          <p:nvPr>
            <p:ph type="ctrTitle"/>
          </p:nvPr>
        </p:nvSpPr>
        <p:spPr>
          <a:xfrm>
            <a:off x="655996" y="394758"/>
            <a:ext cx="8297694" cy="1416555"/>
          </a:xfrm>
        </p:spPr>
        <p:txBody>
          <a:bodyPr/>
          <a:lstStyle/>
          <a:p>
            <a:r>
              <a:rPr lang="sv-SE" sz="4000">
                <a:latin typeface="Verdana"/>
                <a:ea typeface="Verdana"/>
              </a:rPr>
              <a:t>I den här presentationen</a:t>
            </a:r>
          </a:p>
        </p:txBody>
      </p:sp>
      <p:sp>
        <p:nvSpPr>
          <p:cNvPr id="3" name="Sisällön paikkamerkki 2">
            <a:extLst>
              <a:ext uri="{FF2B5EF4-FFF2-40B4-BE49-F238E27FC236}">
                <a16:creationId xmlns:a16="http://schemas.microsoft.com/office/drawing/2014/main" id="{353A13EA-6587-4A4E-94D8-299B93E80791}"/>
              </a:ext>
            </a:extLst>
          </p:cNvPr>
          <p:cNvSpPr txBox="1">
            <a:spLocks/>
          </p:cNvSpPr>
          <p:nvPr/>
        </p:nvSpPr>
        <p:spPr>
          <a:xfrm>
            <a:off x="512158" y="1811313"/>
            <a:ext cx="8297694" cy="4348620"/>
          </a:xfrm>
          <a:prstGeom prst="rect">
            <a:avLst/>
          </a:prstGeom>
        </p:spPr>
        <p:txBody>
          <a:bodyPr vert="horz" lIns="91440" tIns="45720" rIns="91440" bIns="45720" rtlCol="0" anchor="t">
            <a:noAutofit/>
          </a:bodyPr>
          <a:lstStyle>
            <a:lvl1pPr marL="360363" indent="-360363"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1pPr>
            <a:lvl2pPr marL="895350" indent="-447675"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2pPr>
            <a:lvl3pPr marL="1439863" indent="-457200"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3pPr>
            <a:lvl4pPr marL="1701800" indent="-261938"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1974850" indent="-2730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45" indent="-360045"/>
            <a:r>
              <a:rPr lang="sv-SE" sz="2000" dirty="0">
                <a:latin typeface="Verdana"/>
                <a:ea typeface="Verdana"/>
                <a:cs typeface="Calibri"/>
              </a:rPr>
              <a:t>Kort om bakgrunden till arbetet med att förnya bedömningskriterierna</a:t>
            </a:r>
          </a:p>
          <a:p>
            <a:pPr marL="360045" indent="-360045"/>
            <a:r>
              <a:rPr lang="sv-SE" sz="2000" dirty="0">
                <a:latin typeface="Verdana"/>
                <a:ea typeface="Verdana"/>
                <a:cs typeface="Calibri"/>
              </a:rPr>
              <a:t>Bedömningens syften</a:t>
            </a:r>
          </a:p>
          <a:p>
            <a:pPr marL="360045" indent="-360045"/>
            <a:r>
              <a:rPr lang="sv-SE" sz="2000" dirty="0">
                <a:latin typeface="Verdana"/>
                <a:ea typeface="Verdana"/>
                <a:cs typeface="Calibri"/>
              </a:rPr>
              <a:t>Helhetsbedömning och kompensationsprincipen, målens olika omfattningar</a:t>
            </a:r>
          </a:p>
          <a:p>
            <a:pPr marL="360045" indent="-360045"/>
            <a:r>
              <a:rPr lang="sv-SE" sz="2000" dirty="0">
                <a:latin typeface="Verdana"/>
                <a:ea typeface="Verdana"/>
                <a:cs typeface="Calibri"/>
              </a:rPr>
              <a:t>Läsårsbedömningen i </a:t>
            </a:r>
            <a:r>
              <a:rPr lang="sv-SE" sz="2000" dirty="0">
                <a:solidFill>
                  <a:schemeClr val="accent2">
                    <a:lumMod val="75000"/>
                  </a:schemeClr>
                </a:solidFill>
                <a:latin typeface="Verdana"/>
                <a:ea typeface="Verdana"/>
                <a:cs typeface="Calibri"/>
              </a:rPr>
              <a:t>andra inhemska språket/främmande språk</a:t>
            </a:r>
          </a:p>
          <a:p>
            <a:pPr marL="360045" indent="-360045"/>
            <a:r>
              <a:rPr lang="sv-SE" sz="2000" dirty="0">
                <a:solidFill>
                  <a:schemeClr val="accent2">
                    <a:lumMod val="75000"/>
                  </a:schemeClr>
                </a:solidFill>
                <a:latin typeface="Verdana"/>
                <a:ea typeface="Verdana"/>
                <a:cs typeface="Calibri"/>
              </a:rPr>
              <a:t>Stödmaterial, var de finns och vilka de är, hur de används</a:t>
            </a:r>
          </a:p>
          <a:p>
            <a:pPr marL="360045" indent="-360045">
              <a:spcAft>
                <a:spcPts val="0"/>
              </a:spcAft>
            </a:pPr>
            <a:endParaRPr lang="fi-FI" sz="1800" b="1" dirty="0">
              <a:solidFill>
                <a:schemeClr val="tx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Puhekupla: Soikea 3">
            <a:extLst>
              <a:ext uri="{FF2B5EF4-FFF2-40B4-BE49-F238E27FC236}">
                <a16:creationId xmlns:a16="http://schemas.microsoft.com/office/drawing/2014/main" id="{3A779A81-C506-35CE-46A8-CAA684C928EC}"/>
              </a:ext>
            </a:extLst>
          </p:cNvPr>
          <p:cNvSpPr/>
          <p:nvPr/>
        </p:nvSpPr>
        <p:spPr>
          <a:xfrm>
            <a:off x="8165805" y="394758"/>
            <a:ext cx="3888662" cy="4560014"/>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fi-FI">
              <a:ea typeface="Calibri"/>
              <a:cs typeface="Calibri"/>
            </a:endParaRPr>
          </a:p>
          <a:p>
            <a:pPr algn="ctr"/>
            <a:r>
              <a:rPr lang="sv-SE"/>
              <a:t>Presentationens inledande sidor är gemensamma för alla webbinarier, resten av sidorna behandlar bedömningen i olika läroämnen. Presentationerna och stödmaterialet finns på Utbildningsstyrelsens webbplats.  </a:t>
            </a:r>
          </a:p>
          <a:p>
            <a:pPr algn="ctr"/>
            <a:r>
              <a:rPr lang="sv-SE"/>
              <a:t>Webbinarierna spelas in och kan ses i två veckor på webbplatsen.</a:t>
            </a:r>
          </a:p>
        </p:txBody>
      </p:sp>
    </p:spTree>
    <p:extLst>
      <p:ext uri="{BB962C8B-B14F-4D97-AF65-F5344CB8AC3E}">
        <p14:creationId xmlns:p14="http://schemas.microsoft.com/office/powerpoint/2010/main" val="1428045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44DCD045-EC62-48E3-84A5-87BF44BFDB4D}"/>
              </a:ext>
            </a:extLst>
          </p:cNvPr>
          <p:cNvSpPr>
            <a:spLocks noGrp="1"/>
          </p:cNvSpPr>
          <p:nvPr>
            <p:ph idx="1"/>
          </p:nvPr>
        </p:nvSpPr>
        <p:spPr>
          <a:xfrm>
            <a:off x="739968" y="2454411"/>
            <a:ext cx="10203594" cy="3649298"/>
          </a:xfrm>
        </p:spPr>
        <p:txBody>
          <a:bodyPr/>
          <a:lstStyle/>
          <a:p>
            <a:r>
              <a:rPr lang="sv-SE" sz="1600" b="0" i="0" dirty="0"/>
              <a:t>Arbetet med att förnya bedömningskriterierna utfördes i samarbete med sakkunniga och intressegrupper. </a:t>
            </a:r>
          </a:p>
          <a:p>
            <a:r>
              <a:rPr lang="sv-SE" sz="1600" b="0" i="0" dirty="0"/>
              <a:t>Kriterierna förnyades för att öka jämlikheten i bedömningen och för att vitsorden bättre ska kunna jämföras med varandra.</a:t>
            </a:r>
            <a:r>
              <a:rPr lang="sv-SE" sz="1600" b="0" i="0" dirty="0">
                <a:solidFill>
                  <a:srgbClr val="000A48"/>
                </a:solidFill>
              </a:rPr>
              <a:t> </a:t>
            </a:r>
          </a:p>
          <a:p>
            <a:r>
              <a:rPr lang="sv-SE" sz="1600" dirty="0">
                <a:ea typeface="Verdana" panose="020B0604030504040204" pitchFamily="34" charset="0"/>
              </a:rPr>
              <a:t>De preciserade beskrivningarna av kunskapsnivån har förts in eller kommer att föras in i den lokala läroplanen och ska användas som sådana. </a:t>
            </a:r>
          </a:p>
          <a:p>
            <a:r>
              <a:rPr lang="sv-SE" sz="1600" dirty="0">
                <a:ea typeface="Verdana" panose="020B0604030504040204" pitchFamily="34" charset="0"/>
              </a:rPr>
              <a:t>Stödet för implementeringen av bedömningskriterierna vid läsårsbedömningen i årskurs 6 påbörjades i september med publicering av stödmaterial, webbinarier ordnas i november 2023. </a:t>
            </a:r>
          </a:p>
          <a:p>
            <a:r>
              <a:rPr lang="sv-SE" sz="1600" dirty="0">
                <a:ea typeface="Verdana" panose="020B0604030504040204" pitchFamily="34" charset="0"/>
              </a:rPr>
              <a:t>Mer information om webbinariernas innehåll och tidpunkt finns på Utbildningsstyrelsens webbplats: </a:t>
            </a:r>
            <a:r>
              <a:rPr lang="sv-SE" sz="1600" dirty="0">
                <a:ea typeface="Verdana" panose="020B0604030504040204" pitchFamily="34" charset="0"/>
                <a:hlinkClick r:id="rId3"/>
              </a:rPr>
              <a:t>Stöd för bedömningen</a:t>
            </a:r>
          </a:p>
          <a:p>
            <a:r>
              <a:rPr lang="sv-SE" sz="1600" dirty="0"/>
              <a:t>Du hittar även webbinarierna i </a:t>
            </a:r>
            <a:r>
              <a:rPr lang="sv-SE" sz="1600" dirty="0">
                <a:hlinkClick r:id="rId4"/>
              </a:rPr>
              <a:t>evenemangskalendern</a:t>
            </a:r>
            <a:r>
              <a:rPr lang="sv-SE" sz="1600" dirty="0"/>
              <a:t> på Utbildningsstyrelsens webbplats genom att använda ”Stöd för bedömningen” som sökord.</a:t>
            </a:r>
          </a:p>
          <a:p>
            <a:endParaRPr lang="fi-FI" sz="2000" dirty="0"/>
          </a:p>
          <a:p>
            <a:endParaRPr lang="fi-FI" sz="2000" dirty="0"/>
          </a:p>
          <a:p>
            <a:endParaRPr lang="fi-FI" sz="2000" dirty="0"/>
          </a:p>
        </p:txBody>
      </p:sp>
      <p:sp>
        <p:nvSpPr>
          <p:cNvPr id="5" name="Alatunnisteen paikkamerkki 4">
            <a:extLst>
              <a:ext uri="{FF2B5EF4-FFF2-40B4-BE49-F238E27FC236}">
                <a16:creationId xmlns:a16="http://schemas.microsoft.com/office/drawing/2014/main" id="{FB3BE276-C905-4670-BCBF-472D2720C73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cap="none" normalizeH="0" baseline="0" noProof="0" dirty="0">
                <a:ln>
                  <a:noFill/>
                </a:ln>
                <a:solidFill>
                  <a:srgbClr val="0041DC"/>
                </a:solidFill>
                <a:uLnTx/>
                <a:uFillTx/>
                <a:latin typeface="Calibri"/>
                <a:ea typeface="+mn-ea"/>
                <a:cs typeface="Calibri" panose="020F0502020204030204" pitchFamily="34" charset="0"/>
              </a:rPr>
              <a:t>Utbildningsstyrelsen</a:t>
            </a:r>
          </a:p>
        </p:txBody>
      </p:sp>
      <p:sp>
        <p:nvSpPr>
          <p:cNvPr id="6" name="Dian numeron paikkamerkki 5">
            <a:extLst>
              <a:ext uri="{FF2B5EF4-FFF2-40B4-BE49-F238E27FC236}">
                <a16:creationId xmlns:a16="http://schemas.microsoft.com/office/drawing/2014/main" id="{ED68C5F7-D31B-4436-9340-D43ED8A853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8" name="Suorakulmio: Pyöristetyt kulmat 7">
            <a:extLst>
              <a:ext uri="{FF2B5EF4-FFF2-40B4-BE49-F238E27FC236}">
                <a16:creationId xmlns:a16="http://schemas.microsoft.com/office/drawing/2014/main" id="{DA65277E-1C53-42BE-8734-D35D0ABB10D5}"/>
              </a:ext>
            </a:extLst>
          </p:cNvPr>
          <p:cNvSpPr/>
          <p:nvPr/>
        </p:nvSpPr>
        <p:spPr>
          <a:xfrm>
            <a:off x="545335" y="399085"/>
            <a:ext cx="11127269" cy="1872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2400">
                <a:solidFill>
                  <a:schemeClr val="bg1"/>
                </a:solidFill>
                <a:latin typeface="Open Sans" panose="020B0606030504020204" pitchFamily="34" charset="0"/>
                <a:ea typeface="Verdana" panose="020B0604030504040204" pitchFamily="34" charset="0"/>
                <a:cs typeface="+mn-cs"/>
              </a:rPr>
              <a:t>Utbildningsstyrelsen publicerade 18.1.2023 kriterierna för läsårsbedömningen i årskurs 6 och kriterierna togs i bruk 1.8.2023</a:t>
            </a:r>
          </a:p>
        </p:txBody>
      </p:sp>
    </p:spTree>
    <p:extLst>
      <p:ext uri="{BB962C8B-B14F-4D97-AF65-F5344CB8AC3E}">
        <p14:creationId xmlns:p14="http://schemas.microsoft.com/office/powerpoint/2010/main" val="1994324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FF0055-4593-3F65-FF37-4E5043B5B73B}"/>
              </a:ext>
            </a:extLst>
          </p:cNvPr>
          <p:cNvSpPr>
            <a:spLocks noGrp="1"/>
          </p:cNvSpPr>
          <p:nvPr>
            <p:ph type="ctrTitle"/>
          </p:nvPr>
        </p:nvSpPr>
        <p:spPr>
          <a:xfrm>
            <a:off x="787940" y="1637931"/>
            <a:ext cx="8297694" cy="2677215"/>
          </a:xfrm>
        </p:spPr>
        <p:txBody>
          <a:bodyPr/>
          <a:lstStyle/>
          <a:p>
            <a:br>
              <a:rPr lang="fi-FI" dirty="0"/>
            </a:br>
            <a:r>
              <a:rPr lang="fi-FI" dirty="0" err="1"/>
              <a:t>Bedömningskriterierna</a:t>
            </a:r>
            <a:r>
              <a:rPr lang="fi-FI" dirty="0"/>
              <a:t> </a:t>
            </a:r>
            <a:r>
              <a:rPr lang="fi-FI" b="0" dirty="0" err="1"/>
              <a:t>har</a:t>
            </a:r>
            <a:r>
              <a:rPr lang="fi-FI" b="0" dirty="0"/>
              <a:t> </a:t>
            </a:r>
            <a:r>
              <a:rPr lang="fi-FI" b="0" dirty="0" err="1"/>
              <a:t>utarbetats</a:t>
            </a:r>
            <a:r>
              <a:rPr lang="fi-FI" b="0" dirty="0"/>
              <a:t> </a:t>
            </a:r>
            <a:r>
              <a:rPr lang="fi-FI" b="0" dirty="0" err="1"/>
              <a:t>enligt</a:t>
            </a:r>
            <a:r>
              <a:rPr lang="fi-FI" b="0" dirty="0"/>
              <a:t> </a:t>
            </a:r>
            <a:r>
              <a:rPr lang="fi-FI" b="0" dirty="0" err="1"/>
              <a:t>samma</a:t>
            </a:r>
            <a:r>
              <a:rPr lang="fi-FI" b="0" dirty="0"/>
              <a:t> </a:t>
            </a:r>
            <a:r>
              <a:rPr lang="fi-FI" b="0" dirty="0" err="1"/>
              <a:t>principer</a:t>
            </a:r>
            <a:r>
              <a:rPr lang="fi-FI" b="0" dirty="0"/>
              <a:t> </a:t>
            </a:r>
            <a:r>
              <a:rPr lang="fi-FI" dirty="0"/>
              <a:t>för </a:t>
            </a:r>
            <a:r>
              <a:rPr lang="fi-FI" dirty="0" err="1"/>
              <a:t>lärokurserna</a:t>
            </a:r>
            <a:r>
              <a:rPr lang="fi-FI" dirty="0"/>
              <a:t> i </a:t>
            </a:r>
            <a:r>
              <a:rPr lang="fi-FI" dirty="0" err="1"/>
              <a:t>det</a:t>
            </a:r>
            <a:r>
              <a:rPr lang="fi-FI" dirty="0"/>
              <a:t> </a:t>
            </a:r>
            <a:r>
              <a:rPr lang="fi-FI" dirty="0" err="1"/>
              <a:t>andra</a:t>
            </a:r>
            <a:r>
              <a:rPr lang="fi-FI" dirty="0"/>
              <a:t> </a:t>
            </a:r>
            <a:r>
              <a:rPr lang="fi-FI" dirty="0" err="1"/>
              <a:t>inhemska</a:t>
            </a:r>
            <a:r>
              <a:rPr lang="fi-FI" dirty="0"/>
              <a:t> </a:t>
            </a:r>
            <a:r>
              <a:rPr lang="fi-FI" dirty="0" err="1"/>
              <a:t>språket</a:t>
            </a:r>
            <a:r>
              <a:rPr lang="fi-FI" dirty="0"/>
              <a:t> </a:t>
            </a:r>
            <a:r>
              <a:rPr lang="fi-FI" dirty="0" err="1"/>
              <a:t>och</a:t>
            </a:r>
            <a:r>
              <a:rPr lang="fi-FI" dirty="0"/>
              <a:t> </a:t>
            </a:r>
            <a:r>
              <a:rPr lang="fi-FI" dirty="0" err="1"/>
              <a:t>främmande</a:t>
            </a:r>
            <a:r>
              <a:rPr lang="fi-FI" dirty="0"/>
              <a:t> </a:t>
            </a:r>
            <a:r>
              <a:rPr lang="fi-FI" dirty="0" err="1"/>
              <a:t>språk</a:t>
            </a:r>
            <a:endParaRPr lang="fi-FI" dirty="0"/>
          </a:p>
        </p:txBody>
      </p:sp>
      <p:sp>
        <p:nvSpPr>
          <p:cNvPr id="4" name="Päivämäärän paikkamerkki 3">
            <a:extLst>
              <a:ext uri="{FF2B5EF4-FFF2-40B4-BE49-F238E27FC236}">
                <a16:creationId xmlns:a16="http://schemas.microsoft.com/office/drawing/2014/main" id="{610C6F85-07AD-3C2E-D8C7-DF8D7F615F11}"/>
              </a:ext>
            </a:extLst>
          </p:cNvPr>
          <p:cNvSpPr>
            <a:spLocks noGrp="1"/>
          </p:cNvSpPr>
          <p:nvPr>
            <p:ph type="dt" sz="half" idx="4294967295"/>
          </p:nvPr>
        </p:nvSpPr>
        <p:spPr>
          <a:xfrm>
            <a:off x="0" y="6305550"/>
            <a:ext cx="882650" cy="261938"/>
          </a:xfrm>
        </p:spPr>
        <p:txBody>
          <a:bodyPr/>
          <a:lstStyle/>
          <a:p>
            <a:fld id="{97FDBF2A-0433-4942-8368-192C4092C9D7}" type="datetime1">
              <a:rPr lang="en-GB" smtClean="0"/>
              <a:t>24/11/2023</a:t>
            </a:fld>
            <a:endParaRPr lang="en-GB"/>
          </a:p>
        </p:txBody>
      </p:sp>
      <p:sp>
        <p:nvSpPr>
          <p:cNvPr id="5" name="Alatunnisteen paikkamerkki 4">
            <a:extLst>
              <a:ext uri="{FF2B5EF4-FFF2-40B4-BE49-F238E27FC236}">
                <a16:creationId xmlns:a16="http://schemas.microsoft.com/office/drawing/2014/main" id="{5672C323-0377-77B2-E93C-EA391C930100}"/>
              </a:ext>
            </a:extLst>
          </p:cNvPr>
          <p:cNvSpPr>
            <a:spLocks noGrp="1"/>
          </p:cNvSpPr>
          <p:nvPr>
            <p:ph type="ftr" sz="quarter" idx="4294967295"/>
          </p:nvPr>
        </p:nvSpPr>
        <p:spPr>
          <a:xfrm>
            <a:off x="0" y="6305550"/>
            <a:ext cx="4329113" cy="261938"/>
          </a:xfrm>
        </p:spPr>
        <p:txBody>
          <a:bodyPr/>
          <a:lstStyle/>
          <a:p>
            <a:r>
              <a:rPr lang="en-GB"/>
              <a:t>Opetushallitus</a:t>
            </a:r>
          </a:p>
        </p:txBody>
      </p:sp>
    </p:spTree>
    <p:extLst>
      <p:ext uri="{BB962C8B-B14F-4D97-AF65-F5344CB8AC3E}">
        <p14:creationId xmlns:p14="http://schemas.microsoft.com/office/powerpoint/2010/main" val="3264464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F732B88-A21E-56A2-3B7B-CB7239C85951}"/>
              </a:ext>
            </a:extLst>
          </p:cNvPr>
          <p:cNvSpPr>
            <a:spLocks noGrp="1"/>
          </p:cNvSpPr>
          <p:nvPr>
            <p:ph type="title"/>
          </p:nvPr>
        </p:nvSpPr>
        <p:spPr>
          <a:xfrm>
            <a:off x="838200" y="249812"/>
            <a:ext cx="10515600" cy="1325563"/>
          </a:xfrm>
        </p:spPr>
        <p:txBody>
          <a:bodyPr/>
          <a:lstStyle/>
          <a:p>
            <a:r>
              <a:rPr lang="fi-FI" dirty="0" err="1"/>
              <a:t>Lärokurserna</a:t>
            </a:r>
            <a:r>
              <a:rPr lang="fi-FI" dirty="0"/>
              <a:t> i </a:t>
            </a:r>
            <a:r>
              <a:rPr lang="fi-FI" dirty="0" err="1"/>
              <a:t>det</a:t>
            </a:r>
            <a:r>
              <a:rPr lang="fi-FI" dirty="0"/>
              <a:t> </a:t>
            </a:r>
            <a:r>
              <a:rPr lang="fi-FI" dirty="0" err="1"/>
              <a:t>andra</a:t>
            </a:r>
            <a:r>
              <a:rPr lang="fi-FI" dirty="0"/>
              <a:t> </a:t>
            </a:r>
            <a:r>
              <a:rPr lang="fi-FI" dirty="0" err="1"/>
              <a:t>inhemska</a:t>
            </a:r>
            <a:r>
              <a:rPr lang="fi-FI" dirty="0"/>
              <a:t> </a:t>
            </a:r>
            <a:r>
              <a:rPr lang="fi-FI" dirty="0" err="1"/>
              <a:t>språket</a:t>
            </a:r>
            <a:r>
              <a:rPr lang="fi-FI" dirty="0"/>
              <a:t> </a:t>
            </a:r>
            <a:r>
              <a:rPr lang="fi-FI" dirty="0" err="1"/>
              <a:t>och</a:t>
            </a:r>
            <a:r>
              <a:rPr lang="fi-FI" dirty="0"/>
              <a:t> </a:t>
            </a:r>
            <a:r>
              <a:rPr lang="fi-FI" dirty="0" err="1"/>
              <a:t>främmande</a:t>
            </a:r>
            <a:r>
              <a:rPr lang="fi-FI" dirty="0"/>
              <a:t> </a:t>
            </a:r>
            <a:r>
              <a:rPr lang="fi-FI" dirty="0" err="1"/>
              <a:t>språk</a:t>
            </a:r>
            <a:endParaRPr lang="fi-FI" b="0" dirty="0"/>
          </a:p>
        </p:txBody>
      </p:sp>
      <p:sp>
        <p:nvSpPr>
          <p:cNvPr id="4" name="Päivämäärän paikkamerkki 3">
            <a:extLst>
              <a:ext uri="{FF2B5EF4-FFF2-40B4-BE49-F238E27FC236}">
                <a16:creationId xmlns:a16="http://schemas.microsoft.com/office/drawing/2014/main" id="{D6C33F5C-A7EB-F165-76BC-8037150AB295}"/>
              </a:ext>
            </a:extLst>
          </p:cNvPr>
          <p:cNvSpPr>
            <a:spLocks noGrp="1"/>
          </p:cNvSpPr>
          <p:nvPr>
            <p:ph type="dt" sz="half" idx="10"/>
          </p:nvPr>
        </p:nvSpPr>
        <p:spPr/>
        <p:txBody>
          <a:bodyPr/>
          <a:lstStyle/>
          <a:p>
            <a:fld id="{97FDBF2A-0433-4942-8368-192C4092C9D7}" type="datetime1">
              <a:rPr lang="en-GB" smtClean="0"/>
              <a:t>24/11/2023</a:t>
            </a:fld>
            <a:endParaRPr lang="en-GB"/>
          </a:p>
        </p:txBody>
      </p:sp>
      <p:sp>
        <p:nvSpPr>
          <p:cNvPr id="5" name="Alatunnisteen paikkamerkki 4">
            <a:extLst>
              <a:ext uri="{FF2B5EF4-FFF2-40B4-BE49-F238E27FC236}">
                <a16:creationId xmlns:a16="http://schemas.microsoft.com/office/drawing/2014/main" id="{1E7963CF-B960-4FE3-827F-A4A0C2B7BF05}"/>
              </a:ext>
            </a:extLst>
          </p:cNvPr>
          <p:cNvSpPr>
            <a:spLocks noGrp="1"/>
          </p:cNvSpPr>
          <p:nvPr>
            <p:ph type="ftr" sz="quarter" idx="11"/>
          </p:nvPr>
        </p:nvSpPr>
        <p:spPr/>
        <p:txBody>
          <a:bodyPr/>
          <a:lstStyle/>
          <a:p>
            <a:r>
              <a:rPr lang="en-GB"/>
              <a:t>Opetushallitus</a:t>
            </a:r>
          </a:p>
        </p:txBody>
      </p:sp>
      <p:sp>
        <p:nvSpPr>
          <p:cNvPr id="7" name="Suorakulmio 6">
            <a:extLst>
              <a:ext uri="{FF2B5EF4-FFF2-40B4-BE49-F238E27FC236}">
                <a16:creationId xmlns:a16="http://schemas.microsoft.com/office/drawing/2014/main" id="{C42C2377-7233-1A18-74A6-8ED132FE2855}"/>
              </a:ext>
            </a:extLst>
          </p:cNvPr>
          <p:cNvSpPr/>
          <p:nvPr/>
        </p:nvSpPr>
        <p:spPr>
          <a:xfrm>
            <a:off x="6142525" y="1575375"/>
            <a:ext cx="5308060" cy="43719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fi-FI" sz="2400" b="1" dirty="0"/>
          </a:p>
          <a:p>
            <a:pPr marL="0" indent="0">
              <a:buNone/>
            </a:pPr>
            <a:r>
              <a:rPr lang="fi-FI" sz="2400" b="1" dirty="0" err="1"/>
              <a:t>Främmande</a:t>
            </a:r>
            <a:r>
              <a:rPr lang="fi-FI" sz="2400" b="1" dirty="0"/>
              <a:t> </a:t>
            </a:r>
            <a:r>
              <a:rPr lang="fi-FI" sz="2400" b="1" dirty="0" err="1"/>
              <a:t>språk</a:t>
            </a:r>
            <a:endParaRPr lang="fi-FI" sz="2400" b="1" dirty="0"/>
          </a:p>
          <a:p>
            <a:pPr marL="0" indent="0">
              <a:buNone/>
            </a:pPr>
            <a:endParaRPr lang="fi-FI" sz="2400" b="1" dirty="0"/>
          </a:p>
          <a:p>
            <a:pPr marL="342900" indent="-342900">
              <a:spcAft>
                <a:spcPts val="0"/>
              </a:spcAft>
              <a:buFont typeface="Arial" panose="020B0604020202020204" pitchFamily="34" charset="0"/>
              <a:buChar char="•"/>
            </a:pPr>
            <a:r>
              <a:rPr lang="fi-FI" sz="2400" dirty="0" err="1"/>
              <a:t>Engelska</a:t>
            </a:r>
            <a:r>
              <a:rPr lang="fi-FI" sz="2400" dirty="0"/>
              <a:t>, A-</a:t>
            </a:r>
            <a:r>
              <a:rPr lang="fi-FI" sz="2400" dirty="0" err="1"/>
              <a:t>lärokurs</a:t>
            </a:r>
            <a:endParaRPr lang="fi-FI" sz="2400" dirty="0"/>
          </a:p>
          <a:p>
            <a:pPr marL="342900" indent="-342900">
              <a:spcAft>
                <a:spcPts val="0"/>
              </a:spcAft>
              <a:buFont typeface="Arial" panose="020B0604020202020204" pitchFamily="34" charset="0"/>
              <a:buChar char="•"/>
            </a:pPr>
            <a:r>
              <a:rPr lang="fi-FI" sz="2400" dirty="0"/>
              <a:t>Annat </a:t>
            </a:r>
            <a:r>
              <a:rPr lang="fi-FI" sz="2400" dirty="0" err="1"/>
              <a:t>främmande</a:t>
            </a:r>
            <a:r>
              <a:rPr lang="fi-FI" sz="2400" dirty="0"/>
              <a:t> </a:t>
            </a:r>
            <a:r>
              <a:rPr lang="fi-FI" sz="2400" dirty="0" err="1"/>
              <a:t>språk</a:t>
            </a:r>
            <a:r>
              <a:rPr lang="fi-FI" sz="2400" dirty="0"/>
              <a:t>, A-</a:t>
            </a:r>
            <a:r>
              <a:rPr lang="fi-FI" sz="2400" dirty="0" err="1"/>
              <a:t>lärokurs</a:t>
            </a:r>
            <a:endParaRPr lang="fi-FI" sz="2400" dirty="0"/>
          </a:p>
          <a:p>
            <a:pPr marL="342900" indent="-342900">
              <a:spcAft>
                <a:spcPts val="0"/>
              </a:spcAft>
              <a:buFont typeface="Arial" panose="020B0604020202020204" pitchFamily="34" charset="0"/>
              <a:buChar char="•"/>
            </a:pPr>
            <a:r>
              <a:rPr lang="fi-FI" sz="2400" dirty="0" err="1"/>
              <a:t>Främmande</a:t>
            </a:r>
            <a:r>
              <a:rPr lang="fi-FI" sz="2400" dirty="0"/>
              <a:t> </a:t>
            </a:r>
            <a:r>
              <a:rPr lang="fi-FI" sz="2400" dirty="0" err="1"/>
              <a:t>språk</a:t>
            </a:r>
            <a:r>
              <a:rPr lang="fi-FI" sz="2400" dirty="0"/>
              <a:t>, B1-lärokurs</a:t>
            </a:r>
          </a:p>
          <a:p>
            <a:pPr marL="342900" indent="-342900">
              <a:spcAft>
                <a:spcPts val="0"/>
              </a:spcAft>
              <a:buFont typeface="Arial" panose="020B0604020202020204" pitchFamily="34" charset="0"/>
              <a:buChar char="•"/>
            </a:pPr>
            <a:r>
              <a:rPr lang="fi-FI" sz="2400" dirty="0" err="1"/>
              <a:t>Samiska</a:t>
            </a:r>
            <a:r>
              <a:rPr lang="fi-FI" sz="2400" dirty="0"/>
              <a:t>, A-</a:t>
            </a:r>
            <a:r>
              <a:rPr lang="fi-FI" sz="2400" dirty="0" err="1"/>
              <a:t>lärokurs</a:t>
            </a:r>
            <a:endParaRPr lang="fi-FI" sz="2400" dirty="0"/>
          </a:p>
        </p:txBody>
      </p:sp>
      <p:sp>
        <p:nvSpPr>
          <p:cNvPr id="8" name="Suorakulmio 7">
            <a:extLst>
              <a:ext uri="{FF2B5EF4-FFF2-40B4-BE49-F238E27FC236}">
                <a16:creationId xmlns:a16="http://schemas.microsoft.com/office/drawing/2014/main" id="{00FF5831-760B-C6BD-64B6-C7988419A37E}"/>
              </a:ext>
            </a:extLst>
          </p:cNvPr>
          <p:cNvSpPr/>
          <p:nvPr/>
        </p:nvSpPr>
        <p:spPr>
          <a:xfrm>
            <a:off x="644630" y="1567518"/>
            <a:ext cx="5401110" cy="43798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fi-FI" sz="2400" b="1" dirty="0" err="1"/>
              <a:t>Andra</a:t>
            </a:r>
            <a:r>
              <a:rPr lang="fi-FI" sz="2400" b="1" dirty="0"/>
              <a:t> </a:t>
            </a:r>
            <a:r>
              <a:rPr lang="fi-FI" sz="2400" b="1" dirty="0" err="1"/>
              <a:t>inhemska</a:t>
            </a:r>
            <a:r>
              <a:rPr lang="fi-FI" sz="2400" b="1" dirty="0"/>
              <a:t> </a:t>
            </a:r>
            <a:r>
              <a:rPr lang="fi-FI" sz="2400" b="1" dirty="0" err="1"/>
              <a:t>språket</a:t>
            </a:r>
            <a:endParaRPr lang="fi-FI" sz="2400" b="1" dirty="0"/>
          </a:p>
          <a:p>
            <a:pPr marL="0" indent="0">
              <a:buNone/>
            </a:pPr>
            <a:endParaRPr lang="fi-FI" sz="2400" b="1" dirty="0"/>
          </a:p>
          <a:p>
            <a:pPr marL="342900" indent="-342900">
              <a:spcAft>
                <a:spcPts val="0"/>
              </a:spcAft>
              <a:buFont typeface="Arial" panose="020B0604020202020204" pitchFamily="34" charset="0"/>
              <a:buChar char="•"/>
            </a:pPr>
            <a:r>
              <a:rPr lang="fi-FI" sz="2400" b="1" dirty="0" err="1"/>
              <a:t>Finska</a:t>
            </a:r>
            <a:r>
              <a:rPr lang="fi-FI" sz="2400" b="1" dirty="0"/>
              <a:t>, A-</a:t>
            </a:r>
            <a:r>
              <a:rPr lang="fi-FI" sz="2400" b="1" dirty="0" err="1"/>
              <a:t>lärokurs</a:t>
            </a:r>
            <a:endParaRPr lang="fi-FI" sz="2400" b="1" dirty="0"/>
          </a:p>
          <a:p>
            <a:pPr marL="342900" indent="-342900">
              <a:spcAft>
                <a:spcPts val="0"/>
              </a:spcAft>
              <a:buFont typeface="Arial" panose="020B0604020202020204" pitchFamily="34" charset="0"/>
              <a:buChar char="•"/>
            </a:pPr>
            <a:r>
              <a:rPr lang="fi-FI" sz="2400" b="1" dirty="0" err="1"/>
              <a:t>Finska</a:t>
            </a:r>
            <a:r>
              <a:rPr lang="fi-FI" sz="2400" b="1" dirty="0"/>
              <a:t>, </a:t>
            </a:r>
            <a:r>
              <a:rPr lang="fi-FI" sz="2400" b="1" dirty="0" err="1"/>
              <a:t>modersmålsinriktad</a:t>
            </a:r>
            <a:r>
              <a:rPr lang="fi-FI" sz="2400" b="1" dirty="0"/>
              <a:t> </a:t>
            </a:r>
            <a:r>
              <a:rPr lang="fi-FI" sz="2400" b="1" dirty="0" err="1"/>
              <a:t>lärokurs</a:t>
            </a:r>
            <a:endParaRPr lang="fi-FI" sz="2400" b="1" dirty="0"/>
          </a:p>
          <a:p>
            <a:pPr marL="342900" indent="-342900">
              <a:spcAft>
                <a:spcPts val="0"/>
              </a:spcAft>
              <a:buFont typeface="Arial" panose="020B0604020202020204" pitchFamily="34" charset="0"/>
              <a:buChar char="•"/>
            </a:pPr>
            <a:r>
              <a:rPr lang="fi-FI" sz="2400" b="1" dirty="0" err="1"/>
              <a:t>Finska</a:t>
            </a:r>
            <a:r>
              <a:rPr lang="fi-FI" sz="2400" b="1" dirty="0"/>
              <a:t>, B1-lärokurs</a:t>
            </a:r>
          </a:p>
          <a:p>
            <a:pPr marL="0" indent="0">
              <a:spcAft>
                <a:spcPts val="0"/>
              </a:spcAft>
              <a:buNone/>
            </a:pPr>
            <a:endParaRPr lang="fi-FI" sz="2400" dirty="0"/>
          </a:p>
          <a:p>
            <a:pPr marL="342900" indent="-342900">
              <a:spcAft>
                <a:spcPts val="0"/>
              </a:spcAft>
              <a:buFont typeface="Arial" panose="020B0604020202020204" pitchFamily="34" charset="0"/>
              <a:buChar char="•"/>
            </a:pPr>
            <a:r>
              <a:rPr lang="fi-FI" sz="2400" dirty="0"/>
              <a:t>Ruotsi, A-oppimäärä</a:t>
            </a:r>
          </a:p>
          <a:p>
            <a:pPr marL="342900" indent="-342900">
              <a:spcAft>
                <a:spcPts val="0"/>
              </a:spcAft>
              <a:buFont typeface="Arial" panose="020B0604020202020204" pitchFamily="34" charset="0"/>
              <a:buChar char="•"/>
            </a:pPr>
            <a:r>
              <a:rPr lang="fi-FI" sz="2400" dirty="0"/>
              <a:t>Ruotsi, äidinkielenomainen oppimäärä</a:t>
            </a:r>
          </a:p>
          <a:p>
            <a:pPr marL="342900" indent="-342900">
              <a:spcAft>
                <a:spcPts val="0"/>
              </a:spcAft>
              <a:buFont typeface="Arial" panose="020B0604020202020204" pitchFamily="34" charset="0"/>
              <a:buChar char="•"/>
            </a:pPr>
            <a:r>
              <a:rPr lang="fi-FI" sz="2400" dirty="0"/>
              <a:t>Ruotsi, B1-oppimäärä</a:t>
            </a:r>
          </a:p>
        </p:txBody>
      </p:sp>
    </p:spTree>
    <p:extLst>
      <p:ext uri="{BB962C8B-B14F-4D97-AF65-F5344CB8AC3E}">
        <p14:creationId xmlns:p14="http://schemas.microsoft.com/office/powerpoint/2010/main" val="3500266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D5C597D-B3CA-482A-A01C-AC44B6EDDEC6}"/>
              </a:ext>
            </a:extLst>
          </p:cNvPr>
          <p:cNvSpPr>
            <a:spLocks noGrp="1"/>
          </p:cNvSpPr>
          <p:nvPr>
            <p:ph type="ctrTitle"/>
          </p:nvPr>
        </p:nvSpPr>
        <p:spPr>
          <a:xfrm>
            <a:off x="893851" y="1728626"/>
            <a:ext cx="8192696" cy="4756935"/>
          </a:xfrm>
        </p:spPr>
        <p:txBody>
          <a:bodyPr/>
          <a:lstStyle/>
          <a:p>
            <a:r>
              <a:rPr lang="sv-SE">
                <a:latin typeface="+mn-lt"/>
                <a:ea typeface="Verdana" panose="020B0604030504040204" pitchFamily="34" charset="0"/>
              </a:rPr>
              <a:t>Bedömningens syften</a:t>
            </a:r>
            <a:br>
              <a:rPr lang="sv-SE">
                <a:latin typeface="+mn-lt"/>
                <a:ea typeface="Verdana" panose="020B0604030504040204" pitchFamily="34" charset="0"/>
              </a:rPr>
            </a:br>
            <a:r>
              <a:rPr lang="sv-SE" b="0">
                <a:latin typeface="+mn-lt"/>
                <a:ea typeface="Verdana" panose="020B0604030504040204" pitchFamily="34" charset="0"/>
              </a:rPr>
              <a:t>Formativ bedömning Summativ bedömning</a:t>
            </a:r>
            <a:br>
              <a:rPr lang="sv-SE" b="0">
                <a:latin typeface="+mn-lt"/>
                <a:ea typeface="Verdana" panose="020B0604030504040204" pitchFamily="34" charset="0"/>
              </a:rPr>
            </a:br>
            <a:br>
              <a:rPr lang="sv-SE">
                <a:latin typeface="+mn-lt"/>
                <a:ea typeface="Verdana" panose="020B0604030504040204" pitchFamily="34" charset="0"/>
              </a:rPr>
            </a:br>
            <a:br>
              <a:rPr lang="sv-SE">
                <a:latin typeface="+mn-lt"/>
                <a:ea typeface="Verdana" panose="020B0604030504040204" pitchFamily="34" charset="0"/>
              </a:rPr>
            </a:br>
            <a:endParaRPr lang="sv-SE">
              <a:latin typeface="+mn-lt"/>
              <a:ea typeface="Verdana" panose="020B0604030504040204" pitchFamily="34" charset="0"/>
            </a:endParaRPr>
          </a:p>
        </p:txBody>
      </p:sp>
    </p:spTree>
    <p:extLst>
      <p:ext uri="{BB962C8B-B14F-4D97-AF65-F5344CB8AC3E}">
        <p14:creationId xmlns:p14="http://schemas.microsoft.com/office/powerpoint/2010/main" val="1193205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53200948-9BD3-914E-8696-14969E3B5CE4}"/>
              </a:ext>
            </a:extLst>
          </p:cNvPr>
          <p:cNvSpPr>
            <a:spLocks noGrp="1"/>
          </p:cNvSpPr>
          <p:nvPr>
            <p:ph type="title"/>
          </p:nvPr>
        </p:nvSpPr>
        <p:spPr>
          <a:xfrm>
            <a:off x="562041" y="164860"/>
            <a:ext cx="10515600" cy="1325563"/>
          </a:xfrm>
        </p:spPr>
        <p:txBody>
          <a:bodyPr anchor="ctr"/>
          <a:lstStyle/>
          <a:p>
            <a:pPr algn="ctr"/>
            <a:r>
              <a:rPr lang="sv-SE" sz="3600">
                <a:latin typeface="+mj-lt"/>
                <a:ea typeface="Avenir Book" charset="0"/>
                <a:cs typeface="Avenir Book" charset="0"/>
              </a:rPr>
              <a:t>Bedömning är en av lärarens lagstadgade uppgifter </a:t>
            </a:r>
          </a:p>
        </p:txBody>
      </p:sp>
      <p:sp>
        <p:nvSpPr>
          <p:cNvPr id="3" name="Dian numeron paikkamerkki 2">
            <a:extLst>
              <a:ext uri="{FF2B5EF4-FFF2-40B4-BE49-F238E27FC236}">
                <a16:creationId xmlns:a16="http://schemas.microsoft.com/office/drawing/2014/main" id="{96AA6395-2798-C849-B679-397086F54801}"/>
              </a:ext>
            </a:extLst>
          </p:cNvPr>
          <p:cNvSpPr>
            <a:spLocks noGrp="1"/>
          </p:cNvSpPr>
          <p:nvPr>
            <p:ph type="sldNum" sz="quarter" idx="4"/>
          </p:nvPr>
        </p:nvSpPr>
        <p:spPr>
          <a:xfrm>
            <a:off x="15596007" y="8652933"/>
            <a:ext cx="501243" cy="338687"/>
          </a:xfrm>
          <a:prstGeom prst="rect">
            <a:avLst/>
          </a:prstGeom>
        </p:spPr>
        <p:txBody>
          <a:bodyPr vert="horz" lIns="0" tIns="60960" rIns="121920" bIns="60960" rtlCol="0" anchor="b" anchorCtr="0"/>
          <a:lstStyle>
            <a:defPPr>
              <a:defRPr lang="fi-FI"/>
            </a:defPPr>
            <a:lvl1pPr marL="0" algn="r" defTabSz="1219170" rtl="0" eaLnBrk="1" latinLnBrk="0" hangingPunct="1">
              <a:defRPr sz="1333" kern="1200">
                <a:solidFill>
                  <a:schemeClr val="accent4">
                    <a:lumMod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sv-SE"/>
              <a:t>|  </a:t>
            </a:r>
            <a:fld id="{CDC8994D-33BE-6F4B-918B-78B2D731EB1C}" type="slidenum">
              <a:rPr lang="fi-FI" smtClean="0"/>
              <a:pPr/>
              <a:t>7</a:t>
            </a:fld>
            <a:endParaRPr lang="fi-FI"/>
          </a:p>
        </p:txBody>
      </p:sp>
      <p:sp>
        <p:nvSpPr>
          <p:cNvPr id="4" name="Alatunnisteen paikkamerkki 3">
            <a:extLst>
              <a:ext uri="{FF2B5EF4-FFF2-40B4-BE49-F238E27FC236}">
                <a16:creationId xmlns:a16="http://schemas.microsoft.com/office/drawing/2014/main" id="{04CBE0C3-65AA-964F-9F73-498680452881}"/>
              </a:ext>
            </a:extLst>
          </p:cNvPr>
          <p:cNvSpPr>
            <a:spLocks noGrp="1"/>
          </p:cNvSpPr>
          <p:nvPr>
            <p:ph type="ftr" sz="quarter" idx="3"/>
          </p:nvPr>
        </p:nvSpPr>
        <p:spPr>
          <a:xfrm>
            <a:off x="562041" y="8652933"/>
            <a:ext cx="5486400" cy="338687"/>
          </a:xfrm>
          <a:prstGeom prst="rect">
            <a:avLst/>
          </a:prstGeom>
        </p:spPr>
        <p:txBody>
          <a:bodyPr vert="horz" lIns="121920" tIns="60960" rIns="121920" bIns="60960" rtlCol="0" anchor="b" anchorCtr="0"/>
          <a:lstStyle>
            <a:defPPr>
              <a:defRPr lang="fi-FI"/>
            </a:defPPr>
            <a:lvl1pPr marL="0" algn="l" defTabSz="1219170" rtl="0" eaLnBrk="1" latinLnBrk="0" hangingPunct="1">
              <a:defRPr sz="1333" kern="1200">
                <a:solidFill>
                  <a:schemeClr val="accent4">
                    <a:lumMod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sv-SE"/>
              <a:t>Utbildningsstyrelsen</a:t>
            </a:r>
          </a:p>
        </p:txBody>
      </p:sp>
      <p:grpSp>
        <p:nvGrpSpPr>
          <p:cNvPr id="7" name="Ryhmitä 4">
            <a:extLst>
              <a:ext uri="{FF2B5EF4-FFF2-40B4-BE49-F238E27FC236}">
                <a16:creationId xmlns:a16="http://schemas.microsoft.com/office/drawing/2014/main" id="{799D66A1-EAF7-9E49-9DE4-DF916D64C855}"/>
              </a:ext>
            </a:extLst>
          </p:cNvPr>
          <p:cNvGrpSpPr/>
          <p:nvPr/>
        </p:nvGrpSpPr>
        <p:grpSpPr>
          <a:xfrm>
            <a:off x="342435" y="1608278"/>
            <a:ext cx="7634304" cy="3973280"/>
            <a:chOff x="2710899" y="1505335"/>
            <a:chExt cx="3137596" cy="2640094"/>
          </a:xfrm>
          <a:solidFill>
            <a:schemeClr val="accent6">
              <a:lumMod val="75000"/>
            </a:schemeClr>
          </a:solidFill>
        </p:grpSpPr>
        <p:sp>
          <p:nvSpPr>
            <p:cNvPr id="8" name="Puolivapaa piirto 7">
              <a:extLst>
                <a:ext uri="{FF2B5EF4-FFF2-40B4-BE49-F238E27FC236}">
                  <a16:creationId xmlns:a16="http://schemas.microsoft.com/office/drawing/2014/main" id="{62FCEBD5-2CCB-FE4A-A52F-CD5EE7DBB2A1}"/>
                </a:ext>
              </a:extLst>
            </p:cNvPr>
            <p:cNvSpPr/>
            <p:nvPr/>
          </p:nvSpPr>
          <p:spPr>
            <a:xfrm>
              <a:off x="2710899" y="2649034"/>
              <a:ext cx="1706044" cy="1496395"/>
            </a:xfrm>
            <a:custGeom>
              <a:avLst/>
              <a:gdLst>
                <a:gd name="connsiteX0" fmla="*/ 0 w 2049840"/>
                <a:gd name="connsiteY0" fmla="*/ 1024920 h 2049840"/>
                <a:gd name="connsiteX1" fmla="*/ 1024920 w 2049840"/>
                <a:gd name="connsiteY1" fmla="*/ 0 h 2049840"/>
                <a:gd name="connsiteX2" fmla="*/ 2049840 w 2049840"/>
                <a:gd name="connsiteY2" fmla="*/ 1024920 h 2049840"/>
                <a:gd name="connsiteX3" fmla="*/ 1024920 w 2049840"/>
                <a:gd name="connsiteY3" fmla="*/ 2049840 h 2049840"/>
                <a:gd name="connsiteX4" fmla="*/ 0 w 2049840"/>
                <a:gd name="connsiteY4" fmla="*/ 1024920 h 2049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9840" h="2049840">
                  <a:moveTo>
                    <a:pt x="0" y="1024920"/>
                  </a:moveTo>
                  <a:cubicBezTo>
                    <a:pt x="0" y="458872"/>
                    <a:pt x="458872" y="0"/>
                    <a:pt x="1024920" y="0"/>
                  </a:cubicBezTo>
                  <a:cubicBezTo>
                    <a:pt x="1590968" y="0"/>
                    <a:pt x="2049840" y="458872"/>
                    <a:pt x="2049840" y="1024920"/>
                  </a:cubicBezTo>
                  <a:cubicBezTo>
                    <a:pt x="2049840" y="1590968"/>
                    <a:pt x="1590968" y="2049840"/>
                    <a:pt x="1024920" y="2049840"/>
                  </a:cubicBezTo>
                  <a:cubicBezTo>
                    <a:pt x="458872" y="2049840"/>
                    <a:pt x="0" y="1590968"/>
                    <a:pt x="0" y="1024920"/>
                  </a:cubicBezTo>
                  <a:close/>
                </a:path>
              </a:pathLst>
            </a:custGeom>
            <a:solidFill>
              <a:schemeClr val="tx2">
                <a:lumMod val="40000"/>
                <a:lumOff val="60000"/>
              </a:schemeClr>
            </a:solidFill>
          </p:spPr>
          <p:style>
            <a:lnRef idx="0">
              <a:schemeClr val="lt1">
                <a:hueOff val="0"/>
                <a:satOff val="0"/>
                <a:lumOff val="0"/>
                <a:alphaOff val="0"/>
              </a:schemeClr>
            </a:lnRef>
            <a:fillRef idx="3">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spcFirstLastPara="0" vert="horz" wrap="square" lIns="273312" tIns="358723" rIns="273312" bIns="768691" numCol="1" spcCol="1270" anchor="ctr" anchorCtr="0">
              <a:noAutofit/>
            </a:bodyPr>
            <a:lstStyle/>
            <a:p>
              <a:pPr algn="ctr" defTabSz="533387">
                <a:lnSpc>
                  <a:spcPct val="90000"/>
                </a:lnSpc>
                <a:spcBef>
                  <a:spcPct val="0"/>
                </a:spcBef>
                <a:spcAft>
                  <a:spcPct val="35000"/>
                </a:spcAft>
              </a:pPr>
              <a:endParaRPr lang="fi-FI" b="1">
                <a:solidFill>
                  <a:srgbClr val="000000"/>
                </a:solidFill>
                <a:latin typeface="Avenir Book" charset="0"/>
                <a:ea typeface="Avenir Book" charset="0"/>
                <a:cs typeface="Avenir Book" charset="0"/>
              </a:endParaRPr>
            </a:p>
            <a:p>
              <a:pPr algn="ctr" defTabSz="533387">
                <a:spcBef>
                  <a:spcPct val="0"/>
                </a:spcBef>
                <a:spcAft>
                  <a:spcPct val="35000"/>
                </a:spcAft>
              </a:pPr>
              <a:r>
                <a:rPr lang="sv-SE" sz="2000">
                  <a:solidFill>
                    <a:schemeClr val="bg1"/>
                  </a:solidFill>
                  <a:ea typeface="Avenir Book" charset="0"/>
                  <a:cs typeface="Avenir Book" charset="0"/>
                </a:rPr>
                <a:t>Handledning, stöd och uppmuntran </a:t>
              </a:r>
            </a:p>
            <a:p>
              <a:pPr algn="ctr" defTabSz="533387">
                <a:spcBef>
                  <a:spcPct val="0"/>
                </a:spcBef>
                <a:spcAft>
                  <a:spcPct val="35000"/>
                </a:spcAft>
              </a:pPr>
              <a:r>
                <a:rPr lang="sv-SE" sz="2000">
                  <a:solidFill>
                    <a:schemeClr val="bg1"/>
                  </a:solidFill>
                  <a:ea typeface="Avenir Book" charset="0"/>
                  <a:cs typeface="Avenir Book" charset="0"/>
                </a:rPr>
                <a:t>för elevens studier</a:t>
              </a:r>
            </a:p>
            <a:p>
              <a:pPr algn="ctr" defTabSz="533387">
                <a:spcBef>
                  <a:spcPct val="0"/>
                </a:spcBef>
                <a:spcAft>
                  <a:spcPct val="35000"/>
                </a:spcAft>
              </a:pPr>
              <a:r>
                <a:rPr lang="sv-SE" sz="2000">
                  <a:solidFill>
                    <a:schemeClr val="bg1"/>
                  </a:solidFill>
                  <a:ea typeface="Avenir Book" charset="0"/>
                  <a:cs typeface="Avenir Book" charset="0"/>
                </a:rPr>
                <a:t>och lärande</a:t>
              </a:r>
            </a:p>
          </p:txBody>
        </p:sp>
        <p:sp>
          <p:nvSpPr>
            <p:cNvPr id="10" name="Puolivapaa piirto 9">
              <a:extLst>
                <a:ext uri="{FF2B5EF4-FFF2-40B4-BE49-F238E27FC236}">
                  <a16:creationId xmlns:a16="http://schemas.microsoft.com/office/drawing/2014/main" id="{553019B3-6483-E843-9236-54745C89D76D}"/>
                </a:ext>
              </a:extLst>
            </p:cNvPr>
            <p:cNvSpPr/>
            <p:nvPr/>
          </p:nvSpPr>
          <p:spPr>
            <a:xfrm>
              <a:off x="4263487" y="2459430"/>
              <a:ext cx="1585008" cy="1399820"/>
            </a:xfrm>
            <a:custGeom>
              <a:avLst/>
              <a:gdLst>
                <a:gd name="connsiteX0" fmla="*/ 0 w 2049840"/>
                <a:gd name="connsiteY0" fmla="*/ 1024920 h 2049840"/>
                <a:gd name="connsiteX1" fmla="*/ 1024920 w 2049840"/>
                <a:gd name="connsiteY1" fmla="*/ 0 h 2049840"/>
                <a:gd name="connsiteX2" fmla="*/ 2049840 w 2049840"/>
                <a:gd name="connsiteY2" fmla="*/ 1024920 h 2049840"/>
                <a:gd name="connsiteX3" fmla="*/ 1024920 w 2049840"/>
                <a:gd name="connsiteY3" fmla="*/ 2049840 h 2049840"/>
                <a:gd name="connsiteX4" fmla="*/ 0 w 2049840"/>
                <a:gd name="connsiteY4" fmla="*/ 1024920 h 2049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9840" h="2049840">
                  <a:moveTo>
                    <a:pt x="0" y="1024920"/>
                  </a:moveTo>
                  <a:cubicBezTo>
                    <a:pt x="0" y="458872"/>
                    <a:pt x="458872" y="0"/>
                    <a:pt x="1024920" y="0"/>
                  </a:cubicBezTo>
                  <a:cubicBezTo>
                    <a:pt x="1590968" y="0"/>
                    <a:pt x="2049840" y="458872"/>
                    <a:pt x="2049840" y="1024920"/>
                  </a:cubicBezTo>
                  <a:cubicBezTo>
                    <a:pt x="2049840" y="1590968"/>
                    <a:pt x="1590968" y="2049840"/>
                    <a:pt x="1024920" y="2049840"/>
                  </a:cubicBezTo>
                  <a:cubicBezTo>
                    <a:pt x="458872" y="2049840"/>
                    <a:pt x="0" y="1590968"/>
                    <a:pt x="0" y="1024920"/>
                  </a:cubicBezTo>
                  <a:close/>
                </a:path>
              </a:pathLst>
            </a:custGeom>
            <a:solidFill>
              <a:schemeClr val="accent1"/>
            </a:solidFill>
          </p:spPr>
          <p:style>
            <a:lnRef idx="0">
              <a:schemeClr val="lt1">
                <a:hueOff val="0"/>
                <a:satOff val="0"/>
                <a:lumOff val="0"/>
                <a:alphaOff val="0"/>
              </a:schemeClr>
            </a:lnRef>
            <a:fillRef idx="3">
              <a:schemeClr val="accent5">
                <a:alpha val="50000"/>
                <a:hueOff val="-7222796"/>
                <a:satOff val="0"/>
                <a:lumOff val="30000"/>
                <a:alphaOff val="0"/>
              </a:schemeClr>
            </a:fillRef>
            <a:effectRef idx="0">
              <a:schemeClr val="accent5">
                <a:alpha val="50000"/>
                <a:hueOff val="-7222796"/>
                <a:satOff val="0"/>
                <a:lumOff val="30000"/>
                <a:alphaOff val="0"/>
              </a:schemeClr>
            </a:effectRef>
            <a:fontRef idx="minor">
              <a:schemeClr val="tx1"/>
            </a:fontRef>
          </p:style>
          <p:txBody>
            <a:bodyPr spcFirstLastPara="0" vert="horz" wrap="square" lIns="193027" tIns="529543" rIns="626909" bIns="392887" numCol="1" spcCol="1270" anchor="ctr" anchorCtr="0">
              <a:noAutofit/>
            </a:bodyPr>
            <a:lstStyle/>
            <a:p>
              <a:pPr lvl="1" algn="ctr" defTabSz="533387">
                <a:spcBef>
                  <a:spcPct val="0"/>
                </a:spcBef>
                <a:spcAft>
                  <a:spcPct val="35000"/>
                </a:spcAft>
              </a:pPr>
              <a:r>
                <a:rPr lang="sv-SE" sz="2000">
                  <a:solidFill>
                    <a:schemeClr val="bg1"/>
                  </a:solidFill>
                  <a:ea typeface="Avenir Book" charset="0"/>
                  <a:cs typeface="Avenir Book" charset="0"/>
                </a:rPr>
                <a:t>Utveckling av förutsättningarna för elevens självvärdering</a:t>
              </a:r>
            </a:p>
          </p:txBody>
        </p:sp>
        <p:sp>
          <p:nvSpPr>
            <p:cNvPr id="9" name="Puolivapaa piirto 8">
              <a:extLst>
                <a:ext uri="{FF2B5EF4-FFF2-40B4-BE49-F238E27FC236}">
                  <a16:creationId xmlns:a16="http://schemas.microsoft.com/office/drawing/2014/main" id="{83F9BC1B-8C2C-F34F-9141-3DF48D5C3812}"/>
                </a:ext>
              </a:extLst>
            </p:cNvPr>
            <p:cNvSpPr/>
            <p:nvPr/>
          </p:nvSpPr>
          <p:spPr>
            <a:xfrm>
              <a:off x="3465768" y="1505335"/>
              <a:ext cx="1706044" cy="1399820"/>
            </a:xfrm>
            <a:custGeom>
              <a:avLst/>
              <a:gdLst>
                <a:gd name="connsiteX0" fmla="*/ 0 w 2049840"/>
                <a:gd name="connsiteY0" fmla="*/ 1024920 h 2049840"/>
                <a:gd name="connsiteX1" fmla="*/ 1024920 w 2049840"/>
                <a:gd name="connsiteY1" fmla="*/ 0 h 2049840"/>
                <a:gd name="connsiteX2" fmla="*/ 2049840 w 2049840"/>
                <a:gd name="connsiteY2" fmla="*/ 1024920 h 2049840"/>
                <a:gd name="connsiteX3" fmla="*/ 1024920 w 2049840"/>
                <a:gd name="connsiteY3" fmla="*/ 2049840 h 2049840"/>
                <a:gd name="connsiteX4" fmla="*/ 0 w 2049840"/>
                <a:gd name="connsiteY4" fmla="*/ 1024920 h 2049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9840" h="2049840">
                  <a:moveTo>
                    <a:pt x="0" y="1024920"/>
                  </a:moveTo>
                  <a:cubicBezTo>
                    <a:pt x="0" y="458872"/>
                    <a:pt x="458872" y="0"/>
                    <a:pt x="1024920" y="0"/>
                  </a:cubicBezTo>
                  <a:cubicBezTo>
                    <a:pt x="1590968" y="0"/>
                    <a:pt x="2049840" y="458872"/>
                    <a:pt x="2049840" y="1024920"/>
                  </a:cubicBezTo>
                  <a:cubicBezTo>
                    <a:pt x="2049840" y="1590968"/>
                    <a:pt x="1590968" y="2049840"/>
                    <a:pt x="1024920" y="2049840"/>
                  </a:cubicBezTo>
                  <a:cubicBezTo>
                    <a:pt x="458872" y="2049840"/>
                    <a:pt x="0" y="1590968"/>
                    <a:pt x="0" y="1024920"/>
                  </a:cubicBezTo>
                  <a:close/>
                </a:path>
              </a:pathLst>
            </a:custGeom>
            <a:solidFill>
              <a:srgbClr val="5BCA13"/>
            </a:solidFill>
          </p:spPr>
          <p:style>
            <a:lnRef idx="0">
              <a:schemeClr val="lt1">
                <a:hueOff val="0"/>
                <a:satOff val="0"/>
                <a:lumOff val="0"/>
                <a:alphaOff val="0"/>
              </a:schemeClr>
            </a:lnRef>
            <a:fillRef idx="3">
              <a:schemeClr val="accent5">
                <a:alpha val="50000"/>
                <a:hueOff val="-3611398"/>
                <a:satOff val="0"/>
                <a:lumOff val="15000"/>
                <a:alphaOff val="0"/>
              </a:schemeClr>
            </a:fillRef>
            <a:effectRef idx="0">
              <a:schemeClr val="accent5">
                <a:alpha val="50000"/>
                <a:hueOff val="-3611398"/>
                <a:satOff val="0"/>
                <a:lumOff val="15000"/>
                <a:alphaOff val="0"/>
              </a:schemeClr>
            </a:effectRef>
            <a:fontRef idx="minor">
              <a:schemeClr val="tx1"/>
            </a:fontRef>
          </p:style>
          <p:txBody>
            <a:bodyPr spcFirstLastPara="0" vert="horz" wrap="square" lIns="626911" tIns="529543" rIns="193027" bIns="392887" numCol="1" spcCol="1270" anchor="t" anchorCtr="0">
              <a:noAutofit/>
            </a:bodyPr>
            <a:lstStyle/>
            <a:p>
              <a:pPr algn="ctr" defTabSz="533387">
                <a:spcBef>
                  <a:spcPct val="0"/>
                </a:spcBef>
                <a:spcAft>
                  <a:spcPct val="35000"/>
                </a:spcAft>
              </a:pPr>
              <a:r>
                <a:rPr lang="sv-SE" sz="2000">
                  <a:solidFill>
                    <a:schemeClr val="bg1"/>
                  </a:solidFill>
                  <a:ea typeface="Avenir Book" charset="0"/>
                  <a:cs typeface="Avenir Book" charset="0"/>
                </a:rPr>
                <a:t>Beskrivning av elevens kunskapsnivå – hur eleven presterar i relation till målen </a:t>
              </a:r>
            </a:p>
          </p:txBody>
        </p:sp>
      </p:grpSp>
      <p:sp>
        <p:nvSpPr>
          <p:cNvPr id="11" name="Päivämäärän paikkamerkki 3">
            <a:extLst>
              <a:ext uri="{FF2B5EF4-FFF2-40B4-BE49-F238E27FC236}">
                <a16:creationId xmlns:a16="http://schemas.microsoft.com/office/drawing/2014/main" id="{BF870E30-B4CD-47E0-AABB-13C8369F5946}"/>
              </a:ext>
            </a:extLst>
          </p:cNvPr>
          <p:cNvSpPr txBox="1">
            <a:spLocks/>
          </p:cNvSpPr>
          <p:nvPr/>
        </p:nvSpPr>
        <p:spPr>
          <a:xfrm>
            <a:off x="752930" y="6286500"/>
            <a:ext cx="882650" cy="261938"/>
          </a:xfrm>
          <a:prstGeom prst="rect">
            <a:avLst/>
          </a:prstGeom>
        </p:spPr>
        <p:txBody>
          <a:bodyPr vert="horz" lIns="0" tIns="0" rIns="0" bIns="0" rtlCol="0" anchor="ctr"/>
          <a:lstStyle>
            <a:defPPr>
              <a:defRPr lang="fi-FI"/>
            </a:defPPr>
            <a:lvl1pPr marL="0" algn="l" defTabSz="914400" rtl="0" eaLnBrk="1" latinLnBrk="0" hangingPunct="1">
              <a:defRPr sz="1000" kern="1200">
                <a:solidFill>
                  <a:schemeClr val="tx2"/>
                </a:solidFill>
                <a:latin typeface="+mn-lt"/>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A93E190-C3B8-4F0D-BC5A-414A6F0316F6}" type="datetime1">
              <a:rPr lang="en-GB" smtClean="0"/>
              <a:pPr/>
              <a:t>24/11/2023</a:t>
            </a:fld>
            <a:endParaRPr lang="en-GB"/>
          </a:p>
        </p:txBody>
      </p:sp>
      <p:sp>
        <p:nvSpPr>
          <p:cNvPr id="12" name="Alatunnisteen paikkamerkki 4">
            <a:extLst>
              <a:ext uri="{FF2B5EF4-FFF2-40B4-BE49-F238E27FC236}">
                <a16:creationId xmlns:a16="http://schemas.microsoft.com/office/drawing/2014/main" id="{0045FFC9-E59D-4B37-9BEB-2215BE2624B8}"/>
              </a:ext>
            </a:extLst>
          </p:cNvPr>
          <p:cNvSpPr txBox="1">
            <a:spLocks/>
          </p:cNvSpPr>
          <p:nvPr/>
        </p:nvSpPr>
        <p:spPr>
          <a:xfrm>
            <a:off x="1745116" y="6305550"/>
            <a:ext cx="1117827" cy="189527"/>
          </a:xfrm>
          <a:prstGeom prst="rect">
            <a:avLst/>
          </a:prstGeom>
        </p:spPr>
        <p:txBody>
          <a:bodyPr vert="horz" lIns="0" tIns="0" rIns="0" bIns="0" rtlCol="0" anchor="ctr"/>
          <a:lstStyle>
            <a:defPPr>
              <a:defRPr lang="fi-FI"/>
            </a:defPPr>
            <a:lvl1pPr marL="0" algn="l" defTabSz="914400" rtl="0" eaLnBrk="1" latinLnBrk="0" hangingPunct="1">
              <a:defRPr sz="1000" kern="1200">
                <a:solidFill>
                  <a:schemeClr val="tx2"/>
                </a:solidFill>
                <a:latin typeface="+mn-lt"/>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a:t>Utbildningsstyrelsen</a:t>
            </a:r>
          </a:p>
        </p:txBody>
      </p:sp>
      <p:sp>
        <p:nvSpPr>
          <p:cNvPr id="2" name="Sisällön paikkamerkki 2">
            <a:extLst>
              <a:ext uri="{FF2B5EF4-FFF2-40B4-BE49-F238E27FC236}">
                <a16:creationId xmlns:a16="http://schemas.microsoft.com/office/drawing/2014/main" id="{CDFF0B5D-8871-382E-D5B2-0A2046CC8AC0}"/>
              </a:ext>
            </a:extLst>
          </p:cNvPr>
          <p:cNvSpPr>
            <a:spLocks noGrp="1"/>
          </p:cNvSpPr>
          <p:nvPr>
            <p:ph idx="1"/>
          </p:nvPr>
        </p:nvSpPr>
        <p:spPr>
          <a:xfrm>
            <a:off x="7434636" y="1286680"/>
            <a:ext cx="4319813" cy="5261758"/>
          </a:xfrm>
        </p:spPr>
        <p:txBody>
          <a:bodyPr>
            <a:normAutofit lnSpcReduction="10000"/>
          </a:bodyPr>
          <a:lstStyle/>
          <a:p>
            <a:pPr marL="0" indent="0">
              <a:buNone/>
            </a:pPr>
            <a:r>
              <a:rPr lang="sv-SE" sz="2200" dirty="0">
                <a:ea typeface="Verdana" panose="020B0604030504040204" pitchFamily="34" charset="0"/>
              </a:rPr>
              <a:t>Vid genomförandet av bedömningens syften ska de allmänna principerna för bedömningen följas.</a:t>
            </a:r>
          </a:p>
          <a:p>
            <a:pPr lvl="1"/>
            <a:r>
              <a:rPr lang="sv-SE" sz="2200" dirty="0">
                <a:solidFill>
                  <a:schemeClr val="tx2"/>
                </a:solidFill>
                <a:ea typeface="Verdana" panose="020B0604030504040204" pitchFamily="34" charset="0"/>
              </a:rPr>
              <a:t>Skolorna ska ha enhetliga principer och förfaringssätt för bedömningen, som blir konkreta i </a:t>
            </a:r>
            <a:r>
              <a:rPr lang="sv-SE" sz="2200" b="1" dirty="0">
                <a:solidFill>
                  <a:schemeClr val="tx2"/>
                </a:solidFill>
                <a:ea typeface="Verdana" panose="020B0604030504040204" pitchFamily="34" charset="0"/>
              </a:rPr>
              <a:t>skolans bedömningskultur</a:t>
            </a:r>
            <a:r>
              <a:rPr lang="sv-SE" sz="2200" dirty="0">
                <a:solidFill>
                  <a:schemeClr val="tx2"/>
                </a:solidFill>
                <a:ea typeface="Verdana" panose="020B0604030504040204" pitchFamily="34" charset="0"/>
              </a:rPr>
              <a:t>.</a:t>
            </a:r>
          </a:p>
          <a:p>
            <a:pPr lvl="1"/>
            <a:r>
              <a:rPr lang="sv-SE" sz="2200" dirty="0">
                <a:ea typeface="Verdana" panose="020B0604030504040204" pitchFamily="34" charset="0"/>
              </a:rPr>
              <a:t>Utbildningsanordnaren ska </a:t>
            </a:r>
            <a:r>
              <a:rPr lang="sv-SE" sz="2200" dirty="0">
                <a:solidFill>
                  <a:schemeClr val="tx2"/>
                </a:solidFill>
                <a:ea typeface="Verdana" panose="020B0604030504040204" pitchFamily="34" charset="0"/>
              </a:rPr>
              <a:t>följa upp </a:t>
            </a:r>
            <a:r>
              <a:rPr lang="sv-SE" sz="2200" dirty="0">
                <a:ea typeface="Verdana" panose="020B0604030504040204" pitchFamily="34" charset="0"/>
              </a:rPr>
              <a:t>hur bedömningsprinciperna följs i skolorna samt </a:t>
            </a:r>
            <a:r>
              <a:rPr lang="sv-SE" sz="2200" dirty="0">
                <a:solidFill>
                  <a:schemeClr val="tx2"/>
                </a:solidFill>
                <a:ea typeface="Verdana" panose="020B0604030504040204" pitchFamily="34" charset="0"/>
              </a:rPr>
              <a:t>stödja utvecklingen av en enhetlig bedömningskultur.</a:t>
            </a:r>
          </a:p>
          <a:p>
            <a:endParaRPr lang="fi-FI" dirty="0"/>
          </a:p>
        </p:txBody>
      </p:sp>
    </p:spTree>
    <p:extLst>
      <p:ext uri="{BB962C8B-B14F-4D97-AF65-F5344CB8AC3E}">
        <p14:creationId xmlns:p14="http://schemas.microsoft.com/office/powerpoint/2010/main" val="1346058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9A3482D7-55B6-4D1F-824D-06FC6E6B2A59}"/>
              </a:ext>
            </a:extLst>
          </p:cNvPr>
          <p:cNvSpPr>
            <a:spLocks noGrp="1"/>
          </p:cNvSpPr>
          <p:nvPr>
            <p:ph type="ftr" sz="quarter" idx="11"/>
          </p:nvPr>
        </p:nvSpPr>
        <p:spPr/>
        <p:txBody>
          <a:bodyPr/>
          <a:lstStyle/>
          <a:p>
            <a:r>
              <a:rPr lang="sv-SE"/>
              <a:t>Utbildningsstyrelsen</a:t>
            </a:r>
          </a:p>
        </p:txBody>
      </p:sp>
      <p:sp>
        <p:nvSpPr>
          <p:cNvPr id="5" name="Dian numeron paikkamerkki 4">
            <a:extLst>
              <a:ext uri="{FF2B5EF4-FFF2-40B4-BE49-F238E27FC236}">
                <a16:creationId xmlns:a16="http://schemas.microsoft.com/office/drawing/2014/main" id="{8FA8D692-A39D-4B08-933E-890D05CFBC67}"/>
              </a:ext>
            </a:extLst>
          </p:cNvPr>
          <p:cNvSpPr>
            <a:spLocks noGrp="1"/>
          </p:cNvSpPr>
          <p:nvPr>
            <p:ph type="sldNum" sz="quarter" idx="12"/>
          </p:nvPr>
        </p:nvSpPr>
        <p:spPr/>
        <p:txBody>
          <a:bodyPr/>
          <a:lstStyle/>
          <a:p>
            <a:fld id="{A6E131DE-DA31-4CDF-828A-8EB206A3CD12}" type="slidenum">
              <a:rPr lang="en-GB" smtClean="0"/>
              <a:t>8</a:t>
            </a:fld>
            <a:endParaRPr lang="en-GB"/>
          </a:p>
        </p:txBody>
      </p:sp>
      <p:graphicFrame>
        <p:nvGraphicFramePr>
          <p:cNvPr id="55" name="Sisällön paikkamerkki 54">
            <a:extLst>
              <a:ext uri="{FF2B5EF4-FFF2-40B4-BE49-F238E27FC236}">
                <a16:creationId xmlns:a16="http://schemas.microsoft.com/office/drawing/2014/main" id="{1A6A8133-0454-4068-82B2-ED3FDD082F19}"/>
              </a:ext>
            </a:extLst>
          </p:cNvPr>
          <p:cNvGraphicFramePr>
            <a:graphicFrameLocks noGrp="1"/>
          </p:cNvGraphicFramePr>
          <p:nvPr>
            <p:ph idx="1"/>
          </p:nvPr>
        </p:nvGraphicFramePr>
        <p:xfrm>
          <a:off x="2720764" y="552877"/>
          <a:ext cx="7009871" cy="60534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6" name="Sisällön paikkamerkki 3">
            <a:extLst>
              <a:ext uri="{FF2B5EF4-FFF2-40B4-BE49-F238E27FC236}">
                <a16:creationId xmlns:a16="http://schemas.microsoft.com/office/drawing/2014/main" id="{C33C0596-1122-4038-A1C6-842F1BA57CCF}"/>
              </a:ext>
            </a:extLst>
          </p:cNvPr>
          <p:cNvSpPr txBox="1">
            <a:spLocks/>
          </p:cNvSpPr>
          <p:nvPr/>
        </p:nvSpPr>
        <p:spPr>
          <a:xfrm>
            <a:off x="6438378" y="1764559"/>
            <a:ext cx="5665940" cy="4278553"/>
          </a:xfrm>
          <a:prstGeom prst="rect">
            <a:avLst/>
          </a:prstGeom>
        </p:spPr>
        <p:txBody>
          <a:bodyPr vert="horz" lIns="91440" tIns="45720" rIns="91440" bIns="45720" rtlCol="0">
            <a:noAutofit/>
          </a:bodyPr>
          <a:lstStyle>
            <a:lvl1pPr marL="360363" indent="-360363" algn="l" defTabSz="914400" rtl="0" eaLnBrk="1" latinLnBrk="0" hangingPunct="1">
              <a:lnSpc>
                <a:spcPct val="10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1pPr>
            <a:lvl2pPr marL="895350" indent="-447675" algn="l" defTabSz="914400" rtl="0" eaLnBrk="1" latinLnBrk="0" hangingPunct="1">
              <a:lnSpc>
                <a:spcPct val="10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2pPr>
            <a:lvl3pPr marL="1439863" indent="-457200" algn="l" defTabSz="914400" rtl="0" eaLnBrk="1" latinLnBrk="0" hangingPunct="1">
              <a:lnSpc>
                <a:spcPct val="105000"/>
              </a:lnSpc>
              <a:spcBef>
                <a:spcPts val="0"/>
              </a:spcBef>
              <a:spcAft>
                <a:spcPts val="1500"/>
              </a:spcAft>
              <a:buClr>
                <a:schemeClr val="tx2"/>
              </a:buClr>
              <a:buFont typeface="Arial" panose="020B0604020202020204" pitchFamily="34" charset="0"/>
              <a:buChar char="-"/>
              <a:defRPr sz="1700" kern="1200">
                <a:solidFill>
                  <a:schemeClr val="tx1"/>
                </a:solidFill>
                <a:latin typeface="+mn-lt"/>
                <a:ea typeface="+mn-ea"/>
                <a:cs typeface="+mn-cs"/>
              </a:defRPr>
            </a:lvl3pPr>
            <a:lvl4pPr marL="1701800" indent="-261938" algn="l" defTabSz="914400" rtl="0" eaLnBrk="1" latinLnBrk="0" hangingPunct="1">
              <a:lnSpc>
                <a:spcPct val="105000"/>
              </a:lnSpc>
              <a:spcBef>
                <a:spcPts val="500"/>
              </a:spcBef>
              <a:buClr>
                <a:schemeClr val="tx2"/>
              </a:buClr>
              <a:buFont typeface="Arial" panose="020B0604020202020204" pitchFamily="34" charset="0"/>
              <a:buChar char="-"/>
              <a:defRPr sz="1500" kern="1200">
                <a:solidFill>
                  <a:schemeClr val="tx1"/>
                </a:solidFill>
                <a:latin typeface="+mn-lt"/>
                <a:ea typeface="+mn-ea"/>
                <a:cs typeface="+mn-cs"/>
              </a:defRPr>
            </a:lvl4pPr>
            <a:lvl5pPr marL="1974850" indent="-273050" algn="l" defTabSz="914400" rtl="0" eaLnBrk="1" latinLnBrk="0" hangingPunct="1">
              <a:lnSpc>
                <a:spcPct val="105000"/>
              </a:lnSpc>
              <a:spcBef>
                <a:spcPts val="500"/>
              </a:spcBef>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i-FI">
              <a:ea typeface="Verdana" panose="020B0604030504040204" pitchFamily="34" charset="0"/>
            </a:endParaRPr>
          </a:p>
          <a:p>
            <a:pPr marL="0" indent="0" fontAlgn="base">
              <a:buNone/>
            </a:pPr>
            <a:endParaRPr lang="fi-FI"/>
          </a:p>
          <a:p>
            <a:pPr marL="0" indent="0" fontAlgn="base">
              <a:buNone/>
            </a:pPr>
            <a:endParaRPr lang="en-US"/>
          </a:p>
          <a:p>
            <a:endParaRPr lang="fi-FI"/>
          </a:p>
        </p:txBody>
      </p:sp>
      <p:sp>
        <p:nvSpPr>
          <p:cNvPr id="2" name="Otsikko 1">
            <a:extLst>
              <a:ext uri="{FF2B5EF4-FFF2-40B4-BE49-F238E27FC236}">
                <a16:creationId xmlns:a16="http://schemas.microsoft.com/office/drawing/2014/main" id="{D2998886-CD82-BEFA-2502-FC79083C6F2B}"/>
              </a:ext>
            </a:extLst>
          </p:cNvPr>
          <p:cNvSpPr>
            <a:spLocks noGrp="1"/>
          </p:cNvSpPr>
          <p:nvPr>
            <p:ph type="title"/>
          </p:nvPr>
        </p:nvSpPr>
        <p:spPr>
          <a:xfrm rot="18939067">
            <a:off x="-272910" y="1059784"/>
            <a:ext cx="4636246" cy="115737"/>
          </a:xfrm>
        </p:spPr>
        <p:txBody>
          <a:bodyPr/>
          <a:lstStyle/>
          <a:p>
            <a:r>
              <a:rPr lang="sv-SE" sz="3200" dirty="0">
                <a:latin typeface="+mn-lt"/>
                <a:ea typeface="Verdana" panose="020B0604030504040204" pitchFamily="34" charset="0"/>
              </a:rPr>
              <a:t>Formativ bedömning hjälper eleven komma framåt</a:t>
            </a:r>
          </a:p>
        </p:txBody>
      </p:sp>
      <p:sp>
        <p:nvSpPr>
          <p:cNvPr id="8" name="Otsikko 1">
            <a:extLst>
              <a:ext uri="{FF2B5EF4-FFF2-40B4-BE49-F238E27FC236}">
                <a16:creationId xmlns:a16="http://schemas.microsoft.com/office/drawing/2014/main" id="{413B72FB-23DC-8CA0-8578-6BAECAE2DC89}"/>
              </a:ext>
            </a:extLst>
          </p:cNvPr>
          <p:cNvSpPr txBox="1">
            <a:spLocks/>
          </p:cNvSpPr>
          <p:nvPr/>
        </p:nvSpPr>
        <p:spPr>
          <a:xfrm rot="1920828">
            <a:off x="8259381" y="1273711"/>
            <a:ext cx="4590253" cy="168065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a:lstStyle>
          <a:p>
            <a:r>
              <a:rPr lang="sv-SE" sz="3200" dirty="0">
                <a:latin typeface="+mn-lt"/>
                <a:ea typeface="Verdana" panose="020B0604030504040204" pitchFamily="34" charset="0"/>
              </a:rPr>
              <a:t>Summativ bedömning sammanställer det som eleven lärt sig</a:t>
            </a:r>
          </a:p>
        </p:txBody>
      </p:sp>
    </p:spTree>
    <p:extLst>
      <p:ext uri="{BB962C8B-B14F-4D97-AF65-F5344CB8AC3E}">
        <p14:creationId xmlns:p14="http://schemas.microsoft.com/office/powerpoint/2010/main" val="1472512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45735E3-7C70-44D5-B9BA-539995E72386}"/>
              </a:ext>
            </a:extLst>
          </p:cNvPr>
          <p:cNvSpPr>
            <a:spLocks noGrp="1"/>
          </p:cNvSpPr>
          <p:nvPr>
            <p:ph type="title"/>
          </p:nvPr>
        </p:nvSpPr>
        <p:spPr>
          <a:xfrm>
            <a:off x="722534" y="189262"/>
            <a:ext cx="10651813" cy="642939"/>
          </a:xfrm>
        </p:spPr>
        <p:txBody>
          <a:bodyPr>
            <a:normAutofit fontScale="90000"/>
          </a:bodyPr>
          <a:lstStyle/>
          <a:p>
            <a:pPr algn="ctr"/>
            <a:r>
              <a:rPr lang="sv-SE" dirty="0">
                <a:solidFill>
                  <a:schemeClr val="accent1"/>
                </a:solidFill>
                <a:ea typeface="Raleway"/>
                <a:cs typeface="Raleway"/>
                <a:sym typeface="Raleway"/>
              </a:rPr>
              <a:t>Planeringen och genomförandet av undervisningen bildar en helhet tillsammans med bedömningen</a:t>
            </a:r>
          </a:p>
        </p:txBody>
      </p:sp>
      <p:sp>
        <p:nvSpPr>
          <p:cNvPr id="4" name="Dian numeron paikkamerkki 3">
            <a:extLst>
              <a:ext uri="{FF2B5EF4-FFF2-40B4-BE49-F238E27FC236}">
                <a16:creationId xmlns:a16="http://schemas.microsoft.com/office/drawing/2014/main" id="{F4F0EE93-ACF9-4020-9DF5-DB4256C3BCCA}"/>
              </a:ext>
            </a:extLst>
          </p:cNvPr>
          <p:cNvSpPr>
            <a:spLocks noGrp="1"/>
          </p:cNvSpPr>
          <p:nvPr>
            <p:ph type="sldNum" sz="quarter" idx="4"/>
          </p:nvPr>
        </p:nvSpPr>
        <p:spPr>
          <a:xfrm>
            <a:off x="15596007" y="8652933"/>
            <a:ext cx="501243" cy="338687"/>
          </a:xfrm>
          <a:prstGeom prst="rect">
            <a:avLst/>
          </a:prstGeom>
        </p:spPr>
        <p:txBody>
          <a:bodyPr vert="horz" lIns="0" tIns="60960" rIns="121920" bIns="60960" rtlCol="0" anchor="b" anchorCtr="0"/>
          <a:lstStyle>
            <a:defPPr>
              <a:defRPr lang="fi-FI"/>
            </a:defPPr>
            <a:lvl1pPr marL="0" algn="r" defTabSz="1219170" rtl="0" eaLnBrk="1" latinLnBrk="0" hangingPunct="1">
              <a:defRPr sz="1333" kern="1200">
                <a:solidFill>
                  <a:schemeClr val="accent4">
                    <a:lumMod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sv-SE"/>
              <a:t>|  </a:t>
            </a:r>
            <a:fld id="{CDC8994D-33BE-6F4B-918B-78B2D731EB1C}" type="slidenum">
              <a:rPr lang="fi-FI" smtClean="0"/>
              <a:pPr/>
              <a:t>9</a:t>
            </a:fld>
            <a:endParaRPr lang="fi-FI"/>
          </a:p>
        </p:txBody>
      </p:sp>
      <p:sp>
        <p:nvSpPr>
          <p:cNvPr id="5" name="Alatunnisteen paikkamerkki 4">
            <a:extLst>
              <a:ext uri="{FF2B5EF4-FFF2-40B4-BE49-F238E27FC236}">
                <a16:creationId xmlns:a16="http://schemas.microsoft.com/office/drawing/2014/main" id="{222C984F-8A27-4F33-AD74-7DE4E63B6D44}"/>
              </a:ext>
            </a:extLst>
          </p:cNvPr>
          <p:cNvSpPr>
            <a:spLocks noGrp="1"/>
          </p:cNvSpPr>
          <p:nvPr>
            <p:ph type="ftr" sz="quarter" idx="3"/>
          </p:nvPr>
        </p:nvSpPr>
        <p:spPr>
          <a:xfrm>
            <a:off x="562041" y="8652933"/>
            <a:ext cx="5486400" cy="338687"/>
          </a:xfrm>
          <a:prstGeom prst="rect">
            <a:avLst/>
          </a:prstGeom>
        </p:spPr>
        <p:txBody>
          <a:bodyPr vert="horz" lIns="121920" tIns="60960" rIns="121920" bIns="60960" rtlCol="0" anchor="b" anchorCtr="0"/>
          <a:lstStyle>
            <a:defPPr>
              <a:defRPr lang="fi-FI"/>
            </a:defPPr>
            <a:lvl1pPr marL="0" algn="l" defTabSz="1219170" rtl="0" eaLnBrk="1" latinLnBrk="0" hangingPunct="1">
              <a:defRPr sz="1333" kern="1200">
                <a:solidFill>
                  <a:schemeClr val="accent4">
                    <a:lumMod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r>
              <a:rPr lang="sv-SE"/>
              <a:t>Utbildningsstyrelsen</a:t>
            </a:r>
          </a:p>
        </p:txBody>
      </p:sp>
      <p:sp>
        <p:nvSpPr>
          <p:cNvPr id="7" name="Tekstiruutu 6">
            <a:extLst>
              <a:ext uri="{FF2B5EF4-FFF2-40B4-BE49-F238E27FC236}">
                <a16:creationId xmlns:a16="http://schemas.microsoft.com/office/drawing/2014/main" id="{001E6203-2654-DC4F-A560-B489A67D146D}"/>
              </a:ext>
            </a:extLst>
          </p:cNvPr>
          <p:cNvSpPr txBox="1"/>
          <p:nvPr/>
        </p:nvSpPr>
        <p:spPr>
          <a:xfrm>
            <a:off x="3061629" y="6457890"/>
            <a:ext cx="7014741" cy="553998"/>
          </a:xfrm>
          <a:prstGeom prst="rect">
            <a:avLst/>
          </a:prstGeom>
          <a:noFill/>
        </p:spPr>
        <p:txBody>
          <a:bodyPr wrap="square" rtlCol="0">
            <a:spAutoFit/>
          </a:bodyPr>
          <a:lstStyle/>
          <a:p>
            <a:r>
              <a:rPr lang="sv-SE" sz="1600" i="1" dirty="0"/>
              <a:t>Enligt Ouakrim-Soivio, N. 2015. Oppimisen ja osaamisen arviointi. Helsinki: Otava. </a:t>
            </a:r>
          </a:p>
          <a:p>
            <a:endParaRPr lang="fi-FI" sz="1400" dirty="0"/>
          </a:p>
        </p:txBody>
      </p:sp>
      <p:sp>
        <p:nvSpPr>
          <p:cNvPr id="9" name="Alatunnisteen paikkamerkki 4">
            <a:extLst>
              <a:ext uri="{FF2B5EF4-FFF2-40B4-BE49-F238E27FC236}">
                <a16:creationId xmlns:a16="http://schemas.microsoft.com/office/drawing/2014/main" id="{E930D6D8-A40F-42C4-AFFD-85B10A18FC6B}"/>
              </a:ext>
            </a:extLst>
          </p:cNvPr>
          <p:cNvSpPr>
            <a:spLocks noGrp="1"/>
          </p:cNvSpPr>
          <p:nvPr>
            <p:ph type="ftr" sz="quarter" idx="11"/>
          </p:nvPr>
        </p:nvSpPr>
        <p:spPr>
          <a:xfrm>
            <a:off x="1780162" y="6305687"/>
            <a:ext cx="1082781" cy="262309"/>
          </a:xfrm>
        </p:spPr>
        <p:txBody>
          <a:bodyPr vert="horz" lIns="0" tIns="0" rIns="0" bIns="0" rtlCol="0" anchor="ctr">
            <a:normAutofit fontScale="85000" lnSpcReduction="10000"/>
          </a:bodyPr>
          <a:lstStyle/>
          <a:p>
            <a:pPr>
              <a:spcAft>
                <a:spcPts val="600"/>
              </a:spcAft>
            </a:pPr>
            <a:r>
              <a:rPr lang="sv-SE">
                <a:latin typeface="+mn-lt"/>
                <a:ea typeface="+mn-ea"/>
                <a:cs typeface="Calibri" panose="020F0502020204030204" pitchFamily="34" charset="0"/>
              </a:rPr>
              <a:t>Utbildningsstyrelsen</a:t>
            </a:r>
          </a:p>
        </p:txBody>
      </p:sp>
      <p:pic>
        <p:nvPicPr>
          <p:cNvPr id="10" name="Bildobjekt 9">
            <a:extLst>
              <a:ext uri="{FF2B5EF4-FFF2-40B4-BE49-F238E27FC236}">
                <a16:creationId xmlns:a16="http://schemas.microsoft.com/office/drawing/2014/main" id="{91D9AA5A-4114-EE0D-9FB5-D11F8CE493B9}"/>
              </a:ext>
            </a:extLst>
          </p:cNvPr>
          <p:cNvPicPr>
            <a:picLocks noChangeAspect="1"/>
          </p:cNvPicPr>
          <p:nvPr/>
        </p:nvPicPr>
        <p:blipFill>
          <a:blip r:embed="rId3"/>
          <a:stretch>
            <a:fillRect/>
          </a:stretch>
        </p:blipFill>
        <p:spPr>
          <a:xfrm>
            <a:off x="992928" y="1410449"/>
            <a:ext cx="9745707" cy="4435546"/>
          </a:xfrm>
          <a:prstGeom prst="rect">
            <a:avLst/>
          </a:prstGeom>
        </p:spPr>
      </p:pic>
    </p:spTree>
    <p:extLst>
      <p:ext uri="{BB962C8B-B14F-4D97-AF65-F5344CB8AC3E}">
        <p14:creationId xmlns:p14="http://schemas.microsoft.com/office/powerpoint/2010/main" val="477121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5CEDB5-A909-CF53-B7B1-CF787CBDEAEA}"/>
              </a:ext>
            </a:extLst>
          </p:cNvPr>
          <p:cNvSpPr>
            <a:spLocks noGrp="1"/>
          </p:cNvSpPr>
          <p:nvPr>
            <p:ph type="title"/>
          </p:nvPr>
        </p:nvSpPr>
        <p:spPr>
          <a:xfrm>
            <a:off x="484760" y="339773"/>
            <a:ext cx="10515600" cy="1325563"/>
          </a:xfrm>
        </p:spPr>
        <p:txBody>
          <a:bodyPr/>
          <a:lstStyle/>
          <a:p>
            <a:r>
              <a:rPr lang="sv-SE" sz="3600" b="1" i="0" u="none" strike="noStrike">
                <a:solidFill>
                  <a:srgbClr val="0041DC"/>
                </a:solidFill>
                <a:latin typeface="Verdana" panose="020B0604030504040204" pitchFamily="34" charset="0"/>
              </a:rPr>
              <a:t>För att kunna sträva efter att uppnå sin fulla potential måste eleven veta</a:t>
            </a:r>
          </a:p>
        </p:txBody>
      </p:sp>
      <p:sp>
        <p:nvSpPr>
          <p:cNvPr id="3" name="Sisällön paikkamerkki 2">
            <a:extLst>
              <a:ext uri="{FF2B5EF4-FFF2-40B4-BE49-F238E27FC236}">
                <a16:creationId xmlns:a16="http://schemas.microsoft.com/office/drawing/2014/main" id="{53DBC57D-CD11-896F-023B-60275145C4AC}"/>
              </a:ext>
            </a:extLst>
          </p:cNvPr>
          <p:cNvSpPr>
            <a:spLocks noGrp="1"/>
          </p:cNvSpPr>
          <p:nvPr>
            <p:ph sz="half" idx="1"/>
          </p:nvPr>
        </p:nvSpPr>
        <p:spPr>
          <a:xfrm>
            <a:off x="726790" y="1924939"/>
            <a:ext cx="5320570" cy="3870000"/>
          </a:xfrm>
        </p:spPr>
        <p:txBody>
          <a:bodyPr/>
          <a:lstStyle/>
          <a:p>
            <a:pPr marL="0" indent="0" algn="l" rtl="0" fontAlgn="base">
              <a:buNone/>
            </a:pPr>
            <a:r>
              <a:rPr lang="sv-SE" sz="2800" b="0" i="0"/>
              <a:t>vad hen ska lära sig?</a:t>
            </a:r>
          </a:p>
          <a:p>
            <a:pPr algn="l" rtl="0" fontAlgn="base">
              <a:buFont typeface="Arial" panose="020B0604020202020204" pitchFamily="34" charset="0"/>
              <a:buChar char="•"/>
            </a:pPr>
            <a:r>
              <a:rPr lang="sv-SE" sz="2800" b="1" i="0">
                <a:solidFill>
                  <a:srgbClr val="5BCA13"/>
                </a:solidFill>
              </a:rPr>
              <a:t>mål för lärandet</a:t>
            </a:r>
          </a:p>
          <a:p>
            <a:pPr marL="0" indent="0" algn="l" rtl="0" fontAlgn="base">
              <a:buNone/>
            </a:pPr>
            <a:r>
              <a:rPr lang="sv-SE" sz="2800" b="0" i="0"/>
              <a:t>vad hen ska kunna?</a:t>
            </a:r>
          </a:p>
          <a:p>
            <a:pPr algn="l" rtl="0" fontAlgn="base">
              <a:buFont typeface="Arial" panose="020B0604020202020204" pitchFamily="34" charset="0"/>
              <a:buChar char="•"/>
            </a:pPr>
            <a:r>
              <a:rPr lang="sv-SE" sz="2800" b="1" i="0">
                <a:solidFill>
                  <a:schemeClr val="tx2">
                    <a:lumMod val="75000"/>
                  </a:schemeClr>
                </a:solidFill>
              </a:rPr>
              <a:t>beskrivning av kunnandet</a:t>
            </a:r>
          </a:p>
          <a:p>
            <a:pPr marL="0" indent="0" algn="l" rtl="0" fontAlgn="base">
              <a:buNone/>
            </a:pPr>
            <a:r>
              <a:rPr lang="sv-SE" sz="2800" b="0" i="0"/>
              <a:t>hur hen vet att hen har lyckats?</a:t>
            </a:r>
          </a:p>
          <a:p>
            <a:pPr algn="l" rtl="0" fontAlgn="base">
              <a:buFont typeface="Arial" panose="020B0604020202020204" pitchFamily="34" charset="0"/>
              <a:buChar char="•"/>
            </a:pPr>
            <a:r>
              <a:rPr lang="sv-SE" sz="2800" b="1" i="0">
                <a:solidFill>
                  <a:srgbClr val="00B050"/>
                </a:solidFill>
              </a:rPr>
              <a:t>kriterier för bedömning</a:t>
            </a:r>
          </a:p>
          <a:p>
            <a:endParaRPr lang="fi-FI"/>
          </a:p>
        </p:txBody>
      </p:sp>
      <p:sp>
        <p:nvSpPr>
          <p:cNvPr id="6" name="Sisällön paikkamerkki 5">
            <a:extLst>
              <a:ext uri="{FF2B5EF4-FFF2-40B4-BE49-F238E27FC236}">
                <a16:creationId xmlns:a16="http://schemas.microsoft.com/office/drawing/2014/main" id="{BD790247-04F2-DAA1-1377-106EA1F0B0A8}"/>
              </a:ext>
            </a:extLst>
          </p:cNvPr>
          <p:cNvSpPr>
            <a:spLocks noGrp="1"/>
          </p:cNvSpPr>
          <p:nvPr>
            <p:ph sz="half" idx="2"/>
          </p:nvPr>
        </p:nvSpPr>
        <p:spPr>
          <a:xfrm>
            <a:off x="6096000" y="1494000"/>
            <a:ext cx="5872497" cy="3870000"/>
          </a:xfrm>
        </p:spPr>
        <p:txBody>
          <a:bodyPr/>
          <a:lstStyle/>
          <a:p>
            <a:pPr marL="0" indent="0">
              <a:buNone/>
            </a:pPr>
            <a:r>
              <a:rPr lang="sv-SE" sz="2000" b="1"/>
              <a:t>LÄRAREN:</a:t>
            </a:r>
          </a:p>
          <a:p>
            <a:r>
              <a:rPr lang="sv-SE" sz="2000"/>
              <a:t>Tydliggör målen och kriterierna för eleven</a:t>
            </a:r>
          </a:p>
          <a:p>
            <a:r>
              <a:rPr lang="sv-SE" sz="2000"/>
              <a:t>Handleder eleven vid frågor som gäller elevens studier</a:t>
            </a:r>
          </a:p>
          <a:p>
            <a:r>
              <a:rPr lang="sv-SE" sz="2000"/>
              <a:t>Hjälper eleven se sina egna styrkor, utvecklingsbehov och framsteg</a:t>
            </a:r>
          </a:p>
          <a:p>
            <a:r>
              <a:rPr lang="sv-SE" sz="2000"/>
              <a:t>Hjälper eleven få en realistisk uppfattning om sitt lärande och uppmuntrar eleven att testa, korrigera och fortsätta utgående från erhållen respons</a:t>
            </a:r>
          </a:p>
          <a:p>
            <a:r>
              <a:rPr lang="sv-SE" sz="2000"/>
              <a:t>Får respons på sin egen undervisning och handledning och anpassar dessa vid behov</a:t>
            </a:r>
          </a:p>
        </p:txBody>
      </p:sp>
      <p:sp>
        <p:nvSpPr>
          <p:cNvPr id="5" name="Alatunnisteen paikkamerkki 4">
            <a:extLst>
              <a:ext uri="{FF2B5EF4-FFF2-40B4-BE49-F238E27FC236}">
                <a16:creationId xmlns:a16="http://schemas.microsoft.com/office/drawing/2014/main" id="{12B8F590-547C-D17E-53C6-E6D56F8EFF1A}"/>
              </a:ext>
            </a:extLst>
          </p:cNvPr>
          <p:cNvSpPr>
            <a:spLocks noGrp="1"/>
          </p:cNvSpPr>
          <p:nvPr>
            <p:ph type="ftr" sz="quarter" idx="11"/>
          </p:nvPr>
        </p:nvSpPr>
        <p:spPr>
          <a:xfrm>
            <a:off x="1814672" y="6387072"/>
            <a:ext cx="4328808" cy="262309"/>
          </a:xfrm>
        </p:spPr>
        <p:txBody>
          <a:bodyPr/>
          <a:lstStyle/>
          <a:p>
            <a:r>
              <a:rPr lang="sv-SE"/>
              <a:t>Utbildningsstyrelsen</a:t>
            </a:r>
          </a:p>
        </p:txBody>
      </p:sp>
      <p:sp>
        <p:nvSpPr>
          <p:cNvPr id="7" name="Platshållare för bildnummer 6">
            <a:extLst>
              <a:ext uri="{FF2B5EF4-FFF2-40B4-BE49-F238E27FC236}">
                <a16:creationId xmlns:a16="http://schemas.microsoft.com/office/drawing/2014/main" id="{F3CB78FA-F65D-CF60-8110-F8FE9BDA149F}"/>
              </a:ext>
            </a:extLst>
          </p:cNvPr>
          <p:cNvSpPr>
            <a:spLocks noGrp="1"/>
          </p:cNvSpPr>
          <p:nvPr>
            <p:ph type="sldNum" sz="quarter" idx="12"/>
          </p:nvPr>
        </p:nvSpPr>
        <p:spPr/>
        <p:txBody>
          <a:bodyPr/>
          <a:lstStyle/>
          <a:p>
            <a:fld id="{A6E131DE-DA31-4CDF-828A-8EB206A3CD12}" type="slidenum">
              <a:rPr lang="en-GB" smtClean="0"/>
              <a:t>10</a:t>
            </a:fld>
            <a:endParaRPr lang="en-GB"/>
          </a:p>
        </p:txBody>
      </p:sp>
    </p:spTree>
    <p:extLst>
      <p:ext uri="{BB962C8B-B14F-4D97-AF65-F5344CB8AC3E}">
        <p14:creationId xmlns:p14="http://schemas.microsoft.com/office/powerpoint/2010/main" val="1334925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57690C6-70F5-2D4E-9268-E82E81407D6C}"/>
              </a:ext>
            </a:extLst>
          </p:cNvPr>
          <p:cNvSpPr>
            <a:spLocks noGrp="1"/>
          </p:cNvSpPr>
          <p:nvPr>
            <p:ph type="title"/>
          </p:nvPr>
        </p:nvSpPr>
        <p:spPr>
          <a:xfrm>
            <a:off x="415600" y="398351"/>
            <a:ext cx="11360800" cy="763600"/>
          </a:xfrm>
        </p:spPr>
        <p:txBody>
          <a:bodyPr/>
          <a:lstStyle/>
          <a:p>
            <a:pPr algn="ctr"/>
            <a:r>
              <a:rPr lang="sv-SE" sz="3200" dirty="0"/>
              <a:t>Bedömningen har två lagstadgade syften som stödjer varandra</a:t>
            </a:r>
          </a:p>
        </p:txBody>
      </p:sp>
      <p:grpSp>
        <p:nvGrpSpPr>
          <p:cNvPr id="9" name="Ryhmä 8">
            <a:extLst>
              <a:ext uri="{FF2B5EF4-FFF2-40B4-BE49-F238E27FC236}">
                <a16:creationId xmlns:a16="http://schemas.microsoft.com/office/drawing/2014/main" id="{A37DFBA2-6DB1-6A55-2F42-B6B90934CB49}"/>
              </a:ext>
            </a:extLst>
          </p:cNvPr>
          <p:cNvGrpSpPr/>
          <p:nvPr/>
        </p:nvGrpSpPr>
        <p:grpSpPr>
          <a:xfrm>
            <a:off x="3441588" y="1256357"/>
            <a:ext cx="5200919" cy="5131677"/>
            <a:chOff x="3441588" y="1256357"/>
            <a:chExt cx="5200919" cy="5131677"/>
          </a:xfrm>
        </p:grpSpPr>
        <p:sp>
          <p:nvSpPr>
            <p:cNvPr id="10" name="Vapaamuotoinen: Muoto 9">
              <a:extLst>
                <a:ext uri="{FF2B5EF4-FFF2-40B4-BE49-F238E27FC236}">
                  <a16:creationId xmlns:a16="http://schemas.microsoft.com/office/drawing/2014/main" id="{EA37B22E-1AFF-21F5-FCF5-D32A83149AF6}"/>
                </a:ext>
              </a:extLst>
            </p:cNvPr>
            <p:cNvSpPr/>
            <p:nvPr/>
          </p:nvSpPr>
          <p:spPr>
            <a:xfrm>
              <a:off x="3830038" y="1575562"/>
              <a:ext cx="4531924" cy="4531924"/>
            </a:xfrm>
            <a:custGeom>
              <a:avLst/>
              <a:gdLst>
                <a:gd name="connsiteX0" fmla="*/ 2265962 w 4531924"/>
                <a:gd name="connsiteY0" fmla="*/ 0 h 4531924"/>
                <a:gd name="connsiteX1" fmla="*/ 4531924 w 4531924"/>
                <a:gd name="connsiteY1" fmla="*/ 2265962 h 4531924"/>
                <a:gd name="connsiteX2" fmla="*/ 2265962 w 4531924"/>
                <a:gd name="connsiteY2" fmla="*/ 4531924 h 4531924"/>
                <a:gd name="connsiteX3" fmla="*/ 2265962 w 4531924"/>
                <a:gd name="connsiteY3" fmla="*/ 2265962 h 4531924"/>
                <a:gd name="connsiteX4" fmla="*/ 2265962 w 4531924"/>
                <a:gd name="connsiteY4" fmla="*/ 0 h 453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1924" h="4531924">
                  <a:moveTo>
                    <a:pt x="2265962" y="0"/>
                  </a:moveTo>
                  <a:cubicBezTo>
                    <a:pt x="3517418" y="0"/>
                    <a:pt x="4531924" y="1014506"/>
                    <a:pt x="4531924" y="2265962"/>
                  </a:cubicBezTo>
                  <a:cubicBezTo>
                    <a:pt x="4531924" y="3517418"/>
                    <a:pt x="3517418" y="4531924"/>
                    <a:pt x="2265962" y="4531924"/>
                  </a:cubicBezTo>
                  <a:lnTo>
                    <a:pt x="2265962" y="2265962"/>
                  </a:lnTo>
                  <a:lnTo>
                    <a:pt x="2265962" y="0"/>
                  </a:lnTo>
                  <a:close/>
                </a:path>
              </a:pathLst>
            </a:custGeom>
            <a:solidFill>
              <a:schemeClr val="accent1">
                <a:lumMod val="40000"/>
                <a:lumOff val="6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501773" tIns="1212333" rIns="462407" bIns="1212332" numCol="1" spcCol="1270" anchor="ctr" anchorCtr="0">
              <a:noAutofit/>
            </a:bodyPr>
            <a:lstStyle/>
            <a:p>
              <a:pPr marL="0" lvl="0" indent="0" algn="ctr" defTabSz="889000">
                <a:lnSpc>
                  <a:spcPct val="90000"/>
                </a:lnSpc>
                <a:spcBef>
                  <a:spcPct val="0"/>
                </a:spcBef>
                <a:spcAft>
                  <a:spcPct val="35000"/>
                </a:spcAft>
                <a:buNone/>
              </a:pPr>
              <a:r>
                <a:rPr lang="sv-SE" sz="1600" b="0" i="0" dirty="0"/>
                <a:t>Definiera i vilken mån eleven har uppnått målen som ställts upp för läroämnena </a:t>
              </a:r>
            </a:p>
            <a:p>
              <a:pPr marL="0" lvl="0" indent="0" algn="ctr" defTabSz="889000">
                <a:lnSpc>
                  <a:spcPct val="90000"/>
                </a:lnSpc>
                <a:spcBef>
                  <a:spcPct val="0"/>
                </a:spcBef>
                <a:spcAft>
                  <a:spcPct val="35000"/>
                </a:spcAft>
                <a:buNone/>
              </a:pPr>
              <a:endParaRPr lang="fi-FI" sz="1300" b="0" i="0" kern="1200" dirty="0"/>
            </a:p>
            <a:p>
              <a:pPr marL="0" lvl="0" indent="0" algn="ctr" defTabSz="889000">
                <a:lnSpc>
                  <a:spcPct val="90000"/>
                </a:lnSpc>
                <a:spcBef>
                  <a:spcPct val="0"/>
                </a:spcBef>
                <a:spcAft>
                  <a:spcPct val="35000"/>
                </a:spcAft>
                <a:buNone/>
              </a:pPr>
              <a:endParaRPr lang="fi-FI" sz="1000" b="0" i="0" kern="1200" dirty="0"/>
            </a:p>
            <a:p>
              <a:pPr marL="0" lvl="0" indent="0" algn="ctr" defTabSz="889000" rtl="0">
                <a:lnSpc>
                  <a:spcPct val="90000"/>
                </a:lnSpc>
                <a:spcBef>
                  <a:spcPct val="0"/>
                </a:spcBef>
                <a:spcAft>
                  <a:spcPct val="35000"/>
                </a:spcAft>
                <a:buNone/>
              </a:pPr>
              <a:r>
                <a:rPr lang="sv-SE" sz="1400" b="0" i="0" dirty="0"/>
                <a:t>(Förordning om grundläggande utbildning 852/1998, 10 §)</a:t>
              </a:r>
            </a:p>
          </p:txBody>
        </p:sp>
        <p:sp>
          <p:nvSpPr>
            <p:cNvPr id="11" name="Vapaamuotoinen: Muoto 10">
              <a:extLst>
                <a:ext uri="{FF2B5EF4-FFF2-40B4-BE49-F238E27FC236}">
                  <a16:creationId xmlns:a16="http://schemas.microsoft.com/office/drawing/2014/main" id="{6F91F774-0767-8F89-38AD-D8A5F8729C90}"/>
                </a:ext>
              </a:extLst>
            </p:cNvPr>
            <p:cNvSpPr/>
            <p:nvPr/>
          </p:nvSpPr>
          <p:spPr>
            <a:xfrm>
              <a:off x="3722135" y="1575562"/>
              <a:ext cx="4531924" cy="4531924"/>
            </a:xfrm>
            <a:custGeom>
              <a:avLst/>
              <a:gdLst>
                <a:gd name="connsiteX0" fmla="*/ 2265962 w 4531924"/>
                <a:gd name="connsiteY0" fmla="*/ 4531924 h 4531924"/>
                <a:gd name="connsiteX1" fmla="*/ 0 w 4531924"/>
                <a:gd name="connsiteY1" fmla="*/ 2265962 h 4531924"/>
                <a:gd name="connsiteX2" fmla="*/ 2265962 w 4531924"/>
                <a:gd name="connsiteY2" fmla="*/ 0 h 4531924"/>
                <a:gd name="connsiteX3" fmla="*/ 2265962 w 4531924"/>
                <a:gd name="connsiteY3" fmla="*/ 2265962 h 4531924"/>
                <a:gd name="connsiteX4" fmla="*/ 2265962 w 4531924"/>
                <a:gd name="connsiteY4" fmla="*/ 4531924 h 453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1924" h="4531924">
                  <a:moveTo>
                    <a:pt x="2265962" y="4531924"/>
                  </a:moveTo>
                  <a:cubicBezTo>
                    <a:pt x="1014506" y="4531924"/>
                    <a:pt x="0" y="3517418"/>
                    <a:pt x="0" y="2265962"/>
                  </a:cubicBezTo>
                  <a:cubicBezTo>
                    <a:pt x="0" y="1014506"/>
                    <a:pt x="1014506" y="0"/>
                    <a:pt x="2265962" y="0"/>
                  </a:cubicBezTo>
                  <a:lnTo>
                    <a:pt x="2265962" y="2265962"/>
                  </a:lnTo>
                  <a:lnTo>
                    <a:pt x="2265962" y="4531924"/>
                  </a:lnTo>
                  <a:close/>
                </a:path>
              </a:pathLst>
            </a:custGeom>
            <a:solidFill>
              <a:srgbClr val="92D050"/>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5">
                <a:hueOff val="17079622"/>
                <a:satOff val="-33478"/>
                <a:lumOff val="-4313"/>
                <a:alphaOff val="0"/>
              </a:schemeClr>
            </a:fillRef>
            <a:effectRef idx="2">
              <a:schemeClr val="accent5">
                <a:hueOff val="17079622"/>
                <a:satOff val="-33478"/>
                <a:lumOff val="-4313"/>
                <a:alphaOff val="0"/>
              </a:schemeClr>
            </a:effectRef>
            <a:fontRef idx="minor">
              <a:schemeClr val="lt1"/>
            </a:fontRef>
          </p:style>
          <p:txBody>
            <a:bodyPr spcFirstLastPara="0" vert="horz" wrap="square" lIns="462407" tIns="1212333" rIns="2501773" bIns="1212332" numCol="1" spcCol="1270" anchor="ctr" anchorCtr="0">
              <a:noAutofit/>
            </a:bodyPr>
            <a:lstStyle/>
            <a:p>
              <a:pPr marL="0" lvl="0" indent="0" algn="ctr" defTabSz="889000">
                <a:lnSpc>
                  <a:spcPct val="90000"/>
                </a:lnSpc>
                <a:spcBef>
                  <a:spcPct val="0"/>
                </a:spcBef>
                <a:spcAft>
                  <a:spcPct val="35000"/>
                </a:spcAft>
                <a:buNone/>
              </a:pPr>
              <a:r>
                <a:rPr lang="sv-SE" sz="1600" b="0" i="0" dirty="0"/>
                <a:t>Handleda och sporra eleven i studierna och utveckla elevens förutsättningar att bedöma sig själv</a:t>
              </a:r>
            </a:p>
            <a:p>
              <a:pPr marL="0" lvl="0" indent="0" algn="ctr" defTabSz="889000">
                <a:lnSpc>
                  <a:spcPct val="90000"/>
                </a:lnSpc>
                <a:spcBef>
                  <a:spcPct val="0"/>
                </a:spcBef>
                <a:spcAft>
                  <a:spcPct val="35000"/>
                </a:spcAft>
                <a:buNone/>
              </a:pPr>
              <a:r>
                <a:rPr lang="sv-SE" sz="1300" b="0" i="0" dirty="0"/>
                <a:t> </a:t>
              </a:r>
            </a:p>
            <a:p>
              <a:pPr marL="0" lvl="0" indent="0" algn="ctr" defTabSz="889000" rtl="0">
                <a:lnSpc>
                  <a:spcPct val="90000"/>
                </a:lnSpc>
                <a:spcBef>
                  <a:spcPct val="0"/>
                </a:spcBef>
                <a:spcAft>
                  <a:spcPct val="35000"/>
                </a:spcAft>
                <a:buNone/>
              </a:pPr>
              <a:r>
                <a:rPr lang="sv-SE" sz="1400" b="0" i="0" dirty="0"/>
                <a:t>(Lag om grundläggande utbildning 628/1998, 22 §)</a:t>
              </a:r>
            </a:p>
          </p:txBody>
        </p:sp>
        <p:sp>
          <p:nvSpPr>
            <p:cNvPr id="12" name="Nuoli: Pyöreä 11">
              <a:extLst>
                <a:ext uri="{FF2B5EF4-FFF2-40B4-BE49-F238E27FC236}">
                  <a16:creationId xmlns:a16="http://schemas.microsoft.com/office/drawing/2014/main" id="{1FAFCECE-DD57-4996-3269-49DE90EC3598}"/>
                </a:ext>
              </a:extLst>
            </p:cNvPr>
            <p:cNvSpPr/>
            <p:nvPr/>
          </p:nvSpPr>
          <p:spPr>
            <a:xfrm>
              <a:off x="3549488" y="1256357"/>
              <a:ext cx="5093019" cy="5093019"/>
            </a:xfrm>
            <a:prstGeom prst="circularArrow">
              <a:avLst>
                <a:gd name="adj1" fmla="val 5085"/>
                <a:gd name="adj2" fmla="val 327528"/>
                <a:gd name="adj3" fmla="val 5072472"/>
                <a:gd name="adj4" fmla="val 16200000"/>
                <a:gd name="adj5" fmla="val 5932"/>
              </a:avLst>
            </a:prstGeom>
            <a:solidFill>
              <a:schemeClr val="accent1">
                <a:lumMod val="75000"/>
              </a:schemeClr>
            </a:solidFill>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hueOff val="0"/>
                <a:satOff val="0"/>
                <a:lumOff val="0"/>
                <a:alphaOff val="0"/>
              </a:schemeClr>
            </a:fontRef>
          </p:style>
        </p:sp>
        <p:sp>
          <p:nvSpPr>
            <p:cNvPr id="13" name="Nuoli: Pyöreä 12">
              <a:extLst>
                <a:ext uri="{FF2B5EF4-FFF2-40B4-BE49-F238E27FC236}">
                  <a16:creationId xmlns:a16="http://schemas.microsoft.com/office/drawing/2014/main" id="{5D3AACF0-4FF0-5F13-514A-417560003FD5}"/>
                </a:ext>
              </a:extLst>
            </p:cNvPr>
            <p:cNvSpPr/>
            <p:nvPr/>
          </p:nvSpPr>
          <p:spPr>
            <a:xfrm>
              <a:off x="3441588" y="1295015"/>
              <a:ext cx="5093019" cy="5093019"/>
            </a:xfrm>
            <a:prstGeom prst="circularArrow">
              <a:avLst>
                <a:gd name="adj1" fmla="val 5085"/>
                <a:gd name="adj2" fmla="val 327528"/>
                <a:gd name="adj3" fmla="val 15872472"/>
                <a:gd name="adj4" fmla="val 5400000"/>
                <a:gd name="adj5" fmla="val 5932"/>
              </a:avLst>
            </a:prstGeom>
            <a:solidFill>
              <a:srgbClr val="00B050"/>
            </a:solidFill>
            <a:scene3d>
              <a:camera prst="orthographicFront">
                <a:rot lat="0" lon="0" rev="0"/>
              </a:camera>
              <a:lightRig rig="contrasting" dir="t">
                <a:rot lat="0" lon="0" rev="1200000"/>
              </a:lightRig>
            </a:scene3d>
            <a:sp3d z="300000" contourW="19050" prstMaterial="metal">
              <a:bevelT w="88900" h="203200"/>
              <a:bevelB w="165100" h="254000"/>
            </a:sp3d>
          </p:spPr>
          <p:style>
            <a:lnRef idx="0">
              <a:schemeClr val="lt1">
                <a:hueOff val="0"/>
                <a:satOff val="0"/>
                <a:lumOff val="0"/>
                <a:alphaOff val="0"/>
              </a:schemeClr>
            </a:lnRef>
            <a:fillRef idx="1">
              <a:schemeClr val="accent5">
                <a:hueOff val="17079622"/>
                <a:satOff val="-33478"/>
                <a:lumOff val="-4313"/>
                <a:alphaOff val="0"/>
              </a:schemeClr>
            </a:fillRef>
            <a:effectRef idx="0">
              <a:schemeClr val="accent5">
                <a:hueOff val="17079622"/>
                <a:satOff val="-33478"/>
                <a:lumOff val="-4313"/>
                <a:alphaOff val="0"/>
              </a:schemeClr>
            </a:effectRef>
            <a:fontRef idx="minor">
              <a:schemeClr val="lt1">
                <a:hueOff val="0"/>
                <a:satOff val="0"/>
                <a:lumOff val="0"/>
                <a:alphaOff val="0"/>
              </a:schemeClr>
            </a:fontRef>
          </p:style>
        </p:sp>
      </p:grpSp>
      <p:sp>
        <p:nvSpPr>
          <p:cNvPr id="5" name="Nuoli oikealle 4">
            <a:extLst>
              <a:ext uri="{FF2B5EF4-FFF2-40B4-BE49-F238E27FC236}">
                <a16:creationId xmlns:a16="http://schemas.microsoft.com/office/drawing/2014/main" id="{352FDED5-4B05-ED40-AEE5-C0D8E880B98D}"/>
              </a:ext>
            </a:extLst>
          </p:cNvPr>
          <p:cNvSpPr/>
          <p:nvPr/>
        </p:nvSpPr>
        <p:spPr>
          <a:xfrm>
            <a:off x="195211" y="2590666"/>
            <a:ext cx="3386190" cy="2641499"/>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sv-SE" sz="2400"/>
              <a:t>FORMATIV BEDÖMNING</a:t>
            </a:r>
          </a:p>
        </p:txBody>
      </p:sp>
      <p:sp>
        <p:nvSpPr>
          <p:cNvPr id="7" name="Nuoli vasemmalle 6">
            <a:extLst>
              <a:ext uri="{FF2B5EF4-FFF2-40B4-BE49-F238E27FC236}">
                <a16:creationId xmlns:a16="http://schemas.microsoft.com/office/drawing/2014/main" id="{5D1848D9-834A-8C48-AEBA-2CD67AF7571B}"/>
              </a:ext>
            </a:extLst>
          </p:cNvPr>
          <p:cNvSpPr/>
          <p:nvPr/>
        </p:nvSpPr>
        <p:spPr>
          <a:xfrm>
            <a:off x="8524968" y="2590666"/>
            <a:ext cx="3558907" cy="2537717"/>
          </a:xfrm>
          <a:prstGeom prst="leftArrow">
            <a:avLst/>
          </a:prstGeom>
          <a:solidFill>
            <a:schemeClr val="tx2">
              <a:lumMod val="60000"/>
              <a:lumOff val="4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sv-SE" sz="2400"/>
              <a:t>SUMMATIV BEDÖMNING</a:t>
            </a:r>
          </a:p>
        </p:txBody>
      </p:sp>
      <p:sp>
        <p:nvSpPr>
          <p:cNvPr id="6" name="Päivämäärän paikkamerkki 3">
            <a:extLst>
              <a:ext uri="{FF2B5EF4-FFF2-40B4-BE49-F238E27FC236}">
                <a16:creationId xmlns:a16="http://schemas.microsoft.com/office/drawing/2014/main" id="{B263AA32-2DB3-4E62-913A-FCED3EC6EE8F}"/>
              </a:ext>
            </a:extLst>
          </p:cNvPr>
          <p:cNvSpPr txBox="1">
            <a:spLocks/>
          </p:cNvSpPr>
          <p:nvPr/>
        </p:nvSpPr>
        <p:spPr>
          <a:xfrm>
            <a:off x="752930" y="6286500"/>
            <a:ext cx="882650" cy="261938"/>
          </a:xfrm>
          <a:prstGeom prst="rect">
            <a:avLst/>
          </a:prstGeom>
        </p:spPr>
        <p:txBody>
          <a:bodyPr vert="horz" lIns="0" tIns="0" rIns="0" bIns="0" rtlCol="0" anchor="ctr"/>
          <a:lstStyle>
            <a:defPPr>
              <a:defRPr lang="fi-FI"/>
            </a:defPPr>
            <a:lvl1pPr marL="0" algn="l" defTabSz="914400" rtl="0" eaLnBrk="1" latinLnBrk="0" hangingPunct="1">
              <a:defRPr sz="1000" kern="1200">
                <a:solidFill>
                  <a:schemeClr val="tx2"/>
                </a:solidFill>
                <a:latin typeface="+mn-lt"/>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A93E190-C3B8-4F0D-BC5A-414A6F0316F6}" type="datetime1">
              <a:rPr lang="en-GB" smtClean="0"/>
              <a:pPr/>
              <a:t>24/11/2023</a:t>
            </a:fld>
            <a:endParaRPr lang="en-GB"/>
          </a:p>
        </p:txBody>
      </p:sp>
      <p:sp>
        <p:nvSpPr>
          <p:cNvPr id="8" name="Alatunnisteen paikkamerkki 4">
            <a:extLst>
              <a:ext uri="{FF2B5EF4-FFF2-40B4-BE49-F238E27FC236}">
                <a16:creationId xmlns:a16="http://schemas.microsoft.com/office/drawing/2014/main" id="{50892FFD-4753-48C9-B72D-638C2F2ABB4E}"/>
              </a:ext>
            </a:extLst>
          </p:cNvPr>
          <p:cNvSpPr txBox="1">
            <a:spLocks/>
          </p:cNvSpPr>
          <p:nvPr/>
        </p:nvSpPr>
        <p:spPr>
          <a:xfrm>
            <a:off x="1745116" y="6305550"/>
            <a:ext cx="1117827" cy="189527"/>
          </a:xfrm>
          <a:prstGeom prst="rect">
            <a:avLst/>
          </a:prstGeom>
        </p:spPr>
        <p:txBody>
          <a:bodyPr vert="horz" lIns="0" tIns="0" rIns="0" bIns="0" rtlCol="0" anchor="ctr"/>
          <a:lstStyle>
            <a:defPPr>
              <a:defRPr lang="fi-FI"/>
            </a:defPPr>
            <a:lvl1pPr marL="0" algn="l" defTabSz="914400" rtl="0" eaLnBrk="1" latinLnBrk="0" hangingPunct="1">
              <a:defRPr sz="1000" kern="1200">
                <a:solidFill>
                  <a:schemeClr val="tx2"/>
                </a:solidFill>
                <a:latin typeface="+mn-lt"/>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a:t>Utbildningsstyrelsen</a:t>
            </a:r>
          </a:p>
        </p:txBody>
      </p:sp>
      <p:sp>
        <p:nvSpPr>
          <p:cNvPr id="3" name="Platshållare för bildnummer 2">
            <a:extLst>
              <a:ext uri="{FF2B5EF4-FFF2-40B4-BE49-F238E27FC236}">
                <a16:creationId xmlns:a16="http://schemas.microsoft.com/office/drawing/2014/main" id="{E366F79E-2439-7C6F-BD18-0EA08E14EB1F}"/>
              </a:ext>
            </a:extLst>
          </p:cNvPr>
          <p:cNvSpPr>
            <a:spLocks noGrp="1"/>
          </p:cNvSpPr>
          <p:nvPr>
            <p:ph type="sldNum" idx="12"/>
          </p:nvPr>
        </p:nvSpPr>
        <p:spPr/>
        <p:txBody>
          <a:bodyPr/>
          <a:lstStyle/>
          <a:p>
            <a:fld id="{00000000-1234-1234-1234-123412341234}" type="slidenum">
              <a:rPr lang="fi" smtClean="0"/>
              <a:pPr/>
              <a:t>11</a:t>
            </a:fld>
            <a:endParaRPr lang="fi"/>
          </a:p>
        </p:txBody>
      </p:sp>
    </p:spTree>
    <p:extLst>
      <p:ext uri="{BB962C8B-B14F-4D97-AF65-F5344CB8AC3E}">
        <p14:creationId xmlns:p14="http://schemas.microsoft.com/office/powerpoint/2010/main" val="3559744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725ED3-32AC-4A6F-8C9C-DE384949385E}"/>
              </a:ext>
            </a:extLst>
          </p:cNvPr>
          <p:cNvSpPr>
            <a:spLocks noGrp="1"/>
          </p:cNvSpPr>
          <p:nvPr>
            <p:ph type="title"/>
          </p:nvPr>
        </p:nvSpPr>
        <p:spPr>
          <a:xfrm>
            <a:off x="776589" y="198096"/>
            <a:ext cx="9924067" cy="1325563"/>
          </a:xfrm>
        </p:spPr>
        <p:txBody>
          <a:bodyPr anchor="t">
            <a:normAutofit/>
          </a:bodyPr>
          <a:lstStyle/>
          <a:p>
            <a:r>
              <a:rPr lang="sv-SE"/>
              <a:t>Bedömningens syfte: formativ bedömning </a:t>
            </a:r>
          </a:p>
        </p:txBody>
      </p:sp>
      <p:sp>
        <p:nvSpPr>
          <p:cNvPr id="3" name="Sisällön paikkamerkki 2">
            <a:extLst>
              <a:ext uri="{FF2B5EF4-FFF2-40B4-BE49-F238E27FC236}">
                <a16:creationId xmlns:a16="http://schemas.microsoft.com/office/drawing/2014/main" id="{B877263C-C217-4624-BBAA-B7B2C84EECA2}"/>
              </a:ext>
            </a:extLst>
          </p:cNvPr>
          <p:cNvSpPr>
            <a:spLocks noGrp="1"/>
          </p:cNvSpPr>
          <p:nvPr>
            <p:ph sz="half" idx="1"/>
          </p:nvPr>
        </p:nvSpPr>
        <p:spPr>
          <a:xfrm>
            <a:off x="430004" y="908683"/>
            <a:ext cx="7085353" cy="4445907"/>
          </a:xfrm>
        </p:spPr>
        <p:txBody>
          <a:bodyPr>
            <a:noAutofit/>
          </a:bodyPr>
          <a:lstStyle/>
          <a:p>
            <a:r>
              <a:rPr lang="sv-SE" dirty="0"/>
              <a:t>Respons som stöder och handleder lärandet</a:t>
            </a:r>
          </a:p>
          <a:p>
            <a:r>
              <a:rPr lang="sv-SE" dirty="0"/>
              <a:t>Utvecklar, beskriver och uppmuntrar</a:t>
            </a:r>
          </a:p>
          <a:p>
            <a:r>
              <a:rPr lang="sv-SE" dirty="0"/>
              <a:t>Riktgivande</a:t>
            </a:r>
          </a:p>
          <a:p>
            <a:r>
              <a:rPr lang="sv-SE" dirty="0"/>
              <a:t>Mångsidig och kontinuerlig </a:t>
            </a:r>
          </a:p>
          <a:p>
            <a:r>
              <a:rPr lang="sv-SE" dirty="0"/>
              <a:t>En del av det dagliga arbetet och samverkan, en del av pedagogiken</a:t>
            </a:r>
          </a:p>
          <a:p>
            <a:r>
              <a:rPr lang="sv-SE" dirty="0"/>
              <a:t>Systematisk och spontan, gäller studie- eller lärandeprocessen</a:t>
            </a:r>
          </a:p>
          <a:p>
            <a:r>
              <a:rPr lang="sv-SE" dirty="0"/>
              <a:t>Genomförs i relation till </a:t>
            </a:r>
            <a:r>
              <a:rPr lang="sv-SE" b="1" dirty="0"/>
              <a:t>de mål</a:t>
            </a:r>
            <a:r>
              <a:rPr lang="sv-SE" dirty="0"/>
              <a:t> som ställts upp för läroämnena i grunderna för läroplanen och som utgående från detta preciserats för varje årskurs i den lokala läroplanen</a:t>
            </a:r>
          </a:p>
          <a:p>
            <a:r>
              <a:rPr lang="sv-SE" b="1" dirty="0"/>
              <a:t>Läraren, eleven själv eller någon annan person eller personer</a:t>
            </a:r>
          </a:p>
          <a:p>
            <a:r>
              <a:rPr lang="sv-SE" dirty="0"/>
              <a:t>Förutsätter ingen dokumentation</a:t>
            </a:r>
          </a:p>
        </p:txBody>
      </p:sp>
      <p:sp>
        <p:nvSpPr>
          <p:cNvPr id="5" name="Alatunnisteen paikkamerkki 4">
            <a:extLst>
              <a:ext uri="{FF2B5EF4-FFF2-40B4-BE49-F238E27FC236}">
                <a16:creationId xmlns:a16="http://schemas.microsoft.com/office/drawing/2014/main" id="{9594C838-B888-4825-B2CC-E9EF0145BDCA}"/>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sv-SE"/>
              <a:t>Utbildningsstyrelsen</a:t>
            </a:r>
          </a:p>
        </p:txBody>
      </p:sp>
      <p:sp>
        <p:nvSpPr>
          <p:cNvPr id="6" name="Dian numeron paikkamerkki 5">
            <a:extLst>
              <a:ext uri="{FF2B5EF4-FFF2-40B4-BE49-F238E27FC236}">
                <a16:creationId xmlns:a16="http://schemas.microsoft.com/office/drawing/2014/main" id="{AE23D5E2-0376-49CE-84F6-A9790C1112E4}"/>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12</a:t>
            </a:fld>
            <a:endParaRPr lang="en-GB"/>
          </a:p>
        </p:txBody>
      </p:sp>
      <p:pic>
        <p:nvPicPr>
          <p:cNvPr id="7" name="Kuva 6">
            <a:extLst>
              <a:ext uri="{FF2B5EF4-FFF2-40B4-BE49-F238E27FC236}">
                <a16:creationId xmlns:a16="http://schemas.microsoft.com/office/drawing/2014/main" id="{0D443E3A-3426-4C11-AFE2-F54FF9FCB11C}"/>
              </a:ext>
            </a:extLst>
          </p:cNvPr>
          <p:cNvPicPr>
            <a:picLocks noChangeAspect="1"/>
          </p:cNvPicPr>
          <p:nvPr/>
        </p:nvPicPr>
        <p:blipFill rotWithShape="1">
          <a:blip r:embed="rId3"/>
          <a:srcRect l="13141" r="22851"/>
          <a:stretch/>
        </p:blipFill>
        <p:spPr>
          <a:xfrm>
            <a:off x="7455466" y="1430292"/>
            <a:ext cx="3959944" cy="4129542"/>
          </a:xfrm>
          <a:prstGeom prst="rect">
            <a:avLst/>
          </a:prstGeom>
          <a:noFill/>
        </p:spPr>
      </p:pic>
    </p:spTree>
    <p:extLst>
      <p:ext uri="{BB962C8B-B14F-4D97-AF65-F5344CB8AC3E}">
        <p14:creationId xmlns:p14="http://schemas.microsoft.com/office/powerpoint/2010/main" val="4220707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E1266B-3E14-4269-A9B0-EE598F631D98}"/>
              </a:ext>
            </a:extLst>
          </p:cNvPr>
          <p:cNvSpPr>
            <a:spLocks noGrp="1"/>
          </p:cNvSpPr>
          <p:nvPr>
            <p:ph type="title"/>
          </p:nvPr>
        </p:nvSpPr>
        <p:spPr>
          <a:xfrm>
            <a:off x="745683" y="644524"/>
            <a:ext cx="10515600" cy="643639"/>
          </a:xfrm>
        </p:spPr>
        <p:txBody>
          <a:bodyPr/>
          <a:lstStyle/>
          <a:p>
            <a:r>
              <a:rPr lang="sv-SE">
                <a:latin typeface="Verdana" panose="020B0604030504040204" pitchFamily="34" charset="0"/>
                <a:ea typeface="Verdana" panose="020B0604030504040204" pitchFamily="34" charset="0"/>
              </a:rPr>
              <a:t>Formativ bedömning</a:t>
            </a:r>
          </a:p>
        </p:txBody>
      </p:sp>
      <p:sp>
        <p:nvSpPr>
          <p:cNvPr id="3" name="Sisällön paikkamerkki 2">
            <a:extLst>
              <a:ext uri="{FF2B5EF4-FFF2-40B4-BE49-F238E27FC236}">
                <a16:creationId xmlns:a16="http://schemas.microsoft.com/office/drawing/2014/main" id="{45C8AE49-A23B-45FF-828B-017E99170B75}"/>
              </a:ext>
            </a:extLst>
          </p:cNvPr>
          <p:cNvSpPr>
            <a:spLocks noGrp="1"/>
          </p:cNvSpPr>
          <p:nvPr>
            <p:ph idx="1"/>
          </p:nvPr>
        </p:nvSpPr>
        <p:spPr>
          <a:xfrm>
            <a:off x="610966" y="1512248"/>
            <a:ext cx="10970067" cy="4569354"/>
          </a:xfrm>
        </p:spPr>
        <p:txBody>
          <a:bodyPr/>
          <a:lstStyle/>
          <a:p>
            <a:pPr marL="0" indent="0">
              <a:buNone/>
            </a:pPr>
            <a:r>
              <a:rPr lang="sv-SE" dirty="0"/>
              <a:t>Eleven </a:t>
            </a:r>
            <a:r>
              <a:rPr lang="sv-SE" sz="2000" dirty="0">
                <a:latin typeface="Verdana" panose="020B0604030504040204" pitchFamily="34" charset="0"/>
                <a:ea typeface="Verdana" panose="020B0604030504040204" pitchFamily="34" charset="0"/>
              </a:rPr>
              <a:t>-&gt; </a:t>
            </a:r>
            <a:r>
              <a:rPr lang="sv-SE" sz="2000" b="1" dirty="0">
                <a:latin typeface="Verdana" panose="020B0604030504040204" pitchFamily="34" charset="0"/>
                <a:ea typeface="Verdana" panose="020B0604030504040204" pitchFamily="34" charset="0"/>
              </a:rPr>
              <a:t>förmåga att lära sig lära:</a:t>
            </a:r>
          </a:p>
          <a:p>
            <a:pPr lvl="1"/>
            <a:r>
              <a:rPr lang="sv-SE" sz="2000" i="1" dirty="0">
                <a:latin typeface="Verdana" panose="020B0604030504040204" pitchFamily="34" charset="0"/>
                <a:ea typeface="Verdana" panose="020B0604030504040204" pitchFamily="34" charset="0"/>
              </a:rPr>
              <a:t>Eleven förstår målen för läroämnena</a:t>
            </a:r>
            <a:r>
              <a:rPr lang="sv-SE" sz="2000" dirty="0">
                <a:latin typeface="Verdana" panose="020B0604030504040204" pitchFamily="34" charset="0"/>
                <a:ea typeface="Verdana" panose="020B0604030504040204" pitchFamily="34" charset="0"/>
              </a:rPr>
              <a:t>, vilka är mina mål?</a:t>
            </a:r>
            <a:endParaRPr lang="sv-SE" sz="2000" i="1" dirty="0">
              <a:latin typeface="Verdana" panose="020B0604030504040204" pitchFamily="34" charset="0"/>
              <a:ea typeface="Verdana" panose="020B0604030504040204" pitchFamily="34" charset="0"/>
            </a:endParaRPr>
          </a:p>
          <a:p>
            <a:pPr lvl="1"/>
            <a:r>
              <a:rPr lang="sv-SE" sz="2000" i="1" dirty="0">
                <a:latin typeface="Verdana" panose="020B0604030504040204" pitchFamily="34" charset="0"/>
                <a:ea typeface="Verdana" panose="020B0604030504040204" pitchFamily="34" charset="0"/>
              </a:rPr>
              <a:t>Elevens eget framskridande i relation till målen</a:t>
            </a:r>
            <a:r>
              <a:rPr lang="sv-SE" sz="2000" dirty="0">
                <a:latin typeface="Verdana" panose="020B0604030504040204" pitchFamily="34" charset="0"/>
                <a:ea typeface="Verdana" panose="020B0604030504040204" pitchFamily="34" charset="0"/>
              </a:rPr>
              <a:t>, den nuvarande situationen? </a:t>
            </a:r>
            <a:r>
              <a:rPr lang="sv-SE" sz="2000" i="1" dirty="0">
                <a:latin typeface="Verdana" panose="020B0604030504040204" pitchFamily="34" charset="0"/>
                <a:ea typeface="Verdana" panose="020B0604030504040204" pitchFamily="34" charset="0"/>
              </a:rPr>
              <a:t>(nuläge)</a:t>
            </a:r>
          </a:p>
          <a:p>
            <a:pPr lvl="1"/>
            <a:r>
              <a:rPr lang="sv-SE" sz="2000" i="1" dirty="0">
                <a:latin typeface="Verdana" panose="020B0604030504040204" pitchFamily="34" charset="0"/>
                <a:ea typeface="Verdana" panose="020B0604030504040204" pitchFamily="34" charset="0"/>
              </a:rPr>
              <a:t>Hur kan</a:t>
            </a:r>
            <a:r>
              <a:rPr lang="sv-SE" sz="2000" dirty="0">
                <a:latin typeface="Verdana" panose="020B0604030504040204" pitchFamily="34" charset="0"/>
                <a:ea typeface="Verdana" panose="020B0604030504040204" pitchFamily="34" charset="0"/>
              </a:rPr>
              <a:t> </a:t>
            </a:r>
            <a:r>
              <a:rPr lang="sv-SE" sz="2000" i="1" dirty="0">
                <a:latin typeface="Verdana" panose="020B0604030504040204" pitchFamily="34" charset="0"/>
                <a:ea typeface="Verdana" panose="020B0604030504040204" pitchFamily="34" charset="0"/>
              </a:rPr>
              <a:t>jag förbättra mina egna prestationer</a:t>
            </a:r>
            <a:r>
              <a:rPr lang="sv-SE" sz="2000" dirty="0">
                <a:latin typeface="Verdana" panose="020B0604030504040204" pitchFamily="34" charset="0"/>
                <a:ea typeface="Verdana" panose="020B0604030504040204" pitchFamily="34" charset="0"/>
              </a:rPr>
              <a:t> för att nå målen? </a:t>
            </a:r>
            <a:r>
              <a:rPr lang="sv-SE" sz="2000" i="1" dirty="0">
                <a:latin typeface="Verdana" panose="020B0604030504040204" pitchFamily="34" charset="0"/>
                <a:ea typeface="Verdana" panose="020B0604030504040204" pitchFamily="34" charset="0"/>
              </a:rPr>
              <a:t>(förändring)</a:t>
            </a:r>
          </a:p>
          <a:p>
            <a:pPr marL="447675" lvl="1" indent="0">
              <a:buNone/>
            </a:pPr>
            <a:endParaRPr lang="fi-FI" sz="2000" i="1" dirty="0">
              <a:latin typeface="Verdana" panose="020B0604030504040204" pitchFamily="34" charset="0"/>
              <a:ea typeface="Verdana" panose="020B0604030504040204" pitchFamily="34" charset="0"/>
            </a:endParaRPr>
          </a:p>
          <a:p>
            <a:pPr marL="0" indent="0">
              <a:buNone/>
            </a:pPr>
            <a:r>
              <a:rPr lang="sv-SE" sz="2000" dirty="0">
                <a:latin typeface="Verdana" panose="020B0604030504040204" pitchFamily="34" charset="0"/>
                <a:ea typeface="Verdana" panose="020B0604030504040204" pitchFamily="34" charset="0"/>
              </a:rPr>
              <a:t>Läraren -&gt; utveckling av undervisningen (för att motsvara elevernas behov och mål)</a:t>
            </a:r>
          </a:p>
          <a:p>
            <a:pPr marL="0" indent="0">
              <a:buNone/>
            </a:pPr>
            <a:r>
              <a:rPr lang="sv-SE" sz="2000" dirty="0">
                <a:latin typeface="Verdana" panose="020B0604030504040204" pitchFamily="34" charset="0"/>
                <a:ea typeface="Verdana" panose="020B0604030504040204" pitchFamily="34" charset="0"/>
              </a:rPr>
              <a:t>Under läsårets gång ska vårdnadshavarna informeras om hur elevens studier framskrider och om elevens arbete och uppförande. </a:t>
            </a:r>
          </a:p>
          <a:p>
            <a:endParaRPr lang="fi-FI" dirty="0"/>
          </a:p>
          <a:p>
            <a:endParaRPr lang="fi-FI" dirty="0"/>
          </a:p>
        </p:txBody>
      </p:sp>
      <p:sp>
        <p:nvSpPr>
          <p:cNvPr id="5" name="Alatunnisteen paikkamerkki 4">
            <a:extLst>
              <a:ext uri="{FF2B5EF4-FFF2-40B4-BE49-F238E27FC236}">
                <a16:creationId xmlns:a16="http://schemas.microsoft.com/office/drawing/2014/main" id="{1251A244-488F-4C6C-B18A-75411961DB47}"/>
              </a:ext>
            </a:extLst>
          </p:cNvPr>
          <p:cNvSpPr>
            <a:spLocks noGrp="1"/>
          </p:cNvSpPr>
          <p:nvPr>
            <p:ph type="ftr" sz="quarter" idx="11"/>
          </p:nvPr>
        </p:nvSpPr>
        <p:spPr/>
        <p:txBody>
          <a:bodyPr/>
          <a:lstStyle/>
          <a:p>
            <a:r>
              <a:rPr lang="sv-SE"/>
              <a:t>Utbildningsstyrelsen</a:t>
            </a:r>
          </a:p>
        </p:txBody>
      </p:sp>
      <p:sp>
        <p:nvSpPr>
          <p:cNvPr id="6" name="Dian numeron paikkamerkki 5">
            <a:extLst>
              <a:ext uri="{FF2B5EF4-FFF2-40B4-BE49-F238E27FC236}">
                <a16:creationId xmlns:a16="http://schemas.microsoft.com/office/drawing/2014/main" id="{559C2181-F85C-4DB5-BA6D-EC57D3F20489}"/>
              </a:ext>
            </a:extLst>
          </p:cNvPr>
          <p:cNvSpPr>
            <a:spLocks noGrp="1"/>
          </p:cNvSpPr>
          <p:nvPr>
            <p:ph type="sldNum" sz="quarter" idx="12"/>
          </p:nvPr>
        </p:nvSpPr>
        <p:spPr/>
        <p:txBody>
          <a:bodyPr/>
          <a:lstStyle/>
          <a:p>
            <a:fld id="{A6E131DE-DA31-4CDF-828A-8EB206A3CD12}" type="slidenum">
              <a:rPr lang="en-GB" smtClean="0"/>
              <a:t>13</a:t>
            </a:fld>
            <a:endParaRPr lang="en-GB"/>
          </a:p>
        </p:txBody>
      </p:sp>
      <p:sp>
        <p:nvSpPr>
          <p:cNvPr id="7" name="Ellipsi 6">
            <a:extLst>
              <a:ext uri="{FF2B5EF4-FFF2-40B4-BE49-F238E27FC236}">
                <a16:creationId xmlns:a16="http://schemas.microsoft.com/office/drawing/2014/main" id="{B0C3B2C7-5BDF-41F8-A9C8-3717281B9381}"/>
              </a:ext>
            </a:extLst>
          </p:cNvPr>
          <p:cNvSpPr/>
          <p:nvPr/>
        </p:nvSpPr>
        <p:spPr>
          <a:xfrm>
            <a:off x="547538" y="1427600"/>
            <a:ext cx="1157399" cy="714375"/>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8" name="Kuva 7">
            <a:extLst>
              <a:ext uri="{FF2B5EF4-FFF2-40B4-BE49-F238E27FC236}">
                <a16:creationId xmlns:a16="http://schemas.microsoft.com/office/drawing/2014/main" id="{CAA4D106-D7BC-457F-9BBB-8A2702BD3D4B}"/>
              </a:ext>
            </a:extLst>
          </p:cNvPr>
          <p:cNvPicPr>
            <a:picLocks noChangeAspect="1"/>
          </p:cNvPicPr>
          <p:nvPr/>
        </p:nvPicPr>
        <p:blipFill>
          <a:blip r:embed="rId3"/>
          <a:stretch>
            <a:fillRect/>
          </a:stretch>
        </p:blipFill>
        <p:spPr>
          <a:xfrm>
            <a:off x="610966" y="4061456"/>
            <a:ext cx="1280099" cy="684574"/>
          </a:xfrm>
          <a:prstGeom prst="rect">
            <a:avLst/>
          </a:prstGeom>
        </p:spPr>
      </p:pic>
      <p:pic>
        <p:nvPicPr>
          <p:cNvPr id="9" name="Kuva 8">
            <a:extLst>
              <a:ext uri="{FF2B5EF4-FFF2-40B4-BE49-F238E27FC236}">
                <a16:creationId xmlns:a16="http://schemas.microsoft.com/office/drawing/2014/main" id="{8FB067E9-2010-4635-AB0F-78679EF5DEF5}"/>
              </a:ext>
            </a:extLst>
          </p:cNvPr>
          <p:cNvPicPr>
            <a:picLocks noChangeAspect="1"/>
          </p:cNvPicPr>
          <p:nvPr/>
        </p:nvPicPr>
        <p:blipFill>
          <a:blip r:embed="rId3"/>
          <a:stretch>
            <a:fillRect/>
          </a:stretch>
        </p:blipFill>
        <p:spPr>
          <a:xfrm>
            <a:off x="3688423" y="4828854"/>
            <a:ext cx="2558265" cy="647272"/>
          </a:xfrm>
          <a:prstGeom prst="rect">
            <a:avLst/>
          </a:prstGeom>
        </p:spPr>
      </p:pic>
    </p:spTree>
    <p:extLst>
      <p:ext uri="{BB962C8B-B14F-4D97-AF65-F5344CB8AC3E}">
        <p14:creationId xmlns:p14="http://schemas.microsoft.com/office/powerpoint/2010/main" val="1355874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9A3482D7-55B6-4D1F-824D-06FC6E6B2A59}"/>
              </a:ext>
            </a:extLst>
          </p:cNvPr>
          <p:cNvSpPr>
            <a:spLocks noGrp="1"/>
          </p:cNvSpPr>
          <p:nvPr>
            <p:ph type="ftr" sz="quarter" idx="11"/>
          </p:nvPr>
        </p:nvSpPr>
        <p:spPr/>
        <p:txBody>
          <a:bodyPr/>
          <a:lstStyle/>
          <a:p>
            <a:r>
              <a:rPr lang="sv-SE"/>
              <a:t>Utbildningsstyrelsen</a:t>
            </a:r>
          </a:p>
        </p:txBody>
      </p:sp>
      <p:sp>
        <p:nvSpPr>
          <p:cNvPr id="5" name="Dian numeron paikkamerkki 4">
            <a:extLst>
              <a:ext uri="{FF2B5EF4-FFF2-40B4-BE49-F238E27FC236}">
                <a16:creationId xmlns:a16="http://schemas.microsoft.com/office/drawing/2014/main" id="{8FA8D692-A39D-4B08-933E-890D05CFBC67}"/>
              </a:ext>
            </a:extLst>
          </p:cNvPr>
          <p:cNvSpPr>
            <a:spLocks noGrp="1"/>
          </p:cNvSpPr>
          <p:nvPr>
            <p:ph type="sldNum" sz="quarter" idx="12"/>
          </p:nvPr>
        </p:nvSpPr>
        <p:spPr/>
        <p:txBody>
          <a:bodyPr/>
          <a:lstStyle/>
          <a:p>
            <a:fld id="{A6E131DE-DA31-4CDF-828A-8EB206A3CD12}" type="slidenum">
              <a:rPr lang="en-GB" smtClean="0"/>
              <a:t>14</a:t>
            </a:fld>
            <a:endParaRPr lang="en-GB"/>
          </a:p>
        </p:txBody>
      </p:sp>
      <p:sp>
        <p:nvSpPr>
          <p:cNvPr id="56" name="Sisällön paikkamerkki 3">
            <a:extLst>
              <a:ext uri="{FF2B5EF4-FFF2-40B4-BE49-F238E27FC236}">
                <a16:creationId xmlns:a16="http://schemas.microsoft.com/office/drawing/2014/main" id="{C33C0596-1122-4038-A1C6-842F1BA57CCF}"/>
              </a:ext>
            </a:extLst>
          </p:cNvPr>
          <p:cNvSpPr txBox="1">
            <a:spLocks/>
          </p:cNvSpPr>
          <p:nvPr/>
        </p:nvSpPr>
        <p:spPr>
          <a:xfrm>
            <a:off x="613317" y="1940312"/>
            <a:ext cx="11491001" cy="4102800"/>
          </a:xfrm>
          <a:prstGeom prst="rect">
            <a:avLst/>
          </a:prstGeom>
        </p:spPr>
        <p:txBody>
          <a:bodyPr vert="horz" lIns="91440" tIns="45720" rIns="91440" bIns="45720" rtlCol="0">
            <a:noAutofit/>
          </a:bodyPr>
          <a:lstStyle>
            <a:lvl1pPr marL="360363" indent="-360363" algn="l" defTabSz="914400" rtl="0" eaLnBrk="1" latinLnBrk="0" hangingPunct="1">
              <a:lnSpc>
                <a:spcPct val="10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1pPr>
            <a:lvl2pPr marL="895350" indent="-447675" algn="l" defTabSz="914400" rtl="0" eaLnBrk="1" latinLnBrk="0" hangingPunct="1">
              <a:lnSpc>
                <a:spcPct val="10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2pPr>
            <a:lvl3pPr marL="1439863" indent="-457200" algn="l" defTabSz="914400" rtl="0" eaLnBrk="1" latinLnBrk="0" hangingPunct="1">
              <a:lnSpc>
                <a:spcPct val="105000"/>
              </a:lnSpc>
              <a:spcBef>
                <a:spcPts val="0"/>
              </a:spcBef>
              <a:spcAft>
                <a:spcPts val="1500"/>
              </a:spcAft>
              <a:buClr>
                <a:schemeClr val="tx2"/>
              </a:buClr>
              <a:buFont typeface="Arial" panose="020B0604020202020204" pitchFamily="34" charset="0"/>
              <a:buChar char="-"/>
              <a:defRPr sz="1700" kern="1200">
                <a:solidFill>
                  <a:schemeClr val="tx1"/>
                </a:solidFill>
                <a:latin typeface="+mn-lt"/>
                <a:ea typeface="+mn-ea"/>
                <a:cs typeface="+mn-cs"/>
              </a:defRPr>
            </a:lvl3pPr>
            <a:lvl4pPr marL="1701800" indent="-261938" algn="l" defTabSz="914400" rtl="0" eaLnBrk="1" latinLnBrk="0" hangingPunct="1">
              <a:lnSpc>
                <a:spcPct val="105000"/>
              </a:lnSpc>
              <a:spcBef>
                <a:spcPts val="500"/>
              </a:spcBef>
              <a:buClr>
                <a:schemeClr val="tx2"/>
              </a:buClr>
              <a:buFont typeface="Arial" panose="020B0604020202020204" pitchFamily="34" charset="0"/>
              <a:buChar char="-"/>
              <a:defRPr sz="1500" kern="1200">
                <a:solidFill>
                  <a:schemeClr val="tx1"/>
                </a:solidFill>
                <a:latin typeface="+mn-lt"/>
                <a:ea typeface="+mn-ea"/>
                <a:cs typeface="+mn-cs"/>
              </a:defRPr>
            </a:lvl4pPr>
            <a:lvl5pPr marL="1974850" indent="-273050" algn="l" defTabSz="914400" rtl="0" eaLnBrk="1" latinLnBrk="0" hangingPunct="1">
              <a:lnSpc>
                <a:spcPct val="105000"/>
              </a:lnSpc>
              <a:spcBef>
                <a:spcPts val="500"/>
              </a:spcBef>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200" dirty="0">
                <a:solidFill>
                  <a:schemeClr val="tx2"/>
                </a:solidFill>
                <a:ea typeface="Verdana" panose="020B0604030504040204" pitchFamily="34" charset="0"/>
              </a:rPr>
              <a:t>Allmänna principer </a:t>
            </a:r>
            <a:r>
              <a:rPr lang="sv-SE" sz="2200" dirty="0">
                <a:ea typeface="Verdana" panose="020B0604030504040204" pitchFamily="34" charset="0"/>
              </a:rPr>
              <a:t>för bedömningen ska beaktas.</a:t>
            </a:r>
          </a:p>
          <a:p>
            <a:r>
              <a:rPr lang="sv-SE" sz="2200" dirty="0">
                <a:solidFill>
                  <a:schemeClr val="tx2"/>
                </a:solidFill>
                <a:ea typeface="Verdana" panose="020B0604030504040204" pitchFamily="34" charset="0"/>
              </a:rPr>
              <a:t>Genomförs i relation </a:t>
            </a:r>
            <a:r>
              <a:rPr lang="sv-SE" sz="2200" dirty="0">
                <a:ea typeface="Verdana" panose="020B0604030504040204" pitchFamily="34" charset="0"/>
              </a:rPr>
              <a:t>till de </a:t>
            </a:r>
            <a:r>
              <a:rPr lang="sv-SE" sz="2200" dirty="0">
                <a:solidFill>
                  <a:schemeClr val="tx2"/>
                </a:solidFill>
                <a:ea typeface="Verdana" panose="020B0604030504040204" pitchFamily="34" charset="0"/>
              </a:rPr>
              <a:t>mål som ställts upp</a:t>
            </a:r>
            <a:r>
              <a:rPr lang="sv-SE" sz="2200" dirty="0">
                <a:ea typeface="Verdana" panose="020B0604030504040204" pitchFamily="34" charset="0"/>
              </a:rPr>
              <a:t> för läroämnena i grunderna för läroplanen och som utgående från detta preciserats för varje årskurs i den lokala läroplanen. </a:t>
            </a:r>
          </a:p>
          <a:p>
            <a:r>
              <a:rPr lang="sv-SE" sz="2200" dirty="0">
                <a:ea typeface="Verdana" panose="020B0604030504040204" pitchFamily="34" charset="0"/>
              </a:rPr>
              <a:t>Under läsårets gång ska </a:t>
            </a:r>
            <a:r>
              <a:rPr lang="sv-SE" sz="2200" dirty="0">
                <a:solidFill>
                  <a:schemeClr val="tx2"/>
                </a:solidFill>
                <a:ea typeface="Verdana" panose="020B0604030504040204" pitchFamily="34" charset="0"/>
              </a:rPr>
              <a:t>eleven och vårdnadshavarna informeras om elevens framsteg i studierna</a:t>
            </a:r>
            <a:r>
              <a:rPr lang="sv-SE" sz="2200" dirty="0">
                <a:ea typeface="Verdana" panose="020B0604030504040204" pitchFamily="34" charset="0"/>
              </a:rPr>
              <a:t> och </a:t>
            </a:r>
            <a:r>
              <a:rPr lang="sv-SE" sz="2200" dirty="0">
                <a:solidFill>
                  <a:schemeClr val="tx2"/>
                </a:solidFill>
                <a:ea typeface="Verdana" panose="020B0604030504040204" pitchFamily="34" charset="0"/>
              </a:rPr>
              <a:t>om hens arbete och uppförande</a:t>
            </a:r>
            <a:r>
              <a:rPr lang="sv-SE" sz="2200" dirty="0">
                <a:ea typeface="Verdana" panose="020B0604030504040204" pitchFamily="34" charset="0"/>
              </a:rPr>
              <a:t>.</a:t>
            </a:r>
          </a:p>
          <a:p>
            <a:r>
              <a:rPr lang="sv-SE" sz="2200" dirty="0">
                <a:solidFill>
                  <a:schemeClr val="tx2"/>
                </a:solidFill>
                <a:ea typeface="Verdana" panose="020B0604030504040204" pitchFamily="34" charset="0"/>
              </a:rPr>
              <a:t>Bedömningen får inte komma som en överraskning</a:t>
            </a:r>
            <a:r>
              <a:rPr lang="sv-SE" sz="2200" dirty="0">
                <a:ea typeface="Verdana" panose="020B0604030504040204" pitchFamily="34" charset="0"/>
              </a:rPr>
              <a:t>.</a:t>
            </a:r>
          </a:p>
          <a:p>
            <a:endParaRPr lang="fi-FI" dirty="0">
              <a:ea typeface="Verdana" panose="020B0604030504040204" pitchFamily="34" charset="0"/>
            </a:endParaRPr>
          </a:p>
          <a:p>
            <a:pPr marL="0" indent="0" fontAlgn="base">
              <a:buNone/>
            </a:pPr>
            <a:endParaRPr lang="fi-FI" dirty="0"/>
          </a:p>
          <a:p>
            <a:pPr marL="0" indent="0" fontAlgn="base">
              <a:buNone/>
            </a:pPr>
            <a:endParaRPr lang="en-US" dirty="0"/>
          </a:p>
          <a:p>
            <a:endParaRPr lang="fi-FI" dirty="0"/>
          </a:p>
        </p:txBody>
      </p:sp>
      <p:sp>
        <p:nvSpPr>
          <p:cNvPr id="2" name="Otsikko 1">
            <a:extLst>
              <a:ext uri="{FF2B5EF4-FFF2-40B4-BE49-F238E27FC236}">
                <a16:creationId xmlns:a16="http://schemas.microsoft.com/office/drawing/2014/main" id="{D2998886-CD82-BEFA-2502-FC79083C6F2B}"/>
              </a:ext>
            </a:extLst>
          </p:cNvPr>
          <p:cNvSpPr>
            <a:spLocks noGrp="1"/>
          </p:cNvSpPr>
          <p:nvPr>
            <p:ph type="title"/>
          </p:nvPr>
        </p:nvSpPr>
        <p:spPr>
          <a:xfrm>
            <a:off x="718149" y="765986"/>
            <a:ext cx="11088604" cy="687973"/>
          </a:xfrm>
        </p:spPr>
        <p:txBody>
          <a:bodyPr/>
          <a:lstStyle/>
          <a:p>
            <a:r>
              <a:rPr lang="sv-SE" dirty="0">
                <a:latin typeface="+mn-lt"/>
                <a:ea typeface="Verdana" panose="020B0604030504040204" pitchFamily="34" charset="0"/>
              </a:rPr>
              <a:t>Summativ bedömning sammanställer det som eleven lärt sig</a:t>
            </a:r>
          </a:p>
        </p:txBody>
      </p:sp>
    </p:spTree>
    <p:extLst>
      <p:ext uri="{BB962C8B-B14F-4D97-AF65-F5344CB8AC3E}">
        <p14:creationId xmlns:p14="http://schemas.microsoft.com/office/powerpoint/2010/main" val="2592787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CA02AEF-F438-4FF5-A431-90FC386A3550}"/>
              </a:ext>
            </a:extLst>
          </p:cNvPr>
          <p:cNvSpPr>
            <a:spLocks noGrp="1"/>
          </p:cNvSpPr>
          <p:nvPr>
            <p:ph type="title"/>
          </p:nvPr>
        </p:nvSpPr>
        <p:spPr>
          <a:xfrm>
            <a:off x="730860" y="334806"/>
            <a:ext cx="10515600" cy="687973"/>
          </a:xfrm>
        </p:spPr>
        <p:txBody>
          <a:bodyPr/>
          <a:lstStyle/>
          <a:p>
            <a:r>
              <a:rPr lang="sv-SE" sz="4400">
                <a:latin typeface="+mn-lt"/>
                <a:ea typeface="Verdana" panose="020B0604030504040204" pitchFamily="34" charset="0"/>
              </a:rPr>
              <a:t>Summativ bedömning</a:t>
            </a:r>
          </a:p>
        </p:txBody>
      </p:sp>
      <p:sp>
        <p:nvSpPr>
          <p:cNvPr id="3" name="Sisällön paikkamerkki 2">
            <a:extLst>
              <a:ext uri="{FF2B5EF4-FFF2-40B4-BE49-F238E27FC236}">
                <a16:creationId xmlns:a16="http://schemas.microsoft.com/office/drawing/2014/main" id="{6251A4D3-12B1-4F99-B545-47A17F2D7FF8}"/>
              </a:ext>
            </a:extLst>
          </p:cNvPr>
          <p:cNvSpPr>
            <a:spLocks noGrp="1"/>
          </p:cNvSpPr>
          <p:nvPr>
            <p:ph idx="1"/>
          </p:nvPr>
        </p:nvSpPr>
        <p:spPr>
          <a:xfrm>
            <a:off x="538100" y="1138916"/>
            <a:ext cx="10515600" cy="3871507"/>
          </a:xfrm>
        </p:spPr>
        <p:txBody>
          <a:bodyPr/>
          <a:lstStyle/>
          <a:p>
            <a:r>
              <a:rPr lang="sv-SE"/>
              <a:t>Syftet med den summativa bedömningen är att beskriva </a:t>
            </a:r>
            <a:r>
              <a:rPr lang="sv-SE" b="1">
                <a:solidFill>
                  <a:schemeClr val="accent1"/>
                </a:solidFill>
                <a:ea typeface="Verdana" panose="020B0604030504040204" pitchFamily="34" charset="0"/>
              </a:rPr>
              <a:t>hur väl och i vilken mån </a:t>
            </a:r>
            <a:r>
              <a:rPr lang="sv-SE"/>
              <a:t>eleven har uppnått </a:t>
            </a:r>
            <a:r>
              <a:rPr lang="sv-SE" b="1">
                <a:solidFill>
                  <a:schemeClr val="accent1"/>
                </a:solidFill>
                <a:ea typeface="Verdana" panose="020B0604030504040204" pitchFamily="34" charset="0"/>
              </a:rPr>
              <a:t>målen</a:t>
            </a:r>
            <a:r>
              <a:rPr lang="sv-SE"/>
              <a:t> som ställts upp för läroämnena i läroplanen. </a:t>
            </a:r>
          </a:p>
          <a:p>
            <a:r>
              <a:rPr lang="sv-SE"/>
              <a:t>Görs </a:t>
            </a:r>
            <a:r>
              <a:rPr lang="sv-SE" b="1">
                <a:solidFill>
                  <a:schemeClr val="accent1"/>
                </a:solidFill>
                <a:ea typeface="Verdana" panose="020B0604030504040204" pitchFamily="34" charset="0"/>
              </a:rPr>
              <a:t>åtminstone i slutet av varje läsår.</a:t>
            </a:r>
            <a:r>
              <a:rPr lang="sv-SE"/>
              <a:t> </a:t>
            </a:r>
            <a:r>
              <a:rPr lang="sv-SE" u="sng"/>
              <a:t>Bedömningen i slutet av läsåret är en summativ helhetsbedömning av hur eleven presterat under hela läsårets gång.</a:t>
            </a:r>
            <a:r>
              <a:rPr lang="sv-SE"/>
              <a:t> </a:t>
            </a:r>
          </a:p>
          <a:p>
            <a:r>
              <a:rPr lang="sv-SE"/>
              <a:t>Den summativa bedömningen genomförs av </a:t>
            </a:r>
            <a:r>
              <a:rPr lang="sv-SE" b="1">
                <a:solidFill>
                  <a:schemeClr val="accent1"/>
                </a:solidFill>
                <a:ea typeface="Verdana" panose="020B0604030504040204" pitchFamily="34" charset="0"/>
              </a:rPr>
              <a:t>läraren</a:t>
            </a:r>
            <a:r>
              <a:rPr lang="sv-SE" b="1">
                <a:ea typeface="Verdana" panose="020B0604030504040204" pitchFamily="34" charset="0"/>
              </a:rPr>
              <a:t> </a:t>
            </a:r>
            <a:r>
              <a:rPr lang="sv-SE"/>
              <a:t>som undervisat eleven eller av </a:t>
            </a:r>
            <a:r>
              <a:rPr lang="sv-SE" b="1">
                <a:solidFill>
                  <a:schemeClr val="accent1"/>
                </a:solidFill>
                <a:ea typeface="Verdana" panose="020B0604030504040204" pitchFamily="34" charset="0"/>
              </a:rPr>
              <a:t>lärarna tillsammans</a:t>
            </a:r>
            <a:r>
              <a:rPr lang="sv-SE"/>
              <a:t> om flera lärare har deltagit i undervisningen.</a:t>
            </a:r>
          </a:p>
          <a:p>
            <a:r>
              <a:rPr lang="sv-SE"/>
              <a:t>Förordningen om grundläggande utbildning förpliktar att eleven i slutet av varje läsår ska få ett </a:t>
            </a:r>
            <a:r>
              <a:rPr lang="sv-SE" u="sng"/>
              <a:t>läsårsbetyg</a:t>
            </a:r>
            <a:r>
              <a:rPr lang="sv-SE"/>
              <a:t>, där man verbalt eller med siffervitsord beskriver hur väl eleven under läsåret har uppnått målen i de läroämnen som ingår i elevens studieprogram. </a:t>
            </a:r>
          </a:p>
          <a:p>
            <a:r>
              <a:rPr lang="sv-SE"/>
              <a:t>Sådana sätt att visa sitt kunnande som inverkar på den summativa bedömningen ska dokumenteras.</a:t>
            </a:r>
          </a:p>
          <a:p>
            <a:endParaRPr lang="fi-FI">
              <a:ea typeface="Verdana" panose="020B0604030504040204" pitchFamily="34" charset="0"/>
            </a:endParaRPr>
          </a:p>
          <a:p>
            <a:endParaRPr lang="fi-FI"/>
          </a:p>
        </p:txBody>
      </p:sp>
      <p:sp>
        <p:nvSpPr>
          <p:cNvPr id="5" name="Alatunnisteen paikkamerkki 4">
            <a:extLst>
              <a:ext uri="{FF2B5EF4-FFF2-40B4-BE49-F238E27FC236}">
                <a16:creationId xmlns:a16="http://schemas.microsoft.com/office/drawing/2014/main" id="{6373FC30-0329-41A3-9C54-874C885BEEDF}"/>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cap="none" normalizeH="0" baseline="0" noProof="0">
                <a:ln>
                  <a:noFill/>
                </a:ln>
                <a:solidFill>
                  <a:srgbClr val="0041DC"/>
                </a:solidFill>
                <a:uLnTx/>
                <a:uFillTx/>
                <a:latin typeface="Calibri"/>
                <a:ea typeface="+mn-ea"/>
                <a:cs typeface="Calibri" panose="020F0502020204030204" pitchFamily="34" charset="0"/>
              </a:rPr>
              <a:t>Utbildningsstyrelsen</a:t>
            </a:r>
          </a:p>
        </p:txBody>
      </p:sp>
      <p:sp>
        <p:nvSpPr>
          <p:cNvPr id="6" name="Dian numeron paikkamerkki 5">
            <a:extLst>
              <a:ext uri="{FF2B5EF4-FFF2-40B4-BE49-F238E27FC236}">
                <a16:creationId xmlns:a16="http://schemas.microsoft.com/office/drawing/2014/main" id="{2759C5EF-3730-4C68-8929-6D146907756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35205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0F71616A-59D7-4D4E-8A92-8832BAE1AEDD}"/>
              </a:ext>
            </a:extLst>
          </p:cNvPr>
          <p:cNvSpPr>
            <a:spLocks noGrp="1"/>
          </p:cNvSpPr>
          <p:nvPr>
            <p:ph type="title"/>
          </p:nvPr>
        </p:nvSpPr>
        <p:spPr>
          <a:xfrm>
            <a:off x="599062" y="407181"/>
            <a:ext cx="10639423" cy="1033728"/>
          </a:xfrm>
        </p:spPr>
        <p:txBody>
          <a:bodyPr/>
          <a:lstStyle/>
          <a:p>
            <a:r>
              <a:rPr lang="sv-SE" sz="3200" dirty="0"/>
              <a:t>Ramen för bedömningskriterierna för läsårsbedömningen</a:t>
            </a:r>
          </a:p>
        </p:txBody>
      </p:sp>
      <p:sp>
        <p:nvSpPr>
          <p:cNvPr id="6" name="Sisällön paikkamerkki 5">
            <a:extLst>
              <a:ext uri="{FF2B5EF4-FFF2-40B4-BE49-F238E27FC236}">
                <a16:creationId xmlns:a16="http://schemas.microsoft.com/office/drawing/2014/main" id="{7CFE6E8F-FDA9-40E8-AC54-7D68217F0F39}"/>
              </a:ext>
            </a:extLst>
          </p:cNvPr>
          <p:cNvSpPr>
            <a:spLocks noGrp="1"/>
          </p:cNvSpPr>
          <p:nvPr>
            <p:ph idx="1"/>
          </p:nvPr>
        </p:nvSpPr>
        <p:spPr>
          <a:xfrm>
            <a:off x="599062" y="1324040"/>
            <a:ext cx="10515600" cy="4695044"/>
          </a:xfrm>
        </p:spPr>
        <p:txBody>
          <a:bodyPr vert="horz" lIns="91440" tIns="45720" rIns="91440" bIns="45720" rtlCol="0" anchor="t">
            <a:noAutofit/>
          </a:bodyPr>
          <a:lstStyle/>
          <a:p>
            <a:pPr marL="360045" indent="-360045"/>
            <a:r>
              <a:rPr lang="sv-SE" sz="1800" dirty="0">
                <a:latin typeface="Verdana" panose="020B0604030504040204" pitchFamily="34" charset="0"/>
                <a:ea typeface="Verdana" panose="020B0604030504040204" pitchFamily="34" charset="0"/>
              </a:rPr>
              <a:t>Inga ändringar har gjorts i de olika läroämnenas mål för undervisningen eller centrala innehåll i årskurserna 3–6 i Grunderna för läroplanen för den grundläggande utbildningen 2014.</a:t>
            </a:r>
          </a:p>
          <a:p>
            <a:pPr marL="360045" indent="-360045"/>
            <a:r>
              <a:rPr lang="sv-SE" sz="1800" dirty="0">
                <a:latin typeface="Verdana"/>
                <a:ea typeface="Verdana"/>
              </a:rPr>
              <a:t>Kunskapskraven vid läsårsbedömningen har bildats utgående från de befintliga målen för undervisningen, föremålen för bedömningen och läroämnenas centrala innehåll.</a:t>
            </a:r>
          </a:p>
          <a:p>
            <a:pPr marL="360045" indent="-360045"/>
            <a:r>
              <a:rPr lang="sv-SE" sz="1800" dirty="0">
                <a:latin typeface="Verdana" panose="020B0604030504040204" pitchFamily="34" charset="0"/>
                <a:ea typeface="Verdana" panose="020B0604030504040204" pitchFamily="34" charset="0"/>
              </a:rPr>
              <a:t>Det förnya kapitlet om bedömning, kapitel 6: ”Bedömningen av elevens lärande och kunnande i den grundläggande utbildningen” (publicerat 10.2.2020) </a:t>
            </a:r>
          </a:p>
          <a:p>
            <a:pPr lvl="1"/>
            <a:r>
              <a:rPr lang="sv-SE" sz="1800" dirty="0">
                <a:latin typeface="Verdana" panose="020B0604030504040204" pitchFamily="34" charset="0"/>
                <a:ea typeface="Verdana" panose="020B0604030504040204" pitchFamily="34" charset="0"/>
              </a:rPr>
              <a:t>Allmänna principer för bedömningen</a:t>
            </a:r>
          </a:p>
          <a:p>
            <a:pPr lvl="1">
              <a:lnSpc>
                <a:spcPct val="100000"/>
              </a:lnSpc>
            </a:pPr>
            <a:r>
              <a:rPr lang="sv-SE" sz="1800" dirty="0">
                <a:latin typeface="Verdana" panose="020B0604030504040204" pitchFamily="34" charset="0"/>
                <a:ea typeface="Verdana" panose="020B0604030504040204" pitchFamily="34" charset="0"/>
              </a:rPr>
              <a:t>Läsårsvitsordet är en </a:t>
            </a:r>
            <a:r>
              <a:rPr lang="sv-SE" sz="1800" b="1" dirty="0">
                <a:solidFill>
                  <a:schemeClr val="accent1"/>
                </a:solidFill>
                <a:latin typeface="Verdana" panose="020B0604030504040204" pitchFamily="34" charset="0"/>
                <a:ea typeface="Verdana" panose="020B0604030504040204" pitchFamily="34" charset="0"/>
              </a:rPr>
              <a:t>helhetsbedömning</a:t>
            </a:r>
            <a:r>
              <a:rPr lang="sv-SE" sz="1800" dirty="0">
                <a:latin typeface="Verdana" panose="020B0604030504040204" pitchFamily="34" charset="0"/>
                <a:ea typeface="Verdana" panose="020B0604030504040204" pitchFamily="34" charset="0"/>
              </a:rPr>
              <a:t> som ska genomföras utgående från målen och kunskapskraven för läroämnets lärokurs.</a:t>
            </a:r>
          </a:p>
          <a:p>
            <a:pPr lvl="1">
              <a:lnSpc>
                <a:spcPct val="100000"/>
              </a:lnSpc>
            </a:pPr>
            <a:r>
              <a:rPr lang="sv-SE" sz="1800" dirty="0">
                <a:latin typeface="Verdana" panose="020B0604030504040204" pitchFamily="34" charset="0"/>
                <a:ea typeface="Verdana" panose="020B0604030504040204" pitchFamily="34" charset="0"/>
              </a:rPr>
              <a:t>Om eleven uppnår en bättre kunskapsnivå i något mål </a:t>
            </a:r>
            <a:r>
              <a:rPr lang="sv-SE" sz="1800" b="1" dirty="0">
                <a:solidFill>
                  <a:schemeClr val="accent1"/>
                </a:solidFill>
                <a:latin typeface="Verdana" panose="020B0604030504040204" pitchFamily="34" charset="0"/>
                <a:ea typeface="Verdana" panose="020B0604030504040204" pitchFamily="34" charset="0"/>
              </a:rPr>
              <a:t>kan det kompensera en underkänd eller svagare prestation i något annat mål.</a:t>
            </a:r>
            <a:r>
              <a:rPr lang="sv-SE" sz="1800" dirty="0">
                <a:latin typeface="Verdana" panose="020B0604030504040204" pitchFamily="34" charset="0"/>
                <a:ea typeface="Verdana" panose="020B0604030504040204" pitchFamily="34" charset="0"/>
              </a:rPr>
              <a:t> </a:t>
            </a:r>
          </a:p>
          <a:p>
            <a:pPr marL="447675" lvl="1" indent="0">
              <a:buNone/>
            </a:pPr>
            <a:endParaRPr lang="fi-FI" dirty="0"/>
          </a:p>
        </p:txBody>
      </p:sp>
      <p:sp>
        <p:nvSpPr>
          <p:cNvPr id="3" name="Alatunnisteen paikkamerkki 2">
            <a:extLst>
              <a:ext uri="{FF2B5EF4-FFF2-40B4-BE49-F238E27FC236}">
                <a16:creationId xmlns:a16="http://schemas.microsoft.com/office/drawing/2014/main" id="{726B7DF1-1B6D-4103-A43D-E37436523C8D}"/>
              </a:ext>
            </a:extLst>
          </p:cNvPr>
          <p:cNvSpPr>
            <a:spLocks noGrp="1"/>
          </p:cNvSpPr>
          <p:nvPr>
            <p:ph type="ftr" sz="quarter" idx="11"/>
          </p:nvPr>
        </p:nvSpPr>
        <p:spPr>
          <a:xfrm>
            <a:off x="1780162" y="6357058"/>
            <a:ext cx="4328808" cy="262309"/>
          </a:xfrm>
        </p:spPr>
        <p:txBody>
          <a:bodyPr/>
          <a:lstStyle/>
          <a:p>
            <a:r>
              <a:rPr lang="sv-SE"/>
              <a:t>Utbildningsstyrelsen</a:t>
            </a:r>
          </a:p>
        </p:txBody>
      </p:sp>
      <p:sp>
        <p:nvSpPr>
          <p:cNvPr id="4" name="Platshållare för bildnummer 3">
            <a:extLst>
              <a:ext uri="{FF2B5EF4-FFF2-40B4-BE49-F238E27FC236}">
                <a16:creationId xmlns:a16="http://schemas.microsoft.com/office/drawing/2014/main" id="{A3CABAD7-8343-7B83-CD6F-1025DC7E257D}"/>
              </a:ext>
            </a:extLst>
          </p:cNvPr>
          <p:cNvSpPr>
            <a:spLocks noGrp="1"/>
          </p:cNvSpPr>
          <p:nvPr>
            <p:ph type="sldNum" sz="quarter" idx="12"/>
          </p:nvPr>
        </p:nvSpPr>
        <p:spPr/>
        <p:txBody>
          <a:bodyPr/>
          <a:lstStyle/>
          <a:p>
            <a:fld id="{A6E131DE-DA31-4CDF-828A-8EB206A3CD12}" type="slidenum">
              <a:rPr lang="en-GB" smtClean="0"/>
              <a:t>16</a:t>
            </a:fld>
            <a:endParaRPr lang="en-GB"/>
          </a:p>
        </p:txBody>
      </p:sp>
    </p:spTree>
    <p:extLst>
      <p:ext uri="{BB962C8B-B14F-4D97-AF65-F5344CB8AC3E}">
        <p14:creationId xmlns:p14="http://schemas.microsoft.com/office/powerpoint/2010/main" val="3157738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EBD89D6-DE10-463F-BD93-5C19BB87E2BB}"/>
              </a:ext>
            </a:extLst>
          </p:cNvPr>
          <p:cNvSpPr>
            <a:spLocks noGrp="1"/>
          </p:cNvSpPr>
          <p:nvPr>
            <p:ph idx="1"/>
          </p:nvPr>
        </p:nvSpPr>
        <p:spPr>
          <a:xfrm>
            <a:off x="378278" y="1364652"/>
            <a:ext cx="6392392" cy="4747390"/>
          </a:xfrm>
        </p:spPr>
        <p:txBody>
          <a:bodyPr vert="horz" lIns="91440" tIns="45720" rIns="91440" bIns="45720" rtlCol="0" anchor="t">
            <a:normAutofit fontScale="40000" lnSpcReduction="20000"/>
          </a:bodyPr>
          <a:lstStyle/>
          <a:p>
            <a:pPr marL="360045" indent="-360045">
              <a:lnSpc>
                <a:spcPct val="120000"/>
              </a:lnSpc>
              <a:spcAft>
                <a:spcPts val="0"/>
              </a:spcAft>
            </a:pPr>
            <a:r>
              <a:rPr lang="sv-SE" sz="5500" dirty="0">
                <a:solidFill>
                  <a:schemeClr val="tx2"/>
                </a:solidFill>
                <a:ea typeface="Verdana" panose="020B0604030504040204" pitchFamily="34" charset="0"/>
              </a:rPr>
              <a:t>Målen </a:t>
            </a:r>
            <a:r>
              <a:rPr lang="sv-SE" sz="5500" dirty="0">
                <a:ea typeface="Verdana" panose="020B0604030504040204" pitchFamily="34" charset="0"/>
              </a:rPr>
              <a:t>som fastställs i Grunderna för läroplanen </a:t>
            </a:r>
          </a:p>
          <a:p>
            <a:pPr marL="0" indent="0">
              <a:lnSpc>
                <a:spcPct val="120000"/>
              </a:lnSpc>
              <a:spcAft>
                <a:spcPts val="0"/>
              </a:spcAft>
              <a:buNone/>
            </a:pPr>
            <a:r>
              <a:rPr lang="sv-SE" sz="5500" dirty="0">
                <a:ea typeface="Verdana" panose="020B0604030504040204" pitchFamily="34" charset="0"/>
              </a:rPr>
              <a:t>      för den grundläggande utbildningen 2014 </a:t>
            </a:r>
            <a:r>
              <a:rPr lang="sv-SE" sz="5500" dirty="0">
                <a:solidFill>
                  <a:schemeClr val="tx2"/>
                </a:solidFill>
                <a:ea typeface="Verdana" panose="020B0604030504040204" pitchFamily="34" charset="0"/>
              </a:rPr>
              <a:t>bildar </a:t>
            </a:r>
          </a:p>
          <a:p>
            <a:pPr marL="0" indent="0">
              <a:lnSpc>
                <a:spcPct val="120000"/>
              </a:lnSpc>
              <a:spcAft>
                <a:spcPts val="0"/>
              </a:spcAft>
              <a:buNone/>
            </a:pPr>
            <a:r>
              <a:rPr lang="sv-SE" sz="5500" dirty="0">
                <a:solidFill>
                  <a:schemeClr val="tx2"/>
                </a:solidFill>
                <a:ea typeface="Verdana" panose="020B0604030504040204" pitchFamily="34" charset="0"/>
              </a:rPr>
              <a:t>      en helhet för varje läroämne.</a:t>
            </a:r>
          </a:p>
          <a:p>
            <a:pPr marL="360045" indent="-360045">
              <a:lnSpc>
                <a:spcPct val="120000"/>
              </a:lnSpc>
              <a:spcAft>
                <a:spcPts val="0"/>
              </a:spcAft>
            </a:pPr>
            <a:r>
              <a:rPr lang="sv-SE" sz="5500" dirty="0">
                <a:solidFill>
                  <a:schemeClr val="tx2"/>
                </a:solidFill>
                <a:ea typeface="Verdana"/>
              </a:rPr>
              <a:t>Målens ”förekomst” eller ”omfattning” kan </a:t>
            </a:r>
          </a:p>
          <a:p>
            <a:pPr marL="0" indent="0">
              <a:lnSpc>
                <a:spcPct val="120000"/>
              </a:lnSpc>
              <a:spcAft>
                <a:spcPts val="0"/>
              </a:spcAft>
              <a:buNone/>
            </a:pPr>
            <a:r>
              <a:rPr lang="sv-SE" sz="5500" dirty="0">
                <a:solidFill>
                  <a:schemeClr val="tx2"/>
                </a:solidFill>
                <a:ea typeface="Verdana"/>
              </a:rPr>
              <a:t>      variera, alla är lika viktiga</a:t>
            </a:r>
            <a:r>
              <a:rPr lang="sv-SE" sz="5500" dirty="0">
                <a:ea typeface="Verdana"/>
              </a:rPr>
              <a:t> med tanke på helheten.</a:t>
            </a:r>
          </a:p>
          <a:p>
            <a:pPr marL="360045" indent="-360045">
              <a:lnSpc>
                <a:spcPct val="120000"/>
              </a:lnSpc>
              <a:spcAft>
                <a:spcPts val="0"/>
              </a:spcAft>
            </a:pPr>
            <a:endParaRPr lang="sv-SE" sz="5500" dirty="0">
              <a:ea typeface="Verdana" panose="020B0604030504040204" pitchFamily="34" charset="0"/>
            </a:endParaRPr>
          </a:p>
          <a:p>
            <a:pPr marL="360045" indent="-360045">
              <a:lnSpc>
                <a:spcPct val="120000"/>
              </a:lnSpc>
              <a:spcAft>
                <a:spcPts val="0"/>
              </a:spcAft>
            </a:pPr>
            <a:r>
              <a:rPr lang="sv-SE" sz="5500" dirty="0">
                <a:ea typeface="Verdana" panose="020B0604030504040204" pitchFamily="34" charset="0"/>
              </a:rPr>
              <a:t>En del av </a:t>
            </a:r>
            <a:r>
              <a:rPr lang="sv-SE" sz="5500" dirty="0">
                <a:solidFill>
                  <a:schemeClr val="tx2"/>
                </a:solidFill>
                <a:ea typeface="Verdana" panose="020B0604030504040204" pitchFamily="34" charset="0"/>
              </a:rPr>
              <a:t>målen är kumulativa process- eller färdighetsmål</a:t>
            </a:r>
            <a:r>
              <a:rPr lang="sv-SE" sz="5500" dirty="0">
                <a:ea typeface="Verdana" panose="020B0604030504040204" pitchFamily="34" charset="0"/>
              </a:rPr>
              <a:t>, medan andra är mål med en </a:t>
            </a:r>
          </a:p>
          <a:p>
            <a:pPr marL="0" indent="0">
              <a:lnSpc>
                <a:spcPct val="120000"/>
              </a:lnSpc>
              <a:spcAft>
                <a:spcPts val="0"/>
              </a:spcAft>
              <a:buNone/>
            </a:pPr>
            <a:r>
              <a:rPr lang="sv-SE" sz="5500" dirty="0">
                <a:ea typeface="Verdana" panose="020B0604030504040204" pitchFamily="34" charset="0"/>
              </a:rPr>
              <a:t>      tydlig koppling till ett visst innehåll</a:t>
            </a:r>
          </a:p>
          <a:p>
            <a:pPr marL="0" indent="0">
              <a:lnSpc>
                <a:spcPct val="120000"/>
              </a:lnSpc>
              <a:spcAft>
                <a:spcPts val="0"/>
              </a:spcAft>
              <a:buNone/>
            </a:pPr>
            <a:endParaRPr lang="sv-SE" sz="5500" dirty="0">
              <a:ea typeface="Verdana" panose="020B0604030504040204" pitchFamily="34" charset="0"/>
            </a:endParaRPr>
          </a:p>
          <a:p>
            <a:pPr marL="360045" indent="-360045">
              <a:lnSpc>
                <a:spcPct val="120000"/>
              </a:lnSpc>
              <a:spcAft>
                <a:spcPts val="0"/>
              </a:spcAft>
            </a:pPr>
            <a:r>
              <a:rPr lang="sv-SE" sz="5500" dirty="0">
                <a:ea typeface="Verdana" panose="020B0604030504040204" pitchFamily="34" charset="0"/>
              </a:rPr>
              <a:t>Bedömningen som helhet utgörs av flera olika mindre delar. </a:t>
            </a:r>
          </a:p>
          <a:p>
            <a:pPr marL="360045" indent="-360045"/>
            <a:endParaRPr lang="fi-FI" sz="5500" dirty="0">
              <a:ea typeface="Verdana" panose="020B0604030504040204" pitchFamily="34" charset="0"/>
              <a:cs typeface="Calibri"/>
            </a:endParaRPr>
          </a:p>
          <a:p>
            <a:pPr marL="0" indent="0">
              <a:buNone/>
            </a:pPr>
            <a:endParaRPr lang="fi-FI" dirty="0"/>
          </a:p>
        </p:txBody>
      </p:sp>
      <p:sp>
        <p:nvSpPr>
          <p:cNvPr id="6" name="Otsikko 1">
            <a:extLst>
              <a:ext uri="{FF2B5EF4-FFF2-40B4-BE49-F238E27FC236}">
                <a16:creationId xmlns:a16="http://schemas.microsoft.com/office/drawing/2014/main" id="{CF5C5777-78BF-456E-B372-5B54DB4674D7}"/>
              </a:ext>
            </a:extLst>
          </p:cNvPr>
          <p:cNvSpPr txBox="1">
            <a:spLocks/>
          </p:cNvSpPr>
          <p:nvPr/>
        </p:nvSpPr>
        <p:spPr>
          <a:xfrm>
            <a:off x="596421" y="-127127"/>
            <a:ext cx="10821547" cy="1273566"/>
          </a:xfrm>
          <a:prstGeom prst="rect">
            <a:avLst/>
          </a:prstGeom>
        </p:spPr>
        <p:txBody>
          <a:bodyPr vert="horz" lIns="91440" tIns="45720" rIns="91440" bIns="45720" rtlCol="0" anchor="b" anchorCtr="0">
            <a:noAutofit/>
          </a:bodyPr>
          <a:lstStyle>
            <a:lvl1pPr algn="l" defTabSz="914400" rtl="0" eaLnBrk="1" latinLnBrk="0" hangingPunct="1">
              <a:lnSpc>
                <a:spcPct val="105000"/>
              </a:lnSpc>
              <a:spcBef>
                <a:spcPct val="0"/>
              </a:spcBef>
              <a:buNone/>
              <a:defRPr sz="3000" b="1" kern="1200">
                <a:solidFill>
                  <a:schemeClr val="tx2"/>
                </a:solidFill>
                <a:latin typeface="+mj-lt"/>
                <a:ea typeface="+mj-ea"/>
                <a:cs typeface="+mj-cs"/>
              </a:defRPr>
            </a:lvl1pPr>
          </a:lstStyle>
          <a:p>
            <a:r>
              <a:rPr lang="sv-SE" sz="4000"/>
              <a:t>Helhetsbedömning</a:t>
            </a:r>
          </a:p>
        </p:txBody>
      </p:sp>
      <p:pic>
        <p:nvPicPr>
          <p:cNvPr id="1026" name="Picture 2" descr="kuvapankkikuvitukset aiheesta viivan palapelin kuvakkeet - puzzle">
            <a:extLst>
              <a:ext uri="{FF2B5EF4-FFF2-40B4-BE49-F238E27FC236}">
                <a16:creationId xmlns:a16="http://schemas.microsoft.com/office/drawing/2014/main" id="{BB9620C7-CF23-47C8-87FE-DC91C4BC4B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7653" y="885149"/>
            <a:ext cx="4937925" cy="4346909"/>
          </a:xfrm>
          <a:prstGeom prst="rect">
            <a:avLst/>
          </a:prstGeom>
          <a:noFill/>
          <a:extLst>
            <a:ext uri="{909E8E84-426E-40DD-AFC4-6F175D3DCCD1}">
              <a14:hiddenFill xmlns:a14="http://schemas.microsoft.com/office/drawing/2010/main">
                <a:solidFill>
                  <a:srgbClr val="FFFFFF"/>
                </a:solidFill>
              </a14:hiddenFill>
            </a:ext>
          </a:extLst>
        </p:spPr>
      </p:pic>
      <p:sp>
        <p:nvSpPr>
          <p:cNvPr id="7" name="Alatunnisteen paikkamerkki 4">
            <a:extLst>
              <a:ext uri="{FF2B5EF4-FFF2-40B4-BE49-F238E27FC236}">
                <a16:creationId xmlns:a16="http://schemas.microsoft.com/office/drawing/2014/main" id="{DCAB83A6-E53C-4F61-92AF-DC8AB6A467C2}"/>
              </a:ext>
            </a:extLst>
          </p:cNvPr>
          <p:cNvSpPr>
            <a:spLocks noGrp="1"/>
          </p:cNvSpPr>
          <p:nvPr>
            <p:ph type="ftr" sz="quarter" idx="11"/>
          </p:nvPr>
        </p:nvSpPr>
        <p:spPr>
          <a:xfrm>
            <a:off x="1780162" y="6305687"/>
            <a:ext cx="1082781" cy="262309"/>
          </a:xfrm>
        </p:spPr>
        <p:txBody>
          <a:bodyPr vert="horz" lIns="0" tIns="0" rIns="0" bIns="0" rtlCol="0" anchor="ctr">
            <a:normAutofit fontScale="85000" lnSpcReduction="10000"/>
          </a:bodyPr>
          <a:lstStyle/>
          <a:p>
            <a:pPr>
              <a:spcAft>
                <a:spcPts val="600"/>
              </a:spcAft>
            </a:pPr>
            <a:r>
              <a:rPr lang="sv-SE">
                <a:latin typeface="+mn-lt"/>
                <a:ea typeface="+mn-ea"/>
                <a:cs typeface="Calibri" panose="020F0502020204030204" pitchFamily="34" charset="0"/>
              </a:rPr>
              <a:t>Utbildningsstyrelsen</a:t>
            </a:r>
          </a:p>
        </p:txBody>
      </p:sp>
      <p:sp>
        <p:nvSpPr>
          <p:cNvPr id="2" name="Platshållare för bildnummer 1">
            <a:extLst>
              <a:ext uri="{FF2B5EF4-FFF2-40B4-BE49-F238E27FC236}">
                <a16:creationId xmlns:a16="http://schemas.microsoft.com/office/drawing/2014/main" id="{ECCAAB74-8DE5-EFD9-3F6A-D4E3F091AF1F}"/>
              </a:ext>
            </a:extLst>
          </p:cNvPr>
          <p:cNvSpPr>
            <a:spLocks noGrp="1"/>
          </p:cNvSpPr>
          <p:nvPr>
            <p:ph type="sldNum" sz="quarter" idx="12"/>
          </p:nvPr>
        </p:nvSpPr>
        <p:spPr/>
        <p:txBody>
          <a:bodyPr/>
          <a:lstStyle/>
          <a:p>
            <a:fld id="{A6E131DE-DA31-4CDF-828A-8EB206A3CD12}" type="slidenum">
              <a:rPr lang="en-GB" smtClean="0">
                <a:solidFill>
                  <a:srgbClr val="0041DC"/>
                </a:solidFill>
              </a:rPr>
              <a:pPr/>
              <a:t>17</a:t>
            </a:fld>
            <a:endParaRPr lang="en-GB">
              <a:solidFill>
                <a:srgbClr val="0041DC"/>
              </a:solidFill>
            </a:endParaRPr>
          </a:p>
        </p:txBody>
      </p:sp>
    </p:spTree>
    <p:extLst>
      <p:ext uri="{BB962C8B-B14F-4D97-AF65-F5344CB8AC3E}">
        <p14:creationId xmlns:p14="http://schemas.microsoft.com/office/powerpoint/2010/main" val="1845289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B4129C3-BD2C-46C3-96E7-56204681AE6F}"/>
              </a:ext>
            </a:extLst>
          </p:cNvPr>
          <p:cNvSpPr>
            <a:spLocks noGrp="1"/>
          </p:cNvSpPr>
          <p:nvPr>
            <p:ph type="title"/>
          </p:nvPr>
        </p:nvSpPr>
        <p:spPr>
          <a:xfrm>
            <a:off x="645721" y="480500"/>
            <a:ext cx="10515600" cy="1097773"/>
          </a:xfrm>
        </p:spPr>
        <p:txBody>
          <a:bodyPr/>
          <a:lstStyle/>
          <a:p>
            <a:r>
              <a:rPr lang="sv-SE" sz="3600" dirty="0">
                <a:ea typeface="Verdana" panose="020B0604030504040204" pitchFamily="34" charset="0"/>
              </a:rPr>
              <a:t>Utgångspunkterna för beskrivningarna av kunnandet</a:t>
            </a:r>
          </a:p>
        </p:txBody>
      </p:sp>
      <p:sp>
        <p:nvSpPr>
          <p:cNvPr id="3" name="Sisällön paikkamerkki 2">
            <a:extLst>
              <a:ext uri="{FF2B5EF4-FFF2-40B4-BE49-F238E27FC236}">
                <a16:creationId xmlns:a16="http://schemas.microsoft.com/office/drawing/2014/main" id="{93C010FC-1F40-4038-A358-5C45414D86E9}"/>
              </a:ext>
            </a:extLst>
          </p:cNvPr>
          <p:cNvSpPr>
            <a:spLocks noGrp="1"/>
          </p:cNvSpPr>
          <p:nvPr>
            <p:ph idx="1"/>
          </p:nvPr>
        </p:nvSpPr>
        <p:spPr>
          <a:xfrm>
            <a:off x="645721" y="1422428"/>
            <a:ext cx="11208427" cy="4955072"/>
          </a:xfrm>
        </p:spPr>
        <p:txBody>
          <a:bodyPr vert="horz" lIns="91440" tIns="45720" rIns="91440" bIns="45720" rtlCol="0" anchor="t">
            <a:noAutofit/>
          </a:bodyPr>
          <a:lstStyle/>
          <a:p>
            <a:pPr marL="360045" indent="-360045"/>
            <a:r>
              <a:rPr lang="sv-SE" sz="2000" dirty="0">
                <a:ea typeface="Verdana"/>
              </a:rPr>
              <a:t>I den grundläggande utbildningen finns </a:t>
            </a:r>
            <a:r>
              <a:rPr lang="sv-SE" sz="2000" b="1" dirty="0">
                <a:solidFill>
                  <a:schemeClr val="accent1"/>
                </a:solidFill>
                <a:ea typeface="Verdana"/>
              </a:rPr>
              <a:t>mål som är gemensamma för alla elever </a:t>
            </a:r>
            <a:r>
              <a:rPr lang="sv-SE" sz="2000" dirty="0">
                <a:ea typeface="Verdana"/>
              </a:rPr>
              <a:t>och som undervisningen och lärandet tar sikte mot och genomförs i enlighet med.</a:t>
            </a:r>
          </a:p>
          <a:p>
            <a:pPr marL="360045" indent="-360045"/>
            <a:r>
              <a:rPr lang="sv-SE" sz="2000" dirty="0">
                <a:ea typeface="+mn-lt"/>
                <a:cs typeface="+mn-lt"/>
              </a:rPr>
              <a:t>Beskrivningarna av kunnandet beskriver den kunskapsnivå som förutsätts för att få ett specifikt vitsord. </a:t>
            </a:r>
            <a:r>
              <a:rPr lang="sv-SE" sz="2000" b="1" dirty="0">
                <a:solidFill>
                  <a:schemeClr val="tx2"/>
                </a:solidFill>
                <a:ea typeface="+mn-lt"/>
                <a:cs typeface="+mn-lt"/>
              </a:rPr>
              <a:t>Kunskapsbeskrivningarna utgör inte mål på olika nivåer.</a:t>
            </a:r>
          </a:p>
          <a:p>
            <a:pPr marL="360045" indent="-360045"/>
            <a:r>
              <a:rPr lang="sv-SE" sz="2000" dirty="0">
                <a:ea typeface="Verdana"/>
              </a:rPr>
              <a:t>Målen och de centrala innehållen för undervisningen i ett läroämne har i den lokala läroplanen preciserats enligt årskurs.</a:t>
            </a:r>
          </a:p>
          <a:p>
            <a:pPr marL="360045" indent="-360045"/>
            <a:r>
              <a:rPr lang="sv-SE" sz="2000" dirty="0">
                <a:ea typeface="Verdana"/>
              </a:rPr>
              <a:t>Målen för elevens lärande</a:t>
            </a:r>
            <a:r>
              <a:rPr lang="sv-SE" sz="2000" dirty="0">
                <a:solidFill>
                  <a:schemeClr val="accent1"/>
                </a:solidFill>
                <a:ea typeface="Verdana"/>
              </a:rPr>
              <a:t> </a:t>
            </a:r>
            <a:r>
              <a:rPr lang="sv-SE" sz="2000" b="1" dirty="0">
                <a:solidFill>
                  <a:schemeClr val="accent1"/>
                </a:solidFill>
                <a:ea typeface="Verdana"/>
              </a:rPr>
              <a:t>har härletts ur målen för undervisningen. Målen för lärandet fördelas inte mellan årskurserna</a:t>
            </a:r>
            <a:r>
              <a:rPr lang="sv-SE" sz="2000" dirty="0">
                <a:solidFill>
                  <a:schemeClr val="accent1"/>
                </a:solidFill>
                <a:ea typeface="Verdana"/>
              </a:rPr>
              <a:t>.</a:t>
            </a:r>
          </a:p>
          <a:p>
            <a:pPr marL="360045" indent="-360045"/>
            <a:r>
              <a:rPr lang="sv-SE" sz="2000" dirty="0">
                <a:ea typeface="Verdana"/>
                <a:cs typeface="Verdana"/>
              </a:rPr>
              <a:t>I arbetet med att utarbeta beskrivningarna av kunnandet för läsårsbedömningen har man till vissa delar även bearbetat</a:t>
            </a:r>
            <a:r>
              <a:rPr lang="sv-SE" sz="2000" b="1" dirty="0">
                <a:solidFill>
                  <a:schemeClr val="accent1"/>
                </a:solidFill>
                <a:ea typeface="Verdana"/>
                <a:cs typeface="Verdana"/>
              </a:rPr>
              <a:t> föremålet för bedömning</a:t>
            </a:r>
            <a:r>
              <a:rPr lang="sv-SE" sz="2000" dirty="0">
                <a:ea typeface="Verdana"/>
                <a:cs typeface="Verdana"/>
              </a:rPr>
              <a:t> och</a:t>
            </a:r>
            <a:r>
              <a:rPr lang="sv-SE" sz="2000" b="1" dirty="0">
                <a:solidFill>
                  <a:schemeClr val="accent1"/>
                </a:solidFill>
                <a:ea typeface="Verdana"/>
                <a:cs typeface="Verdana"/>
              </a:rPr>
              <a:t> kunskapskraven för vitsordet 8</a:t>
            </a:r>
            <a:r>
              <a:rPr lang="sv-SE" sz="2000" dirty="0">
                <a:ea typeface="Verdana"/>
                <a:cs typeface="Verdana"/>
              </a:rPr>
              <a:t>, det vill säga beskrivningen av goda kunskaper.</a:t>
            </a:r>
          </a:p>
          <a:p>
            <a:pPr marL="0" indent="0">
              <a:buNone/>
            </a:pPr>
            <a:r>
              <a:rPr lang="sv-SE" sz="2000" dirty="0">
                <a:ea typeface="Verdana"/>
                <a:cs typeface="Verdana"/>
              </a:rPr>
              <a:t>	         Målet är att bedömningskriterierna ska vara entydiga och jämlika</a:t>
            </a:r>
          </a:p>
          <a:p>
            <a:pPr marL="0" indent="0">
              <a:buNone/>
            </a:pPr>
            <a:endParaRPr lang="fi-FI" sz="2000" dirty="0">
              <a:ea typeface="Verdana" panose="020B0604030504040204" pitchFamily="34" charset="0"/>
            </a:endParaRPr>
          </a:p>
          <a:p>
            <a:pPr marL="360045" indent="-360045"/>
            <a:endParaRPr lang="fi-FI" sz="2000" dirty="0">
              <a:cs typeface="Calibri"/>
            </a:endParaRPr>
          </a:p>
        </p:txBody>
      </p:sp>
      <p:sp>
        <p:nvSpPr>
          <p:cNvPr id="5" name="Alatunnisteen paikkamerkki 4">
            <a:extLst>
              <a:ext uri="{FF2B5EF4-FFF2-40B4-BE49-F238E27FC236}">
                <a16:creationId xmlns:a16="http://schemas.microsoft.com/office/drawing/2014/main" id="{D3C9CDED-49AE-4516-B57C-2750C67AF5DD}"/>
              </a:ext>
            </a:extLst>
          </p:cNvPr>
          <p:cNvSpPr>
            <a:spLocks noGrp="1"/>
          </p:cNvSpPr>
          <p:nvPr>
            <p:ph type="ftr" sz="quarter" idx="11"/>
          </p:nvPr>
        </p:nvSpPr>
        <p:spPr/>
        <p:txBody>
          <a:bodyPr/>
          <a:lstStyle/>
          <a:p>
            <a:r>
              <a:rPr lang="sv-SE"/>
              <a:t>Utbildningsstyrelsen</a:t>
            </a:r>
          </a:p>
        </p:txBody>
      </p:sp>
      <p:sp>
        <p:nvSpPr>
          <p:cNvPr id="7" name="Nuoli: Oikea 6">
            <a:extLst>
              <a:ext uri="{FF2B5EF4-FFF2-40B4-BE49-F238E27FC236}">
                <a16:creationId xmlns:a16="http://schemas.microsoft.com/office/drawing/2014/main" id="{B012FF52-117C-4459-9779-CCE1D4FE5FCD}"/>
              </a:ext>
            </a:extLst>
          </p:cNvPr>
          <p:cNvSpPr/>
          <p:nvPr/>
        </p:nvSpPr>
        <p:spPr>
          <a:xfrm>
            <a:off x="1272371" y="5629492"/>
            <a:ext cx="705967" cy="2052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latshållare för bildnummer 5">
            <a:extLst>
              <a:ext uri="{FF2B5EF4-FFF2-40B4-BE49-F238E27FC236}">
                <a16:creationId xmlns:a16="http://schemas.microsoft.com/office/drawing/2014/main" id="{4A331E05-5A31-59AB-A933-4675C819E9F5}"/>
              </a:ext>
            </a:extLst>
          </p:cNvPr>
          <p:cNvSpPr>
            <a:spLocks noGrp="1"/>
          </p:cNvSpPr>
          <p:nvPr>
            <p:ph type="sldNum" sz="quarter" idx="12"/>
          </p:nvPr>
        </p:nvSpPr>
        <p:spPr/>
        <p:txBody>
          <a:bodyPr/>
          <a:lstStyle/>
          <a:p>
            <a:fld id="{A6E131DE-DA31-4CDF-828A-8EB206A3CD12}" type="slidenum">
              <a:rPr lang="en-GB" smtClean="0"/>
              <a:t>18</a:t>
            </a:fld>
            <a:endParaRPr lang="en-GB" dirty="0"/>
          </a:p>
        </p:txBody>
      </p:sp>
    </p:spTree>
    <p:extLst>
      <p:ext uri="{BB962C8B-B14F-4D97-AF65-F5344CB8AC3E}">
        <p14:creationId xmlns:p14="http://schemas.microsoft.com/office/powerpoint/2010/main" val="17950072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1C081A-ED1D-4E60-BC19-E53F0A0CC4FE}"/>
              </a:ext>
            </a:extLst>
          </p:cNvPr>
          <p:cNvSpPr>
            <a:spLocks noGrp="1"/>
          </p:cNvSpPr>
          <p:nvPr>
            <p:ph type="title"/>
          </p:nvPr>
        </p:nvSpPr>
        <p:spPr>
          <a:xfrm>
            <a:off x="525296" y="425165"/>
            <a:ext cx="10847960" cy="1325563"/>
          </a:xfrm>
        </p:spPr>
        <p:txBody>
          <a:bodyPr/>
          <a:lstStyle/>
          <a:p>
            <a:r>
              <a:rPr lang="sv-SE" sz="3200" dirty="0">
                <a:latin typeface="Verdana" panose="020B0604030504040204" pitchFamily="34" charset="0"/>
                <a:ea typeface="Verdana" panose="020B0604030504040204" pitchFamily="34" charset="0"/>
              </a:rPr>
              <a:t>Kompensationsprincipen för bedömningskriterierna och målens olika omfattningar</a:t>
            </a:r>
          </a:p>
        </p:txBody>
      </p:sp>
      <p:sp>
        <p:nvSpPr>
          <p:cNvPr id="3" name="Sisällön paikkamerkki 2">
            <a:extLst>
              <a:ext uri="{FF2B5EF4-FFF2-40B4-BE49-F238E27FC236}">
                <a16:creationId xmlns:a16="http://schemas.microsoft.com/office/drawing/2014/main" id="{2A6C1861-B887-467A-986F-9487146F699D}"/>
              </a:ext>
            </a:extLst>
          </p:cNvPr>
          <p:cNvSpPr>
            <a:spLocks noGrp="1"/>
          </p:cNvSpPr>
          <p:nvPr>
            <p:ph idx="1"/>
          </p:nvPr>
        </p:nvSpPr>
        <p:spPr>
          <a:xfrm>
            <a:off x="2331720" y="1899458"/>
            <a:ext cx="9601199" cy="3900815"/>
          </a:xfrm>
        </p:spPr>
        <p:txBody>
          <a:bodyPr vert="horz" lIns="91440" tIns="45720" rIns="91440" bIns="45720" rtlCol="0" anchor="t">
            <a:noAutofit/>
          </a:bodyPr>
          <a:lstStyle/>
          <a:p>
            <a:pPr marL="360045" indent="-360045"/>
            <a:r>
              <a:rPr lang="sv-SE" sz="2000" dirty="0">
                <a:latin typeface="Verdana" panose="020B0604030504040204" pitchFamily="34" charset="0"/>
                <a:ea typeface="Verdana" panose="020B0604030504040204" pitchFamily="34" charset="0"/>
              </a:rPr>
              <a:t>Om eleven uppnår en bättre kunskapsnivå i något mål kan det </a:t>
            </a:r>
            <a:r>
              <a:rPr lang="sv-SE" sz="2000" b="1" dirty="0">
                <a:solidFill>
                  <a:schemeClr val="tx2"/>
                </a:solidFill>
                <a:latin typeface="Verdana" panose="020B0604030504040204" pitchFamily="34" charset="0"/>
                <a:ea typeface="Verdana" panose="020B0604030504040204" pitchFamily="34" charset="0"/>
              </a:rPr>
              <a:t>kompensera</a:t>
            </a:r>
            <a:r>
              <a:rPr lang="sv-SE" sz="2000" dirty="0">
                <a:latin typeface="Verdana" panose="020B0604030504040204" pitchFamily="34" charset="0"/>
                <a:ea typeface="Verdana" panose="020B0604030504040204" pitchFamily="34" charset="0"/>
              </a:rPr>
              <a:t> en underkänd eller svagare prestation i något annat mål. </a:t>
            </a:r>
          </a:p>
          <a:p>
            <a:pPr marL="360045" indent="-360045"/>
            <a:r>
              <a:rPr lang="sv-SE" sz="2000" dirty="0">
                <a:solidFill>
                  <a:schemeClr val="tx2"/>
                </a:solidFill>
                <a:latin typeface="Verdana" panose="020B0604030504040204" pitchFamily="34" charset="0"/>
                <a:ea typeface="Verdana" panose="020B0604030504040204" pitchFamily="34" charset="0"/>
                <a:cs typeface="+mn-lt"/>
              </a:rPr>
              <a:t>Alla mål för undervisningen är lika viktiga, men i undervisningen kan man sträva efter att uppnå målen på flera olika sätt. </a:t>
            </a:r>
            <a:r>
              <a:rPr lang="sv-SE" sz="2000" dirty="0">
                <a:latin typeface="Verdana" panose="020B0604030504040204" pitchFamily="34" charset="0"/>
                <a:ea typeface="Verdana" panose="020B0604030504040204" pitchFamily="34" charset="0"/>
                <a:cs typeface="+mn-lt"/>
              </a:rPr>
              <a:t>En del av målen är kumulativa process- eller färdighetsmål, medan andra är mål med en tydlig koppling till ett visst innehåll.</a:t>
            </a:r>
          </a:p>
          <a:p>
            <a:pPr marL="360045" indent="-360045"/>
            <a:r>
              <a:rPr lang="sv-SE" sz="2000" dirty="0">
                <a:solidFill>
                  <a:schemeClr val="tx2"/>
                </a:solidFill>
                <a:latin typeface="Verdana" panose="020B0604030504040204" pitchFamily="34" charset="0"/>
                <a:ea typeface="Verdana" panose="020B0604030504040204" pitchFamily="34" charset="0"/>
                <a:cs typeface="+mn-lt"/>
              </a:rPr>
              <a:t>Målen för undervisningen fördelas lokalt enligt årskurs. I detta fall beaktas vid läsårsbedömningen de mål som fördelats för årskursen i fråga.</a:t>
            </a:r>
            <a:r>
              <a:rPr lang="sv-SE" sz="2000" dirty="0">
                <a:latin typeface="Verdana" panose="020B0604030504040204" pitchFamily="34" charset="0"/>
                <a:ea typeface="Verdana" panose="020B0604030504040204" pitchFamily="34" charset="0"/>
                <a:cs typeface="+mn-lt"/>
              </a:rPr>
              <a:t> </a:t>
            </a:r>
            <a:r>
              <a:rPr lang="sv-SE" sz="2000" dirty="0">
                <a:solidFill>
                  <a:schemeClr val="tx2"/>
                </a:solidFill>
                <a:latin typeface="Verdana" panose="020B0604030504040204" pitchFamily="34" charset="0"/>
                <a:ea typeface="Verdana" panose="020B0604030504040204" pitchFamily="34" charset="0"/>
                <a:cs typeface="+mn-lt"/>
              </a:rPr>
              <a:t>En del mål för läroämnena behandlas i alla årskurser, medan en del mål kanske bara ingår i en årskurs, beroende på läroämnet.</a:t>
            </a:r>
          </a:p>
          <a:p>
            <a:pPr marL="360045" indent="-360045"/>
            <a:r>
              <a:rPr lang="sv-SE" sz="2000" dirty="0">
                <a:latin typeface="Verdana" panose="020B0604030504040204" pitchFamily="34" charset="0"/>
                <a:ea typeface="Verdana" panose="020B0604030504040204" pitchFamily="34" charset="0"/>
                <a:cs typeface="+mn-lt"/>
              </a:rPr>
              <a:t>Samtliga mål för läroämnet beaktas i undervisningen och bedömningen.</a:t>
            </a:r>
          </a:p>
          <a:p>
            <a:pPr marL="0" indent="0">
              <a:buNone/>
            </a:pPr>
            <a:endParaRPr lang="fi-FI" dirty="0">
              <a:cs typeface="Calibri"/>
            </a:endParaRPr>
          </a:p>
          <a:p>
            <a:pPr marL="0" indent="0">
              <a:buNone/>
            </a:pPr>
            <a:endParaRPr lang="fi-FI" dirty="0">
              <a:cs typeface="Calibri"/>
            </a:endParaRPr>
          </a:p>
          <a:p>
            <a:pPr marL="360045" indent="-360045"/>
            <a:endParaRPr lang="fi-FI" dirty="0">
              <a:cs typeface="Calibri"/>
            </a:endParaRPr>
          </a:p>
          <a:p>
            <a:pPr marL="0" indent="0">
              <a:buNone/>
            </a:pPr>
            <a:endParaRPr lang="fi-FI" dirty="0">
              <a:cs typeface="Calibri"/>
            </a:endParaRPr>
          </a:p>
        </p:txBody>
      </p:sp>
      <p:sp>
        <p:nvSpPr>
          <p:cNvPr id="5" name="Alatunnisteen paikkamerkki 4">
            <a:extLst>
              <a:ext uri="{FF2B5EF4-FFF2-40B4-BE49-F238E27FC236}">
                <a16:creationId xmlns:a16="http://schemas.microsoft.com/office/drawing/2014/main" id="{C8903B99-87AC-4ED6-A0CB-C904BCB0B946}"/>
              </a:ext>
            </a:extLst>
          </p:cNvPr>
          <p:cNvSpPr>
            <a:spLocks noGrp="1"/>
          </p:cNvSpPr>
          <p:nvPr>
            <p:ph type="ftr" sz="quarter" idx="11"/>
          </p:nvPr>
        </p:nvSpPr>
        <p:spPr/>
        <p:txBody>
          <a:bodyPr/>
          <a:lstStyle/>
          <a:p>
            <a:r>
              <a:rPr lang="sv-SE"/>
              <a:t>Utbildningsstyrelsen</a:t>
            </a:r>
          </a:p>
        </p:txBody>
      </p:sp>
      <p:sp>
        <p:nvSpPr>
          <p:cNvPr id="6" name="Dian numeron paikkamerkki 5">
            <a:extLst>
              <a:ext uri="{FF2B5EF4-FFF2-40B4-BE49-F238E27FC236}">
                <a16:creationId xmlns:a16="http://schemas.microsoft.com/office/drawing/2014/main" id="{7FFB1964-CFDC-4C00-8EFF-B0172F49A012}"/>
              </a:ext>
            </a:extLst>
          </p:cNvPr>
          <p:cNvSpPr>
            <a:spLocks noGrp="1"/>
          </p:cNvSpPr>
          <p:nvPr>
            <p:ph type="sldNum" sz="quarter" idx="12"/>
          </p:nvPr>
        </p:nvSpPr>
        <p:spPr/>
        <p:txBody>
          <a:bodyPr/>
          <a:lstStyle/>
          <a:p>
            <a:fld id="{A6E131DE-DA31-4CDF-828A-8EB206A3CD12}" type="slidenum">
              <a:rPr lang="en-GB" smtClean="0"/>
              <a:t>19</a:t>
            </a:fld>
            <a:endParaRPr lang="en-GB"/>
          </a:p>
        </p:txBody>
      </p:sp>
    </p:spTree>
    <p:extLst>
      <p:ext uri="{BB962C8B-B14F-4D97-AF65-F5344CB8AC3E}">
        <p14:creationId xmlns:p14="http://schemas.microsoft.com/office/powerpoint/2010/main" val="4118457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88D69765-530B-490C-9947-97C3A8D9055A}"/>
              </a:ext>
            </a:extLst>
          </p:cNvPr>
          <p:cNvSpPr>
            <a:spLocks noGrp="1"/>
          </p:cNvSpPr>
          <p:nvPr>
            <p:ph type="ftr" sz="quarter" idx="11"/>
          </p:nvPr>
        </p:nvSpPr>
        <p:spPr/>
        <p:txBody>
          <a:bodyPr/>
          <a:lstStyle/>
          <a:p>
            <a:r>
              <a:rPr lang="sv-SE"/>
              <a:t>Utbildningsstyrelsen</a:t>
            </a:r>
          </a:p>
        </p:txBody>
      </p:sp>
      <p:sp>
        <p:nvSpPr>
          <p:cNvPr id="5" name="Dian numeron paikkamerkki 4">
            <a:extLst>
              <a:ext uri="{FF2B5EF4-FFF2-40B4-BE49-F238E27FC236}">
                <a16:creationId xmlns:a16="http://schemas.microsoft.com/office/drawing/2014/main" id="{DA7A81FC-A16B-4DA9-8C7B-B31FFD19F654}"/>
              </a:ext>
            </a:extLst>
          </p:cNvPr>
          <p:cNvSpPr>
            <a:spLocks noGrp="1"/>
          </p:cNvSpPr>
          <p:nvPr>
            <p:ph type="sldNum" sz="quarter" idx="12"/>
          </p:nvPr>
        </p:nvSpPr>
        <p:spPr/>
        <p:txBody>
          <a:bodyPr/>
          <a:lstStyle/>
          <a:p>
            <a:fld id="{A6E131DE-DA31-4CDF-828A-8EB206A3CD12}" type="slidenum">
              <a:rPr lang="en-GB" smtClean="0"/>
              <a:t>20</a:t>
            </a:fld>
            <a:endParaRPr lang="en-GB"/>
          </a:p>
        </p:txBody>
      </p:sp>
      <p:graphicFrame>
        <p:nvGraphicFramePr>
          <p:cNvPr id="7" name="Sisällön paikkamerkki 6">
            <a:extLst>
              <a:ext uri="{FF2B5EF4-FFF2-40B4-BE49-F238E27FC236}">
                <a16:creationId xmlns:a16="http://schemas.microsoft.com/office/drawing/2014/main" id="{061E0A57-9E46-4D17-B049-D93802C9A3B4}"/>
              </a:ext>
            </a:extLst>
          </p:cNvPr>
          <p:cNvGraphicFramePr>
            <a:graphicFrameLocks noGrp="1"/>
          </p:cNvGraphicFramePr>
          <p:nvPr>
            <p:ph idx="1"/>
          </p:nvPr>
        </p:nvGraphicFramePr>
        <p:xfrm>
          <a:off x="601446" y="1810963"/>
          <a:ext cx="10625891" cy="2713205"/>
        </p:xfrm>
        <a:graphic>
          <a:graphicData uri="http://schemas.openxmlformats.org/drawingml/2006/table">
            <a:tbl>
              <a:tblPr firstRow="1" firstCol="1" bandRow="1">
                <a:tableStyleId>{5C22544A-7EE6-4342-B048-85BDC9FD1C3A}</a:tableStyleId>
              </a:tblPr>
              <a:tblGrid>
                <a:gridCol w="1285719">
                  <a:extLst>
                    <a:ext uri="{9D8B030D-6E8A-4147-A177-3AD203B41FA5}">
                      <a16:colId xmlns:a16="http://schemas.microsoft.com/office/drawing/2014/main" val="1512038346"/>
                    </a:ext>
                  </a:extLst>
                </a:gridCol>
                <a:gridCol w="710119">
                  <a:extLst>
                    <a:ext uri="{9D8B030D-6E8A-4147-A177-3AD203B41FA5}">
                      <a16:colId xmlns:a16="http://schemas.microsoft.com/office/drawing/2014/main" val="2010243850"/>
                    </a:ext>
                  </a:extLst>
                </a:gridCol>
                <a:gridCol w="1434526">
                  <a:extLst>
                    <a:ext uri="{9D8B030D-6E8A-4147-A177-3AD203B41FA5}">
                      <a16:colId xmlns:a16="http://schemas.microsoft.com/office/drawing/2014/main" val="126347748"/>
                    </a:ext>
                  </a:extLst>
                </a:gridCol>
                <a:gridCol w="1406062">
                  <a:extLst>
                    <a:ext uri="{9D8B030D-6E8A-4147-A177-3AD203B41FA5}">
                      <a16:colId xmlns:a16="http://schemas.microsoft.com/office/drawing/2014/main" val="2618743166"/>
                    </a:ext>
                  </a:extLst>
                </a:gridCol>
                <a:gridCol w="1449310">
                  <a:extLst>
                    <a:ext uri="{9D8B030D-6E8A-4147-A177-3AD203B41FA5}">
                      <a16:colId xmlns:a16="http://schemas.microsoft.com/office/drawing/2014/main" val="2680211825"/>
                    </a:ext>
                  </a:extLst>
                </a:gridCol>
                <a:gridCol w="1410511">
                  <a:extLst>
                    <a:ext uri="{9D8B030D-6E8A-4147-A177-3AD203B41FA5}">
                      <a16:colId xmlns:a16="http://schemas.microsoft.com/office/drawing/2014/main" val="1872566422"/>
                    </a:ext>
                  </a:extLst>
                </a:gridCol>
                <a:gridCol w="1468876">
                  <a:extLst>
                    <a:ext uri="{9D8B030D-6E8A-4147-A177-3AD203B41FA5}">
                      <a16:colId xmlns:a16="http://schemas.microsoft.com/office/drawing/2014/main" val="972691182"/>
                    </a:ext>
                  </a:extLst>
                </a:gridCol>
                <a:gridCol w="1460768">
                  <a:extLst>
                    <a:ext uri="{9D8B030D-6E8A-4147-A177-3AD203B41FA5}">
                      <a16:colId xmlns:a16="http://schemas.microsoft.com/office/drawing/2014/main" val="1840679361"/>
                    </a:ext>
                  </a:extLst>
                </a:gridCol>
              </a:tblGrid>
              <a:tr h="1706880">
                <a:tc>
                  <a:txBody>
                    <a:bodyPr/>
                    <a:lstStyle/>
                    <a:p>
                      <a:pPr>
                        <a:lnSpc>
                          <a:spcPct val="107000"/>
                        </a:lnSpc>
                        <a:spcAft>
                          <a:spcPts val="0"/>
                        </a:spcAft>
                      </a:pPr>
                      <a:r>
                        <a:rPr lang="sv-SE" sz="1400">
                          <a:solidFill>
                            <a:sysClr val="windowText" lastClr="000000"/>
                          </a:solidFill>
                        </a:rPr>
                        <a:t>Mål för undervisningen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nSpc>
                          <a:spcPct val="107000"/>
                        </a:lnSpc>
                        <a:spcAft>
                          <a:spcPts val="0"/>
                        </a:spcAft>
                      </a:pPr>
                      <a:r>
                        <a:rPr lang="sv-SE" sz="1400">
                          <a:solidFill>
                            <a:sysClr val="windowText" lastClr="000000"/>
                          </a:solidFill>
                        </a:rPr>
                        <a:t>Innehåll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nSpc>
                          <a:spcPct val="107000"/>
                        </a:lnSpc>
                        <a:spcAft>
                          <a:spcPts val="0"/>
                        </a:spcAft>
                      </a:pPr>
                      <a:r>
                        <a:rPr lang="sv-SE" sz="1400">
                          <a:solidFill>
                            <a:sysClr val="windowText" lastClr="000000"/>
                          </a:solidFill>
                        </a:rPr>
                        <a:t>Mål för lärandet som härletts ur målen för undervisningen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nSpc>
                          <a:spcPct val="107000"/>
                        </a:lnSpc>
                        <a:spcAft>
                          <a:spcPts val="0"/>
                        </a:spcAft>
                      </a:pPr>
                      <a:r>
                        <a:rPr lang="sv-SE" sz="1400">
                          <a:solidFill>
                            <a:schemeClr val="tx1"/>
                          </a:solidFill>
                          <a:latin typeface="Calibri" panose="020F0502020204030204" pitchFamily="34" charset="0"/>
                          <a:ea typeface="Calibri" panose="020F0502020204030204" pitchFamily="34" charset="0"/>
                          <a:cs typeface="Times New Roman" panose="02020603050405020304" pitchFamily="18" charset="0"/>
                        </a:rPr>
                        <a:t>Föremål för bedömningen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nSpc>
                          <a:spcPct val="107000"/>
                        </a:lnSpc>
                        <a:spcAft>
                          <a:spcPts val="0"/>
                        </a:spcAft>
                      </a:pPr>
                      <a:r>
                        <a:rPr lang="sv-SE" sz="1400">
                          <a:solidFill>
                            <a:sysClr val="windowText" lastClr="000000"/>
                          </a:solidFill>
                        </a:rPr>
                        <a:t>Kunskapskrav för vitsordet 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spcAft>
                          <a:spcPts val="0"/>
                        </a:spcAft>
                      </a:pPr>
                      <a:r>
                        <a:rPr lang="sv-SE" sz="140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Kunskapskrav för vitsordet 7</a:t>
                      </a:r>
                    </a:p>
                    <a:p>
                      <a:pPr algn="l" rtl="0">
                        <a:lnSpc>
                          <a:spcPct val="107000"/>
                        </a:lnSpc>
                        <a:spcAft>
                          <a:spcPts val="0"/>
                        </a:spcAft>
                      </a:pPr>
                      <a:endParaRPr lang="fi-FI"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spcAft>
                          <a:spcPts val="0"/>
                        </a:spcAft>
                      </a:pPr>
                      <a:r>
                        <a:rPr lang="sv-SE" sz="1400">
                          <a:solidFill>
                            <a:sysClr val="windowText" lastClr="000000"/>
                          </a:solidFill>
                        </a:rPr>
                        <a:t>Kunskapskrav för vitsordet 8</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nSpc>
                          <a:spcPct val="107000"/>
                        </a:lnSpc>
                        <a:spcAft>
                          <a:spcPts val="0"/>
                        </a:spcAft>
                      </a:pPr>
                      <a:r>
                        <a:rPr lang="sv-SE" sz="140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Kunskapskrav för vitsordet 9</a:t>
                      </a:r>
                    </a:p>
                    <a:p>
                      <a:pPr algn="l" rtl="0">
                        <a:lnSpc>
                          <a:spcPct val="107000"/>
                        </a:lnSpc>
                        <a:spcAft>
                          <a:spcPts val="0"/>
                        </a:spcAft>
                      </a:pPr>
                      <a:endParaRPr lang="fi-FI"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198459662"/>
                  </a:ext>
                </a:extLst>
              </a:tr>
              <a:tr h="1006325">
                <a:tc>
                  <a:txBody>
                    <a:bodyPr/>
                    <a:lstStyle/>
                    <a:p>
                      <a:pPr>
                        <a:lnSpc>
                          <a:spcPct val="107000"/>
                        </a:lnSpc>
                        <a:spcAft>
                          <a:spcPts val="0"/>
                        </a:spcAft>
                      </a:pPr>
                      <a:r>
                        <a:rPr lang="sv-SE" sz="1200" b="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M3 stödja eleven att utveckla miljömedvetenhet...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0"/>
                        </a:spcAft>
                      </a:pPr>
                      <a:r>
                        <a:rPr lang="sv-SE" sz="120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I1-I6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sv-SE" sz="120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Eleven utvecklar sin miljömedvetenhet…</a:t>
                      </a:r>
                    </a:p>
                    <a:p>
                      <a:pPr algn="l" rtl="0">
                        <a:lnSpc>
                          <a:spcPct val="107000"/>
                        </a:lnSpc>
                        <a:spcAft>
                          <a:spcPts val="0"/>
                        </a:spcAft>
                      </a:pPr>
                      <a:endParaRPr lang="fi-FI"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0"/>
                        </a:spcAft>
                      </a:pPr>
                      <a:r>
                        <a:rPr lang="sv-SE" sz="120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Kunskaper och färdigheter i hållbar utveckling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Aft>
                          <a:spcPts val="0"/>
                        </a:spcAft>
                      </a:pPr>
                      <a:r>
                        <a:rPr lang="sv-SE" sz="120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Eleven kan…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sv-SE" sz="120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Eleven kan…</a:t>
                      </a:r>
                    </a:p>
                    <a:p>
                      <a:pPr algn="l" rtl="0">
                        <a:lnSpc>
                          <a:spcPct val="107000"/>
                        </a:lnSpc>
                        <a:spcAft>
                          <a:spcPts val="0"/>
                        </a:spcAft>
                      </a:pPr>
                      <a:endParaRPr lang="fi-FI"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sv-SE" sz="120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Eleven kan…</a:t>
                      </a:r>
                    </a:p>
                    <a:p>
                      <a:pPr algn="l" rtl="0">
                        <a:lnSpc>
                          <a:spcPct val="107000"/>
                        </a:lnSpc>
                        <a:spcAft>
                          <a:spcPts val="0"/>
                        </a:spcAft>
                      </a:pPr>
                      <a:endParaRPr lang="fi-FI"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sv-SE" sz="120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rPr>
                        <a:t>Eleven kan…</a:t>
                      </a:r>
                    </a:p>
                    <a:p>
                      <a:pPr algn="l" rtl="0">
                        <a:lnSpc>
                          <a:spcPct val="107000"/>
                        </a:lnSpc>
                        <a:spcAft>
                          <a:spcPts val="0"/>
                        </a:spcAft>
                      </a:pPr>
                      <a:endParaRPr lang="fi-FI" sz="12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2359273"/>
                  </a:ext>
                </a:extLst>
              </a:tr>
            </a:tbl>
          </a:graphicData>
        </a:graphic>
      </p:graphicFrame>
      <p:sp>
        <p:nvSpPr>
          <p:cNvPr id="8" name="Nuoli: Kaareva ylös 7">
            <a:extLst>
              <a:ext uri="{FF2B5EF4-FFF2-40B4-BE49-F238E27FC236}">
                <a16:creationId xmlns:a16="http://schemas.microsoft.com/office/drawing/2014/main" id="{4DAAAFAB-21A8-499C-A798-E9513E8BBD7C}"/>
              </a:ext>
            </a:extLst>
          </p:cNvPr>
          <p:cNvSpPr/>
          <p:nvPr/>
        </p:nvSpPr>
        <p:spPr>
          <a:xfrm flipH="1">
            <a:off x="3474265" y="4550992"/>
            <a:ext cx="1185284" cy="52684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Nuoli: Kaareva ylös 8">
            <a:extLst>
              <a:ext uri="{FF2B5EF4-FFF2-40B4-BE49-F238E27FC236}">
                <a16:creationId xmlns:a16="http://schemas.microsoft.com/office/drawing/2014/main" id="{B10E6A01-1412-4102-854E-54B4FFBE6995}"/>
              </a:ext>
            </a:extLst>
          </p:cNvPr>
          <p:cNvSpPr/>
          <p:nvPr/>
        </p:nvSpPr>
        <p:spPr>
          <a:xfrm>
            <a:off x="1109603" y="4550991"/>
            <a:ext cx="2285351" cy="59012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kstiruutu 9">
            <a:extLst>
              <a:ext uri="{FF2B5EF4-FFF2-40B4-BE49-F238E27FC236}">
                <a16:creationId xmlns:a16="http://schemas.microsoft.com/office/drawing/2014/main" id="{79415AD6-68F1-4BA0-940B-549BBBB42288}"/>
              </a:ext>
            </a:extLst>
          </p:cNvPr>
          <p:cNvSpPr txBox="1"/>
          <p:nvPr/>
        </p:nvSpPr>
        <p:spPr>
          <a:xfrm>
            <a:off x="680937" y="5408032"/>
            <a:ext cx="508756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cap="none" normalizeH="0" baseline="0" noProof="0">
                <a:ln>
                  <a:noFill/>
                </a:ln>
                <a:solidFill>
                  <a:schemeClr val="accent1">
                    <a:lumMod val="75000"/>
                  </a:schemeClr>
                </a:solidFill>
                <a:uLnTx/>
                <a:uFillTx/>
                <a:latin typeface="Calibri"/>
                <a:ea typeface="+mn-ea"/>
                <a:cs typeface="+mn-cs"/>
              </a:rPr>
              <a:t>Mål för elevens lärande beskriver målen för den grundläggande utbildningens lärokurs för alla elever vid etapperna</a:t>
            </a:r>
            <a:r>
              <a:rPr kumimoji="0" lang="sv-SE" sz="1600" b="0" i="0" u="none" strike="noStrike" cap="none" normalizeH="0" noProof="0">
                <a:ln>
                  <a:noFill/>
                </a:ln>
                <a:solidFill>
                  <a:schemeClr val="accent1">
                    <a:lumMod val="75000"/>
                  </a:schemeClr>
                </a:solidFill>
                <a:uLnTx/>
                <a:uFillTx/>
                <a:latin typeface="Calibri"/>
                <a:ea typeface="+mn-ea"/>
                <a:cs typeface="+mn-cs"/>
              </a:rPr>
              <a:t> årskurs 6 och årskurs 9 (slutbedömningen)</a:t>
            </a:r>
            <a:r>
              <a:rPr kumimoji="0" lang="sv-SE" sz="1600" b="0" i="0" u="none" strike="noStrike" cap="none" normalizeH="0" baseline="0" noProof="0">
                <a:ln>
                  <a:noFill/>
                </a:ln>
                <a:solidFill>
                  <a:schemeClr val="accent1">
                    <a:lumMod val="75000"/>
                  </a:schemeClr>
                </a:solidFill>
                <a:uLnTx/>
                <a:uFillTx/>
                <a:latin typeface="Calibri"/>
                <a:ea typeface="+mn-ea"/>
                <a:cs typeface="+mn-cs"/>
              </a:rPr>
              <a:t>. </a:t>
            </a:r>
          </a:p>
        </p:txBody>
      </p:sp>
      <p:sp>
        <p:nvSpPr>
          <p:cNvPr id="11" name="Tekstiruutu 10">
            <a:extLst>
              <a:ext uri="{FF2B5EF4-FFF2-40B4-BE49-F238E27FC236}">
                <a16:creationId xmlns:a16="http://schemas.microsoft.com/office/drawing/2014/main" id="{D6F67F37-082A-418F-BA8A-0C2DE2F23466}"/>
              </a:ext>
            </a:extLst>
          </p:cNvPr>
          <p:cNvSpPr txBox="1"/>
          <p:nvPr/>
        </p:nvSpPr>
        <p:spPr>
          <a:xfrm>
            <a:off x="5915533" y="5392265"/>
            <a:ext cx="5193454"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cap="none" normalizeH="0" baseline="0" noProof="0">
                <a:ln>
                  <a:noFill/>
                </a:ln>
                <a:solidFill>
                  <a:schemeClr val="accent1">
                    <a:lumMod val="75000"/>
                  </a:schemeClr>
                </a:solidFill>
                <a:uLnTx/>
                <a:uFillTx/>
                <a:latin typeface="Calibri"/>
                <a:ea typeface="+mn-ea"/>
                <a:cs typeface="+mn-cs"/>
              </a:rPr>
              <a:t>Kunskapskraven beskriver </a:t>
            </a:r>
            <a:r>
              <a:rPr lang="sv-SE" sz="1600">
                <a:solidFill>
                  <a:schemeClr val="accent1">
                    <a:lumMod val="75000"/>
                  </a:schemeClr>
                </a:solidFill>
                <a:latin typeface="Calibri"/>
                <a:ea typeface="+mn-ea"/>
                <a:cs typeface="+mn-cs"/>
              </a:rPr>
              <a:t>den kunskap som förutsätts att eleven ska ha för att bedömas med respektive vitsord.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Oikea aaltosulje 11">
            <a:extLst>
              <a:ext uri="{FF2B5EF4-FFF2-40B4-BE49-F238E27FC236}">
                <a16:creationId xmlns:a16="http://schemas.microsoft.com/office/drawing/2014/main" id="{663D5612-0BB5-4A4B-A9F9-C9763AFC142A}"/>
              </a:ext>
            </a:extLst>
          </p:cNvPr>
          <p:cNvSpPr/>
          <p:nvPr/>
        </p:nvSpPr>
        <p:spPr>
          <a:xfrm rot="5400000">
            <a:off x="8059873" y="2350285"/>
            <a:ext cx="660882" cy="5170159"/>
          </a:xfrm>
          <a:prstGeom prst="rightBrace">
            <a:avLst>
              <a:gd name="adj1" fmla="val 156951"/>
              <a:gd name="adj2" fmla="val 50168"/>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tsikko 1">
            <a:extLst>
              <a:ext uri="{FF2B5EF4-FFF2-40B4-BE49-F238E27FC236}">
                <a16:creationId xmlns:a16="http://schemas.microsoft.com/office/drawing/2014/main" id="{584A3FF1-2A78-423D-AC17-82C315E967EB}"/>
              </a:ext>
            </a:extLst>
          </p:cNvPr>
          <p:cNvSpPr>
            <a:spLocks noGrp="1"/>
          </p:cNvSpPr>
          <p:nvPr>
            <p:ph type="title"/>
          </p:nvPr>
        </p:nvSpPr>
        <p:spPr>
          <a:xfrm>
            <a:off x="593389" y="442951"/>
            <a:ext cx="10997165" cy="833400"/>
          </a:xfrm>
        </p:spPr>
        <p:txBody>
          <a:bodyPr/>
          <a:lstStyle/>
          <a:p>
            <a:r>
              <a:rPr lang="sv-SE" sz="3600"/>
              <a:t>Strukturen för bedömningskriterier och kunskapskrav i grunderna för läroplanen</a:t>
            </a:r>
            <a:br>
              <a:rPr lang="sv-SE"/>
            </a:br>
            <a:endParaRPr lang="sv-SE"/>
          </a:p>
        </p:txBody>
      </p:sp>
    </p:spTree>
    <p:extLst>
      <p:ext uri="{BB962C8B-B14F-4D97-AF65-F5344CB8AC3E}">
        <p14:creationId xmlns:p14="http://schemas.microsoft.com/office/powerpoint/2010/main" val="1227447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F31059-BAC6-CF5D-64B7-0BA8C0EDA66F}"/>
              </a:ext>
            </a:extLst>
          </p:cNvPr>
          <p:cNvSpPr>
            <a:spLocks noGrp="1"/>
          </p:cNvSpPr>
          <p:nvPr>
            <p:ph type="ctrTitle"/>
          </p:nvPr>
        </p:nvSpPr>
        <p:spPr>
          <a:xfrm>
            <a:off x="787940" y="1637931"/>
            <a:ext cx="8297694" cy="1791069"/>
          </a:xfrm>
        </p:spPr>
        <p:txBody>
          <a:bodyPr anchor="ctr">
            <a:normAutofit fontScale="90000"/>
          </a:bodyPr>
          <a:lstStyle/>
          <a:p>
            <a:r>
              <a:rPr lang="fi-FI" dirty="0" err="1"/>
              <a:t>Bedömningskriterierna</a:t>
            </a:r>
            <a:r>
              <a:rPr lang="fi-FI" dirty="0"/>
              <a:t> för </a:t>
            </a:r>
            <a:r>
              <a:rPr lang="fi-FI" dirty="0" err="1"/>
              <a:t>läsårsbedömningen</a:t>
            </a:r>
            <a:r>
              <a:rPr lang="fi-FI" dirty="0"/>
              <a:t> i </a:t>
            </a:r>
            <a:r>
              <a:rPr lang="fi-FI" dirty="0" err="1"/>
              <a:t>årskurs</a:t>
            </a:r>
            <a:r>
              <a:rPr lang="fi-FI" dirty="0"/>
              <a:t> 6, </a:t>
            </a:r>
            <a:r>
              <a:rPr lang="fi-FI" dirty="0" err="1"/>
              <a:t>lärokurserna</a:t>
            </a:r>
            <a:r>
              <a:rPr lang="fi-FI" dirty="0"/>
              <a:t> i </a:t>
            </a:r>
            <a:r>
              <a:rPr lang="fi-FI" dirty="0" err="1"/>
              <a:t>språk</a:t>
            </a:r>
            <a:endParaRPr lang="fi-FI" dirty="0"/>
          </a:p>
        </p:txBody>
      </p:sp>
    </p:spTree>
    <p:extLst>
      <p:ext uri="{BB962C8B-B14F-4D97-AF65-F5344CB8AC3E}">
        <p14:creationId xmlns:p14="http://schemas.microsoft.com/office/powerpoint/2010/main" val="2735284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45B3EDA-C570-49A6-97F8-14ECEDCCEEE2}"/>
              </a:ext>
            </a:extLst>
          </p:cNvPr>
          <p:cNvSpPr>
            <a:spLocks noGrp="1"/>
          </p:cNvSpPr>
          <p:nvPr>
            <p:ph type="title"/>
          </p:nvPr>
        </p:nvSpPr>
        <p:spPr>
          <a:xfrm>
            <a:off x="565079" y="164782"/>
            <a:ext cx="11260476" cy="864525"/>
          </a:xfrm>
        </p:spPr>
        <p:txBody>
          <a:bodyPr/>
          <a:lstStyle/>
          <a:p>
            <a:r>
              <a:rPr lang="fi-FI" sz="3600" dirty="0" err="1"/>
              <a:t>Bedömningen</a:t>
            </a:r>
            <a:r>
              <a:rPr lang="fi-FI" sz="3600" dirty="0"/>
              <a:t> av </a:t>
            </a:r>
            <a:r>
              <a:rPr lang="fi-FI" sz="3600" dirty="0" err="1"/>
              <a:t>elevens</a:t>
            </a:r>
            <a:r>
              <a:rPr lang="fi-FI" sz="3600" dirty="0"/>
              <a:t> </a:t>
            </a:r>
            <a:r>
              <a:rPr lang="fi-FI" sz="3600" dirty="0" err="1"/>
              <a:t>lärande</a:t>
            </a:r>
            <a:r>
              <a:rPr lang="fi-FI" sz="3600" dirty="0"/>
              <a:t> </a:t>
            </a:r>
            <a:r>
              <a:rPr lang="fi-FI" sz="3600" dirty="0" err="1"/>
              <a:t>och</a:t>
            </a:r>
            <a:r>
              <a:rPr lang="fi-FI" sz="3600" dirty="0"/>
              <a:t> </a:t>
            </a:r>
            <a:r>
              <a:rPr lang="fi-FI" sz="3600" dirty="0" err="1"/>
              <a:t>kunnande</a:t>
            </a:r>
            <a:r>
              <a:rPr lang="fi-FI" sz="3600" dirty="0"/>
              <a:t>, </a:t>
            </a:r>
            <a:r>
              <a:rPr lang="fi-FI" sz="3600" dirty="0" err="1"/>
              <a:t>språk</a:t>
            </a:r>
            <a:r>
              <a:rPr lang="fi-FI" sz="3600" dirty="0"/>
              <a:t> </a:t>
            </a:r>
            <a:r>
              <a:rPr lang="fi-FI" sz="3600" b="0" dirty="0"/>
              <a:t>1/2</a:t>
            </a:r>
          </a:p>
        </p:txBody>
      </p:sp>
      <p:sp>
        <p:nvSpPr>
          <p:cNvPr id="3" name="Sisällön paikkamerkki 2">
            <a:extLst>
              <a:ext uri="{FF2B5EF4-FFF2-40B4-BE49-F238E27FC236}">
                <a16:creationId xmlns:a16="http://schemas.microsoft.com/office/drawing/2014/main" id="{C214EB16-DA87-4C57-9107-F7C102EEFE4D}"/>
              </a:ext>
            </a:extLst>
          </p:cNvPr>
          <p:cNvSpPr>
            <a:spLocks noGrp="1"/>
          </p:cNvSpPr>
          <p:nvPr>
            <p:ph idx="1"/>
          </p:nvPr>
        </p:nvSpPr>
        <p:spPr>
          <a:xfrm>
            <a:off x="789560" y="873304"/>
            <a:ext cx="10515600" cy="5439730"/>
          </a:xfrm>
        </p:spPr>
        <p:txBody>
          <a:bodyPr vert="horz" lIns="91440" tIns="45720" rIns="91440" bIns="45720" rtlCol="0" anchor="t">
            <a:noAutofit/>
          </a:bodyPr>
          <a:lstStyle/>
          <a:p>
            <a:pPr marL="0" indent="0">
              <a:buNone/>
            </a:pPr>
            <a:r>
              <a:rPr lang="fi-FI" sz="2800" b="0" dirty="0" err="1">
                <a:solidFill>
                  <a:schemeClr val="accent1"/>
                </a:solidFill>
              </a:rPr>
              <a:t>Andra</a:t>
            </a:r>
            <a:r>
              <a:rPr lang="fi-FI" sz="2800" b="0" dirty="0">
                <a:solidFill>
                  <a:schemeClr val="accent1"/>
                </a:solidFill>
              </a:rPr>
              <a:t> </a:t>
            </a:r>
            <a:r>
              <a:rPr lang="fi-FI" sz="2800" b="0" dirty="0" err="1">
                <a:solidFill>
                  <a:schemeClr val="accent1"/>
                </a:solidFill>
              </a:rPr>
              <a:t>inhemska</a:t>
            </a:r>
            <a:r>
              <a:rPr lang="fi-FI" sz="2800" b="0" dirty="0">
                <a:solidFill>
                  <a:schemeClr val="accent1"/>
                </a:solidFill>
              </a:rPr>
              <a:t> </a:t>
            </a:r>
            <a:r>
              <a:rPr lang="fi-FI" sz="2800" b="0" dirty="0" err="1">
                <a:solidFill>
                  <a:schemeClr val="accent1"/>
                </a:solidFill>
              </a:rPr>
              <a:t>språket</a:t>
            </a:r>
            <a:r>
              <a:rPr lang="fi-FI" sz="2800" b="0" dirty="0">
                <a:solidFill>
                  <a:schemeClr val="accent1"/>
                </a:solidFill>
              </a:rPr>
              <a:t> </a:t>
            </a:r>
            <a:r>
              <a:rPr lang="fi-FI" sz="2800" b="0" dirty="0" err="1">
                <a:solidFill>
                  <a:schemeClr val="accent1"/>
                </a:solidFill>
              </a:rPr>
              <a:t>och</a:t>
            </a:r>
            <a:r>
              <a:rPr lang="fi-FI" sz="2800" b="0" dirty="0">
                <a:solidFill>
                  <a:schemeClr val="accent1"/>
                </a:solidFill>
              </a:rPr>
              <a:t> </a:t>
            </a:r>
            <a:r>
              <a:rPr lang="fi-FI" sz="2800" b="0" dirty="0" err="1">
                <a:solidFill>
                  <a:schemeClr val="accent1"/>
                </a:solidFill>
              </a:rPr>
              <a:t>främmande</a:t>
            </a:r>
            <a:r>
              <a:rPr lang="fi-FI" sz="2800" b="0" dirty="0">
                <a:solidFill>
                  <a:schemeClr val="accent1"/>
                </a:solidFill>
              </a:rPr>
              <a:t> </a:t>
            </a:r>
            <a:r>
              <a:rPr lang="fi-FI" sz="2800" b="0" dirty="0" err="1">
                <a:solidFill>
                  <a:schemeClr val="accent1"/>
                </a:solidFill>
              </a:rPr>
              <a:t>språk</a:t>
            </a:r>
            <a:endParaRPr lang="sv-SE" sz="2800" dirty="0">
              <a:solidFill>
                <a:schemeClr val="accent1"/>
              </a:solidFill>
              <a:effectLst/>
            </a:endParaRPr>
          </a:p>
          <a:p>
            <a:r>
              <a:rPr lang="sv-SE" dirty="0">
                <a:effectLst/>
              </a:rPr>
              <a:t>Bedömningen ska sporra och ge eleverna möjlighet att bli medvetna om sina kunskaper, att utveckla dem och att uttrycka sig på för dem naturliga sätt. </a:t>
            </a:r>
          </a:p>
          <a:p>
            <a:pPr marL="360045" indent="-360045"/>
            <a:r>
              <a:rPr lang="sv-SE" dirty="0">
                <a:effectLst/>
              </a:rPr>
              <a:t>För att studierna ska framskrida är det centralt att eleven genomför självvärdering och kamratrespons. </a:t>
            </a:r>
          </a:p>
          <a:p>
            <a:pPr marL="360045" indent="-360045"/>
            <a:r>
              <a:rPr lang="sv-SE" dirty="0">
                <a:effectLst/>
              </a:rPr>
              <a:t>Mångsidig bedömning ger de elever som har inlärningssvårigheter i språk, eller annars har ett annorlunda språkligt utgångsläge, möjligheter att visa sitt kunnande.</a:t>
            </a:r>
          </a:p>
          <a:p>
            <a:pPr marL="360045" indent="-360045"/>
            <a:r>
              <a:rPr lang="sv-FI" dirty="0">
                <a:effectLst/>
                <a:latin typeface="Calibri" panose="020F0502020204030204" pitchFamily="34" charset="0"/>
                <a:ea typeface="Calibri" panose="020F0502020204030204" pitchFamily="34" charset="0"/>
                <a:cs typeface="Times New Roman" panose="02020603050405020304" pitchFamily="18" charset="0"/>
              </a:rPr>
              <a:t>Läraren ska ge en verbal bedömning eller ett siffervitsord i </a:t>
            </a:r>
            <a:r>
              <a:rPr lang="sv-FI" dirty="0">
                <a:latin typeface="Calibri" panose="020F0502020204030204" pitchFamily="34" charset="0"/>
                <a:ea typeface="Calibri" panose="020F0502020204030204" pitchFamily="34" charset="0"/>
                <a:cs typeface="Times New Roman" panose="02020603050405020304" pitchFamily="18" charset="0"/>
              </a:rPr>
              <a:t>A</a:t>
            </a:r>
            <a:r>
              <a:rPr lang="sv-FI" dirty="0">
                <a:effectLst/>
                <a:latin typeface="Calibri" panose="020F0502020204030204" pitchFamily="34" charset="0"/>
                <a:ea typeface="Calibri" panose="020F0502020204030204" pitchFamily="34" charset="0"/>
                <a:cs typeface="Times New Roman" panose="02020603050405020304" pitchFamily="18" charset="0"/>
              </a:rPr>
              <a:t>-lärokursen i modersmålsinriktad finska genom att bedöma elevernas </a:t>
            </a:r>
            <a:r>
              <a:rPr lang="sv-FI" dirty="0">
                <a:effectLst/>
                <a:latin typeface="Calibri" panose="020F0502020204030204" pitchFamily="34" charset="0"/>
                <a:ea typeface="Calibri" panose="020F0502020204030204" pitchFamily="34" charset="0"/>
                <a:cs typeface="Calibri" panose="020F0502020204030204" pitchFamily="34" charset="0"/>
              </a:rPr>
              <a:t>kunnande</a:t>
            </a:r>
            <a:r>
              <a:rPr lang="sv-FI" dirty="0">
                <a:effectLst/>
                <a:latin typeface="Calibri" panose="020F0502020204030204" pitchFamily="34" charset="0"/>
                <a:ea typeface="Calibri" panose="020F0502020204030204" pitchFamily="34" charset="0"/>
                <a:cs typeface="Times New Roman" panose="02020603050405020304" pitchFamily="18" charset="0"/>
              </a:rPr>
              <a:t> i relation till de mål som i den lokala läroplanen fördelats årskursvis i årskurserna </a:t>
            </a:r>
            <a:r>
              <a:rPr lang="sv-FI" dirty="0">
                <a:effectLst/>
                <a:latin typeface="Calibri" panose="020F0502020204030204" pitchFamily="34" charset="0"/>
                <a:ea typeface="Calibri" panose="020F0502020204030204" pitchFamily="34" charset="0"/>
                <a:cs typeface="Calibri" panose="020F0502020204030204" pitchFamily="34" charset="0"/>
              </a:rPr>
              <a:t>3–6</a:t>
            </a:r>
            <a:r>
              <a:rPr lang="sv-FI" dirty="0">
                <a:effectLst/>
                <a:latin typeface="Calibri" panose="020F0502020204030204" pitchFamily="34" charset="0"/>
                <a:ea typeface="Calibri" panose="020F0502020204030204" pitchFamily="34" charset="0"/>
                <a:cs typeface="Times New Roman" panose="02020603050405020304" pitchFamily="18" charset="0"/>
              </a:rPr>
              <a:t>. (ex. </a:t>
            </a:r>
            <a:r>
              <a:rPr lang="sv-FI" dirty="0">
                <a:latin typeface="Calibri" panose="020F0502020204030204" pitchFamily="34" charset="0"/>
                <a:ea typeface="Calibri" panose="020F0502020204030204" pitchFamily="34" charset="0"/>
                <a:cs typeface="Times New Roman" panose="02020603050405020304" pitchFamily="18" charset="0"/>
              </a:rPr>
              <a:t>från ingresstexten i </a:t>
            </a:r>
            <a:r>
              <a:rPr lang="sv-FI" dirty="0" err="1">
                <a:latin typeface="Calibri" panose="020F0502020204030204" pitchFamily="34" charset="0"/>
                <a:ea typeface="Calibri" panose="020F0502020204030204" pitchFamily="34" charset="0"/>
                <a:cs typeface="Times New Roman" panose="02020603050405020304" pitchFamily="18" charset="0"/>
              </a:rPr>
              <a:t>M</a:t>
            </a:r>
            <a:r>
              <a:rPr lang="sv-FI" dirty="0" err="1">
                <a:effectLst/>
                <a:latin typeface="Calibri" panose="020F0502020204030204" pitchFamily="34" charset="0"/>
                <a:ea typeface="Calibri" panose="020F0502020204030204" pitchFamily="34" charset="0"/>
                <a:cs typeface="Times New Roman" panose="02020603050405020304" pitchFamily="18" charset="0"/>
              </a:rPr>
              <a:t>ofi</a:t>
            </a:r>
            <a:r>
              <a:rPr lang="sv-FI" dirty="0">
                <a:effectLst/>
                <a:latin typeface="Calibri" panose="020F0502020204030204" pitchFamily="34" charset="0"/>
                <a:ea typeface="Calibri" panose="020F0502020204030204" pitchFamily="34" charset="0"/>
                <a:cs typeface="Times New Roman" panose="02020603050405020304" pitchFamily="18" charset="0"/>
              </a:rPr>
              <a:t>)</a:t>
            </a:r>
            <a:endParaRPr lang="sv-SE" dirty="0">
              <a:effectLst/>
            </a:endParaRPr>
          </a:p>
        </p:txBody>
      </p:sp>
      <p:sp>
        <p:nvSpPr>
          <p:cNvPr id="4" name="Päivämäärän paikkamerkki 3">
            <a:extLst>
              <a:ext uri="{FF2B5EF4-FFF2-40B4-BE49-F238E27FC236}">
                <a16:creationId xmlns:a16="http://schemas.microsoft.com/office/drawing/2014/main" id="{3824470F-8E03-49D1-98F2-7F146B8A6630}"/>
              </a:ext>
            </a:extLst>
          </p:cNvPr>
          <p:cNvSpPr>
            <a:spLocks noGrp="1"/>
          </p:cNvSpPr>
          <p:nvPr>
            <p:ph type="dt" sz="half" idx="10"/>
          </p:nvPr>
        </p:nvSpPr>
        <p:spPr/>
        <p:txBody>
          <a:bodyPr/>
          <a:lstStyle/>
          <a:p>
            <a:fld id="{97FDBF2A-0433-4942-8368-192C4092C9D7}" type="datetime1">
              <a:rPr lang="en-GB" smtClean="0"/>
              <a:t>24/11/2023</a:t>
            </a:fld>
            <a:endParaRPr lang="en-GB"/>
          </a:p>
        </p:txBody>
      </p:sp>
      <p:sp>
        <p:nvSpPr>
          <p:cNvPr id="5" name="Alatunnisteen paikkamerkki 4">
            <a:extLst>
              <a:ext uri="{FF2B5EF4-FFF2-40B4-BE49-F238E27FC236}">
                <a16:creationId xmlns:a16="http://schemas.microsoft.com/office/drawing/2014/main" id="{27B21BF9-E20E-4573-9976-9B70F4F8F078}"/>
              </a:ext>
            </a:extLst>
          </p:cNvPr>
          <p:cNvSpPr>
            <a:spLocks noGrp="1"/>
          </p:cNvSpPr>
          <p:nvPr>
            <p:ph type="ftr" sz="quarter" idx="11"/>
          </p:nvPr>
        </p:nvSpPr>
        <p:spPr/>
        <p:txBody>
          <a:bodyPr/>
          <a:lstStyle/>
          <a:p>
            <a:r>
              <a:rPr lang="en-GB"/>
              <a:t>Opetushallitus</a:t>
            </a:r>
          </a:p>
        </p:txBody>
      </p:sp>
    </p:spTree>
    <p:extLst>
      <p:ext uri="{BB962C8B-B14F-4D97-AF65-F5344CB8AC3E}">
        <p14:creationId xmlns:p14="http://schemas.microsoft.com/office/powerpoint/2010/main" val="189286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AE803D-DC50-4F4F-B477-ACC66249DB5F}"/>
              </a:ext>
            </a:extLst>
          </p:cNvPr>
          <p:cNvSpPr>
            <a:spLocks noGrp="1"/>
          </p:cNvSpPr>
          <p:nvPr>
            <p:ph type="title"/>
          </p:nvPr>
        </p:nvSpPr>
        <p:spPr>
          <a:xfrm>
            <a:off x="421240" y="290004"/>
            <a:ext cx="11465960" cy="1240845"/>
          </a:xfrm>
        </p:spPr>
        <p:txBody>
          <a:bodyPr/>
          <a:lstStyle/>
          <a:p>
            <a:r>
              <a:rPr lang="fi-FI" sz="3600" dirty="0" err="1"/>
              <a:t>Bedömning</a:t>
            </a:r>
            <a:r>
              <a:rPr lang="fi-FI" sz="3600" dirty="0"/>
              <a:t> av </a:t>
            </a:r>
            <a:r>
              <a:rPr lang="fi-FI" sz="3600" dirty="0" err="1"/>
              <a:t>elevens</a:t>
            </a:r>
            <a:r>
              <a:rPr lang="fi-FI" sz="3600" dirty="0"/>
              <a:t> </a:t>
            </a:r>
            <a:r>
              <a:rPr lang="fi-FI" sz="3600" dirty="0" err="1"/>
              <a:t>lärande</a:t>
            </a:r>
            <a:r>
              <a:rPr lang="fi-FI" sz="3600" dirty="0"/>
              <a:t> </a:t>
            </a:r>
            <a:r>
              <a:rPr lang="fi-FI" sz="3600" dirty="0" err="1"/>
              <a:t>och</a:t>
            </a:r>
            <a:r>
              <a:rPr lang="fi-FI" sz="3600" dirty="0"/>
              <a:t> </a:t>
            </a:r>
            <a:r>
              <a:rPr lang="fi-FI" sz="3600" dirty="0" err="1"/>
              <a:t>kunnande</a:t>
            </a:r>
            <a:r>
              <a:rPr lang="fi-FI" sz="3600" dirty="0"/>
              <a:t>, </a:t>
            </a:r>
            <a:r>
              <a:rPr lang="fi-FI" sz="3600" dirty="0" err="1"/>
              <a:t>språk</a:t>
            </a:r>
            <a:r>
              <a:rPr lang="fi-FI" sz="3600" dirty="0"/>
              <a:t>      2/2</a:t>
            </a:r>
            <a:br>
              <a:rPr lang="fi-FI" dirty="0"/>
            </a:br>
            <a:endParaRPr lang="fi-FI" dirty="0"/>
          </a:p>
        </p:txBody>
      </p:sp>
      <p:sp>
        <p:nvSpPr>
          <p:cNvPr id="3" name="Sisällön paikkamerkki 2">
            <a:extLst>
              <a:ext uri="{FF2B5EF4-FFF2-40B4-BE49-F238E27FC236}">
                <a16:creationId xmlns:a16="http://schemas.microsoft.com/office/drawing/2014/main" id="{48FE2497-FE13-4D39-ABE4-7CDB36FD29C5}"/>
              </a:ext>
            </a:extLst>
          </p:cNvPr>
          <p:cNvSpPr>
            <a:spLocks noGrp="1"/>
          </p:cNvSpPr>
          <p:nvPr>
            <p:ph idx="1"/>
          </p:nvPr>
        </p:nvSpPr>
        <p:spPr>
          <a:xfrm>
            <a:off x="789560" y="949635"/>
            <a:ext cx="10515600" cy="5618361"/>
          </a:xfrm>
        </p:spPr>
        <p:txBody>
          <a:bodyPr/>
          <a:lstStyle/>
          <a:p>
            <a:pPr fontAlgn="base"/>
            <a:endParaRPr lang="fi-FI" dirty="0"/>
          </a:p>
          <a:p>
            <a:pPr fontAlgn="base"/>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Läsårsbedömningen</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årskurs</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6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grundar</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sig</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på</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de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mål</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för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undervisningen</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läroämnet</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som</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fördelats</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för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årskursen</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den</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lokala</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fi-FI"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läroplanen</a:t>
            </a:r>
            <a:r>
              <a:rPr lang="fi-FI"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fi-FI" dirty="0"/>
          </a:p>
          <a:p>
            <a:pPr fontAlgn="base"/>
            <a:r>
              <a:rPr lang="fi-FI" dirty="0" err="1"/>
              <a:t>Om</a:t>
            </a:r>
            <a:r>
              <a:rPr lang="fi-FI" dirty="0"/>
              <a:t> </a:t>
            </a:r>
            <a:r>
              <a:rPr lang="fi-FI" dirty="0" err="1"/>
              <a:t>eleven</a:t>
            </a:r>
            <a:r>
              <a:rPr lang="fi-FI" dirty="0"/>
              <a:t> </a:t>
            </a:r>
            <a:r>
              <a:rPr lang="fi-FI" dirty="0" err="1"/>
              <a:t>uppnår</a:t>
            </a:r>
            <a:r>
              <a:rPr lang="fi-FI" dirty="0"/>
              <a:t> en </a:t>
            </a:r>
            <a:r>
              <a:rPr lang="fi-FI" dirty="0" err="1"/>
              <a:t>bättre</a:t>
            </a:r>
            <a:r>
              <a:rPr lang="fi-FI" dirty="0"/>
              <a:t> </a:t>
            </a:r>
            <a:r>
              <a:rPr lang="fi-FI" dirty="0" err="1"/>
              <a:t>kunskapsnivå</a:t>
            </a:r>
            <a:r>
              <a:rPr lang="fi-FI" dirty="0"/>
              <a:t> i </a:t>
            </a:r>
            <a:r>
              <a:rPr lang="fi-FI" dirty="0" err="1"/>
              <a:t>något</a:t>
            </a:r>
            <a:r>
              <a:rPr lang="fi-FI" dirty="0"/>
              <a:t> </a:t>
            </a:r>
            <a:r>
              <a:rPr lang="fi-FI" dirty="0" err="1"/>
              <a:t>mål</a:t>
            </a:r>
            <a:r>
              <a:rPr lang="fi-FI" dirty="0"/>
              <a:t> </a:t>
            </a:r>
            <a:r>
              <a:rPr lang="fi-FI" dirty="0" err="1"/>
              <a:t>kan</a:t>
            </a:r>
            <a:r>
              <a:rPr lang="fi-FI" dirty="0"/>
              <a:t> </a:t>
            </a:r>
            <a:r>
              <a:rPr lang="fi-FI" dirty="0" err="1"/>
              <a:t>det</a:t>
            </a:r>
            <a:r>
              <a:rPr lang="fi-FI" dirty="0"/>
              <a:t> </a:t>
            </a:r>
            <a:r>
              <a:rPr lang="fi-FI" dirty="0" err="1">
                <a:solidFill>
                  <a:schemeClr val="accent1"/>
                </a:solidFill>
              </a:rPr>
              <a:t>kompensera</a:t>
            </a:r>
            <a:r>
              <a:rPr lang="fi-FI" dirty="0">
                <a:solidFill>
                  <a:schemeClr val="accent1"/>
                </a:solidFill>
              </a:rPr>
              <a:t> </a:t>
            </a:r>
            <a:r>
              <a:rPr lang="fi-FI" dirty="0"/>
              <a:t>en </a:t>
            </a:r>
            <a:r>
              <a:rPr lang="fi-FI" dirty="0" err="1"/>
              <a:t>underkänd</a:t>
            </a:r>
            <a:r>
              <a:rPr lang="fi-FI" dirty="0"/>
              <a:t> </a:t>
            </a:r>
            <a:r>
              <a:rPr lang="fi-FI" dirty="0" err="1"/>
              <a:t>eller</a:t>
            </a:r>
            <a:r>
              <a:rPr lang="fi-FI" dirty="0"/>
              <a:t> </a:t>
            </a:r>
            <a:r>
              <a:rPr lang="fi-FI" dirty="0" err="1"/>
              <a:t>svagare</a:t>
            </a:r>
            <a:r>
              <a:rPr lang="fi-FI" dirty="0"/>
              <a:t> </a:t>
            </a:r>
            <a:r>
              <a:rPr lang="fi-FI" dirty="0" err="1"/>
              <a:t>prestation</a:t>
            </a:r>
            <a:r>
              <a:rPr lang="fi-FI" dirty="0"/>
              <a:t> i </a:t>
            </a:r>
            <a:r>
              <a:rPr lang="fi-FI" dirty="0" err="1"/>
              <a:t>något</a:t>
            </a:r>
            <a:r>
              <a:rPr lang="fi-FI" dirty="0"/>
              <a:t> annat </a:t>
            </a:r>
            <a:r>
              <a:rPr lang="fi-FI" dirty="0" err="1"/>
              <a:t>mål</a:t>
            </a:r>
            <a:r>
              <a:rPr lang="fi-FI" dirty="0"/>
              <a:t>.</a:t>
            </a:r>
          </a:p>
          <a:p>
            <a:pPr fontAlgn="base"/>
            <a:r>
              <a:rPr lang="sv-FI" dirty="0">
                <a:solidFill>
                  <a:schemeClr val="accent1"/>
                </a:solidFill>
                <a:effectLst/>
                <a:ea typeface="Calibri" panose="020F0502020204030204" pitchFamily="34" charset="0"/>
                <a:cs typeface="Times New Roman" panose="02020603050405020304" pitchFamily="18" charset="0"/>
              </a:rPr>
              <a:t>Bedömningen av elevens arbete</a:t>
            </a:r>
            <a:r>
              <a:rPr lang="sv-FI" dirty="0">
                <a:effectLst/>
                <a:ea typeface="Calibri" panose="020F0502020204030204" pitchFamily="34" charset="0"/>
                <a:cs typeface="Times New Roman" panose="02020603050405020304" pitchFamily="18" charset="0"/>
              </a:rPr>
              <a:t> ska ingå i läsårsbedömningen i A-lärokursen i modersmålsinriktad finska och i vitsordet som ska bildas.</a:t>
            </a:r>
            <a:endParaRPr lang="fi-FI" dirty="0"/>
          </a:p>
          <a:p>
            <a:pPr fontAlgn="base"/>
            <a:r>
              <a:rPr lang="sv-SE" dirty="0">
                <a:effectLst/>
              </a:rPr>
              <a:t>I bedömningen ska man </a:t>
            </a:r>
            <a:r>
              <a:rPr lang="sv-SE" dirty="0">
                <a:solidFill>
                  <a:schemeClr val="accent1"/>
                </a:solidFill>
                <a:effectLst/>
              </a:rPr>
              <a:t>ta i beaktande alla mål i </a:t>
            </a:r>
            <a:r>
              <a:rPr lang="sv-SE" dirty="0">
                <a:solidFill>
                  <a:schemeClr val="accent1"/>
                </a:solidFill>
              </a:rPr>
              <a:t>läro</a:t>
            </a:r>
            <a:r>
              <a:rPr lang="sv-SE" dirty="0">
                <a:solidFill>
                  <a:schemeClr val="accent1"/>
                </a:solidFill>
                <a:effectLst/>
              </a:rPr>
              <a:t>ämnet</a:t>
            </a:r>
            <a:r>
              <a:rPr lang="sv-SE" dirty="0">
                <a:effectLst/>
              </a:rPr>
              <a:t>. Bedömningen av förmåga att kommunicera, förmåga att tolka texter och förmåga att producera texter, ska grunda sig på den Europeiska referensramen och den finländska nivåskalan för språkkunskap och språkutveckling som utarbetats utgående från den</a:t>
            </a:r>
            <a:endParaRPr lang="fi-FI" i="1" dirty="0"/>
          </a:p>
          <a:p>
            <a:pPr marL="0" indent="0" fontAlgn="base">
              <a:buNone/>
            </a:pPr>
            <a:endParaRPr lang="fi-FI" dirty="0"/>
          </a:p>
          <a:p>
            <a:pPr marL="0" indent="0" algn="l" rtl="0" fontAlgn="base">
              <a:buNone/>
            </a:pPr>
            <a:endParaRPr lang="fi-FI" b="0" i="0" dirty="0">
              <a:solidFill>
                <a:schemeClr val="tx2"/>
              </a:solidFill>
              <a:effectLst/>
              <a:latin typeface="+mj-lt"/>
            </a:endParaRPr>
          </a:p>
          <a:p>
            <a:endParaRPr lang="fi-FI" dirty="0"/>
          </a:p>
        </p:txBody>
      </p:sp>
      <p:sp>
        <p:nvSpPr>
          <p:cNvPr id="4" name="Päivämäärän paikkamerkki 3">
            <a:extLst>
              <a:ext uri="{FF2B5EF4-FFF2-40B4-BE49-F238E27FC236}">
                <a16:creationId xmlns:a16="http://schemas.microsoft.com/office/drawing/2014/main" id="{D055184F-C54B-484C-B16E-DCD272B560E8}"/>
              </a:ext>
            </a:extLst>
          </p:cNvPr>
          <p:cNvSpPr>
            <a:spLocks noGrp="1"/>
          </p:cNvSpPr>
          <p:nvPr>
            <p:ph type="dt" sz="half" idx="10"/>
          </p:nvPr>
        </p:nvSpPr>
        <p:spPr/>
        <p:txBody>
          <a:bodyPr/>
          <a:lstStyle/>
          <a:p>
            <a:fld id="{92F9388E-B516-4D61-8AA7-408D4E38AC73}" type="datetime1">
              <a:rPr lang="en-GB" smtClean="0">
                <a:solidFill>
                  <a:srgbClr val="0041DC"/>
                </a:solidFill>
              </a:rPr>
              <a:t>24/11/2023</a:t>
            </a:fld>
            <a:endParaRPr lang="en-GB">
              <a:solidFill>
                <a:srgbClr val="0041DC"/>
              </a:solidFill>
            </a:endParaRPr>
          </a:p>
        </p:txBody>
      </p:sp>
      <p:sp>
        <p:nvSpPr>
          <p:cNvPr id="5" name="Alatunnisteen paikkamerkki 4">
            <a:extLst>
              <a:ext uri="{FF2B5EF4-FFF2-40B4-BE49-F238E27FC236}">
                <a16:creationId xmlns:a16="http://schemas.microsoft.com/office/drawing/2014/main" id="{F6F0233B-17C9-40C5-B2E5-10CB110A9EAF}"/>
              </a:ext>
            </a:extLst>
          </p:cNvPr>
          <p:cNvSpPr>
            <a:spLocks noGrp="1"/>
          </p:cNvSpPr>
          <p:nvPr>
            <p:ph type="ftr" sz="quarter" idx="11"/>
          </p:nvPr>
        </p:nvSpPr>
        <p:spPr/>
        <p:txBody>
          <a:bodyPr/>
          <a:lstStyle/>
          <a:p>
            <a:r>
              <a:rPr lang="en-GB">
                <a:solidFill>
                  <a:srgbClr val="0041DC"/>
                </a:solidFill>
              </a:rPr>
              <a:t>Opetushallitus</a:t>
            </a:r>
          </a:p>
        </p:txBody>
      </p:sp>
    </p:spTree>
    <p:extLst>
      <p:ext uri="{BB962C8B-B14F-4D97-AF65-F5344CB8AC3E}">
        <p14:creationId xmlns:p14="http://schemas.microsoft.com/office/powerpoint/2010/main" val="207276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A53BB61D-214C-4935-BCC8-6B5448F22550}"/>
              </a:ext>
            </a:extLst>
          </p:cNvPr>
          <p:cNvSpPr>
            <a:spLocks noGrp="1"/>
          </p:cNvSpPr>
          <p:nvPr>
            <p:ph type="title"/>
          </p:nvPr>
        </p:nvSpPr>
        <p:spPr>
          <a:xfrm>
            <a:off x="788988" y="359596"/>
            <a:ext cx="10515600" cy="1140431"/>
          </a:xfrm>
        </p:spPr>
        <p:txBody>
          <a:bodyPr/>
          <a:lstStyle/>
          <a:p>
            <a:br>
              <a:rPr lang="fi-FI" sz="2400" dirty="0"/>
            </a:br>
            <a:r>
              <a:rPr lang="fi-FI" sz="2800" dirty="0" err="1"/>
              <a:t>Målen</a:t>
            </a:r>
            <a:r>
              <a:rPr lang="fi-FI" sz="2800" dirty="0"/>
              <a:t> för </a:t>
            </a:r>
            <a:r>
              <a:rPr lang="fi-FI" sz="2800" dirty="0" err="1"/>
              <a:t>undervisningen</a:t>
            </a:r>
            <a:r>
              <a:rPr lang="fi-FI" sz="2800" dirty="0"/>
              <a:t>, </a:t>
            </a:r>
            <a:r>
              <a:rPr lang="fi-FI" sz="2800" dirty="0" err="1"/>
              <a:t>målen</a:t>
            </a:r>
            <a:r>
              <a:rPr lang="fi-FI" sz="2800" dirty="0"/>
              <a:t> för </a:t>
            </a:r>
            <a:r>
              <a:rPr lang="fi-FI" sz="2800" dirty="0" err="1"/>
              <a:t>lärandet</a:t>
            </a:r>
            <a:r>
              <a:rPr lang="fi-FI" sz="2800" dirty="0"/>
              <a:t> </a:t>
            </a:r>
            <a:r>
              <a:rPr lang="fi-FI" sz="2800" dirty="0" err="1"/>
              <a:t>och</a:t>
            </a:r>
            <a:r>
              <a:rPr lang="fi-FI" sz="2800" dirty="0"/>
              <a:t> </a:t>
            </a:r>
            <a:r>
              <a:rPr lang="fi-FI" sz="2800" dirty="0" err="1"/>
              <a:t>centralt</a:t>
            </a:r>
            <a:r>
              <a:rPr lang="fi-FI" sz="2800" dirty="0"/>
              <a:t> </a:t>
            </a:r>
            <a:r>
              <a:rPr lang="fi-FI" sz="2800" dirty="0" err="1"/>
              <a:t>innehåll</a:t>
            </a:r>
            <a:r>
              <a:rPr lang="fi-FI" sz="2800" dirty="0"/>
              <a:t> </a:t>
            </a:r>
            <a:r>
              <a:rPr lang="fi-FI" sz="2800" dirty="0" err="1"/>
              <a:t>omfattar</a:t>
            </a:r>
            <a:r>
              <a:rPr lang="fi-FI" sz="2800" dirty="0"/>
              <a:t> i </a:t>
            </a:r>
            <a:r>
              <a:rPr lang="fi-FI" sz="2800" dirty="0" err="1"/>
              <a:t>det</a:t>
            </a:r>
            <a:r>
              <a:rPr lang="fi-FI" sz="2800" dirty="0"/>
              <a:t> </a:t>
            </a:r>
            <a:r>
              <a:rPr lang="fi-FI" sz="2800" dirty="0" err="1"/>
              <a:t>andra</a:t>
            </a:r>
            <a:r>
              <a:rPr lang="fi-FI" sz="2800" dirty="0"/>
              <a:t> </a:t>
            </a:r>
            <a:r>
              <a:rPr lang="fi-FI" sz="2800" dirty="0" err="1"/>
              <a:t>inhemska</a:t>
            </a:r>
            <a:r>
              <a:rPr lang="fi-FI" sz="2800" dirty="0"/>
              <a:t> </a:t>
            </a:r>
            <a:r>
              <a:rPr lang="fi-FI" sz="2800" dirty="0" err="1"/>
              <a:t>språket</a:t>
            </a:r>
            <a:r>
              <a:rPr lang="fi-FI" sz="2800" dirty="0"/>
              <a:t> </a:t>
            </a:r>
            <a:r>
              <a:rPr lang="fi-FI" sz="2800" dirty="0" err="1"/>
              <a:t>och</a:t>
            </a:r>
            <a:r>
              <a:rPr lang="fi-FI" sz="2800" dirty="0"/>
              <a:t> </a:t>
            </a:r>
            <a:r>
              <a:rPr lang="fi-FI" sz="2800" dirty="0" err="1"/>
              <a:t>främmande</a:t>
            </a:r>
            <a:r>
              <a:rPr lang="fi-FI" sz="2800" dirty="0"/>
              <a:t> </a:t>
            </a:r>
            <a:r>
              <a:rPr lang="fi-FI" sz="2800" dirty="0" err="1"/>
              <a:t>språk</a:t>
            </a:r>
            <a:r>
              <a:rPr lang="fi-FI" sz="2800" dirty="0"/>
              <a:t> </a:t>
            </a:r>
            <a:r>
              <a:rPr lang="fi-FI" sz="2800" dirty="0" err="1"/>
              <a:t>följande</a:t>
            </a:r>
            <a:r>
              <a:rPr lang="fi-FI" sz="2800" dirty="0"/>
              <a:t>:</a:t>
            </a:r>
            <a:br>
              <a:rPr lang="fi-FI" sz="2800" b="0" dirty="0"/>
            </a:br>
            <a:br>
              <a:rPr lang="fi-FI" sz="2800" b="0" dirty="0"/>
            </a:br>
            <a:endParaRPr lang="fi-FI" sz="2800" dirty="0"/>
          </a:p>
        </p:txBody>
      </p:sp>
      <p:sp>
        <p:nvSpPr>
          <p:cNvPr id="5" name="Sisällön paikkamerkki 4">
            <a:extLst>
              <a:ext uri="{FF2B5EF4-FFF2-40B4-BE49-F238E27FC236}">
                <a16:creationId xmlns:a16="http://schemas.microsoft.com/office/drawing/2014/main" id="{EE808AA1-9141-4CFA-92C5-984B672368CE}"/>
              </a:ext>
            </a:extLst>
          </p:cNvPr>
          <p:cNvSpPr>
            <a:spLocks noGrp="1"/>
          </p:cNvSpPr>
          <p:nvPr>
            <p:ph idx="1"/>
          </p:nvPr>
        </p:nvSpPr>
        <p:spPr>
          <a:xfrm>
            <a:off x="776715" y="2000165"/>
            <a:ext cx="5224855" cy="93600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fi-FI" sz="2000" b="1" dirty="0">
                <a:solidFill>
                  <a:schemeClr val="tx1"/>
                </a:solidFill>
                <a:latin typeface="+mj-lt"/>
                <a:ea typeface="Verdana" panose="020B0604030504040204" pitchFamily="34" charset="0"/>
              </a:rPr>
              <a:t>I1 </a:t>
            </a:r>
            <a:r>
              <a:rPr lang="fi-FI" sz="2000" b="1" dirty="0" err="1">
                <a:solidFill>
                  <a:schemeClr val="tx1"/>
                </a:solidFill>
                <a:latin typeface="+mj-lt"/>
                <a:ea typeface="Verdana" panose="020B0604030504040204" pitchFamily="34" charset="0"/>
              </a:rPr>
              <a:t>Kulturell</a:t>
            </a:r>
            <a:r>
              <a:rPr lang="fi-FI" sz="2000" b="1" dirty="0">
                <a:solidFill>
                  <a:schemeClr val="tx1"/>
                </a:solidFill>
                <a:latin typeface="+mj-lt"/>
                <a:ea typeface="Verdana" panose="020B0604030504040204" pitchFamily="34" charset="0"/>
              </a:rPr>
              <a:t> </a:t>
            </a:r>
            <a:r>
              <a:rPr lang="fi-FI" sz="2000" b="1" dirty="0" err="1">
                <a:solidFill>
                  <a:schemeClr val="tx1"/>
                </a:solidFill>
                <a:latin typeface="+mj-lt"/>
                <a:ea typeface="Verdana" panose="020B0604030504040204" pitchFamily="34" charset="0"/>
              </a:rPr>
              <a:t>mångfald</a:t>
            </a:r>
            <a:r>
              <a:rPr lang="fi-FI" sz="2000" b="1" dirty="0">
                <a:solidFill>
                  <a:schemeClr val="tx1"/>
                </a:solidFill>
                <a:latin typeface="+mj-lt"/>
                <a:ea typeface="Verdana" panose="020B0604030504040204" pitchFamily="34" charset="0"/>
              </a:rPr>
              <a:t> </a:t>
            </a:r>
            <a:r>
              <a:rPr lang="fi-FI" sz="2000" b="1" dirty="0" err="1">
                <a:solidFill>
                  <a:schemeClr val="tx1"/>
                </a:solidFill>
                <a:latin typeface="+mj-lt"/>
                <a:ea typeface="Verdana" panose="020B0604030504040204" pitchFamily="34" charset="0"/>
              </a:rPr>
              <a:t>och</a:t>
            </a:r>
            <a:r>
              <a:rPr lang="fi-FI" sz="2000" b="1" dirty="0">
                <a:solidFill>
                  <a:schemeClr val="tx1"/>
                </a:solidFill>
                <a:latin typeface="+mj-lt"/>
                <a:ea typeface="Verdana" panose="020B0604030504040204" pitchFamily="34" charset="0"/>
              </a:rPr>
              <a:t> </a:t>
            </a:r>
            <a:r>
              <a:rPr lang="fi-FI" sz="2000" b="1" dirty="0" err="1">
                <a:solidFill>
                  <a:schemeClr val="tx1"/>
                </a:solidFill>
                <a:latin typeface="+mj-lt"/>
                <a:ea typeface="Verdana" panose="020B0604030504040204" pitchFamily="34" charset="0"/>
              </a:rPr>
              <a:t>språkmedvetenhet</a:t>
            </a:r>
            <a:endParaRPr lang="fi-FI" sz="2000" b="1" dirty="0">
              <a:solidFill>
                <a:schemeClr val="tx1"/>
              </a:solidFill>
              <a:latin typeface="+mj-lt"/>
              <a:ea typeface="Verdana" panose="020B0604030504040204" pitchFamily="34" charset="0"/>
            </a:endParaRPr>
          </a:p>
        </p:txBody>
      </p:sp>
      <p:sp>
        <p:nvSpPr>
          <p:cNvPr id="6" name="Suorakulmio: Pyöristetyt kulmat 5">
            <a:extLst>
              <a:ext uri="{FF2B5EF4-FFF2-40B4-BE49-F238E27FC236}">
                <a16:creationId xmlns:a16="http://schemas.microsoft.com/office/drawing/2014/main" id="{CA3836AC-C75B-47F0-B424-308FACC2F514}"/>
              </a:ext>
            </a:extLst>
          </p:cNvPr>
          <p:cNvSpPr/>
          <p:nvPr/>
        </p:nvSpPr>
        <p:spPr>
          <a:xfrm>
            <a:off x="788988" y="3320078"/>
            <a:ext cx="5224855" cy="93600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000" dirty="0">
              <a:solidFill>
                <a:schemeClr val="tx1"/>
              </a:solidFill>
              <a:latin typeface="+mj-lt"/>
              <a:ea typeface="Verdana" panose="020B0604030504040204" pitchFamily="34" charset="0"/>
            </a:endParaRPr>
          </a:p>
          <a:p>
            <a:pPr algn="ctr"/>
            <a:r>
              <a:rPr lang="fi-FI" sz="2000" b="1" dirty="0">
                <a:solidFill>
                  <a:schemeClr val="tx1"/>
                </a:solidFill>
                <a:latin typeface="+mj-lt"/>
                <a:ea typeface="Verdana" panose="020B0604030504040204" pitchFamily="34" charset="0"/>
              </a:rPr>
              <a:t>I2 </a:t>
            </a:r>
            <a:r>
              <a:rPr lang="fi-FI" sz="2000" b="1" dirty="0" err="1">
                <a:solidFill>
                  <a:schemeClr val="tx1"/>
                </a:solidFill>
                <a:latin typeface="+mj-lt"/>
                <a:ea typeface="Verdana" panose="020B0604030504040204" pitchFamily="34" charset="0"/>
              </a:rPr>
              <a:t>Färdigheter</a:t>
            </a:r>
            <a:r>
              <a:rPr lang="fi-FI" sz="2000" b="1" dirty="0">
                <a:solidFill>
                  <a:schemeClr val="tx1"/>
                </a:solidFill>
                <a:latin typeface="+mj-lt"/>
                <a:ea typeface="Verdana" panose="020B0604030504040204" pitchFamily="34" charset="0"/>
              </a:rPr>
              <a:t> för </a:t>
            </a:r>
            <a:r>
              <a:rPr lang="fi-FI" sz="2000" b="1" dirty="0" err="1">
                <a:solidFill>
                  <a:schemeClr val="tx1"/>
                </a:solidFill>
                <a:latin typeface="+mj-lt"/>
                <a:ea typeface="Verdana" panose="020B0604030504040204" pitchFamily="34" charset="0"/>
              </a:rPr>
              <a:t>språkstudier</a:t>
            </a:r>
            <a:endParaRPr lang="fi-FI" sz="2000" b="1" dirty="0">
              <a:solidFill>
                <a:schemeClr val="tx1"/>
              </a:solidFill>
              <a:latin typeface="+mj-lt"/>
              <a:ea typeface="Verdana" panose="020B0604030504040204" pitchFamily="34" charset="0"/>
            </a:endParaRPr>
          </a:p>
          <a:p>
            <a:pPr algn="ctr"/>
            <a:endParaRPr lang="fi-FI" sz="2000" dirty="0">
              <a:latin typeface="+mj-lt"/>
              <a:ea typeface="Verdana" panose="020B0604030504040204" pitchFamily="34" charset="0"/>
            </a:endParaRPr>
          </a:p>
        </p:txBody>
      </p:sp>
      <p:sp>
        <p:nvSpPr>
          <p:cNvPr id="7" name="Suorakulmio: Pyöristetyt kulmat 6">
            <a:extLst>
              <a:ext uri="{FF2B5EF4-FFF2-40B4-BE49-F238E27FC236}">
                <a16:creationId xmlns:a16="http://schemas.microsoft.com/office/drawing/2014/main" id="{EFEB2639-B127-4144-BCEA-CF0A9EF9B022}"/>
              </a:ext>
            </a:extLst>
          </p:cNvPr>
          <p:cNvSpPr/>
          <p:nvPr/>
        </p:nvSpPr>
        <p:spPr>
          <a:xfrm>
            <a:off x="820865" y="4601577"/>
            <a:ext cx="5224855" cy="9360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b="1" dirty="0">
                <a:solidFill>
                  <a:schemeClr val="tx1"/>
                </a:solidFill>
                <a:latin typeface="+mj-lt"/>
                <a:ea typeface="Verdana" panose="020B0604030504040204" pitchFamily="34" charset="0"/>
              </a:rPr>
              <a:t>I3 </a:t>
            </a:r>
            <a:r>
              <a:rPr lang="fi-FI" sz="2000" b="1" dirty="0" err="1">
                <a:solidFill>
                  <a:schemeClr val="tx1"/>
                </a:solidFill>
                <a:latin typeface="+mj-lt"/>
                <a:ea typeface="Verdana" panose="020B0604030504040204" pitchFamily="34" charset="0"/>
              </a:rPr>
              <a:t>Växande</a:t>
            </a:r>
            <a:r>
              <a:rPr lang="fi-FI" sz="2000" b="1" dirty="0">
                <a:solidFill>
                  <a:schemeClr val="tx1"/>
                </a:solidFill>
                <a:latin typeface="+mj-lt"/>
                <a:ea typeface="Verdana" panose="020B0604030504040204" pitchFamily="34" charset="0"/>
              </a:rPr>
              <a:t> </a:t>
            </a:r>
            <a:r>
              <a:rPr lang="fi-FI" sz="2000" b="1" dirty="0" err="1">
                <a:solidFill>
                  <a:schemeClr val="tx1"/>
                </a:solidFill>
                <a:latin typeface="+mj-lt"/>
                <a:ea typeface="Verdana" panose="020B0604030504040204" pitchFamily="34" charset="0"/>
              </a:rPr>
              <a:t>språkkunskap</a:t>
            </a:r>
            <a:endParaRPr lang="fi-FI" sz="2000" b="1" dirty="0">
              <a:solidFill>
                <a:schemeClr val="tx1"/>
              </a:solidFill>
              <a:latin typeface="+mj-lt"/>
              <a:ea typeface="Verdana" panose="020B0604030504040204" pitchFamily="34" charset="0"/>
            </a:endParaRPr>
          </a:p>
        </p:txBody>
      </p:sp>
      <p:sp>
        <p:nvSpPr>
          <p:cNvPr id="2" name="Suorakulmio: Pyöristetyt kulmat 1">
            <a:extLst>
              <a:ext uri="{FF2B5EF4-FFF2-40B4-BE49-F238E27FC236}">
                <a16:creationId xmlns:a16="http://schemas.microsoft.com/office/drawing/2014/main" id="{6EBB466F-B506-4028-4434-2B074ECC4B98}"/>
              </a:ext>
            </a:extLst>
          </p:cNvPr>
          <p:cNvSpPr/>
          <p:nvPr/>
        </p:nvSpPr>
        <p:spPr>
          <a:xfrm>
            <a:off x="6341905" y="2541358"/>
            <a:ext cx="2124000" cy="315085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b="1" dirty="0" err="1">
                <a:solidFill>
                  <a:schemeClr val="tx1"/>
                </a:solidFill>
              </a:rPr>
              <a:t>Förmåga</a:t>
            </a:r>
            <a:r>
              <a:rPr lang="fi-FI" sz="2000" b="1" dirty="0">
                <a:solidFill>
                  <a:schemeClr val="tx1"/>
                </a:solidFill>
              </a:rPr>
              <a:t> </a:t>
            </a:r>
            <a:r>
              <a:rPr lang="fi-FI" sz="2000" b="1" dirty="0" err="1">
                <a:solidFill>
                  <a:schemeClr val="tx1"/>
                </a:solidFill>
              </a:rPr>
              <a:t>att</a:t>
            </a:r>
            <a:r>
              <a:rPr lang="fi-FI" sz="2000" b="1" dirty="0">
                <a:solidFill>
                  <a:schemeClr val="tx1"/>
                </a:solidFill>
              </a:rPr>
              <a:t> </a:t>
            </a:r>
            <a:r>
              <a:rPr lang="fi-FI" sz="2000" b="1" dirty="0" err="1">
                <a:solidFill>
                  <a:schemeClr val="tx1"/>
                </a:solidFill>
              </a:rPr>
              <a:t>kommunicera</a:t>
            </a:r>
            <a:endParaRPr lang="fi-FI" sz="2000" b="1" dirty="0">
              <a:solidFill>
                <a:schemeClr val="tx1"/>
              </a:solidFill>
            </a:endParaRPr>
          </a:p>
          <a:p>
            <a:pPr marL="285750" indent="-285750">
              <a:buFont typeface="Arial" panose="020B0604020202020204" pitchFamily="34" charset="0"/>
              <a:buChar char="•"/>
            </a:pPr>
            <a:r>
              <a:rPr lang="fi-FI" sz="1600" dirty="0" err="1">
                <a:solidFill>
                  <a:schemeClr val="tx1"/>
                </a:solidFill>
              </a:rPr>
              <a:t>Kommunikations-förmåga</a:t>
            </a:r>
            <a:r>
              <a:rPr lang="fi-FI" sz="1600" dirty="0">
                <a:solidFill>
                  <a:schemeClr val="tx1"/>
                </a:solidFill>
              </a:rPr>
              <a:t> i </a:t>
            </a:r>
            <a:r>
              <a:rPr lang="fi-FI" sz="1600" dirty="0" err="1">
                <a:solidFill>
                  <a:schemeClr val="tx1"/>
                </a:solidFill>
              </a:rPr>
              <a:t>olika</a:t>
            </a:r>
            <a:r>
              <a:rPr lang="fi-FI" sz="1600" dirty="0">
                <a:solidFill>
                  <a:schemeClr val="tx1"/>
                </a:solidFill>
              </a:rPr>
              <a:t> </a:t>
            </a:r>
            <a:r>
              <a:rPr lang="fi-FI" sz="1600" dirty="0" err="1">
                <a:solidFill>
                  <a:schemeClr val="tx1"/>
                </a:solidFill>
              </a:rPr>
              <a:t>situationer</a:t>
            </a:r>
            <a:endParaRPr lang="fi-FI" sz="1600" dirty="0">
              <a:solidFill>
                <a:schemeClr val="tx1"/>
              </a:solidFill>
            </a:endParaRPr>
          </a:p>
          <a:p>
            <a:pPr marL="285750" indent="-285750">
              <a:buFont typeface="Arial" panose="020B0604020202020204" pitchFamily="34" charset="0"/>
              <a:buChar char="•"/>
            </a:pPr>
            <a:r>
              <a:rPr lang="fi-FI" sz="1600" dirty="0" err="1">
                <a:solidFill>
                  <a:schemeClr val="tx1"/>
                </a:solidFill>
              </a:rPr>
              <a:t>Användning</a:t>
            </a:r>
            <a:r>
              <a:rPr lang="fi-FI" sz="1600" dirty="0">
                <a:solidFill>
                  <a:schemeClr val="tx1"/>
                </a:solidFill>
              </a:rPr>
              <a:t> av </a:t>
            </a:r>
            <a:r>
              <a:rPr lang="fi-FI" sz="1600" dirty="0" err="1">
                <a:solidFill>
                  <a:schemeClr val="tx1"/>
                </a:solidFill>
              </a:rPr>
              <a:t>kommunikations-strategier</a:t>
            </a:r>
            <a:endParaRPr lang="fi-FI" sz="1600" dirty="0">
              <a:solidFill>
                <a:schemeClr val="tx1"/>
              </a:solidFill>
            </a:endParaRPr>
          </a:p>
          <a:p>
            <a:pPr marL="285750" indent="-285750">
              <a:buFont typeface="Arial" panose="020B0604020202020204" pitchFamily="34" charset="0"/>
              <a:buChar char="•"/>
            </a:pPr>
            <a:r>
              <a:rPr lang="fi-FI" sz="1600" dirty="0" err="1">
                <a:solidFill>
                  <a:schemeClr val="tx1"/>
                </a:solidFill>
              </a:rPr>
              <a:t>Kulturellt</a:t>
            </a:r>
            <a:r>
              <a:rPr lang="fi-FI" sz="1600" dirty="0">
                <a:solidFill>
                  <a:schemeClr val="tx1"/>
                </a:solidFill>
              </a:rPr>
              <a:t> </a:t>
            </a:r>
            <a:r>
              <a:rPr lang="fi-FI" sz="1600" dirty="0" err="1">
                <a:solidFill>
                  <a:schemeClr val="tx1"/>
                </a:solidFill>
              </a:rPr>
              <a:t>lämpligt</a:t>
            </a:r>
            <a:r>
              <a:rPr lang="fi-FI" sz="1600" dirty="0">
                <a:solidFill>
                  <a:schemeClr val="tx1"/>
                </a:solidFill>
              </a:rPr>
              <a:t> </a:t>
            </a:r>
            <a:r>
              <a:rPr lang="fi-FI" sz="1600" dirty="0" err="1">
                <a:solidFill>
                  <a:schemeClr val="tx1"/>
                </a:solidFill>
              </a:rPr>
              <a:t>språkbruk</a:t>
            </a:r>
            <a:endParaRPr lang="fi-FI" sz="1600" dirty="0">
              <a:solidFill>
                <a:schemeClr val="tx1"/>
              </a:solidFill>
            </a:endParaRPr>
          </a:p>
          <a:p>
            <a:pPr marL="285750" indent="-285750" algn="ctr">
              <a:buFontTx/>
              <a:buChar char="-"/>
            </a:pPr>
            <a:endParaRPr lang="fi-FI" dirty="0"/>
          </a:p>
        </p:txBody>
      </p:sp>
      <p:sp>
        <p:nvSpPr>
          <p:cNvPr id="4" name="Suorakulmio: Pyöristetyt kulmat 3">
            <a:extLst>
              <a:ext uri="{FF2B5EF4-FFF2-40B4-BE49-F238E27FC236}">
                <a16:creationId xmlns:a16="http://schemas.microsoft.com/office/drawing/2014/main" id="{D9F177AF-1452-610C-51E1-CC2010751911}"/>
              </a:ext>
            </a:extLst>
          </p:cNvPr>
          <p:cNvSpPr/>
          <p:nvPr/>
        </p:nvSpPr>
        <p:spPr>
          <a:xfrm>
            <a:off x="8600438" y="2541358"/>
            <a:ext cx="1548000" cy="315085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b="1" dirty="0" err="1">
                <a:solidFill>
                  <a:schemeClr val="tx1"/>
                </a:solidFill>
              </a:rPr>
              <a:t>Förmåga</a:t>
            </a:r>
            <a:r>
              <a:rPr lang="fi-FI" sz="2000" b="1" dirty="0">
                <a:solidFill>
                  <a:schemeClr val="tx1"/>
                </a:solidFill>
              </a:rPr>
              <a:t> </a:t>
            </a:r>
            <a:r>
              <a:rPr lang="fi-FI" sz="2000" b="1" dirty="0" err="1">
                <a:solidFill>
                  <a:schemeClr val="tx1"/>
                </a:solidFill>
              </a:rPr>
              <a:t>att</a:t>
            </a:r>
            <a:r>
              <a:rPr lang="fi-FI" sz="2000" b="1" dirty="0">
                <a:solidFill>
                  <a:schemeClr val="tx1"/>
                </a:solidFill>
              </a:rPr>
              <a:t> </a:t>
            </a:r>
            <a:r>
              <a:rPr lang="fi-FI" sz="2000" b="1" dirty="0" err="1">
                <a:solidFill>
                  <a:schemeClr val="tx1"/>
                </a:solidFill>
              </a:rPr>
              <a:t>tolka</a:t>
            </a:r>
            <a:r>
              <a:rPr lang="fi-FI" sz="2000" b="1" dirty="0">
                <a:solidFill>
                  <a:schemeClr val="tx1"/>
                </a:solidFill>
              </a:rPr>
              <a:t> </a:t>
            </a:r>
            <a:r>
              <a:rPr lang="fi-FI" sz="2000" b="1" dirty="0" err="1">
                <a:solidFill>
                  <a:schemeClr val="tx1"/>
                </a:solidFill>
              </a:rPr>
              <a:t>texter</a:t>
            </a:r>
            <a:endParaRPr lang="fi-FI" sz="2000" b="1" dirty="0">
              <a:solidFill>
                <a:schemeClr val="tx1"/>
              </a:solidFill>
            </a:endParaRPr>
          </a:p>
        </p:txBody>
      </p:sp>
      <p:sp>
        <p:nvSpPr>
          <p:cNvPr id="8" name="Suorakulmio: Pyöristetyt kulmat 7">
            <a:extLst>
              <a:ext uri="{FF2B5EF4-FFF2-40B4-BE49-F238E27FC236}">
                <a16:creationId xmlns:a16="http://schemas.microsoft.com/office/drawing/2014/main" id="{E3CE901B-7BA3-33AB-D356-24993BEBAD32}"/>
              </a:ext>
            </a:extLst>
          </p:cNvPr>
          <p:cNvSpPr/>
          <p:nvPr/>
        </p:nvSpPr>
        <p:spPr>
          <a:xfrm>
            <a:off x="10444623" y="2541358"/>
            <a:ext cx="1549513" cy="315085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dirty="0" err="1">
                <a:solidFill>
                  <a:schemeClr val="tx1"/>
                </a:solidFill>
              </a:rPr>
              <a:t>Förmåga</a:t>
            </a:r>
            <a:r>
              <a:rPr lang="fi-FI" sz="2000" dirty="0">
                <a:solidFill>
                  <a:schemeClr val="tx1"/>
                </a:solidFill>
              </a:rPr>
              <a:t> </a:t>
            </a:r>
            <a:r>
              <a:rPr lang="fi-FI" sz="2000" dirty="0" err="1">
                <a:solidFill>
                  <a:schemeClr val="tx1"/>
                </a:solidFill>
              </a:rPr>
              <a:t>att</a:t>
            </a:r>
            <a:r>
              <a:rPr lang="fi-FI" sz="2000" dirty="0">
                <a:solidFill>
                  <a:schemeClr val="tx1"/>
                </a:solidFill>
              </a:rPr>
              <a:t> </a:t>
            </a:r>
            <a:r>
              <a:rPr lang="fi-FI" sz="2000" dirty="0" err="1">
                <a:solidFill>
                  <a:schemeClr val="tx1"/>
                </a:solidFill>
              </a:rPr>
              <a:t>producera</a:t>
            </a:r>
            <a:r>
              <a:rPr lang="fi-FI" sz="2000" dirty="0">
                <a:solidFill>
                  <a:schemeClr val="tx1"/>
                </a:solidFill>
              </a:rPr>
              <a:t> </a:t>
            </a:r>
            <a:r>
              <a:rPr lang="fi-FI" sz="2000" dirty="0" err="1">
                <a:solidFill>
                  <a:schemeClr val="tx1"/>
                </a:solidFill>
              </a:rPr>
              <a:t>texter</a:t>
            </a:r>
            <a:endParaRPr lang="fi-FI" sz="2000" dirty="0">
              <a:solidFill>
                <a:schemeClr val="tx1"/>
              </a:solidFill>
            </a:endParaRPr>
          </a:p>
        </p:txBody>
      </p:sp>
      <p:sp>
        <p:nvSpPr>
          <p:cNvPr id="9" name="Nuoli: Oikea 8">
            <a:extLst>
              <a:ext uri="{FF2B5EF4-FFF2-40B4-BE49-F238E27FC236}">
                <a16:creationId xmlns:a16="http://schemas.microsoft.com/office/drawing/2014/main" id="{6BBDFA4E-693A-D38A-3E6C-2E345905AEE9}"/>
              </a:ext>
            </a:extLst>
          </p:cNvPr>
          <p:cNvSpPr/>
          <p:nvPr/>
        </p:nvSpPr>
        <p:spPr>
          <a:xfrm>
            <a:off x="5401197" y="4756216"/>
            <a:ext cx="996594" cy="626723"/>
          </a:xfrm>
          <a:prstGeom prst="rightArrow">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169271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78F5B2-6AF4-90ED-23B4-4340C3C323BF}"/>
              </a:ext>
            </a:extLst>
          </p:cNvPr>
          <p:cNvSpPr>
            <a:spLocks noGrp="1"/>
          </p:cNvSpPr>
          <p:nvPr>
            <p:ph type="title"/>
          </p:nvPr>
        </p:nvSpPr>
        <p:spPr>
          <a:xfrm>
            <a:off x="788400" y="142702"/>
            <a:ext cx="10515600" cy="1665550"/>
          </a:xfrm>
        </p:spPr>
        <p:txBody>
          <a:bodyPr/>
          <a:lstStyle/>
          <a:p>
            <a:r>
              <a:rPr lang="fi-FI" dirty="0" err="1"/>
              <a:t>Exempel</a:t>
            </a:r>
            <a:r>
              <a:rPr lang="fi-FI" dirty="0"/>
              <a:t>, I3 </a:t>
            </a:r>
            <a:r>
              <a:rPr lang="fi-FI" dirty="0" err="1"/>
              <a:t>Centralt</a:t>
            </a:r>
            <a:r>
              <a:rPr lang="fi-FI" dirty="0"/>
              <a:t> </a:t>
            </a:r>
            <a:r>
              <a:rPr lang="fi-FI" dirty="0" err="1"/>
              <a:t>innehåll</a:t>
            </a:r>
            <a:r>
              <a:rPr lang="fi-FI" dirty="0"/>
              <a:t> </a:t>
            </a:r>
            <a:r>
              <a:rPr lang="fi-FI" dirty="0" err="1"/>
              <a:t>som</a:t>
            </a:r>
            <a:r>
              <a:rPr lang="fi-FI" dirty="0"/>
              <a:t> </a:t>
            </a:r>
            <a:r>
              <a:rPr lang="fi-FI" dirty="0" err="1"/>
              <a:t>ankyter</a:t>
            </a:r>
            <a:r>
              <a:rPr lang="fi-FI" dirty="0"/>
              <a:t> </a:t>
            </a:r>
            <a:r>
              <a:rPr lang="fi-FI" dirty="0" err="1"/>
              <a:t>till</a:t>
            </a:r>
            <a:r>
              <a:rPr lang="fi-FI" dirty="0"/>
              <a:t> </a:t>
            </a:r>
            <a:r>
              <a:rPr lang="fi-FI" dirty="0" err="1"/>
              <a:t>målen</a:t>
            </a:r>
            <a:r>
              <a:rPr lang="fi-FI" dirty="0"/>
              <a:t> för A-</a:t>
            </a:r>
            <a:r>
              <a:rPr lang="fi-FI" dirty="0" err="1"/>
              <a:t>lärokursen</a:t>
            </a:r>
            <a:r>
              <a:rPr lang="fi-FI" dirty="0"/>
              <a:t> i </a:t>
            </a:r>
            <a:r>
              <a:rPr lang="fi-FI" dirty="0" err="1"/>
              <a:t>finska</a:t>
            </a:r>
            <a:r>
              <a:rPr lang="fi-FI" dirty="0"/>
              <a:t> i </a:t>
            </a:r>
            <a:r>
              <a:rPr lang="fi-FI" dirty="0" err="1"/>
              <a:t>årskurs</a:t>
            </a:r>
            <a:r>
              <a:rPr lang="fi-FI" dirty="0"/>
              <a:t> 3-6, </a:t>
            </a:r>
            <a:r>
              <a:rPr lang="fi-FI" dirty="0" err="1"/>
              <a:t>växande</a:t>
            </a:r>
            <a:r>
              <a:rPr lang="fi-FI" dirty="0"/>
              <a:t> </a:t>
            </a:r>
            <a:r>
              <a:rPr lang="fi-FI" dirty="0" err="1"/>
              <a:t>språkkunskap</a:t>
            </a:r>
            <a:endParaRPr lang="fi-FI" b="0" dirty="0"/>
          </a:p>
        </p:txBody>
      </p:sp>
      <p:sp>
        <p:nvSpPr>
          <p:cNvPr id="3" name="Sisällön paikkamerkki 2">
            <a:extLst>
              <a:ext uri="{FF2B5EF4-FFF2-40B4-BE49-F238E27FC236}">
                <a16:creationId xmlns:a16="http://schemas.microsoft.com/office/drawing/2014/main" id="{5942021C-F7AD-AA32-5C1E-631946ECB33E}"/>
              </a:ext>
            </a:extLst>
          </p:cNvPr>
          <p:cNvSpPr>
            <a:spLocks noGrp="1"/>
          </p:cNvSpPr>
          <p:nvPr>
            <p:ph sz="half" idx="1"/>
          </p:nvPr>
        </p:nvSpPr>
        <p:spPr>
          <a:xfrm>
            <a:off x="788400" y="1519637"/>
            <a:ext cx="5320570" cy="4654364"/>
          </a:xfrm>
        </p:spPr>
        <p:txBody>
          <a:bodyPr/>
          <a:lstStyle/>
          <a:p>
            <a:pPr marL="534987" lvl="1" indent="0">
              <a:spcAft>
                <a:spcPts val="0"/>
              </a:spcAft>
              <a:buNone/>
            </a:pPr>
            <a:endParaRPr lang="fi-FI" b="1" dirty="0">
              <a:solidFill>
                <a:schemeClr val="accent1"/>
              </a:solidFill>
            </a:endParaRPr>
          </a:p>
          <a:p>
            <a:pPr marL="0" indent="0">
              <a:spcAft>
                <a:spcPts val="0"/>
              </a:spcAft>
              <a:buNone/>
            </a:pPr>
            <a:r>
              <a:rPr lang="fi-FI" b="1" dirty="0" err="1">
                <a:solidFill>
                  <a:schemeClr val="accent1"/>
                </a:solidFill>
              </a:rPr>
              <a:t>Förmåga</a:t>
            </a:r>
            <a:r>
              <a:rPr lang="fi-FI" b="1" dirty="0">
                <a:solidFill>
                  <a:schemeClr val="accent1"/>
                </a:solidFill>
              </a:rPr>
              <a:t> </a:t>
            </a:r>
            <a:r>
              <a:rPr lang="fi-FI" b="1" dirty="0" err="1">
                <a:solidFill>
                  <a:schemeClr val="accent1"/>
                </a:solidFill>
              </a:rPr>
              <a:t>att</a:t>
            </a:r>
            <a:r>
              <a:rPr lang="fi-FI" b="1" dirty="0">
                <a:solidFill>
                  <a:schemeClr val="accent1"/>
                </a:solidFill>
              </a:rPr>
              <a:t> </a:t>
            </a:r>
            <a:r>
              <a:rPr lang="fi-FI" b="1" dirty="0" err="1">
                <a:solidFill>
                  <a:schemeClr val="accent1"/>
                </a:solidFill>
              </a:rPr>
              <a:t>kommunicera</a:t>
            </a:r>
            <a:endParaRPr lang="fi-FI" b="1" dirty="0">
              <a:solidFill>
                <a:schemeClr val="accent1"/>
              </a:solidFill>
            </a:endParaRPr>
          </a:p>
          <a:p>
            <a:pPr marL="0" indent="0">
              <a:spcAft>
                <a:spcPts val="0"/>
              </a:spcAft>
              <a:buNone/>
            </a:pPr>
            <a:r>
              <a:rPr lang="fi-FI" b="1" dirty="0" err="1">
                <a:solidFill>
                  <a:schemeClr val="accent1"/>
                </a:solidFill>
              </a:rPr>
              <a:t>Förmåga</a:t>
            </a:r>
            <a:r>
              <a:rPr lang="fi-FI" b="1" dirty="0">
                <a:solidFill>
                  <a:schemeClr val="accent1"/>
                </a:solidFill>
              </a:rPr>
              <a:t> </a:t>
            </a:r>
            <a:r>
              <a:rPr lang="fi-FI" b="1" dirty="0" err="1">
                <a:solidFill>
                  <a:schemeClr val="accent1"/>
                </a:solidFill>
              </a:rPr>
              <a:t>att</a:t>
            </a:r>
            <a:r>
              <a:rPr lang="fi-FI" b="1" dirty="0">
                <a:solidFill>
                  <a:schemeClr val="accent1"/>
                </a:solidFill>
              </a:rPr>
              <a:t> </a:t>
            </a:r>
            <a:r>
              <a:rPr lang="fi-FI" b="1" dirty="0" err="1">
                <a:solidFill>
                  <a:schemeClr val="accent1"/>
                </a:solidFill>
              </a:rPr>
              <a:t>tolka</a:t>
            </a:r>
            <a:r>
              <a:rPr lang="fi-FI" b="1" dirty="0">
                <a:solidFill>
                  <a:schemeClr val="accent1"/>
                </a:solidFill>
              </a:rPr>
              <a:t> </a:t>
            </a:r>
            <a:r>
              <a:rPr lang="fi-FI" b="1" dirty="0" err="1">
                <a:solidFill>
                  <a:schemeClr val="accent1"/>
                </a:solidFill>
              </a:rPr>
              <a:t>texter</a:t>
            </a:r>
            <a:endParaRPr lang="fi-FI" b="1" dirty="0">
              <a:solidFill>
                <a:schemeClr val="accent1"/>
              </a:solidFill>
            </a:endParaRPr>
          </a:p>
          <a:p>
            <a:pPr marL="0" indent="0">
              <a:spcAft>
                <a:spcPts val="0"/>
              </a:spcAft>
              <a:buNone/>
            </a:pPr>
            <a:r>
              <a:rPr lang="fi-FI" b="1" dirty="0" err="1">
                <a:solidFill>
                  <a:schemeClr val="accent1"/>
                </a:solidFill>
              </a:rPr>
              <a:t>Förmåga</a:t>
            </a:r>
            <a:r>
              <a:rPr lang="fi-FI" b="1" dirty="0">
                <a:solidFill>
                  <a:schemeClr val="accent1"/>
                </a:solidFill>
              </a:rPr>
              <a:t> </a:t>
            </a:r>
            <a:r>
              <a:rPr lang="fi-FI" b="1" dirty="0" err="1">
                <a:solidFill>
                  <a:schemeClr val="accent1"/>
                </a:solidFill>
              </a:rPr>
              <a:t>att</a:t>
            </a:r>
            <a:r>
              <a:rPr lang="fi-FI" b="1" dirty="0">
                <a:solidFill>
                  <a:schemeClr val="accent1"/>
                </a:solidFill>
              </a:rPr>
              <a:t> </a:t>
            </a:r>
            <a:r>
              <a:rPr lang="fi-FI" b="1" dirty="0" err="1">
                <a:solidFill>
                  <a:schemeClr val="accent1"/>
                </a:solidFill>
              </a:rPr>
              <a:t>producera</a:t>
            </a:r>
            <a:r>
              <a:rPr lang="fi-FI" b="1" dirty="0">
                <a:solidFill>
                  <a:schemeClr val="accent1"/>
                </a:solidFill>
              </a:rPr>
              <a:t> </a:t>
            </a:r>
            <a:r>
              <a:rPr lang="fi-FI" b="1" dirty="0" err="1">
                <a:solidFill>
                  <a:schemeClr val="accent1"/>
                </a:solidFill>
              </a:rPr>
              <a:t>texter</a:t>
            </a:r>
            <a:endParaRPr lang="fi-FI" b="1" dirty="0">
              <a:solidFill>
                <a:schemeClr val="accent1"/>
              </a:solidFill>
            </a:endParaRPr>
          </a:p>
          <a:p>
            <a:pPr marL="534987" lvl="1" indent="0">
              <a:spcAft>
                <a:spcPts val="0"/>
              </a:spcAft>
              <a:buNone/>
            </a:pPr>
            <a:endParaRPr lang="fi-FI" b="1" dirty="0">
              <a:solidFill>
                <a:schemeClr val="accent1"/>
              </a:solidFill>
            </a:endParaRPr>
          </a:p>
          <a:p>
            <a:pPr marL="0" indent="0">
              <a:buNone/>
            </a:pPr>
            <a:r>
              <a:rPr lang="fi-FI" dirty="0" err="1"/>
              <a:t>Att</a:t>
            </a:r>
            <a:r>
              <a:rPr lang="fi-FI" dirty="0"/>
              <a:t> </a:t>
            </a:r>
            <a:r>
              <a:rPr lang="fi-FI" dirty="0" err="1"/>
              <a:t>lära</a:t>
            </a:r>
            <a:r>
              <a:rPr lang="fi-FI" dirty="0"/>
              <a:t> </a:t>
            </a:r>
            <a:r>
              <a:rPr lang="fi-FI" dirty="0" err="1"/>
              <a:t>sig</a:t>
            </a:r>
            <a:r>
              <a:rPr lang="fi-FI" dirty="0"/>
              <a:t> </a:t>
            </a:r>
            <a:r>
              <a:rPr lang="fi-FI" dirty="0" err="1"/>
              <a:t>att</a:t>
            </a:r>
            <a:r>
              <a:rPr lang="fi-FI" dirty="0"/>
              <a:t> </a:t>
            </a:r>
            <a:r>
              <a:rPr lang="fi-FI" dirty="0" err="1"/>
              <a:t>lyssna</a:t>
            </a:r>
            <a:r>
              <a:rPr lang="fi-FI" dirty="0"/>
              <a:t>, </a:t>
            </a:r>
            <a:r>
              <a:rPr lang="fi-FI" dirty="0" err="1"/>
              <a:t>tala</a:t>
            </a:r>
            <a:r>
              <a:rPr lang="fi-FI" dirty="0"/>
              <a:t> </a:t>
            </a:r>
            <a:r>
              <a:rPr lang="fi-FI" dirty="0" err="1"/>
              <a:t>läsa</a:t>
            </a:r>
            <a:r>
              <a:rPr lang="fi-FI" dirty="0"/>
              <a:t> </a:t>
            </a:r>
            <a:r>
              <a:rPr lang="fi-FI" dirty="0" err="1"/>
              <a:t>och</a:t>
            </a:r>
            <a:r>
              <a:rPr lang="fi-FI" dirty="0"/>
              <a:t> </a:t>
            </a:r>
            <a:r>
              <a:rPr lang="fi-FI" dirty="0" err="1"/>
              <a:t>skriva</a:t>
            </a:r>
            <a:r>
              <a:rPr lang="fi-FI" dirty="0"/>
              <a:t> </a:t>
            </a:r>
            <a:r>
              <a:rPr lang="fi-FI" dirty="0" err="1"/>
              <a:t>på</a:t>
            </a:r>
            <a:r>
              <a:rPr lang="fi-FI" dirty="0"/>
              <a:t> </a:t>
            </a:r>
            <a:r>
              <a:rPr lang="fi-FI" dirty="0" err="1"/>
              <a:t>finska</a:t>
            </a:r>
            <a:r>
              <a:rPr lang="fi-FI" dirty="0"/>
              <a:t> </a:t>
            </a:r>
            <a:r>
              <a:rPr lang="fi-FI" dirty="0" err="1"/>
              <a:t>och</a:t>
            </a:r>
            <a:r>
              <a:rPr lang="fi-FI" dirty="0"/>
              <a:t> </a:t>
            </a:r>
            <a:r>
              <a:rPr lang="fi-FI" dirty="0" err="1"/>
              <a:t>att</a:t>
            </a:r>
            <a:r>
              <a:rPr lang="fi-FI" dirty="0"/>
              <a:t> </a:t>
            </a:r>
            <a:r>
              <a:rPr lang="fi-FI" dirty="0" err="1"/>
              <a:t>behandla</a:t>
            </a:r>
            <a:r>
              <a:rPr lang="fi-FI" dirty="0"/>
              <a:t> </a:t>
            </a:r>
            <a:r>
              <a:rPr lang="fi-FI" dirty="0" err="1"/>
              <a:t>olika</a:t>
            </a:r>
            <a:r>
              <a:rPr lang="fi-FI" dirty="0"/>
              <a:t> </a:t>
            </a:r>
            <a:r>
              <a:rPr lang="fi-FI" dirty="0" err="1"/>
              <a:t>teman</a:t>
            </a:r>
            <a:r>
              <a:rPr lang="fi-FI" dirty="0"/>
              <a:t> </a:t>
            </a:r>
            <a:r>
              <a:rPr lang="fi-FI" dirty="0" err="1"/>
              <a:t>som</a:t>
            </a:r>
            <a:r>
              <a:rPr lang="fi-FI" dirty="0"/>
              <a:t> </a:t>
            </a:r>
            <a:r>
              <a:rPr lang="fi-FI" dirty="0" err="1"/>
              <a:t>bl.a</a:t>
            </a:r>
            <a:r>
              <a:rPr lang="fi-FI" dirty="0"/>
              <a:t>. </a:t>
            </a:r>
            <a:r>
              <a:rPr lang="fi-FI" dirty="0" err="1"/>
              <a:t>jag</a:t>
            </a:r>
            <a:r>
              <a:rPr lang="fi-FI" dirty="0"/>
              <a:t> </a:t>
            </a:r>
            <a:r>
              <a:rPr lang="fi-FI" dirty="0" err="1"/>
              <a:t>själv</a:t>
            </a:r>
            <a:r>
              <a:rPr lang="fi-FI" dirty="0"/>
              <a:t>, min </a:t>
            </a:r>
            <a:r>
              <a:rPr lang="fi-FI" dirty="0" err="1"/>
              <a:t>familj</a:t>
            </a:r>
            <a:r>
              <a:rPr lang="fi-FI" dirty="0"/>
              <a:t>, </a:t>
            </a:r>
            <a:r>
              <a:rPr lang="fi-FI" dirty="0" err="1"/>
              <a:t>mina</a:t>
            </a:r>
            <a:r>
              <a:rPr lang="fi-FI" dirty="0"/>
              <a:t> </a:t>
            </a:r>
            <a:r>
              <a:rPr lang="fi-FI" dirty="0" err="1"/>
              <a:t>vänner</a:t>
            </a:r>
            <a:r>
              <a:rPr lang="fi-FI" dirty="0"/>
              <a:t>, </a:t>
            </a:r>
            <a:r>
              <a:rPr lang="fi-FI" dirty="0" err="1"/>
              <a:t>skolan</a:t>
            </a:r>
            <a:r>
              <a:rPr lang="fi-FI" dirty="0"/>
              <a:t>, </a:t>
            </a:r>
            <a:r>
              <a:rPr lang="fi-FI" dirty="0" err="1"/>
              <a:t>fritidsintressen</a:t>
            </a:r>
            <a:r>
              <a:rPr lang="fi-FI" dirty="0"/>
              <a:t> </a:t>
            </a:r>
            <a:r>
              <a:rPr lang="fi-FI" dirty="0" err="1"/>
              <a:t>och</a:t>
            </a:r>
            <a:r>
              <a:rPr lang="fi-FI" dirty="0"/>
              <a:t> </a:t>
            </a:r>
            <a:r>
              <a:rPr lang="fi-FI" dirty="0" err="1"/>
              <a:t>fritidssysslor</a:t>
            </a:r>
            <a:r>
              <a:rPr lang="fi-FI" dirty="0"/>
              <a:t> </a:t>
            </a:r>
            <a:r>
              <a:rPr lang="fi-FI" dirty="0" err="1"/>
              <a:t>och</a:t>
            </a:r>
            <a:r>
              <a:rPr lang="fi-FI" dirty="0"/>
              <a:t> </a:t>
            </a:r>
            <a:r>
              <a:rPr lang="fi-FI" dirty="0" err="1"/>
              <a:t>om</a:t>
            </a:r>
            <a:r>
              <a:rPr lang="fi-FI" dirty="0"/>
              <a:t> livet i </a:t>
            </a:r>
            <a:r>
              <a:rPr lang="fi-FI" dirty="0" err="1"/>
              <a:t>finskspråkiga</a:t>
            </a:r>
            <a:r>
              <a:rPr lang="fi-FI" dirty="0"/>
              <a:t> </a:t>
            </a:r>
            <a:r>
              <a:rPr lang="fi-FI" dirty="0" err="1"/>
              <a:t>miljöer</a:t>
            </a:r>
            <a:r>
              <a:rPr lang="fi-FI" dirty="0"/>
              <a:t>. </a:t>
            </a:r>
          </a:p>
          <a:p>
            <a:pPr marL="0" indent="0">
              <a:buNone/>
            </a:pPr>
            <a:r>
              <a:rPr lang="fi-FI" dirty="0" err="1"/>
              <a:t>Teman</a:t>
            </a:r>
            <a:r>
              <a:rPr lang="fi-FI" dirty="0"/>
              <a:t> </a:t>
            </a:r>
            <a:r>
              <a:rPr lang="fi-FI" dirty="0" err="1"/>
              <a:t>ska</a:t>
            </a:r>
            <a:r>
              <a:rPr lang="fi-FI" dirty="0"/>
              <a:t> </a:t>
            </a:r>
            <a:r>
              <a:rPr lang="fi-FI" dirty="0" err="1"/>
              <a:t>också</a:t>
            </a:r>
            <a:r>
              <a:rPr lang="fi-FI" dirty="0"/>
              <a:t> </a:t>
            </a:r>
            <a:r>
              <a:rPr lang="fi-FI" dirty="0" err="1"/>
              <a:t>väljas</a:t>
            </a:r>
            <a:r>
              <a:rPr lang="fi-FI" dirty="0"/>
              <a:t> </a:t>
            </a:r>
            <a:r>
              <a:rPr lang="fi-FI" dirty="0" err="1"/>
              <a:t>tillsammans</a:t>
            </a:r>
            <a:r>
              <a:rPr lang="fi-FI" dirty="0"/>
              <a:t>. </a:t>
            </a:r>
          </a:p>
          <a:p>
            <a:pPr marL="0" indent="0">
              <a:buNone/>
            </a:pPr>
            <a:r>
              <a:rPr lang="fi-FI" dirty="0" err="1"/>
              <a:t>Innehållet</a:t>
            </a:r>
            <a:r>
              <a:rPr lang="fi-FI" dirty="0"/>
              <a:t> </a:t>
            </a:r>
            <a:r>
              <a:rPr lang="fi-FI" dirty="0" err="1"/>
              <a:t>väljs</a:t>
            </a:r>
            <a:r>
              <a:rPr lang="fi-FI" dirty="0"/>
              <a:t> </a:t>
            </a:r>
            <a:r>
              <a:rPr lang="fi-FI" dirty="0" err="1"/>
              <a:t>med</a:t>
            </a:r>
            <a:r>
              <a:rPr lang="fi-FI" dirty="0"/>
              <a:t> </a:t>
            </a:r>
            <a:r>
              <a:rPr lang="fi-FI" dirty="0" err="1"/>
              <a:t>beaktande</a:t>
            </a:r>
            <a:r>
              <a:rPr lang="fi-FI" dirty="0"/>
              <a:t> av </a:t>
            </a:r>
            <a:r>
              <a:rPr lang="fi-FI" dirty="0" err="1"/>
              <a:t>elevernas</a:t>
            </a:r>
            <a:r>
              <a:rPr lang="fi-FI" dirty="0"/>
              <a:t> </a:t>
            </a:r>
            <a:r>
              <a:rPr lang="fi-FI" dirty="0" err="1"/>
              <a:t>dagliga</a:t>
            </a:r>
            <a:r>
              <a:rPr lang="fi-FI" dirty="0"/>
              <a:t> </a:t>
            </a:r>
            <a:r>
              <a:rPr lang="fi-FI" dirty="0" err="1"/>
              <a:t>omgivning</a:t>
            </a:r>
            <a:r>
              <a:rPr lang="fi-FI" dirty="0"/>
              <a:t>, </a:t>
            </a:r>
            <a:r>
              <a:rPr lang="fi-FI" dirty="0" err="1"/>
              <a:t>intressen</a:t>
            </a:r>
            <a:r>
              <a:rPr lang="fi-FI" dirty="0"/>
              <a:t> </a:t>
            </a:r>
            <a:r>
              <a:rPr lang="fi-FI" dirty="0" err="1"/>
              <a:t>och</a:t>
            </a:r>
            <a:r>
              <a:rPr lang="fi-FI" dirty="0"/>
              <a:t> </a:t>
            </a:r>
            <a:r>
              <a:rPr lang="fi-FI" dirty="0" err="1"/>
              <a:t>aktualitet</a:t>
            </a:r>
            <a:r>
              <a:rPr lang="fi-FI" dirty="0"/>
              <a:t> </a:t>
            </a:r>
            <a:r>
              <a:rPr lang="fi-FI" dirty="0" err="1"/>
              <a:t>och</a:t>
            </a:r>
            <a:r>
              <a:rPr lang="fi-FI" dirty="0"/>
              <a:t> </a:t>
            </a:r>
            <a:r>
              <a:rPr lang="fi-FI" dirty="0" err="1"/>
              <a:t>utgående</a:t>
            </a:r>
            <a:r>
              <a:rPr lang="fi-FI" dirty="0"/>
              <a:t> </a:t>
            </a:r>
            <a:r>
              <a:rPr lang="fi-FI" dirty="0" err="1"/>
              <a:t>från</a:t>
            </a:r>
            <a:r>
              <a:rPr lang="fi-FI" dirty="0"/>
              <a:t> </a:t>
            </a:r>
            <a:r>
              <a:rPr lang="fi-FI" dirty="0" err="1"/>
              <a:t>perspektivet</a:t>
            </a:r>
            <a:r>
              <a:rPr lang="fi-FI" dirty="0"/>
              <a:t> </a:t>
            </a:r>
            <a:r>
              <a:rPr lang="fi-FI" dirty="0" err="1"/>
              <a:t>jag</a:t>
            </a:r>
            <a:r>
              <a:rPr lang="fi-FI" dirty="0"/>
              <a:t>, vi </a:t>
            </a:r>
            <a:r>
              <a:rPr lang="fi-FI" dirty="0" err="1"/>
              <a:t>och</a:t>
            </a:r>
            <a:r>
              <a:rPr lang="fi-FI" dirty="0"/>
              <a:t> </a:t>
            </a:r>
            <a:r>
              <a:rPr lang="fi-FI" dirty="0" err="1"/>
              <a:t>vårt</a:t>
            </a:r>
            <a:r>
              <a:rPr lang="fi-FI" dirty="0"/>
              <a:t> </a:t>
            </a:r>
            <a:r>
              <a:rPr lang="fi-FI" dirty="0" err="1"/>
              <a:t>samhälle</a:t>
            </a:r>
            <a:r>
              <a:rPr lang="fi-FI" dirty="0"/>
              <a:t>. </a:t>
            </a:r>
          </a:p>
          <a:p>
            <a:pPr marL="0" indent="0">
              <a:buNone/>
            </a:pPr>
            <a:endParaRPr lang="fi-FI" dirty="0">
              <a:solidFill>
                <a:schemeClr val="accent1"/>
              </a:solidFill>
            </a:endParaRPr>
          </a:p>
        </p:txBody>
      </p:sp>
      <p:sp>
        <p:nvSpPr>
          <p:cNvPr id="4" name="Sisällön paikkamerkki 3">
            <a:extLst>
              <a:ext uri="{FF2B5EF4-FFF2-40B4-BE49-F238E27FC236}">
                <a16:creationId xmlns:a16="http://schemas.microsoft.com/office/drawing/2014/main" id="{B0656B71-93EF-FD3F-DFD4-B32F75F5A2C6}"/>
              </a:ext>
            </a:extLst>
          </p:cNvPr>
          <p:cNvSpPr>
            <a:spLocks noGrp="1"/>
          </p:cNvSpPr>
          <p:nvPr>
            <p:ph sz="half" idx="2"/>
          </p:nvPr>
        </p:nvSpPr>
        <p:spPr>
          <a:xfrm>
            <a:off x="6172200" y="1643865"/>
            <a:ext cx="5530174" cy="4530135"/>
          </a:xfrm>
        </p:spPr>
        <p:txBody>
          <a:bodyPr/>
          <a:lstStyle/>
          <a:p>
            <a:pPr marL="0" indent="0">
              <a:buNone/>
            </a:pPr>
            <a:r>
              <a:rPr lang="fi-FI" dirty="0" err="1"/>
              <a:t>Att</a:t>
            </a:r>
            <a:r>
              <a:rPr lang="fi-FI" dirty="0"/>
              <a:t> </a:t>
            </a:r>
            <a:r>
              <a:rPr lang="fi-FI" dirty="0" err="1"/>
              <a:t>använda</a:t>
            </a:r>
            <a:r>
              <a:rPr lang="fi-FI" dirty="0"/>
              <a:t> </a:t>
            </a:r>
            <a:r>
              <a:rPr lang="fi-FI" dirty="0" err="1"/>
              <a:t>språket</a:t>
            </a:r>
            <a:r>
              <a:rPr lang="fi-FI" dirty="0"/>
              <a:t> för </a:t>
            </a:r>
            <a:r>
              <a:rPr lang="fi-FI" dirty="0" err="1"/>
              <a:t>olika</a:t>
            </a:r>
            <a:r>
              <a:rPr lang="fi-FI" dirty="0"/>
              <a:t> </a:t>
            </a:r>
            <a:r>
              <a:rPr lang="fi-FI" dirty="0" err="1"/>
              <a:t>syften</a:t>
            </a:r>
            <a:r>
              <a:rPr lang="fi-FI" dirty="0"/>
              <a:t>, </a:t>
            </a:r>
            <a:r>
              <a:rPr lang="fi-FI" dirty="0" err="1"/>
              <a:t>som</a:t>
            </a:r>
            <a:r>
              <a:rPr lang="fi-FI" dirty="0"/>
              <a:t> </a:t>
            </a:r>
            <a:r>
              <a:rPr lang="fi-FI" dirty="0" err="1"/>
              <a:t>t.ex</a:t>
            </a:r>
            <a:r>
              <a:rPr lang="fi-FI" dirty="0"/>
              <a:t>. </a:t>
            </a:r>
            <a:r>
              <a:rPr lang="fi-FI" dirty="0" err="1"/>
              <a:t>att</a:t>
            </a:r>
            <a:r>
              <a:rPr lang="fi-FI" dirty="0"/>
              <a:t> </a:t>
            </a:r>
            <a:r>
              <a:rPr lang="fi-FI" dirty="0" err="1"/>
              <a:t>hälsa</a:t>
            </a:r>
            <a:r>
              <a:rPr lang="fi-FI" dirty="0"/>
              <a:t>, </a:t>
            </a:r>
            <a:r>
              <a:rPr lang="fi-FI" dirty="0" err="1"/>
              <a:t>be</a:t>
            </a:r>
            <a:r>
              <a:rPr lang="fi-FI" dirty="0"/>
              <a:t> </a:t>
            </a:r>
            <a:r>
              <a:rPr lang="fi-FI" dirty="0" err="1"/>
              <a:t>om</a:t>
            </a:r>
            <a:r>
              <a:rPr lang="fi-FI" dirty="0"/>
              <a:t> </a:t>
            </a:r>
            <a:r>
              <a:rPr lang="fi-FI" dirty="0" err="1"/>
              <a:t>hjälp</a:t>
            </a:r>
            <a:r>
              <a:rPr lang="fi-FI" dirty="0"/>
              <a:t> </a:t>
            </a:r>
            <a:r>
              <a:rPr lang="fi-FI" dirty="0" err="1"/>
              <a:t>eller</a:t>
            </a:r>
            <a:r>
              <a:rPr lang="fi-FI" dirty="0"/>
              <a:t> </a:t>
            </a:r>
            <a:r>
              <a:rPr lang="fi-FI" dirty="0" err="1"/>
              <a:t>uttrycka</a:t>
            </a:r>
            <a:r>
              <a:rPr lang="fi-FI" dirty="0"/>
              <a:t> </a:t>
            </a:r>
            <a:r>
              <a:rPr lang="fi-FI" dirty="0" err="1"/>
              <a:t>sin</a:t>
            </a:r>
            <a:r>
              <a:rPr lang="fi-FI" dirty="0"/>
              <a:t> </a:t>
            </a:r>
            <a:r>
              <a:rPr lang="fi-FI" dirty="0" err="1"/>
              <a:t>åsikt</a:t>
            </a:r>
            <a:r>
              <a:rPr lang="fi-FI" dirty="0"/>
              <a:t>. </a:t>
            </a:r>
          </a:p>
          <a:p>
            <a:pPr marL="0" indent="0">
              <a:buNone/>
            </a:pPr>
            <a:r>
              <a:rPr lang="fi-FI" dirty="0" err="1"/>
              <a:t>Att</a:t>
            </a:r>
            <a:r>
              <a:rPr lang="fi-FI" dirty="0"/>
              <a:t> </a:t>
            </a:r>
            <a:r>
              <a:rPr lang="fi-FI" dirty="0" err="1"/>
              <a:t>lära</a:t>
            </a:r>
            <a:r>
              <a:rPr lang="fi-FI" dirty="0"/>
              <a:t> </a:t>
            </a:r>
            <a:r>
              <a:rPr lang="fi-FI" dirty="0" err="1"/>
              <a:t>sig</a:t>
            </a:r>
            <a:r>
              <a:rPr lang="fi-FI" dirty="0"/>
              <a:t> </a:t>
            </a:r>
            <a:r>
              <a:rPr lang="fi-FI" dirty="0" err="1"/>
              <a:t>ordförråd</a:t>
            </a:r>
            <a:r>
              <a:rPr lang="fi-FI" dirty="0"/>
              <a:t> </a:t>
            </a:r>
            <a:r>
              <a:rPr lang="fi-FI" dirty="0" err="1"/>
              <a:t>pch</a:t>
            </a:r>
            <a:r>
              <a:rPr lang="fi-FI" dirty="0"/>
              <a:t> </a:t>
            </a:r>
            <a:r>
              <a:rPr lang="fi-FI" dirty="0" err="1"/>
              <a:t>strukturer</a:t>
            </a:r>
            <a:r>
              <a:rPr lang="fi-FI" dirty="0"/>
              <a:t> i </a:t>
            </a:r>
            <a:r>
              <a:rPr lang="fi-FI" dirty="0" err="1"/>
              <a:t>samband</a:t>
            </a:r>
            <a:r>
              <a:rPr lang="fi-FI" dirty="0"/>
              <a:t> </a:t>
            </a:r>
            <a:r>
              <a:rPr lang="fi-FI" dirty="0" err="1"/>
              <a:t>med</a:t>
            </a:r>
            <a:r>
              <a:rPr lang="fi-FI" dirty="0"/>
              <a:t> </a:t>
            </a:r>
            <a:r>
              <a:rPr lang="fi-FI" dirty="0" err="1"/>
              <a:t>olika</a:t>
            </a:r>
            <a:r>
              <a:rPr lang="fi-FI" dirty="0"/>
              <a:t> </a:t>
            </a:r>
            <a:r>
              <a:rPr lang="fi-FI" dirty="0" err="1"/>
              <a:t>typer</a:t>
            </a:r>
            <a:r>
              <a:rPr lang="fi-FI" dirty="0"/>
              <a:t> av </a:t>
            </a:r>
            <a:r>
              <a:rPr lang="fi-FI" dirty="0" err="1"/>
              <a:t>texter</a:t>
            </a:r>
            <a:r>
              <a:rPr lang="fi-FI" dirty="0"/>
              <a:t>, </a:t>
            </a:r>
            <a:r>
              <a:rPr lang="fi-FI" dirty="0" err="1"/>
              <a:t>som</a:t>
            </a:r>
            <a:r>
              <a:rPr lang="fi-FI" dirty="0"/>
              <a:t> </a:t>
            </a:r>
            <a:r>
              <a:rPr lang="fi-FI" dirty="0" err="1"/>
              <a:t>t.ex</a:t>
            </a:r>
            <a:r>
              <a:rPr lang="fi-FI" dirty="0"/>
              <a:t>. </a:t>
            </a:r>
            <a:r>
              <a:rPr lang="fi-FI" dirty="0" err="1"/>
              <a:t>kortare</a:t>
            </a:r>
            <a:r>
              <a:rPr lang="fi-FI" dirty="0"/>
              <a:t> </a:t>
            </a:r>
            <a:r>
              <a:rPr lang="fi-FI" dirty="0" err="1"/>
              <a:t>berättelser</a:t>
            </a:r>
            <a:r>
              <a:rPr lang="fi-FI" dirty="0"/>
              <a:t>, </a:t>
            </a:r>
            <a:r>
              <a:rPr lang="fi-FI" dirty="0" err="1"/>
              <a:t>skådespel</a:t>
            </a:r>
            <a:r>
              <a:rPr lang="fi-FI" dirty="0"/>
              <a:t>, </a:t>
            </a:r>
            <a:r>
              <a:rPr lang="fi-FI" dirty="0" err="1"/>
              <a:t>intervjuer</a:t>
            </a:r>
            <a:r>
              <a:rPr lang="fi-FI" dirty="0"/>
              <a:t> </a:t>
            </a:r>
            <a:r>
              <a:rPr lang="fi-FI" dirty="0" err="1"/>
              <a:t>och</a:t>
            </a:r>
            <a:r>
              <a:rPr lang="fi-FI" dirty="0"/>
              <a:t> </a:t>
            </a:r>
            <a:r>
              <a:rPr lang="fi-FI" dirty="0" err="1"/>
              <a:t>sångtexter</a:t>
            </a:r>
            <a:r>
              <a:rPr lang="fi-FI" dirty="0"/>
              <a:t>. </a:t>
            </a:r>
          </a:p>
          <a:p>
            <a:pPr marL="0" indent="0">
              <a:buNone/>
            </a:pPr>
            <a:r>
              <a:rPr lang="fi-FI" dirty="0" err="1"/>
              <a:t>Att</a:t>
            </a:r>
            <a:r>
              <a:rPr lang="fi-FI" dirty="0"/>
              <a:t> </a:t>
            </a:r>
            <a:r>
              <a:rPr lang="fi-FI" dirty="0" err="1"/>
              <a:t>erbjuda</a:t>
            </a:r>
            <a:r>
              <a:rPr lang="fi-FI" dirty="0"/>
              <a:t> </a:t>
            </a:r>
            <a:r>
              <a:rPr lang="fi-FI" dirty="0" err="1"/>
              <a:t>eleven</a:t>
            </a:r>
            <a:r>
              <a:rPr lang="fi-FI" dirty="0"/>
              <a:t> </a:t>
            </a:r>
            <a:r>
              <a:rPr lang="fi-FI" dirty="0" err="1"/>
              <a:t>möjligheter</a:t>
            </a:r>
            <a:r>
              <a:rPr lang="fi-FI" dirty="0"/>
              <a:t> </a:t>
            </a:r>
            <a:r>
              <a:rPr lang="fi-FI" dirty="0" err="1"/>
              <a:t>att</a:t>
            </a:r>
            <a:r>
              <a:rPr lang="fi-FI" dirty="0"/>
              <a:t> </a:t>
            </a:r>
            <a:r>
              <a:rPr lang="fi-FI" dirty="0" err="1"/>
              <a:t>öva</a:t>
            </a:r>
            <a:r>
              <a:rPr lang="fi-FI" dirty="0"/>
              <a:t> </a:t>
            </a:r>
            <a:r>
              <a:rPr lang="fi-FI" dirty="0" err="1"/>
              <a:t>sig</a:t>
            </a:r>
            <a:r>
              <a:rPr lang="fi-FI" dirty="0"/>
              <a:t> i </a:t>
            </a:r>
            <a:r>
              <a:rPr lang="fi-FI" dirty="0" err="1"/>
              <a:t>att</a:t>
            </a:r>
            <a:r>
              <a:rPr lang="fi-FI" dirty="0"/>
              <a:t> </a:t>
            </a:r>
            <a:r>
              <a:rPr lang="fi-FI" dirty="0" err="1"/>
              <a:t>använda</a:t>
            </a:r>
            <a:r>
              <a:rPr lang="fi-FI" dirty="0"/>
              <a:t> </a:t>
            </a:r>
            <a:r>
              <a:rPr lang="fi-FI" dirty="0" err="1"/>
              <a:t>finska</a:t>
            </a:r>
            <a:r>
              <a:rPr lang="fi-FI" dirty="0"/>
              <a:t> </a:t>
            </a:r>
            <a:r>
              <a:rPr lang="fi-FI" dirty="0" err="1"/>
              <a:t>också</a:t>
            </a:r>
            <a:r>
              <a:rPr lang="fi-FI" dirty="0"/>
              <a:t> i </a:t>
            </a:r>
            <a:r>
              <a:rPr lang="fi-FI" dirty="0" err="1"/>
              <a:t>språkligt</a:t>
            </a:r>
            <a:r>
              <a:rPr lang="fi-FI" dirty="0"/>
              <a:t> </a:t>
            </a:r>
            <a:r>
              <a:rPr lang="fi-FI" dirty="0" err="1"/>
              <a:t>mer</a:t>
            </a:r>
            <a:r>
              <a:rPr lang="fi-FI" dirty="0"/>
              <a:t> </a:t>
            </a:r>
            <a:r>
              <a:rPr lang="fi-FI" dirty="0" err="1"/>
              <a:t>krävande</a:t>
            </a:r>
            <a:r>
              <a:rPr lang="fi-FI" dirty="0"/>
              <a:t> </a:t>
            </a:r>
            <a:r>
              <a:rPr lang="fi-FI" dirty="0" err="1"/>
              <a:t>situationer</a:t>
            </a:r>
            <a:r>
              <a:rPr lang="fi-FI" dirty="0"/>
              <a:t>. </a:t>
            </a:r>
          </a:p>
          <a:p>
            <a:pPr marL="0" indent="0">
              <a:buNone/>
            </a:pPr>
            <a:r>
              <a:rPr lang="fi-FI" dirty="0" err="1"/>
              <a:t>Att</a:t>
            </a:r>
            <a:r>
              <a:rPr lang="fi-FI" dirty="0"/>
              <a:t> </a:t>
            </a:r>
            <a:r>
              <a:rPr lang="fi-FI" dirty="0" err="1"/>
              <a:t>lära</a:t>
            </a:r>
            <a:r>
              <a:rPr lang="fi-FI" dirty="0"/>
              <a:t> </a:t>
            </a:r>
            <a:r>
              <a:rPr lang="fi-FI" dirty="0" err="1"/>
              <a:t>sig</a:t>
            </a:r>
            <a:r>
              <a:rPr lang="fi-FI" dirty="0"/>
              <a:t> </a:t>
            </a:r>
            <a:r>
              <a:rPr lang="fi-FI" dirty="0" err="1"/>
              <a:t>hitta</a:t>
            </a:r>
            <a:r>
              <a:rPr lang="fi-FI" dirty="0"/>
              <a:t> </a:t>
            </a:r>
            <a:r>
              <a:rPr lang="fi-FI" dirty="0" err="1"/>
              <a:t>finskspråkigt</a:t>
            </a:r>
            <a:r>
              <a:rPr lang="fi-FI" dirty="0"/>
              <a:t> </a:t>
            </a:r>
            <a:r>
              <a:rPr lang="fi-FI" dirty="0" err="1"/>
              <a:t>material</a:t>
            </a:r>
            <a:r>
              <a:rPr lang="fi-FI" dirty="0"/>
              <a:t> i </a:t>
            </a:r>
            <a:r>
              <a:rPr lang="fi-FI" dirty="0" err="1"/>
              <a:t>omgivningen</a:t>
            </a:r>
            <a:r>
              <a:rPr lang="fi-FI" dirty="0"/>
              <a:t>, </a:t>
            </a:r>
            <a:r>
              <a:rPr lang="fi-FI" dirty="0" err="1"/>
              <a:t>på</a:t>
            </a:r>
            <a:r>
              <a:rPr lang="fi-FI" dirty="0"/>
              <a:t> </a:t>
            </a:r>
            <a:r>
              <a:rPr lang="fi-FI" dirty="0" err="1"/>
              <a:t>nätet</a:t>
            </a:r>
            <a:r>
              <a:rPr lang="fi-FI" dirty="0"/>
              <a:t>, i </a:t>
            </a:r>
            <a:r>
              <a:rPr lang="fi-FI" dirty="0" err="1"/>
              <a:t>biblioteket</a:t>
            </a:r>
            <a:r>
              <a:rPr lang="fi-FI" dirty="0"/>
              <a:t> </a:t>
            </a:r>
            <a:r>
              <a:rPr lang="fi-FI" dirty="0" err="1"/>
              <a:t>osv</a:t>
            </a:r>
            <a:r>
              <a:rPr lang="fi-FI" dirty="0"/>
              <a:t>. </a:t>
            </a:r>
          </a:p>
          <a:p>
            <a:pPr marL="0" indent="0">
              <a:buNone/>
            </a:pPr>
            <a:r>
              <a:rPr lang="fi-FI" dirty="0" err="1"/>
              <a:t>Att</a:t>
            </a:r>
            <a:r>
              <a:rPr lang="fi-FI" dirty="0"/>
              <a:t> </a:t>
            </a:r>
            <a:r>
              <a:rPr lang="fi-FI" dirty="0" err="1"/>
              <a:t>öva</a:t>
            </a:r>
            <a:r>
              <a:rPr lang="fi-FI" dirty="0"/>
              <a:t> </a:t>
            </a:r>
            <a:r>
              <a:rPr lang="fi-FI" dirty="0" err="1"/>
              <a:t>uttal</a:t>
            </a:r>
            <a:r>
              <a:rPr lang="fi-FI" dirty="0"/>
              <a:t>, </a:t>
            </a:r>
            <a:r>
              <a:rPr lang="fi-FI" dirty="0" err="1"/>
              <a:t>betoning</a:t>
            </a:r>
            <a:r>
              <a:rPr lang="fi-FI" dirty="0"/>
              <a:t> av </a:t>
            </a:r>
            <a:r>
              <a:rPr lang="fi-FI" dirty="0" err="1"/>
              <a:t>ord</a:t>
            </a:r>
            <a:r>
              <a:rPr lang="fi-FI" dirty="0"/>
              <a:t>, </a:t>
            </a:r>
            <a:r>
              <a:rPr lang="fi-FI" dirty="0" err="1"/>
              <a:t>satsbetoning</a:t>
            </a:r>
            <a:r>
              <a:rPr lang="fi-FI" dirty="0"/>
              <a:t>, </a:t>
            </a:r>
            <a:r>
              <a:rPr lang="fi-FI" dirty="0" err="1"/>
              <a:t>talrytm</a:t>
            </a:r>
            <a:r>
              <a:rPr lang="fi-FI" dirty="0"/>
              <a:t> </a:t>
            </a:r>
            <a:r>
              <a:rPr lang="fi-FI" dirty="0" err="1"/>
              <a:t>och</a:t>
            </a:r>
            <a:r>
              <a:rPr lang="fi-FI" dirty="0"/>
              <a:t> intonation.</a:t>
            </a:r>
          </a:p>
        </p:txBody>
      </p:sp>
      <p:sp>
        <p:nvSpPr>
          <p:cNvPr id="5" name="Päivämäärän paikkamerkki 4">
            <a:extLst>
              <a:ext uri="{FF2B5EF4-FFF2-40B4-BE49-F238E27FC236}">
                <a16:creationId xmlns:a16="http://schemas.microsoft.com/office/drawing/2014/main" id="{74ED4EE1-C2E7-1390-1923-8B83DE837DA0}"/>
              </a:ext>
            </a:extLst>
          </p:cNvPr>
          <p:cNvSpPr>
            <a:spLocks noGrp="1"/>
          </p:cNvSpPr>
          <p:nvPr>
            <p:ph type="dt" sz="half" idx="10"/>
          </p:nvPr>
        </p:nvSpPr>
        <p:spPr/>
        <p:txBody>
          <a:bodyPr/>
          <a:lstStyle/>
          <a:p>
            <a:fld id="{8EACAC42-2AE5-42D1-8054-E82D5509776B}" type="datetime1">
              <a:rPr lang="en-GB" smtClean="0"/>
              <a:t>24/11/2023</a:t>
            </a:fld>
            <a:endParaRPr lang="en-GB"/>
          </a:p>
        </p:txBody>
      </p:sp>
      <p:sp>
        <p:nvSpPr>
          <p:cNvPr id="6" name="Alatunnisteen paikkamerkki 5">
            <a:extLst>
              <a:ext uri="{FF2B5EF4-FFF2-40B4-BE49-F238E27FC236}">
                <a16:creationId xmlns:a16="http://schemas.microsoft.com/office/drawing/2014/main" id="{E6E1F3C6-9A01-AB78-F79F-0D74820986CE}"/>
              </a:ext>
            </a:extLst>
          </p:cNvPr>
          <p:cNvSpPr>
            <a:spLocks noGrp="1"/>
          </p:cNvSpPr>
          <p:nvPr>
            <p:ph type="ftr" sz="quarter" idx="11"/>
          </p:nvPr>
        </p:nvSpPr>
        <p:spPr/>
        <p:txBody>
          <a:bodyPr/>
          <a:lstStyle/>
          <a:p>
            <a:r>
              <a:rPr lang="en-GB"/>
              <a:t>Opetushallitus</a:t>
            </a:r>
          </a:p>
        </p:txBody>
      </p:sp>
    </p:spTree>
    <p:extLst>
      <p:ext uri="{BB962C8B-B14F-4D97-AF65-F5344CB8AC3E}">
        <p14:creationId xmlns:p14="http://schemas.microsoft.com/office/powerpoint/2010/main" val="4020567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76016A0-AF23-AD14-6BBB-AB5E3B5D8B35}"/>
              </a:ext>
            </a:extLst>
          </p:cNvPr>
          <p:cNvSpPr>
            <a:spLocks noGrp="1"/>
          </p:cNvSpPr>
          <p:nvPr>
            <p:ph type="ctrTitle"/>
          </p:nvPr>
        </p:nvSpPr>
        <p:spPr>
          <a:xfrm>
            <a:off x="787940" y="1637931"/>
            <a:ext cx="8297694" cy="2163507"/>
          </a:xfrm>
        </p:spPr>
        <p:txBody>
          <a:bodyPr/>
          <a:lstStyle/>
          <a:p>
            <a:r>
              <a:rPr lang="fi-FI" dirty="0" err="1"/>
              <a:t>Målområde</a:t>
            </a:r>
            <a:r>
              <a:rPr lang="fi-FI" dirty="0"/>
              <a:t> </a:t>
            </a:r>
            <a:r>
              <a:rPr lang="fi-FI" dirty="0" err="1"/>
              <a:t>Kulturell</a:t>
            </a:r>
            <a:r>
              <a:rPr lang="fi-FI" dirty="0"/>
              <a:t> </a:t>
            </a:r>
            <a:r>
              <a:rPr lang="fi-FI" dirty="0" err="1"/>
              <a:t>mångfald</a:t>
            </a:r>
            <a:r>
              <a:rPr lang="fi-FI" dirty="0"/>
              <a:t> </a:t>
            </a:r>
            <a:r>
              <a:rPr lang="fi-FI" dirty="0" err="1"/>
              <a:t>och</a:t>
            </a:r>
            <a:r>
              <a:rPr lang="fi-FI" dirty="0"/>
              <a:t> </a:t>
            </a:r>
            <a:r>
              <a:rPr lang="fi-FI" dirty="0" err="1"/>
              <a:t>språkmedvetenhet</a:t>
            </a:r>
            <a:r>
              <a:rPr lang="fi-FI" dirty="0"/>
              <a:t> (I1)</a:t>
            </a:r>
          </a:p>
        </p:txBody>
      </p:sp>
    </p:spTree>
    <p:extLst>
      <p:ext uri="{BB962C8B-B14F-4D97-AF65-F5344CB8AC3E}">
        <p14:creationId xmlns:p14="http://schemas.microsoft.com/office/powerpoint/2010/main" val="3216631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5A347E-89E2-41DE-B579-8F46E8D6E0B5}"/>
              </a:ext>
            </a:extLst>
          </p:cNvPr>
          <p:cNvSpPr>
            <a:spLocks noGrp="1"/>
          </p:cNvSpPr>
          <p:nvPr>
            <p:ph type="title"/>
          </p:nvPr>
        </p:nvSpPr>
        <p:spPr>
          <a:xfrm>
            <a:off x="375989" y="154510"/>
            <a:ext cx="10928600" cy="626326"/>
          </a:xfrm>
        </p:spPr>
        <p:txBody>
          <a:bodyPr/>
          <a:lstStyle/>
          <a:p>
            <a:r>
              <a:rPr lang="fi-FI" dirty="0" err="1"/>
              <a:t>Exempel</a:t>
            </a:r>
            <a:r>
              <a:rPr lang="fi-FI" dirty="0"/>
              <a:t>, </a:t>
            </a:r>
            <a:r>
              <a:rPr lang="fi-FI" dirty="0" err="1"/>
              <a:t>Engelska</a:t>
            </a:r>
            <a:r>
              <a:rPr lang="fi-FI" dirty="0"/>
              <a:t>, A-</a:t>
            </a:r>
            <a:r>
              <a:rPr lang="fi-FI" dirty="0" err="1"/>
              <a:t>lärokurs</a:t>
            </a:r>
            <a:r>
              <a:rPr lang="fi-FI" dirty="0"/>
              <a:t>, M1 </a:t>
            </a:r>
          </a:p>
        </p:txBody>
      </p:sp>
      <p:graphicFrame>
        <p:nvGraphicFramePr>
          <p:cNvPr id="6" name="Taulukko 6">
            <a:extLst>
              <a:ext uri="{FF2B5EF4-FFF2-40B4-BE49-F238E27FC236}">
                <a16:creationId xmlns:a16="http://schemas.microsoft.com/office/drawing/2014/main" id="{46B494FC-A9D3-4637-86F2-8AF069EBBFE7}"/>
              </a:ext>
            </a:extLst>
          </p:cNvPr>
          <p:cNvGraphicFramePr>
            <a:graphicFrameLocks noGrp="1"/>
          </p:cNvGraphicFramePr>
          <p:nvPr>
            <p:ph idx="1"/>
            <p:extLst>
              <p:ext uri="{D42A27DB-BD31-4B8C-83A1-F6EECF244321}">
                <p14:modId xmlns:p14="http://schemas.microsoft.com/office/powerpoint/2010/main" val="4222379910"/>
              </p:ext>
            </p:extLst>
          </p:nvPr>
        </p:nvGraphicFramePr>
        <p:xfrm>
          <a:off x="375989" y="698930"/>
          <a:ext cx="11465961" cy="6004560"/>
        </p:xfrm>
        <a:graphic>
          <a:graphicData uri="http://schemas.openxmlformats.org/drawingml/2006/table">
            <a:tbl>
              <a:tblPr firstRow="1" bandRow="1">
                <a:tableStyleId>{5C22544A-7EE6-4342-B048-85BDC9FD1C3A}</a:tableStyleId>
              </a:tblPr>
              <a:tblGrid>
                <a:gridCol w="1637994">
                  <a:extLst>
                    <a:ext uri="{9D8B030D-6E8A-4147-A177-3AD203B41FA5}">
                      <a16:colId xmlns:a16="http://schemas.microsoft.com/office/drawing/2014/main" val="2988523683"/>
                    </a:ext>
                  </a:extLst>
                </a:gridCol>
                <a:gridCol w="1637994">
                  <a:extLst>
                    <a:ext uri="{9D8B030D-6E8A-4147-A177-3AD203B41FA5}">
                      <a16:colId xmlns:a16="http://schemas.microsoft.com/office/drawing/2014/main" val="934175570"/>
                    </a:ext>
                  </a:extLst>
                </a:gridCol>
                <a:gridCol w="1324428">
                  <a:extLst>
                    <a:ext uri="{9D8B030D-6E8A-4147-A177-3AD203B41FA5}">
                      <a16:colId xmlns:a16="http://schemas.microsoft.com/office/drawing/2014/main" val="168735041"/>
                    </a:ext>
                  </a:extLst>
                </a:gridCol>
                <a:gridCol w="1383131">
                  <a:extLst>
                    <a:ext uri="{9D8B030D-6E8A-4147-A177-3AD203B41FA5}">
                      <a16:colId xmlns:a16="http://schemas.microsoft.com/office/drawing/2014/main" val="1065292020"/>
                    </a:ext>
                  </a:extLst>
                </a:gridCol>
                <a:gridCol w="1743949">
                  <a:extLst>
                    <a:ext uri="{9D8B030D-6E8A-4147-A177-3AD203B41FA5}">
                      <a16:colId xmlns:a16="http://schemas.microsoft.com/office/drawing/2014/main" val="444765049"/>
                    </a:ext>
                  </a:extLst>
                </a:gridCol>
                <a:gridCol w="1924357">
                  <a:extLst>
                    <a:ext uri="{9D8B030D-6E8A-4147-A177-3AD203B41FA5}">
                      <a16:colId xmlns:a16="http://schemas.microsoft.com/office/drawing/2014/main" val="2211222844"/>
                    </a:ext>
                  </a:extLst>
                </a:gridCol>
                <a:gridCol w="1814108">
                  <a:extLst>
                    <a:ext uri="{9D8B030D-6E8A-4147-A177-3AD203B41FA5}">
                      <a16:colId xmlns:a16="http://schemas.microsoft.com/office/drawing/2014/main" val="4122115758"/>
                    </a:ext>
                  </a:extLst>
                </a:gridCol>
              </a:tblGrid>
              <a:tr h="892698">
                <a:tc>
                  <a:txBody>
                    <a:bodyPr/>
                    <a:lstStyle/>
                    <a:p>
                      <a:r>
                        <a:rPr lang="fi-FI" sz="1400" dirty="0" err="1"/>
                        <a:t>Mål</a:t>
                      </a:r>
                      <a:r>
                        <a:rPr lang="fi-FI" sz="1400" dirty="0"/>
                        <a:t> för </a:t>
                      </a:r>
                      <a:r>
                        <a:rPr lang="fi-FI" sz="1400" dirty="0" err="1"/>
                        <a:t>undervisningen</a:t>
                      </a:r>
                      <a:endParaRPr lang="fi-FI" sz="1400" dirty="0"/>
                    </a:p>
                  </a:txBody>
                  <a:tcPr/>
                </a:tc>
                <a:tc>
                  <a:txBody>
                    <a:bodyPr/>
                    <a:lstStyle/>
                    <a:p>
                      <a:r>
                        <a:rPr lang="fi-FI" sz="1400" err="1"/>
                        <a:t>Mål</a:t>
                      </a:r>
                      <a:r>
                        <a:rPr lang="fi-FI" sz="1400"/>
                        <a:t> för </a:t>
                      </a:r>
                      <a:r>
                        <a:rPr lang="fi-FI" sz="1400" err="1"/>
                        <a:t>lärandet</a:t>
                      </a:r>
                      <a:r>
                        <a:rPr lang="fi-FI" sz="1400"/>
                        <a:t> </a:t>
                      </a:r>
                      <a:r>
                        <a:rPr lang="fi-FI" sz="1400" err="1"/>
                        <a:t>som</a:t>
                      </a:r>
                      <a:r>
                        <a:rPr lang="fi-FI" sz="1400"/>
                        <a:t> </a:t>
                      </a:r>
                      <a:r>
                        <a:rPr lang="fi-FI" sz="1400" err="1"/>
                        <a:t>härletts</a:t>
                      </a:r>
                      <a:r>
                        <a:rPr lang="fi-FI" sz="1400"/>
                        <a:t> </a:t>
                      </a:r>
                      <a:r>
                        <a:rPr lang="fi-FI" sz="1400" err="1"/>
                        <a:t>ur</a:t>
                      </a:r>
                      <a:r>
                        <a:rPr lang="fi-FI" sz="1400"/>
                        <a:t> </a:t>
                      </a:r>
                      <a:r>
                        <a:rPr lang="fi-FI" sz="1400" err="1"/>
                        <a:t>målen</a:t>
                      </a:r>
                      <a:r>
                        <a:rPr lang="fi-FI" sz="1400"/>
                        <a:t> för </a:t>
                      </a:r>
                      <a:r>
                        <a:rPr lang="fi-FI" sz="1400" err="1"/>
                        <a:t>undervisningen</a:t>
                      </a:r>
                      <a:endParaRPr lang="fi-FI" sz="1400"/>
                    </a:p>
                  </a:txBody>
                  <a:tcPr/>
                </a:tc>
                <a:tc>
                  <a:txBody>
                    <a:bodyPr/>
                    <a:lstStyle/>
                    <a:p>
                      <a:r>
                        <a:rPr lang="fi-FI" sz="1400"/>
                        <a:t>Föremål för bedömningen</a:t>
                      </a:r>
                    </a:p>
                  </a:txBody>
                  <a:tcPr/>
                </a:tc>
                <a:tc>
                  <a:txBody>
                    <a:bodyPr/>
                    <a:lstStyle/>
                    <a:p>
                      <a:r>
                        <a:rPr lang="fi-FI" sz="1400" dirty="0" err="1"/>
                        <a:t>Kunskapskrav</a:t>
                      </a:r>
                      <a:r>
                        <a:rPr lang="fi-FI" sz="1400" dirty="0"/>
                        <a:t> för </a:t>
                      </a:r>
                      <a:r>
                        <a:rPr lang="fi-FI" sz="1400" dirty="0" err="1"/>
                        <a:t>vitsordet</a:t>
                      </a:r>
                      <a:r>
                        <a:rPr lang="fi-FI" sz="1400" dirty="0"/>
                        <a:t> 5</a:t>
                      </a:r>
                    </a:p>
                    <a:p>
                      <a:endParaRPr lang="fi-FI" sz="1400" dirty="0"/>
                    </a:p>
                  </a:txBody>
                  <a:tcPr/>
                </a:tc>
                <a:tc>
                  <a:txBody>
                    <a:bodyPr/>
                    <a:lstStyle/>
                    <a:p>
                      <a:r>
                        <a:rPr lang="fi-FI" sz="1400" dirty="0" err="1"/>
                        <a:t>Kunskapskrav</a:t>
                      </a:r>
                      <a:r>
                        <a:rPr lang="fi-FI" sz="1400" dirty="0"/>
                        <a:t> för </a:t>
                      </a:r>
                      <a:r>
                        <a:rPr lang="fi-FI" sz="1400" dirty="0" err="1"/>
                        <a:t>vitsordet</a:t>
                      </a:r>
                      <a:r>
                        <a:rPr lang="fi-FI" sz="1400" dirty="0"/>
                        <a:t> 7</a:t>
                      </a:r>
                    </a:p>
                  </a:txBody>
                  <a:tcPr/>
                </a:tc>
                <a:tc>
                  <a:txBody>
                    <a:bodyPr/>
                    <a:lstStyle/>
                    <a:p>
                      <a:r>
                        <a:rPr lang="fi-FI" sz="1400" dirty="0" err="1"/>
                        <a:t>Kunskapskrav</a:t>
                      </a:r>
                      <a:r>
                        <a:rPr lang="fi-FI" sz="1400" dirty="0"/>
                        <a:t> för </a:t>
                      </a:r>
                      <a:r>
                        <a:rPr lang="fi-FI" sz="1400" dirty="0" err="1"/>
                        <a:t>vitsordet</a:t>
                      </a:r>
                      <a:r>
                        <a:rPr lang="fi-FI" sz="1400" dirty="0"/>
                        <a:t> 8</a:t>
                      </a:r>
                    </a:p>
                  </a:txBody>
                  <a:tcPr/>
                </a:tc>
                <a:tc>
                  <a:txBody>
                    <a:bodyPr/>
                    <a:lstStyle/>
                    <a:p>
                      <a:r>
                        <a:rPr lang="fi-FI" sz="1400" dirty="0" err="1"/>
                        <a:t>Kunskapskrav</a:t>
                      </a:r>
                      <a:r>
                        <a:rPr lang="fi-FI" sz="1400" dirty="0"/>
                        <a:t> för </a:t>
                      </a:r>
                      <a:r>
                        <a:rPr lang="fi-FI" sz="1400" dirty="0" err="1"/>
                        <a:t>vitsordet</a:t>
                      </a:r>
                      <a:r>
                        <a:rPr lang="fi-FI" sz="1400" dirty="0"/>
                        <a:t> 9 </a:t>
                      </a:r>
                    </a:p>
                  </a:txBody>
                  <a:tcPr/>
                </a:tc>
                <a:extLst>
                  <a:ext uri="{0D108BD9-81ED-4DB2-BD59-A6C34878D82A}">
                    <a16:rowId xmlns:a16="http://schemas.microsoft.com/office/drawing/2014/main" val="630677303"/>
                  </a:ext>
                </a:extLst>
              </a:tr>
              <a:tr h="316764">
                <a:tc gridSpan="7">
                  <a:txBody>
                    <a:bodyPr/>
                    <a:lstStyle/>
                    <a:p>
                      <a:r>
                        <a:rPr lang="fi-FI" sz="1600" b="1" dirty="0" err="1"/>
                        <a:t>Kulturell</a:t>
                      </a:r>
                      <a:r>
                        <a:rPr lang="fi-FI" sz="1600" b="1" dirty="0"/>
                        <a:t> </a:t>
                      </a:r>
                      <a:r>
                        <a:rPr lang="fi-FI" sz="1600" b="1" dirty="0" err="1"/>
                        <a:t>mångfald</a:t>
                      </a:r>
                      <a:r>
                        <a:rPr lang="fi-FI" sz="1600" b="1" dirty="0"/>
                        <a:t> </a:t>
                      </a:r>
                      <a:r>
                        <a:rPr lang="fi-FI" sz="1600" b="1" dirty="0" err="1"/>
                        <a:t>och</a:t>
                      </a:r>
                      <a:r>
                        <a:rPr lang="fi-FI" sz="1600" b="1" dirty="0"/>
                        <a:t> </a:t>
                      </a:r>
                      <a:r>
                        <a:rPr lang="fi-FI" sz="1600" b="1" dirty="0" err="1"/>
                        <a:t>språkmedvetenhet</a:t>
                      </a:r>
                      <a:endParaRPr lang="fi-FI" sz="1600" b="1" dirty="0"/>
                    </a:p>
                  </a:txBody>
                  <a:tcPr/>
                </a:tc>
                <a:tc hMerge="1">
                  <a:txBody>
                    <a:bodyPr/>
                    <a:lstStyle/>
                    <a:p>
                      <a:endParaRPr lang="fi-FI" sz="1400" dirty="0"/>
                    </a:p>
                  </a:txBody>
                  <a:tcPr/>
                </a:tc>
                <a:tc hMerge="1">
                  <a:txBody>
                    <a:bodyPr/>
                    <a:lstStyle/>
                    <a:p>
                      <a:endParaRPr lang="fi-FI" sz="1400" dirty="0"/>
                    </a:p>
                  </a:txBody>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450052432"/>
                  </a:ext>
                </a:extLst>
              </a:tr>
              <a:tr h="4463490">
                <a:tc>
                  <a:txBody>
                    <a:bodyPr/>
                    <a:lstStyle/>
                    <a:p>
                      <a:r>
                        <a:rPr lang="fi-FI" sz="1600" kern="1200" dirty="0">
                          <a:solidFill>
                            <a:schemeClr val="dk1"/>
                          </a:solidFill>
                          <a:effectLst/>
                          <a:latin typeface="+mn-lt"/>
                          <a:ea typeface="+mn-ea"/>
                          <a:cs typeface="+mn-cs"/>
                        </a:rPr>
                        <a:t>M1 </a:t>
                      </a:r>
                      <a:r>
                        <a:rPr lang="sv-SE" sz="1600" kern="1200" dirty="0">
                          <a:solidFill>
                            <a:schemeClr val="dk1"/>
                          </a:solidFill>
                          <a:effectLst/>
                          <a:latin typeface="+mn-lt"/>
                          <a:ea typeface="+mn-ea"/>
                          <a:cs typeface="+mn-cs"/>
                        </a:rPr>
                        <a:t>handleda </a:t>
                      </a:r>
                      <a:r>
                        <a:rPr lang="sv-SE" sz="1600" kern="1200" dirty="0" err="1">
                          <a:solidFill>
                            <a:schemeClr val="dk1"/>
                          </a:solidFill>
                          <a:effectLst/>
                          <a:latin typeface="+mn-lt"/>
                          <a:ea typeface="+mn-ea"/>
                          <a:cs typeface="+mn-cs"/>
                        </a:rPr>
                        <a:t>ele</a:t>
                      </a:r>
                      <a:r>
                        <a:rPr lang="sv-SE" sz="1600" kern="1200" dirty="0">
                          <a:solidFill>
                            <a:schemeClr val="dk1"/>
                          </a:solidFill>
                          <a:effectLst/>
                          <a:latin typeface="+mn-lt"/>
                          <a:ea typeface="+mn-ea"/>
                          <a:cs typeface="+mn-cs"/>
                        </a:rPr>
                        <a:t>-</a:t>
                      </a:r>
                    </a:p>
                    <a:p>
                      <a:r>
                        <a:rPr lang="sv-SE" sz="1600" kern="1200" dirty="0">
                          <a:solidFill>
                            <a:schemeClr val="dk1"/>
                          </a:solidFill>
                          <a:effectLst/>
                          <a:latin typeface="+mn-lt"/>
                          <a:ea typeface="+mn-ea"/>
                          <a:cs typeface="+mn-cs"/>
                        </a:rPr>
                        <a:t>ven att lägga</a:t>
                      </a:r>
                    </a:p>
                    <a:p>
                      <a:r>
                        <a:rPr lang="sv-SE" sz="1600" kern="1200" dirty="0">
                          <a:solidFill>
                            <a:schemeClr val="dk1"/>
                          </a:solidFill>
                          <a:effectLst/>
                          <a:latin typeface="+mn-lt"/>
                          <a:ea typeface="+mn-ea"/>
                          <a:cs typeface="+mn-cs"/>
                        </a:rPr>
                        <a:t>märke till den</a:t>
                      </a:r>
                    </a:p>
                    <a:p>
                      <a:r>
                        <a:rPr lang="sv-SE" sz="1600" kern="1200" dirty="0">
                          <a:solidFill>
                            <a:schemeClr val="dk1"/>
                          </a:solidFill>
                          <a:effectLst/>
                          <a:latin typeface="+mn-lt"/>
                          <a:ea typeface="+mn-ea"/>
                          <a:cs typeface="+mn-cs"/>
                        </a:rPr>
                        <a:t>språkliga och kul-</a:t>
                      </a:r>
                    </a:p>
                    <a:p>
                      <a:r>
                        <a:rPr lang="sv-SE" sz="1600" kern="1200" dirty="0" err="1">
                          <a:solidFill>
                            <a:schemeClr val="dk1"/>
                          </a:solidFill>
                          <a:effectLst/>
                          <a:latin typeface="+mn-lt"/>
                          <a:ea typeface="+mn-ea"/>
                          <a:cs typeface="+mn-cs"/>
                        </a:rPr>
                        <a:t>turella</a:t>
                      </a:r>
                      <a:r>
                        <a:rPr lang="sv-SE" sz="1600" kern="1200" dirty="0">
                          <a:solidFill>
                            <a:schemeClr val="dk1"/>
                          </a:solidFill>
                          <a:effectLst/>
                          <a:latin typeface="+mn-lt"/>
                          <a:ea typeface="+mn-ea"/>
                          <a:cs typeface="+mn-cs"/>
                        </a:rPr>
                        <a:t> mångfalden i den närmaste</a:t>
                      </a:r>
                    </a:p>
                    <a:p>
                      <a:r>
                        <a:rPr lang="sv-SE" sz="1600" kern="1200" dirty="0">
                          <a:solidFill>
                            <a:schemeClr val="dk1"/>
                          </a:solidFill>
                          <a:effectLst/>
                          <a:latin typeface="+mn-lt"/>
                          <a:ea typeface="+mn-ea"/>
                          <a:cs typeface="+mn-cs"/>
                        </a:rPr>
                        <a:t>omgivningen och i världen samt engelskans ställning som ett globalt</a:t>
                      </a:r>
                    </a:p>
                    <a:p>
                      <a:r>
                        <a:rPr lang="sv-SE" sz="1600" kern="1200" dirty="0">
                          <a:solidFill>
                            <a:schemeClr val="dk1"/>
                          </a:solidFill>
                          <a:effectLst/>
                          <a:latin typeface="+mn-lt"/>
                          <a:ea typeface="+mn-ea"/>
                          <a:cs typeface="+mn-cs"/>
                        </a:rPr>
                        <a:t>kommunikations-</a:t>
                      </a:r>
                    </a:p>
                    <a:p>
                      <a:r>
                        <a:rPr lang="sv-SE" sz="1600" kern="1200" dirty="0">
                          <a:solidFill>
                            <a:schemeClr val="dk1"/>
                          </a:solidFill>
                          <a:effectLst/>
                          <a:latin typeface="+mn-lt"/>
                          <a:ea typeface="+mn-ea"/>
                          <a:cs typeface="+mn-cs"/>
                        </a:rPr>
                        <a:t>språk</a:t>
                      </a:r>
                      <a:endParaRPr lang="fi-FI" sz="1600" dirty="0"/>
                    </a:p>
                  </a:txBody>
                  <a:tcPr/>
                </a:tc>
                <a:tc>
                  <a:txBody>
                    <a:bodyPr/>
                    <a:lstStyle/>
                    <a:p>
                      <a:r>
                        <a:rPr lang="fi-FI" sz="1600" kern="1200" dirty="0" err="1">
                          <a:solidFill>
                            <a:schemeClr val="dk1"/>
                          </a:solidFill>
                          <a:effectLst/>
                          <a:latin typeface="+mn-lt"/>
                          <a:ea typeface="+mn-ea"/>
                          <a:cs typeface="+mn-cs"/>
                        </a:rPr>
                        <a:t>Eleven</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lär</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sig</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känna</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igen</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den</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språkliga</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och</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kulturella</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mångfalden</a:t>
                      </a:r>
                      <a:r>
                        <a:rPr lang="fi-FI" sz="1600" kern="1200" dirty="0">
                          <a:solidFill>
                            <a:schemeClr val="dk1"/>
                          </a:solidFill>
                          <a:effectLst/>
                          <a:latin typeface="+mn-lt"/>
                          <a:ea typeface="+mn-ea"/>
                          <a:cs typeface="+mn-cs"/>
                        </a:rPr>
                        <a:t> i </a:t>
                      </a:r>
                      <a:r>
                        <a:rPr lang="fi-FI" sz="1600" kern="1200" dirty="0" err="1">
                          <a:solidFill>
                            <a:schemeClr val="dk1"/>
                          </a:solidFill>
                          <a:effectLst/>
                          <a:latin typeface="+mn-lt"/>
                          <a:ea typeface="+mn-ea"/>
                          <a:cs typeface="+mn-cs"/>
                        </a:rPr>
                        <a:t>sin</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närmiljö</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och</a:t>
                      </a:r>
                      <a:r>
                        <a:rPr lang="fi-FI" sz="1600" kern="1200" dirty="0">
                          <a:solidFill>
                            <a:schemeClr val="dk1"/>
                          </a:solidFill>
                          <a:effectLst/>
                          <a:latin typeface="+mn-lt"/>
                          <a:ea typeface="+mn-ea"/>
                          <a:cs typeface="+mn-cs"/>
                        </a:rPr>
                        <a:t> i </a:t>
                      </a:r>
                      <a:r>
                        <a:rPr lang="fi-FI" sz="1600" kern="1200" dirty="0" err="1">
                          <a:solidFill>
                            <a:schemeClr val="dk1"/>
                          </a:solidFill>
                          <a:effectLst/>
                          <a:latin typeface="+mn-lt"/>
                          <a:ea typeface="+mn-ea"/>
                          <a:cs typeface="+mn-cs"/>
                        </a:rPr>
                        <a:t>världen</a:t>
                      </a:r>
                      <a:r>
                        <a:rPr lang="fi-FI" sz="1600" kern="1200" dirty="0">
                          <a:solidFill>
                            <a:schemeClr val="dk1"/>
                          </a:solidFill>
                          <a:effectLst/>
                          <a:latin typeface="+mn-lt"/>
                          <a:ea typeface="+mn-ea"/>
                          <a:cs typeface="+mn-cs"/>
                        </a:rPr>
                        <a:t>.</a:t>
                      </a:r>
                    </a:p>
                    <a:p>
                      <a:endParaRPr lang="fi-FI" sz="1600" kern="1200" dirty="0">
                        <a:solidFill>
                          <a:schemeClr val="dk1"/>
                        </a:solidFill>
                        <a:effectLst/>
                        <a:latin typeface="+mn-lt"/>
                        <a:ea typeface="+mn-ea"/>
                        <a:cs typeface="+mn-cs"/>
                      </a:endParaRPr>
                    </a:p>
                    <a:p>
                      <a:r>
                        <a:rPr lang="sv-SE" sz="1600" kern="1200" dirty="0">
                          <a:solidFill>
                            <a:schemeClr val="dk1"/>
                          </a:solidFill>
                          <a:effectLst/>
                          <a:latin typeface="+mn-lt"/>
                          <a:ea typeface="+mn-ea"/>
                          <a:cs typeface="+mn-cs"/>
                        </a:rPr>
                        <a:t>Eleven lär sig att</a:t>
                      </a:r>
                    </a:p>
                    <a:p>
                      <a:r>
                        <a:rPr lang="sv-SE" sz="1600" kern="1200" dirty="0">
                          <a:solidFill>
                            <a:schemeClr val="dk1"/>
                          </a:solidFill>
                          <a:effectLst/>
                          <a:latin typeface="+mn-lt"/>
                          <a:ea typeface="+mn-ea"/>
                          <a:cs typeface="+mn-cs"/>
                        </a:rPr>
                        <a:t>förstå engelskans</a:t>
                      </a:r>
                    </a:p>
                    <a:p>
                      <a:r>
                        <a:rPr lang="sv-SE" sz="1600" kern="1200" dirty="0">
                          <a:solidFill>
                            <a:schemeClr val="dk1"/>
                          </a:solidFill>
                          <a:effectLst/>
                          <a:latin typeface="+mn-lt"/>
                          <a:ea typeface="+mn-ea"/>
                          <a:cs typeface="+mn-cs"/>
                        </a:rPr>
                        <a:t>ställning som glo-</a:t>
                      </a:r>
                    </a:p>
                    <a:p>
                      <a:r>
                        <a:rPr lang="sv-SE" sz="1600" kern="1200" dirty="0">
                          <a:solidFill>
                            <a:schemeClr val="dk1"/>
                          </a:solidFill>
                          <a:effectLst/>
                          <a:latin typeface="+mn-lt"/>
                          <a:ea typeface="+mn-ea"/>
                          <a:cs typeface="+mn-cs"/>
                        </a:rPr>
                        <a:t>balt </a:t>
                      </a:r>
                      <a:r>
                        <a:rPr lang="sv-SE" sz="1600" kern="1200" dirty="0" err="1">
                          <a:solidFill>
                            <a:schemeClr val="dk1"/>
                          </a:solidFill>
                          <a:effectLst/>
                          <a:latin typeface="+mn-lt"/>
                          <a:ea typeface="+mn-ea"/>
                          <a:cs typeface="+mn-cs"/>
                        </a:rPr>
                        <a:t>kommunika</a:t>
                      </a:r>
                      <a:r>
                        <a:rPr lang="sv-SE" sz="1600" kern="1200" dirty="0">
                          <a:solidFill>
                            <a:schemeClr val="dk1"/>
                          </a:solidFill>
                          <a:effectLst/>
                          <a:latin typeface="+mn-lt"/>
                          <a:ea typeface="+mn-ea"/>
                          <a:cs typeface="+mn-cs"/>
                        </a:rPr>
                        <a:t>–</a:t>
                      </a:r>
                    </a:p>
                    <a:p>
                      <a:r>
                        <a:rPr lang="sv-SE" sz="1600" kern="1200" dirty="0" err="1">
                          <a:solidFill>
                            <a:schemeClr val="dk1"/>
                          </a:solidFill>
                          <a:effectLst/>
                          <a:latin typeface="+mn-lt"/>
                          <a:ea typeface="+mn-ea"/>
                          <a:cs typeface="+mn-cs"/>
                        </a:rPr>
                        <a:t>tionsspråk</a:t>
                      </a:r>
                      <a:r>
                        <a:rPr lang="sv-SE" sz="1600" kern="1200" dirty="0">
                          <a:solidFill>
                            <a:schemeClr val="dk1"/>
                          </a:solidFill>
                          <a:effectLst/>
                          <a:latin typeface="+mn-lt"/>
                          <a:ea typeface="+mn-ea"/>
                          <a:cs typeface="+mn-cs"/>
                        </a:rPr>
                        <a:t>.</a:t>
                      </a:r>
                      <a:r>
                        <a:rPr lang="fi-FI" sz="1600" kern="1200" dirty="0">
                          <a:solidFill>
                            <a:schemeClr val="dk1"/>
                          </a:solidFill>
                          <a:effectLst/>
                          <a:latin typeface="+mn-lt"/>
                          <a:ea typeface="+mn-ea"/>
                          <a:cs typeface="+mn-cs"/>
                        </a:rPr>
                        <a:t>  </a:t>
                      </a:r>
                    </a:p>
                  </a:txBody>
                  <a:tcPr/>
                </a:tc>
                <a:tc>
                  <a:txBody>
                    <a:bodyPr/>
                    <a:lstStyle/>
                    <a:p>
                      <a:r>
                        <a:rPr lang="fi-FI" sz="1600" kern="1200" dirty="0" err="1">
                          <a:solidFill>
                            <a:schemeClr val="dk1"/>
                          </a:solidFill>
                          <a:effectLst/>
                          <a:latin typeface="+mn-lt"/>
                          <a:ea typeface="+mn-ea"/>
                          <a:cs typeface="+mn-cs"/>
                        </a:rPr>
                        <a:t>Förmåga</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att</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bilda</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sig</a:t>
                      </a:r>
                      <a:r>
                        <a:rPr lang="fi-FI" sz="1600" kern="1200" dirty="0">
                          <a:solidFill>
                            <a:schemeClr val="dk1"/>
                          </a:solidFill>
                          <a:effectLst/>
                          <a:latin typeface="+mn-lt"/>
                          <a:ea typeface="+mn-ea"/>
                          <a:cs typeface="+mn-cs"/>
                        </a:rPr>
                        <a:t> en </a:t>
                      </a:r>
                      <a:r>
                        <a:rPr lang="fi-FI" sz="1600" kern="1200" dirty="0" err="1">
                          <a:solidFill>
                            <a:schemeClr val="dk1"/>
                          </a:solidFill>
                          <a:effectLst/>
                          <a:latin typeface="+mn-lt"/>
                          <a:ea typeface="+mn-ea"/>
                          <a:cs typeface="+mn-cs"/>
                        </a:rPr>
                        <a:t>uppfattning</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om</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den</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språkliga</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och</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kulturella</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mångfalden</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samt</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om</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engelskans</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ställning</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och</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betydelse</a:t>
                      </a:r>
                      <a:endParaRPr lang="fi-FI" sz="1600" dirty="0"/>
                    </a:p>
                  </a:txBody>
                  <a:tcPr/>
                </a:tc>
                <a:tc>
                  <a:txBody>
                    <a:bodyPr/>
                    <a:lstStyle/>
                    <a:p>
                      <a:r>
                        <a:rPr lang="fi-FI" sz="1600" kern="1200" dirty="0" err="1">
                          <a:solidFill>
                            <a:schemeClr val="dk1"/>
                          </a:solidFill>
                          <a:effectLst/>
                          <a:latin typeface="+mn-lt"/>
                          <a:ea typeface="+mn-ea"/>
                          <a:cs typeface="+mn-cs"/>
                        </a:rPr>
                        <a:t>Eleven</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kan</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nämna</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några</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språk</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som</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används</a:t>
                      </a:r>
                      <a:r>
                        <a:rPr lang="fi-FI" sz="1600" kern="1200" dirty="0">
                          <a:solidFill>
                            <a:schemeClr val="dk1"/>
                          </a:solidFill>
                          <a:effectLst/>
                          <a:latin typeface="+mn-lt"/>
                          <a:ea typeface="+mn-ea"/>
                          <a:cs typeface="+mn-cs"/>
                        </a:rPr>
                        <a:t> i </a:t>
                      </a:r>
                      <a:r>
                        <a:rPr lang="fi-FI" sz="1600" kern="1200" dirty="0" err="1">
                          <a:solidFill>
                            <a:schemeClr val="dk1"/>
                          </a:solidFill>
                          <a:effectLst/>
                          <a:latin typeface="+mn-lt"/>
                          <a:ea typeface="+mn-ea"/>
                          <a:cs typeface="+mn-cs"/>
                        </a:rPr>
                        <a:t>hens</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närmiljö</a:t>
                      </a:r>
                      <a:r>
                        <a:rPr lang="fi-FI" sz="1600" kern="1200" dirty="0">
                          <a:solidFill>
                            <a:schemeClr val="dk1"/>
                          </a:solidFill>
                          <a:effectLst/>
                          <a:latin typeface="+mn-lt"/>
                          <a:ea typeface="+mn-ea"/>
                          <a:cs typeface="+mn-cs"/>
                        </a:rPr>
                        <a:t> </a:t>
                      </a:r>
                      <a:r>
                        <a:rPr lang="fi-FI" sz="1600" kern="1200" dirty="0" err="1">
                          <a:solidFill>
                            <a:schemeClr val="dk1"/>
                          </a:solidFill>
                          <a:effectLst/>
                          <a:latin typeface="+mn-lt"/>
                          <a:ea typeface="+mn-ea"/>
                          <a:cs typeface="+mn-cs"/>
                        </a:rPr>
                        <a:t>och</a:t>
                      </a:r>
                      <a:r>
                        <a:rPr lang="fi-FI" sz="1600" kern="1200" dirty="0">
                          <a:solidFill>
                            <a:schemeClr val="dk1"/>
                          </a:solidFill>
                          <a:effectLst/>
                          <a:latin typeface="+mn-lt"/>
                          <a:ea typeface="+mn-ea"/>
                          <a:cs typeface="+mn-cs"/>
                        </a:rPr>
                        <a:t> i </a:t>
                      </a:r>
                      <a:r>
                        <a:rPr lang="fi-FI" sz="1600" kern="1200" dirty="0" err="1">
                          <a:solidFill>
                            <a:schemeClr val="dk1"/>
                          </a:solidFill>
                          <a:effectLst/>
                          <a:latin typeface="+mn-lt"/>
                          <a:ea typeface="+mn-ea"/>
                          <a:cs typeface="+mn-cs"/>
                        </a:rPr>
                        <a:t>världen</a:t>
                      </a:r>
                      <a:endParaRPr lang="fi-FI" sz="1600" kern="1200" dirty="0">
                        <a:solidFill>
                          <a:schemeClr val="dk1"/>
                        </a:solidFill>
                        <a:effectLst/>
                        <a:latin typeface="+mn-lt"/>
                        <a:ea typeface="+mn-ea"/>
                        <a:cs typeface="+mn-cs"/>
                      </a:endParaRPr>
                    </a:p>
                    <a:p>
                      <a:r>
                        <a:rPr lang="fi-FI" sz="1600" kern="1200" dirty="0">
                          <a:solidFill>
                            <a:schemeClr val="dk1"/>
                          </a:solidFill>
                          <a:effectLst/>
                          <a:latin typeface="+mn-lt"/>
                          <a:ea typeface="+mn-ea"/>
                          <a:cs typeface="+mn-cs"/>
                        </a:rPr>
                        <a:t> </a:t>
                      </a:r>
                    </a:p>
                    <a:p>
                      <a:r>
                        <a:rPr lang="sv-SE" sz="1600" kern="1200" dirty="0">
                          <a:solidFill>
                            <a:schemeClr val="dk1"/>
                          </a:solidFill>
                          <a:effectLst/>
                          <a:latin typeface="+mn-lt"/>
                          <a:ea typeface="+mn-ea"/>
                          <a:cs typeface="+mn-cs"/>
                        </a:rPr>
                        <a:t>Eleven kan ge nå-</a:t>
                      </a:r>
                    </a:p>
                    <a:p>
                      <a:r>
                        <a:rPr lang="sv-SE" sz="1600" kern="1200" dirty="0">
                          <a:solidFill>
                            <a:schemeClr val="dk1"/>
                          </a:solidFill>
                          <a:effectLst/>
                          <a:latin typeface="+mn-lt"/>
                          <a:ea typeface="+mn-ea"/>
                          <a:cs typeface="+mn-cs"/>
                        </a:rPr>
                        <a:t>got exempel på typiska kulturella</a:t>
                      </a:r>
                    </a:p>
                    <a:p>
                      <a:r>
                        <a:rPr lang="sv-SE" sz="1600" kern="1200" dirty="0">
                          <a:solidFill>
                            <a:schemeClr val="dk1"/>
                          </a:solidFill>
                          <a:effectLst/>
                          <a:latin typeface="+mn-lt"/>
                          <a:ea typeface="+mn-ea"/>
                          <a:cs typeface="+mn-cs"/>
                        </a:rPr>
                        <a:t>drag i olika </a:t>
                      </a:r>
                      <a:r>
                        <a:rPr lang="sv-SE" sz="1600" kern="1200" dirty="0" err="1">
                          <a:solidFill>
                            <a:schemeClr val="dk1"/>
                          </a:solidFill>
                          <a:effectLst/>
                          <a:latin typeface="+mn-lt"/>
                          <a:ea typeface="+mn-ea"/>
                          <a:cs typeface="+mn-cs"/>
                        </a:rPr>
                        <a:t>eng</a:t>
                      </a:r>
                      <a:r>
                        <a:rPr lang="sv-SE" sz="1600" kern="1200" dirty="0">
                          <a:solidFill>
                            <a:schemeClr val="dk1"/>
                          </a:solidFill>
                          <a:effectLst/>
                          <a:latin typeface="+mn-lt"/>
                          <a:ea typeface="+mn-ea"/>
                          <a:cs typeface="+mn-cs"/>
                        </a:rPr>
                        <a:t>-</a:t>
                      </a:r>
                    </a:p>
                    <a:p>
                      <a:r>
                        <a:rPr lang="sv-SE" sz="1600" kern="1200" dirty="0" err="1">
                          <a:solidFill>
                            <a:schemeClr val="dk1"/>
                          </a:solidFill>
                          <a:effectLst/>
                          <a:latin typeface="+mn-lt"/>
                          <a:ea typeface="+mn-ea"/>
                          <a:cs typeface="+mn-cs"/>
                        </a:rPr>
                        <a:t>elskspråkiga</a:t>
                      </a:r>
                      <a:r>
                        <a:rPr lang="sv-SE" sz="1600" kern="1200" dirty="0">
                          <a:solidFill>
                            <a:schemeClr val="dk1"/>
                          </a:solidFill>
                          <a:effectLst/>
                          <a:latin typeface="+mn-lt"/>
                          <a:ea typeface="+mn-ea"/>
                          <a:cs typeface="+mn-cs"/>
                        </a:rPr>
                        <a:t> län-</a:t>
                      </a:r>
                    </a:p>
                    <a:p>
                      <a:r>
                        <a:rPr lang="sv-SE" sz="1600" kern="1200" dirty="0" err="1">
                          <a:solidFill>
                            <a:schemeClr val="dk1"/>
                          </a:solidFill>
                          <a:effectLst/>
                          <a:latin typeface="+mn-lt"/>
                          <a:ea typeface="+mn-ea"/>
                          <a:cs typeface="+mn-cs"/>
                        </a:rPr>
                        <a:t>der</a:t>
                      </a:r>
                      <a:r>
                        <a:rPr lang="sv-SE" sz="1600" kern="1200" dirty="0">
                          <a:solidFill>
                            <a:schemeClr val="dk1"/>
                          </a:solidFill>
                          <a:effectLst/>
                          <a:latin typeface="+mn-lt"/>
                          <a:ea typeface="+mn-ea"/>
                          <a:cs typeface="+mn-cs"/>
                        </a:rPr>
                        <a:t>.</a:t>
                      </a:r>
                      <a:endParaRPr lang="fi-FI" sz="1600" kern="1200" dirty="0">
                        <a:solidFill>
                          <a:schemeClr val="dk1"/>
                        </a:solidFill>
                        <a:effectLst/>
                        <a:latin typeface="+mn-lt"/>
                        <a:ea typeface="+mn-ea"/>
                        <a:cs typeface="+mn-cs"/>
                      </a:endParaRPr>
                    </a:p>
                  </a:txBody>
                  <a:tcPr/>
                </a:tc>
                <a:tc>
                  <a:txBody>
                    <a:bodyPr/>
                    <a:lstStyle/>
                    <a:p>
                      <a:r>
                        <a:rPr lang="sv-SE" sz="1600" dirty="0"/>
                        <a:t>Eleven kan berätta</a:t>
                      </a:r>
                    </a:p>
                    <a:p>
                      <a:r>
                        <a:rPr lang="sv-SE" sz="1600" dirty="0"/>
                        <a:t>vilka språk som</a:t>
                      </a:r>
                    </a:p>
                    <a:p>
                      <a:r>
                        <a:rPr lang="sv-SE" sz="1600" dirty="0"/>
                        <a:t>används i hens</a:t>
                      </a:r>
                    </a:p>
                    <a:p>
                      <a:r>
                        <a:rPr lang="sv-SE" sz="1600" dirty="0"/>
                        <a:t>närmiljö och i </a:t>
                      </a:r>
                      <a:r>
                        <a:rPr lang="sv-SE" sz="1600" dirty="0" err="1"/>
                        <a:t>värl</a:t>
                      </a:r>
                      <a:r>
                        <a:rPr lang="sv-SE" sz="1600" dirty="0"/>
                        <a:t>-</a:t>
                      </a:r>
                    </a:p>
                    <a:p>
                      <a:r>
                        <a:rPr lang="sv-SE" sz="1600" dirty="0"/>
                        <a:t>den.</a:t>
                      </a:r>
                    </a:p>
                    <a:p>
                      <a:endParaRPr lang="sv-SE" sz="1600" dirty="0"/>
                    </a:p>
                    <a:p>
                      <a:r>
                        <a:rPr lang="sv-SE" sz="1600" dirty="0"/>
                        <a:t>Eleven kan ge några exempel på</a:t>
                      </a:r>
                    </a:p>
                    <a:p>
                      <a:r>
                        <a:rPr lang="sv-SE" sz="1600" dirty="0"/>
                        <a:t>typiska kulturella</a:t>
                      </a:r>
                    </a:p>
                    <a:p>
                      <a:r>
                        <a:rPr lang="sv-SE" sz="1600" dirty="0"/>
                        <a:t>drag i olika </a:t>
                      </a:r>
                      <a:r>
                        <a:rPr lang="sv-SE" sz="1600" dirty="0" err="1"/>
                        <a:t>eng-elskspråkiga</a:t>
                      </a:r>
                      <a:r>
                        <a:rPr lang="sv-SE" sz="1600" dirty="0"/>
                        <a:t> länder.</a:t>
                      </a:r>
                    </a:p>
                    <a:p>
                      <a:endParaRPr lang="sv-SE" sz="1600" dirty="0"/>
                    </a:p>
                    <a:p>
                      <a:r>
                        <a:rPr lang="sv-SE" sz="1600" dirty="0"/>
                        <a:t>Eleven kan ge ex-</a:t>
                      </a:r>
                    </a:p>
                    <a:p>
                      <a:r>
                        <a:rPr lang="sv-SE" sz="1600" dirty="0" err="1"/>
                        <a:t>empel</a:t>
                      </a:r>
                      <a:r>
                        <a:rPr lang="sv-SE" sz="1600" dirty="0"/>
                        <a:t> på en situ-</a:t>
                      </a:r>
                    </a:p>
                    <a:p>
                      <a:r>
                        <a:rPr lang="sv-SE" sz="1600" dirty="0" err="1"/>
                        <a:t>ation</a:t>
                      </a:r>
                      <a:r>
                        <a:rPr lang="sv-SE" sz="1600" dirty="0"/>
                        <a:t> där engelska</a:t>
                      </a:r>
                    </a:p>
                    <a:p>
                      <a:r>
                        <a:rPr lang="sv-SE" sz="1600" dirty="0"/>
                        <a:t>används som ett</a:t>
                      </a:r>
                    </a:p>
                    <a:p>
                      <a:r>
                        <a:rPr lang="sv-SE" sz="1600" dirty="0"/>
                        <a:t>globalt </a:t>
                      </a:r>
                      <a:r>
                        <a:rPr lang="sv-SE" sz="1600" dirty="0" err="1"/>
                        <a:t>kommuni</a:t>
                      </a:r>
                      <a:r>
                        <a:rPr lang="sv-SE" sz="1600" dirty="0"/>
                        <a:t>-</a:t>
                      </a:r>
                    </a:p>
                    <a:p>
                      <a:r>
                        <a:rPr lang="sv-SE" sz="1600" dirty="0" err="1"/>
                        <a:t>kationsspråk</a:t>
                      </a:r>
                      <a:r>
                        <a:rPr lang="sv-SE" sz="1600" dirty="0"/>
                        <a:t>.</a:t>
                      </a:r>
                      <a:endParaRPr lang="fi-FI" sz="1600" kern="1200" dirty="0">
                        <a:solidFill>
                          <a:schemeClr val="dk1"/>
                        </a:solidFill>
                        <a:effectLst/>
                        <a:latin typeface="+mn-lt"/>
                        <a:ea typeface="+mn-ea"/>
                        <a:cs typeface="+mn-cs"/>
                      </a:endParaRPr>
                    </a:p>
                  </a:txBody>
                  <a:tcPr/>
                </a:tc>
                <a:tc>
                  <a:txBody>
                    <a:bodyPr/>
                    <a:lstStyle/>
                    <a:p>
                      <a:r>
                        <a:rPr lang="sv-SE" sz="1600" dirty="0"/>
                        <a:t>Eleven kan berätta</a:t>
                      </a:r>
                    </a:p>
                    <a:p>
                      <a:r>
                        <a:rPr lang="sv-SE" sz="1600" dirty="0"/>
                        <a:t>om den språkliga</a:t>
                      </a:r>
                    </a:p>
                    <a:p>
                      <a:r>
                        <a:rPr lang="sv-SE" sz="1600" dirty="0"/>
                        <a:t>mångfalden i hens</a:t>
                      </a:r>
                    </a:p>
                    <a:p>
                      <a:r>
                        <a:rPr lang="sv-SE" sz="1600" dirty="0"/>
                        <a:t>närmiljö och i </a:t>
                      </a:r>
                      <a:r>
                        <a:rPr lang="sv-SE" sz="1600" dirty="0" err="1"/>
                        <a:t>värl</a:t>
                      </a:r>
                      <a:r>
                        <a:rPr lang="sv-SE" sz="1600" dirty="0"/>
                        <a:t>-</a:t>
                      </a:r>
                    </a:p>
                    <a:p>
                      <a:r>
                        <a:rPr lang="sv-SE" sz="1600" dirty="0"/>
                        <a:t>den.</a:t>
                      </a:r>
                    </a:p>
                    <a:p>
                      <a:endParaRPr lang="sv-SE" sz="1600" dirty="0"/>
                    </a:p>
                    <a:p>
                      <a:r>
                        <a:rPr lang="sv-SE" sz="1600" dirty="0"/>
                        <a:t>Eleven kan ge ex-</a:t>
                      </a:r>
                    </a:p>
                    <a:p>
                      <a:r>
                        <a:rPr lang="sv-SE" sz="1600" dirty="0" err="1"/>
                        <a:t>empel</a:t>
                      </a:r>
                      <a:r>
                        <a:rPr lang="sv-SE" sz="1600" dirty="0"/>
                        <a:t> på typiska</a:t>
                      </a:r>
                    </a:p>
                    <a:p>
                      <a:r>
                        <a:rPr lang="sv-SE" sz="1600" dirty="0"/>
                        <a:t>kulturella drag i olika engelskspråkiga länder.</a:t>
                      </a:r>
                    </a:p>
                    <a:p>
                      <a:endParaRPr lang="sv-SE" sz="1600" dirty="0"/>
                    </a:p>
                    <a:p>
                      <a:r>
                        <a:rPr lang="sv-SE" sz="1600" dirty="0"/>
                        <a:t>Eleven kan berätta</a:t>
                      </a:r>
                    </a:p>
                    <a:p>
                      <a:r>
                        <a:rPr lang="sv-SE" sz="1600" dirty="0"/>
                        <a:t>var i och vilka situ-</a:t>
                      </a:r>
                    </a:p>
                    <a:p>
                      <a:r>
                        <a:rPr lang="sv-SE" sz="1600" dirty="0" err="1"/>
                        <a:t>ationer</a:t>
                      </a:r>
                      <a:r>
                        <a:rPr lang="sv-SE" sz="1600" dirty="0"/>
                        <a:t> engelska</a:t>
                      </a:r>
                    </a:p>
                    <a:p>
                      <a:r>
                        <a:rPr lang="sv-SE" sz="1600" dirty="0"/>
                        <a:t>används som ett</a:t>
                      </a:r>
                    </a:p>
                    <a:p>
                      <a:r>
                        <a:rPr lang="sv-SE" sz="1600" dirty="0"/>
                        <a:t>globalt </a:t>
                      </a:r>
                      <a:r>
                        <a:rPr lang="sv-SE" sz="1600" dirty="0" err="1"/>
                        <a:t>kommuni</a:t>
                      </a:r>
                      <a:r>
                        <a:rPr lang="sv-SE" sz="1600" dirty="0"/>
                        <a:t>-</a:t>
                      </a:r>
                    </a:p>
                    <a:p>
                      <a:r>
                        <a:rPr lang="sv-SE" sz="1600" dirty="0" err="1"/>
                        <a:t>kationsspråk</a:t>
                      </a:r>
                      <a:r>
                        <a:rPr lang="sv-SE" sz="1600" dirty="0"/>
                        <a:t>.</a:t>
                      </a:r>
                      <a:endParaRPr lang="fi-FI" sz="1600" kern="1200" dirty="0">
                        <a:solidFill>
                          <a:schemeClr val="dk1"/>
                        </a:solidFill>
                        <a:effectLst/>
                        <a:latin typeface="+mn-lt"/>
                        <a:ea typeface="+mn-ea"/>
                        <a:cs typeface="+mn-cs"/>
                      </a:endParaRPr>
                    </a:p>
                  </a:txBody>
                  <a:tcPr/>
                </a:tc>
                <a:tc>
                  <a:txBody>
                    <a:bodyPr/>
                    <a:lstStyle/>
                    <a:p>
                      <a:r>
                        <a:rPr lang="sv-SE" sz="1600" kern="1200" dirty="0">
                          <a:solidFill>
                            <a:schemeClr val="dk1"/>
                          </a:solidFill>
                          <a:effectLst/>
                          <a:latin typeface="+mn-lt"/>
                          <a:ea typeface="+mn-ea"/>
                          <a:cs typeface="+mn-cs"/>
                        </a:rPr>
                        <a:t>Eleven kan på ett</a:t>
                      </a:r>
                    </a:p>
                    <a:p>
                      <a:r>
                        <a:rPr lang="sv-SE" sz="1600" kern="1200" dirty="0">
                          <a:solidFill>
                            <a:schemeClr val="dk1"/>
                          </a:solidFill>
                          <a:effectLst/>
                          <a:latin typeface="+mn-lt"/>
                          <a:ea typeface="+mn-ea"/>
                          <a:cs typeface="+mn-cs"/>
                        </a:rPr>
                        <a:t>mångsidigt sätt</a:t>
                      </a:r>
                    </a:p>
                    <a:p>
                      <a:r>
                        <a:rPr lang="sv-SE" sz="1600" kern="1200" dirty="0">
                          <a:solidFill>
                            <a:schemeClr val="dk1"/>
                          </a:solidFill>
                          <a:effectLst/>
                          <a:latin typeface="+mn-lt"/>
                          <a:ea typeface="+mn-ea"/>
                          <a:cs typeface="+mn-cs"/>
                        </a:rPr>
                        <a:t>berätta om den</a:t>
                      </a:r>
                    </a:p>
                    <a:p>
                      <a:r>
                        <a:rPr lang="sv-SE" sz="1600" kern="1200" dirty="0">
                          <a:solidFill>
                            <a:schemeClr val="dk1"/>
                          </a:solidFill>
                          <a:effectLst/>
                          <a:latin typeface="+mn-lt"/>
                          <a:ea typeface="+mn-ea"/>
                          <a:cs typeface="+mn-cs"/>
                        </a:rPr>
                        <a:t>språkliga </a:t>
                      </a:r>
                      <a:r>
                        <a:rPr lang="sv-SE" sz="1600" kern="1200" dirty="0" err="1">
                          <a:solidFill>
                            <a:schemeClr val="dk1"/>
                          </a:solidFill>
                          <a:effectLst/>
                          <a:latin typeface="+mn-lt"/>
                          <a:ea typeface="+mn-ea"/>
                          <a:cs typeface="+mn-cs"/>
                        </a:rPr>
                        <a:t>mångfal</a:t>
                      </a:r>
                      <a:r>
                        <a:rPr lang="sv-SE" sz="1600" kern="1200" dirty="0">
                          <a:solidFill>
                            <a:schemeClr val="dk1"/>
                          </a:solidFill>
                          <a:effectLst/>
                          <a:latin typeface="+mn-lt"/>
                          <a:ea typeface="+mn-ea"/>
                          <a:cs typeface="+mn-cs"/>
                        </a:rPr>
                        <a:t>-</a:t>
                      </a:r>
                    </a:p>
                    <a:p>
                      <a:r>
                        <a:rPr lang="sv-SE" sz="1600" kern="1200" dirty="0">
                          <a:solidFill>
                            <a:schemeClr val="dk1"/>
                          </a:solidFill>
                          <a:effectLst/>
                          <a:latin typeface="+mn-lt"/>
                          <a:ea typeface="+mn-ea"/>
                          <a:cs typeface="+mn-cs"/>
                        </a:rPr>
                        <a:t>den i hens närmiljö och i världen.</a:t>
                      </a:r>
                    </a:p>
                    <a:p>
                      <a:endParaRPr lang="sv-SE" sz="1600" kern="1200" dirty="0">
                        <a:solidFill>
                          <a:schemeClr val="dk1"/>
                        </a:solidFill>
                        <a:effectLst/>
                        <a:latin typeface="+mn-lt"/>
                        <a:ea typeface="+mn-ea"/>
                        <a:cs typeface="+mn-cs"/>
                      </a:endParaRPr>
                    </a:p>
                    <a:p>
                      <a:r>
                        <a:rPr lang="sv-SE" sz="1600" kern="1200" dirty="0">
                          <a:solidFill>
                            <a:schemeClr val="dk1"/>
                          </a:solidFill>
                          <a:effectLst/>
                          <a:latin typeface="+mn-lt"/>
                          <a:ea typeface="+mn-ea"/>
                          <a:cs typeface="+mn-cs"/>
                        </a:rPr>
                        <a:t>Eleven kan </a:t>
                      </a:r>
                      <a:r>
                        <a:rPr lang="sv-SE" sz="1600" kern="1200" dirty="0" err="1">
                          <a:solidFill>
                            <a:schemeClr val="dk1"/>
                          </a:solidFill>
                          <a:effectLst/>
                          <a:latin typeface="+mn-lt"/>
                          <a:ea typeface="+mn-ea"/>
                          <a:cs typeface="+mn-cs"/>
                        </a:rPr>
                        <a:t>jäm</a:t>
                      </a:r>
                      <a:r>
                        <a:rPr lang="sv-SE" sz="1600" kern="1200" dirty="0">
                          <a:solidFill>
                            <a:schemeClr val="dk1"/>
                          </a:solidFill>
                          <a:effectLst/>
                          <a:latin typeface="+mn-lt"/>
                          <a:ea typeface="+mn-ea"/>
                          <a:cs typeface="+mn-cs"/>
                        </a:rPr>
                        <a:t>-</a:t>
                      </a:r>
                    </a:p>
                    <a:p>
                      <a:r>
                        <a:rPr lang="sv-SE" sz="1600" kern="1200" dirty="0">
                          <a:solidFill>
                            <a:schemeClr val="dk1"/>
                          </a:solidFill>
                          <a:effectLst/>
                          <a:latin typeface="+mn-lt"/>
                          <a:ea typeface="+mn-ea"/>
                          <a:cs typeface="+mn-cs"/>
                        </a:rPr>
                        <a:t>föra typiska </a:t>
                      </a:r>
                      <a:r>
                        <a:rPr lang="sv-SE" sz="1600" kern="1200" dirty="0" err="1">
                          <a:solidFill>
                            <a:schemeClr val="dk1"/>
                          </a:solidFill>
                          <a:effectLst/>
                          <a:latin typeface="+mn-lt"/>
                          <a:ea typeface="+mn-ea"/>
                          <a:cs typeface="+mn-cs"/>
                        </a:rPr>
                        <a:t>kultu</a:t>
                      </a:r>
                      <a:r>
                        <a:rPr lang="sv-SE" sz="1600" kern="1200" dirty="0">
                          <a:solidFill>
                            <a:schemeClr val="dk1"/>
                          </a:solidFill>
                          <a:effectLst/>
                          <a:latin typeface="+mn-lt"/>
                          <a:ea typeface="+mn-ea"/>
                          <a:cs typeface="+mn-cs"/>
                        </a:rPr>
                        <a:t>-</a:t>
                      </a:r>
                    </a:p>
                    <a:p>
                      <a:r>
                        <a:rPr lang="sv-SE" sz="1600" kern="1200" dirty="0" err="1">
                          <a:solidFill>
                            <a:schemeClr val="dk1"/>
                          </a:solidFill>
                          <a:effectLst/>
                          <a:latin typeface="+mn-lt"/>
                          <a:ea typeface="+mn-ea"/>
                          <a:cs typeface="+mn-cs"/>
                        </a:rPr>
                        <a:t>rella</a:t>
                      </a:r>
                      <a:r>
                        <a:rPr lang="sv-SE" sz="1600" kern="1200" dirty="0">
                          <a:solidFill>
                            <a:schemeClr val="dk1"/>
                          </a:solidFill>
                          <a:effectLst/>
                          <a:latin typeface="+mn-lt"/>
                          <a:ea typeface="+mn-ea"/>
                          <a:cs typeface="+mn-cs"/>
                        </a:rPr>
                        <a:t> drag i olika</a:t>
                      </a:r>
                    </a:p>
                    <a:p>
                      <a:r>
                        <a:rPr lang="sv-SE" sz="1600" kern="1200" dirty="0">
                          <a:solidFill>
                            <a:schemeClr val="dk1"/>
                          </a:solidFill>
                          <a:effectLst/>
                          <a:latin typeface="+mn-lt"/>
                          <a:ea typeface="+mn-ea"/>
                          <a:cs typeface="+mn-cs"/>
                        </a:rPr>
                        <a:t>engelskspråkiga</a:t>
                      </a:r>
                    </a:p>
                    <a:p>
                      <a:r>
                        <a:rPr lang="sv-SE" sz="1600" kern="1200" dirty="0">
                          <a:solidFill>
                            <a:schemeClr val="dk1"/>
                          </a:solidFill>
                          <a:effectLst/>
                          <a:latin typeface="+mn-lt"/>
                          <a:ea typeface="+mn-ea"/>
                          <a:cs typeface="+mn-cs"/>
                        </a:rPr>
                        <a:t>länder.</a:t>
                      </a:r>
                    </a:p>
                    <a:p>
                      <a:r>
                        <a:rPr lang="sv-SE" sz="1600" kern="1200" dirty="0">
                          <a:solidFill>
                            <a:schemeClr val="dk1"/>
                          </a:solidFill>
                          <a:effectLst/>
                          <a:latin typeface="+mn-lt"/>
                          <a:ea typeface="+mn-ea"/>
                          <a:cs typeface="+mn-cs"/>
                        </a:rPr>
                        <a:t>Eleven kan berätta var, i vilka </a:t>
                      </a:r>
                      <a:r>
                        <a:rPr lang="sv-SE" sz="1600" kern="1200" dirty="0" err="1">
                          <a:solidFill>
                            <a:schemeClr val="dk1"/>
                          </a:solidFill>
                          <a:effectLst/>
                          <a:latin typeface="+mn-lt"/>
                          <a:ea typeface="+mn-ea"/>
                          <a:cs typeface="+mn-cs"/>
                        </a:rPr>
                        <a:t>situat</a:t>
                      </a:r>
                      <a:r>
                        <a:rPr lang="sv-SE" sz="1600" kern="1200" dirty="0">
                          <a:solidFill>
                            <a:schemeClr val="dk1"/>
                          </a:solidFill>
                          <a:effectLst/>
                          <a:latin typeface="+mn-lt"/>
                          <a:ea typeface="+mn-ea"/>
                          <a:cs typeface="+mn-cs"/>
                        </a:rPr>
                        <a:t>-</a:t>
                      </a:r>
                    </a:p>
                    <a:p>
                      <a:r>
                        <a:rPr lang="sv-SE" sz="1600" kern="1200" dirty="0" err="1">
                          <a:solidFill>
                            <a:schemeClr val="dk1"/>
                          </a:solidFill>
                          <a:effectLst/>
                          <a:latin typeface="+mn-lt"/>
                          <a:ea typeface="+mn-ea"/>
                          <a:cs typeface="+mn-cs"/>
                        </a:rPr>
                        <a:t>ioner</a:t>
                      </a:r>
                      <a:r>
                        <a:rPr lang="sv-SE" sz="1600" kern="1200" dirty="0">
                          <a:solidFill>
                            <a:schemeClr val="dk1"/>
                          </a:solidFill>
                          <a:effectLst/>
                          <a:latin typeface="+mn-lt"/>
                          <a:ea typeface="+mn-ea"/>
                          <a:cs typeface="+mn-cs"/>
                        </a:rPr>
                        <a:t> samt varför</a:t>
                      </a:r>
                    </a:p>
                    <a:p>
                      <a:r>
                        <a:rPr lang="sv-SE" sz="1600" kern="1200" dirty="0">
                          <a:solidFill>
                            <a:schemeClr val="dk1"/>
                          </a:solidFill>
                          <a:effectLst/>
                          <a:latin typeface="+mn-lt"/>
                          <a:ea typeface="+mn-ea"/>
                          <a:cs typeface="+mn-cs"/>
                        </a:rPr>
                        <a:t>engelska används</a:t>
                      </a:r>
                    </a:p>
                    <a:p>
                      <a:r>
                        <a:rPr lang="sv-SE" sz="1600" kern="1200" dirty="0">
                          <a:solidFill>
                            <a:schemeClr val="dk1"/>
                          </a:solidFill>
                          <a:effectLst/>
                          <a:latin typeface="+mn-lt"/>
                          <a:ea typeface="+mn-ea"/>
                          <a:cs typeface="+mn-cs"/>
                        </a:rPr>
                        <a:t>som ett globalt</a:t>
                      </a:r>
                    </a:p>
                    <a:p>
                      <a:r>
                        <a:rPr lang="sv-SE" sz="1600" kern="1200" dirty="0">
                          <a:solidFill>
                            <a:schemeClr val="dk1"/>
                          </a:solidFill>
                          <a:effectLst/>
                          <a:latin typeface="+mn-lt"/>
                          <a:ea typeface="+mn-ea"/>
                          <a:cs typeface="+mn-cs"/>
                        </a:rPr>
                        <a:t>kommunikations-</a:t>
                      </a:r>
                    </a:p>
                    <a:p>
                      <a:r>
                        <a:rPr lang="sv-SE" sz="1600" kern="1200" dirty="0">
                          <a:solidFill>
                            <a:schemeClr val="dk1"/>
                          </a:solidFill>
                          <a:effectLst/>
                          <a:latin typeface="+mn-lt"/>
                          <a:ea typeface="+mn-ea"/>
                          <a:cs typeface="+mn-cs"/>
                        </a:rPr>
                        <a:t>språk.</a:t>
                      </a:r>
                      <a:endParaRPr lang="fi-FI" sz="1600" kern="1200" dirty="0">
                        <a:solidFill>
                          <a:schemeClr val="dk1"/>
                        </a:solidFill>
                        <a:effectLst/>
                        <a:latin typeface="+mn-lt"/>
                        <a:ea typeface="+mn-ea"/>
                        <a:cs typeface="+mn-cs"/>
                      </a:endParaRPr>
                    </a:p>
                  </a:txBody>
                  <a:tcPr/>
                </a:tc>
                <a:extLst>
                  <a:ext uri="{0D108BD9-81ED-4DB2-BD59-A6C34878D82A}">
                    <a16:rowId xmlns:a16="http://schemas.microsoft.com/office/drawing/2014/main" val="4284343400"/>
                  </a:ext>
                </a:extLst>
              </a:tr>
            </a:tbl>
          </a:graphicData>
        </a:graphic>
      </p:graphicFrame>
      <p:sp>
        <p:nvSpPr>
          <p:cNvPr id="4" name="Päivämäärän paikkamerkki 3">
            <a:extLst>
              <a:ext uri="{FF2B5EF4-FFF2-40B4-BE49-F238E27FC236}">
                <a16:creationId xmlns:a16="http://schemas.microsoft.com/office/drawing/2014/main" id="{4E999FC1-9E21-4FCE-B7E4-04193D9CEEAD}"/>
              </a:ext>
            </a:extLst>
          </p:cNvPr>
          <p:cNvSpPr>
            <a:spLocks noGrp="1"/>
          </p:cNvSpPr>
          <p:nvPr>
            <p:ph type="dt" sz="half" idx="10"/>
          </p:nvPr>
        </p:nvSpPr>
        <p:spPr/>
        <p:txBody>
          <a:bodyPr/>
          <a:lstStyle/>
          <a:p>
            <a:fld id="{403A9505-A14E-4F33-B524-B4F3A82BF7D3}" type="datetime1">
              <a:rPr lang="en-GB" smtClean="0"/>
              <a:t>24/11/2023</a:t>
            </a:fld>
            <a:endParaRPr lang="en-GB"/>
          </a:p>
        </p:txBody>
      </p:sp>
      <p:sp>
        <p:nvSpPr>
          <p:cNvPr id="5" name="Alatunnisteen paikkamerkki 4">
            <a:extLst>
              <a:ext uri="{FF2B5EF4-FFF2-40B4-BE49-F238E27FC236}">
                <a16:creationId xmlns:a16="http://schemas.microsoft.com/office/drawing/2014/main" id="{22A04D07-C335-4F79-BF73-C02F894C5469}"/>
              </a:ext>
            </a:extLst>
          </p:cNvPr>
          <p:cNvSpPr>
            <a:spLocks noGrp="1"/>
          </p:cNvSpPr>
          <p:nvPr>
            <p:ph type="ftr" sz="quarter" idx="11"/>
          </p:nvPr>
        </p:nvSpPr>
        <p:spPr/>
        <p:txBody>
          <a:bodyPr/>
          <a:lstStyle/>
          <a:p>
            <a:r>
              <a:rPr lang="en-GB"/>
              <a:t>Opetushallitus</a:t>
            </a:r>
          </a:p>
        </p:txBody>
      </p:sp>
    </p:spTree>
    <p:extLst>
      <p:ext uri="{BB962C8B-B14F-4D97-AF65-F5344CB8AC3E}">
        <p14:creationId xmlns:p14="http://schemas.microsoft.com/office/powerpoint/2010/main" val="403022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72B97D-1625-0BD4-4760-BFB0A563D81B}"/>
              </a:ext>
            </a:extLst>
          </p:cNvPr>
          <p:cNvSpPr>
            <a:spLocks noGrp="1"/>
          </p:cNvSpPr>
          <p:nvPr>
            <p:ph type="ctrTitle"/>
          </p:nvPr>
        </p:nvSpPr>
        <p:spPr>
          <a:xfrm>
            <a:off x="787940" y="1171254"/>
            <a:ext cx="8869768" cy="4859676"/>
          </a:xfrm>
        </p:spPr>
        <p:txBody>
          <a:bodyPr/>
          <a:lstStyle/>
          <a:p>
            <a:br>
              <a:rPr lang="fi-FI" dirty="0"/>
            </a:br>
            <a:br>
              <a:rPr lang="fi-FI" dirty="0"/>
            </a:br>
            <a:r>
              <a:rPr lang="fi-FI" dirty="0" err="1"/>
              <a:t>Målområde</a:t>
            </a:r>
            <a:r>
              <a:rPr lang="fi-FI" dirty="0"/>
              <a:t> </a:t>
            </a:r>
            <a:r>
              <a:rPr lang="fi-FI" dirty="0" err="1"/>
              <a:t>Färdigheter</a:t>
            </a:r>
            <a:r>
              <a:rPr lang="fi-FI" dirty="0"/>
              <a:t> för </a:t>
            </a:r>
            <a:r>
              <a:rPr lang="fi-FI" dirty="0" err="1"/>
              <a:t>språkstudier</a:t>
            </a:r>
            <a:r>
              <a:rPr lang="fi-FI" dirty="0"/>
              <a:t> (I2)</a:t>
            </a:r>
            <a:br>
              <a:rPr lang="fi-FI" dirty="0"/>
            </a:br>
            <a:r>
              <a:rPr lang="fi-FI" sz="1800" dirty="0">
                <a:solidFill>
                  <a:schemeClr val="tx1"/>
                </a:solidFill>
              </a:rPr>
              <a:t>- </a:t>
            </a:r>
            <a:r>
              <a:rPr lang="fi-FI" sz="2400" b="0" dirty="0" err="1">
                <a:solidFill>
                  <a:schemeClr val="tx1"/>
                </a:solidFill>
              </a:rPr>
              <a:t>Gemensamma</a:t>
            </a:r>
            <a:r>
              <a:rPr lang="fi-FI" sz="2400" b="0" dirty="0">
                <a:solidFill>
                  <a:schemeClr val="tx1"/>
                </a:solidFill>
              </a:rPr>
              <a:t> i </a:t>
            </a:r>
            <a:r>
              <a:rPr lang="fi-FI" sz="2400" b="0" dirty="0" err="1">
                <a:solidFill>
                  <a:schemeClr val="tx1"/>
                </a:solidFill>
              </a:rPr>
              <a:t>lärokurserna</a:t>
            </a:r>
            <a:r>
              <a:rPr lang="fi-FI" sz="2400" b="0" dirty="0">
                <a:solidFill>
                  <a:schemeClr val="tx1"/>
                </a:solidFill>
              </a:rPr>
              <a:t> i </a:t>
            </a:r>
            <a:r>
              <a:rPr lang="fi-FI" sz="2400" b="0" dirty="0" err="1">
                <a:solidFill>
                  <a:schemeClr val="tx1"/>
                </a:solidFill>
              </a:rPr>
              <a:t>det</a:t>
            </a:r>
            <a:r>
              <a:rPr lang="fi-FI" sz="2400" b="0" dirty="0">
                <a:solidFill>
                  <a:schemeClr val="tx1"/>
                </a:solidFill>
              </a:rPr>
              <a:t> </a:t>
            </a:r>
            <a:r>
              <a:rPr lang="fi-FI" sz="2400" b="0" dirty="0" err="1">
                <a:solidFill>
                  <a:schemeClr val="tx1"/>
                </a:solidFill>
              </a:rPr>
              <a:t>andra</a:t>
            </a:r>
            <a:r>
              <a:rPr lang="fi-FI" sz="2400" b="0" dirty="0">
                <a:solidFill>
                  <a:schemeClr val="tx1"/>
                </a:solidFill>
              </a:rPr>
              <a:t> </a:t>
            </a:r>
            <a:r>
              <a:rPr lang="fi-FI" sz="2400" b="0" dirty="0" err="1">
                <a:solidFill>
                  <a:schemeClr val="tx1"/>
                </a:solidFill>
              </a:rPr>
              <a:t>inhemska</a:t>
            </a:r>
            <a:r>
              <a:rPr lang="fi-FI" sz="2400" b="0" dirty="0">
                <a:solidFill>
                  <a:schemeClr val="tx1"/>
                </a:solidFill>
              </a:rPr>
              <a:t> </a:t>
            </a:r>
            <a:r>
              <a:rPr lang="fi-FI" sz="2400" b="0" dirty="0" err="1">
                <a:solidFill>
                  <a:schemeClr val="tx1"/>
                </a:solidFill>
              </a:rPr>
              <a:t>språket</a:t>
            </a:r>
            <a:r>
              <a:rPr lang="fi-FI" sz="2400" b="0" dirty="0">
                <a:solidFill>
                  <a:schemeClr val="tx1"/>
                </a:solidFill>
              </a:rPr>
              <a:t> </a:t>
            </a:r>
            <a:r>
              <a:rPr lang="fi-FI" sz="2400" b="0" dirty="0" err="1">
                <a:solidFill>
                  <a:schemeClr val="tx1"/>
                </a:solidFill>
              </a:rPr>
              <a:t>och</a:t>
            </a:r>
            <a:r>
              <a:rPr lang="fi-FI" sz="2400" b="0" dirty="0">
                <a:solidFill>
                  <a:schemeClr val="tx1"/>
                </a:solidFill>
              </a:rPr>
              <a:t> </a:t>
            </a:r>
            <a:br>
              <a:rPr lang="fi-FI" sz="2400" b="0" dirty="0">
                <a:solidFill>
                  <a:schemeClr val="tx1"/>
                </a:solidFill>
              </a:rPr>
            </a:br>
            <a:r>
              <a:rPr lang="fi-FI" sz="2400" b="0" dirty="0">
                <a:solidFill>
                  <a:schemeClr val="tx1"/>
                </a:solidFill>
              </a:rPr>
              <a:t>  </a:t>
            </a:r>
            <a:r>
              <a:rPr lang="fi-FI" sz="2400" b="0" dirty="0" err="1">
                <a:solidFill>
                  <a:schemeClr val="tx1"/>
                </a:solidFill>
              </a:rPr>
              <a:t>främmande</a:t>
            </a:r>
            <a:r>
              <a:rPr lang="fi-FI" sz="2400" b="0" dirty="0">
                <a:solidFill>
                  <a:schemeClr val="tx1"/>
                </a:solidFill>
              </a:rPr>
              <a:t> </a:t>
            </a:r>
            <a:r>
              <a:rPr lang="fi-FI" sz="2400" b="0" dirty="0" err="1">
                <a:solidFill>
                  <a:schemeClr val="tx1"/>
                </a:solidFill>
              </a:rPr>
              <a:t>språk</a:t>
            </a:r>
            <a:r>
              <a:rPr lang="fi-FI" sz="2400" b="0" dirty="0">
                <a:solidFill>
                  <a:schemeClr val="tx1"/>
                </a:solidFill>
              </a:rPr>
              <a:t>, </a:t>
            </a:r>
            <a:r>
              <a:rPr lang="fi-FI" sz="2400" b="0" dirty="0" err="1">
                <a:solidFill>
                  <a:schemeClr val="tx1"/>
                </a:solidFill>
              </a:rPr>
              <a:t>små</a:t>
            </a:r>
            <a:r>
              <a:rPr lang="fi-FI" sz="2400" b="0" dirty="0">
                <a:solidFill>
                  <a:schemeClr val="tx1"/>
                </a:solidFill>
              </a:rPr>
              <a:t> </a:t>
            </a:r>
            <a:r>
              <a:rPr lang="fi-FI" sz="2400" b="0" dirty="0" err="1">
                <a:solidFill>
                  <a:schemeClr val="tx1"/>
                </a:solidFill>
              </a:rPr>
              <a:t>variationer</a:t>
            </a:r>
            <a:r>
              <a:rPr lang="fi-FI" sz="2400" b="0" dirty="0">
                <a:solidFill>
                  <a:schemeClr val="tx1"/>
                </a:solidFill>
              </a:rPr>
              <a:t> i </a:t>
            </a:r>
            <a:r>
              <a:rPr lang="fi-FI" sz="2400" b="0" dirty="0" err="1">
                <a:solidFill>
                  <a:schemeClr val="tx1"/>
                </a:solidFill>
              </a:rPr>
              <a:t>formuleringarna</a:t>
            </a:r>
            <a:br>
              <a:rPr lang="fi-FI" sz="2400" b="0" dirty="0">
                <a:solidFill>
                  <a:schemeClr val="tx1"/>
                </a:solidFill>
              </a:rPr>
            </a:br>
            <a:br>
              <a:rPr lang="fi-FI" sz="2400" b="0" dirty="0">
                <a:solidFill>
                  <a:schemeClr val="tx1"/>
                </a:solidFill>
              </a:rPr>
            </a:br>
            <a:r>
              <a:rPr lang="fi-FI" sz="2400" b="0" dirty="0">
                <a:solidFill>
                  <a:schemeClr val="tx1"/>
                </a:solidFill>
              </a:rPr>
              <a:t>- </a:t>
            </a:r>
            <a:r>
              <a:rPr lang="fi-FI" sz="2400" b="0" dirty="0" err="1">
                <a:solidFill>
                  <a:schemeClr val="tx1"/>
                </a:solidFill>
              </a:rPr>
              <a:t>Färdigheter</a:t>
            </a:r>
            <a:r>
              <a:rPr lang="fi-FI" sz="2400" b="0" dirty="0">
                <a:solidFill>
                  <a:schemeClr val="tx1"/>
                </a:solidFill>
              </a:rPr>
              <a:t> för </a:t>
            </a:r>
            <a:r>
              <a:rPr lang="fi-FI" sz="2400" b="0" dirty="0" err="1">
                <a:solidFill>
                  <a:schemeClr val="tx1"/>
                </a:solidFill>
              </a:rPr>
              <a:t>språkstudier</a:t>
            </a:r>
            <a:r>
              <a:rPr lang="fi-FI" sz="2400" b="0" dirty="0">
                <a:solidFill>
                  <a:schemeClr val="tx1"/>
                </a:solidFill>
              </a:rPr>
              <a:t> </a:t>
            </a:r>
            <a:r>
              <a:rPr lang="fi-FI" sz="2400" b="0" dirty="0" err="1">
                <a:solidFill>
                  <a:schemeClr val="tx1"/>
                </a:solidFill>
              </a:rPr>
              <a:t>är</a:t>
            </a:r>
            <a:r>
              <a:rPr lang="fi-FI" sz="2400" b="0" dirty="0">
                <a:solidFill>
                  <a:schemeClr val="tx1"/>
                </a:solidFill>
              </a:rPr>
              <a:t> </a:t>
            </a:r>
            <a:r>
              <a:rPr lang="fi-FI" sz="2400" b="0" dirty="0" err="1">
                <a:solidFill>
                  <a:schemeClr val="tx1"/>
                </a:solidFill>
              </a:rPr>
              <a:t>både</a:t>
            </a:r>
            <a:r>
              <a:rPr lang="fi-FI" sz="2400" b="0" dirty="0">
                <a:solidFill>
                  <a:schemeClr val="tx1"/>
                </a:solidFill>
              </a:rPr>
              <a:t> </a:t>
            </a:r>
            <a:r>
              <a:rPr lang="fi-FI" sz="2400" b="0" dirty="0" err="1">
                <a:solidFill>
                  <a:schemeClr val="tx1"/>
                </a:solidFill>
              </a:rPr>
              <a:t>verktyg</a:t>
            </a:r>
            <a:r>
              <a:rPr lang="fi-FI" sz="2400" b="0" dirty="0">
                <a:solidFill>
                  <a:schemeClr val="tx1"/>
                </a:solidFill>
              </a:rPr>
              <a:t> </a:t>
            </a:r>
            <a:r>
              <a:rPr lang="fi-FI" sz="2400" b="0" dirty="0" err="1">
                <a:solidFill>
                  <a:schemeClr val="tx1"/>
                </a:solidFill>
              </a:rPr>
              <a:t>och</a:t>
            </a:r>
            <a:r>
              <a:rPr lang="fi-FI" sz="2400" b="0" dirty="0">
                <a:solidFill>
                  <a:schemeClr val="tx1"/>
                </a:solidFill>
              </a:rPr>
              <a:t> </a:t>
            </a:r>
            <a:r>
              <a:rPr lang="fi-FI" sz="2400" b="0" dirty="0" err="1">
                <a:solidFill>
                  <a:schemeClr val="tx1"/>
                </a:solidFill>
              </a:rPr>
              <a:t>mål</a:t>
            </a:r>
            <a:r>
              <a:rPr lang="fi-FI" sz="2400" b="0" dirty="0">
                <a:solidFill>
                  <a:schemeClr val="tx1"/>
                </a:solidFill>
              </a:rPr>
              <a:t> </a:t>
            </a:r>
            <a:r>
              <a:rPr lang="fi-FI" sz="2400" b="0" dirty="0" err="1">
                <a:solidFill>
                  <a:schemeClr val="tx1"/>
                </a:solidFill>
              </a:rPr>
              <a:t>när</a:t>
            </a:r>
            <a:r>
              <a:rPr lang="fi-FI" sz="2400" b="0" dirty="0">
                <a:solidFill>
                  <a:schemeClr val="tx1"/>
                </a:solidFill>
              </a:rPr>
              <a:t> </a:t>
            </a:r>
            <a:r>
              <a:rPr lang="fi-FI" sz="2400" b="0" dirty="0" err="1">
                <a:solidFill>
                  <a:schemeClr val="tx1"/>
                </a:solidFill>
              </a:rPr>
              <a:t>man</a:t>
            </a:r>
            <a:r>
              <a:rPr lang="fi-FI" sz="2400" b="0" dirty="0">
                <a:solidFill>
                  <a:schemeClr val="tx1"/>
                </a:solidFill>
              </a:rPr>
              <a:t> </a:t>
            </a:r>
            <a:r>
              <a:rPr lang="fi-FI" sz="2400" b="0" dirty="0" err="1">
                <a:solidFill>
                  <a:schemeClr val="tx1"/>
                </a:solidFill>
              </a:rPr>
              <a:t>lär</a:t>
            </a:r>
            <a:r>
              <a:rPr lang="fi-FI" sz="2400" b="0" dirty="0">
                <a:solidFill>
                  <a:schemeClr val="tx1"/>
                </a:solidFill>
              </a:rPr>
              <a:t> </a:t>
            </a:r>
            <a:br>
              <a:rPr lang="fi-FI" sz="2400" b="0" dirty="0">
                <a:solidFill>
                  <a:schemeClr val="tx1"/>
                </a:solidFill>
              </a:rPr>
            </a:br>
            <a:r>
              <a:rPr lang="fi-FI" sz="2400" b="0" dirty="0">
                <a:solidFill>
                  <a:schemeClr val="tx1"/>
                </a:solidFill>
              </a:rPr>
              <a:t>   </a:t>
            </a:r>
            <a:r>
              <a:rPr lang="fi-FI" sz="2400" b="0" dirty="0" err="1">
                <a:solidFill>
                  <a:schemeClr val="tx1"/>
                </a:solidFill>
              </a:rPr>
              <a:t>sig</a:t>
            </a:r>
            <a:r>
              <a:rPr lang="fi-FI" sz="2400" b="0" dirty="0">
                <a:solidFill>
                  <a:schemeClr val="tx1"/>
                </a:solidFill>
              </a:rPr>
              <a:t> </a:t>
            </a:r>
            <a:r>
              <a:rPr lang="fi-FI" sz="2400" b="0" dirty="0" err="1">
                <a:solidFill>
                  <a:schemeClr val="tx1"/>
                </a:solidFill>
              </a:rPr>
              <a:t>språk</a:t>
            </a:r>
            <a:br>
              <a:rPr lang="fi-FI" sz="2400" b="0" dirty="0">
                <a:solidFill>
                  <a:schemeClr val="tx1"/>
                </a:solidFill>
              </a:rPr>
            </a:br>
            <a:br>
              <a:rPr lang="fi-FI" sz="2400" b="0" dirty="0">
                <a:solidFill>
                  <a:schemeClr val="tx1"/>
                </a:solidFill>
              </a:rPr>
            </a:br>
            <a:r>
              <a:rPr lang="fi-FI" sz="2400" b="0" dirty="0">
                <a:solidFill>
                  <a:schemeClr val="tx1"/>
                </a:solidFill>
              </a:rPr>
              <a:t>- </a:t>
            </a:r>
            <a:r>
              <a:rPr lang="fi-FI" sz="2400" b="0" dirty="0" err="1">
                <a:solidFill>
                  <a:schemeClr val="tx1"/>
                </a:solidFill>
              </a:rPr>
              <a:t>Arbetsfärdigheter</a:t>
            </a:r>
            <a:r>
              <a:rPr lang="fi-FI" sz="2400" b="0" dirty="0">
                <a:solidFill>
                  <a:schemeClr val="tx1"/>
                </a:solidFill>
              </a:rPr>
              <a:t>:</a:t>
            </a:r>
            <a:br>
              <a:rPr lang="fi-FI" sz="2400" b="0" dirty="0">
                <a:solidFill>
                  <a:schemeClr val="tx1"/>
                </a:solidFill>
              </a:rPr>
            </a:br>
            <a:r>
              <a:rPr lang="fi-FI" sz="2400" b="0" dirty="0">
                <a:solidFill>
                  <a:schemeClr val="tx1"/>
                </a:solidFill>
              </a:rPr>
              <a:t>    - </a:t>
            </a:r>
            <a:r>
              <a:rPr lang="fi-FI" sz="2400" b="0" dirty="0" err="1">
                <a:solidFill>
                  <a:schemeClr val="tx1"/>
                </a:solidFill>
              </a:rPr>
              <a:t>Ställa</a:t>
            </a:r>
            <a:r>
              <a:rPr lang="fi-FI" sz="2400" b="0" dirty="0">
                <a:solidFill>
                  <a:schemeClr val="tx1"/>
                </a:solidFill>
              </a:rPr>
              <a:t> </a:t>
            </a:r>
            <a:r>
              <a:rPr lang="fi-FI" sz="2400" b="0" dirty="0" err="1">
                <a:solidFill>
                  <a:schemeClr val="tx1"/>
                </a:solidFill>
              </a:rPr>
              <a:t>upp</a:t>
            </a:r>
            <a:r>
              <a:rPr lang="fi-FI" sz="2400" b="0" dirty="0">
                <a:solidFill>
                  <a:schemeClr val="tx1"/>
                </a:solidFill>
              </a:rPr>
              <a:t> </a:t>
            </a:r>
            <a:r>
              <a:rPr lang="fi-FI" sz="2400" b="0" dirty="0" err="1">
                <a:solidFill>
                  <a:schemeClr val="tx1"/>
                </a:solidFill>
              </a:rPr>
              <a:t>mål</a:t>
            </a:r>
            <a:r>
              <a:rPr lang="fi-FI" sz="2400" b="0" dirty="0">
                <a:solidFill>
                  <a:schemeClr val="tx1"/>
                </a:solidFill>
              </a:rPr>
              <a:t> </a:t>
            </a:r>
            <a:r>
              <a:rPr lang="fi-FI" sz="2400" b="0" dirty="0" err="1">
                <a:solidFill>
                  <a:schemeClr val="tx1"/>
                </a:solidFill>
              </a:rPr>
              <a:t>och</a:t>
            </a:r>
            <a:r>
              <a:rPr lang="fi-FI" sz="2400" b="0" dirty="0">
                <a:solidFill>
                  <a:schemeClr val="tx1"/>
                </a:solidFill>
              </a:rPr>
              <a:t> </a:t>
            </a:r>
            <a:r>
              <a:rPr lang="fi-FI" sz="2400" b="0" dirty="0" err="1">
                <a:solidFill>
                  <a:schemeClr val="tx1"/>
                </a:solidFill>
              </a:rPr>
              <a:t>ta</a:t>
            </a:r>
            <a:r>
              <a:rPr lang="fi-FI" sz="2400" b="0" dirty="0">
                <a:solidFill>
                  <a:schemeClr val="tx1"/>
                </a:solidFill>
              </a:rPr>
              <a:t> </a:t>
            </a:r>
            <a:r>
              <a:rPr lang="fi-FI" sz="2400" b="0" dirty="0" err="1">
                <a:solidFill>
                  <a:schemeClr val="tx1"/>
                </a:solidFill>
              </a:rPr>
              <a:t>ansvar</a:t>
            </a:r>
            <a:br>
              <a:rPr lang="fi-FI" sz="2400" b="0" dirty="0">
                <a:solidFill>
                  <a:schemeClr val="tx1"/>
                </a:solidFill>
              </a:rPr>
            </a:br>
            <a:r>
              <a:rPr lang="fi-FI" sz="2400" b="0" dirty="0">
                <a:solidFill>
                  <a:schemeClr val="tx1"/>
                </a:solidFill>
              </a:rPr>
              <a:t>    - </a:t>
            </a:r>
            <a:r>
              <a:rPr lang="fi-FI" sz="2400" b="0" dirty="0" err="1">
                <a:solidFill>
                  <a:schemeClr val="tx1"/>
                </a:solidFill>
              </a:rPr>
              <a:t>Kontinuerligt</a:t>
            </a:r>
            <a:r>
              <a:rPr lang="fi-FI" sz="2400" b="0" dirty="0">
                <a:solidFill>
                  <a:schemeClr val="tx1"/>
                </a:solidFill>
              </a:rPr>
              <a:t> </a:t>
            </a:r>
            <a:r>
              <a:rPr lang="fi-FI" sz="2400" b="0" dirty="0" err="1">
                <a:solidFill>
                  <a:schemeClr val="tx1"/>
                </a:solidFill>
              </a:rPr>
              <a:t>lärande</a:t>
            </a:r>
            <a:br>
              <a:rPr lang="fi-FI" sz="2400" b="0" dirty="0">
                <a:solidFill>
                  <a:schemeClr val="tx1"/>
                </a:solidFill>
              </a:rPr>
            </a:br>
            <a:r>
              <a:rPr lang="fi-FI" sz="2400" b="0" dirty="0">
                <a:solidFill>
                  <a:schemeClr val="tx1"/>
                </a:solidFill>
              </a:rPr>
              <a:t>    - </a:t>
            </a:r>
            <a:r>
              <a:rPr lang="fi-FI" sz="2400" b="0" dirty="0" err="1">
                <a:solidFill>
                  <a:schemeClr val="tx1"/>
                </a:solidFill>
              </a:rPr>
              <a:t>Samarbeta</a:t>
            </a:r>
            <a:r>
              <a:rPr lang="fi-FI" sz="2400" b="0" dirty="0">
                <a:solidFill>
                  <a:schemeClr val="tx1"/>
                </a:solidFill>
              </a:rPr>
              <a:t> </a:t>
            </a:r>
            <a:r>
              <a:rPr lang="fi-FI" sz="2400" b="0" dirty="0" err="1">
                <a:solidFill>
                  <a:schemeClr val="tx1"/>
                </a:solidFill>
              </a:rPr>
              <a:t>och</a:t>
            </a:r>
            <a:r>
              <a:rPr lang="fi-FI" sz="2400" b="0" dirty="0">
                <a:solidFill>
                  <a:schemeClr val="tx1"/>
                </a:solidFill>
              </a:rPr>
              <a:t> </a:t>
            </a:r>
            <a:r>
              <a:rPr lang="fi-FI" sz="2400" b="0" dirty="0" err="1">
                <a:solidFill>
                  <a:schemeClr val="tx1"/>
                </a:solidFill>
              </a:rPr>
              <a:t>fungera</a:t>
            </a:r>
            <a:r>
              <a:rPr lang="fi-FI" sz="2400" b="0" dirty="0">
                <a:solidFill>
                  <a:schemeClr val="tx1"/>
                </a:solidFill>
              </a:rPr>
              <a:t> i </a:t>
            </a:r>
            <a:r>
              <a:rPr lang="fi-FI" sz="2400" b="0" dirty="0" err="1">
                <a:solidFill>
                  <a:schemeClr val="tx1"/>
                </a:solidFill>
              </a:rPr>
              <a:t>grupp</a:t>
            </a:r>
            <a:br>
              <a:rPr lang="fi-FI" sz="2400" b="0" dirty="0">
                <a:solidFill>
                  <a:schemeClr val="tx1"/>
                </a:solidFill>
              </a:rPr>
            </a:br>
            <a:r>
              <a:rPr lang="fi-FI" sz="2400" b="0" dirty="0">
                <a:solidFill>
                  <a:schemeClr val="tx1"/>
                </a:solidFill>
              </a:rPr>
              <a:t>    - </a:t>
            </a:r>
            <a:r>
              <a:rPr lang="fi-FI" sz="2400" b="0" dirty="0" err="1">
                <a:solidFill>
                  <a:schemeClr val="tx1"/>
                </a:solidFill>
              </a:rPr>
              <a:t>Arbetsfärdigheter</a:t>
            </a:r>
            <a:r>
              <a:rPr lang="fi-FI" sz="2400" b="0" dirty="0">
                <a:solidFill>
                  <a:schemeClr val="tx1"/>
                </a:solidFill>
              </a:rPr>
              <a:t>: </a:t>
            </a:r>
            <a:r>
              <a:rPr lang="fi-FI" sz="2400" b="0" dirty="0" err="1">
                <a:solidFill>
                  <a:schemeClr val="tx1"/>
                </a:solidFill>
              </a:rPr>
              <a:t>språk</a:t>
            </a:r>
            <a:r>
              <a:rPr lang="fi-FI" sz="2400" b="0" dirty="0">
                <a:solidFill>
                  <a:schemeClr val="tx1"/>
                </a:solidFill>
              </a:rPr>
              <a:t> </a:t>
            </a:r>
            <a:r>
              <a:rPr lang="fi-FI" sz="2400" b="0" dirty="0" err="1">
                <a:solidFill>
                  <a:schemeClr val="tx1"/>
                </a:solidFill>
              </a:rPr>
              <a:t>och</a:t>
            </a:r>
            <a:r>
              <a:rPr lang="fi-FI" sz="2400" b="0" dirty="0">
                <a:solidFill>
                  <a:schemeClr val="tx1"/>
                </a:solidFill>
              </a:rPr>
              <a:t> </a:t>
            </a:r>
            <a:r>
              <a:rPr lang="fi-FI" sz="2400" b="0" dirty="0" err="1">
                <a:solidFill>
                  <a:schemeClr val="tx1"/>
                </a:solidFill>
              </a:rPr>
              <a:t>andra</a:t>
            </a:r>
            <a:r>
              <a:rPr lang="fi-FI" sz="2400" b="0" dirty="0">
                <a:solidFill>
                  <a:schemeClr val="tx1"/>
                </a:solidFill>
              </a:rPr>
              <a:t> </a:t>
            </a:r>
            <a:r>
              <a:rPr lang="fi-FI" sz="2400" b="0" dirty="0" err="1">
                <a:solidFill>
                  <a:schemeClr val="tx1"/>
                </a:solidFill>
              </a:rPr>
              <a:t>läroämnen</a:t>
            </a:r>
            <a:br>
              <a:rPr lang="fi-FI" sz="2400" b="0" dirty="0">
                <a:solidFill>
                  <a:schemeClr val="tx1"/>
                </a:solidFill>
              </a:rPr>
            </a:br>
            <a:br>
              <a:rPr lang="fi-FI" dirty="0"/>
            </a:br>
            <a:br>
              <a:rPr lang="fi-FI" dirty="0"/>
            </a:br>
            <a:endParaRPr lang="fi-FI" dirty="0"/>
          </a:p>
        </p:txBody>
      </p:sp>
    </p:spTree>
    <p:extLst>
      <p:ext uri="{BB962C8B-B14F-4D97-AF65-F5344CB8AC3E}">
        <p14:creationId xmlns:p14="http://schemas.microsoft.com/office/powerpoint/2010/main" val="2969728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3EAF872-D4BA-20E2-F816-6BFD428E3D02}"/>
              </a:ext>
            </a:extLst>
          </p:cNvPr>
          <p:cNvSpPr>
            <a:spLocks noGrp="1"/>
          </p:cNvSpPr>
          <p:nvPr>
            <p:ph type="ctrTitle"/>
          </p:nvPr>
        </p:nvSpPr>
        <p:spPr>
          <a:xfrm>
            <a:off x="787940" y="1060314"/>
            <a:ext cx="6391073" cy="4169231"/>
          </a:xfrm>
        </p:spPr>
        <p:txBody>
          <a:bodyPr/>
          <a:lstStyle/>
          <a:p>
            <a:r>
              <a:rPr lang="fi-FI" dirty="0" err="1"/>
              <a:t>Målområde</a:t>
            </a:r>
            <a:r>
              <a:rPr lang="fi-FI" dirty="0"/>
              <a:t> </a:t>
            </a:r>
            <a:r>
              <a:rPr lang="fi-FI" dirty="0" err="1"/>
              <a:t>Växande</a:t>
            </a:r>
            <a:r>
              <a:rPr lang="fi-FI" dirty="0"/>
              <a:t> </a:t>
            </a:r>
            <a:r>
              <a:rPr lang="fi-FI" dirty="0" err="1"/>
              <a:t>språkkunskap</a:t>
            </a:r>
            <a:r>
              <a:rPr lang="fi-FI" dirty="0"/>
              <a:t>: </a:t>
            </a:r>
            <a:r>
              <a:rPr lang="fi-FI" b="0" dirty="0" err="1"/>
              <a:t>förmåga</a:t>
            </a:r>
            <a:r>
              <a:rPr lang="fi-FI" b="0" dirty="0"/>
              <a:t> </a:t>
            </a:r>
            <a:r>
              <a:rPr lang="fi-FI" b="0" dirty="0" err="1"/>
              <a:t>att</a:t>
            </a:r>
            <a:r>
              <a:rPr lang="fi-FI" b="0" dirty="0"/>
              <a:t> </a:t>
            </a:r>
            <a:r>
              <a:rPr lang="fi-FI" b="0" dirty="0" err="1"/>
              <a:t>kommunicera</a:t>
            </a:r>
            <a:r>
              <a:rPr lang="fi-FI" b="0" dirty="0"/>
              <a:t>, </a:t>
            </a:r>
            <a:r>
              <a:rPr lang="fi-FI" b="0" dirty="0" err="1"/>
              <a:t>förmåga</a:t>
            </a:r>
            <a:r>
              <a:rPr lang="fi-FI" b="0" dirty="0"/>
              <a:t> </a:t>
            </a:r>
            <a:r>
              <a:rPr lang="fi-FI" b="0" dirty="0" err="1"/>
              <a:t>att</a:t>
            </a:r>
            <a:r>
              <a:rPr lang="fi-FI" b="0" dirty="0"/>
              <a:t> </a:t>
            </a:r>
            <a:r>
              <a:rPr lang="fi-FI" b="0" dirty="0" err="1"/>
              <a:t>tolka</a:t>
            </a:r>
            <a:r>
              <a:rPr lang="fi-FI" b="0" dirty="0"/>
              <a:t> </a:t>
            </a:r>
            <a:r>
              <a:rPr lang="fi-FI" b="0" dirty="0" err="1"/>
              <a:t>texter</a:t>
            </a:r>
            <a:r>
              <a:rPr lang="fi-FI" b="0" dirty="0"/>
              <a:t>, </a:t>
            </a:r>
            <a:r>
              <a:rPr lang="fi-FI" b="0" dirty="0" err="1"/>
              <a:t>förmåga</a:t>
            </a:r>
            <a:r>
              <a:rPr lang="fi-FI" b="0" dirty="0"/>
              <a:t> </a:t>
            </a:r>
            <a:r>
              <a:rPr lang="fi-FI" b="0" dirty="0" err="1"/>
              <a:t>att</a:t>
            </a:r>
            <a:r>
              <a:rPr lang="fi-FI" b="0" dirty="0"/>
              <a:t> </a:t>
            </a:r>
            <a:r>
              <a:rPr lang="fi-FI" b="0" dirty="0" err="1"/>
              <a:t>producera</a:t>
            </a:r>
            <a:r>
              <a:rPr lang="fi-FI" b="0" dirty="0"/>
              <a:t> </a:t>
            </a:r>
            <a:r>
              <a:rPr lang="fi-FI" b="0" dirty="0" err="1"/>
              <a:t>texter</a:t>
            </a:r>
            <a:r>
              <a:rPr lang="fi-FI" b="0" dirty="0"/>
              <a:t> (I3)</a:t>
            </a:r>
          </a:p>
        </p:txBody>
      </p:sp>
    </p:spTree>
    <p:extLst>
      <p:ext uri="{BB962C8B-B14F-4D97-AF65-F5344CB8AC3E}">
        <p14:creationId xmlns:p14="http://schemas.microsoft.com/office/powerpoint/2010/main" val="427675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3E8F60-293F-40A8-8EBF-FA5E784EAA67}"/>
              </a:ext>
            </a:extLst>
          </p:cNvPr>
          <p:cNvSpPr>
            <a:spLocks noGrp="1"/>
          </p:cNvSpPr>
          <p:nvPr>
            <p:ph type="title"/>
          </p:nvPr>
        </p:nvSpPr>
        <p:spPr>
          <a:xfrm>
            <a:off x="647030" y="65212"/>
            <a:ext cx="11238174" cy="1103259"/>
          </a:xfrm>
        </p:spPr>
        <p:txBody>
          <a:bodyPr anchor="t">
            <a:normAutofit fontScale="90000"/>
          </a:bodyPr>
          <a:lstStyle/>
          <a:p>
            <a:r>
              <a:rPr lang="fi-FI" dirty="0" err="1"/>
              <a:t>Bedömningskriterierna</a:t>
            </a:r>
            <a:r>
              <a:rPr lang="fi-FI" dirty="0"/>
              <a:t> för </a:t>
            </a:r>
            <a:r>
              <a:rPr lang="fi-FI" dirty="0" err="1"/>
              <a:t>växande</a:t>
            </a:r>
            <a:r>
              <a:rPr lang="fi-FI" dirty="0"/>
              <a:t> </a:t>
            </a:r>
            <a:r>
              <a:rPr lang="fi-FI" dirty="0" err="1"/>
              <a:t>språkkunskap</a:t>
            </a:r>
            <a:r>
              <a:rPr lang="fi-FI" dirty="0"/>
              <a:t> </a:t>
            </a:r>
            <a:r>
              <a:rPr lang="fi-FI" dirty="0" err="1"/>
              <a:t>grundar</a:t>
            </a:r>
            <a:r>
              <a:rPr lang="fi-FI" dirty="0"/>
              <a:t> </a:t>
            </a:r>
            <a:r>
              <a:rPr lang="fi-FI" dirty="0" err="1"/>
              <a:t>sig</a:t>
            </a:r>
            <a:r>
              <a:rPr lang="fi-FI" dirty="0"/>
              <a:t> </a:t>
            </a:r>
            <a:r>
              <a:rPr lang="fi-FI" dirty="0" err="1"/>
              <a:t>på</a:t>
            </a:r>
            <a:r>
              <a:rPr lang="fi-FI" dirty="0"/>
              <a:t> </a:t>
            </a:r>
            <a:r>
              <a:rPr lang="fi-FI" dirty="0" err="1"/>
              <a:t>nivåskalan</a:t>
            </a:r>
            <a:r>
              <a:rPr lang="fi-FI" dirty="0"/>
              <a:t> för </a:t>
            </a:r>
            <a:r>
              <a:rPr lang="fi-FI" dirty="0" err="1"/>
              <a:t>språkkunskap</a:t>
            </a:r>
            <a:r>
              <a:rPr lang="fi-FI" dirty="0"/>
              <a:t> </a:t>
            </a:r>
            <a:r>
              <a:rPr lang="fi-FI" dirty="0" err="1"/>
              <a:t>och</a:t>
            </a:r>
            <a:r>
              <a:rPr lang="fi-FI" dirty="0"/>
              <a:t> </a:t>
            </a:r>
            <a:r>
              <a:rPr lang="fi-FI" dirty="0" err="1"/>
              <a:t>språkutveckling</a:t>
            </a:r>
            <a:endParaRPr lang="fi-FI" dirty="0"/>
          </a:p>
        </p:txBody>
      </p:sp>
      <p:sp>
        <p:nvSpPr>
          <p:cNvPr id="3" name="Sisällön paikkamerkki 2">
            <a:extLst>
              <a:ext uri="{FF2B5EF4-FFF2-40B4-BE49-F238E27FC236}">
                <a16:creationId xmlns:a16="http://schemas.microsoft.com/office/drawing/2014/main" id="{274CCD69-8AE0-420B-89B3-AA569139DCD1}"/>
              </a:ext>
            </a:extLst>
          </p:cNvPr>
          <p:cNvSpPr>
            <a:spLocks noGrp="1"/>
          </p:cNvSpPr>
          <p:nvPr>
            <p:ph sz="half" idx="1"/>
          </p:nvPr>
        </p:nvSpPr>
        <p:spPr>
          <a:xfrm>
            <a:off x="788400" y="2304000"/>
            <a:ext cx="5320570" cy="3870000"/>
          </a:xfrm>
        </p:spPr>
        <p:txBody>
          <a:bodyPr>
            <a:normAutofit/>
          </a:bodyPr>
          <a:lstStyle/>
          <a:p>
            <a:endParaRPr lang="fi-FI" dirty="0"/>
          </a:p>
          <a:p>
            <a:endParaRPr lang="fi-FI" dirty="0"/>
          </a:p>
        </p:txBody>
      </p:sp>
      <p:sp>
        <p:nvSpPr>
          <p:cNvPr id="4" name="Päivämäärän paikkamerkki 3">
            <a:extLst>
              <a:ext uri="{FF2B5EF4-FFF2-40B4-BE49-F238E27FC236}">
                <a16:creationId xmlns:a16="http://schemas.microsoft.com/office/drawing/2014/main" id="{C3FEFA2A-AC78-4CAB-BAAE-DF03B89D4875}"/>
              </a:ext>
            </a:extLst>
          </p:cNvPr>
          <p:cNvSpPr>
            <a:spLocks noGrp="1"/>
          </p:cNvSpPr>
          <p:nvPr>
            <p:ph type="dt" sz="half" idx="10"/>
          </p:nvPr>
        </p:nvSpPr>
        <p:spPr>
          <a:xfrm>
            <a:off x="896568" y="6305687"/>
            <a:ext cx="883594" cy="262309"/>
          </a:xfrm>
        </p:spPr>
        <p:txBody>
          <a:bodyPr anchor="ctr">
            <a:normAutofit/>
          </a:bodyPr>
          <a:lstStyle/>
          <a:p>
            <a:pPr>
              <a:spcAft>
                <a:spcPts val="600"/>
              </a:spcAft>
            </a:pPr>
            <a:fld id="{5A93E190-C3B8-4F0D-BC5A-414A6F0316F6}" type="datetime1">
              <a:rPr lang="en-GB" smtClean="0"/>
              <a:pPr>
                <a:spcAft>
                  <a:spcPts val="600"/>
                </a:spcAft>
              </a:pPr>
              <a:t>24/11/2023</a:t>
            </a:fld>
            <a:endParaRPr lang="en-GB"/>
          </a:p>
        </p:txBody>
      </p:sp>
      <p:sp>
        <p:nvSpPr>
          <p:cNvPr id="5" name="Alatunnisteen paikkamerkki 4">
            <a:extLst>
              <a:ext uri="{FF2B5EF4-FFF2-40B4-BE49-F238E27FC236}">
                <a16:creationId xmlns:a16="http://schemas.microsoft.com/office/drawing/2014/main" id="{7F6D59D3-B075-43A0-8A98-0895612905E4}"/>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a:t>Opetushallitus</a:t>
            </a:r>
          </a:p>
        </p:txBody>
      </p:sp>
      <p:sp>
        <p:nvSpPr>
          <p:cNvPr id="6" name="Dian numeron paikkamerkki 5">
            <a:extLst>
              <a:ext uri="{FF2B5EF4-FFF2-40B4-BE49-F238E27FC236}">
                <a16:creationId xmlns:a16="http://schemas.microsoft.com/office/drawing/2014/main" id="{10DDCE9E-3CF2-47C1-9FDF-D560B1B35ECA}"/>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30</a:t>
            </a:fld>
            <a:endParaRPr lang="en-GB"/>
          </a:p>
        </p:txBody>
      </p:sp>
      <p:pic>
        <p:nvPicPr>
          <p:cNvPr id="7" name="Kuva 6" descr="Kuva, joka sisältää kohteen teksti&#10;&#10;Kuvaus luotu automaattisesti">
            <a:extLst>
              <a:ext uri="{FF2B5EF4-FFF2-40B4-BE49-F238E27FC236}">
                <a16:creationId xmlns:a16="http://schemas.microsoft.com/office/drawing/2014/main" id="{140E5469-7195-408A-87A1-0329D709BA31}"/>
              </a:ext>
            </a:extLst>
          </p:cNvPr>
          <p:cNvPicPr>
            <a:picLocks noChangeAspect="1"/>
          </p:cNvPicPr>
          <p:nvPr/>
        </p:nvPicPr>
        <p:blipFill>
          <a:blip r:embed="rId3"/>
          <a:stretch>
            <a:fillRect/>
          </a:stretch>
        </p:blipFill>
        <p:spPr>
          <a:xfrm>
            <a:off x="617538" y="3038474"/>
            <a:ext cx="5888037" cy="3135526"/>
          </a:xfrm>
          <a:prstGeom prst="rect">
            <a:avLst/>
          </a:prstGeom>
          <a:noFill/>
        </p:spPr>
      </p:pic>
      <p:pic>
        <p:nvPicPr>
          <p:cNvPr id="8" name="Kuva 7">
            <a:extLst>
              <a:ext uri="{FF2B5EF4-FFF2-40B4-BE49-F238E27FC236}">
                <a16:creationId xmlns:a16="http://schemas.microsoft.com/office/drawing/2014/main" id="{118FD317-6EC4-49C6-9F75-2B5FC78B760D}"/>
              </a:ext>
            </a:extLst>
          </p:cNvPr>
          <p:cNvPicPr>
            <a:picLocks noChangeAspect="1"/>
          </p:cNvPicPr>
          <p:nvPr/>
        </p:nvPicPr>
        <p:blipFill>
          <a:blip r:embed="rId4"/>
          <a:stretch>
            <a:fillRect/>
          </a:stretch>
        </p:blipFill>
        <p:spPr>
          <a:xfrm>
            <a:off x="6770282" y="3429000"/>
            <a:ext cx="2473479" cy="3135525"/>
          </a:xfrm>
          <a:prstGeom prst="rect">
            <a:avLst/>
          </a:prstGeom>
        </p:spPr>
      </p:pic>
      <p:pic>
        <p:nvPicPr>
          <p:cNvPr id="9" name="Kuva 8">
            <a:extLst>
              <a:ext uri="{FF2B5EF4-FFF2-40B4-BE49-F238E27FC236}">
                <a16:creationId xmlns:a16="http://schemas.microsoft.com/office/drawing/2014/main" id="{17D757D2-DAE6-479D-B4F7-EE6DEFB55681}"/>
              </a:ext>
            </a:extLst>
          </p:cNvPr>
          <p:cNvPicPr>
            <a:picLocks noChangeAspect="1"/>
          </p:cNvPicPr>
          <p:nvPr/>
        </p:nvPicPr>
        <p:blipFill>
          <a:blip r:embed="rId5"/>
          <a:stretch>
            <a:fillRect/>
          </a:stretch>
        </p:blipFill>
        <p:spPr>
          <a:xfrm>
            <a:off x="9516283" y="3369214"/>
            <a:ext cx="2376736" cy="3255095"/>
          </a:xfrm>
          <a:prstGeom prst="rect">
            <a:avLst/>
          </a:prstGeom>
        </p:spPr>
      </p:pic>
      <p:sp>
        <p:nvSpPr>
          <p:cNvPr id="11" name="Suorakulmio: Pyöristetyt kulmat 10">
            <a:extLst>
              <a:ext uri="{FF2B5EF4-FFF2-40B4-BE49-F238E27FC236}">
                <a16:creationId xmlns:a16="http://schemas.microsoft.com/office/drawing/2014/main" id="{5FAA161C-B4D7-4833-B197-1134E70BF71D}"/>
              </a:ext>
            </a:extLst>
          </p:cNvPr>
          <p:cNvSpPr/>
          <p:nvPr/>
        </p:nvSpPr>
        <p:spPr>
          <a:xfrm>
            <a:off x="504666" y="1574437"/>
            <a:ext cx="5888037" cy="13888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FI" dirty="0"/>
          </a:p>
          <a:p>
            <a:r>
              <a:rPr lang="fi-FI" dirty="0" err="1"/>
              <a:t>Europarådet</a:t>
            </a:r>
            <a:r>
              <a:rPr lang="fi-FI" dirty="0"/>
              <a:t> (</a:t>
            </a:r>
            <a:r>
              <a:rPr lang="fi-FI" b="1" dirty="0" err="1"/>
              <a:t>Council</a:t>
            </a:r>
            <a:r>
              <a:rPr lang="fi-FI" b="1" dirty="0"/>
              <a:t> of Europe</a:t>
            </a:r>
            <a:r>
              <a:rPr lang="fi-FI" dirty="0"/>
              <a:t>, </a:t>
            </a:r>
            <a:r>
              <a:rPr lang="fi-FI" dirty="0" err="1"/>
              <a:t>CoE</a:t>
            </a:r>
            <a:r>
              <a:rPr lang="fi-FI" dirty="0"/>
              <a:t>)</a:t>
            </a:r>
          </a:p>
          <a:p>
            <a:r>
              <a:rPr lang="fi-FI" dirty="0" err="1"/>
              <a:t>Europeiska</a:t>
            </a:r>
            <a:r>
              <a:rPr lang="fi-FI" dirty="0"/>
              <a:t> </a:t>
            </a:r>
            <a:r>
              <a:rPr lang="fi-FI" dirty="0" err="1"/>
              <a:t>centret</a:t>
            </a:r>
            <a:r>
              <a:rPr lang="fi-FI" dirty="0"/>
              <a:t> för </a:t>
            </a:r>
            <a:r>
              <a:rPr lang="fi-FI" dirty="0" err="1"/>
              <a:t>moderna</a:t>
            </a:r>
            <a:r>
              <a:rPr lang="fi-FI" dirty="0"/>
              <a:t> </a:t>
            </a:r>
            <a:r>
              <a:rPr lang="fi-FI" dirty="0" err="1"/>
              <a:t>språk</a:t>
            </a:r>
            <a:endParaRPr lang="fi-FI" dirty="0"/>
          </a:p>
          <a:p>
            <a:r>
              <a:rPr lang="fi-FI" dirty="0"/>
              <a:t>(</a:t>
            </a:r>
            <a:r>
              <a:rPr lang="fi-FI" b="1" dirty="0"/>
              <a:t>European Center </a:t>
            </a:r>
            <a:r>
              <a:rPr lang="fi-FI" b="1" dirty="0" err="1"/>
              <a:t>fo</a:t>
            </a:r>
            <a:r>
              <a:rPr lang="fi-FI" b="1" dirty="0"/>
              <a:t> </a:t>
            </a:r>
            <a:r>
              <a:rPr lang="fi-FI" b="1" dirty="0" err="1"/>
              <a:t>Modern</a:t>
            </a:r>
            <a:r>
              <a:rPr lang="fi-FI" b="1" dirty="0"/>
              <a:t> </a:t>
            </a:r>
            <a:r>
              <a:rPr lang="fi-FI" b="1" dirty="0" err="1"/>
              <a:t>Languages</a:t>
            </a:r>
            <a:r>
              <a:rPr lang="fi-FI" dirty="0"/>
              <a:t>, ECML) </a:t>
            </a:r>
            <a:r>
              <a:rPr lang="fi-FI" dirty="0">
                <a:solidFill>
                  <a:schemeClr val="bg1"/>
                </a:solidFill>
                <a:hlinkClick r:id="rId6">
                  <a:extLst>
                    <a:ext uri="{A12FA001-AC4F-418D-AE19-62706E023703}">
                      <ahyp:hlinkClr xmlns:ahyp="http://schemas.microsoft.com/office/drawing/2018/hyperlinkcolor" val="tx"/>
                    </a:ext>
                  </a:extLst>
                </a:hlinkClick>
              </a:rPr>
              <a:t>https://www.ecml.at/</a:t>
            </a:r>
            <a:endParaRPr lang="fi-FI" dirty="0">
              <a:solidFill>
                <a:schemeClr val="bg1"/>
              </a:solidFill>
            </a:endParaRPr>
          </a:p>
          <a:p>
            <a:endParaRPr lang="fi-FI" dirty="0"/>
          </a:p>
        </p:txBody>
      </p:sp>
      <p:sp>
        <p:nvSpPr>
          <p:cNvPr id="13" name="Suorakulmio: Pyöristetyt kulmat 12">
            <a:extLst>
              <a:ext uri="{FF2B5EF4-FFF2-40B4-BE49-F238E27FC236}">
                <a16:creationId xmlns:a16="http://schemas.microsoft.com/office/drawing/2014/main" id="{3A43EF74-A456-45D4-AFC2-567ED1A09E5B}"/>
              </a:ext>
            </a:extLst>
          </p:cNvPr>
          <p:cNvSpPr/>
          <p:nvPr/>
        </p:nvSpPr>
        <p:spPr>
          <a:xfrm>
            <a:off x="6770283" y="2076450"/>
            <a:ext cx="2473478" cy="12927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i-FI" dirty="0"/>
              <a:t>CEFR (</a:t>
            </a:r>
            <a:r>
              <a:rPr lang="fi-FI" dirty="0" err="1"/>
              <a:t>CoE</a:t>
            </a:r>
            <a:r>
              <a:rPr lang="fi-FI" dirty="0"/>
              <a:t>, 2001)</a:t>
            </a:r>
          </a:p>
          <a:p>
            <a:r>
              <a:rPr lang="fi-FI" dirty="0" err="1"/>
              <a:t>Europeiska</a:t>
            </a:r>
            <a:r>
              <a:rPr lang="fi-FI" dirty="0"/>
              <a:t> </a:t>
            </a:r>
            <a:r>
              <a:rPr lang="fi-FI" dirty="0" err="1"/>
              <a:t>referensramen</a:t>
            </a:r>
            <a:r>
              <a:rPr lang="fi-FI" dirty="0"/>
              <a:t> (</a:t>
            </a:r>
            <a:r>
              <a:rPr lang="fi-FI" dirty="0" err="1"/>
              <a:t>t.ex</a:t>
            </a:r>
            <a:r>
              <a:rPr lang="fi-FI" dirty="0"/>
              <a:t>. </a:t>
            </a:r>
            <a:r>
              <a:rPr lang="fi-FI" dirty="0" err="1"/>
              <a:t>Skolverket</a:t>
            </a:r>
            <a:r>
              <a:rPr lang="fi-FI" dirty="0"/>
              <a:t> 2009)</a:t>
            </a:r>
          </a:p>
        </p:txBody>
      </p:sp>
      <p:sp>
        <p:nvSpPr>
          <p:cNvPr id="15" name="Suorakulmio: Pyöristetyt kulmat 14">
            <a:extLst>
              <a:ext uri="{FF2B5EF4-FFF2-40B4-BE49-F238E27FC236}">
                <a16:creationId xmlns:a16="http://schemas.microsoft.com/office/drawing/2014/main" id="{36D26FA5-96FC-4C0B-B9CB-522EF1C4ACCA}"/>
              </a:ext>
            </a:extLst>
          </p:cNvPr>
          <p:cNvSpPr/>
          <p:nvPr/>
        </p:nvSpPr>
        <p:spPr>
          <a:xfrm>
            <a:off x="9411726" y="1508760"/>
            <a:ext cx="2473478" cy="17678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CEFR CV (</a:t>
            </a:r>
            <a:r>
              <a:rPr lang="fi-FI" dirty="0" err="1"/>
              <a:t>CoE</a:t>
            </a:r>
            <a:r>
              <a:rPr lang="fi-FI" dirty="0"/>
              <a:t>, 2020)</a:t>
            </a:r>
          </a:p>
          <a:p>
            <a:pPr algn="ctr"/>
            <a:r>
              <a:rPr lang="fi-FI" dirty="0"/>
              <a:t>- </a:t>
            </a:r>
            <a:r>
              <a:rPr lang="fi-FI" dirty="0" err="1"/>
              <a:t>kompletterande</a:t>
            </a:r>
            <a:r>
              <a:rPr lang="fi-FI" dirty="0"/>
              <a:t>, </a:t>
            </a:r>
            <a:r>
              <a:rPr lang="fi-FI" dirty="0" err="1"/>
              <a:t>utvidgande</a:t>
            </a:r>
            <a:r>
              <a:rPr lang="fi-FI" dirty="0"/>
              <a:t> del</a:t>
            </a:r>
          </a:p>
        </p:txBody>
      </p:sp>
      <p:sp>
        <p:nvSpPr>
          <p:cNvPr id="14" name="Nuoli: Alas 13">
            <a:extLst>
              <a:ext uri="{FF2B5EF4-FFF2-40B4-BE49-F238E27FC236}">
                <a16:creationId xmlns:a16="http://schemas.microsoft.com/office/drawing/2014/main" id="{4AFC0E41-0D90-45A1-986B-5F45CAB18AD4}"/>
              </a:ext>
            </a:extLst>
          </p:cNvPr>
          <p:cNvSpPr/>
          <p:nvPr/>
        </p:nvSpPr>
        <p:spPr>
          <a:xfrm rot="10800000" flipH="1" flipV="1">
            <a:off x="7690756" y="1177107"/>
            <a:ext cx="484632" cy="823144"/>
          </a:xfrm>
          <a:prstGeom prst="down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Nuoli: Alas 15">
            <a:extLst>
              <a:ext uri="{FF2B5EF4-FFF2-40B4-BE49-F238E27FC236}">
                <a16:creationId xmlns:a16="http://schemas.microsoft.com/office/drawing/2014/main" id="{B6F431BC-BF13-436B-B160-819F7C2D2745}"/>
              </a:ext>
            </a:extLst>
          </p:cNvPr>
          <p:cNvSpPr/>
          <p:nvPr/>
        </p:nvSpPr>
        <p:spPr>
          <a:xfrm rot="10800000" flipH="1" flipV="1">
            <a:off x="10406149" y="1116382"/>
            <a:ext cx="484632" cy="255071"/>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155293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Nuoli: Oikea 12">
            <a:extLst>
              <a:ext uri="{FF2B5EF4-FFF2-40B4-BE49-F238E27FC236}">
                <a16:creationId xmlns:a16="http://schemas.microsoft.com/office/drawing/2014/main" id="{739D0170-71CC-DC4B-3BA6-3286B3D5002B}"/>
              </a:ext>
            </a:extLst>
          </p:cNvPr>
          <p:cNvSpPr/>
          <p:nvPr/>
        </p:nvSpPr>
        <p:spPr>
          <a:xfrm>
            <a:off x="726790" y="290004"/>
            <a:ext cx="10515600" cy="1497699"/>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chorCtr="0">
            <a:normAutofit fontScale="40000" lnSpcReduction="20000"/>
          </a:bodyPr>
          <a:lstStyle/>
          <a:p>
            <a:pPr>
              <a:lnSpc>
                <a:spcPct val="90000"/>
              </a:lnSpc>
              <a:spcBef>
                <a:spcPct val="0"/>
              </a:spcBef>
              <a:spcAft>
                <a:spcPts val="600"/>
              </a:spcAft>
            </a:pPr>
            <a:r>
              <a:rPr lang="sv-SE" sz="6000" b="1" dirty="0">
                <a:solidFill>
                  <a:schemeClr val="tx2"/>
                </a:solidFill>
                <a:latin typeface="+mj-lt"/>
                <a:ea typeface="+mj-ea"/>
                <a:cs typeface="+mj-cs"/>
                <a:hlinkClick r:id="rId2"/>
              </a:rPr>
              <a:t>Nivåskala för språkkunskap och språkutveckling</a:t>
            </a:r>
            <a:r>
              <a:rPr lang="fi-FI" sz="6000" b="1" dirty="0">
                <a:solidFill>
                  <a:schemeClr val="tx2"/>
                </a:solidFill>
                <a:latin typeface="+mj-lt"/>
                <a:ea typeface="+mj-ea"/>
                <a:cs typeface="+mj-cs"/>
              </a:rPr>
              <a:t> </a:t>
            </a:r>
          </a:p>
          <a:p>
            <a:pPr marL="571500" indent="-571500">
              <a:lnSpc>
                <a:spcPct val="90000"/>
              </a:lnSpc>
              <a:spcBef>
                <a:spcPct val="0"/>
              </a:spcBef>
              <a:spcAft>
                <a:spcPts val="600"/>
              </a:spcAft>
              <a:buFontTx/>
              <a:buChar char="-"/>
            </a:pPr>
            <a:r>
              <a:rPr lang="fi-FI" sz="5100" dirty="0" err="1">
                <a:solidFill>
                  <a:srgbClr val="0070C0"/>
                </a:solidFill>
                <a:latin typeface="+mj-lt"/>
                <a:ea typeface="+mj-ea"/>
                <a:cs typeface="+mj-cs"/>
              </a:rPr>
              <a:t>finländsk</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tillämpning</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som</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utarbetats</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utgående</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från</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den</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gemensamma</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europeiska</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referensramen</a:t>
            </a:r>
            <a:endParaRPr lang="fi-FI" sz="5100" dirty="0">
              <a:solidFill>
                <a:srgbClr val="0070C0"/>
              </a:solidFill>
              <a:latin typeface="+mj-lt"/>
              <a:ea typeface="+mj-ea"/>
              <a:cs typeface="+mj-cs"/>
            </a:endParaRPr>
          </a:p>
          <a:p>
            <a:pPr marL="571500" indent="-571500">
              <a:lnSpc>
                <a:spcPct val="90000"/>
              </a:lnSpc>
              <a:spcBef>
                <a:spcPct val="0"/>
              </a:spcBef>
              <a:spcAft>
                <a:spcPts val="600"/>
              </a:spcAft>
              <a:buFontTx/>
              <a:buChar char="-"/>
            </a:pPr>
            <a:r>
              <a:rPr lang="fi-FI" sz="5100" dirty="0" err="1">
                <a:solidFill>
                  <a:srgbClr val="0070C0"/>
                </a:solidFill>
                <a:latin typeface="+mj-lt"/>
                <a:ea typeface="+mj-ea"/>
                <a:cs typeface="+mj-cs"/>
              </a:rPr>
              <a:t>Kunskapsnivåerna</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och</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beskrivningarna</a:t>
            </a:r>
            <a:r>
              <a:rPr lang="fi-FI" sz="5100" dirty="0">
                <a:solidFill>
                  <a:srgbClr val="0070C0"/>
                </a:solidFill>
                <a:latin typeface="+mj-lt"/>
                <a:ea typeface="+mj-ea"/>
                <a:cs typeface="+mj-cs"/>
              </a:rPr>
              <a:t> av </a:t>
            </a:r>
            <a:r>
              <a:rPr lang="fi-FI" sz="5100" dirty="0" err="1">
                <a:solidFill>
                  <a:srgbClr val="0070C0"/>
                </a:solidFill>
                <a:latin typeface="+mj-lt"/>
                <a:ea typeface="+mj-ea"/>
                <a:cs typeface="+mj-cs"/>
              </a:rPr>
              <a:t>kunskapskraven</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som</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gäller</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målen</a:t>
            </a:r>
            <a:r>
              <a:rPr lang="fi-FI" sz="5100" dirty="0">
                <a:solidFill>
                  <a:srgbClr val="0070C0"/>
                </a:solidFill>
                <a:latin typeface="+mj-lt"/>
                <a:ea typeface="+mj-ea"/>
                <a:cs typeface="+mj-cs"/>
              </a:rPr>
              <a:t> för </a:t>
            </a:r>
            <a:r>
              <a:rPr lang="fi-FI" sz="5100" dirty="0" err="1">
                <a:solidFill>
                  <a:srgbClr val="0070C0"/>
                </a:solidFill>
                <a:latin typeface="+mj-lt"/>
                <a:ea typeface="+mj-ea"/>
                <a:cs typeface="+mj-cs"/>
              </a:rPr>
              <a:t>växande</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språkkunskap</a:t>
            </a:r>
            <a:r>
              <a:rPr lang="fi-FI" sz="5100" dirty="0">
                <a:solidFill>
                  <a:srgbClr val="0070C0"/>
                </a:solidFill>
                <a:latin typeface="+mj-lt"/>
                <a:ea typeface="+mj-ea"/>
                <a:cs typeface="+mj-cs"/>
              </a:rPr>
              <a:t> </a:t>
            </a:r>
            <a:r>
              <a:rPr lang="fi-FI" sz="5100" dirty="0" err="1">
                <a:solidFill>
                  <a:srgbClr val="0070C0"/>
                </a:solidFill>
                <a:latin typeface="+mj-lt"/>
                <a:ea typeface="+mj-ea"/>
                <a:cs typeface="+mj-cs"/>
              </a:rPr>
              <a:t>finns</a:t>
            </a:r>
            <a:r>
              <a:rPr lang="fi-FI" sz="5100" dirty="0">
                <a:solidFill>
                  <a:srgbClr val="0070C0"/>
                </a:solidFill>
                <a:latin typeface="+mj-lt"/>
                <a:ea typeface="+mj-ea"/>
                <a:cs typeface="+mj-cs"/>
              </a:rPr>
              <a:t> i </a:t>
            </a:r>
            <a:r>
              <a:rPr lang="fi-FI" sz="5100" dirty="0" err="1">
                <a:solidFill>
                  <a:srgbClr val="0070C0"/>
                </a:solidFill>
                <a:latin typeface="+mj-lt"/>
                <a:ea typeface="+mj-ea"/>
                <a:cs typeface="+mj-cs"/>
              </a:rPr>
              <a:t>referensramen</a:t>
            </a:r>
            <a:endParaRPr lang="fi-FI" sz="5100" dirty="0">
              <a:solidFill>
                <a:srgbClr val="0070C0"/>
              </a:solidFill>
              <a:latin typeface="+mj-lt"/>
              <a:ea typeface="+mj-ea"/>
              <a:cs typeface="+mj-cs"/>
            </a:endParaRPr>
          </a:p>
        </p:txBody>
      </p:sp>
      <p:pic>
        <p:nvPicPr>
          <p:cNvPr id="6" name="Sisällön paikkamerkki 5" descr="Kuva, joka sisältää kohteen teksti&#10;&#10;Kuvaus luotu automaattisesti">
            <a:extLst>
              <a:ext uri="{FF2B5EF4-FFF2-40B4-BE49-F238E27FC236}">
                <a16:creationId xmlns:a16="http://schemas.microsoft.com/office/drawing/2014/main" id="{D5DCEC9F-60A4-B3B5-8335-FF5E612F1E2F}"/>
              </a:ext>
            </a:extLst>
          </p:cNvPr>
          <p:cNvPicPr>
            <a:picLocks noGrp="1" noChangeAspect="1"/>
          </p:cNvPicPr>
          <p:nvPr>
            <p:ph idx="1"/>
          </p:nvPr>
        </p:nvPicPr>
        <p:blipFill>
          <a:blip r:embed="rId3"/>
          <a:stretch/>
        </p:blipFill>
        <p:spPr>
          <a:xfrm>
            <a:off x="1284163" y="1787703"/>
            <a:ext cx="9400854" cy="4855802"/>
          </a:xfrm>
          <a:prstGeom prst="rect">
            <a:avLst/>
          </a:prstGeom>
          <a:solidFill>
            <a:schemeClr val="accent2"/>
          </a:solidFill>
        </p:spPr>
      </p:pic>
      <p:sp>
        <p:nvSpPr>
          <p:cNvPr id="4" name="Päivämäärän paikkamerkki 3">
            <a:extLst>
              <a:ext uri="{FF2B5EF4-FFF2-40B4-BE49-F238E27FC236}">
                <a16:creationId xmlns:a16="http://schemas.microsoft.com/office/drawing/2014/main" id="{7FF8C122-4C27-169B-43E7-09B8D003BAA6}"/>
              </a:ext>
            </a:extLst>
          </p:cNvPr>
          <p:cNvSpPr>
            <a:spLocks noGrp="1"/>
          </p:cNvSpPr>
          <p:nvPr>
            <p:ph type="dt" sz="half" idx="10"/>
          </p:nvPr>
        </p:nvSpPr>
        <p:spPr>
          <a:xfrm>
            <a:off x="896568" y="6305687"/>
            <a:ext cx="883594" cy="262309"/>
          </a:xfrm>
        </p:spPr>
        <p:txBody>
          <a:bodyPr vert="horz" lIns="0" tIns="0" rIns="0" bIns="0" rtlCol="0" anchor="ctr">
            <a:normAutofit/>
          </a:bodyPr>
          <a:lstStyle/>
          <a:p>
            <a:pPr>
              <a:spcAft>
                <a:spcPts val="600"/>
              </a:spcAft>
            </a:pPr>
            <a:fld id="{97FDBF2A-0433-4942-8368-192C4092C9D7}" type="datetime1">
              <a:rPr lang="en-GB" smtClean="0"/>
              <a:pPr>
                <a:spcAft>
                  <a:spcPts val="600"/>
                </a:spcAft>
              </a:pPr>
              <a:t>24/11/2023</a:t>
            </a:fld>
            <a:endParaRPr lang="en-GB"/>
          </a:p>
        </p:txBody>
      </p:sp>
      <p:sp>
        <p:nvSpPr>
          <p:cNvPr id="5" name="Alatunnisteen paikkamerkki 4">
            <a:extLst>
              <a:ext uri="{FF2B5EF4-FFF2-40B4-BE49-F238E27FC236}">
                <a16:creationId xmlns:a16="http://schemas.microsoft.com/office/drawing/2014/main" id="{6C199558-D065-8E5C-4AAB-0AC6729C74C3}"/>
              </a:ext>
            </a:extLst>
          </p:cNvPr>
          <p:cNvSpPr>
            <a:spLocks noGrp="1"/>
          </p:cNvSpPr>
          <p:nvPr>
            <p:ph type="ftr" sz="quarter" idx="11"/>
          </p:nvPr>
        </p:nvSpPr>
        <p:spPr>
          <a:xfrm>
            <a:off x="1780162" y="6305687"/>
            <a:ext cx="4328808" cy="262309"/>
          </a:xfrm>
        </p:spPr>
        <p:txBody>
          <a:bodyPr vert="horz" lIns="0" tIns="0" rIns="0" bIns="0" rtlCol="0" anchor="ctr">
            <a:normAutofit/>
          </a:bodyPr>
          <a:lstStyle/>
          <a:p>
            <a:pPr>
              <a:spcAft>
                <a:spcPts val="600"/>
              </a:spcAft>
            </a:pPr>
            <a:r>
              <a:rPr lang="en-GB" kern="1200">
                <a:latin typeface="+mn-lt"/>
                <a:ea typeface="+mn-ea"/>
                <a:cs typeface="Calibri" panose="020F0502020204030204" pitchFamily="34" charset="0"/>
              </a:rPr>
              <a:t>Opetushallitus</a:t>
            </a:r>
          </a:p>
        </p:txBody>
      </p:sp>
    </p:spTree>
    <p:extLst>
      <p:ext uri="{BB962C8B-B14F-4D97-AF65-F5344CB8AC3E}">
        <p14:creationId xmlns:p14="http://schemas.microsoft.com/office/powerpoint/2010/main" val="3338165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96070C42-5780-6560-AB4A-9F267C0B9208}"/>
              </a:ext>
            </a:extLst>
          </p:cNvPr>
          <p:cNvSpPr>
            <a:spLocks noGrp="1"/>
          </p:cNvSpPr>
          <p:nvPr>
            <p:ph type="dt" sz="half" idx="10"/>
          </p:nvPr>
        </p:nvSpPr>
        <p:spPr/>
        <p:txBody>
          <a:bodyPr/>
          <a:lstStyle/>
          <a:p>
            <a:fld id="{97FDBF2A-0433-4942-8368-192C4092C9D7}" type="datetime1">
              <a:rPr lang="en-GB" smtClean="0"/>
              <a:t>24/11/2023</a:t>
            </a:fld>
            <a:endParaRPr lang="en-GB"/>
          </a:p>
        </p:txBody>
      </p:sp>
      <p:sp>
        <p:nvSpPr>
          <p:cNvPr id="5" name="Alatunnisteen paikkamerkki 4">
            <a:extLst>
              <a:ext uri="{FF2B5EF4-FFF2-40B4-BE49-F238E27FC236}">
                <a16:creationId xmlns:a16="http://schemas.microsoft.com/office/drawing/2014/main" id="{0E17F060-6BD6-8CF9-D762-0FDD4B9A8F78}"/>
              </a:ext>
            </a:extLst>
          </p:cNvPr>
          <p:cNvSpPr>
            <a:spLocks noGrp="1"/>
          </p:cNvSpPr>
          <p:nvPr>
            <p:ph type="ftr" sz="quarter" idx="11"/>
          </p:nvPr>
        </p:nvSpPr>
        <p:spPr/>
        <p:txBody>
          <a:bodyPr/>
          <a:lstStyle/>
          <a:p>
            <a:r>
              <a:rPr lang="en-GB"/>
              <a:t>Opetushallitus</a:t>
            </a:r>
          </a:p>
        </p:txBody>
      </p:sp>
      <p:sp>
        <p:nvSpPr>
          <p:cNvPr id="6" name="Sisällön paikkamerkki 5">
            <a:extLst>
              <a:ext uri="{FF2B5EF4-FFF2-40B4-BE49-F238E27FC236}">
                <a16:creationId xmlns:a16="http://schemas.microsoft.com/office/drawing/2014/main" id="{BCC6CAB8-8F16-7132-8802-831646F883A1}"/>
              </a:ext>
            </a:extLst>
          </p:cNvPr>
          <p:cNvSpPr txBox="1">
            <a:spLocks noGrp="1"/>
          </p:cNvSpPr>
          <p:nvPr>
            <p:ph idx="1"/>
          </p:nvPr>
        </p:nvSpPr>
        <p:spPr>
          <a:xfrm>
            <a:off x="520559" y="699513"/>
            <a:ext cx="4154183" cy="4899903"/>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marL="360363" indent="-360363"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000" kern="1200">
                <a:solidFill>
                  <a:schemeClr val="lt1"/>
                </a:solidFill>
                <a:latin typeface="+mn-lt"/>
                <a:ea typeface="+mn-ea"/>
                <a:cs typeface="+mn-cs"/>
              </a:defRPr>
            </a:lvl1pPr>
            <a:lvl2pPr marL="895350" indent="-447675"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000" kern="1200">
                <a:solidFill>
                  <a:schemeClr val="lt1"/>
                </a:solidFill>
                <a:latin typeface="+mn-lt"/>
                <a:ea typeface="+mn-ea"/>
                <a:cs typeface="+mn-cs"/>
              </a:defRPr>
            </a:lvl2pPr>
            <a:lvl3pPr marL="1439863" indent="-457200"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1800" kern="1200">
                <a:solidFill>
                  <a:schemeClr val="lt1"/>
                </a:solidFill>
                <a:latin typeface="+mn-lt"/>
                <a:ea typeface="+mn-ea"/>
                <a:cs typeface="+mn-cs"/>
              </a:defRPr>
            </a:lvl3pPr>
            <a:lvl4pPr marL="1701800" indent="-261938"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lt1"/>
                </a:solidFill>
                <a:latin typeface="+mn-lt"/>
                <a:ea typeface="+mn-ea"/>
                <a:cs typeface="+mn-cs"/>
              </a:defRPr>
            </a:lvl4pPr>
            <a:lvl5pPr marL="1974850" indent="-2730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360045" indent="-360045" algn="ctr">
              <a:spcAft>
                <a:spcPts val="0"/>
              </a:spcAft>
            </a:pPr>
            <a:r>
              <a:rPr lang="fi-FI" sz="2800" i="1" dirty="0" err="1">
                <a:solidFill>
                  <a:schemeClr val="bg1"/>
                </a:solidFill>
                <a:latin typeface="+mj-lt"/>
                <a:ea typeface="Calibri" panose="020F0502020204030204" pitchFamily="34" charset="0"/>
                <a:cs typeface="Times New Roman" panose="02020603050405020304" pitchFamily="18" charset="0"/>
              </a:rPr>
              <a:t>Bedömningen</a:t>
            </a:r>
            <a:r>
              <a:rPr lang="fi-FI" sz="2800" i="1" dirty="0">
                <a:solidFill>
                  <a:schemeClr val="bg1"/>
                </a:solidFill>
                <a:latin typeface="+mj-lt"/>
                <a:ea typeface="Calibri" panose="020F0502020204030204" pitchFamily="34" charset="0"/>
                <a:cs typeface="Times New Roman" panose="02020603050405020304" pitchFamily="18" charset="0"/>
              </a:rPr>
              <a:t> av </a:t>
            </a:r>
            <a:r>
              <a:rPr lang="fi-FI" sz="2800" i="1" dirty="0" err="1">
                <a:solidFill>
                  <a:schemeClr val="bg1"/>
                </a:solidFill>
                <a:latin typeface="+mj-lt"/>
                <a:ea typeface="Calibri" panose="020F0502020204030204" pitchFamily="34" charset="0"/>
                <a:cs typeface="Times New Roman" panose="02020603050405020304" pitchFamily="18" charset="0"/>
              </a:rPr>
              <a:t>växande</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språkkunskap</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ska</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grunda</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sig</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på</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den</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Europeiska</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referensramen</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och</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den</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finländska</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nivåskalan</a:t>
            </a:r>
            <a:r>
              <a:rPr lang="fi-FI" sz="2800" i="1" dirty="0">
                <a:solidFill>
                  <a:schemeClr val="bg1"/>
                </a:solidFill>
                <a:latin typeface="+mj-lt"/>
                <a:ea typeface="Calibri" panose="020F0502020204030204" pitchFamily="34" charset="0"/>
                <a:cs typeface="Times New Roman" panose="02020603050405020304" pitchFamily="18" charset="0"/>
              </a:rPr>
              <a:t> för </a:t>
            </a:r>
            <a:r>
              <a:rPr lang="fi-FI" sz="2800" i="1" dirty="0" err="1">
                <a:solidFill>
                  <a:schemeClr val="bg1"/>
                </a:solidFill>
                <a:latin typeface="+mj-lt"/>
                <a:ea typeface="Calibri" panose="020F0502020204030204" pitchFamily="34" charset="0"/>
                <a:cs typeface="Times New Roman" panose="02020603050405020304" pitchFamily="18" charset="0"/>
              </a:rPr>
              <a:t>språkkunskap</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och</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språkutveckling</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som</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utarbetats</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utgående</a:t>
            </a:r>
            <a:r>
              <a:rPr lang="fi-FI" sz="2800" i="1" dirty="0">
                <a:solidFill>
                  <a:schemeClr val="bg1"/>
                </a:solidFill>
                <a:latin typeface="+mj-lt"/>
                <a:ea typeface="Calibri" panose="020F0502020204030204" pitchFamily="34" charset="0"/>
                <a:cs typeface="Times New Roman" panose="02020603050405020304" pitchFamily="18" charset="0"/>
              </a:rPr>
              <a:t> </a:t>
            </a:r>
            <a:r>
              <a:rPr lang="fi-FI" sz="2800" i="1" dirty="0" err="1">
                <a:solidFill>
                  <a:schemeClr val="bg1"/>
                </a:solidFill>
                <a:latin typeface="+mj-lt"/>
                <a:ea typeface="Calibri" panose="020F0502020204030204" pitchFamily="34" charset="0"/>
                <a:cs typeface="Times New Roman" panose="02020603050405020304" pitchFamily="18" charset="0"/>
              </a:rPr>
              <a:t>från</a:t>
            </a:r>
            <a:r>
              <a:rPr lang="fi-FI" sz="2800" i="1" dirty="0">
                <a:solidFill>
                  <a:schemeClr val="bg1"/>
                </a:solidFill>
                <a:latin typeface="+mj-lt"/>
                <a:ea typeface="Calibri" panose="020F0502020204030204" pitchFamily="34" charset="0"/>
                <a:cs typeface="Times New Roman" panose="02020603050405020304" pitchFamily="18" charset="0"/>
              </a:rPr>
              <a:t> den.</a:t>
            </a:r>
            <a:endParaRPr lang="sv-SE" sz="2800" i="1" dirty="0">
              <a:solidFill>
                <a:schemeClr val="bg1"/>
              </a:solidFill>
              <a:latin typeface="+mj-lt"/>
              <a:cs typeface="Calibri"/>
            </a:endParaRPr>
          </a:p>
        </p:txBody>
      </p:sp>
      <p:sp>
        <p:nvSpPr>
          <p:cNvPr id="8" name="Tekstiruutu 7">
            <a:extLst>
              <a:ext uri="{FF2B5EF4-FFF2-40B4-BE49-F238E27FC236}">
                <a16:creationId xmlns:a16="http://schemas.microsoft.com/office/drawing/2014/main" id="{F1DA9757-F21E-2B87-2B8E-DD9561100D2E}"/>
              </a:ext>
            </a:extLst>
          </p:cNvPr>
          <p:cNvSpPr txBox="1"/>
          <p:nvPr/>
        </p:nvSpPr>
        <p:spPr>
          <a:xfrm>
            <a:off x="7212456" y="959387"/>
            <a:ext cx="4633645" cy="2246769"/>
          </a:xfrm>
          <a:prstGeom prst="rect">
            <a:avLst/>
          </a:prstGeom>
          <a:noFill/>
        </p:spPr>
        <p:txBody>
          <a:bodyPr wrap="square">
            <a:spAutoFit/>
          </a:bodyPr>
          <a:lstStyle/>
          <a:p>
            <a:pPr algn="ctr"/>
            <a:r>
              <a:rPr lang="fi-FI" sz="2800" i="1" dirty="0" err="1">
                <a:solidFill>
                  <a:schemeClr val="accent1"/>
                </a:solidFill>
              </a:rPr>
              <a:t>Kunskapskraven</a:t>
            </a:r>
            <a:r>
              <a:rPr lang="fi-FI" sz="2800" i="1" dirty="0">
                <a:solidFill>
                  <a:schemeClr val="accent1"/>
                </a:solidFill>
              </a:rPr>
              <a:t> </a:t>
            </a:r>
            <a:r>
              <a:rPr lang="fi-FI" sz="2800" i="1" dirty="0" err="1">
                <a:solidFill>
                  <a:schemeClr val="accent1"/>
                </a:solidFill>
              </a:rPr>
              <a:t>med</a:t>
            </a:r>
            <a:r>
              <a:rPr lang="fi-FI" sz="2800" i="1" dirty="0">
                <a:solidFill>
                  <a:schemeClr val="accent1"/>
                </a:solidFill>
              </a:rPr>
              <a:t> </a:t>
            </a:r>
            <a:r>
              <a:rPr lang="fi-FI" sz="2800" b="1" i="1" dirty="0" err="1">
                <a:solidFill>
                  <a:schemeClr val="accent1"/>
                </a:solidFill>
              </a:rPr>
              <a:t>kunskapsnivå</a:t>
            </a:r>
            <a:r>
              <a:rPr lang="fi-FI" sz="2800" i="1" dirty="0">
                <a:solidFill>
                  <a:schemeClr val="accent1"/>
                </a:solidFill>
              </a:rPr>
              <a:t> för de </a:t>
            </a:r>
            <a:r>
              <a:rPr lang="fi-FI" sz="2800" i="1" dirty="0" err="1">
                <a:solidFill>
                  <a:schemeClr val="accent1"/>
                </a:solidFill>
              </a:rPr>
              <a:t>olika</a:t>
            </a:r>
            <a:r>
              <a:rPr lang="fi-FI" sz="2800" i="1" dirty="0">
                <a:solidFill>
                  <a:schemeClr val="accent1"/>
                </a:solidFill>
              </a:rPr>
              <a:t> </a:t>
            </a:r>
            <a:r>
              <a:rPr lang="fi-FI" sz="2800" i="1" dirty="0" err="1">
                <a:solidFill>
                  <a:schemeClr val="accent1"/>
                </a:solidFill>
              </a:rPr>
              <a:t>vitsorden</a:t>
            </a:r>
            <a:r>
              <a:rPr lang="fi-FI" sz="2800" i="1" dirty="0">
                <a:solidFill>
                  <a:schemeClr val="accent1"/>
                </a:solidFill>
              </a:rPr>
              <a:t> för </a:t>
            </a:r>
            <a:r>
              <a:rPr lang="fi-FI" sz="2800" i="1" dirty="0" err="1">
                <a:solidFill>
                  <a:schemeClr val="accent1"/>
                </a:solidFill>
              </a:rPr>
              <a:t>målen</a:t>
            </a:r>
            <a:r>
              <a:rPr lang="fi-FI" sz="2800" i="1" dirty="0">
                <a:solidFill>
                  <a:schemeClr val="accent1"/>
                </a:solidFill>
              </a:rPr>
              <a:t> </a:t>
            </a:r>
            <a:r>
              <a:rPr lang="fi-FI" sz="2800" i="1" dirty="0" err="1">
                <a:solidFill>
                  <a:schemeClr val="accent1"/>
                </a:solidFill>
              </a:rPr>
              <a:t>som</a:t>
            </a:r>
            <a:r>
              <a:rPr lang="fi-FI" sz="2800" i="1" dirty="0">
                <a:solidFill>
                  <a:schemeClr val="accent1"/>
                </a:solidFill>
              </a:rPr>
              <a:t> </a:t>
            </a:r>
            <a:r>
              <a:rPr lang="fi-FI" sz="2800" i="1" dirty="0" err="1">
                <a:solidFill>
                  <a:schemeClr val="accent1"/>
                </a:solidFill>
              </a:rPr>
              <a:t>anknyter</a:t>
            </a:r>
            <a:r>
              <a:rPr lang="fi-FI" sz="2800" i="1" dirty="0">
                <a:solidFill>
                  <a:schemeClr val="accent1"/>
                </a:solidFill>
              </a:rPr>
              <a:t> </a:t>
            </a:r>
            <a:r>
              <a:rPr lang="fi-FI" sz="2800" i="1" dirty="0" err="1">
                <a:solidFill>
                  <a:schemeClr val="accent1"/>
                </a:solidFill>
              </a:rPr>
              <a:t>till</a:t>
            </a:r>
            <a:r>
              <a:rPr lang="fi-FI" sz="2800" i="1" dirty="0">
                <a:solidFill>
                  <a:schemeClr val="accent1"/>
                </a:solidFill>
              </a:rPr>
              <a:t> </a:t>
            </a:r>
            <a:r>
              <a:rPr lang="fi-FI" sz="2800" i="1" dirty="0" err="1">
                <a:solidFill>
                  <a:schemeClr val="accent1"/>
                </a:solidFill>
              </a:rPr>
              <a:t>växande</a:t>
            </a:r>
            <a:r>
              <a:rPr lang="fi-FI" sz="2800" i="1" dirty="0">
                <a:solidFill>
                  <a:schemeClr val="accent1"/>
                </a:solidFill>
              </a:rPr>
              <a:t> </a:t>
            </a:r>
            <a:r>
              <a:rPr lang="fi-FI" sz="2800" i="1" dirty="0" err="1">
                <a:solidFill>
                  <a:schemeClr val="accent1"/>
                </a:solidFill>
              </a:rPr>
              <a:t>språkkunskap</a:t>
            </a:r>
            <a:r>
              <a:rPr lang="fi-FI" sz="2800" i="1" dirty="0">
                <a:solidFill>
                  <a:schemeClr val="accent1"/>
                </a:solidFill>
              </a:rPr>
              <a:t> </a:t>
            </a:r>
          </a:p>
        </p:txBody>
      </p:sp>
      <p:sp>
        <p:nvSpPr>
          <p:cNvPr id="10" name="Nuoli: Oikea 9">
            <a:extLst>
              <a:ext uri="{FF2B5EF4-FFF2-40B4-BE49-F238E27FC236}">
                <a16:creationId xmlns:a16="http://schemas.microsoft.com/office/drawing/2014/main" id="{35E17460-FC4A-11CA-0329-31CB80DD26E5}"/>
              </a:ext>
            </a:extLst>
          </p:cNvPr>
          <p:cNvSpPr/>
          <p:nvPr/>
        </p:nvSpPr>
        <p:spPr>
          <a:xfrm>
            <a:off x="5096965" y="1097944"/>
            <a:ext cx="2024009" cy="9233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uorakulmio 2">
            <a:extLst>
              <a:ext uri="{FF2B5EF4-FFF2-40B4-BE49-F238E27FC236}">
                <a16:creationId xmlns:a16="http://schemas.microsoft.com/office/drawing/2014/main" id="{CD722BE9-3C0A-B38C-F482-E1E55241A42D}"/>
              </a:ext>
            </a:extLst>
          </p:cNvPr>
          <p:cNvSpPr/>
          <p:nvPr/>
        </p:nvSpPr>
        <p:spPr>
          <a:xfrm>
            <a:off x="5208998" y="3983972"/>
            <a:ext cx="6113123" cy="1204477"/>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400" i="1" dirty="0" err="1">
                <a:solidFill>
                  <a:schemeClr val="tx1"/>
                </a:solidFill>
              </a:rPr>
              <a:t>Europeiska</a:t>
            </a:r>
            <a:r>
              <a:rPr lang="fi-FI" sz="2400" i="1" dirty="0">
                <a:solidFill>
                  <a:schemeClr val="tx1"/>
                </a:solidFill>
              </a:rPr>
              <a:t> </a:t>
            </a:r>
            <a:r>
              <a:rPr lang="fi-FI" sz="2400" i="1" dirty="0" err="1">
                <a:solidFill>
                  <a:schemeClr val="tx1"/>
                </a:solidFill>
              </a:rPr>
              <a:t>språkportföljen</a:t>
            </a:r>
            <a:r>
              <a:rPr lang="fi-FI" sz="2400" dirty="0">
                <a:solidFill>
                  <a:schemeClr val="tx1"/>
                </a:solidFill>
              </a:rPr>
              <a:t> </a:t>
            </a:r>
            <a:r>
              <a:rPr lang="fi-FI" sz="2400" dirty="0" err="1">
                <a:solidFill>
                  <a:schemeClr val="tx1"/>
                </a:solidFill>
              </a:rPr>
              <a:t>är</a:t>
            </a:r>
            <a:r>
              <a:rPr lang="fi-FI" sz="2400" dirty="0">
                <a:solidFill>
                  <a:schemeClr val="tx1"/>
                </a:solidFill>
              </a:rPr>
              <a:t> </a:t>
            </a:r>
            <a:r>
              <a:rPr lang="fi-FI" sz="2400" dirty="0" err="1">
                <a:solidFill>
                  <a:schemeClr val="tx1"/>
                </a:solidFill>
              </a:rPr>
              <a:t>även</a:t>
            </a:r>
            <a:r>
              <a:rPr lang="fi-FI" sz="2400" dirty="0">
                <a:solidFill>
                  <a:schemeClr val="tx1"/>
                </a:solidFill>
              </a:rPr>
              <a:t> ett </a:t>
            </a:r>
            <a:r>
              <a:rPr lang="fi-FI" sz="2400" dirty="0" err="1">
                <a:solidFill>
                  <a:schemeClr val="tx1"/>
                </a:solidFill>
              </a:rPr>
              <a:t>användbart</a:t>
            </a:r>
            <a:r>
              <a:rPr lang="fi-FI" sz="2400" dirty="0">
                <a:solidFill>
                  <a:schemeClr val="tx1"/>
                </a:solidFill>
              </a:rPr>
              <a:t> </a:t>
            </a:r>
            <a:r>
              <a:rPr lang="fi-FI" sz="2400" dirty="0" err="1">
                <a:solidFill>
                  <a:schemeClr val="tx1"/>
                </a:solidFill>
              </a:rPr>
              <a:t>verktyg</a:t>
            </a:r>
            <a:r>
              <a:rPr lang="fi-FI" sz="2400" dirty="0">
                <a:solidFill>
                  <a:schemeClr val="tx1"/>
                </a:solidFill>
              </a:rPr>
              <a:t> i </a:t>
            </a:r>
            <a:r>
              <a:rPr lang="fi-FI" sz="2400" dirty="0" err="1">
                <a:solidFill>
                  <a:schemeClr val="tx1"/>
                </a:solidFill>
              </a:rPr>
              <a:t>bedömning</a:t>
            </a:r>
            <a:r>
              <a:rPr lang="fi-FI" sz="2400" dirty="0">
                <a:solidFill>
                  <a:schemeClr val="tx1"/>
                </a:solidFill>
              </a:rPr>
              <a:t>, </a:t>
            </a:r>
            <a:r>
              <a:rPr lang="fi-FI" sz="2400" dirty="0" err="1">
                <a:solidFill>
                  <a:schemeClr val="tx1"/>
                </a:solidFill>
              </a:rPr>
              <a:t>undervisning</a:t>
            </a:r>
            <a:r>
              <a:rPr lang="fi-FI" sz="2400" dirty="0">
                <a:solidFill>
                  <a:schemeClr val="tx1"/>
                </a:solidFill>
              </a:rPr>
              <a:t> </a:t>
            </a:r>
            <a:r>
              <a:rPr lang="fi-FI" sz="2400" dirty="0" err="1">
                <a:solidFill>
                  <a:schemeClr val="tx1"/>
                </a:solidFill>
              </a:rPr>
              <a:t>och</a:t>
            </a:r>
            <a:r>
              <a:rPr lang="fi-FI" sz="2400" dirty="0">
                <a:solidFill>
                  <a:schemeClr val="tx1"/>
                </a:solidFill>
              </a:rPr>
              <a:t> </a:t>
            </a:r>
            <a:r>
              <a:rPr lang="fi-FI" sz="2400" dirty="0" err="1">
                <a:solidFill>
                  <a:schemeClr val="tx1"/>
                </a:solidFill>
              </a:rPr>
              <a:t>planering</a:t>
            </a:r>
            <a:endParaRPr lang="fi-FI" sz="2400" dirty="0">
              <a:solidFill>
                <a:schemeClr val="tx1"/>
              </a:solidFill>
            </a:endParaRPr>
          </a:p>
        </p:txBody>
      </p:sp>
    </p:spTree>
    <p:extLst>
      <p:ext uri="{BB962C8B-B14F-4D97-AF65-F5344CB8AC3E}">
        <p14:creationId xmlns:p14="http://schemas.microsoft.com/office/powerpoint/2010/main" val="599265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596E6AB-901B-1A11-22AA-94C81E905031}"/>
              </a:ext>
            </a:extLst>
          </p:cNvPr>
          <p:cNvSpPr>
            <a:spLocks noGrp="1"/>
          </p:cNvSpPr>
          <p:nvPr>
            <p:ph type="title"/>
          </p:nvPr>
        </p:nvSpPr>
        <p:spPr>
          <a:xfrm>
            <a:off x="789560" y="290004"/>
            <a:ext cx="10515600" cy="1333269"/>
          </a:xfrm>
        </p:spPr>
        <p:txBody>
          <a:bodyPr/>
          <a:lstStyle/>
          <a:p>
            <a:r>
              <a:rPr lang="fi-FI" dirty="0" err="1"/>
              <a:t>Nivåskalan</a:t>
            </a:r>
            <a:r>
              <a:rPr lang="fi-FI" dirty="0"/>
              <a:t> – ett </a:t>
            </a:r>
            <a:r>
              <a:rPr lang="fi-FI" dirty="0" err="1"/>
              <a:t>verktyg</a:t>
            </a:r>
            <a:r>
              <a:rPr lang="fi-FI" dirty="0"/>
              <a:t> för </a:t>
            </a:r>
            <a:r>
              <a:rPr lang="fi-FI" dirty="0" err="1"/>
              <a:t>språkinlärning</a:t>
            </a:r>
            <a:r>
              <a:rPr lang="fi-FI" dirty="0"/>
              <a:t>, </a:t>
            </a:r>
            <a:r>
              <a:rPr lang="fi-FI" dirty="0" err="1"/>
              <a:t>språkundervisning</a:t>
            </a:r>
            <a:r>
              <a:rPr lang="fi-FI" dirty="0"/>
              <a:t> </a:t>
            </a:r>
            <a:r>
              <a:rPr lang="fi-FI" dirty="0" err="1"/>
              <a:t>och</a:t>
            </a:r>
            <a:r>
              <a:rPr lang="fi-FI" dirty="0"/>
              <a:t> </a:t>
            </a:r>
            <a:r>
              <a:rPr lang="fi-FI" dirty="0" err="1"/>
              <a:t>bedömning</a:t>
            </a:r>
            <a:endParaRPr lang="fi-FI" dirty="0"/>
          </a:p>
        </p:txBody>
      </p:sp>
      <p:sp>
        <p:nvSpPr>
          <p:cNvPr id="3" name="Sisällön paikkamerkki 2">
            <a:extLst>
              <a:ext uri="{FF2B5EF4-FFF2-40B4-BE49-F238E27FC236}">
                <a16:creationId xmlns:a16="http://schemas.microsoft.com/office/drawing/2014/main" id="{6C6D7464-B81B-4B80-7EF0-7DCC74C36372}"/>
              </a:ext>
            </a:extLst>
          </p:cNvPr>
          <p:cNvSpPr>
            <a:spLocks noGrp="1"/>
          </p:cNvSpPr>
          <p:nvPr>
            <p:ph idx="1"/>
          </p:nvPr>
        </p:nvSpPr>
        <p:spPr>
          <a:xfrm>
            <a:off x="789561" y="1448656"/>
            <a:ext cx="6566736" cy="4857031"/>
          </a:xfrm>
        </p:spPr>
        <p:txBody>
          <a:bodyPr/>
          <a:lstStyle/>
          <a:p>
            <a:r>
              <a:rPr lang="fi-FI" sz="2800" dirty="0" err="1"/>
              <a:t>Beskrivningar</a:t>
            </a:r>
            <a:r>
              <a:rPr lang="fi-FI" sz="2800" dirty="0"/>
              <a:t> av </a:t>
            </a:r>
            <a:r>
              <a:rPr lang="fi-FI" sz="2800" dirty="0" err="1"/>
              <a:t>språkliga</a:t>
            </a:r>
            <a:r>
              <a:rPr lang="fi-FI" sz="2800" dirty="0"/>
              <a:t> </a:t>
            </a:r>
            <a:r>
              <a:rPr lang="fi-FI" sz="2800" dirty="0" err="1"/>
              <a:t>färdigheter</a:t>
            </a:r>
            <a:r>
              <a:rPr lang="fi-FI" sz="2800" dirty="0"/>
              <a:t> </a:t>
            </a:r>
          </a:p>
          <a:p>
            <a:r>
              <a:rPr lang="fi-FI" sz="2800" dirty="0" err="1"/>
              <a:t>Omfattar</a:t>
            </a:r>
            <a:r>
              <a:rPr lang="fi-FI" sz="2800" dirty="0"/>
              <a:t> </a:t>
            </a:r>
            <a:r>
              <a:rPr lang="fi-FI" sz="2800" dirty="0" err="1"/>
              <a:t>den</a:t>
            </a:r>
            <a:r>
              <a:rPr lang="fi-FI" sz="2800" dirty="0"/>
              <a:t> </a:t>
            </a:r>
            <a:r>
              <a:rPr lang="fi-FI" sz="2800" dirty="0" err="1"/>
              <a:t>kulturella</a:t>
            </a:r>
            <a:r>
              <a:rPr lang="fi-FI" sz="2800" dirty="0"/>
              <a:t> </a:t>
            </a:r>
            <a:r>
              <a:rPr lang="fi-FI" sz="2800" dirty="0" err="1"/>
              <a:t>kontext</a:t>
            </a:r>
            <a:r>
              <a:rPr lang="fi-FI" sz="2800" dirty="0"/>
              <a:t> </a:t>
            </a:r>
            <a:r>
              <a:rPr lang="fi-FI" sz="2800" dirty="0" err="1"/>
              <a:t>som</a:t>
            </a:r>
            <a:r>
              <a:rPr lang="fi-FI" sz="2800" dirty="0"/>
              <a:t> </a:t>
            </a:r>
            <a:r>
              <a:rPr lang="fi-FI" sz="2800" dirty="0" err="1"/>
              <a:t>omger</a:t>
            </a:r>
            <a:r>
              <a:rPr lang="fi-FI" sz="2800" dirty="0"/>
              <a:t> </a:t>
            </a:r>
            <a:r>
              <a:rPr lang="fi-FI" sz="2800" dirty="0" err="1"/>
              <a:t>språket</a:t>
            </a:r>
            <a:endParaRPr lang="fi-FI" sz="2800" dirty="0"/>
          </a:p>
          <a:p>
            <a:r>
              <a:rPr lang="fi-FI" sz="2800" dirty="0" err="1"/>
              <a:t>Gemensam</a:t>
            </a:r>
            <a:r>
              <a:rPr lang="fi-FI" sz="2800" dirty="0"/>
              <a:t> </a:t>
            </a:r>
            <a:r>
              <a:rPr lang="fi-FI" sz="2800" dirty="0" err="1"/>
              <a:t>grund</a:t>
            </a:r>
            <a:r>
              <a:rPr lang="fi-FI" sz="2800" dirty="0"/>
              <a:t> </a:t>
            </a:r>
            <a:r>
              <a:rPr lang="fi-FI" sz="2800" dirty="0" err="1"/>
              <a:t>på</a:t>
            </a:r>
            <a:r>
              <a:rPr lang="fi-FI" sz="2800" dirty="0"/>
              <a:t> </a:t>
            </a:r>
            <a:r>
              <a:rPr lang="fi-FI" sz="2800" dirty="0" err="1"/>
              <a:t>många</a:t>
            </a:r>
            <a:r>
              <a:rPr lang="fi-FI" sz="2800" dirty="0"/>
              <a:t> </a:t>
            </a:r>
            <a:r>
              <a:rPr lang="fi-FI" sz="2800" dirty="0" err="1"/>
              <a:t>plan</a:t>
            </a:r>
            <a:r>
              <a:rPr lang="fi-FI" sz="2800" dirty="0"/>
              <a:t> </a:t>
            </a:r>
            <a:r>
              <a:rPr lang="fi-FI" sz="2800" dirty="0" err="1"/>
              <a:t>och</a:t>
            </a:r>
            <a:r>
              <a:rPr lang="fi-FI" sz="2800" dirty="0"/>
              <a:t> för </a:t>
            </a:r>
            <a:r>
              <a:rPr lang="fi-FI" sz="2800" dirty="0" err="1"/>
              <a:t>olika</a:t>
            </a:r>
            <a:r>
              <a:rPr lang="fi-FI" sz="2800" dirty="0"/>
              <a:t> </a:t>
            </a:r>
            <a:r>
              <a:rPr lang="fi-FI" sz="2800" dirty="0" err="1"/>
              <a:t>aktörer</a:t>
            </a:r>
            <a:endParaRPr lang="fi-FI" sz="2800" dirty="0"/>
          </a:p>
          <a:p>
            <a:r>
              <a:rPr lang="fi-FI" sz="2800" dirty="0" err="1"/>
              <a:t>Beskriver</a:t>
            </a:r>
            <a:r>
              <a:rPr lang="fi-FI" sz="2800" dirty="0"/>
              <a:t> </a:t>
            </a:r>
            <a:r>
              <a:rPr lang="fi-FI" sz="2800" dirty="0" err="1"/>
              <a:t>olika</a:t>
            </a:r>
            <a:r>
              <a:rPr lang="fi-FI" sz="2800" dirty="0"/>
              <a:t> </a:t>
            </a:r>
            <a:r>
              <a:rPr lang="fi-FI" sz="2800" dirty="0" err="1"/>
              <a:t>språkfärdighetsområden</a:t>
            </a:r>
            <a:r>
              <a:rPr lang="fi-FI" sz="2800" dirty="0"/>
              <a:t>: </a:t>
            </a:r>
            <a:r>
              <a:rPr lang="fi-FI" sz="2800" dirty="0" err="1"/>
              <a:t>läsa</a:t>
            </a:r>
            <a:r>
              <a:rPr lang="fi-FI" sz="2800" dirty="0"/>
              <a:t>, </a:t>
            </a:r>
            <a:r>
              <a:rPr lang="fi-FI" sz="2800" dirty="0" err="1"/>
              <a:t>lyssna</a:t>
            </a:r>
            <a:r>
              <a:rPr lang="fi-FI" sz="2800" dirty="0"/>
              <a:t>, </a:t>
            </a:r>
            <a:r>
              <a:rPr lang="fi-FI" sz="2800" dirty="0" err="1"/>
              <a:t>tala</a:t>
            </a:r>
            <a:r>
              <a:rPr lang="fi-FI" sz="2800" dirty="0"/>
              <a:t> </a:t>
            </a:r>
            <a:r>
              <a:rPr lang="fi-FI" sz="2800" dirty="0" err="1"/>
              <a:t>och</a:t>
            </a:r>
            <a:r>
              <a:rPr lang="fi-FI" sz="2800" dirty="0"/>
              <a:t> </a:t>
            </a:r>
            <a:r>
              <a:rPr lang="fi-FI" sz="2800" dirty="0" err="1"/>
              <a:t>skriva</a:t>
            </a:r>
            <a:endParaRPr lang="fi-FI" sz="2800" dirty="0"/>
          </a:p>
          <a:p>
            <a:r>
              <a:rPr lang="fi-FI" sz="2800" dirty="0" err="1"/>
              <a:t>Synliggör</a:t>
            </a:r>
            <a:r>
              <a:rPr lang="fi-FI" sz="2800" dirty="0"/>
              <a:t> </a:t>
            </a:r>
            <a:r>
              <a:rPr lang="fi-FI" sz="2800" dirty="0" err="1"/>
              <a:t>flerspråkig</a:t>
            </a:r>
            <a:r>
              <a:rPr lang="fi-FI" sz="2800" dirty="0"/>
              <a:t> </a:t>
            </a:r>
            <a:r>
              <a:rPr lang="fi-FI" sz="2800" dirty="0" err="1"/>
              <a:t>kompetens</a:t>
            </a:r>
            <a:r>
              <a:rPr lang="fi-FI" sz="2800" dirty="0"/>
              <a:t>, </a:t>
            </a:r>
            <a:r>
              <a:rPr lang="fi-FI" sz="2800" dirty="0" err="1"/>
              <a:t>utveckling</a:t>
            </a:r>
            <a:r>
              <a:rPr lang="fi-FI" sz="2800" dirty="0"/>
              <a:t> av en </a:t>
            </a:r>
            <a:r>
              <a:rPr lang="fi-FI" sz="2800" dirty="0" err="1"/>
              <a:t>språklig</a:t>
            </a:r>
            <a:r>
              <a:rPr lang="fi-FI" sz="2800" dirty="0"/>
              <a:t> </a:t>
            </a:r>
            <a:r>
              <a:rPr lang="fi-FI" sz="2800" dirty="0" err="1"/>
              <a:t>repertoar</a:t>
            </a:r>
            <a:r>
              <a:rPr lang="fi-FI" sz="2800" dirty="0"/>
              <a:t> </a:t>
            </a:r>
            <a:r>
              <a:rPr lang="fi-FI" sz="2800" dirty="0" err="1"/>
              <a:t>där</a:t>
            </a:r>
            <a:r>
              <a:rPr lang="fi-FI" sz="2800" dirty="0"/>
              <a:t> alla </a:t>
            </a:r>
            <a:r>
              <a:rPr lang="fi-FI" sz="2800" dirty="0" err="1"/>
              <a:t>språk</a:t>
            </a:r>
            <a:r>
              <a:rPr lang="fi-FI" sz="2800" dirty="0"/>
              <a:t> </a:t>
            </a:r>
            <a:r>
              <a:rPr lang="fi-FI" sz="2800" dirty="0" err="1"/>
              <a:t>ingår</a:t>
            </a:r>
            <a:endParaRPr lang="sv-SE" sz="2800" dirty="0">
              <a:solidFill>
                <a:srgbClr val="000000"/>
              </a:solidFill>
              <a:latin typeface="Calibri" panose="020F0502020204030204" pitchFamily="34" charset="0"/>
            </a:endParaRPr>
          </a:p>
        </p:txBody>
      </p:sp>
      <p:sp>
        <p:nvSpPr>
          <p:cNvPr id="4" name="Päivämäärän paikkamerkki 3">
            <a:extLst>
              <a:ext uri="{FF2B5EF4-FFF2-40B4-BE49-F238E27FC236}">
                <a16:creationId xmlns:a16="http://schemas.microsoft.com/office/drawing/2014/main" id="{8D29D51C-3473-87A1-4FC0-0F43F6372B03}"/>
              </a:ext>
            </a:extLst>
          </p:cNvPr>
          <p:cNvSpPr>
            <a:spLocks noGrp="1"/>
          </p:cNvSpPr>
          <p:nvPr>
            <p:ph type="dt" sz="half" idx="10"/>
          </p:nvPr>
        </p:nvSpPr>
        <p:spPr/>
        <p:txBody>
          <a:bodyPr/>
          <a:lstStyle/>
          <a:p>
            <a:fld id="{97FDBF2A-0433-4942-8368-192C4092C9D7}" type="datetime1">
              <a:rPr lang="en-GB" smtClean="0"/>
              <a:t>24/11/2023</a:t>
            </a:fld>
            <a:endParaRPr lang="en-GB"/>
          </a:p>
        </p:txBody>
      </p:sp>
      <p:sp>
        <p:nvSpPr>
          <p:cNvPr id="5" name="Alatunnisteen paikkamerkki 4">
            <a:extLst>
              <a:ext uri="{FF2B5EF4-FFF2-40B4-BE49-F238E27FC236}">
                <a16:creationId xmlns:a16="http://schemas.microsoft.com/office/drawing/2014/main" id="{CF995CA0-3EE9-9D61-A282-5D13636148B7}"/>
              </a:ext>
            </a:extLst>
          </p:cNvPr>
          <p:cNvSpPr>
            <a:spLocks noGrp="1"/>
          </p:cNvSpPr>
          <p:nvPr>
            <p:ph type="ftr" sz="quarter" idx="11"/>
          </p:nvPr>
        </p:nvSpPr>
        <p:spPr/>
        <p:txBody>
          <a:bodyPr/>
          <a:lstStyle/>
          <a:p>
            <a:r>
              <a:rPr lang="en-GB"/>
              <a:t>Opetushallitus</a:t>
            </a:r>
          </a:p>
        </p:txBody>
      </p:sp>
      <p:sp>
        <p:nvSpPr>
          <p:cNvPr id="6" name="Nuoli: Vasen 5">
            <a:extLst>
              <a:ext uri="{FF2B5EF4-FFF2-40B4-BE49-F238E27FC236}">
                <a16:creationId xmlns:a16="http://schemas.microsoft.com/office/drawing/2014/main" id="{694537C4-9DF6-30FB-2379-3BD22F7FD9E9}"/>
              </a:ext>
            </a:extLst>
          </p:cNvPr>
          <p:cNvSpPr/>
          <p:nvPr/>
        </p:nvSpPr>
        <p:spPr>
          <a:xfrm>
            <a:off x="6893960" y="1885582"/>
            <a:ext cx="5095983" cy="4157796"/>
          </a:xfrm>
          <a:prstGeom prst="leftArrow">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800" i="1" dirty="0" err="1">
                <a:solidFill>
                  <a:schemeClr val="tx1"/>
                </a:solidFill>
              </a:rPr>
              <a:t>Stärker</a:t>
            </a:r>
            <a:r>
              <a:rPr lang="fi-FI" sz="2800" i="1" dirty="0">
                <a:solidFill>
                  <a:schemeClr val="tx1"/>
                </a:solidFill>
              </a:rPr>
              <a:t> </a:t>
            </a:r>
            <a:r>
              <a:rPr lang="fi-FI" sz="2800" i="1" dirty="0" err="1">
                <a:solidFill>
                  <a:schemeClr val="tx1"/>
                </a:solidFill>
              </a:rPr>
              <a:t>samarbete</a:t>
            </a:r>
            <a:r>
              <a:rPr lang="fi-FI" sz="2800" i="1" dirty="0">
                <a:solidFill>
                  <a:schemeClr val="tx1"/>
                </a:solidFill>
              </a:rPr>
              <a:t>, </a:t>
            </a:r>
            <a:r>
              <a:rPr lang="fi-FI" sz="2800" i="1" dirty="0" err="1">
                <a:solidFill>
                  <a:schemeClr val="tx1"/>
                </a:solidFill>
              </a:rPr>
              <a:t>skapar</a:t>
            </a:r>
            <a:r>
              <a:rPr lang="fi-FI" sz="2800" i="1" dirty="0">
                <a:solidFill>
                  <a:schemeClr val="tx1"/>
                </a:solidFill>
              </a:rPr>
              <a:t> </a:t>
            </a:r>
            <a:r>
              <a:rPr lang="fi-FI" sz="2800" i="1" dirty="0" err="1">
                <a:solidFill>
                  <a:schemeClr val="tx1"/>
                </a:solidFill>
              </a:rPr>
              <a:t>samförstånd</a:t>
            </a:r>
            <a:r>
              <a:rPr lang="fi-FI" sz="2800" i="1" dirty="0">
                <a:solidFill>
                  <a:schemeClr val="tx1"/>
                </a:solidFill>
              </a:rPr>
              <a:t>, </a:t>
            </a:r>
            <a:r>
              <a:rPr lang="fi-FI" sz="2800" i="1" dirty="0" err="1">
                <a:solidFill>
                  <a:schemeClr val="tx1"/>
                </a:solidFill>
              </a:rPr>
              <a:t>synliggör</a:t>
            </a:r>
            <a:r>
              <a:rPr lang="fi-FI" sz="2800" i="1" dirty="0">
                <a:solidFill>
                  <a:schemeClr val="tx1"/>
                </a:solidFill>
              </a:rPr>
              <a:t> </a:t>
            </a:r>
            <a:r>
              <a:rPr lang="fi-FI" sz="2800" i="1" dirty="0" err="1">
                <a:solidFill>
                  <a:schemeClr val="tx1"/>
                </a:solidFill>
              </a:rPr>
              <a:t>språkutveckling</a:t>
            </a:r>
            <a:r>
              <a:rPr lang="fi-FI" sz="2800" i="1" dirty="0">
                <a:solidFill>
                  <a:schemeClr val="tx1"/>
                </a:solidFill>
              </a:rPr>
              <a:t>, </a:t>
            </a:r>
            <a:r>
              <a:rPr lang="fi-FI" sz="2800" i="1" dirty="0" err="1">
                <a:solidFill>
                  <a:schemeClr val="tx1"/>
                </a:solidFill>
              </a:rPr>
              <a:t>ökar</a:t>
            </a:r>
            <a:r>
              <a:rPr lang="fi-FI" sz="2800" i="1" dirty="0">
                <a:solidFill>
                  <a:schemeClr val="tx1"/>
                </a:solidFill>
              </a:rPr>
              <a:t> </a:t>
            </a:r>
            <a:r>
              <a:rPr lang="fi-FI" sz="2800" i="1" dirty="0" err="1">
                <a:solidFill>
                  <a:schemeClr val="tx1"/>
                </a:solidFill>
              </a:rPr>
              <a:t>likvärdighet</a:t>
            </a:r>
            <a:r>
              <a:rPr lang="fi-FI" sz="2800" i="1" dirty="0">
                <a:solidFill>
                  <a:schemeClr val="tx1"/>
                </a:solidFill>
              </a:rPr>
              <a:t>!</a:t>
            </a:r>
          </a:p>
        </p:txBody>
      </p:sp>
    </p:spTree>
    <p:extLst>
      <p:ext uri="{BB962C8B-B14F-4D97-AF65-F5344CB8AC3E}">
        <p14:creationId xmlns:p14="http://schemas.microsoft.com/office/powerpoint/2010/main" val="743795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p:cNvSpPr>
            <a:spLocks noGrp="1"/>
          </p:cNvSpPr>
          <p:nvPr>
            <p:ph type="title"/>
          </p:nvPr>
        </p:nvSpPr>
        <p:spPr>
          <a:xfrm>
            <a:off x="788400" y="380540"/>
            <a:ext cx="10515600" cy="996197"/>
          </a:xfrm>
        </p:spPr>
        <p:txBody>
          <a:bodyPr/>
          <a:lstStyle/>
          <a:p>
            <a:r>
              <a:rPr lang="sv-FI" sz="3200" dirty="0">
                <a:solidFill>
                  <a:schemeClr val="accent1"/>
                </a:solidFill>
              </a:rPr>
              <a:t>Nivåskalan ska fungera som ett verktyg och stöd för både elev och lärare</a:t>
            </a:r>
            <a:endParaRPr lang="sv-FI" sz="3200" dirty="0"/>
          </a:p>
        </p:txBody>
      </p:sp>
      <p:sp>
        <p:nvSpPr>
          <p:cNvPr id="4" name="Sisällön paikkamerkki 3"/>
          <p:cNvSpPr>
            <a:spLocks noGrp="1"/>
          </p:cNvSpPr>
          <p:nvPr>
            <p:ph sz="half" idx="1"/>
          </p:nvPr>
        </p:nvSpPr>
        <p:spPr>
          <a:xfrm>
            <a:off x="635001" y="1376737"/>
            <a:ext cx="5384800" cy="4797261"/>
          </a:xfrm>
        </p:spPr>
        <p:txBody>
          <a:bodyPr/>
          <a:lstStyle/>
          <a:p>
            <a:pPr marL="369888" indent="-457200">
              <a:lnSpc>
                <a:spcPct val="100000"/>
              </a:lnSpc>
              <a:spcAft>
                <a:spcPts val="0"/>
              </a:spcAft>
              <a:buFont typeface="Courier New" panose="02070309020205020404" pitchFamily="49" charset="0"/>
              <a:buChar char="o"/>
            </a:pPr>
            <a:r>
              <a:rPr lang="sv-FI" sz="2400" b="1" dirty="0"/>
              <a:t>Planering av undervisning, läraren</a:t>
            </a:r>
            <a:endParaRPr lang="fi-FI" sz="2400" b="1" dirty="0"/>
          </a:p>
          <a:p>
            <a:pPr lvl="1">
              <a:lnSpc>
                <a:spcPct val="100000"/>
              </a:lnSpc>
              <a:spcAft>
                <a:spcPts val="0"/>
              </a:spcAft>
              <a:buFont typeface="Courier New" panose="02070309020205020404" pitchFamily="49" charset="0"/>
              <a:buChar char="o"/>
            </a:pPr>
            <a:r>
              <a:rPr lang="fi-FI" sz="2400" dirty="0" err="1"/>
              <a:t>planering</a:t>
            </a:r>
            <a:r>
              <a:rPr lang="fi-FI" sz="2400" dirty="0"/>
              <a:t> av </a:t>
            </a:r>
            <a:r>
              <a:rPr lang="fi-FI" sz="2400" dirty="0" err="1"/>
              <a:t>undervisning</a:t>
            </a:r>
            <a:r>
              <a:rPr lang="fi-FI" sz="2400" dirty="0"/>
              <a:t> </a:t>
            </a:r>
          </a:p>
          <a:p>
            <a:pPr lvl="1">
              <a:lnSpc>
                <a:spcPct val="100000"/>
              </a:lnSpc>
              <a:spcAft>
                <a:spcPts val="0"/>
              </a:spcAft>
              <a:buFont typeface="Courier New" panose="02070309020205020404" pitchFamily="49" charset="0"/>
              <a:buChar char="o"/>
            </a:pPr>
            <a:r>
              <a:rPr lang="fi-FI" sz="2400" dirty="0" err="1"/>
              <a:t>val</a:t>
            </a:r>
            <a:r>
              <a:rPr lang="fi-FI" sz="2400" dirty="0"/>
              <a:t> av </a:t>
            </a:r>
            <a:r>
              <a:rPr lang="fi-FI" sz="2400" dirty="0" err="1"/>
              <a:t>innehåll</a:t>
            </a:r>
            <a:r>
              <a:rPr lang="fi-FI" sz="2400" dirty="0"/>
              <a:t>, </a:t>
            </a:r>
            <a:r>
              <a:rPr lang="fi-FI" sz="2400" dirty="0" err="1"/>
              <a:t>uppgift</a:t>
            </a:r>
            <a:r>
              <a:rPr lang="fi-FI" sz="2400" dirty="0"/>
              <a:t>,  </a:t>
            </a:r>
            <a:r>
              <a:rPr lang="fi-FI" sz="2400" dirty="0" err="1"/>
              <a:t>texter</a:t>
            </a:r>
            <a:r>
              <a:rPr lang="fi-FI" sz="2400" dirty="0"/>
              <a:t> </a:t>
            </a:r>
            <a:r>
              <a:rPr lang="fi-FI" sz="2400" dirty="0" err="1"/>
              <a:t>och</a:t>
            </a:r>
            <a:r>
              <a:rPr lang="fi-FI" sz="2400" dirty="0"/>
              <a:t> </a:t>
            </a:r>
            <a:r>
              <a:rPr lang="fi-FI" sz="2400" dirty="0" err="1"/>
              <a:t>material</a:t>
            </a:r>
            <a:endParaRPr lang="fi-FI" sz="2400" dirty="0"/>
          </a:p>
          <a:p>
            <a:pPr lvl="1">
              <a:lnSpc>
                <a:spcPct val="100000"/>
              </a:lnSpc>
              <a:spcAft>
                <a:spcPts val="0"/>
              </a:spcAft>
              <a:buFont typeface="Courier New" panose="02070309020205020404" pitchFamily="49" charset="0"/>
              <a:buChar char="o"/>
            </a:pPr>
            <a:r>
              <a:rPr lang="fi-FI" sz="2400" dirty="0" err="1"/>
              <a:t>utarbetande</a:t>
            </a:r>
            <a:r>
              <a:rPr lang="fi-FI" sz="2400" dirty="0"/>
              <a:t> av </a:t>
            </a:r>
            <a:r>
              <a:rPr lang="fi-FI" sz="2400" dirty="0" err="1"/>
              <a:t>prov</a:t>
            </a:r>
            <a:r>
              <a:rPr lang="fi-FI" sz="2400" dirty="0"/>
              <a:t> </a:t>
            </a:r>
            <a:endParaRPr lang="fi-FI" sz="2400" i="1" dirty="0"/>
          </a:p>
          <a:p>
            <a:pPr lvl="1">
              <a:lnSpc>
                <a:spcPct val="100000"/>
              </a:lnSpc>
              <a:spcAft>
                <a:spcPts val="0"/>
              </a:spcAft>
              <a:buFont typeface="Courier New" panose="02070309020205020404" pitchFamily="49" charset="0"/>
              <a:buChar char="o"/>
            </a:pPr>
            <a:r>
              <a:rPr lang="fi-FI" sz="2400" dirty="0" err="1"/>
              <a:t>formativt</a:t>
            </a:r>
            <a:r>
              <a:rPr lang="fi-FI" sz="2400" dirty="0"/>
              <a:t> </a:t>
            </a:r>
          </a:p>
          <a:p>
            <a:pPr lvl="2">
              <a:lnSpc>
                <a:spcPct val="100000"/>
              </a:lnSpc>
              <a:spcAft>
                <a:spcPts val="0"/>
              </a:spcAft>
              <a:buFont typeface="Courier New" panose="02070309020205020404" pitchFamily="49" charset="0"/>
              <a:buChar char="o"/>
            </a:pPr>
            <a:r>
              <a:rPr lang="fi-FI" sz="2200" dirty="0"/>
              <a:t>för </a:t>
            </a:r>
            <a:r>
              <a:rPr lang="fi-FI" sz="2200" dirty="0" err="1"/>
              <a:t>att</a:t>
            </a:r>
            <a:r>
              <a:rPr lang="fi-FI" sz="2200" dirty="0"/>
              <a:t> </a:t>
            </a:r>
            <a:r>
              <a:rPr lang="fi-FI" sz="2200" dirty="0" err="1"/>
              <a:t>kartlägga</a:t>
            </a:r>
            <a:r>
              <a:rPr lang="fi-FI" sz="2200" dirty="0"/>
              <a:t> </a:t>
            </a:r>
            <a:r>
              <a:rPr lang="fi-FI" sz="2200" dirty="0" err="1"/>
              <a:t>kunskaper</a:t>
            </a:r>
            <a:r>
              <a:rPr lang="fi-FI" sz="2200" dirty="0"/>
              <a:t> </a:t>
            </a:r>
            <a:r>
              <a:rPr lang="fi-FI" sz="2200" dirty="0" err="1"/>
              <a:t>och</a:t>
            </a:r>
            <a:r>
              <a:rPr lang="fi-FI" sz="2200" dirty="0"/>
              <a:t> </a:t>
            </a:r>
            <a:r>
              <a:rPr lang="fi-FI" sz="2200" dirty="0" err="1"/>
              <a:t>färdigheter</a:t>
            </a:r>
            <a:endParaRPr lang="fi-FI" sz="2200" dirty="0"/>
          </a:p>
          <a:p>
            <a:pPr lvl="2">
              <a:lnSpc>
                <a:spcPct val="100000"/>
              </a:lnSpc>
              <a:spcAft>
                <a:spcPts val="0"/>
              </a:spcAft>
              <a:buFont typeface="Courier New" panose="02070309020205020404" pitchFamily="49" charset="0"/>
              <a:buChar char="o"/>
            </a:pPr>
            <a:r>
              <a:rPr lang="fi-FI" sz="2200" dirty="0"/>
              <a:t>för </a:t>
            </a:r>
            <a:r>
              <a:rPr lang="fi-FI" sz="2200" dirty="0" err="1"/>
              <a:t>uppföljning</a:t>
            </a:r>
            <a:r>
              <a:rPr lang="fi-FI" sz="2200" dirty="0"/>
              <a:t> av </a:t>
            </a:r>
            <a:r>
              <a:rPr lang="fi-FI" sz="2200" dirty="0" err="1"/>
              <a:t>språkutveckling</a:t>
            </a:r>
            <a:endParaRPr lang="fi-FI" sz="2200" dirty="0"/>
          </a:p>
          <a:p>
            <a:pPr lvl="2">
              <a:lnSpc>
                <a:spcPct val="100000"/>
              </a:lnSpc>
              <a:spcAft>
                <a:spcPts val="0"/>
              </a:spcAft>
              <a:buFont typeface="Courier New" panose="02070309020205020404" pitchFamily="49" charset="0"/>
              <a:buChar char="o"/>
            </a:pPr>
            <a:r>
              <a:rPr lang="fi-FI" sz="2200" dirty="0" err="1"/>
              <a:t>öka</a:t>
            </a:r>
            <a:r>
              <a:rPr lang="fi-FI" sz="2200" dirty="0"/>
              <a:t> </a:t>
            </a:r>
            <a:r>
              <a:rPr lang="fi-FI" sz="2200" dirty="0" err="1"/>
              <a:t>medvetenhet</a:t>
            </a:r>
            <a:r>
              <a:rPr lang="fi-FI" sz="2200" dirty="0"/>
              <a:t> </a:t>
            </a:r>
            <a:r>
              <a:rPr lang="fi-FI" sz="2200" dirty="0" err="1"/>
              <a:t>om</a:t>
            </a:r>
            <a:r>
              <a:rPr lang="fi-FI" sz="2200" dirty="0"/>
              <a:t> </a:t>
            </a:r>
            <a:r>
              <a:rPr lang="fi-FI" sz="2200" dirty="0" err="1"/>
              <a:t>elevens</a:t>
            </a:r>
            <a:r>
              <a:rPr lang="fi-FI" sz="2200" dirty="0"/>
              <a:t> </a:t>
            </a:r>
            <a:r>
              <a:rPr lang="fi-FI" sz="2200" dirty="0" err="1"/>
              <a:t>aktuella</a:t>
            </a:r>
            <a:r>
              <a:rPr lang="fi-FI" sz="2200" dirty="0"/>
              <a:t> </a:t>
            </a:r>
            <a:r>
              <a:rPr lang="fi-FI" sz="2200" dirty="0" err="1"/>
              <a:t>kunskapsnivån</a:t>
            </a:r>
            <a:r>
              <a:rPr lang="fi-FI" sz="2200" dirty="0"/>
              <a:t> &gt; </a:t>
            </a:r>
            <a:r>
              <a:rPr lang="fi-FI" sz="2200" dirty="0" err="1"/>
              <a:t>ställa</a:t>
            </a:r>
            <a:r>
              <a:rPr lang="fi-FI" sz="2200" dirty="0"/>
              <a:t> </a:t>
            </a:r>
            <a:r>
              <a:rPr lang="fi-FI" sz="2200" dirty="0" err="1"/>
              <a:t>upp</a:t>
            </a:r>
            <a:r>
              <a:rPr lang="fi-FI" sz="2200" dirty="0"/>
              <a:t> </a:t>
            </a:r>
            <a:r>
              <a:rPr lang="fi-FI" sz="2200" dirty="0" err="1"/>
              <a:t>ändamålsenliga</a:t>
            </a:r>
            <a:r>
              <a:rPr lang="fi-FI" sz="2200" dirty="0"/>
              <a:t> </a:t>
            </a:r>
            <a:r>
              <a:rPr lang="fi-FI" sz="2200" dirty="0" err="1"/>
              <a:t>mål</a:t>
            </a:r>
            <a:endParaRPr lang="fi-FI" sz="2200" dirty="0"/>
          </a:p>
          <a:p>
            <a:pPr marL="982663" lvl="2" indent="0">
              <a:lnSpc>
                <a:spcPct val="100000"/>
              </a:lnSpc>
              <a:spcAft>
                <a:spcPts val="0"/>
              </a:spcAft>
              <a:buNone/>
            </a:pPr>
            <a:endParaRPr lang="sv-FI" sz="2000" dirty="0"/>
          </a:p>
          <a:p>
            <a:pPr marL="447675" lvl="1" indent="0">
              <a:buNone/>
            </a:pPr>
            <a:endParaRPr lang="sv-FI" dirty="0"/>
          </a:p>
          <a:p>
            <a:pPr lvl="1">
              <a:buFont typeface="Courier New" panose="02070309020205020404" pitchFamily="49" charset="0"/>
              <a:buChar char="o"/>
            </a:pPr>
            <a:endParaRPr lang="sv-FI" dirty="0"/>
          </a:p>
        </p:txBody>
      </p:sp>
      <p:sp>
        <p:nvSpPr>
          <p:cNvPr id="2" name="Sisällön paikkamerkki 1">
            <a:extLst>
              <a:ext uri="{FF2B5EF4-FFF2-40B4-BE49-F238E27FC236}">
                <a16:creationId xmlns:a16="http://schemas.microsoft.com/office/drawing/2014/main" id="{66F95F03-7033-B272-0129-8B83F8DCE6DB}"/>
              </a:ext>
            </a:extLst>
          </p:cNvPr>
          <p:cNvSpPr>
            <a:spLocks noGrp="1"/>
          </p:cNvSpPr>
          <p:nvPr>
            <p:ph sz="half" idx="2"/>
          </p:nvPr>
        </p:nvSpPr>
        <p:spPr>
          <a:xfrm>
            <a:off x="5778500" y="1376739"/>
            <a:ext cx="5923874" cy="4797262"/>
          </a:xfrm>
        </p:spPr>
        <p:txBody>
          <a:bodyPr/>
          <a:lstStyle/>
          <a:p>
            <a:pPr>
              <a:lnSpc>
                <a:spcPct val="100000"/>
              </a:lnSpc>
              <a:spcAft>
                <a:spcPts val="0"/>
              </a:spcAft>
              <a:buFont typeface="Courier New" panose="02070309020205020404" pitchFamily="49" charset="0"/>
              <a:buChar char="o"/>
            </a:pPr>
            <a:r>
              <a:rPr lang="sv-FI" sz="2400" b="1" dirty="0"/>
              <a:t>Bedömning, lärare och elev</a:t>
            </a:r>
          </a:p>
          <a:p>
            <a:pPr lvl="1">
              <a:spcAft>
                <a:spcPts val="0"/>
              </a:spcAft>
              <a:buFont typeface="Courier New" panose="02070309020205020404" pitchFamily="49" charset="0"/>
              <a:buChar char="o"/>
            </a:pPr>
            <a:r>
              <a:rPr lang="fi-FI" sz="2400" dirty="0" err="1"/>
              <a:t>kartlägga</a:t>
            </a:r>
            <a:r>
              <a:rPr lang="fi-FI" sz="2400" dirty="0"/>
              <a:t> </a:t>
            </a:r>
            <a:r>
              <a:rPr lang="fi-FI" sz="2400" dirty="0" err="1"/>
              <a:t>elevens</a:t>
            </a:r>
            <a:r>
              <a:rPr lang="fi-FI" sz="2400" dirty="0"/>
              <a:t> </a:t>
            </a:r>
            <a:r>
              <a:rPr lang="fi-FI" sz="2400" dirty="0" err="1"/>
              <a:t>språkkunskap</a:t>
            </a:r>
            <a:endParaRPr lang="fi-FI" sz="2400" dirty="0"/>
          </a:p>
          <a:p>
            <a:pPr lvl="1">
              <a:spcAft>
                <a:spcPts val="0"/>
              </a:spcAft>
              <a:buFont typeface="Courier New" panose="02070309020205020404" pitchFamily="49" charset="0"/>
              <a:buChar char="o"/>
            </a:pPr>
            <a:r>
              <a:rPr lang="fi-FI" sz="2400" dirty="0" err="1"/>
              <a:t>självvärdering</a:t>
            </a:r>
            <a:r>
              <a:rPr lang="fi-FI" sz="2400" dirty="0"/>
              <a:t> </a:t>
            </a:r>
            <a:r>
              <a:rPr lang="fi-FI" sz="2400" dirty="0" err="1"/>
              <a:t>och</a:t>
            </a:r>
            <a:r>
              <a:rPr lang="fi-FI" sz="2400" dirty="0"/>
              <a:t> </a:t>
            </a:r>
            <a:r>
              <a:rPr lang="fi-FI" sz="2400" dirty="0" err="1"/>
              <a:t>kamratrespons</a:t>
            </a:r>
            <a:endParaRPr lang="fi-FI" sz="2400" dirty="0"/>
          </a:p>
          <a:p>
            <a:pPr lvl="1">
              <a:spcAft>
                <a:spcPts val="0"/>
              </a:spcAft>
              <a:buFont typeface="Courier New" panose="02070309020205020404" pitchFamily="49" charset="0"/>
              <a:buChar char="o"/>
            </a:pPr>
            <a:r>
              <a:rPr lang="fi-FI" sz="2400" dirty="0" err="1"/>
              <a:t>ställa</a:t>
            </a:r>
            <a:r>
              <a:rPr lang="fi-FI" sz="2400" dirty="0"/>
              <a:t> </a:t>
            </a:r>
            <a:r>
              <a:rPr lang="fi-FI" sz="2400" dirty="0" err="1"/>
              <a:t>egna</a:t>
            </a:r>
            <a:r>
              <a:rPr lang="fi-FI" sz="2400" dirty="0"/>
              <a:t> </a:t>
            </a:r>
            <a:r>
              <a:rPr lang="fi-FI" sz="2400" dirty="0" err="1"/>
              <a:t>färdigheter</a:t>
            </a:r>
            <a:r>
              <a:rPr lang="fi-FI" sz="2400" dirty="0"/>
              <a:t> i </a:t>
            </a:r>
            <a:r>
              <a:rPr lang="fi-FI" sz="2400" dirty="0" err="1"/>
              <a:t>relation</a:t>
            </a:r>
            <a:r>
              <a:rPr lang="fi-FI" sz="2400" dirty="0"/>
              <a:t> </a:t>
            </a:r>
            <a:r>
              <a:rPr lang="fi-FI" sz="2400" dirty="0" err="1"/>
              <a:t>till</a:t>
            </a:r>
            <a:r>
              <a:rPr lang="fi-FI" sz="2400" dirty="0"/>
              <a:t> </a:t>
            </a:r>
            <a:r>
              <a:rPr lang="fi-FI" sz="2400" dirty="0" err="1"/>
              <a:t>målen</a:t>
            </a:r>
            <a:r>
              <a:rPr lang="fi-FI" sz="2400" dirty="0"/>
              <a:t> för </a:t>
            </a:r>
            <a:r>
              <a:rPr lang="fi-FI" sz="2400" dirty="0" err="1"/>
              <a:t>den</a:t>
            </a:r>
            <a:r>
              <a:rPr lang="fi-FI" sz="2400" dirty="0"/>
              <a:t> </a:t>
            </a:r>
            <a:r>
              <a:rPr lang="fi-FI" sz="2400" dirty="0" err="1"/>
              <a:t>uppställda</a:t>
            </a:r>
            <a:r>
              <a:rPr lang="fi-FI" sz="2400" dirty="0"/>
              <a:t> </a:t>
            </a:r>
            <a:r>
              <a:rPr lang="fi-FI" sz="2400" dirty="0" err="1"/>
              <a:t>kunskapsnivån</a:t>
            </a:r>
            <a:endParaRPr lang="fi-FI" sz="2400" dirty="0"/>
          </a:p>
          <a:p>
            <a:pPr lvl="1">
              <a:spcAft>
                <a:spcPts val="0"/>
              </a:spcAft>
              <a:buFont typeface="Courier New" panose="02070309020205020404" pitchFamily="49" charset="0"/>
              <a:buChar char="o"/>
            </a:pPr>
            <a:r>
              <a:rPr lang="fi-FI" sz="2400" dirty="0" err="1"/>
              <a:t>ställa</a:t>
            </a:r>
            <a:r>
              <a:rPr lang="fi-FI" sz="2400" dirty="0"/>
              <a:t> </a:t>
            </a:r>
            <a:r>
              <a:rPr lang="fi-FI" sz="2400" dirty="0" err="1"/>
              <a:t>upp</a:t>
            </a:r>
            <a:r>
              <a:rPr lang="fi-FI" sz="2400" dirty="0"/>
              <a:t> </a:t>
            </a:r>
            <a:r>
              <a:rPr lang="fi-FI" sz="2400" dirty="0" err="1"/>
              <a:t>mål</a:t>
            </a:r>
            <a:r>
              <a:rPr lang="fi-FI" sz="2400" dirty="0"/>
              <a:t> för </a:t>
            </a:r>
            <a:r>
              <a:rPr lang="fi-FI" sz="2400" dirty="0" err="1"/>
              <a:t>framtiden</a:t>
            </a:r>
            <a:endParaRPr lang="fi-FI" sz="2400" dirty="0"/>
          </a:p>
          <a:p>
            <a:pPr lvl="1">
              <a:spcAft>
                <a:spcPts val="0"/>
              </a:spcAft>
              <a:buFont typeface="Courier New" panose="02070309020205020404" pitchFamily="49" charset="0"/>
              <a:buChar char="o"/>
            </a:pPr>
            <a:r>
              <a:rPr lang="fi-FI" sz="2400" dirty="0" err="1"/>
              <a:t>reflektera</a:t>
            </a:r>
            <a:r>
              <a:rPr lang="fi-FI" sz="2400" dirty="0"/>
              <a:t> </a:t>
            </a:r>
            <a:r>
              <a:rPr lang="fi-FI" sz="2400" dirty="0" err="1"/>
              <a:t>över</a:t>
            </a:r>
            <a:r>
              <a:rPr lang="fi-FI" sz="2400" dirty="0"/>
              <a:t> </a:t>
            </a:r>
            <a:r>
              <a:rPr lang="fi-FI" sz="2400" dirty="0" err="1"/>
              <a:t>egen</a:t>
            </a:r>
            <a:r>
              <a:rPr lang="fi-FI" sz="2400" dirty="0"/>
              <a:t> </a:t>
            </a:r>
            <a:r>
              <a:rPr lang="fi-FI" sz="2400" dirty="0" err="1"/>
              <a:t>utveckling</a:t>
            </a:r>
            <a:endParaRPr lang="sv-FI" sz="2400" dirty="0"/>
          </a:p>
          <a:p>
            <a:pPr marL="0" indent="0">
              <a:spcAft>
                <a:spcPts val="0"/>
              </a:spcAft>
              <a:buNone/>
            </a:pPr>
            <a:endParaRPr lang="fi-FI" sz="2400" b="1" dirty="0"/>
          </a:p>
          <a:p>
            <a:pPr marL="369888" indent="-457200">
              <a:spcAft>
                <a:spcPts val="0"/>
              </a:spcAft>
              <a:buFont typeface="Courier New" panose="02070309020205020404" pitchFamily="49" charset="0"/>
              <a:buChar char="o"/>
            </a:pPr>
            <a:r>
              <a:rPr lang="fi-FI" sz="2400" b="1" dirty="0" err="1"/>
              <a:t>Utvärdering</a:t>
            </a:r>
            <a:endParaRPr lang="fi-FI" sz="2400" b="1" dirty="0"/>
          </a:p>
          <a:p>
            <a:pPr lvl="1">
              <a:spcAft>
                <a:spcPts val="0"/>
              </a:spcAft>
            </a:pPr>
            <a:r>
              <a:rPr lang="fi-FI" sz="2400" dirty="0" err="1"/>
              <a:t>kvalitetssäkring</a:t>
            </a:r>
            <a:endParaRPr lang="fi-FI" sz="2400" dirty="0"/>
          </a:p>
          <a:p>
            <a:pPr lvl="1">
              <a:spcAft>
                <a:spcPts val="0"/>
              </a:spcAft>
            </a:pPr>
            <a:r>
              <a:rPr lang="fi-FI" sz="2400" dirty="0" err="1"/>
              <a:t>samarbete</a:t>
            </a:r>
            <a:r>
              <a:rPr lang="fi-FI" sz="2400" dirty="0"/>
              <a:t> </a:t>
            </a:r>
            <a:r>
              <a:rPr lang="fi-FI" sz="2400" dirty="0" err="1"/>
              <a:t>mellan</a:t>
            </a:r>
            <a:r>
              <a:rPr lang="fi-FI" sz="2400" dirty="0"/>
              <a:t> </a:t>
            </a:r>
            <a:r>
              <a:rPr lang="fi-FI" sz="2400" dirty="0" err="1"/>
              <a:t>olika</a:t>
            </a:r>
            <a:r>
              <a:rPr lang="fi-FI" sz="2400" dirty="0"/>
              <a:t> </a:t>
            </a:r>
            <a:r>
              <a:rPr lang="fi-FI" sz="2400" dirty="0" err="1"/>
              <a:t>utbildningar</a:t>
            </a:r>
            <a:r>
              <a:rPr lang="fi-FI" sz="2400" dirty="0"/>
              <a:t>, </a:t>
            </a:r>
            <a:r>
              <a:rPr lang="fi-FI" sz="2400" dirty="0" err="1"/>
              <a:t>läroanstalter</a:t>
            </a:r>
            <a:r>
              <a:rPr lang="fi-FI" sz="2400" dirty="0"/>
              <a:t>, </a:t>
            </a:r>
            <a:r>
              <a:rPr lang="fi-FI" sz="2400" dirty="0" err="1"/>
              <a:t>olika</a:t>
            </a:r>
            <a:r>
              <a:rPr lang="fi-FI" sz="2400" dirty="0"/>
              <a:t> </a:t>
            </a:r>
            <a:r>
              <a:rPr lang="fi-FI" sz="2400" dirty="0" err="1"/>
              <a:t>länder</a:t>
            </a:r>
            <a:r>
              <a:rPr lang="fi-FI" sz="2400" dirty="0"/>
              <a:t> </a:t>
            </a:r>
          </a:p>
          <a:p>
            <a:pPr lvl="1"/>
            <a:r>
              <a:rPr lang="fi-FI" sz="2400" dirty="0" err="1"/>
              <a:t>språkexamina</a:t>
            </a:r>
            <a:r>
              <a:rPr lang="fi-FI" sz="2400" dirty="0"/>
              <a:t> </a:t>
            </a:r>
            <a:r>
              <a:rPr lang="fi-FI" sz="2400" dirty="0" err="1"/>
              <a:t>och</a:t>
            </a:r>
            <a:r>
              <a:rPr lang="fi-FI" sz="2400" dirty="0"/>
              <a:t> </a:t>
            </a:r>
            <a:r>
              <a:rPr lang="fi-FI" sz="2400" dirty="0" err="1"/>
              <a:t>bedömningskriterier</a:t>
            </a:r>
            <a:endParaRPr lang="fi-FI" sz="2400" dirty="0"/>
          </a:p>
          <a:p>
            <a:pPr marL="0" indent="0">
              <a:buNone/>
            </a:pPr>
            <a:endParaRPr lang="fi-FI" dirty="0"/>
          </a:p>
        </p:txBody>
      </p:sp>
    </p:spTree>
    <p:extLst>
      <p:ext uri="{BB962C8B-B14F-4D97-AF65-F5344CB8AC3E}">
        <p14:creationId xmlns:p14="http://schemas.microsoft.com/office/powerpoint/2010/main" val="466810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5A347E-89E2-41DE-B579-8F46E8D6E0B5}"/>
              </a:ext>
            </a:extLst>
          </p:cNvPr>
          <p:cNvSpPr>
            <a:spLocks noGrp="1"/>
          </p:cNvSpPr>
          <p:nvPr>
            <p:ph type="title"/>
          </p:nvPr>
        </p:nvSpPr>
        <p:spPr>
          <a:xfrm>
            <a:off x="788989" y="154510"/>
            <a:ext cx="10515600" cy="924277"/>
          </a:xfrm>
        </p:spPr>
        <p:txBody>
          <a:bodyPr/>
          <a:lstStyle/>
          <a:p>
            <a:r>
              <a:rPr lang="fi-FI" sz="2800" dirty="0" err="1"/>
              <a:t>Exempel</a:t>
            </a:r>
            <a:r>
              <a:rPr lang="fi-FI" sz="2800" dirty="0"/>
              <a:t>, </a:t>
            </a:r>
            <a:r>
              <a:rPr lang="fi-FI" sz="2800" dirty="0" err="1"/>
              <a:t>Bedömningskriterierna</a:t>
            </a:r>
            <a:r>
              <a:rPr lang="fi-FI" sz="2800" dirty="0"/>
              <a:t> för</a:t>
            </a:r>
            <a:br>
              <a:rPr lang="fi-FI" sz="2800" dirty="0"/>
            </a:br>
            <a:r>
              <a:rPr lang="fi-FI" sz="2800" b="0" dirty="0"/>
              <a:t>A-</a:t>
            </a:r>
            <a:r>
              <a:rPr lang="fi-FI" sz="2800" b="0" dirty="0" err="1"/>
              <a:t>finska</a:t>
            </a:r>
            <a:r>
              <a:rPr lang="fi-FI" sz="2800" b="0" dirty="0"/>
              <a:t>, M7 </a:t>
            </a:r>
            <a:r>
              <a:rPr lang="fi-FI" sz="2800" b="0" dirty="0" err="1"/>
              <a:t>Växande</a:t>
            </a:r>
            <a:r>
              <a:rPr lang="fi-FI" sz="2800" b="0" dirty="0"/>
              <a:t> </a:t>
            </a:r>
            <a:r>
              <a:rPr lang="fi-FI" sz="2800" b="0" dirty="0" err="1"/>
              <a:t>språkkunskap</a:t>
            </a:r>
            <a:r>
              <a:rPr lang="fi-FI" sz="2800" b="0" dirty="0"/>
              <a:t>, </a:t>
            </a:r>
            <a:r>
              <a:rPr lang="fi-FI" sz="2800" b="0" dirty="0" err="1"/>
              <a:t>förmåga</a:t>
            </a:r>
            <a:r>
              <a:rPr lang="fi-FI" sz="2800" b="0" dirty="0"/>
              <a:t> </a:t>
            </a:r>
            <a:r>
              <a:rPr lang="fi-FI" sz="2800" b="0" dirty="0" err="1"/>
              <a:t>att</a:t>
            </a:r>
            <a:r>
              <a:rPr lang="fi-FI" sz="2800" b="0" dirty="0"/>
              <a:t> </a:t>
            </a:r>
            <a:r>
              <a:rPr lang="fi-FI" sz="2800" b="0" dirty="0" err="1"/>
              <a:t>kommunciera</a:t>
            </a:r>
            <a:endParaRPr lang="fi-FI" sz="2800" b="0" dirty="0"/>
          </a:p>
        </p:txBody>
      </p:sp>
      <p:graphicFrame>
        <p:nvGraphicFramePr>
          <p:cNvPr id="6" name="Taulukko 6">
            <a:extLst>
              <a:ext uri="{FF2B5EF4-FFF2-40B4-BE49-F238E27FC236}">
                <a16:creationId xmlns:a16="http://schemas.microsoft.com/office/drawing/2014/main" id="{46B494FC-A9D3-4637-86F2-8AF069EBBFE7}"/>
              </a:ext>
            </a:extLst>
          </p:cNvPr>
          <p:cNvGraphicFramePr>
            <a:graphicFrameLocks noGrp="1"/>
          </p:cNvGraphicFramePr>
          <p:nvPr>
            <p:ph idx="1"/>
          </p:nvPr>
        </p:nvGraphicFramePr>
        <p:xfrm>
          <a:off x="663356" y="1143242"/>
          <a:ext cx="10766866" cy="5404206"/>
        </p:xfrm>
        <a:graphic>
          <a:graphicData uri="http://schemas.openxmlformats.org/drawingml/2006/table">
            <a:tbl>
              <a:tblPr firstRow="1" bandRow="1">
                <a:tableStyleId>{BC89EF96-8CEA-46FF-86C4-4CE0E7609802}</a:tableStyleId>
              </a:tblPr>
              <a:tblGrid>
                <a:gridCol w="1375312">
                  <a:extLst>
                    <a:ext uri="{9D8B030D-6E8A-4147-A177-3AD203B41FA5}">
                      <a16:colId xmlns:a16="http://schemas.microsoft.com/office/drawing/2014/main" val="2988523683"/>
                    </a:ext>
                  </a:extLst>
                </a:gridCol>
                <a:gridCol w="1565259">
                  <a:extLst>
                    <a:ext uri="{9D8B030D-6E8A-4147-A177-3AD203B41FA5}">
                      <a16:colId xmlns:a16="http://schemas.microsoft.com/office/drawing/2014/main" val="934175570"/>
                    </a:ext>
                  </a:extLst>
                </a:gridCol>
                <a:gridCol w="1565259">
                  <a:extLst>
                    <a:ext uri="{9D8B030D-6E8A-4147-A177-3AD203B41FA5}">
                      <a16:colId xmlns:a16="http://schemas.microsoft.com/office/drawing/2014/main" val="168735041"/>
                    </a:ext>
                  </a:extLst>
                </a:gridCol>
                <a:gridCol w="1565259">
                  <a:extLst>
                    <a:ext uri="{9D8B030D-6E8A-4147-A177-3AD203B41FA5}">
                      <a16:colId xmlns:a16="http://schemas.microsoft.com/office/drawing/2014/main" val="3818511571"/>
                    </a:ext>
                  </a:extLst>
                </a:gridCol>
                <a:gridCol w="1565259">
                  <a:extLst>
                    <a:ext uri="{9D8B030D-6E8A-4147-A177-3AD203B41FA5}">
                      <a16:colId xmlns:a16="http://schemas.microsoft.com/office/drawing/2014/main" val="251117658"/>
                    </a:ext>
                  </a:extLst>
                </a:gridCol>
                <a:gridCol w="1565259">
                  <a:extLst>
                    <a:ext uri="{9D8B030D-6E8A-4147-A177-3AD203B41FA5}">
                      <a16:colId xmlns:a16="http://schemas.microsoft.com/office/drawing/2014/main" val="279310938"/>
                    </a:ext>
                  </a:extLst>
                </a:gridCol>
                <a:gridCol w="1565259">
                  <a:extLst>
                    <a:ext uri="{9D8B030D-6E8A-4147-A177-3AD203B41FA5}">
                      <a16:colId xmlns:a16="http://schemas.microsoft.com/office/drawing/2014/main" val="954339650"/>
                    </a:ext>
                  </a:extLst>
                </a:gridCol>
              </a:tblGrid>
              <a:tr h="1829116">
                <a:tc>
                  <a:txBody>
                    <a:bodyPr/>
                    <a:lstStyle/>
                    <a:p>
                      <a:r>
                        <a:rPr lang="fi-FI" sz="1800" dirty="0" err="1"/>
                        <a:t>Växande</a:t>
                      </a:r>
                      <a:r>
                        <a:rPr lang="fi-FI" sz="1800" dirty="0"/>
                        <a:t> </a:t>
                      </a:r>
                      <a:r>
                        <a:rPr lang="fi-FI" sz="1800" dirty="0" err="1"/>
                        <a:t>språkkun-skap</a:t>
                      </a:r>
                      <a:r>
                        <a:rPr lang="fi-FI" sz="1800" dirty="0"/>
                        <a:t>, </a:t>
                      </a:r>
                      <a:r>
                        <a:rPr lang="fi-FI" sz="1800" dirty="0" err="1"/>
                        <a:t>förmåga</a:t>
                      </a:r>
                      <a:r>
                        <a:rPr lang="fi-FI" sz="1800" dirty="0"/>
                        <a:t> </a:t>
                      </a:r>
                      <a:r>
                        <a:rPr lang="fi-FI" sz="1800" dirty="0" err="1"/>
                        <a:t>att</a:t>
                      </a:r>
                      <a:r>
                        <a:rPr lang="fi-FI" sz="1800" dirty="0"/>
                        <a:t> </a:t>
                      </a:r>
                      <a:r>
                        <a:rPr lang="fi-FI" sz="1800" dirty="0" err="1"/>
                        <a:t>kommuni-cera</a:t>
                      </a:r>
                      <a:endParaRPr lang="fi-FI" sz="1800" dirty="0"/>
                    </a:p>
                  </a:txBody>
                  <a:tcPr/>
                </a:tc>
                <a:tc>
                  <a:txBody>
                    <a:bodyPr/>
                    <a:lstStyle/>
                    <a:p>
                      <a:r>
                        <a:rPr lang="fi-FI" sz="1800" dirty="0" err="1"/>
                        <a:t>Mål</a:t>
                      </a:r>
                      <a:r>
                        <a:rPr lang="fi-FI" sz="1800" dirty="0"/>
                        <a:t> för </a:t>
                      </a:r>
                      <a:r>
                        <a:rPr lang="fi-FI" sz="1800" dirty="0" err="1"/>
                        <a:t>lärandet</a:t>
                      </a:r>
                      <a:r>
                        <a:rPr lang="fi-FI" sz="1800" dirty="0"/>
                        <a:t> </a:t>
                      </a:r>
                      <a:r>
                        <a:rPr lang="fi-FI" sz="1800" dirty="0" err="1"/>
                        <a:t>som</a:t>
                      </a:r>
                      <a:r>
                        <a:rPr lang="fi-FI" sz="1800" dirty="0"/>
                        <a:t> </a:t>
                      </a:r>
                      <a:r>
                        <a:rPr lang="fi-FI" sz="1800" dirty="0" err="1"/>
                        <a:t>härletts</a:t>
                      </a:r>
                      <a:r>
                        <a:rPr lang="fi-FI" sz="1800" dirty="0"/>
                        <a:t> </a:t>
                      </a:r>
                      <a:r>
                        <a:rPr lang="fi-FI" sz="1800" dirty="0" err="1"/>
                        <a:t>ur</a:t>
                      </a:r>
                      <a:r>
                        <a:rPr lang="fi-FI" sz="1800" dirty="0"/>
                        <a:t> </a:t>
                      </a:r>
                      <a:r>
                        <a:rPr lang="fi-FI" sz="1800" dirty="0" err="1"/>
                        <a:t>målen</a:t>
                      </a:r>
                      <a:r>
                        <a:rPr lang="fi-FI" sz="1800" dirty="0"/>
                        <a:t> för </a:t>
                      </a:r>
                      <a:r>
                        <a:rPr lang="fi-FI" sz="1800" dirty="0" err="1"/>
                        <a:t>undervisning</a:t>
                      </a:r>
                      <a:r>
                        <a:rPr lang="fi-FI" sz="1800" dirty="0"/>
                        <a:t>-en</a:t>
                      </a:r>
                    </a:p>
                  </a:txBody>
                  <a:tcPr/>
                </a:tc>
                <a:tc>
                  <a:txBody>
                    <a:bodyPr/>
                    <a:lstStyle/>
                    <a:p>
                      <a:r>
                        <a:rPr lang="fi-FI" sz="1800"/>
                        <a:t>Föremål för bedömningen</a:t>
                      </a:r>
                    </a:p>
                  </a:txBody>
                  <a:tcPr/>
                </a:tc>
                <a:tc>
                  <a:txBody>
                    <a:bodyPr/>
                    <a:lstStyle/>
                    <a:p>
                      <a:r>
                        <a:rPr lang="fi-FI" sz="1800" dirty="0" err="1"/>
                        <a:t>Kunskapskrav</a:t>
                      </a:r>
                      <a:r>
                        <a:rPr lang="fi-FI" sz="1800" dirty="0"/>
                        <a:t> för </a:t>
                      </a:r>
                      <a:r>
                        <a:rPr lang="fi-FI" sz="1800" dirty="0" err="1"/>
                        <a:t>vitsordet</a:t>
                      </a:r>
                      <a:r>
                        <a:rPr lang="fi-FI" sz="1800" dirty="0"/>
                        <a:t> 5</a:t>
                      </a:r>
                    </a:p>
                    <a:p>
                      <a:r>
                        <a:rPr lang="fi-FI" sz="1800" dirty="0" err="1"/>
                        <a:t>Kunskapsnivå</a:t>
                      </a:r>
                      <a:r>
                        <a:rPr lang="fi-FI" sz="1800" dirty="0"/>
                        <a:t> A1.1</a:t>
                      </a:r>
                    </a:p>
                    <a:p>
                      <a:endParaRPr lang="fi-FI" sz="1800" dirty="0"/>
                    </a:p>
                  </a:txBody>
                  <a:tcPr/>
                </a:tc>
                <a:tc>
                  <a:txBody>
                    <a:bodyPr/>
                    <a:lstStyle/>
                    <a:p>
                      <a:r>
                        <a:rPr lang="fi-FI" sz="1800" dirty="0" err="1"/>
                        <a:t>Kunskapskrav</a:t>
                      </a:r>
                      <a:r>
                        <a:rPr lang="fi-FI" sz="1800" dirty="0"/>
                        <a:t> för </a:t>
                      </a:r>
                      <a:r>
                        <a:rPr lang="fi-FI" sz="1800" dirty="0" err="1"/>
                        <a:t>vitsordet</a:t>
                      </a:r>
                      <a:r>
                        <a:rPr lang="fi-FI" sz="1800" dirty="0"/>
                        <a:t> 7</a:t>
                      </a:r>
                    </a:p>
                    <a:p>
                      <a:r>
                        <a:rPr lang="fi-FI" sz="1800" dirty="0" err="1"/>
                        <a:t>Kunskapsnivå</a:t>
                      </a:r>
                      <a:r>
                        <a:rPr lang="fi-FI" sz="1800" dirty="0"/>
                        <a:t> A1.3</a:t>
                      </a:r>
                    </a:p>
                    <a:p>
                      <a:endParaRPr lang="fi-FI" sz="1800" dirty="0"/>
                    </a:p>
                  </a:txBody>
                  <a:tcPr/>
                </a:tc>
                <a:tc>
                  <a:txBody>
                    <a:bodyPr/>
                    <a:lstStyle/>
                    <a:p>
                      <a:r>
                        <a:rPr lang="fi-FI" sz="1800" dirty="0" err="1"/>
                        <a:t>Kunskapskrav</a:t>
                      </a:r>
                      <a:r>
                        <a:rPr lang="fi-FI" sz="1800" dirty="0"/>
                        <a:t> för </a:t>
                      </a:r>
                      <a:r>
                        <a:rPr lang="fi-FI" sz="1800" dirty="0" err="1"/>
                        <a:t>vitsordet</a:t>
                      </a:r>
                      <a:r>
                        <a:rPr lang="fi-FI" sz="1800" dirty="0"/>
                        <a:t> 8</a:t>
                      </a:r>
                    </a:p>
                    <a:p>
                      <a:r>
                        <a:rPr lang="fi-FI" sz="1800" dirty="0" err="1"/>
                        <a:t>Kunskapsnivå</a:t>
                      </a:r>
                      <a:r>
                        <a:rPr lang="fi-FI" sz="1800" dirty="0"/>
                        <a:t> A2.1</a:t>
                      </a:r>
                    </a:p>
                    <a:p>
                      <a:endParaRPr lang="fi-FI" sz="1800" dirty="0"/>
                    </a:p>
                  </a:txBody>
                  <a:tcPr/>
                </a:tc>
                <a:tc>
                  <a:txBody>
                    <a:bodyPr/>
                    <a:lstStyle/>
                    <a:p>
                      <a:r>
                        <a:rPr lang="fi-FI" sz="1800" dirty="0" err="1"/>
                        <a:t>Kunskapskrav</a:t>
                      </a:r>
                      <a:r>
                        <a:rPr lang="fi-FI" sz="1800" dirty="0"/>
                        <a:t> för </a:t>
                      </a:r>
                      <a:r>
                        <a:rPr lang="fi-FI" sz="1800" dirty="0" err="1"/>
                        <a:t>vitsordet</a:t>
                      </a:r>
                      <a:r>
                        <a:rPr lang="fi-FI" sz="1800" dirty="0"/>
                        <a:t> 9 </a:t>
                      </a:r>
                      <a:r>
                        <a:rPr lang="fi-FI" sz="1800" dirty="0" err="1"/>
                        <a:t>Kunskapsnivå</a:t>
                      </a:r>
                      <a:r>
                        <a:rPr lang="fi-FI" sz="1800" dirty="0"/>
                        <a:t> A2.2</a:t>
                      </a:r>
                    </a:p>
                  </a:txBody>
                  <a:tcPr/>
                </a:tc>
                <a:extLst>
                  <a:ext uri="{0D108BD9-81ED-4DB2-BD59-A6C34878D82A}">
                    <a16:rowId xmlns:a16="http://schemas.microsoft.com/office/drawing/2014/main" val="630677303"/>
                  </a:ext>
                </a:extLst>
              </a:tr>
              <a:tr h="3575090">
                <a:tc>
                  <a:txBody>
                    <a:bodyPr/>
                    <a:lstStyle/>
                    <a:p>
                      <a:r>
                        <a:rPr lang="fi-FI" sz="1800" dirty="0"/>
                        <a:t>M7 </a:t>
                      </a:r>
                      <a:r>
                        <a:rPr lang="fi-FI" sz="1800" kern="1200" dirty="0" err="1">
                          <a:solidFill>
                            <a:schemeClr val="dk1"/>
                          </a:solidFill>
                          <a:effectLst/>
                        </a:rPr>
                        <a:t>ordna</a:t>
                      </a:r>
                      <a:r>
                        <a:rPr lang="fi-FI" sz="1800" kern="1200" dirty="0">
                          <a:solidFill>
                            <a:schemeClr val="dk1"/>
                          </a:solidFill>
                          <a:effectLst/>
                        </a:rPr>
                        <a:t> </a:t>
                      </a:r>
                      <a:r>
                        <a:rPr lang="fi-FI" sz="1800" kern="1200" dirty="0" err="1">
                          <a:solidFill>
                            <a:schemeClr val="dk1"/>
                          </a:solidFill>
                          <a:effectLst/>
                        </a:rPr>
                        <a:t>tillfällen</a:t>
                      </a:r>
                      <a:r>
                        <a:rPr lang="fi-FI" sz="1800" kern="1200" dirty="0">
                          <a:solidFill>
                            <a:schemeClr val="dk1"/>
                          </a:solidFill>
                          <a:effectLst/>
                        </a:rPr>
                        <a:t> </a:t>
                      </a:r>
                      <a:r>
                        <a:rPr lang="fi-FI" sz="1800" kern="1200" dirty="0" err="1">
                          <a:solidFill>
                            <a:schemeClr val="dk1"/>
                          </a:solidFill>
                          <a:effectLst/>
                        </a:rPr>
                        <a:t>där</a:t>
                      </a:r>
                      <a:r>
                        <a:rPr lang="fi-FI" sz="1800" kern="1200" dirty="0">
                          <a:solidFill>
                            <a:schemeClr val="dk1"/>
                          </a:solidFill>
                          <a:effectLst/>
                        </a:rPr>
                        <a:t> </a:t>
                      </a:r>
                      <a:r>
                        <a:rPr lang="fi-FI" sz="1800" kern="1200" dirty="0" err="1">
                          <a:solidFill>
                            <a:schemeClr val="dk1"/>
                          </a:solidFill>
                          <a:effectLst/>
                        </a:rPr>
                        <a:t>eleven</a:t>
                      </a:r>
                      <a:r>
                        <a:rPr lang="fi-FI" sz="1800" kern="1200" dirty="0">
                          <a:solidFill>
                            <a:schemeClr val="dk1"/>
                          </a:solidFill>
                          <a:effectLst/>
                        </a:rPr>
                        <a:t> </a:t>
                      </a:r>
                      <a:r>
                        <a:rPr lang="fi-FI" sz="1800" kern="1200" dirty="0" err="1">
                          <a:solidFill>
                            <a:schemeClr val="dk1"/>
                          </a:solidFill>
                          <a:effectLst/>
                        </a:rPr>
                        <a:t>med</a:t>
                      </a:r>
                      <a:r>
                        <a:rPr lang="fi-FI" sz="1800" kern="1200" dirty="0">
                          <a:solidFill>
                            <a:schemeClr val="dk1"/>
                          </a:solidFill>
                          <a:effectLst/>
                        </a:rPr>
                        <a:t> </a:t>
                      </a:r>
                      <a:r>
                        <a:rPr lang="fi-FI" sz="1800" kern="1200" dirty="0" err="1">
                          <a:solidFill>
                            <a:schemeClr val="dk1"/>
                          </a:solidFill>
                          <a:effectLst/>
                        </a:rPr>
                        <a:t>hjälp</a:t>
                      </a:r>
                      <a:r>
                        <a:rPr lang="fi-FI" sz="1800" kern="1200" dirty="0">
                          <a:solidFill>
                            <a:schemeClr val="dk1"/>
                          </a:solidFill>
                          <a:effectLst/>
                        </a:rPr>
                        <a:t> av </a:t>
                      </a:r>
                      <a:r>
                        <a:rPr lang="fi-FI" sz="1800" kern="1200" dirty="0" err="1">
                          <a:solidFill>
                            <a:schemeClr val="dk1"/>
                          </a:solidFill>
                          <a:effectLst/>
                        </a:rPr>
                        <a:t>olika</a:t>
                      </a:r>
                      <a:r>
                        <a:rPr lang="fi-FI" sz="1800" kern="1200" dirty="0">
                          <a:solidFill>
                            <a:schemeClr val="dk1"/>
                          </a:solidFill>
                          <a:effectLst/>
                        </a:rPr>
                        <a:t> </a:t>
                      </a:r>
                      <a:r>
                        <a:rPr lang="fi-FI" sz="1800" kern="1200" dirty="0" err="1">
                          <a:solidFill>
                            <a:schemeClr val="dk1"/>
                          </a:solidFill>
                          <a:effectLst/>
                        </a:rPr>
                        <a:t>medier</a:t>
                      </a:r>
                      <a:r>
                        <a:rPr lang="fi-FI" sz="1800" kern="1200" dirty="0">
                          <a:solidFill>
                            <a:schemeClr val="dk1"/>
                          </a:solidFill>
                          <a:effectLst/>
                        </a:rPr>
                        <a:t> </a:t>
                      </a:r>
                      <a:r>
                        <a:rPr lang="fi-FI" sz="1800" kern="1200" dirty="0" err="1">
                          <a:solidFill>
                            <a:schemeClr val="dk1"/>
                          </a:solidFill>
                          <a:effectLst/>
                        </a:rPr>
                        <a:t>får</a:t>
                      </a:r>
                      <a:r>
                        <a:rPr lang="fi-FI" sz="1800" kern="1200" dirty="0">
                          <a:solidFill>
                            <a:schemeClr val="dk1"/>
                          </a:solidFill>
                          <a:effectLst/>
                        </a:rPr>
                        <a:t> </a:t>
                      </a:r>
                      <a:r>
                        <a:rPr lang="fi-FI" sz="1800" kern="1200" dirty="0" err="1">
                          <a:solidFill>
                            <a:schemeClr val="dk1"/>
                          </a:solidFill>
                          <a:effectLst/>
                        </a:rPr>
                        <a:t>öva</a:t>
                      </a:r>
                      <a:r>
                        <a:rPr lang="fi-FI" sz="1800" kern="1200" dirty="0">
                          <a:solidFill>
                            <a:schemeClr val="dk1"/>
                          </a:solidFill>
                          <a:effectLst/>
                        </a:rPr>
                        <a:t> </a:t>
                      </a:r>
                      <a:r>
                        <a:rPr lang="fi-FI" sz="1800" kern="1200" dirty="0" err="1">
                          <a:solidFill>
                            <a:schemeClr val="dk1"/>
                          </a:solidFill>
                          <a:effectLst/>
                        </a:rPr>
                        <a:t>muntlig</a:t>
                      </a:r>
                      <a:r>
                        <a:rPr lang="fi-FI" sz="1800" kern="1200" dirty="0">
                          <a:solidFill>
                            <a:schemeClr val="dk1"/>
                          </a:solidFill>
                          <a:effectLst/>
                        </a:rPr>
                        <a:t> </a:t>
                      </a:r>
                      <a:r>
                        <a:rPr lang="fi-FI" sz="1800" kern="1200" dirty="0" err="1">
                          <a:solidFill>
                            <a:schemeClr val="dk1"/>
                          </a:solidFill>
                          <a:effectLst/>
                        </a:rPr>
                        <a:t>och</a:t>
                      </a:r>
                      <a:r>
                        <a:rPr lang="fi-FI" sz="1800" kern="1200" dirty="0">
                          <a:solidFill>
                            <a:schemeClr val="dk1"/>
                          </a:solidFill>
                          <a:effectLst/>
                        </a:rPr>
                        <a:t> </a:t>
                      </a:r>
                      <a:r>
                        <a:rPr lang="fi-FI" sz="1800" kern="1200" dirty="0" err="1">
                          <a:solidFill>
                            <a:schemeClr val="dk1"/>
                          </a:solidFill>
                          <a:effectLst/>
                        </a:rPr>
                        <a:t>skriftlig</a:t>
                      </a:r>
                      <a:r>
                        <a:rPr lang="fi-FI" sz="1800" kern="1200" dirty="0">
                          <a:solidFill>
                            <a:schemeClr val="dk1"/>
                          </a:solidFill>
                          <a:effectLst/>
                        </a:rPr>
                        <a:t> </a:t>
                      </a:r>
                      <a:r>
                        <a:rPr lang="fi-FI" sz="1800" kern="1200" dirty="0" err="1">
                          <a:solidFill>
                            <a:schemeClr val="dk1"/>
                          </a:solidFill>
                          <a:effectLst/>
                        </a:rPr>
                        <a:t>kommunikation</a:t>
                      </a:r>
                      <a:endParaRPr lang="fi-FI" sz="1800" dirty="0"/>
                    </a:p>
                  </a:txBody>
                  <a:tcPr/>
                </a:tc>
                <a:tc>
                  <a:txBody>
                    <a:bodyPr/>
                    <a:lstStyle/>
                    <a:p>
                      <a:r>
                        <a:rPr lang="fi-FI" sz="1800" kern="1200" dirty="0" err="1">
                          <a:solidFill>
                            <a:schemeClr val="tx1"/>
                          </a:solidFill>
                          <a:effectLst/>
                          <a:latin typeface="+mn-lt"/>
                          <a:ea typeface="+mn-ea"/>
                          <a:cs typeface="+mn-cs"/>
                        </a:rPr>
                        <a:t>Eleven</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lär</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sig</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att</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kommunicera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muntligt</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och</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skriftligt</a:t>
                      </a:r>
                      <a:r>
                        <a:rPr lang="fi-FI" sz="1800" kern="1200" dirty="0">
                          <a:solidFill>
                            <a:schemeClr val="tx1"/>
                          </a:solidFill>
                          <a:effectLst/>
                          <a:latin typeface="+mn-lt"/>
                          <a:ea typeface="+mn-ea"/>
                          <a:cs typeface="+mn-cs"/>
                        </a:rPr>
                        <a:t> i </a:t>
                      </a:r>
                      <a:r>
                        <a:rPr lang="fi-FI" sz="1800" kern="1200" dirty="0" err="1">
                          <a:solidFill>
                            <a:schemeClr val="tx1"/>
                          </a:solidFill>
                          <a:effectLst/>
                          <a:latin typeface="+mn-lt"/>
                          <a:ea typeface="+mn-ea"/>
                          <a:cs typeface="+mn-cs"/>
                        </a:rPr>
                        <a:t>olika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situationer</a:t>
                      </a:r>
                      <a:endParaRPr lang="fi-FI" sz="1800" dirty="0"/>
                    </a:p>
                  </a:txBody>
                  <a:tcPr/>
                </a:tc>
                <a:tc>
                  <a:txBody>
                    <a:bodyPr/>
                    <a:lstStyle/>
                    <a:p>
                      <a:r>
                        <a:rPr lang="fi-FI" sz="1800" dirty="0" err="1"/>
                        <a:t>Förmåga</a:t>
                      </a:r>
                      <a:r>
                        <a:rPr lang="fi-FI" sz="1800" dirty="0"/>
                        <a:t> </a:t>
                      </a:r>
                      <a:r>
                        <a:rPr lang="fi-FI" sz="1800" dirty="0" err="1"/>
                        <a:t>att</a:t>
                      </a:r>
                      <a:r>
                        <a:rPr lang="fi-FI" sz="1800" dirty="0"/>
                        <a:t> </a:t>
                      </a:r>
                      <a:r>
                        <a:rPr lang="fi-FI" sz="1800" dirty="0" err="1"/>
                        <a:t>kommunicera</a:t>
                      </a:r>
                      <a:r>
                        <a:rPr lang="fi-FI" sz="1800" dirty="0"/>
                        <a:t> i </a:t>
                      </a:r>
                      <a:r>
                        <a:rPr lang="fi-FI" sz="1800" dirty="0" err="1"/>
                        <a:t>olika</a:t>
                      </a:r>
                      <a:r>
                        <a:rPr lang="fi-FI" sz="1800" dirty="0"/>
                        <a:t> </a:t>
                      </a:r>
                      <a:r>
                        <a:rPr lang="fi-FI" sz="1800" dirty="0" err="1"/>
                        <a:t>situationer</a:t>
                      </a:r>
                      <a:endParaRPr lang="fi-FI" sz="1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kern="1200" dirty="0" err="1">
                          <a:solidFill>
                            <a:schemeClr val="tx1"/>
                          </a:solidFill>
                          <a:effectLst/>
                          <a:latin typeface="+mn-lt"/>
                          <a:ea typeface="+mn-ea"/>
                          <a:cs typeface="+mn-cs"/>
                        </a:rPr>
                        <a:t>Eleven</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klarar</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sporadiskt</a:t>
                      </a:r>
                      <a:r>
                        <a:rPr lang="fi-FI" sz="1800" kern="1200" dirty="0">
                          <a:solidFill>
                            <a:schemeClr val="tx1"/>
                          </a:solidFill>
                          <a:effectLst/>
                          <a:latin typeface="+mn-lt"/>
                          <a:ea typeface="+mn-ea"/>
                          <a:cs typeface="+mn-cs"/>
                        </a:rPr>
                        <a:t> av, </a:t>
                      </a:r>
                      <a:r>
                        <a:rPr lang="fi-FI" sz="1800" kern="1200" dirty="0" err="1">
                          <a:solidFill>
                            <a:schemeClr val="tx1"/>
                          </a:solidFill>
                          <a:effectLst/>
                          <a:latin typeface="+mn-lt"/>
                          <a:ea typeface="+mn-ea"/>
                          <a:cs typeface="+mn-cs"/>
                        </a:rPr>
                        <a:t>med</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stöd</a:t>
                      </a:r>
                      <a:r>
                        <a:rPr lang="fi-FI" sz="1800" kern="1200" dirty="0">
                          <a:solidFill>
                            <a:schemeClr val="tx1"/>
                          </a:solidFill>
                          <a:effectLst/>
                          <a:latin typeface="+mn-lt"/>
                          <a:ea typeface="+mn-ea"/>
                          <a:cs typeface="+mn-cs"/>
                        </a:rPr>
                        <a:t> av </a:t>
                      </a:r>
                      <a:r>
                        <a:rPr lang="fi-FI" sz="1800" kern="1200" dirty="0" err="1">
                          <a:solidFill>
                            <a:schemeClr val="tx1"/>
                          </a:solidFill>
                          <a:effectLst/>
                          <a:latin typeface="+mn-lt"/>
                          <a:ea typeface="+mn-ea"/>
                          <a:cs typeface="+mn-cs"/>
                        </a:rPr>
                        <a:t>sin</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samtals-partner</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några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ofta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återkommande</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och</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rutinmässiga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kommunikationssituationer</a:t>
                      </a:r>
                      <a:r>
                        <a:rPr lang="fi-FI" sz="1800" kern="1200" dirty="0">
                          <a:solidFill>
                            <a:schemeClr val="tx1"/>
                          </a:solidFill>
                          <a:effectLst/>
                          <a:latin typeface="+mn-lt"/>
                          <a:ea typeface="+mn-ea"/>
                          <a:cs typeface="+mn-cs"/>
                        </a:rPr>
                        <a:t>.</a:t>
                      </a:r>
                    </a:p>
                    <a:p>
                      <a:endParaRPr lang="fi-FI" sz="1800" dirty="0"/>
                    </a:p>
                  </a:txBody>
                  <a:tcPr/>
                </a:tc>
                <a:tc>
                  <a:txBody>
                    <a:bodyPr/>
                    <a:lstStyle/>
                    <a:p>
                      <a:r>
                        <a:rPr lang="fi-FI" sz="1800" kern="1200" dirty="0" err="1">
                          <a:solidFill>
                            <a:schemeClr val="tx1"/>
                          </a:solidFill>
                          <a:effectLst/>
                          <a:latin typeface="+mn-lt"/>
                          <a:ea typeface="+mn-ea"/>
                          <a:cs typeface="+mn-cs"/>
                        </a:rPr>
                        <a:t>Eleven</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reder</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sig</a:t>
                      </a:r>
                      <a:r>
                        <a:rPr lang="fi-FI" sz="1800" kern="1200" dirty="0">
                          <a:solidFill>
                            <a:schemeClr val="tx1"/>
                          </a:solidFill>
                          <a:effectLst/>
                          <a:latin typeface="+mn-lt"/>
                          <a:ea typeface="+mn-ea"/>
                          <a:cs typeface="+mn-cs"/>
                        </a:rPr>
                        <a:t> i </a:t>
                      </a:r>
                      <a:r>
                        <a:rPr lang="fi-FI" sz="1800" kern="1200" dirty="0" err="1">
                          <a:solidFill>
                            <a:schemeClr val="tx1"/>
                          </a:solidFill>
                          <a:effectLst/>
                          <a:latin typeface="+mn-lt"/>
                          <a:ea typeface="+mn-ea"/>
                          <a:cs typeface="+mn-cs"/>
                        </a:rPr>
                        <a:t>många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rutinmässiga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kommunika</a:t>
                      </a:r>
                      <a:r>
                        <a:rPr lang="fi-FI" sz="1800" kern="1200" dirty="0">
                          <a:solidFill>
                            <a:schemeClr val="tx1"/>
                          </a:solidFill>
                          <a:effectLst/>
                          <a:latin typeface="+mn-lt"/>
                          <a:ea typeface="+mn-ea"/>
                          <a:cs typeface="+mn-cs"/>
                        </a:rPr>
                        <a:t>–</a:t>
                      </a:r>
                      <a:r>
                        <a:rPr lang="fi-FI" sz="1800" kern="1200" dirty="0" err="1">
                          <a:solidFill>
                            <a:schemeClr val="tx1"/>
                          </a:solidFill>
                          <a:effectLst/>
                          <a:latin typeface="+mn-lt"/>
                          <a:ea typeface="+mn-ea"/>
                          <a:cs typeface="+mn-cs"/>
                        </a:rPr>
                        <a:t>tionssituationer</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men</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tar</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ibland</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stöd</a:t>
                      </a:r>
                      <a:r>
                        <a:rPr lang="fi-FI" sz="1800" kern="1200" dirty="0">
                          <a:solidFill>
                            <a:schemeClr val="tx1"/>
                          </a:solidFill>
                          <a:effectLst/>
                          <a:latin typeface="+mn-lt"/>
                          <a:ea typeface="+mn-ea"/>
                          <a:cs typeface="+mn-cs"/>
                        </a:rPr>
                        <a:t> av </a:t>
                      </a:r>
                      <a:r>
                        <a:rPr lang="fi-FI" sz="1800" kern="1200" dirty="0" err="1">
                          <a:solidFill>
                            <a:schemeClr val="tx1"/>
                          </a:solidFill>
                          <a:effectLst/>
                          <a:latin typeface="+mn-lt"/>
                          <a:ea typeface="+mn-ea"/>
                          <a:cs typeface="+mn-cs"/>
                        </a:rPr>
                        <a:t>sin</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samtals-partner</a:t>
                      </a:r>
                      <a:endParaRPr lang="fi-FI" sz="1800" dirty="0"/>
                    </a:p>
                  </a:txBody>
                  <a:tcPr/>
                </a:tc>
                <a:tc>
                  <a:txBody>
                    <a:bodyPr/>
                    <a:lstStyle/>
                    <a:p>
                      <a:r>
                        <a:rPr lang="fi-FI" sz="1800" kern="1200" dirty="0" err="1">
                          <a:solidFill>
                            <a:schemeClr val="tx1"/>
                          </a:solidFill>
                          <a:effectLst/>
                          <a:latin typeface="+mn-lt"/>
                          <a:ea typeface="+mn-ea"/>
                          <a:cs typeface="+mn-cs"/>
                        </a:rPr>
                        <a:t>Eleven</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kan</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utbyta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tankar</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eller</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information</a:t>
                      </a:r>
                      <a:r>
                        <a:rPr lang="fi-FI" sz="1800" kern="1200" dirty="0">
                          <a:solidFill>
                            <a:schemeClr val="tx1"/>
                          </a:solidFill>
                          <a:effectLst/>
                          <a:latin typeface="+mn-lt"/>
                          <a:ea typeface="+mn-ea"/>
                          <a:cs typeface="+mn-cs"/>
                        </a:rPr>
                        <a:t> i </a:t>
                      </a:r>
                      <a:r>
                        <a:rPr lang="fi-FI" sz="1800" kern="1200" dirty="0" err="1">
                          <a:solidFill>
                            <a:schemeClr val="tx1"/>
                          </a:solidFill>
                          <a:effectLst/>
                          <a:latin typeface="+mn-lt"/>
                          <a:ea typeface="+mn-ea"/>
                          <a:cs typeface="+mn-cs"/>
                        </a:rPr>
                        <a:t>bekanta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och</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vardagliga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situationer</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och</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stundtals</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hålla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igång</a:t>
                      </a:r>
                      <a:r>
                        <a:rPr lang="fi-FI" sz="1800" kern="1200" dirty="0">
                          <a:solidFill>
                            <a:schemeClr val="tx1"/>
                          </a:solidFill>
                          <a:effectLst/>
                          <a:latin typeface="+mn-lt"/>
                          <a:ea typeface="+mn-ea"/>
                          <a:cs typeface="+mn-cs"/>
                        </a:rPr>
                        <a:t> en </a:t>
                      </a:r>
                      <a:r>
                        <a:rPr lang="fi-FI" sz="1800" kern="1200" dirty="0" err="1">
                          <a:solidFill>
                            <a:schemeClr val="tx1"/>
                          </a:solidFill>
                          <a:effectLst/>
                          <a:latin typeface="+mn-lt"/>
                          <a:ea typeface="+mn-ea"/>
                          <a:cs typeface="+mn-cs"/>
                        </a:rPr>
                        <a:t>konversation</a:t>
                      </a:r>
                      <a:r>
                        <a:rPr lang="fi-FI" sz="1800" kern="1200" dirty="0">
                          <a:solidFill>
                            <a:schemeClr val="tx1"/>
                          </a:solidFill>
                          <a:effectLst/>
                          <a:latin typeface="+mn-lt"/>
                          <a:ea typeface="+mn-ea"/>
                          <a:cs typeface="+mn-cs"/>
                        </a:rPr>
                        <a:t>.</a:t>
                      </a:r>
                      <a:endParaRPr lang="fi-FI" sz="1800" dirty="0">
                        <a:solidFill>
                          <a:schemeClr val="tx1"/>
                        </a:solidFill>
                      </a:endParaRPr>
                    </a:p>
                  </a:txBody>
                  <a:tcPr/>
                </a:tc>
                <a:tc>
                  <a:txBody>
                    <a:bodyPr/>
                    <a:lstStyle/>
                    <a:p>
                      <a:r>
                        <a:rPr lang="fi-FI" sz="1800" kern="1200" dirty="0" err="1">
                          <a:solidFill>
                            <a:schemeClr val="tx1"/>
                          </a:solidFill>
                          <a:effectLst/>
                          <a:latin typeface="+mn-lt"/>
                          <a:ea typeface="+mn-ea"/>
                          <a:cs typeface="+mn-cs"/>
                        </a:rPr>
                        <a:t>Eleven</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reder</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sig</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relativt</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bra</a:t>
                      </a:r>
                      <a:r>
                        <a:rPr lang="fi-FI" sz="1800" kern="1200" dirty="0">
                          <a:solidFill>
                            <a:schemeClr val="tx1"/>
                          </a:solidFill>
                          <a:effectLst/>
                          <a:latin typeface="+mn-lt"/>
                          <a:ea typeface="+mn-ea"/>
                          <a:cs typeface="+mn-cs"/>
                        </a:rPr>
                        <a:t> i </a:t>
                      </a:r>
                      <a:r>
                        <a:rPr lang="fi-FI" sz="1800" kern="1200" dirty="0" err="1">
                          <a:solidFill>
                            <a:schemeClr val="tx1"/>
                          </a:solidFill>
                          <a:effectLst/>
                          <a:latin typeface="+mn-lt"/>
                          <a:ea typeface="+mn-ea"/>
                          <a:cs typeface="+mn-cs"/>
                        </a:rPr>
                        <a:t>olika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vardagliga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kommunikationssituationer</a:t>
                      </a:r>
                      <a:r>
                        <a:rPr lang="fi-FI" sz="1800" kern="1200" dirty="0">
                          <a:solidFill>
                            <a:schemeClr val="tx1"/>
                          </a:solidFill>
                          <a:effectLst/>
                          <a:latin typeface="+mn-lt"/>
                          <a:ea typeface="+mn-ea"/>
                          <a:cs typeface="+mn-cs"/>
                        </a:rPr>
                        <a:t>. </a:t>
                      </a:r>
                    </a:p>
                    <a:p>
                      <a:r>
                        <a:rPr lang="fi-FI" sz="1800" kern="1200" dirty="0">
                          <a:solidFill>
                            <a:schemeClr val="tx1"/>
                          </a:solidFill>
                          <a:effectLst/>
                          <a:latin typeface="+mn-lt"/>
                          <a:ea typeface="+mn-ea"/>
                          <a:cs typeface="+mn-cs"/>
                        </a:rPr>
                        <a:t> </a:t>
                      </a:r>
                    </a:p>
                    <a:p>
                      <a:r>
                        <a:rPr lang="fi-FI" sz="1800" kern="1200" dirty="0" err="1">
                          <a:solidFill>
                            <a:schemeClr val="tx1"/>
                          </a:solidFill>
                          <a:effectLst/>
                          <a:latin typeface="+mn-lt"/>
                          <a:ea typeface="+mn-ea"/>
                          <a:cs typeface="+mn-cs"/>
                        </a:rPr>
                        <a:t>Eleven</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kan</a:t>
                      </a:r>
                      <a:r>
                        <a:rPr lang="fi-FI" sz="1800" kern="1200" dirty="0">
                          <a:solidFill>
                            <a:schemeClr val="tx1"/>
                          </a:solidFill>
                          <a:effectLst/>
                          <a:latin typeface="+mn-lt"/>
                          <a:ea typeface="+mn-ea"/>
                          <a:cs typeface="+mn-cs"/>
                        </a:rPr>
                        <a:t> i </a:t>
                      </a:r>
                      <a:r>
                        <a:rPr lang="fi-FI" sz="1800" kern="1200" dirty="0" err="1">
                          <a:solidFill>
                            <a:schemeClr val="tx1"/>
                          </a:solidFill>
                          <a:effectLst/>
                          <a:latin typeface="+mn-lt"/>
                          <a:ea typeface="+mn-ea"/>
                          <a:cs typeface="+mn-cs"/>
                        </a:rPr>
                        <a:t>allt</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högre</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grad</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ta</a:t>
                      </a:r>
                      <a:r>
                        <a:rPr lang="fi-FI" sz="1800" kern="1200" dirty="0">
                          <a:solidFill>
                            <a:schemeClr val="tx1"/>
                          </a:solidFill>
                          <a:effectLst/>
                          <a:latin typeface="+mn-lt"/>
                          <a:ea typeface="+mn-ea"/>
                          <a:cs typeface="+mn-cs"/>
                        </a:rPr>
                        <a:t> </a:t>
                      </a:r>
                      <a:r>
                        <a:rPr lang="fi-FI" sz="1800" kern="1200" dirty="0" err="1">
                          <a:solidFill>
                            <a:schemeClr val="tx1"/>
                          </a:solidFill>
                          <a:effectLst/>
                          <a:latin typeface="+mn-lt"/>
                          <a:ea typeface="+mn-ea"/>
                          <a:cs typeface="+mn-cs"/>
                        </a:rPr>
                        <a:t>initiativ</a:t>
                      </a:r>
                      <a:r>
                        <a:rPr lang="fi-FI" sz="1800" kern="1200" dirty="0">
                          <a:solidFill>
                            <a:schemeClr val="tx1"/>
                          </a:solidFill>
                          <a:effectLst/>
                          <a:latin typeface="+mn-lt"/>
                          <a:ea typeface="+mn-ea"/>
                          <a:cs typeface="+mn-cs"/>
                        </a:rPr>
                        <a:t> i en </a:t>
                      </a:r>
                      <a:r>
                        <a:rPr lang="fi-FI" sz="1800" kern="1200" dirty="0" err="1">
                          <a:solidFill>
                            <a:schemeClr val="tx1"/>
                          </a:solidFill>
                          <a:effectLst/>
                          <a:latin typeface="+mn-lt"/>
                          <a:ea typeface="+mn-ea"/>
                          <a:cs typeface="+mn-cs"/>
                        </a:rPr>
                        <a:t>kommunikationssituation</a:t>
                      </a:r>
                      <a:r>
                        <a:rPr lang="fi-FI" sz="1800" kern="1200" dirty="0">
                          <a:solidFill>
                            <a:schemeClr val="tx1"/>
                          </a:solidFill>
                          <a:effectLst/>
                          <a:latin typeface="+mn-lt"/>
                          <a:ea typeface="+mn-ea"/>
                          <a:cs typeface="+mn-cs"/>
                        </a:rPr>
                        <a:t>.</a:t>
                      </a:r>
                      <a:endParaRPr lang="fi-FI" sz="1800" dirty="0">
                        <a:solidFill>
                          <a:schemeClr val="tx1"/>
                        </a:solidFill>
                      </a:endParaRPr>
                    </a:p>
                  </a:txBody>
                  <a:tcPr/>
                </a:tc>
                <a:extLst>
                  <a:ext uri="{0D108BD9-81ED-4DB2-BD59-A6C34878D82A}">
                    <a16:rowId xmlns:a16="http://schemas.microsoft.com/office/drawing/2014/main" val="4284343400"/>
                  </a:ext>
                </a:extLst>
              </a:tr>
            </a:tbl>
          </a:graphicData>
        </a:graphic>
      </p:graphicFrame>
      <p:sp>
        <p:nvSpPr>
          <p:cNvPr id="4" name="Päivämäärän paikkamerkki 3">
            <a:extLst>
              <a:ext uri="{FF2B5EF4-FFF2-40B4-BE49-F238E27FC236}">
                <a16:creationId xmlns:a16="http://schemas.microsoft.com/office/drawing/2014/main" id="{4E999FC1-9E21-4FCE-B7E4-04193D9CEEAD}"/>
              </a:ext>
            </a:extLst>
          </p:cNvPr>
          <p:cNvSpPr>
            <a:spLocks noGrp="1"/>
          </p:cNvSpPr>
          <p:nvPr>
            <p:ph type="dt" sz="half" idx="10"/>
          </p:nvPr>
        </p:nvSpPr>
        <p:spPr/>
        <p:txBody>
          <a:bodyPr/>
          <a:lstStyle/>
          <a:p>
            <a:fld id="{403A9505-A14E-4F33-B524-B4F3A82BF7D3}" type="datetime1">
              <a:rPr lang="en-GB" smtClean="0"/>
              <a:t>24/11/2023</a:t>
            </a:fld>
            <a:endParaRPr lang="en-GB"/>
          </a:p>
        </p:txBody>
      </p:sp>
      <p:sp>
        <p:nvSpPr>
          <p:cNvPr id="5" name="Alatunnisteen paikkamerkki 4">
            <a:extLst>
              <a:ext uri="{FF2B5EF4-FFF2-40B4-BE49-F238E27FC236}">
                <a16:creationId xmlns:a16="http://schemas.microsoft.com/office/drawing/2014/main" id="{22A04D07-C335-4F79-BF73-C02F894C5469}"/>
              </a:ext>
            </a:extLst>
          </p:cNvPr>
          <p:cNvSpPr>
            <a:spLocks noGrp="1"/>
          </p:cNvSpPr>
          <p:nvPr>
            <p:ph type="ftr" sz="quarter" idx="11"/>
          </p:nvPr>
        </p:nvSpPr>
        <p:spPr/>
        <p:txBody>
          <a:bodyPr/>
          <a:lstStyle/>
          <a:p>
            <a:r>
              <a:rPr lang="en-GB"/>
              <a:t>Opetushallitus</a:t>
            </a:r>
          </a:p>
        </p:txBody>
      </p:sp>
    </p:spTree>
    <p:extLst>
      <p:ext uri="{BB962C8B-B14F-4D97-AF65-F5344CB8AC3E}">
        <p14:creationId xmlns:p14="http://schemas.microsoft.com/office/powerpoint/2010/main" val="4856968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5A347E-89E2-41DE-B579-8F46E8D6E0B5}"/>
              </a:ext>
            </a:extLst>
          </p:cNvPr>
          <p:cNvSpPr>
            <a:spLocks noGrp="1"/>
          </p:cNvSpPr>
          <p:nvPr>
            <p:ph type="title"/>
          </p:nvPr>
        </p:nvSpPr>
        <p:spPr>
          <a:xfrm>
            <a:off x="190500" y="154510"/>
            <a:ext cx="11874500" cy="924277"/>
          </a:xfrm>
        </p:spPr>
        <p:txBody>
          <a:bodyPr/>
          <a:lstStyle/>
          <a:p>
            <a:r>
              <a:rPr lang="fi-FI" sz="2800" dirty="0" err="1"/>
              <a:t>Exempel</a:t>
            </a:r>
            <a:r>
              <a:rPr lang="fi-FI" sz="2800" dirty="0"/>
              <a:t>, </a:t>
            </a:r>
            <a:r>
              <a:rPr lang="fi-FI" sz="2800" dirty="0" err="1"/>
              <a:t>Bedömningskriterierna</a:t>
            </a:r>
            <a:r>
              <a:rPr lang="fi-FI" sz="2800" dirty="0"/>
              <a:t> för </a:t>
            </a:r>
            <a:r>
              <a:rPr lang="fi-FI" sz="2800" b="0" dirty="0"/>
              <a:t>A-</a:t>
            </a:r>
            <a:r>
              <a:rPr lang="fi-FI" sz="2800" b="0" dirty="0" err="1"/>
              <a:t>lärokursen</a:t>
            </a:r>
            <a:r>
              <a:rPr lang="fi-FI" sz="2800" b="0" dirty="0"/>
              <a:t> i </a:t>
            </a:r>
            <a:r>
              <a:rPr lang="fi-FI" sz="2800" b="0" dirty="0" err="1"/>
              <a:t>främmande</a:t>
            </a:r>
            <a:r>
              <a:rPr lang="fi-FI" sz="2800" b="0" dirty="0"/>
              <a:t> </a:t>
            </a:r>
            <a:r>
              <a:rPr lang="fi-FI" sz="2800" b="0" dirty="0" err="1"/>
              <a:t>språk</a:t>
            </a:r>
            <a:r>
              <a:rPr lang="fi-FI" sz="2800" b="0" dirty="0"/>
              <a:t>, M11 </a:t>
            </a:r>
            <a:r>
              <a:rPr lang="fi-FI" sz="2800" b="0" dirty="0" err="1"/>
              <a:t>Växande</a:t>
            </a:r>
            <a:r>
              <a:rPr lang="fi-FI" sz="2800" b="0" dirty="0"/>
              <a:t> </a:t>
            </a:r>
            <a:r>
              <a:rPr lang="fi-FI" sz="2800" b="0" dirty="0" err="1"/>
              <a:t>språkkunskap</a:t>
            </a:r>
            <a:r>
              <a:rPr lang="fi-FI" sz="2800" b="0" dirty="0"/>
              <a:t>, </a:t>
            </a:r>
            <a:r>
              <a:rPr lang="fi-FI" sz="2800" b="0" dirty="0" err="1"/>
              <a:t>förmåga</a:t>
            </a:r>
            <a:r>
              <a:rPr lang="fi-FI" sz="2800" b="0" dirty="0"/>
              <a:t> </a:t>
            </a:r>
            <a:r>
              <a:rPr lang="fi-FI" sz="2800" b="0" dirty="0" err="1"/>
              <a:t>att</a:t>
            </a:r>
            <a:r>
              <a:rPr lang="fi-FI" sz="2800" b="0" dirty="0"/>
              <a:t> </a:t>
            </a:r>
            <a:r>
              <a:rPr lang="fi-FI" sz="2800" b="0" dirty="0" err="1"/>
              <a:t>producera</a:t>
            </a:r>
            <a:r>
              <a:rPr lang="fi-FI" sz="2800" b="0" dirty="0"/>
              <a:t> </a:t>
            </a:r>
            <a:r>
              <a:rPr lang="fi-FI" sz="2800" b="0" dirty="0" err="1"/>
              <a:t>texter</a:t>
            </a:r>
            <a:endParaRPr lang="fi-FI" sz="2800" b="0" dirty="0"/>
          </a:p>
        </p:txBody>
      </p:sp>
      <p:graphicFrame>
        <p:nvGraphicFramePr>
          <p:cNvPr id="6" name="Taulukko 6">
            <a:extLst>
              <a:ext uri="{FF2B5EF4-FFF2-40B4-BE49-F238E27FC236}">
                <a16:creationId xmlns:a16="http://schemas.microsoft.com/office/drawing/2014/main" id="{46B494FC-A9D3-4637-86F2-8AF069EBBFE7}"/>
              </a:ext>
            </a:extLst>
          </p:cNvPr>
          <p:cNvGraphicFramePr>
            <a:graphicFrameLocks noGrp="1"/>
          </p:cNvGraphicFramePr>
          <p:nvPr>
            <p:ph idx="1"/>
            <p:extLst>
              <p:ext uri="{D42A27DB-BD31-4B8C-83A1-F6EECF244321}">
                <p14:modId xmlns:p14="http://schemas.microsoft.com/office/powerpoint/2010/main" val="260710612"/>
              </p:ext>
            </p:extLst>
          </p:nvPr>
        </p:nvGraphicFramePr>
        <p:xfrm>
          <a:off x="381001" y="1015430"/>
          <a:ext cx="11683999" cy="5791200"/>
        </p:xfrm>
        <a:graphic>
          <a:graphicData uri="http://schemas.openxmlformats.org/drawingml/2006/table">
            <a:tbl>
              <a:tblPr firstRow="1" bandRow="1">
                <a:tableStyleId>{BC89EF96-8CEA-46FF-86C4-4CE0E7609802}</a:tableStyleId>
              </a:tblPr>
              <a:tblGrid>
                <a:gridCol w="1492462">
                  <a:extLst>
                    <a:ext uri="{9D8B030D-6E8A-4147-A177-3AD203B41FA5}">
                      <a16:colId xmlns:a16="http://schemas.microsoft.com/office/drawing/2014/main" val="2988523683"/>
                    </a:ext>
                  </a:extLst>
                </a:gridCol>
                <a:gridCol w="1272833">
                  <a:extLst>
                    <a:ext uri="{9D8B030D-6E8A-4147-A177-3AD203B41FA5}">
                      <a16:colId xmlns:a16="http://schemas.microsoft.com/office/drawing/2014/main" val="934175570"/>
                    </a:ext>
                  </a:extLst>
                </a:gridCol>
                <a:gridCol w="1258086">
                  <a:extLst>
                    <a:ext uri="{9D8B030D-6E8A-4147-A177-3AD203B41FA5}">
                      <a16:colId xmlns:a16="http://schemas.microsoft.com/office/drawing/2014/main" val="168735041"/>
                    </a:ext>
                  </a:extLst>
                </a:gridCol>
                <a:gridCol w="1662415">
                  <a:extLst>
                    <a:ext uri="{9D8B030D-6E8A-4147-A177-3AD203B41FA5}">
                      <a16:colId xmlns:a16="http://schemas.microsoft.com/office/drawing/2014/main" val="3818511571"/>
                    </a:ext>
                  </a:extLst>
                </a:gridCol>
                <a:gridCol w="1690193">
                  <a:extLst>
                    <a:ext uri="{9D8B030D-6E8A-4147-A177-3AD203B41FA5}">
                      <a16:colId xmlns:a16="http://schemas.microsoft.com/office/drawing/2014/main" val="251117658"/>
                    </a:ext>
                  </a:extLst>
                </a:gridCol>
                <a:gridCol w="2229492">
                  <a:extLst>
                    <a:ext uri="{9D8B030D-6E8A-4147-A177-3AD203B41FA5}">
                      <a16:colId xmlns:a16="http://schemas.microsoft.com/office/drawing/2014/main" val="279310938"/>
                    </a:ext>
                  </a:extLst>
                </a:gridCol>
                <a:gridCol w="2078518">
                  <a:extLst>
                    <a:ext uri="{9D8B030D-6E8A-4147-A177-3AD203B41FA5}">
                      <a16:colId xmlns:a16="http://schemas.microsoft.com/office/drawing/2014/main" val="954339650"/>
                    </a:ext>
                  </a:extLst>
                </a:gridCol>
              </a:tblGrid>
              <a:tr h="1509789">
                <a:tc>
                  <a:txBody>
                    <a:bodyPr/>
                    <a:lstStyle/>
                    <a:p>
                      <a:r>
                        <a:rPr lang="fi-FI" sz="1600" dirty="0" err="1"/>
                        <a:t>Växande</a:t>
                      </a:r>
                      <a:r>
                        <a:rPr lang="fi-FI" sz="1600" dirty="0"/>
                        <a:t> </a:t>
                      </a:r>
                      <a:r>
                        <a:rPr lang="fi-FI" sz="1600" dirty="0" err="1"/>
                        <a:t>språkkunskap</a:t>
                      </a:r>
                      <a:r>
                        <a:rPr lang="fi-FI" sz="1600" dirty="0"/>
                        <a:t>, </a:t>
                      </a:r>
                      <a:r>
                        <a:rPr lang="fi-FI" sz="1600" dirty="0" err="1"/>
                        <a:t>förmåga</a:t>
                      </a:r>
                      <a:r>
                        <a:rPr lang="fi-FI" sz="1600" dirty="0"/>
                        <a:t> </a:t>
                      </a:r>
                      <a:r>
                        <a:rPr lang="fi-FI" sz="1600" dirty="0" err="1"/>
                        <a:t>att</a:t>
                      </a:r>
                      <a:r>
                        <a:rPr lang="fi-FI" sz="1600" dirty="0"/>
                        <a:t> </a:t>
                      </a:r>
                      <a:r>
                        <a:rPr lang="fi-FI" sz="1600" dirty="0" err="1"/>
                        <a:t>kommunicera</a:t>
                      </a:r>
                      <a:endParaRPr lang="fi-FI" sz="1600" dirty="0"/>
                    </a:p>
                  </a:txBody>
                  <a:tcPr/>
                </a:tc>
                <a:tc>
                  <a:txBody>
                    <a:bodyPr/>
                    <a:lstStyle/>
                    <a:p>
                      <a:r>
                        <a:rPr lang="fi-FI" sz="1600" err="1"/>
                        <a:t>Mål</a:t>
                      </a:r>
                      <a:r>
                        <a:rPr lang="fi-FI" sz="1600"/>
                        <a:t> för </a:t>
                      </a:r>
                      <a:r>
                        <a:rPr lang="fi-FI" sz="1600" err="1"/>
                        <a:t>lärandet</a:t>
                      </a:r>
                      <a:r>
                        <a:rPr lang="fi-FI" sz="1600"/>
                        <a:t> </a:t>
                      </a:r>
                      <a:r>
                        <a:rPr lang="fi-FI" sz="1600" err="1"/>
                        <a:t>som</a:t>
                      </a:r>
                      <a:r>
                        <a:rPr lang="fi-FI" sz="1600"/>
                        <a:t> </a:t>
                      </a:r>
                      <a:r>
                        <a:rPr lang="fi-FI" sz="1600" err="1"/>
                        <a:t>härletts</a:t>
                      </a:r>
                      <a:r>
                        <a:rPr lang="fi-FI" sz="1600"/>
                        <a:t> </a:t>
                      </a:r>
                      <a:r>
                        <a:rPr lang="fi-FI" sz="1600" err="1"/>
                        <a:t>ur</a:t>
                      </a:r>
                      <a:r>
                        <a:rPr lang="fi-FI" sz="1600"/>
                        <a:t> </a:t>
                      </a:r>
                      <a:r>
                        <a:rPr lang="fi-FI" sz="1600" err="1"/>
                        <a:t>målen</a:t>
                      </a:r>
                      <a:r>
                        <a:rPr lang="fi-FI" sz="1600"/>
                        <a:t> för </a:t>
                      </a:r>
                      <a:r>
                        <a:rPr lang="fi-FI" sz="1600" err="1"/>
                        <a:t>undervisningen</a:t>
                      </a:r>
                      <a:endParaRPr lang="fi-FI" sz="1600"/>
                    </a:p>
                  </a:txBody>
                  <a:tcPr/>
                </a:tc>
                <a:tc>
                  <a:txBody>
                    <a:bodyPr/>
                    <a:lstStyle/>
                    <a:p>
                      <a:r>
                        <a:rPr lang="fi-FI" sz="1600" dirty="0" err="1"/>
                        <a:t>Föremål</a:t>
                      </a:r>
                      <a:r>
                        <a:rPr lang="fi-FI" sz="1600" dirty="0"/>
                        <a:t> för </a:t>
                      </a:r>
                      <a:r>
                        <a:rPr lang="fi-FI" sz="1600" dirty="0" err="1"/>
                        <a:t>bedömning</a:t>
                      </a:r>
                      <a:r>
                        <a:rPr lang="fi-FI" sz="1600" dirty="0"/>
                        <a:t>-en</a:t>
                      </a:r>
                    </a:p>
                  </a:txBody>
                  <a:tcPr/>
                </a:tc>
                <a:tc>
                  <a:txBody>
                    <a:bodyPr/>
                    <a:lstStyle/>
                    <a:p>
                      <a:r>
                        <a:rPr lang="fi-FI" sz="1600" dirty="0" err="1"/>
                        <a:t>Kunskapskrav</a:t>
                      </a:r>
                      <a:r>
                        <a:rPr lang="fi-FI" sz="1600" dirty="0"/>
                        <a:t> för </a:t>
                      </a:r>
                      <a:r>
                        <a:rPr lang="fi-FI" sz="1600" dirty="0" err="1"/>
                        <a:t>vitsordet</a:t>
                      </a:r>
                      <a:r>
                        <a:rPr lang="fi-FI" sz="1600" dirty="0"/>
                        <a:t> 5</a:t>
                      </a:r>
                    </a:p>
                    <a:p>
                      <a:r>
                        <a:rPr lang="fi-FI" sz="1600" dirty="0" err="1"/>
                        <a:t>Kunskapsnivå</a:t>
                      </a:r>
                      <a:r>
                        <a:rPr lang="fi-FI" sz="1600" dirty="0"/>
                        <a:t> A1.1</a:t>
                      </a:r>
                    </a:p>
                    <a:p>
                      <a:endParaRPr lang="fi-FI" sz="1600" dirty="0"/>
                    </a:p>
                  </a:txBody>
                  <a:tcPr/>
                </a:tc>
                <a:tc>
                  <a:txBody>
                    <a:bodyPr/>
                    <a:lstStyle/>
                    <a:p>
                      <a:r>
                        <a:rPr lang="fi-FI" sz="1600" dirty="0" err="1"/>
                        <a:t>Kunskapskrav</a:t>
                      </a:r>
                      <a:r>
                        <a:rPr lang="fi-FI" sz="1600" dirty="0"/>
                        <a:t> för </a:t>
                      </a:r>
                      <a:r>
                        <a:rPr lang="fi-FI" sz="1600" dirty="0" err="1"/>
                        <a:t>vitsordet</a:t>
                      </a:r>
                      <a:r>
                        <a:rPr lang="fi-FI" sz="1600" dirty="0"/>
                        <a:t> 7</a:t>
                      </a:r>
                    </a:p>
                    <a:p>
                      <a:r>
                        <a:rPr lang="fi-FI" sz="1600" dirty="0" err="1"/>
                        <a:t>Kunskapsnivå</a:t>
                      </a:r>
                      <a:r>
                        <a:rPr lang="fi-FI" sz="1600" dirty="0"/>
                        <a:t> A1.1/A1.2</a:t>
                      </a:r>
                    </a:p>
                    <a:p>
                      <a:endParaRPr lang="fi-FI" sz="1600" dirty="0"/>
                    </a:p>
                  </a:txBody>
                  <a:tcPr/>
                </a:tc>
                <a:tc>
                  <a:txBody>
                    <a:bodyPr/>
                    <a:lstStyle/>
                    <a:p>
                      <a:r>
                        <a:rPr lang="fi-FI" sz="1600" dirty="0" err="1"/>
                        <a:t>Kunskapskrav</a:t>
                      </a:r>
                      <a:r>
                        <a:rPr lang="fi-FI" sz="1600" dirty="0"/>
                        <a:t> för </a:t>
                      </a:r>
                      <a:r>
                        <a:rPr lang="fi-FI" sz="1600" dirty="0" err="1"/>
                        <a:t>vitsordet</a:t>
                      </a:r>
                      <a:r>
                        <a:rPr lang="fi-FI" sz="1600" dirty="0"/>
                        <a:t> 8</a:t>
                      </a:r>
                    </a:p>
                    <a:p>
                      <a:r>
                        <a:rPr lang="fi-FI" sz="1600" dirty="0" err="1"/>
                        <a:t>Kunskapsnivå</a:t>
                      </a:r>
                      <a:r>
                        <a:rPr lang="fi-FI" sz="1600" dirty="0"/>
                        <a:t> A1.2</a:t>
                      </a:r>
                    </a:p>
                    <a:p>
                      <a:endParaRPr lang="fi-FI" sz="1600" dirty="0"/>
                    </a:p>
                  </a:txBody>
                  <a:tcPr/>
                </a:tc>
                <a:tc>
                  <a:txBody>
                    <a:bodyPr/>
                    <a:lstStyle/>
                    <a:p>
                      <a:r>
                        <a:rPr lang="fi-FI" sz="1600" dirty="0" err="1"/>
                        <a:t>Kunskapskrav</a:t>
                      </a:r>
                      <a:r>
                        <a:rPr lang="fi-FI" sz="1600" dirty="0"/>
                        <a:t> för </a:t>
                      </a:r>
                      <a:r>
                        <a:rPr lang="fi-FI" sz="1600" dirty="0" err="1"/>
                        <a:t>vitsordet</a:t>
                      </a:r>
                      <a:r>
                        <a:rPr lang="fi-FI" sz="1600" dirty="0"/>
                        <a:t> 9 </a:t>
                      </a:r>
                    </a:p>
                    <a:p>
                      <a:r>
                        <a:rPr lang="fi-FI" sz="1600" dirty="0" err="1"/>
                        <a:t>Kunskapsnivå</a:t>
                      </a:r>
                      <a:r>
                        <a:rPr lang="fi-FI" sz="1600" dirty="0"/>
                        <a:t> A2.2</a:t>
                      </a:r>
                    </a:p>
                  </a:txBody>
                  <a:tcPr/>
                </a:tc>
                <a:extLst>
                  <a:ext uri="{0D108BD9-81ED-4DB2-BD59-A6C34878D82A}">
                    <a16:rowId xmlns:a16="http://schemas.microsoft.com/office/drawing/2014/main" val="630677303"/>
                  </a:ext>
                </a:extLst>
              </a:tr>
              <a:tr h="4114914">
                <a:tc>
                  <a:txBody>
                    <a:bodyPr/>
                    <a:lstStyle/>
                    <a:p>
                      <a:r>
                        <a:rPr lang="sv-SE" sz="1600" dirty="0"/>
                        <a:t>M11 ge eleven</a:t>
                      </a:r>
                    </a:p>
                    <a:p>
                      <a:r>
                        <a:rPr lang="sv-SE" sz="1600" dirty="0"/>
                        <a:t>Många möjligheter att öva sig i att tala</a:t>
                      </a:r>
                    </a:p>
                    <a:p>
                      <a:r>
                        <a:rPr lang="sv-SE" sz="1600" dirty="0"/>
                        <a:t>och skriva i för åldern lämpliga situationer och i detta sam-</a:t>
                      </a:r>
                      <a:r>
                        <a:rPr lang="sv-SE" sz="1600" dirty="0" err="1"/>
                        <a:t>manhang</a:t>
                      </a:r>
                      <a:r>
                        <a:rPr lang="sv-SE" sz="1600" dirty="0"/>
                        <a:t> fästa uppmärksam-het vid uttal och vid</a:t>
                      </a:r>
                    </a:p>
                    <a:p>
                      <a:r>
                        <a:rPr lang="sv-SE" sz="1600" dirty="0"/>
                        <a:t>strukturer som är relevanta för textens innehåll</a:t>
                      </a:r>
                      <a:endParaRPr lang="fi-FI" sz="1600" dirty="0"/>
                    </a:p>
                  </a:txBody>
                  <a:tcPr/>
                </a:tc>
                <a:tc>
                  <a:txBody>
                    <a:bodyPr/>
                    <a:lstStyle/>
                    <a:p>
                      <a:r>
                        <a:rPr lang="sv-SE" sz="1600" dirty="0"/>
                        <a:t>Eleven lär sig att uttrycka sig muntligt och skriftligt</a:t>
                      </a:r>
                    </a:p>
                    <a:p>
                      <a:r>
                        <a:rPr lang="sv-SE" sz="1600" dirty="0"/>
                        <a:t>genom att använda målspråkets</a:t>
                      </a:r>
                    </a:p>
                    <a:p>
                      <a:r>
                        <a:rPr lang="sv-SE" sz="1600" dirty="0"/>
                        <a:t>centrala ordförråd</a:t>
                      </a:r>
                    </a:p>
                    <a:p>
                      <a:r>
                        <a:rPr lang="sv-SE" sz="1600" dirty="0"/>
                        <a:t>och centrala strukturer.</a:t>
                      </a:r>
                    </a:p>
                    <a:p>
                      <a:r>
                        <a:rPr lang="sv-SE" sz="1600" dirty="0"/>
                        <a:t>Eleven lär sig att uttala förståeligt</a:t>
                      </a:r>
                      <a:endParaRPr lang="fi-FI" sz="1600" dirty="0"/>
                    </a:p>
                  </a:txBody>
                  <a:tcPr/>
                </a:tc>
                <a:tc>
                  <a:txBody>
                    <a:bodyPr/>
                    <a:lstStyle/>
                    <a:p>
                      <a:r>
                        <a:rPr lang="fi-FI" sz="1600" dirty="0" err="1"/>
                        <a:t>Förmåga</a:t>
                      </a:r>
                      <a:r>
                        <a:rPr lang="fi-FI" sz="1600" dirty="0"/>
                        <a:t> </a:t>
                      </a:r>
                      <a:r>
                        <a:rPr lang="fi-FI" sz="1600" dirty="0" err="1"/>
                        <a:t>att</a:t>
                      </a:r>
                      <a:r>
                        <a:rPr lang="fi-FI" sz="1600" dirty="0"/>
                        <a:t> </a:t>
                      </a:r>
                      <a:r>
                        <a:rPr lang="fi-FI" sz="1600" dirty="0" err="1"/>
                        <a:t>producera</a:t>
                      </a:r>
                      <a:r>
                        <a:rPr lang="fi-FI" sz="1600" dirty="0"/>
                        <a:t> </a:t>
                      </a:r>
                      <a:r>
                        <a:rPr lang="fi-FI" sz="1600" dirty="0" err="1"/>
                        <a:t>texter</a:t>
                      </a:r>
                      <a:endParaRPr lang="fi-FI" sz="1600" dirty="0"/>
                    </a:p>
                  </a:txBody>
                  <a:tcPr/>
                </a:tc>
                <a:tc>
                  <a:txBody>
                    <a:bodyPr/>
                    <a:lstStyle/>
                    <a:p>
                      <a:r>
                        <a:rPr lang="sv-SE" sz="1600" dirty="0"/>
                        <a:t>Eleven kan ut-</a:t>
                      </a:r>
                    </a:p>
                    <a:p>
                      <a:r>
                        <a:rPr lang="sv-SE" sz="1600" dirty="0"/>
                        <a:t>trycka sig mycket</a:t>
                      </a:r>
                    </a:p>
                    <a:p>
                      <a:r>
                        <a:rPr lang="sv-SE" sz="1600" dirty="0"/>
                        <a:t>begränsat i tal</a:t>
                      </a:r>
                    </a:p>
                    <a:p>
                      <a:r>
                        <a:rPr lang="sv-SE" sz="1600" dirty="0"/>
                        <a:t>med hjälp av be-</a:t>
                      </a:r>
                    </a:p>
                    <a:p>
                      <a:r>
                        <a:rPr lang="sv-SE" sz="1600" dirty="0"/>
                        <a:t>kanta och inövade ord och de vanligaste inlärda stan-</a:t>
                      </a:r>
                    </a:p>
                    <a:p>
                      <a:r>
                        <a:rPr lang="sv-SE" sz="1600" dirty="0" err="1"/>
                        <a:t>darduttrycken</a:t>
                      </a:r>
                      <a:r>
                        <a:rPr lang="sv-SE" sz="1600" dirty="0"/>
                        <a:t>.</a:t>
                      </a:r>
                    </a:p>
                    <a:p>
                      <a:endParaRPr lang="sv-SE" sz="1600" dirty="0"/>
                    </a:p>
                    <a:p>
                      <a:r>
                        <a:rPr lang="sv-SE" sz="1600" dirty="0"/>
                        <a:t>Eleven uttalar</a:t>
                      </a:r>
                    </a:p>
                    <a:p>
                      <a:r>
                        <a:rPr lang="sv-SE" sz="1600" dirty="0"/>
                        <a:t>några inövade ut-</a:t>
                      </a:r>
                    </a:p>
                    <a:p>
                      <a:r>
                        <a:rPr lang="sv-SE" sz="1600" dirty="0"/>
                        <a:t>tryck begripligt</a:t>
                      </a:r>
                    </a:p>
                    <a:p>
                      <a:r>
                        <a:rPr lang="sv-SE" sz="1600" dirty="0"/>
                        <a:t>och kan skriva</a:t>
                      </a:r>
                    </a:p>
                    <a:p>
                      <a:r>
                        <a:rPr lang="sv-SE" sz="1600" dirty="0"/>
                        <a:t>några bekanta enskilda ord och uttryck.</a:t>
                      </a:r>
                      <a:endParaRPr lang="fi-FI" sz="1600" dirty="0"/>
                    </a:p>
                  </a:txBody>
                  <a:tcPr/>
                </a:tc>
                <a:tc>
                  <a:txBody>
                    <a:bodyPr/>
                    <a:lstStyle/>
                    <a:p>
                      <a:r>
                        <a:rPr lang="sv-SE" sz="1600" dirty="0"/>
                        <a:t>Eleven kan ut-</a:t>
                      </a:r>
                    </a:p>
                    <a:p>
                      <a:r>
                        <a:rPr lang="sv-SE" sz="1600" dirty="0"/>
                        <a:t>trycka sig mycket</a:t>
                      </a:r>
                    </a:p>
                    <a:p>
                      <a:r>
                        <a:rPr lang="sv-SE" sz="1600" dirty="0"/>
                        <a:t>begränsat i tal</a:t>
                      </a:r>
                    </a:p>
                    <a:p>
                      <a:r>
                        <a:rPr lang="sv-SE" sz="1600" dirty="0"/>
                        <a:t>med hjälp av </a:t>
                      </a:r>
                      <a:r>
                        <a:rPr lang="sv-SE" sz="1600" dirty="0" err="1"/>
                        <a:t>inö</a:t>
                      </a:r>
                      <a:r>
                        <a:rPr lang="sv-SE" sz="1600" dirty="0"/>
                        <a:t>-</a:t>
                      </a:r>
                    </a:p>
                    <a:p>
                      <a:r>
                        <a:rPr lang="sv-SE" sz="1600" dirty="0" err="1"/>
                        <a:t>vade</a:t>
                      </a:r>
                      <a:r>
                        <a:rPr lang="sv-SE" sz="1600" dirty="0"/>
                        <a:t> ord och in-</a:t>
                      </a:r>
                    </a:p>
                    <a:p>
                      <a:r>
                        <a:rPr lang="sv-SE" sz="1600" dirty="0"/>
                        <a:t>lärda </a:t>
                      </a:r>
                      <a:r>
                        <a:rPr lang="sv-SE" sz="1600" dirty="0" err="1"/>
                        <a:t>standardut</a:t>
                      </a:r>
                      <a:r>
                        <a:rPr lang="sv-SE" sz="1600" dirty="0"/>
                        <a:t>-</a:t>
                      </a:r>
                    </a:p>
                    <a:p>
                      <a:r>
                        <a:rPr lang="sv-SE" sz="1600" dirty="0"/>
                        <a:t>tryck.</a:t>
                      </a:r>
                    </a:p>
                    <a:p>
                      <a:endParaRPr lang="sv-SE" sz="1600" dirty="0"/>
                    </a:p>
                    <a:p>
                      <a:r>
                        <a:rPr lang="sv-SE" sz="1600" dirty="0"/>
                        <a:t>Eleven uttalar</a:t>
                      </a:r>
                    </a:p>
                    <a:p>
                      <a:r>
                        <a:rPr lang="sv-SE" sz="1600" dirty="0"/>
                        <a:t>några inövade ut-</a:t>
                      </a:r>
                    </a:p>
                    <a:p>
                      <a:r>
                        <a:rPr lang="sv-SE" sz="1600" dirty="0"/>
                        <a:t>tryck begripligt</a:t>
                      </a:r>
                    </a:p>
                    <a:p>
                      <a:r>
                        <a:rPr lang="sv-SE" sz="1600" dirty="0"/>
                        <a:t>och kan skriva</a:t>
                      </a:r>
                    </a:p>
                    <a:p>
                      <a:r>
                        <a:rPr lang="sv-SE" sz="1600" dirty="0"/>
                        <a:t>några enskilda ord</a:t>
                      </a:r>
                    </a:p>
                    <a:p>
                      <a:r>
                        <a:rPr lang="sv-SE" sz="1600" dirty="0"/>
                        <a:t>och uttryck</a:t>
                      </a:r>
                      <a:endParaRPr lang="fi-FI" sz="1600" dirty="0"/>
                    </a:p>
                  </a:txBody>
                  <a:tcPr/>
                </a:tc>
                <a:tc>
                  <a:txBody>
                    <a:bodyPr/>
                    <a:lstStyle/>
                    <a:p>
                      <a:r>
                        <a:rPr lang="sv-SE" sz="1600" dirty="0">
                          <a:solidFill>
                            <a:schemeClr val="tx1"/>
                          </a:solidFill>
                        </a:rPr>
                        <a:t>Eleven kan med hjälp av ett begränsat uttrycksförråd berätta om några bekanta och för hen viktiga saker samt skriva några korta meningar om in-övade ämnen. Eleven uttalar de flesta inövade uttrycken begripligt.</a:t>
                      </a:r>
                    </a:p>
                    <a:p>
                      <a:endParaRPr lang="sv-SE" sz="1600" dirty="0">
                        <a:solidFill>
                          <a:schemeClr val="tx1"/>
                        </a:solidFill>
                      </a:endParaRPr>
                    </a:p>
                    <a:p>
                      <a:r>
                        <a:rPr lang="sv-SE" sz="1600" dirty="0">
                          <a:solidFill>
                            <a:schemeClr val="tx1"/>
                          </a:solidFill>
                        </a:rPr>
                        <a:t>Eleven behärskar ett mycket begränsat ord-förråd, några </a:t>
                      </a:r>
                      <a:r>
                        <a:rPr lang="sv-SE" sz="1600" dirty="0" err="1">
                          <a:solidFill>
                            <a:schemeClr val="tx1"/>
                          </a:solidFill>
                        </a:rPr>
                        <a:t>situati-onsbundna</a:t>
                      </a:r>
                      <a:r>
                        <a:rPr lang="sv-SE" sz="1600" dirty="0">
                          <a:solidFill>
                            <a:schemeClr val="tx1"/>
                          </a:solidFill>
                        </a:rPr>
                        <a:t> uttryck och en del av den </a:t>
                      </a:r>
                      <a:r>
                        <a:rPr lang="sv-SE" sz="1600" dirty="0" err="1">
                          <a:solidFill>
                            <a:schemeClr val="tx1"/>
                          </a:solidFill>
                        </a:rPr>
                        <a:t>ele-mentära</a:t>
                      </a:r>
                      <a:r>
                        <a:rPr lang="sv-SE" sz="1600" dirty="0">
                          <a:solidFill>
                            <a:schemeClr val="tx1"/>
                          </a:solidFill>
                        </a:rPr>
                        <a:t> grammatiken.</a:t>
                      </a:r>
                      <a:endParaRPr lang="fi-FI" sz="1600" dirty="0">
                        <a:solidFill>
                          <a:schemeClr val="tx1"/>
                        </a:solidFill>
                      </a:endParaRPr>
                    </a:p>
                  </a:txBody>
                  <a:tcPr/>
                </a:tc>
                <a:tc>
                  <a:txBody>
                    <a:bodyPr/>
                    <a:lstStyle/>
                    <a:p>
                      <a:r>
                        <a:rPr lang="sv-SE" sz="1600" dirty="0">
                          <a:solidFill>
                            <a:schemeClr val="tx1"/>
                          </a:solidFill>
                        </a:rPr>
                        <a:t>Eleven behärskar</a:t>
                      </a:r>
                    </a:p>
                    <a:p>
                      <a:r>
                        <a:rPr lang="sv-SE" sz="1600" dirty="0">
                          <a:solidFill>
                            <a:schemeClr val="tx1"/>
                          </a:solidFill>
                        </a:rPr>
                        <a:t>en begränsad mängd korta, inövade uttryck, det mest centrala ord-</a:t>
                      </a:r>
                    </a:p>
                    <a:p>
                      <a:r>
                        <a:rPr lang="sv-SE" sz="1600" dirty="0">
                          <a:solidFill>
                            <a:schemeClr val="tx1"/>
                          </a:solidFill>
                        </a:rPr>
                        <a:t>förrådet och grund-läggande sats-strukturer. Eleven kan med hjälp av ett be-</a:t>
                      </a:r>
                    </a:p>
                    <a:p>
                      <a:r>
                        <a:rPr lang="sv-SE" sz="1600" dirty="0">
                          <a:solidFill>
                            <a:schemeClr val="tx1"/>
                          </a:solidFill>
                        </a:rPr>
                        <a:t>gränsat uttrycksförråd berätta om vardagliga och för hen viktiga saker samt skriva enkla</a:t>
                      </a:r>
                    </a:p>
                    <a:p>
                      <a:r>
                        <a:rPr lang="sv-SE" sz="1600" dirty="0">
                          <a:solidFill>
                            <a:schemeClr val="tx1"/>
                          </a:solidFill>
                        </a:rPr>
                        <a:t>meddelanden.</a:t>
                      </a:r>
                    </a:p>
                    <a:p>
                      <a:endParaRPr lang="sv-SE" sz="1600" dirty="0">
                        <a:solidFill>
                          <a:schemeClr val="tx1"/>
                        </a:solidFill>
                      </a:endParaRPr>
                    </a:p>
                    <a:p>
                      <a:r>
                        <a:rPr lang="sv-SE" sz="1600" dirty="0">
                          <a:solidFill>
                            <a:schemeClr val="tx1"/>
                          </a:solidFill>
                        </a:rPr>
                        <a:t>Eleven uttalar </a:t>
                      </a:r>
                      <a:r>
                        <a:rPr lang="sv-SE" sz="1600" dirty="0" err="1">
                          <a:solidFill>
                            <a:schemeClr val="tx1"/>
                          </a:solidFill>
                        </a:rPr>
                        <a:t>inö</a:t>
                      </a:r>
                      <a:r>
                        <a:rPr lang="sv-SE" sz="1600" dirty="0">
                          <a:solidFill>
                            <a:schemeClr val="tx1"/>
                          </a:solidFill>
                        </a:rPr>
                        <a:t>-</a:t>
                      </a:r>
                    </a:p>
                    <a:p>
                      <a:r>
                        <a:rPr lang="sv-SE" sz="1600" dirty="0" err="1">
                          <a:solidFill>
                            <a:schemeClr val="tx1"/>
                          </a:solidFill>
                        </a:rPr>
                        <a:t>vade</a:t>
                      </a:r>
                      <a:r>
                        <a:rPr lang="sv-SE" sz="1600" dirty="0">
                          <a:solidFill>
                            <a:schemeClr val="tx1"/>
                          </a:solidFill>
                        </a:rPr>
                        <a:t> uttryck be-</a:t>
                      </a:r>
                    </a:p>
                    <a:p>
                      <a:r>
                        <a:rPr lang="sv-SE" sz="1600" dirty="0">
                          <a:solidFill>
                            <a:schemeClr val="tx1"/>
                          </a:solidFill>
                        </a:rPr>
                        <a:t>gripligt.</a:t>
                      </a:r>
                      <a:endParaRPr lang="fi-FI" sz="1600" dirty="0">
                        <a:solidFill>
                          <a:schemeClr val="tx1"/>
                        </a:solidFill>
                      </a:endParaRPr>
                    </a:p>
                  </a:txBody>
                  <a:tcPr/>
                </a:tc>
                <a:extLst>
                  <a:ext uri="{0D108BD9-81ED-4DB2-BD59-A6C34878D82A}">
                    <a16:rowId xmlns:a16="http://schemas.microsoft.com/office/drawing/2014/main" val="4284343400"/>
                  </a:ext>
                </a:extLst>
              </a:tr>
            </a:tbl>
          </a:graphicData>
        </a:graphic>
      </p:graphicFrame>
      <p:sp>
        <p:nvSpPr>
          <p:cNvPr id="4" name="Päivämäärän paikkamerkki 3">
            <a:extLst>
              <a:ext uri="{FF2B5EF4-FFF2-40B4-BE49-F238E27FC236}">
                <a16:creationId xmlns:a16="http://schemas.microsoft.com/office/drawing/2014/main" id="{4E999FC1-9E21-4FCE-B7E4-04193D9CEEAD}"/>
              </a:ext>
            </a:extLst>
          </p:cNvPr>
          <p:cNvSpPr>
            <a:spLocks noGrp="1"/>
          </p:cNvSpPr>
          <p:nvPr>
            <p:ph type="dt" sz="half" idx="10"/>
          </p:nvPr>
        </p:nvSpPr>
        <p:spPr/>
        <p:txBody>
          <a:bodyPr/>
          <a:lstStyle/>
          <a:p>
            <a:fld id="{403A9505-A14E-4F33-B524-B4F3A82BF7D3}" type="datetime1">
              <a:rPr lang="en-GB" smtClean="0"/>
              <a:t>24/11/2023</a:t>
            </a:fld>
            <a:endParaRPr lang="en-GB"/>
          </a:p>
        </p:txBody>
      </p:sp>
      <p:sp>
        <p:nvSpPr>
          <p:cNvPr id="5" name="Alatunnisteen paikkamerkki 4">
            <a:extLst>
              <a:ext uri="{FF2B5EF4-FFF2-40B4-BE49-F238E27FC236}">
                <a16:creationId xmlns:a16="http://schemas.microsoft.com/office/drawing/2014/main" id="{22A04D07-C335-4F79-BF73-C02F894C5469}"/>
              </a:ext>
            </a:extLst>
          </p:cNvPr>
          <p:cNvSpPr>
            <a:spLocks noGrp="1"/>
          </p:cNvSpPr>
          <p:nvPr>
            <p:ph type="ftr" sz="quarter" idx="11"/>
          </p:nvPr>
        </p:nvSpPr>
        <p:spPr/>
        <p:txBody>
          <a:bodyPr/>
          <a:lstStyle/>
          <a:p>
            <a:r>
              <a:rPr lang="en-GB"/>
              <a:t>Opetushallitus</a:t>
            </a:r>
          </a:p>
        </p:txBody>
      </p:sp>
      <p:sp>
        <p:nvSpPr>
          <p:cNvPr id="3" name="Ellipsi 2">
            <a:extLst>
              <a:ext uri="{FF2B5EF4-FFF2-40B4-BE49-F238E27FC236}">
                <a16:creationId xmlns:a16="http://schemas.microsoft.com/office/drawing/2014/main" id="{9083CAFE-46B0-C093-1D4D-5AABC7FC0DD5}"/>
              </a:ext>
            </a:extLst>
          </p:cNvPr>
          <p:cNvSpPr/>
          <p:nvPr/>
        </p:nvSpPr>
        <p:spPr>
          <a:xfrm>
            <a:off x="5743254" y="1479082"/>
            <a:ext cx="1972638" cy="10479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976205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573660" y="419474"/>
            <a:ext cx="10515600" cy="951741"/>
          </a:xfrm>
        </p:spPr>
        <p:txBody>
          <a:bodyPr/>
          <a:lstStyle/>
          <a:p>
            <a:r>
              <a:rPr lang="sv-SE" sz="3600" dirty="0">
                <a:latin typeface="Verdana" panose="020B0604030504040204" pitchFamily="34" charset="0"/>
                <a:ea typeface="Verdana" panose="020B0604030504040204" pitchFamily="34" charset="0"/>
                <a:cs typeface="Lucida Sans Unicode" panose="020B0602030504020204" pitchFamily="34" charset="0"/>
              </a:rPr>
              <a:t>Bedömning av arbetet </a:t>
            </a:r>
            <a:r>
              <a:rPr lang="sv-SE" sz="3600" dirty="0">
                <a:solidFill>
                  <a:srgbClr val="92D050"/>
                </a:solidFill>
                <a:latin typeface="Verdana" panose="020B0604030504040204" pitchFamily="34" charset="0"/>
                <a:ea typeface="Verdana" panose="020B0604030504040204" pitchFamily="34" charset="0"/>
                <a:cs typeface="Lucida Sans Unicode" panose="020B0602030504020204" pitchFamily="34" charset="0"/>
              </a:rPr>
              <a:t>i det andra inhemska språket och främmande språk</a:t>
            </a:r>
            <a:r>
              <a:rPr lang="sv-SE" sz="3600" dirty="0">
                <a:solidFill>
                  <a:schemeClr val="accent2">
                    <a:lumMod val="75000"/>
                  </a:schemeClr>
                </a:solidFill>
                <a:latin typeface="Verdana" panose="020B0604030504040204" pitchFamily="34" charset="0"/>
                <a:ea typeface="Verdana" panose="020B0604030504040204" pitchFamily="34" charset="0"/>
                <a:cs typeface="Lucida Sans Unicode" panose="020B0602030504020204" pitchFamily="34" charset="0"/>
              </a:rPr>
              <a:t> </a:t>
            </a:r>
            <a:br>
              <a:rPr lang="sv-SE" sz="4800" dirty="0">
                <a:latin typeface="Verdana" panose="020B0604030504040204" pitchFamily="34" charset="0"/>
                <a:ea typeface="Verdana" panose="020B0604030504040204" pitchFamily="34" charset="0"/>
                <a:cs typeface="Lucida Sans Unicode" panose="020B0602030504020204" pitchFamily="34" charset="0"/>
              </a:rPr>
            </a:br>
            <a:endParaRPr lang="sv-SE" sz="4800" dirty="0">
              <a:latin typeface="Verdana" panose="020B0604030504040204" pitchFamily="34" charset="0"/>
              <a:ea typeface="Verdana" panose="020B0604030504040204" pitchFamily="34" charset="0"/>
              <a:cs typeface="Lucida Sans Unicode" panose="020B0602030504020204" pitchFamily="34" charset="0"/>
            </a:endParaRPr>
          </a:p>
        </p:txBody>
      </p:sp>
      <p:sp>
        <p:nvSpPr>
          <p:cNvPr id="3" name="Sisällön paikkamerkki 2"/>
          <p:cNvSpPr>
            <a:spLocks noGrp="1"/>
          </p:cNvSpPr>
          <p:nvPr>
            <p:ph idx="1"/>
          </p:nvPr>
        </p:nvSpPr>
        <p:spPr>
          <a:xfrm>
            <a:off x="448282" y="1633524"/>
            <a:ext cx="10515600" cy="4672163"/>
          </a:xfrm>
        </p:spPr>
        <p:txBody>
          <a:bodyPr vert="horz" lIns="91440" tIns="45720" rIns="91440" bIns="45720" rtlCol="0" anchor="t">
            <a:noAutofit/>
          </a:bodyPr>
          <a:lstStyle/>
          <a:p>
            <a:pPr marL="360045" indent="-360045"/>
            <a:r>
              <a:rPr lang="sv-SE" sz="1800">
                <a:latin typeface="Verdana"/>
                <a:ea typeface="Verdana"/>
                <a:cs typeface="Lucida Sans Unicode"/>
              </a:rPr>
              <a:t>Arbetet är en grundläggande del av </a:t>
            </a:r>
            <a:r>
              <a:rPr lang="sv-SE" sz="1800">
                <a:solidFill>
                  <a:schemeClr val="accent2">
                    <a:lumMod val="75000"/>
                  </a:schemeClr>
                </a:solidFill>
                <a:latin typeface="Verdana"/>
                <a:ea typeface="Verdana"/>
                <a:cs typeface="Lucida Sans Unicode"/>
              </a:rPr>
              <a:t>läroämnets</a:t>
            </a:r>
            <a:r>
              <a:rPr lang="sv-SE" sz="1800">
                <a:latin typeface="Verdana"/>
                <a:ea typeface="Verdana"/>
                <a:cs typeface="Lucida Sans Unicode"/>
              </a:rPr>
              <a:t> karaktär och en del av </a:t>
            </a:r>
            <a:r>
              <a:rPr lang="sv-SE" sz="1800" b="1">
                <a:solidFill>
                  <a:schemeClr val="tx2"/>
                </a:solidFill>
                <a:latin typeface="Verdana"/>
                <a:ea typeface="Verdana"/>
                <a:cs typeface="Lucida Sans Unicode"/>
              </a:rPr>
              <a:t>bedömningen i läroämnena</a:t>
            </a:r>
            <a:r>
              <a:rPr lang="sv-SE" sz="1800">
                <a:solidFill>
                  <a:schemeClr val="tx2"/>
                </a:solidFill>
                <a:latin typeface="Verdana"/>
                <a:ea typeface="Verdana"/>
                <a:cs typeface="Lucida Sans Unicode"/>
              </a:rPr>
              <a:t>.</a:t>
            </a:r>
          </a:p>
          <a:p>
            <a:pPr marL="360045" indent="-360045"/>
            <a:r>
              <a:rPr lang="sv-SE" sz="1800">
                <a:latin typeface="Verdana"/>
                <a:ea typeface="Verdana"/>
                <a:cs typeface="Lucida Sans Unicode"/>
              </a:rPr>
              <a:t>Grundar sig på</a:t>
            </a:r>
            <a:r>
              <a:rPr lang="sv-SE" sz="1800">
                <a:solidFill>
                  <a:schemeClr val="tx2"/>
                </a:solidFill>
                <a:latin typeface="Verdana"/>
                <a:ea typeface="Verdana"/>
                <a:cs typeface="Lucida Sans Unicode"/>
              </a:rPr>
              <a:t> </a:t>
            </a:r>
            <a:r>
              <a:rPr lang="sv-SE" sz="1800" b="1">
                <a:solidFill>
                  <a:schemeClr val="tx2"/>
                </a:solidFill>
                <a:latin typeface="Verdana"/>
                <a:ea typeface="Verdana"/>
                <a:cs typeface="Lucida Sans Unicode"/>
              </a:rPr>
              <a:t>målen för elevens arbetsfärdigheter</a:t>
            </a:r>
            <a:r>
              <a:rPr lang="sv-SE" sz="1800">
                <a:solidFill>
                  <a:schemeClr val="tx2"/>
                </a:solidFill>
                <a:latin typeface="Verdana"/>
                <a:ea typeface="Verdana"/>
                <a:cs typeface="Lucida Sans Unicode"/>
              </a:rPr>
              <a:t> </a:t>
            </a:r>
            <a:r>
              <a:rPr lang="sv-SE" sz="1800">
                <a:latin typeface="Verdana"/>
                <a:ea typeface="Verdana"/>
                <a:cs typeface="Lucida Sans Unicode"/>
              </a:rPr>
              <a:t>som ingår i målen för läroämnena.</a:t>
            </a:r>
          </a:p>
          <a:p>
            <a:pPr marL="360045" indent="-360045"/>
            <a:r>
              <a:rPr lang="sv-SE" sz="1800">
                <a:latin typeface="Verdana"/>
                <a:ea typeface="Verdana"/>
                <a:cs typeface="Lucida Sans Unicode"/>
              </a:rPr>
              <a:t>Med arbetsfärdigheter avses färdigheter som eleven under tiden för den grundläggande utbildningen utvecklar i olika läroämnen i</a:t>
            </a:r>
          </a:p>
          <a:p>
            <a:pPr lvl="1"/>
            <a:r>
              <a:rPr lang="sv-SE" sz="1800">
                <a:latin typeface="Verdana"/>
                <a:ea typeface="Verdana"/>
                <a:cs typeface="Lucida Sans Unicode"/>
              </a:rPr>
              <a:t>att arbeta </a:t>
            </a:r>
            <a:r>
              <a:rPr lang="sv-SE" sz="1800" b="1">
                <a:solidFill>
                  <a:schemeClr val="tx2"/>
                </a:solidFill>
                <a:latin typeface="Verdana"/>
                <a:ea typeface="Verdana"/>
                <a:cs typeface="Lucida Sans Unicode"/>
              </a:rPr>
              <a:t>självständigt och i grupp</a:t>
            </a:r>
          </a:p>
          <a:p>
            <a:pPr lvl="1"/>
            <a:r>
              <a:rPr lang="sv-SE" sz="1800">
                <a:latin typeface="Verdana"/>
                <a:ea typeface="Verdana"/>
                <a:cs typeface="Lucida Sans Unicode"/>
              </a:rPr>
              <a:t>att planera och utvärdera sitt eget arbete</a:t>
            </a:r>
          </a:p>
          <a:p>
            <a:pPr lvl="1"/>
            <a:r>
              <a:rPr lang="sv-SE" sz="1800" b="1">
                <a:solidFill>
                  <a:schemeClr val="tx2"/>
                </a:solidFill>
                <a:latin typeface="Verdana"/>
                <a:ea typeface="Verdana"/>
                <a:cs typeface="Lucida Sans Unicode"/>
              </a:rPr>
              <a:t>att agera ansvarsfullt </a:t>
            </a:r>
            <a:r>
              <a:rPr lang="sv-SE" sz="1800">
                <a:latin typeface="Verdana"/>
                <a:ea typeface="Verdana"/>
                <a:cs typeface="Lucida Sans Unicode"/>
              </a:rPr>
              <a:t>och försöka sitt bästa</a:t>
            </a:r>
          </a:p>
          <a:p>
            <a:pPr lvl="1"/>
            <a:r>
              <a:rPr lang="sv-SE" sz="1800">
                <a:latin typeface="Verdana"/>
                <a:ea typeface="Verdana"/>
                <a:cs typeface="Lucida Sans Unicode"/>
              </a:rPr>
              <a:t>att agera konstruktivt </a:t>
            </a:r>
            <a:r>
              <a:rPr lang="sv-SE" sz="1800" b="1">
                <a:solidFill>
                  <a:schemeClr val="tx2"/>
                </a:solidFill>
                <a:latin typeface="Verdana"/>
                <a:ea typeface="Verdana"/>
                <a:cs typeface="Lucida Sans Unicode"/>
              </a:rPr>
              <a:t>i kommunikationssituationer</a:t>
            </a:r>
            <a:r>
              <a:rPr lang="sv-SE" sz="1800">
                <a:latin typeface="Verdana"/>
                <a:ea typeface="Verdana"/>
                <a:cs typeface="Lucida Sans Unicode"/>
              </a:rPr>
              <a:t>.</a:t>
            </a:r>
          </a:p>
          <a:p>
            <a:pPr marL="360045" indent="-360045"/>
            <a:r>
              <a:rPr lang="sv-SE" sz="1800" b="1">
                <a:solidFill>
                  <a:schemeClr val="accent1"/>
                </a:solidFill>
                <a:latin typeface="Verdana"/>
                <a:ea typeface="Verdana"/>
                <a:cs typeface="Lucida Sans Unicode"/>
              </a:rPr>
              <a:t>Då läraren genomför bedömningen i </a:t>
            </a:r>
            <a:r>
              <a:rPr lang="sv-SE" sz="1800" b="1">
                <a:solidFill>
                  <a:schemeClr val="accent2">
                    <a:lumMod val="75000"/>
                  </a:schemeClr>
                </a:solidFill>
                <a:latin typeface="Verdana"/>
                <a:ea typeface="Verdana"/>
                <a:cs typeface="Lucida Sans Unicode"/>
              </a:rPr>
              <a:t>läroämnet</a:t>
            </a:r>
            <a:r>
              <a:rPr lang="sv-SE" sz="1800" b="1">
                <a:solidFill>
                  <a:schemeClr val="accent1"/>
                </a:solidFill>
                <a:latin typeface="Verdana"/>
                <a:ea typeface="Verdana"/>
                <a:cs typeface="Lucida Sans Unicode"/>
              </a:rPr>
              <a:t> i enlighet med målen och kunskapskraven för läroämnet blir även arbetet bedömt.</a:t>
            </a:r>
          </a:p>
          <a:p>
            <a:pPr marL="360045" indent="-360045"/>
            <a:endParaRPr lang="fi-FI">
              <a:cs typeface="Calibri"/>
            </a:endParaRPr>
          </a:p>
        </p:txBody>
      </p:sp>
      <p:sp>
        <p:nvSpPr>
          <p:cNvPr id="5" name="Alatunnisteen paikkamerkki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cap="none" normalizeH="0" baseline="0" noProof="0">
                <a:ln>
                  <a:noFill/>
                </a:ln>
                <a:solidFill>
                  <a:srgbClr val="0041DC"/>
                </a:solidFill>
                <a:uLnTx/>
                <a:uFillTx/>
                <a:latin typeface="Calibri"/>
                <a:ea typeface="+mn-ea"/>
                <a:cs typeface="Calibri" panose="020F0502020204030204" pitchFamily="34" charset="0"/>
              </a:rPr>
              <a:t>Utbildningsstyrelsen</a:t>
            </a:r>
          </a:p>
        </p:txBody>
      </p:sp>
      <p:sp>
        <p:nvSpPr>
          <p:cNvPr id="6" name="Dian numeron paikkamerkki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Tree>
    <p:extLst>
      <p:ext uri="{BB962C8B-B14F-4D97-AF65-F5344CB8AC3E}">
        <p14:creationId xmlns:p14="http://schemas.microsoft.com/office/powerpoint/2010/main" val="2420399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7858A26-131F-40CC-93AB-C492BDCFA7A6}"/>
              </a:ext>
            </a:extLst>
          </p:cNvPr>
          <p:cNvSpPr>
            <a:spLocks noGrp="1"/>
          </p:cNvSpPr>
          <p:nvPr>
            <p:ph type="title"/>
          </p:nvPr>
        </p:nvSpPr>
        <p:spPr>
          <a:xfrm>
            <a:off x="789560" y="822328"/>
            <a:ext cx="10515600" cy="1325563"/>
          </a:xfrm>
        </p:spPr>
        <p:txBody>
          <a:bodyPr anchor="t">
            <a:normAutofit/>
          </a:bodyPr>
          <a:lstStyle/>
          <a:p>
            <a:r>
              <a:rPr lang="fi-FI" dirty="0" err="1"/>
              <a:t>Förmåga</a:t>
            </a:r>
            <a:r>
              <a:rPr lang="fi-FI" dirty="0"/>
              <a:t> </a:t>
            </a:r>
            <a:r>
              <a:rPr lang="fi-FI" dirty="0" err="1"/>
              <a:t>att</a:t>
            </a:r>
            <a:r>
              <a:rPr lang="fi-FI" dirty="0"/>
              <a:t> </a:t>
            </a:r>
            <a:r>
              <a:rPr lang="fi-FI" dirty="0" err="1"/>
              <a:t>arbeta</a:t>
            </a:r>
            <a:r>
              <a:rPr lang="fi-FI" dirty="0"/>
              <a:t> i </a:t>
            </a:r>
            <a:r>
              <a:rPr lang="fi-FI" dirty="0" err="1"/>
              <a:t>det</a:t>
            </a:r>
            <a:r>
              <a:rPr lang="fi-FI" dirty="0"/>
              <a:t> </a:t>
            </a:r>
            <a:r>
              <a:rPr lang="fi-FI" dirty="0" err="1"/>
              <a:t>andra</a:t>
            </a:r>
            <a:r>
              <a:rPr lang="fi-FI" dirty="0"/>
              <a:t> </a:t>
            </a:r>
            <a:r>
              <a:rPr lang="fi-FI" dirty="0" err="1"/>
              <a:t>inhemska</a:t>
            </a:r>
            <a:r>
              <a:rPr lang="fi-FI" dirty="0"/>
              <a:t> </a:t>
            </a:r>
            <a:r>
              <a:rPr lang="fi-FI" dirty="0" err="1"/>
              <a:t>språket</a:t>
            </a:r>
            <a:r>
              <a:rPr lang="fi-FI" dirty="0"/>
              <a:t> </a:t>
            </a:r>
            <a:r>
              <a:rPr lang="fi-FI" dirty="0" err="1"/>
              <a:t>och</a:t>
            </a:r>
            <a:r>
              <a:rPr lang="fi-FI" dirty="0"/>
              <a:t> </a:t>
            </a:r>
            <a:r>
              <a:rPr lang="fi-FI" dirty="0" err="1"/>
              <a:t>främmande</a:t>
            </a:r>
            <a:r>
              <a:rPr lang="fi-FI" dirty="0"/>
              <a:t> </a:t>
            </a:r>
            <a:r>
              <a:rPr lang="fi-FI" dirty="0" err="1"/>
              <a:t>språken</a:t>
            </a:r>
            <a:r>
              <a:rPr lang="fi-FI" dirty="0"/>
              <a:t>					</a:t>
            </a:r>
          </a:p>
        </p:txBody>
      </p:sp>
      <p:sp>
        <p:nvSpPr>
          <p:cNvPr id="4" name="Päivämäärän paikkamerkki 3">
            <a:extLst>
              <a:ext uri="{FF2B5EF4-FFF2-40B4-BE49-F238E27FC236}">
                <a16:creationId xmlns:a16="http://schemas.microsoft.com/office/drawing/2014/main" id="{8A323B97-6DB0-497D-BD1F-63DB2DBD04E2}"/>
              </a:ext>
            </a:extLst>
          </p:cNvPr>
          <p:cNvSpPr>
            <a:spLocks noGrp="1"/>
          </p:cNvSpPr>
          <p:nvPr>
            <p:ph type="dt" sz="half" idx="10"/>
          </p:nvPr>
        </p:nvSpPr>
        <p:spPr>
          <a:xfrm>
            <a:off x="896568" y="6305687"/>
            <a:ext cx="883594" cy="262309"/>
          </a:xfrm>
        </p:spPr>
        <p:txBody>
          <a:bodyPr anchor="ctr">
            <a:normAutofit/>
          </a:bodyPr>
          <a:lstStyle/>
          <a:p>
            <a:pPr>
              <a:spcAft>
                <a:spcPts val="600"/>
              </a:spcAft>
            </a:pPr>
            <a:fld id="{97FDBF2A-0433-4942-8368-192C4092C9D7}" type="datetime1">
              <a:rPr lang="en-GB" smtClean="0"/>
              <a:pPr>
                <a:spcAft>
                  <a:spcPts val="600"/>
                </a:spcAft>
              </a:pPr>
              <a:t>24/11/2023</a:t>
            </a:fld>
            <a:endParaRPr lang="en-GB"/>
          </a:p>
        </p:txBody>
      </p:sp>
      <p:sp>
        <p:nvSpPr>
          <p:cNvPr id="5" name="Alatunnisteen paikkamerkki 4">
            <a:extLst>
              <a:ext uri="{FF2B5EF4-FFF2-40B4-BE49-F238E27FC236}">
                <a16:creationId xmlns:a16="http://schemas.microsoft.com/office/drawing/2014/main" id="{313EE546-49C8-4EA0-B01B-3152B9C94950}"/>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a:t>Opetushallitus</a:t>
            </a:r>
          </a:p>
        </p:txBody>
      </p:sp>
      <p:graphicFrame>
        <p:nvGraphicFramePr>
          <p:cNvPr id="7" name="Sisällön paikkamerkki 2">
            <a:extLst>
              <a:ext uri="{FF2B5EF4-FFF2-40B4-BE49-F238E27FC236}">
                <a16:creationId xmlns:a16="http://schemas.microsoft.com/office/drawing/2014/main" id="{B47867B4-7AE9-735F-50C1-61FAFE2DBA2D}"/>
              </a:ext>
            </a:extLst>
          </p:cNvPr>
          <p:cNvGraphicFramePr>
            <a:graphicFrameLocks noGrp="1"/>
          </p:cNvGraphicFramePr>
          <p:nvPr>
            <p:ph idx="1"/>
            <p:extLst>
              <p:ext uri="{D42A27DB-BD31-4B8C-83A1-F6EECF244321}">
                <p14:modId xmlns:p14="http://schemas.microsoft.com/office/powerpoint/2010/main" val="2109205796"/>
              </p:ext>
            </p:extLst>
          </p:nvPr>
        </p:nvGraphicFramePr>
        <p:xfrm>
          <a:off x="789560" y="2168439"/>
          <a:ext cx="10515600" cy="40290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94452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26031B72-76C4-6DA5-93F7-CFCB7D031248}"/>
              </a:ext>
            </a:extLst>
          </p:cNvPr>
          <p:cNvSpPr>
            <a:spLocks noGrp="1"/>
          </p:cNvSpPr>
          <p:nvPr>
            <p:ph type="title"/>
          </p:nvPr>
        </p:nvSpPr>
        <p:spPr>
          <a:xfrm>
            <a:off x="789560" y="822328"/>
            <a:ext cx="10515600" cy="1325563"/>
          </a:xfrm>
        </p:spPr>
        <p:txBody>
          <a:bodyPr anchor="t">
            <a:normAutofit/>
          </a:bodyPr>
          <a:lstStyle/>
          <a:p>
            <a:r>
              <a:rPr lang="fi-FI" dirty="0" err="1"/>
              <a:t>Förmåga</a:t>
            </a:r>
            <a:r>
              <a:rPr lang="fi-FI" dirty="0"/>
              <a:t> </a:t>
            </a:r>
            <a:r>
              <a:rPr lang="fi-FI" dirty="0" err="1"/>
              <a:t>att</a:t>
            </a:r>
            <a:r>
              <a:rPr lang="fi-FI" dirty="0"/>
              <a:t> </a:t>
            </a:r>
            <a:r>
              <a:rPr lang="fi-FI" dirty="0" err="1"/>
              <a:t>arbeta</a:t>
            </a:r>
            <a:endParaRPr lang="fi-FI" dirty="0"/>
          </a:p>
        </p:txBody>
      </p:sp>
      <p:sp>
        <p:nvSpPr>
          <p:cNvPr id="4" name="Päivämäärän paikkamerkki 3">
            <a:extLst>
              <a:ext uri="{FF2B5EF4-FFF2-40B4-BE49-F238E27FC236}">
                <a16:creationId xmlns:a16="http://schemas.microsoft.com/office/drawing/2014/main" id="{27247A28-DDC3-DD2E-884D-2754E5DA82F3}"/>
              </a:ext>
            </a:extLst>
          </p:cNvPr>
          <p:cNvSpPr>
            <a:spLocks noGrp="1"/>
          </p:cNvSpPr>
          <p:nvPr>
            <p:ph type="dt" sz="half" idx="10"/>
          </p:nvPr>
        </p:nvSpPr>
        <p:spPr>
          <a:xfrm>
            <a:off x="896568" y="6305687"/>
            <a:ext cx="883594" cy="262309"/>
          </a:xfrm>
        </p:spPr>
        <p:txBody>
          <a:bodyPr anchor="ctr">
            <a:normAutofit/>
          </a:bodyPr>
          <a:lstStyle/>
          <a:p>
            <a:pPr>
              <a:spcAft>
                <a:spcPts val="600"/>
              </a:spcAft>
            </a:pPr>
            <a:fld id="{97FDBF2A-0433-4942-8368-192C4092C9D7}" type="datetime1">
              <a:rPr lang="en-GB" smtClean="0"/>
              <a:pPr>
                <a:spcAft>
                  <a:spcPts val="600"/>
                </a:spcAft>
              </a:pPr>
              <a:t>24/11/2023</a:t>
            </a:fld>
            <a:endParaRPr lang="en-GB"/>
          </a:p>
        </p:txBody>
      </p:sp>
      <p:sp>
        <p:nvSpPr>
          <p:cNvPr id="5" name="Alatunnisteen paikkamerkki 4">
            <a:extLst>
              <a:ext uri="{FF2B5EF4-FFF2-40B4-BE49-F238E27FC236}">
                <a16:creationId xmlns:a16="http://schemas.microsoft.com/office/drawing/2014/main" id="{E4A8CEFA-2307-8549-5478-43B5331E9E0B}"/>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a:t>Opetushallitus</a:t>
            </a:r>
          </a:p>
        </p:txBody>
      </p:sp>
      <p:graphicFrame>
        <p:nvGraphicFramePr>
          <p:cNvPr id="8" name="Sisällön paikkamerkki 2">
            <a:extLst>
              <a:ext uri="{FF2B5EF4-FFF2-40B4-BE49-F238E27FC236}">
                <a16:creationId xmlns:a16="http://schemas.microsoft.com/office/drawing/2014/main" id="{FEBF79D3-51F6-CDB4-1E19-E9D939C10C6F}"/>
              </a:ext>
            </a:extLst>
          </p:cNvPr>
          <p:cNvGraphicFramePr>
            <a:graphicFrameLocks noGrp="1"/>
          </p:cNvGraphicFramePr>
          <p:nvPr>
            <p:ph idx="1"/>
            <p:extLst>
              <p:ext uri="{D42A27DB-BD31-4B8C-83A1-F6EECF244321}">
                <p14:modId xmlns:p14="http://schemas.microsoft.com/office/powerpoint/2010/main" val="4246163449"/>
              </p:ext>
            </p:extLst>
          </p:nvPr>
        </p:nvGraphicFramePr>
        <p:xfrm>
          <a:off x="789560" y="1828801"/>
          <a:ext cx="10515600" cy="4348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1365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31FB06-1F98-85A6-7E7D-51322A837D7D}"/>
              </a:ext>
            </a:extLst>
          </p:cNvPr>
          <p:cNvSpPr>
            <a:spLocks noGrp="1"/>
          </p:cNvSpPr>
          <p:nvPr>
            <p:ph type="title"/>
          </p:nvPr>
        </p:nvSpPr>
        <p:spPr/>
        <p:txBody>
          <a:bodyPr/>
          <a:lstStyle/>
          <a:p>
            <a:r>
              <a:rPr lang="fi-FI" dirty="0" err="1"/>
              <a:t>Arbetsfärdigheter</a:t>
            </a:r>
            <a:r>
              <a:rPr lang="fi-FI" dirty="0"/>
              <a:t> i </a:t>
            </a:r>
            <a:r>
              <a:rPr lang="fi-FI" dirty="0" err="1"/>
              <a:t>det</a:t>
            </a:r>
            <a:r>
              <a:rPr lang="fi-FI" dirty="0"/>
              <a:t> </a:t>
            </a:r>
            <a:r>
              <a:rPr lang="fi-FI" dirty="0" err="1"/>
              <a:t>andra</a:t>
            </a:r>
            <a:r>
              <a:rPr lang="fi-FI" dirty="0"/>
              <a:t> </a:t>
            </a:r>
            <a:r>
              <a:rPr lang="fi-FI" dirty="0" err="1"/>
              <a:t>inhemska</a:t>
            </a:r>
            <a:r>
              <a:rPr lang="fi-FI" dirty="0"/>
              <a:t> </a:t>
            </a:r>
            <a:r>
              <a:rPr lang="fi-FI" dirty="0" err="1"/>
              <a:t>språket</a:t>
            </a:r>
            <a:r>
              <a:rPr lang="fi-FI" dirty="0"/>
              <a:t> </a:t>
            </a:r>
            <a:r>
              <a:rPr lang="fi-FI" dirty="0" err="1"/>
              <a:t>och</a:t>
            </a:r>
            <a:r>
              <a:rPr lang="fi-FI" dirty="0"/>
              <a:t> </a:t>
            </a:r>
            <a:r>
              <a:rPr lang="fi-FI" dirty="0" err="1"/>
              <a:t>främmande</a:t>
            </a:r>
            <a:r>
              <a:rPr lang="fi-FI" dirty="0"/>
              <a:t> </a:t>
            </a:r>
            <a:r>
              <a:rPr lang="fi-FI" dirty="0" err="1"/>
              <a:t>språk</a:t>
            </a:r>
            <a:endParaRPr lang="fi-FI" dirty="0"/>
          </a:p>
        </p:txBody>
      </p:sp>
      <p:sp>
        <p:nvSpPr>
          <p:cNvPr id="3" name="Sisällön paikkamerkki 2">
            <a:extLst>
              <a:ext uri="{FF2B5EF4-FFF2-40B4-BE49-F238E27FC236}">
                <a16:creationId xmlns:a16="http://schemas.microsoft.com/office/drawing/2014/main" id="{BDC32AB5-0543-DA76-A49B-A76C2DA01CCE}"/>
              </a:ext>
            </a:extLst>
          </p:cNvPr>
          <p:cNvSpPr>
            <a:spLocks noGrp="1"/>
          </p:cNvSpPr>
          <p:nvPr>
            <p:ph idx="1"/>
          </p:nvPr>
        </p:nvSpPr>
        <p:spPr/>
        <p:txBody>
          <a:bodyPr/>
          <a:lstStyle/>
          <a:p>
            <a:endParaRPr lang="fi-FI" b="0" dirty="0"/>
          </a:p>
          <a:p>
            <a:r>
              <a:rPr lang="fi-FI" dirty="0" err="1"/>
              <a:t>Utnyttja</a:t>
            </a:r>
            <a:r>
              <a:rPr lang="fi-FI" dirty="0"/>
              <a:t> </a:t>
            </a:r>
            <a:r>
              <a:rPr lang="fi-FI" dirty="0" err="1"/>
              <a:t>olika</a:t>
            </a:r>
            <a:r>
              <a:rPr lang="fi-FI" dirty="0"/>
              <a:t> </a:t>
            </a:r>
            <a:r>
              <a:rPr lang="fi-FI" dirty="0" err="1"/>
              <a:t>strategier</a:t>
            </a:r>
            <a:r>
              <a:rPr lang="fi-FI" dirty="0"/>
              <a:t> för </a:t>
            </a:r>
            <a:r>
              <a:rPr lang="fi-FI" dirty="0" err="1"/>
              <a:t>att</a:t>
            </a:r>
            <a:r>
              <a:rPr lang="fi-FI" dirty="0"/>
              <a:t> </a:t>
            </a:r>
            <a:r>
              <a:rPr lang="fi-FI" dirty="0" err="1"/>
              <a:t>öva</a:t>
            </a:r>
            <a:r>
              <a:rPr lang="fi-FI" dirty="0"/>
              <a:t> </a:t>
            </a:r>
            <a:r>
              <a:rPr lang="fi-FI" dirty="0" err="1"/>
              <a:t>och</a:t>
            </a:r>
            <a:r>
              <a:rPr lang="fi-FI" dirty="0"/>
              <a:t> </a:t>
            </a:r>
            <a:r>
              <a:rPr lang="fi-FI" dirty="0" err="1"/>
              <a:t>utveckla</a:t>
            </a:r>
            <a:r>
              <a:rPr lang="fi-FI" dirty="0"/>
              <a:t> </a:t>
            </a:r>
            <a:r>
              <a:rPr lang="fi-FI" dirty="0" err="1"/>
              <a:t>sina</a:t>
            </a:r>
            <a:r>
              <a:rPr lang="fi-FI" dirty="0"/>
              <a:t> </a:t>
            </a:r>
            <a:r>
              <a:rPr lang="fi-FI" dirty="0" err="1"/>
              <a:t>färdigheter</a:t>
            </a:r>
            <a:r>
              <a:rPr lang="fi-FI" dirty="0"/>
              <a:t> i </a:t>
            </a:r>
            <a:r>
              <a:rPr lang="fi-FI" dirty="0" err="1"/>
              <a:t>språk</a:t>
            </a:r>
            <a:endParaRPr lang="fi-FI" dirty="0"/>
          </a:p>
          <a:p>
            <a:r>
              <a:rPr lang="fi-FI" dirty="0" err="1"/>
              <a:t>Förmåga</a:t>
            </a:r>
            <a:r>
              <a:rPr lang="fi-FI" dirty="0"/>
              <a:t> </a:t>
            </a:r>
            <a:r>
              <a:rPr lang="fi-FI" dirty="0" err="1"/>
              <a:t>att</a:t>
            </a:r>
            <a:r>
              <a:rPr lang="fi-FI" dirty="0"/>
              <a:t> </a:t>
            </a:r>
            <a:r>
              <a:rPr lang="fi-FI" dirty="0" err="1"/>
              <a:t>kommunicera</a:t>
            </a:r>
            <a:r>
              <a:rPr lang="fi-FI" dirty="0"/>
              <a:t> i </a:t>
            </a:r>
            <a:r>
              <a:rPr lang="fi-FI" dirty="0" err="1"/>
              <a:t>olika</a:t>
            </a:r>
            <a:r>
              <a:rPr lang="fi-FI" dirty="0"/>
              <a:t> </a:t>
            </a:r>
            <a:r>
              <a:rPr lang="fi-FI" dirty="0" err="1"/>
              <a:t>situationer</a:t>
            </a:r>
            <a:endParaRPr lang="fi-FI" dirty="0"/>
          </a:p>
          <a:p>
            <a:r>
              <a:rPr lang="fi-FI" dirty="0" err="1"/>
              <a:t>Att</a:t>
            </a:r>
            <a:r>
              <a:rPr lang="fi-FI" dirty="0"/>
              <a:t> </a:t>
            </a:r>
            <a:r>
              <a:rPr lang="fi-FI" dirty="0" err="1"/>
              <a:t>lära</a:t>
            </a:r>
            <a:r>
              <a:rPr lang="fi-FI" dirty="0"/>
              <a:t> </a:t>
            </a:r>
            <a:r>
              <a:rPr lang="fi-FI" dirty="0" err="1"/>
              <a:t>sig</a:t>
            </a:r>
            <a:r>
              <a:rPr lang="fi-FI" dirty="0"/>
              <a:t> </a:t>
            </a:r>
            <a:r>
              <a:rPr lang="fi-FI" dirty="0" err="1"/>
              <a:t>att</a:t>
            </a:r>
            <a:r>
              <a:rPr lang="fi-FI" dirty="0"/>
              <a:t> </a:t>
            </a:r>
            <a:r>
              <a:rPr lang="fi-FI" dirty="0" err="1"/>
              <a:t>samarbeta</a:t>
            </a:r>
            <a:r>
              <a:rPr lang="fi-FI" dirty="0"/>
              <a:t> </a:t>
            </a:r>
            <a:r>
              <a:rPr lang="fi-FI" dirty="0" err="1"/>
              <a:t>och</a:t>
            </a:r>
            <a:r>
              <a:rPr lang="fi-FI" dirty="0"/>
              <a:t> delta i </a:t>
            </a:r>
            <a:r>
              <a:rPr lang="fi-FI" dirty="0" err="1"/>
              <a:t>gruppens</a:t>
            </a:r>
            <a:r>
              <a:rPr lang="fi-FI" dirty="0"/>
              <a:t> </a:t>
            </a:r>
            <a:r>
              <a:rPr lang="fi-FI" dirty="0" err="1"/>
              <a:t>aktiviteter</a:t>
            </a:r>
            <a:endParaRPr lang="fi-FI" dirty="0"/>
          </a:p>
          <a:p>
            <a:r>
              <a:rPr lang="fi-FI" dirty="0" err="1"/>
              <a:t>Att</a:t>
            </a:r>
            <a:r>
              <a:rPr lang="fi-FI" dirty="0"/>
              <a:t> </a:t>
            </a:r>
            <a:r>
              <a:rPr lang="fi-FI" dirty="0" err="1"/>
              <a:t>utveckla</a:t>
            </a:r>
            <a:r>
              <a:rPr lang="fi-FI" dirty="0"/>
              <a:t> </a:t>
            </a:r>
            <a:r>
              <a:rPr lang="fi-FI" dirty="0" err="1"/>
              <a:t>och</a:t>
            </a:r>
            <a:r>
              <a:rPr lang="fi-FI" dirty="0"/>
              <a:t> </a:t>
            </a:r>
            <a:r>
              <a:rPr lang="fi-FI" dirty="0" err="1"/>
              <a:t>utnyttja</a:t>
            </a:r>
            <a:r>
              <a:rPr lang="fi-FI" dirty="0"/>
              <a:t> </a:t>
            </a:r>
            <a:r>
              <a:rPr lang="fi-FI" dirty="0" err="1"/>
              <a:t>sin</a:t>
            </a:r>
            <a:r>
              <a:rPr lang="fi-FI" dirty="0"/>
              <a:t> </a:t>
            </a:r>
            <a:r>
              <a:rPr lang="fi-FI" dirty="0" err="1"/>
              <a:t>språkliga</a:t>
            </a:r>
            <a:r>
              <a:rPr lang="fi-FI" dirty="0"/>
              <a:t> </a:t>
            </a:r>
            <a:r>
              <a:rPr lang="fi-FI" dirty="0" err="1"/>
              <a:t>förmåga</a:t>
            </a:r>
            <a:r>
              <a:rPr lang="fi-FI" dirty="0"/>
              <a:t> </a:t>
            </a:r>
          </a:p>
          <a:p>
            <a:endParaRPr lang="fi-FI" dirty="0"/>
          </a:p>
        </p:txBody>
      </p:sp>
      <p:sp>
        <p:nvSpPr>
          <p:cNvPr id="4" name="Päivämäärän paikkamerkki 3">
            <a:extLst>
              <a:ext uri="{FF2B5EF4-FFF2-40B4-BE49-F238E27FC236}">
                <a16:creationId xmlns:a16="http://schemas.microsoft.com/office/drawing/2014/main" id="{F772C90D-6F58-0C7E-BDD4-CB77CAF5DCBD}"/>
              </a:ext>
            </a:extLst>
          </p:cNvPr>
          <p:cNvSpPr>
            <a:spLocks noGrp="1"/>
          </p:cNvSpPr>
          <p:nvPr>
            <p:ph type="dt" sz="half" idx="10"/>
          </p:nvPr>
        </p:nvSpPr>
        <p:spPr/>
        <p:txBody>
          <a:bodyPr/>
          <a:lstStyle/>
          <a:p>
            <a:fld id="{97FDBF2A-0433-4942-8368-192C4092C9D7}" type="datetime1">
              <a:rPr lang="en-GB" smtClean="0"/>
              <a:t>24/11/2023</a:t>
            </a:fld>
            <a:endParaRPr lang="en-GB"/>
          </a:p>
        </p:txBody>
      </p:sp>
      <p:sp>
        <p:nvSpPr>
          <p:cNvPr id="5" name="Alatunnisteen paikkamerkki 4">
            <a:extLst>
              <a:ext uri="{FF2B5EF4-FFF2-40B4-BE49-F238E27FC236}">
                <a16:creationId xmlns:a16="http://schemas.microsoft.com/office/drawing/2014/main" id="{FA37FB29-C8B0-60B1-4F37-DB8F1986DA40}"/>
              </a:ext>
            </a:extLst>
          </p:cNvPr>
          <p:cNvSpPr>
            <a:spLocks noGrp="1"/>
          </p:cNvSpPr>
          <p:nvPr>
            <p:ph type="ftr" sz="quarter" idx="11"/>
          </p:nvPr>
        </p:nvSpPr>
        <p:spPr/>
        <p:txBody>
          <a:bodyPr/>
          <a:lstStyle/>
          <a:p>
            <a:r>
              <a:rPr lang="en-GB"/>
              <a:t>Opetushallitus</a:t>
            </a:r>
          </a:p>
        </p:txBody>
      </p:sp>
    </p:spTree>
    <p:extLst>
      <p:ext uri="{BB962C8B-B14F-4D97-AF65-F5344CB8AC3E}">
        <p14:creationId xmlns:p14="http://schemas.microsoft.com/office/powerpoint/2010/main" val="26644298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atunnisteen paikkamerkki 4">
            <a:extLst>
              <a:ext uri="{FF2B5EF4-FFF2-40B4-BE49-F238E27FC236}">
                <a16:creationId xmlns:a16="http://schemas.microsoft.com/office/drawing/2014/main" id="{691018C1-02E8-45E3-A338-270A5A5C2FFF}"/>
              </a:ext>
            </a:extLst>
          </p:cNvPr>
          <p:cNvSpPr>
            <a:spLocks noGrp="1"/>
          </p:cNvSpPr>
          <p:nvPr>
            <p:ph type="ftr" sz="quarter" idx="11"/>
          </p:nvPr>
        </p:nvSpPr>
        <p:spPr/>
        <p:txBody>
          <a:bodyPr/>
          <a:lstStyle/>
          <a:p>
            <a:r>
              <a:rPr lang="sv-SE"/>
              <a:t>Utbildningsstyrelsen</a:t>
            </a:r>
          </a:p>
        </p:txBody>
      </p:sp>
      <p:sp>
        <p:nvSpPr>
          <p:cNvPr id="6" name="Dian numeron paikkamerkki 5">
            <a:extLst>
              <a:ext uri="{FF2B5EF4-FFF2-40B4-BE49-F238E27FC236}">
                <a16:creationId xmlns:a16="http://schemas.microsoft.com/office/drawing/2014/main" id="{75B9A49E-084D-4DCE-B7B5-4C009E5DBCD7}"/>
              </a:ext>
            </a:extLst>
          </p:cNvPr>
          <p:cNvSpPr>
            <a:spLocks noGrp="1"/>
          </p:cNvSpPr>
          <p:nvPr>
            <p:ph type="sldNum" sz="quarter" idx="12"/>
          </p:nvPr>
        </p:nvSpPr>
        <p:spPr/>
        <p:txBody>
          <a:bodyPr/>
          <a:lstStyle/>
          <a:p>
            <a:fld id="{A6E131DE-DA31-4CDF-828A-8EB206A3CD12}" type="slidenum">
              <a:rPr lang="en-GB" smtClean="0"/>
              <a:t>41</a:t>
            </a:fld>
            <a:endParaRPr lang="en-GB"/>
          </a:p>
        </p:txBody>
      </p:sp>
      <p:sp>
        <p:nvSpPr>
          <p:cNvPr id="16" name="Sisällön paikkamerkki 2">
            <a:extLst>
              <a:ext uri="{FF2B5EF4-FFF2-40B4-BE49-F238E27FC236}">
                <a16:creationId xmlns:a16="http://schemas.microsoft.com/office/drawing/2014/main" id="{9F30AB66-95B0-843B-AEB7-78350AD0930F}"/>
              </a:ext>
            </a:extLst>
          </p:cNvPr>
          <p:cNvSpPr>
            <a:spLocks noGrp="1"/>
          </p:cNvSpPr>
          <p:nvPr>
            <p:ph idx="1"/>
          </p:nvPr>
        </p:nvSpPr>
        <p:spPr>
          <a:xfrm>
            <a:off x="379980" y="1776951"/>
            <a:ext cx="4354213" cy="3871507"/>
          </a:xfrm>
        </p:spPr>
        <p:txBody>
          <a:bodyPr vert="horz" lIns="91440" tIns="45720" rIns="91440" bIns="45720" rtlCol="0" anchor="t">
            <a:noAutofit/>
          </a:bodyPr>
          <a:lstStyle/>
          <a:p>
            <a:pPr marL="360045" indent="-360045"/>
            <a:r>
              <a:rPr lang="sv-SE"/>
              <a:t>Särskilda behov som berör elevens arbete ska om det behövs antecknas i planen för elevens lärande eller i elevens individuella plan för hur undervisningen ska ordnas (IP), så att de kan beaktas då bedömningen av arbetet planeras och genomförs.</a:t>
            </a:r>
          </a:p>
          <a:p>
            <a:pPr marL="360045" indent="-360045"/>
            <a:r>
              <a:rPr lang="sv-SE"/>
              <a:t>Separata omdömen eller vitsord för arbetet ges inte på elevens betyg.</a:t>
            </a:r>
          </a:p>
        </p:txBody>
      </p:sp>
      <p:sp>
        <p:nvSpPr>
          <p:cNvPr id="17" name="Otsikko 1">
            <a:extLst>
              <a:ext uri="{FF2B5EF4-FFF2-40B4-BE49-F238E27FC236}">
                <a16:creationId xmlns:a16="http://schemas.microsoft.com/office/drawing/2014/main" id="{51F4EDF3-FDEE-3F8C-CFF4-9FB863767A73}"/>
              </a:ext>
            </a:extLst>
          </p:cNvPr>
          <p:cNvSpPr>
            <a:spLocks noGrp="1"/>
          </p:cNvSpPr>
          <p:nvPr>
            <p:ph type="title"/>
          </p:nvPr>
        </p:nvSpPr>
        <p:spPr>
          <a:xfrm>
            <a:off x="676544" y="364477"/>
            <a:ext cx="4057650" cy="763308"/>
          </a:xfrm>
        </p:spPr>
        <p:txBody>
          <a:bodyPr/>
          <a:lstStyle/>
          <a:p>
            <a:r>
              <a:rPr lang="sv-SE">
                <a:latin typeface="Verdana" panose="020B0604030504040204" pitchFamily="34" charset="0"/>
                <a:ea typeface="Verdana" panose="020B0604030504040204" pitchFamily="34" charset="0"/>
              </a:rPr>
              <a:t>Arbete</a:t>
            </a:r>
          </a:p>
        </p:txBody>
      </p:sp>
      <p:pic>
        <p:nvPicPr>
          <p:cNvPr id="8" name="Bildobjekt 7">
            <a:extLst>
              <a:ext uri="{FF2B5EF4-FFF2-40B4-BE49-F238E27FC236}">
                <a16:creationId xmlns:a16="http://schemas.microsoft.com/office/drawing/2014/main" id="{B611C7D8-FB72-B742-E130-EEB9B1AD221F}"/>
              </a:ext>
            </a:extLst>
          </p:cNvPr>
          <p:cNvPicPr>
            <a:picLocks noChangeAspect="1"/>
          </p:cNvPicPr>
          <p:nvPr/>
        </p:nvPicPr>
        <p:blipFill>
          <a:blip r:embed="rId3"/>
          <a:stretch>
            <a:fillRect/>
          </a:stretch>
        </p:blipFill>
        <p:spPr>
          <a:xfrm>
            <a:off x="5094811" y="500368"/>
            <a:ext cx="6278445" cy="5561385"/>
          </a:xfrm>
          <a:prstGeom prst="rect">
            <a:avLst/>
          </a:prstGeom>
        </p:spPr>
      </p:pic>
    </p:spTree>
    <p:extLst>
      <p:ext uri="{BB962C8B-B14F-4D97-AF65-F5344CB8AC3E}">
        <p14:creationId xmlns:p14="http://schemas.microsoft.com/office/powerpoint/2010/main" val="1596722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1B99B87-D38E-4BB3-8EAD-E4EEB902A1D5}"/>
              </a:ext>
            </a:extLst>
          </p:cNvPr>
          <p:cNvSpPr>
            <a:spLocks noGrp="1"/>
          </p:cNvSpPr>
          <p:nvPr>
            <p:ph type="title"/>
          </p:nvPr>
        </p:nvSpPr>
        <p:spPr>
          <a:xfrm>
            <a:off x="523702" y="456517"/>
            <a:ext cx="7344756" cy="812103"/>
          </a:xfrm>
        </p:spPr>
        <p:txBody>
          <a:bodyPr/>
          <a:lstStyle/>
          <a:p>
            <a:r>
              <a:rPr lang="sv-SE" sz="2800" dirty="0">
                <a:latin typeface="Verdana" panose="020B0604030504040204" pitchFamily="34" charset="0"/>
                <a:ea typeface="Verdana" panose="020B0604030504040204" pitchFamily="34" charset="0"/>
                <a:cs typeface="Calibri"/>
              </a:rPr>
              <a:t>Bedömning, differentiering och stöd för lärandet</a:t>
            </a:r>
          </a:p>
        </p:txBody>
      </p:sp>
      <p:sp>
        <p:nvSpPr>
          <p:cNvPr id="3" name="Sisällön paikkamerkki 2">
            <a:extLst>
              <a:ext uri="{FF2B5EF4-FFF2-40B4-BE49-F238E27FC236}">
                <a16:creationId xmlns:a16="http://schemas.microsoft.com/office/drawing/2014/main" id="{B2608EFD-B76A-4DCE-AE22-A93FF16913C2}"/>
              </a:ext>
            </a:extLst>
          </p:cNvPr>
          <p:cNvSpPr>
            <a:spLocks noGrp="1"/>
          </p:cNvSpPr>
          <p:nvPr>
            <p:ph sz="half" idx="1"/>
          </p:nvPr>
        </p:nvSpPr>
        <p:spPr>
          <a:xfrm>
            <a:off x="364328" y="1767536"/>
            <a:ext cx="3547584" cy="3816429"/>
          </a:xfrm>
          <a:solidFill>
            <a:schemeClr val="accent3">
              <a:lumMod val="20000"/>
              <a:lumOff val="80000"/>
            </a:schemeClr>
          </a:solidFill>
          <a:ln>
            <a:solidFill>
              <a:schemeClr val="accent1"/>
            </a:solidFill>
          </a:ln>
        </p:spPr>
        <p:txBody>
          <a:bodyPr vert="horz" lIns="91440" tIns="45720" rIns="91440" bIns="45720" rtlCol="0" anchor="t">
            <a:noAutofit/>
          </a:bodyPr>
          <a:lstStyle/>
          <a:p>
            <a:pPr marL="0" indent="0">
              <a:buNone/>
            </a:pPr>
            <a:r>
              <a:rPr lang="sv-SE" dirty="0">
                <a:ea typeface="+mn-lt"/>
                <a:cs typeface="+mn-lt"/>
              </a:rPr>
              <a:t>Eleven ges stöd för studierna i form av </a:t>
            </a:r>
            <a:r>
              <a:rPr lang="sv-SE" b="1" dirty="0">
                <a:solidFill>
                  <a:schemeClr val="accent1"/>
                </a:solidFill>
                <a:ea typeface="+mn-lt"/>
                <a:cs typeface="+mn-lt"/>
              </a:rPr>
              <a:t>differentiering, stödundervisning, specialundervisning på deltid eller särskilt stöd.</a:t>
            </a:r>
          </a:p>
          <a:p>
            <a:pPr marL="0" indent="0">
              <a:buNone/>
            </a:pPr>
            <a:r>
              <a:rPr lang="sv-SE" dirty="0">
                <a:cs typeface="Calibri"/>
              </a:rPr>
              <a:t>Bedömningen av elevens kunskapsnivå genomförs i relation till </a:t>
            </a:r>
            <a:r>
              <a:rPr lang="sv-SE" b="1" dirty="0">
                <a:solidFill>
                  <a:schemeClr val="accent1"/>
                </a:solidFill>
                <a:cs typeface="Calibri"/>
              </a:rPr>
              <a:t>målen enligt den allmänna lärokursen </a:t>
            </a:r>
            <a:r>
              <a:rPr lang="sv-SE" dirty="0">
                <a:cs typeface="Calibri"/>
              </a:rPr>
              <a:t>och bedömningskriterierna i grunderna för läroplanen används.</a:t>
            </a:r>
          </a:p>
          <a:p>
            <a:pPr marL="360045" indent="-360045"/>
            <a:endParaRPr lang="fi-FI" dirty="0">
              <a:cs typeface="Calibri"/>
            </a:endParaRPr>
          </a:p>
        </p:txBody>
      </p:sp>
      <p:sp>
        <p:nvSpPr>
          <p:cNvPr id="4" name="Sisällön paikkamerkki 3">
            <a:extLst>
              <a:ext uri="{FF2B5EF4-FFF2-40B4-BE49-F238E27FC236}">
                <a16:creationId xmlns:a16="http://schemas.microsoft.com/office/drawing/2014/main" id="{2AE0C4B9-C48B-40CF-A757-5BF81634E75E}"/>
              </a:ext>
            </a:extLst>
          </p:cNvPr>
          <p:cNvSpPr>
            <a:spLocks noGrp="1"/>
          </p:cNvSpPr>
          <p:nvPr>
            <p:ph sz="half" idx="2"/>
          </p:nvPr>
        </p:nvSpPr>
        <p:spPr>
          <a:xfrm>
            <a:off x="8280088" y="1767536"/>
            <a:ext cx="3547584" cy="3816428"/>
          </a:xfrm>
          <a:solidFill>
            <a:schemeClr val="accent2">
              <a:lumMod val="20000"/>
              <a:lumOff val="80000"/>
            </a:schemeClr>
          </a:solidFill>
          <a:ln>
            <a:solidFill>
              <a:schemeClr val="accent1"/>
            </a:solidFill>
          </a:ln>
        </p:spPr>
        <p:txBody>
          <a:bodyPr vert="horz" lIns="91440" tIns="45720" rIns="91440" bIns="45720" rtlCol="0" anchor="t">
            <a:noAutofit/>
          </a:bodyPr>
          <a:lstStyle/>
          <a:p>
            <a:pPr marL="0" indent="0">
              <a:buNone/>
            </a:pPr>
            <a:r>
              <a:rPr lang="sv-SE" dirty="0"/>
              <a:t>Eleven studerar enligt en </a:t>
            </a:r>
            <a:r>
              <a:rPr lang="sv-SE" b="1" dirty="0">
                <a:solidFill>
                  <a:schemeClr val="accent1"/>
                </a:solidFill>
              </a:rPr>
              <a:t>individualiserad lärokurs </a:t>
            </a:r>
            <a:r>
              <a:rPr lang="sv-SE" dirty="0"/>
              <a:t>i ett eller flera läroämnen.  </a:t>
            </a:r>
          </a:p>
          <a:p>
            <a:pPr marL="0" indent="0">
              <a:buNone/>
            </a:pPr>
            <a:r>
              <a:rPr lang="sv-SE" dirty="0"/>
              <a:t>Bedömningen av elevens kunskapsnivå genomförs i relation till elevens </a:t>
            </a:r>
            <a:r>
              <a:rPr lang="sv-SE" b="1" dirty="0">
                <a:solidFill>
                  <a:schemeClr val="accent1"/>
                </a:solidFill>
              </a:rPr>
              <a:t>individualiserade mål </a:t>
            </a:r>
            <a:r>
              <a:rPr lang="sv-SE" dirty="0"/>
              <a:t>(IP). Bedömningskriterierna i grunderna för läroplanen används inte. </a:t>
            </a:r>
          </a:p>
        </p:txBody>
      </p:sp>
      <p:sp>
        <p:nvSpPr>
          <p:cNvPr id="6" name="Alatunnisteen paikkamerkki 5">
            <a:extLst>
              <a:ext uri="{FF2B5EF4-FFF2-40B4-BE49-F238E27FC236}">
                <a16:creationId xmlns:a16="http://schemas.microsoft.com/office/drawing/2014/main" id="{7F1C49A9-1680-4261-B7A6-DD1394DAF777}"/>
              </a:ext>
            </a:extLst>
          </p:cNvPr>
          <p:cNvSpPr>
            <a:spLocks noGrp="1"/>
          </p:cNvSpPr>
          <p:nvPr>
            <p:ph type="ftr" sz="quarter" idx="11"/>
          </p:nvPr>
        </p:nvSpPr>
        <p:spPr/>
        <p:txBody>
          <a:bodyPr/>
          <a:lstStyle/>
          <a:p>
            <a:r>
              <a:rPr lang="sv-SE"/>
              <a:t>Utbildningsstyrelsen</a:t>
            </a:r>
          </a:p>
        </p:txBody>
      </p:sp>
      <p:sp>
        <p:nvSpPr>
          <p:cNvPr id="7" name="Dian numeron paikkamerkki 6">
            <a:extLst>
              <a:ext uri="{FF2B5EF4-FFF2-40B4-BE49-F238E27FC236}">
                <a16:creationId xmlns:a16="http://schemas.microsoft.com/office/drawing/2014/main" id="{9F9884A4-D391-4C52-8A1D-47D0D68DAF94}"/>
              </a:ext>
            </a:extLst>
          </p:cNvPr>
          <p:cNvSpPr>
            <a:spLocks noGrp="1"/>
          </p:cNvSpPr>
          <p:nvPr>
            <p:ph type="sldNum" sz="quarter" idx="12"/>
          </p:nvPr>
        </p:nvSpPr>
        <p:spPr/>
        <p:txBody>
          <a:bodyPr/>
          <a:lstStyle/>
          <a:p>
            <a:fld id="{A6E131DE-DA31-4CDF-828A-8EB206A3CD12}" type="slidenum">
              <a:rPr lang="en-GB" smtClean="0"/>
              <a:t>42</a:t>
            </a:fld>
            <a:endParaRPr lang="en-GB"/>
          </a:p>
        </p:txBody>
      </p:sp>
      <p:sp>
        <p:nvSpPr>
          <p:cNvPr id="9" name="Tekstiruutu 8">
            <a:extLst>
              <a:ext uri="{FF2B5EF4-FFF2-40B4-BE49-F238E27FC236}">
                <a16:creationId xmlns:a16="http://schemas.microsoft.com/office/drawing/2014/main" id="{FE9FC494-F56F-4B2C-B6A3-D0AED4978FFF}"/>
              </a:ext>
            </a:extLst>
          </p:cNvPr>
          <p:cNvSpPr txBox="1"/>
          <p:nvPr/>
        </p:nvSpPr>
        <p:spPr>
          <a:xfrm>
            <a:off x="4196080" y="1767536"/>
            <a:ext cx="3850640" cy="3477875"/>
          </a:xfrm>
          <a:prstGeom prst="rect">
            <a:avLst/>
          </a:prstGeom>
          <a:solidFill>
            <a:schemeClr val="accent5">
              <a:lumMod val="20000"/>
              <a:lumOff val="80000"/>
            </a:schemeClr>
          </a:solidFill>
          <a:ln>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sz="2000" dirty="0"/>
              <a:t>Eleven studerar </a:t>
            </a:r>
            <a:r>
              <a:rPr lang="sv-SE" sz="2000" b="1" dirty="0">
                <a:solidFill>
                  <a:schemeClr val="accent1"/>
                </a:solidFill>
              </a:rPr>
              <a:t>särskilt prioriterade områden</a:t>
            </a:r>
            <a:r>
              <a:rPr lang="sv-SE" sz="2000" dirty="0">
                <a:solidFill>
                  <a:schemeClr val="accent1"/>
                </a:solidFill>
              </a:rPr>
              <a:t> </a:t>
            </a:r>
            <a:r>
              <a:rPr lang="sv-SE" sz="2000" dirty="0"/>
              <a:t> som definierats i planen för elevens lärande i ett läroämne.</a:t>
            </a:r>
          </a:p>
          <a:p>
            <a:endParaRPr lang="fi-FI" sz="2000" dirty="0"/>
          </a:p>
          <a:p>
            <a:r>
              <a:rPr lang="sv-SE" sz="2000" dirty="0"/>
              <a:t>Bedömningen av elevens kunskapsnivå genomförs i relation till </a:t>
            </a:r>
            <a:r>
              <a:rPr lang="sv-SE" sz="2000" b="1" dirty="0">
                <a:solidFill>
                  <a:schemeClr val="accent1"/>
                </a:solidFill>
              </a:rPr>
              <a:t>målen enligt den allmänna lärokursen</a:t>
            </a:r>
            <a:r>
              <a:rPr lang="sv-SE" sz="2000" dirty="0"/>
              <a:t> och bedömningskriterierna i grunderna för läroplanen används.</a:t>
            </a:r>
            <a:r>
              <a:rPr lang="sv-SE" sz="2000" dirty="0">
                <a:cs typeface="Calibri"/>
              </a:rPr>
              <a:t> </a:t>
            </a:r>
          </a:p>
        </p:txBody>
      </p:sp>
      <p:sp>
        <p:nvSpPr>
          <p:cNvPr id="10" name="Nuoli: Vasen-oikea 9">
            <a:extLst>
              <a:ext uri="{FF2B5EF4-FFF2-40B4-BE49-F238E27FC236}">
                <a16:creationId xmlns:a16="http://schemas.microsoft.com/office/drawing/2014/main" id="{7829B3DA-5263-44E2-B3AE-515F479CDEAF}"/>
              </a:ext>
            </a:extLst>
          </p:cNvPr>
          <p:cNvSpPr/>
          <p:nvPr/>
        </p:nvSpPr>
        <p:spPr>
          <a:xfrm>
            <a:off x="2343806" y="5769694"/>
            <a:ext cx="7504386" cy="472966"/>
          </a:xfrm>
          <a:prstGeom prst="left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Puhekupla: Suorakulmio, kulmat pyöristettu 7">
            <a:extLst>
              <a:ext uri="{FF2B5EF4-FFF2-40B4-BE49-F238E27FC236}">
                <a16:creationId xmlns:a16="http://schemas.microsoft.com/office/drawing/2014/main" id="{6A32D882-38D6-4967-A9B4-D17DC96DB624}"/>
              </a:ext>
            </a:extLst>
          </p:cNvPr>
          <p:cNvSpPr/>
          <p:nvPr/>
        </p:nvSpPr>
        <p:spPr>
          <a:xfrm>
            <a:off x="7651279" y="410927"/>
            <a:ext cx="4248312" cy="1201662"/>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Lärokursen individualiseras först då eleven trots det givna stödet inte verkar uppnå den kunskapsnivå som förutsätts för vitsordet 5. </a:t>
            </a:r>
          </a:p>
        </p:txBody>
      </p:sp>
    </p:spTree>
    <p:extLst>
      <p:ext uri="{BB962C8B-B14F-4D97-AF65-F5344CB8AC3E}">
        <p14:creationId xmlns:p14="http://schemas.microsoft.com/office/powerpoint/2010/main" val="32087739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260895F-19EA-4BBF-9551-A12DBC2549FD}"/>
              </a:ext>
            </a:extLst>
          </p:cNvPr>
          <p:cNvSpPr>
            <a:spLocks noGrp="1"/>
          </p:cNvSpPr>
          <p:nvPr>
            <p:ph type="title"/>
          </p:nvPr>
        </p:nvSpPr>
        <p:spPr>
          <a:xfrm>
            <a:off x="864476" y="339967"/>
            <a:ext cx="10515600" cy="933715"/>
          </a:xfrm>
        </p:spPr>
        <p:txBody>
          <a:bodyPr/>
          <a:lstStyle/>
          <a:p>
            <a:r>
              <a:rPr lang="sv-SE" sz="2800" dirty="0">
                <a:latin typeface="Verdana" panose="020B0604030504040204" pitchFamily="34" charset="0"/>
                <a:ea typeface="Verdana" panose="020B0604030504040204" pitchFamily="34" charset="0"/>
                <a:cs typeface="Calibri"/>
              </a:rPr>
              <a:t>Att beakta vid bedömningen av lärandet och kunnandet hos elever med invandrarbakgrund</a:t>
            </a:r>
          </a:p>
        </p:txBody>
      </p:sp>
      <p:sp>
        <p:nvSpPr>
          <p:cNvPr id="3" name="Sisällön paikkamerkki 2">
            <a:extLst>
              <a:ext uri="{FF2B5EF4-FFF2-40B4-BE49-F238E27FC236}">
                <a16:creationId xmlns:a16="http://schemas.microsoft.com/office/drawing/2014/main" id="{EC1CC616-EA2F-4779-9B64-288CF785B4F3}"/>
              </a:ext>
            </a:extLst>
          </p:cNvPr>
          <p:cNvSpPr>
            <a:spLocks noGrp="1"/>
          </p:cNvSpPr>
          <p:nvPr>
            <p:ph idx="1"/>
          </p:nvPr>
        </p:nvSpPr>
        <p:spPr>
          <a:xfrm>
            <a:off x="237768" y="1398665"/>
            <a:ext cx="11737427" cy="5330908"/>
          </a:xfrm>
        </p:spPr>
        <p:txBody>
          <a:bodyPr vert="horz" lIns="91440" tIns="45720" rIns="91440" bIns="45720" rtlCol="0" anchor="t">
            <a:noAutofit/>
          </a:bodyPr>
          <a:lstStyle/>
          <a:p>
            <a:pPr marL="360045" indent="-360045"/>
            <a:r>
              <a:rPr lang="sv-SE" sz="2000" b="1" dirty="0">
                <a:solidFill>
                  <a:schemeClr val="accent1"/>
                </a:solidFill>
                <a:latin typeface="Calibri"/>
                <a:ea typeface="Verdana"/>
                <a:cs typeface="+mn-lt"/>
              </a:rPr>
              <a:t>verbala omdömen kan användas </a:t>
            </a:r>
            <a:r>
              <a:rPr lang="sv-SE" sz="2000" dirty="0">
                <a:latin typeface="Calibri"/>
                <a:ea typeface="Verdana"/>
                <a:cs typeface="+mn-lt"/>
              </a:rPr>
              <a:t>(med undantag för i slutbedömningen) även i läsårsbedömningen i årskurs 6</a:t>
            </a:r>
          </a:p>
          <a:p>
            <a:pPr marL="360045" indent="-360045"/>
            <a:r>
              <a:rPr lang="sv-SE" sz="2000" dirty="0">
                <a:latin typeface="Calibri"/>
                <a:ea typeface="Verdana"/>
                <a:cs typeface="+mn-lt"/>
              </a:rPr>
              <a:t>läsårsbetyget kan innehålla både verbala omdömen och siffervitsord </a:t>
            </a:r>
          </a:p>
          <a:p>
            <a:pPr marL="360045" indent="-360045"/>
            <a:r>
              <a:rPr lang="sv-SE" sz="2000" dirty="0">
                <a:solidFill>
                  <a:srgbClr val="000000"/>
                </a:solidFill>
                <a:latin typeface="Calibri"/>
                <a:ea typeface="Verdana"/>
                <a:cs typeface="+mn-lt"/>
              </a:rPr>
              <a:t>i bedömningen ska man beakta elevens kunskaper i </a:t>
            </a:r>
            <a:r>
              <a:rPr lang="sv-SE" sz="2000" i="1" dirty="0">
                <a:solidFill>
                  <a:srgbClr val="000000"/>
                </a:solidFill>
                <a:latin typeface="Calibri"/>
                <a:ea typeface="Verdana"/>
                <a:cs typeface="+mn-lt"/>
              </a:rPr>
              <a:t>skolans undervisningsspråk</a:t>
            </a:r>
            <a:r>
              <a:rPr lang="sv-SE" sz="2000" dirty="0">
                <a:solidFill>
                  <a:srgbClr val="000000"/>
                </a:solidFill>
                <a:latin typeface="Calibri"/>
                <a:ea typeface="Verdana"/>
                <a:cs typeface="+mn-lt"/>
              </a:rPr>
              <a:t> och i </a:t>
            </a:r>
            <a:r>
              <a:rPr lang="sv-SE" sz="2000" i="1" dirty="0">
                <a:solidFill>
                  <a:srgbClr val="000000"/>
                </a:solidFill>
                <a:latin typeface="Calibri"/>
                <a:ea typeface="Verdana"/>
                <a:cs typeface="+mn-lt"/>
              </a:rPr>
              <a:t>språket inom kunskapsområdet</a:t>
            </a:r>
            <a:r>
              <a:rPr lang="sv-SE" sz="2000" dirty="0">
                <a:solidFill>
                  <a:srgbClr val="000000"/>
                </a:solidFill>
                <a:latin typeface="Calibri"/>
                <a:ea typeface="Verdana"/>
                <a:cs typeface="+mn-lt"/>
              </a:rPr>
              <a:t> i läroämnet som är mål för bedömningen</a:t>
            </a:r>
            <a:r>
              <a:rPr lang="sv-SE" sz="2000" i="1" dirty="0">
                <a:solidFill>
                  <a:srgbClr val="000000"/>
                </a:solidFill>
                <a:latin typeface="Calibri"/>
                <a:ea typeface="Verdana"/>
                <a:cs typeface="+mn-lt"/>
              </a:rPr>
              <a:t> </a:t>
            </a:r>
          </a:p>
          <a:p>
            <a:pPr marL="360045" indent="-360045"/>
            <a:r>
              <a:rPr lang="sv-SE" sz="2000" b="1" dirty="0">
                <a:solidFill>
                  <a:schemeClr val="accent1"/>
                </a:solidFill>
                <a:latin typeface="Calibri"/>
                <a:ea typeface="Verdana"/>
                <a:cs typeface="+mn-lt"/>
              </a:rPr>
              <a:t>vikten av </a:t>
            </a:r>
            <a:r>
              <a:rPr lang="sv-SE" sz="2000" b="1" i="1" dirty="0">
                <a:solidFill>
                  <a:schemeClr val="accent1"/>
                </a:solidFill>
                <a:latin typeface="Calibri"/>
                <a:ea typeface="Verdana"/>
                <a:cs typeface="+mn-lt"/>
              </a:rPr>
              <a:t>mångsidig </a:t>
            </a:r>
            <a:r>
              <a:rPr lang="sv-SE" sz="2000" b="1" dirty="0">
                <a:solidFill>
                  <a:schemeClr val="accent1"/>
                </a:solidFill>
                <a:latin typeface="Calibri"/>
                <a:ea typeface="Verdana"/>
                <a:cs typeface="+mn-lt"/>
              </a:rPr>
              <a:t>bedömning</a:t>
            </a:r>
            <a:r>
              <a:rPr lang="sv-SE" sz="2000" dirty="0">
                <a:latin typeface="Calibri"/>
                <a:ea typeface="Verdana"/>
                <a:cs typeface="+mn-lt"/>
              </a:rPr>
              <a:t> framhävs när elevens modersmål är något annat än skolans undervisningsspråk; observation av arbetet,  påvisande av kunnandet på ett annat språk än undervisningsspråket &gt; OBS! Inte direkt översättning, utan användning av det egna språket eller ett annat språk som stöd</a:t>
            </a:r>
          </a:p>
          <a:p>
            <a:pPr marL="360045" indent="-360045"/>
            <a:r>
              <a:rPr lang="sv-SE" sz="2000" dirty="0">
                <a:latin typeface="Calibri"/>
                <a:ea typeface="Verdana"/>
                <a:cs typeface="+mn-lt"/>
              </a:rPr>
              <a:t>man bör reflektera över </a:t>
            </a:r>
            <a:r>
              <a:rPr lang="sv-SE" sz="2000" b="1" dirty="0">
                <a:solidFill>
                  <a:schemeClr val="tx2"/>
                </a:solidFill>
                <a:latin typeface="Calibri"/>
                <a:ea typeface="Verdana"/>
                <a:cs typeface="+mn-lt"/>
              </a:rPr>
              <a:t>språkets roll vid påvisandet av kunnandet</a:t>
            </a:r>
            <a:r>
              <a:rPr lang="sv-SE" sz="2000" dirty="0">
                <a:latin typeface="Calibri"/>
                <a:ea typeface="Verdana"/>
                <a:cs typeface="+mn-lt"/>
              </a:rPr>
              <a:t> &gt; granskning av bedömningskriterierna &gt; t.ex. MA M2, vitsordet 9: Eleven kan </a:t>
            </a:r>
            <a:r>
              <a:rPr lang="sv-SE" sz="2000" i="1" dirty="0">
                <a:latin typeface="Calibri"/>
                <a:ea typeface="Verdana"/>
                <a:cs typeface="+mn-lt"/>
              </a:rPr>
              <a:t>beskriva</a:t>
            </a:r>
            <a:r>
              <a:rPr lang="sv-SE" sz="2000" dirty="0">
                <a:latin typeface="Calibri"/>
                <a:ea typeface="Verdana"/>
                <a:cs typeface="+mn-lt"/>
              </a:rPr>
              <a:t> och </a:t>
            </a:r>
            <a:r>
              <a:rPr lang="sv-SE" sz="2000" i="1" dirty="0">
                <a:latin typeface="Calibri"/>
                <a:ea typeface="Verdana"/>
                <a:cs typeface="+mn-lt"/>
              </a:rPr>
              <a:t>förklara</a:t>
            </a:r>
            <a:r>
              <a:rPr lang="sv-SE" sz="2000" dirty="0">
                <a:latin typeface="Calibri"/>
                <a:ea typeface="Verdana"/>
                <a:cs typeface="+mn-lt"/>
              </a:rPr>
              <a:t> vad sambanden mellan det som hen lär sig beror på. HI M11, vitsordet 7: </a:t>
            </a:r>
            <a:r>
              <a:rPr lang="sv-SE" sz="2000" dirty="0">
                <a:latin typeface="Calibri"/>
                <a:ea typeface="+mn-lt"/>
                <a:cs typeface="+mn-lt"/>
              </a:rPr>
              <a:t>Eleven </a:t>
            </a:r>
            <a:r>
              <a:rPr lang="sv-SE" sz="2000" i="1" dirty="0">
                <a:latin typeface="Calibri"/>
                <a:ea typeface="+mn-lt"/>
                <a:cs typeface="+mn-lt"/>
              </a:rPr>
              <a:t>beskriver </a:t>
            </a:r>
            <a:r>
              <a:rPr lang="sv-SE" sz="2000" dirty="0">
                <a:latin typeface="Calibri"/>
                <a:ea typeface="+mn-lt"/>
                <a:cs typeface="+mn-lt"/>
              </a:rPr>
              <a:t>möjliga orsaker till människans aktivitet i det förgångna.</a:t>
            </a:r>
          </a:p>
          <a:p>
            <a:pPr marL="360045" indent="-360045"/>
            <a:r>
              <a:rPr lang="sv-SE" sz="2000" dirty="0">
                <a:latin typeface="Calibri"/>
                <a:ea typeface="Verdana"/>
                <a:cs typeface="Calibri"/>
              </a:rPr>
              <a:t>endast det som ingått i undervisningen kan bedömas: eleven kan inte ”bestraffas” om undervisningen inte har varit språkmedveten </a:t>
            </a:r>
          </a:p>
          <a:p>
            <a:pPr marL="0" indent="0">
              <a:buNone/>
            </a:pPr>
            <a:endParaRPr lang="fi-FI" sz="2200" dirty="0">
              <a:ea typeface="Verdana" panose="020B0604030504040204" pitchFamily="34" charset="0"/>
              <a:cs typeface="Calibri"/>
            </a:endParaRPr>
          </a:p>
          <a:p>
            <a:pPr marL="1439545" lvl="2"/>
            <a:endParaRPr lang="fi-FI" sz="1600" i="1" dirty="0">
              <a:cs typeface="Calibri"/>
            </a:endParaRPr>
          </a:p>
          <a:p>
            <a:pPr marL="1439545" lvl="2"/>
            <a:endParaRPr lang="fi-FI" sz="1600" i="1" dirty="0">
              <a:cs typeface="Calibri"/>
            </a:endParaRPr>
          </a:p>
          <a:p>
            <a:pPr marL="1439545" lvl="2"/>
            <a:endParaRPr lang="fi-FI" sz="1600" i="1" dirty="0">
              <a:cs typeface="Calibri"/>
            </a:endParaRPr>
          </a:p>
          <a:p>
            <a:pPr marL="1439545" lvl="2"/>
            <a:endParaRPr lang="fi-FI" sz="1600" dirty="0">
              <a:cs typeface="Calibri"/>
            </a:endParaRPr>
          </a:p>
          <a:p>
            <a:pPr marL="0" indent="0">
              <a:buNone/>
            </a:pPr>
            <a:endParaRPr lang="fi-FI" sz="2000" dirty="0">
              <a:cs typeface="Calibri"/>
            </a:endParaRPr>
          </a:p>
          <a:p>
            <a:pPr marL="360045" indent="-360045"/>
            <a:endParaRPr lang="fi-FI" sz="2000" dirty="0">
              <a:cs typeface="Calibri"/>
            </a:endParaRPr>
          </a:p>
          <a:p>
            <a:pPr marL="360045" indent="-360045"/>
            <a:endParaRPr lang="fi-FI" sz="2000" dirty="0">
              <a:cs typeface="Calibri"/>
            </a:endParaRPr>
          </a:p>
          <a:p>
            <a:pPr marL="360045" indent="-360045"/>
            <a:endParaRPr lang="fi-FI" dirty="0">
              <a:cs typeface="Calibri"/>
            </a:endParaRPr>
          </a:p>
        </p:txBody>
      </p:sp>
      <p:sp>
        <p:nvSpPr>
          <p:cNvPr id="5" name="Alatunnisteen paikkamerkki 4">
            <a:extLst>
              <a:ext uri="{FF2B5EF4-FFF2-40B4-BE49-F238E27FC236}">
                <a16:creationId xmlns:a16="http://schemas.microsoft.com/office/drawing/2014/main" id="{BE12E648-312C-432D-87F2-C89A92C9C6D0}"/>
              </a:ext>
            </a:extLst>
          </p:cNvPr>
          <p:cNvSpPr>
            <a:spLocks noGrp="1"/>
          </p:cNvSpPr>
          <p:nvPr>
            <p:ph type="ftr" sz="quarter" idx="11"/>
          </p:nvPr>
        </p:nvSpPr>
        <p:spPr/>
        <p:txBody>
          <a:bodyPr/>
          <a:lstStyle/>
          <a:p>
            <a:r>
              <a:rPr lang="sv-SE"/>
              <a:t>Utbildningsstyrelsen</a:t>
            </a:r>
          </a:p>
        </p:txBody>
      </p:sp>
      <p:sp>
        <p:nvSpPr>
          <p:cNvPr id="6" name="Platshållare för bildnummer 5">
            <a:extLst>
              <a:ext uri="{FF2B5EF4-FFF2-40B4-BE49-F238E27FC236}">
                <a16:creationId xmlns:a16="http://schemas.microsoft.com/office/drawing/2014/main" id="{4728B3BC-C9D1-B045-3F2F-A4CD29EC45FE}"/>
              </a:ext>
            </a:extLst>
          </p:cNvPr>
          <p:cNvSpPr>
            <a:spLocks noGrp="1"/>
          </p:cNvSpPr>
          <p:nvPr>
            <p:ph type="sldNum" sz="quarter" idx="12"/>
          </p:nvPr>
        </p:nvSpPr>
        <p:spPr/>
        <p:txBody>
          <a:bodyPr/>
          <a:lstStyle/>
          <a:p>
            <a:fld id="{A6E131DE-DA31-4CDF-828A-8EB206A3CD12}" type="slidenum">
              <a:rPr lang="en-GB" smtClean="0"/>
              <a:t>43</a:t>
            </a:fld>
            <a:endParaRPr lang="en-GB"/>
          </a:p>
        </p:txBody>
      </p:sp>
    </p:spTree>
    <p:extLst>
      <p:ext uri="{BB962C8B-B14F-4D97-AF65-F5344CB8AC3E}">
        <p14:creationId xmlns:p14="http://schemas.microsoft.com/office/powerpoint/2010/main" val="13874222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3F1449BD-E088-4B66-8A22-897282C96A06}"/>
              </a:ext>
            </a:extLst>
          </p:cNvPr>
          <p:cNvSpPr>
            <a:spLocks noGrp="1"/>
          </p:cNvSpPr>
          <p:nvPr>
            <p:ph type="title"/>
          </p:nvPr>
        </p:nvSpPr>
        <p:spPr>
          <a:xfrm>
            <a:off x="648753" y="448664"/>
            <a:ext cx="11087840" cy="605586"/>
          </a:xfrm>
        </p:spPr>
        <p:txBody>
          <a:bodyPr/>
          <a:lstStyle/>
          <a:p>
            <a:r>
              <a:rPr lang="sv-SE" sz="3200" dirty="0"/>
              <a:t>Läsårsbedömning av en elev som omfattas av särskilt stöd</a:t>
            </a:r>
          </a:p>
        </p:txBody>
      </p:sp>
      <p:sp>
        <p:nvSpPr>
          <p:cNvPr id="9" name="Sisällön paikkamerkki 8">
            <a:extLst>
              <a:ext uri="{FF2B5EF4-FFF2-40B4-BE49-F238E27FC236}">
                <a16:creationId xmlns:a16="http://schemas.microsoft.com/office/drawing/2014/main" id="{71BB612D-5CB3-4AF5-A986-1DCDEB91EB57}"/>
              </a:ext>
            </a:extLst>
          </p:cNvPr>
          <p:cNvSpPr>
            <a:spLocks noGrp="1"/>
          </p:cNvSpPr>
          <p:nvPr>
            <p:ph idx="1"/>
          </p:nvPr>
        </p:nvSpPr>
        <p:spPr>
          <a:xfrm>
            <a:off x="651226" y="1297639"/>
            <a:ext cx="10772520" cy="5135154"/>
          </a:xfrm>
        </p:spPr>
        <p:txBody>
          <a:bodyPr vert="horz" lIns="91440" tIns="45720" rIns="91440" bIns="45720" rtlCol="0" anchor="t">
            <a:noAutofit/>
          </a:bodyPr>
          <a:lstStyle/>
          <a:p>
            <a:pPr marL="360045" indent="-360045"/>
            <a:r>
              <a:rPr lang="sv-SE" sz="2000" b="1" dirty="0">
                <a:ea typeface="Verdana"/>
              </a:rPr>
              <a:t>En elev som får särskilt stöd studerar ett läroämne enligt den allmänna lärokursen:</a:t>
            </a:r>
          </a:p>
          <a:p>
            <a:pPr lvl="1">
              <a:buFont typeface="Wingdings" panose="05000000000000000000" pitchFamily="2" charset="2"/>
              <a:buChar char="Ø"/>
            </a:pPr>
            <a:r>
              <a:rPr lang="sv-SE" sz="2000" dirty="0">
                <a:ea typeface="Verdana"/>
              </a:rPr>
              <a:t>Prestationerna ska bedömas i relation till målen för den allmänna lärokursen, bedömningskriterierna för läsårsbedömningen används.</a:t>
            </a:r>
          </a:p>
          <a:p>
            <a:pPr marL="360045" indent="-360045"/>
            <a:r>
              <a:rPr lang="sv-SE" sz="2000" b="1" dirty="0">
                <a:ea typeface="Verdana"/>
              </a:rPr>
              <a:t>Lärokursen individualiseras</a:t>
            </a:r>
          </a:p>
          <a:p>
            <a:pPr lvl="1">
              <a:buFont typeface="Wingdings" panose="05000000000000000000" pitchFamily="2" charset="2"/>
              <a:buChar char="Ø"/>
            </a:pPr>
            <a:r>
              <a:rPr lang="sv-SE" sz="2000" dirty="0">
                <a:ea typeface="Verdana"/>
              </a:rPr>
              <a:t>först då eleven trots det givna stödet inte verkar uppnå den kunskapsnivå som förutsätts för vitsordet 5.</a:t>
            </a:r>
          </a:p>
          <a:p>
            <a:pPr marL="360045" indent="-360045"/>
            <a:r>
              <a:rPr lang="sv-SE" sz="2000" b="1" dirty="0">
                <a:ea typeface="Verdana"/>
              </a:rPr>
              <a:t>Eleven studerar enligt en individualiserad lärokurs i ett läroämne:</a:t>
            </a:r>
          </a:p>
          <a:p>
            <a:pPr lvl="1">
              <a:buFont typeface="Wingdings" panose="05000000000000000000" pitchFamily="2" charset="2"/>
              <a:buChar char="Ø"/>
            </a:pPr>
            <a:r>
              <a:rPr lang="sv-SE" sz="2000" dirty="0">
                <a:ea typeface="Verdana"/>
              </a:rPr>
              <a:t>Elevens prestationer ska bedömas i relation till de individuella mål som fastställs i elevens individuella plan för hur undervisningen ska ordnas (IP).</a:t>
            </a:r>
          </a:p>
          <a:p>
            <a:pPr lvl="1">
              <a:buFont typeface="Wingdings" panose="05000000000000000000" pitchFamily="2" charset="2"/>
              <a:buChar char="Ø"/>
            </a:pPr>
            <a:r>
              <a:rPr lang="sv-SE" sz="2000" dirty="0">
                <a:ea typeface="Verdana"/>
              </a:rPr>
              <a:t>Bedömningen utgår inte från bedömningskriterierna som används i läsårsbedömningen.</a:t>
            </a:r>
          </a:p>
          <a:p>
            <a:pPr marL="360045" indent="-360045"/>
            <a:r>
              <a:rPr lang="sv-SE" sz="2000" b="1" dirty="0">
                <a:ea typeface="Verdana"/>
              </a:rPr>
              <a:t>I läroämnen som studerats enligt en individualiserad lärokurs kan verbala omdömen användas i stället för siffervitsord. </a:t>
            </a:r>
          </a:p>
        </p:txBody>
      </p:sp>
      <p:sp>
        <p:nvSpPr>
          <p:cNvPr id="6" name="Dian numeron paikkamerkki 5">
            <a:extLst>
              <a:ext uri="{FF2B5EF4-FFF2-40B4-BE49-F238E27FC236}">
                <a16:creationId xmlns:a16="http://schemas.microsoft.com/office/drawing/2014/main" id="{A09046D3-C031-4901-ADCD-1848D53D3F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E131DE-DA31-4CDF-828A-8EB206A3CD12}" type="slidenum">
              <a:rPr kumimoji="0" lang="en-GB" sz="1200" b="0" i="0" u="none" strike="noStrike" kern="1200" cap="none" spc="0" normalizeH="0" baseline="0" noProof="0" smtClean="0">
                <a:ln>
                  <a:noFill/>
                </a:ln>
                <a:solidFill>
                  <a:srgbClr val="0041DC"/>
                </a:solidFill>
                <a:effectLst/>
                <a:uLnTx/>
                <a:uFillTx/>
                <a:latin typeface="Calibri"/>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srgbClr val="0041DC"/>
              </a:solidFill>
              <a:effectLst/>
              <a:uLnTx/>
              <a:uFillTx/>
              <a:latin typeface="Calibri"/>
              <a:ea typeface="+mn-ea"/>
              <a:cs typeface="Calibri" panose="020F0502020204030204" pitchFamily="34" charset="0"/>
            </a:endParaRPr>
          </a:p>
        </p:txBody>
      </p:sp>
      <p:sp>
        <p:nvSpPr>
          <p:cNvPr id="2" name="Platshållare för sidfot 1">
            <a:extLst>
              <a:ext uri="{FF2B5EF4-FFF2-40B4-BE49-F238E27FC236}">
                <a16:creationId xmlns:a16="http://schemas.microsoft.com/office/drawing/2014/main" id="{A4E34C52-B91D-3D77-6CAC-2A7AB6EB2599}"/>
              </a:ext>
            </a:extLst>
          </p:cNvPr>
          <p:cNvSpPr>
            <a:spLocks noGrp="1"/>
          </p:cNvSpPr>
          <p:nvPr>
            <p:ph type="ftr" sz="quarter" idx="11"/>
          </p:nvPr>
        </p:nvSpPr>
        <p:spPr/>
        <p:txBody>
          <a:bodyPr/>
          <a:lstStyle/>
          <a:p>
            <a:r>
              <a:rPr lang="sv-SE" dirty="0"/>
              <a:t>Utbildningsstyrelsen</a:t>
            </a:r>
          </a:p>
        </p:txBody>
      </p:sp>
    </p:spTree>
    <p:extLst>
      <p:ext uri="{BB962C8B-B14F-4D97-AF65-F5344CB8AC3E}">
        <p14:creationId xmlns:p14="http://schemas.microsoft.com/office/powerpoint/2010/main" val="40480236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C23A2A-8809-53A1-A808-DD3E87BEC275}"/>
              </a:ext>
            </a:extLst>
          </p:cNvPr>
          <p:cNvSpPr>
            <a:spLocks noGrp="1"/>
          </p:cNvSpPr>
          <p:nvPr>
            <p:ph type="ctrTitle"/>
          </p:nvPr>
        </p:nvSpPr>
        <p:spPr>
          <a:xfrm>
            <a:off x="787940" y="1060315"/>
            <a:ext cx="6391073" cy="2556188"/>
          </a:xfrm>
        </p:spPr>
        <p:txBody>
          <a:bodyPr/>
          <a:lstStyle/>
          <a:p>
            <a:r>
              <a:rPr lang="fi-FI" dirty="0" err="1"/>
              <a:t>Stödmaterial</a:t>
            </a:r>
            <a:r>
              <a:rPr lang="fi-FI" dirty="0"/>
              <a:t> för </a:t>
            </a:r>
            <a:r>
              <a:rPr lang="fi-FI" dirty="0" err="1"/>
              <a:t>bedömning</a:t>
            </a:r>
            <a:r>
              <a:rPr lang="fi-FI" dirty="0"/>
              <a:t> i </a:t>
            </a:r>
            <a:r>
              <a:rPr lang="fi-FI" dirty="0" err="1"/>
              <a:t>andra</a:t>
            </a:r>
            <a:r>
              <a:rPr lang="fi-FI" dirty="0"/>
              <a:t> </a:t>
            </a:r>
            <a:r>
              <a:rPr lang="fi-FI" dirty="0" err="1"/>
              <a:t>inhemska</a:t>
            </a:r>
            <a:r>
              <a:rPr lang="fi-FI" dirty="0"/>
              <a:t> </a:t>
            </a:r>
            <a:r>
              <a:rPr lang="fi-FI" dirty="0" err="1"/>
              <a:t>språket</a:t>
            </a:r>
            <a:r>
              <a:rPr lang="fi-FI" dirty="0"/>
              <a:t> </a:t>
            </a:r>
            <a:r>
              <a:rPr lang="fi-FI" dirty="0" err="1"/>
              <a:t>och</a:t>
            </a:r>
            <a:r>
              <a:rPr lang="fi-FI" dirty="0"/>
              <a:t> </a:t>
            </a:r>
            <a:r>
              <a:rPr lang="fi-FI" dirty="0" err="1"/>
              <a:t>främmande</a:t>
            </a:r>
            <a:r>
              <a:rPr lang="fi-FI" dirty="0"/>
              <a:t> </a:t>
            </a:r>
            <a:r>
              <a:rPr lang="fi-FI" dirty="0" err="1"/>
              <a:t>språk</a:t>
            </a:r>
            <a:endParaRPr lang="fi-FI" dirty="0"/>
          </a:p>
        </p:txBody>
      </p:sp>
    </p:spTree>
    <p:extLst>
      <p:ext uri="{BB962C8B-B14F-4D97-AF65-F5344CB8AC3E}">
        <p14:creationId xmlns:p14="http://schemas.microsoft.com/office/powerpoint/2010/main" val="452817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CCD5361-4E4B-4FC9-A534-B816B4191A9A}"/>
              </a:ext>
            </a:extLst>
          </p:cNvPr>
          <p:cNvSpPr>
            <a:spLocks noGrp="1"/>
          </p:cNvSpPr>
          <p:nvPr>
            <p:ph type="title"/>
          </p:nvPr>
        </p:nvSpPr>
        <p:spPr>
          <a:xfrm>
            <a:off x="565752" y="402421"/>
            <a:ext cx="5543218" cy="1548299"/>
          </a:xfrm>
        </p:spPr>
        <p:txBody>
          <a:bodyPr anchor="t">
            <a:normAutofit fontScale="90000"/>
          </a:bodyPr>
          <a:lstStyle/>
          <a:p>
            <a:r>
              <a:rPr lang="fi-FI" dirty="0" err="1"/>
              <a:t>Europeiska</a:t>
            </a:r>
            <a:r>
              <a:rPr lang="fi-FI" dirty="0"/>
              <a:t> </a:t>
            </a:r>
            <a:r>
              <a:rPr lang="fi-FI" dirty="0" err="1"/>
              <a:t>språkportföljen</a:t>
            </a:r>
            <a:r>
              <a:rPr lang="fi-FI" dirty="0"/>
              <a:t> (ESP) </a:t>
            </a:r>
            <a:r>
              <a:rPr lang="fi-FI" dirty="0" err="1"/>
              <a:t>kan</a:t>
            </a:r>
            <a:r>
              <a:rPr lang="fi-FI" dirty="0"/>
              <a:t> </a:t>
            </a:r>
            <a:r>
              <a:rPr lang="fi-FI" dirty="0" err="1"/>
              <a:t>också</a:t>
            </a:r>
            <a:r>
              <a:rPr lang="fi-FI" dirty="0"/>
              <a:t> </a:t>
            </a:r>
            <a:r>
              <a:rPr lang="fi-FI" dirty="0" err="1"/>
              <a:t>användas</a:t>
            </a:r>
            <a:r>
              <a:rPr lang="fi-FI" dirty="0"/>
              <a:t> </a:t>
            </a:r>
            <a:r>
              <a:rPr lang="fi-FI" dirty="0" err="1"/>
              <a:t>som</a:t>
            </a:r>
            <a:r>
              <a:rPr lang="fi-FI" dirty="0"/>
              <a:t> </a:t>
            </a:r>
            <a:r>
              <a:rPr lang="fi-FI" dirty="0" err="1"/>
              <a:t>stöd</a:t>
            </a:r>
            <a:r>
              <a:rPr lang="fi-FI" dirty="0"/>
              <a:t> i </a:t>
            </a:r>
            <a:r>
              <a:rPr lang="fi-FI" dirty="0" err="1"/>
              <a:t>bedömningen</a:t>
            </a:r>
            <a:r>
              <a:rPr lang="fi-FI" dirty="0"/>
              <a:t> – </a:t>
            </a:r>
            <a:r>
              <a:rPr lang="fi-FI" dirty="0" err="1"/>
              <a:t>förnyad</a:t>
            </a:r>
            <a:r>
              <a:rPr lang="fi-FI" dirty="0"/>
              <a:t> version </a:t>
            </a:r>
            <a:r>
              <a:rPr lang="fi-FI" dirty="0" err="1">
                <a:solidFill>
                  <a:srgbClr val="FF0000"/>
                </a:solidFill>
              </a:rPr>
              <a:t>publiceras</a:t>
            </a:r>
            <a:r>
              <a:rPr lang="fi-FI" dirty="0">
                <a:solidFill>
                  <a:srgbClr val="FF0000"/>
                </a:solidFill>
              </a:rPr>
              <a:t> </a:t>
            </a:r>
            <a:r>
              <a:rPr lang="fi-FI" dirty="0" err="1">
                <a:solidFill>
                  <a:srgbClr val="FF0000"/>
                </a:solidFill>
              </a:rPr>
              <a:t>på</a:t>
            </a:r>
            <a:r>
              <a:rPr lang="fi-FI" dirty="0">
                <a:solidFill>
                  <a:srgbClr val="FF0000"/>
                </a:solidFill>
              </a:rPr>
              <a:t> </a:t>
            </a:r>
            <a:r>
              <a:rPr lang="fi-FI" dirty="0" err="1">
                <a:solidFill>
                  <a:srgbClr val="FF0000"/>
                </a:solidFill>
              </a:rPr>
              <a:t>svenska</a:t>
            </a:r>
            <a:r>
              <a:rPr lang="fi-FI" dirty="0">
                <a:solidFill>
                  <a:srgbClr val="FF0000"/>
                </a:solidFill>
              </a:rPr>
              <a:t> i </a:t>
            </a:r>
            <a:r>
              <a:rPr lang="fi-FI" dirty="0" err="1">
                <a:solidFill>
                  <a:srgbClr val="FF0000"/>
                </a:solidFill>
              </a:rPr>
              <a:t>november</a:t>
            </a:r>
            <a:endParaRPr lang="fi-FI" dirty="0"/>
          </a:p>
        </p:txBody>
      </p:sp>
      <p:sp>
        <p:nvSpPr>
          <p:cNvPr id="13" name="Content Placeholder 2">
            <a:extLst>
              <a:ext uri="{FF2B5EF4-FFF2-40B4-BE49-F238E27FC236}">
                <a16:creationId xmlns:a16="http://schemas.microsoft.com/office/drawing/2014/main" id="{29499765-1CF5-4E45-B3A3-974A19AA1039}"/>
              </a:ext>
            </a:extLst>
          </p:cNvPr>
          <p:cNvSpPr>
            <a:spLocks noGrp="1"/>
          </p:cNvSpPr>
          <p:nvPr>
            <p:ph sz="half" idx="1"/>
          </p:nvPr>
        </p:nvSpPr>
        <p:spPr>
          <a:xfrm>
            <a:off x="789560" y="2851397"/>
            <a:ext cx="5319410" cy="3322602"/>
          </a:xfrm>
        </p:spPr>
        <p:txBody>
          <a:bodyPr/>
          <a:lstStyle/>
          <a:p>
            <a:r>
              <a:rPr lang="en-US" dirty="0" err="1"/>
              <a:t>Redskap</a:t>
            </a:r>
            <a:r>
              <a:rPr lang="en-US" dirty="0"/>
              <a:t> </a:t>
            </a:r>
            <a:r>
              <a:rPr lang="en-US" dirty="0" err="1"/>
              <a:t>för</a:t>
            </a:r>
            <a:r>
              <a:rPr lang="en-US" dirty="0"/>
              <a:t> </a:t>
            </a:r>
            <a:r>
              <a:rPr lang="en-US" dirty="0" err="1"/>
              <a:t>både</a:t>
            </a:r>
            <a:r>
              <a:rPr lang="en-US" dirty="0"/>
              <a:t> eleven </a:t>
            </a:r>
            <a:r>
              <a:rPr lang="en-US" dirty="0" err="1"/>
              <a:t>och</a:t>
            </a:r>
            <a:r>
              <a:rPr lang="en-US" dirty="0"/>
              <a:t> </a:t>
            </a:r>
            <a:r>
              <a:rPr lang="en-US" dirty="0" err="1"/>
              <a:t>läraren</a:t>
            </a:r>
            <a:r>
              <a:rPr lang="en-US" dirty="0"/>
              <a:t>: </a:t>
            </a:r>
            <a:r>
              <a:rPr lang="en-US" dirty="0" err="1"/>
              <a:t>synliggör</a:t>
            </a:r>
            <a:r>
              <a:rPr lang="en-US" dirty="0"/>
              <a:t> elevens </a:t>
            </a:r>
            <a:r>
              <a:rPr lang="en-US" dirty="0" err="1"/>
              <a:t>språklärande</a:t>
            </a:r>
            <a:r>
              <a:rPr lang="en-US" dirty="0"/>
              <a:t> </a:t>
            </a:r>
            <a:r>
              <a:rPr lang="en-US" dirty="0" err="1"/>
              <a:t>och</a:t>
            </a:r>
            <a:r>
              <a:rPr lang="en-US" dirty="0"/>
              <a:t> </a:t>
            </a:r>
            <a:r>
              <a:rPr lang="en-US" dirty="0" err="1"/>
              <a:t>stödjer</a:t>
            </a:r>
            <a:r>
              <a:rPr lang="en-US" dirty="0"/>
              <a:t> </a:t>
            </a:r>
            <a:r>
              <a:rPr lang="en-US" dirty="0" err="1"/>
              <a:t>utvecklingen</a:t>
            </a:r>
            <a:r>
              <a:rPr lang="en-US" dirty="0"/>
              <a:t> av </a:t>
            </a:r>
            <a:r>
              <a:rPr lang="en-US" dirty="0" err="1"/>
              <a:t>språklig</a:t>
            </a:r>
            <a:r>
              <a:rPr lang="en-US" dirty="0"/>
              <a:t> </a:t>
            </a:r>
            <a:r>
              <a:rPr lang="en-US" dirty="0" err="1"/>
              <a:t>mångfald</a:t>
            </a:r>
            <a:r>
              <a:rPr lang="en-US" dirty="0"/>
              <a:t> </a:t>
            </a:r>
            <a:r>
              <a:rPr lang="en-US" dirty="0" err="1"/>
              <a:t>och</a:t>
            </a:r>
            <a:r>
              <a:rPr lang="en-US" dirty="0"/>
              <a:t> </a:t>
            </a:r>
            <a:r>
              <a:rPr lang="en-US" dirty="0" err="1"/>
              <a:t>språkmedvetenhet</a:t>
            </a:r>
            <a:endParaRPr lang="en-US" dirty="0"/>
          </a:p>
          <a:p>
            <a:r>
              <a:rPr lang="en-US" dirty="0" err="1"/>
              <a:t>Stadier</a:t>
            </a:r>
            <a:r>
              <a:rPr lang="en-US" dirty="0"/>
              <a:t>: </a:t>
            </a:r>
            <a:r>
              <a:rPr lang="en-US" dirty="0" err="1"/>
              <a:t>förskola</a:t>
            </a:r>
            <a:r>
              <a:rPr lang="en-US" dirty="0"/>
              <a:t>, </a:t>
            </a:r>
            <a:r>
              <a:rPr lang="en-US" dirty="0" err="1"/>
              <a:t>åk</a:t>
            </a:r>
            <a:r>
              <a:rPr lang="en-US" dirty="0"/>
              <a:t> 1-2, </a:t>
            </a:r>
            <a:r>
              <a:rPr lang="en-US" dirty="0" err="1"/>
              <a:t>åk</a:t>
            </a:r>
            <a:r>
              <a:rPr lang="en-US" dirty="0"/>
              <a:t> 3-6 </a:t>
            </a:r>
            <a:r>
              <a:rPr lang="en-US" dirty="0" err="1"/>
              <a:t>och</a:t>
            </a:r>
            <a:r>
              <a:rPr lang="en-US" dirty="0"/>
              <a:t> </a:t>
            </a:r>
            <a:r>
              <a:rPr lang="en-US" dirty="0" err="1"/>
              <a:t>åk</a:t>
            </a:r>
            <a:r>
              <a:rPr lang="en-US" dirty="0"/>
              <a:t> 7-9</a:t>
            </a:r>
          </a:p>
          <a:p>
            <a:r>
              <a:rPr lang="en-US" dirty="0"/>
              <a:t>Tre </a:t>
            </a:r>
            <a:r>
              <a:rPr lang="en-US" dirty="0" err="1"/>
              <a:t>språkversioner</a:t>
            </a:r>
            <a:r>
              <a:rPr lang="en-US" dirty="0"/>
              <a:t>: Svenska, </a:t>
            </a:r>
            <a:r>
              <a:rPr lang="en-US" dirty="0" err="1"/>
              <a:t>finska</a:t>
            </a:r>
            <a:r>
              <a:rPr lang="en-US" dirty="0"/>
              <a:t>, </a:t>
            </a:r>
            <a:r>
              <a:rPr lang="en-US" dirty="0" err="1"/>
              <a:t>engelska</a:t>
            </a:r>
            <a:endParaRPr lang="en-US" dirty="0"/>
          </a:p>
          <a:p>
            <a:r>
              <a:rPr lang="en-US" dirty="0">
                <a:hlinkClick r:id="rId3"/>
              </a:rPr>
              <a:t>https://www.oph.fi/sv/utbildning-och-examina/den-europeiska-sprakportfoljen</a:t>
            </a:r>
            <a:endParaRPr lang="en-US" dirty="0"/>
          </a:p>
          <a:p>
            <a:pPr marL="0" indent="0">
              <a:buNone/>
            </a:pPr>
            <a:endParaRPr lang="en-US" dirty="0"/>
          </a:p>
          <a:p>
            <a:endParaRPr lang="en-US" dirty="0"/>
          </a:p>
          <a:p>
            <a:endParaRPr lang="en-US" dirty="0"/>
          </a:p>
          <a:p>
            <a:endParaRPr lang="en-US" dirty="0"/>
          </a:p>
        </p:txBody>
      </p:sp>
      <p:sp>
        <p:nvSpPr>
          <p:cNvPr id="5" name="Päivämäärän paikkamerkki 4">
            <a:extLst>
              <a:ext uri="{FF2B5EF4-FFF2-40B4-BE49-F238E27FC236}">
                <a16:creationId xmlns:a16="http://schemas.microsoft.com/office/drawing/2014/main" id="{02CD2EE5-1D39-466A-95C3-FAB843B75F18}"/>
              </a:ext>
            </a:extLst>
          </p:cNvPr>
          <p:cNvSpPr>
            <a:spLocks noGrp="1"/>
          </p:cNvSpPr>
          <p:nvPr>
            <p:ph type="dt" sz="half" idx="10"/>
          </p:nvPr>
        </p:nvSpPr>
        <p:spPr>
          <a:xfrm>
            <a:off x="896568" y="6305687"/>
            <a:ext cx="883594" cy="262309"/>
          </a:xfrm>
        </p:spPr>
        <p:txBody>
          <a:bodyPr anchor="ctr">
            <a:normAutofit/>
          </a:bodyPr>
          <a:lstStyle/>
          <a:p>
            <a:pPr>
              <a:spcAft>
                <a:spcPts val="600"/>
              </a:spcAft>
            </a:pPr>
            <a:fld id="{C47398F3-4007-4DAB-AE93-8719731555AB}" type="datetime1">
              <a:rPr lang="en-GB" smtClean="0"/>
              <a:pPr>
                <a:spcAft>
                  <a:spcPts val="600"/>
                </a:spcAft>
              </a:pPr>
              <a:t>24/11/2023</a:t>
            </a:fld>
            <a:endParaRPr lang="en-GB"/>
          </a:p>
        </p:txBody>
      </p:sp>
      <p:sp>
        <p:nvSpPr>
          <p:cNvPr id="6" name="Alatunnisteen paikkamerkki 5">
            <a:extLst>
              <a:ext uri="{FF2B5EF4-FFF2-40B4-BE49-F238E27FC236}">
                <a16:creationId xmlns:a16="http://schemas.microsoft.com/office/drawing/2014/main" id="{25BD756D-9F28-4086-95E9-E862F788BA11}"/>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a:t>Opetushallitus</a:t>
            </a:r>
          </a:p>
        </p:txBody>
      </p:sp>
      <p:sp>
        <p:nvSpPr>
          <p:cNvPr id="7" name="Dian numeron paikkamerkki 6">
            <a:extLst>
              <a:ext uri="{FF2B5EF4-FFF2-40B4-BE49-F238E27FC236}">
                <a16:creationId xmlns:a16="http://schemas.microsoft.com/office/drawing/2014/main" id="{C3DC8753-30B6-46D9-BFAA-012B833A8DBB}"/>
              </a:ext>
            </a:extLst>
          </p:cNvPr>
          <p:cNvSpPr>
            <a:spLocks noGrp="1"/>
          </p:cNvSpPr>
          <p:nvPr>
            <p:ph type="sldNum" sz="quarter" idx="12"/>
          </p:nvPr>
        </p:nvSpPr>
        <p:spPr>
          <a:xfrm>
            <a:off x="10554508" y="6305687"/>
            <a:ext cx="818748" cy="262309"/>
          </a:xfrm>
        </p:spPr>
        <p:txBody>
          <a:bodyPr anchor="ctr">
            <a:normAutofit/>
          </a:bodyPr>
          <a:lstStyle/>
          <a:p>
            <a:pPr>
              <a:spcAft>
                <a:spcPts val="600"/>
              </a:spcAft>
            </a:pPr>
            <a:fld id="{A6E131DE-DA31-4CDF-828A-8EB206A3CD12}" type="slidenum">
              <a:rPr lang="en-GB" smtClean="0"/>
              <a:pPr>
                <a:spcAft>
                  <a:spcPts val="600"/>
                </a:spcAft>
              </a:pPr>
              <a:t>46</a:t>
            </a:fld>
            <a:endParaRPr lang="en-GB"/>
          </a:p>
        </p:txBody>
      </p:sp>
      <p:pic>
        <p:nvPicPr>
          <p:cNvPr id="8" name="Sisällön paikkamerkki 7">
            <a:extLst>
              <a:ext uri="{FF2B5EF4-FFF2-40B4-BE49-F238E27FC236}">
                <a16:creationId xmlns:a16="http://schemas.microsoft.com/office/drawing/2014/main" id="{33EAE607-4B1D-4E36-972C-AB18E354A15D}"/>
              </a:ext>
            </a:extLst>
          </p:cNvPr>
          <p:cNvPicPr>
            <a:picLocks noGrp="1" noChangeAspect="1"/>
          </p:cNvPicPr>
          <p:nvPr>
            <p:ph type="pic" sz="quarter" idx="13"/>
          </p:nvPr>
        </p:nvPicPr>
        <p:blipFill rotWithShape="1">
          <a:blip r:embed="rId4"/>
          <a:stretch/>
        </p:blipFill>
        <p:spPr>
          <a:xfrm>
            <a:off x="6276400" y="540570"/>
            <a:ext cx="5019031" cy="4604960"/>
          </a:xfrm>
          <a:prstGeom prst="rect">
            <a:avLst/>
          </a:prstGeom>
          <a:noFill/>
        </p:spPr>
      </p:pic>
      <p:sp>
        <p:nvSpPr>
          <p:cNvPr id="3" name="Tekstiruutu 2">
            <a:extLst>
              <a:ext uri="{FF2B5EF4-FFF2-40B4-BE49-F238E27FC236}">
                <a16:creationId xmlns:a16="http://schemas.microsoft.com/office/drawing/2014/main" id="{8BDA947D-22EE-451F-8DF7-72913D033EB3}"/>
              </a:ext>
            </a:extLst>
          </p:cNvPr>
          <p:cNvSpPr txBox="1"/>
          <p:nvPr/>
        </p:nvSpPr>
        <p:spPr>
          <a:xfrm>
            <a:off x="6276401" y="5532249"/>
            <a:ext cx="5019031" cy="923330"/>
          </a:xfrm>
          <a:prstGeom prst="rect">
            <a:avLst/>
          </a:prstGeom>
          <a:noFill/>
        </p:spPr>
        <p:txBody>
          <a:bodyPr wrap="square" rtlCol="0">
            <a:spAutoFit/>
          </a:bodyPr>
          <a:lstStyle/>
          <a:p>
            <a:r>
              <a:rPr lang="fi-FI" dirty="0">
                <a:solidFill>
                  <a:schemeClr val="accent1"/>
                </a:solidFill>
              </a:rPr>
              <a:t>”</a:t>
            </a:r>
            <a:r>
              <a:rPr lang="fi-FI" dirty="0" err="1">
                <a:solidFill>
                  <a:schemeClr val="accent1"/>
                </a:solidFill>
              </a:rPr>
              <a:t>Som</a:t>
            </a:r>
            <a:r>
              <a:rPr lang="fi-FI" dirty="0">
                <a:solidFill>
                  <a:schemeClr val="accent1"/>
                </a:solidFill>
              </a:rPr>
              <a:t> </a:t>
            </a:r>
            <a:r>
              <a:rPr lang="fi-FI" dirty="0" err="1">
                <a:solidFill>
                  <a:schemeClr val="accent1"/>
                </a:solidFill>
              </a:rPr>
              <a:t>verktyg</a:t>
            </a:r>
            <a:r>
              <a:rPr lang="fi-FI" dirty="0">
                <a:solidFill>
                  <a:schemeClr val="accent1"/>
                </a:solidFill>
              </a:rPr>
              <a:t> </a:t>
            </a:r>
            <a:r>
              <a:rPr lang="fi-FI" dirty="0" err="1">
                <a:solidFill>
                  <a:schemeClr val="accent1"/>
                </a:solidFill>
              </a:rPr>
              <a:t>vid</a:t>
            </a:r>
            <a:r>
              <a:rPr lang="fi-FI" dirty="0">
                <a:solidFill>
                  <a:schemeClr val="accent1"/>
                </a:solidFill>
              </a:rPr>
              <a:t> </a:t>
            </a:r>
            <a:r>
              <a:rPr lang="fi-FI" dirty="0" err="1">
                <a:solidFill>
                  <a:schemeClr val="accent1"/>
                </a:solidFill>
              </a:rPr>
              <a:t>bedömningen</a:t>
            </a:r>
            <a:r>
              <a:rPr lang="fi-FI" dirty="0">
                <a:solidFill>
                  <a:schemeClr val="accent1"/>
                </a:solidFill>
              </a:rPr>
              <a:t> </a:t>
            </a:r>
            <a:r>
              <a:rPr lang="fi-FI" dirty="0" err="1">
                <a:solidFill>
                  <a:schemeClr val="accent1"/>
                </a:solidFill>
              </a:rPr>
              <a:t>kan</a:t>
            </a:r>
            <a:r>
              <a:rPr lang="fi-FI" dirty="0">
                <a:solidFill>
                  <a:schemeClr val="accent1"/>
                </a:solidFill>
              </a:rPr>
              <a:t> </a:t>
            </a:r>
            <a:r>
              <a:rPr lang="fi-FI" dirty="0" err="1">
                <a:solidFill>
                  <a:schemeClr val="accent1"/>
                </a:solidFill>
              </a:rPr>
              <a:t>man</a:t>
            </a:r>
            <a:r>
              <a:rPr lang="fi-FI" dirty="0">
                <a:solidFill>
                  <a:schemeClr val="accent1"/>
                </a:solidFill>
              </a:rPr>
              <a:t> </a:t>
            </a:r>
            <a:r>
              <a:rPr lang="fi-FI" dirty="0" err="1">
                <a:solidFill>
                  <a:schemeClr val="accent1"/>
                </a:solidFill>
              </a:rPr>
              <a:t>även</a:t>
            </a:r>
            <a:r>
              <a:rPr lang="fi-FI" dirty="0">
                <a:solidFill>
                  <a:schemeClr val="accent1"/>
                </a:solidFill>
              </a:rPr>
              <a:t> </a:t>
            </a:r>
            <a:r>
              <a:rPr lang="fi-FI" dirty="0" err="1">
                <a:solidFill>
                  <a:schemeClr val="accent1"/>
                </a:solidFill>
              </a:rPr>
              <a:t>använda</a:t>
            </a:r>
            <a:r>
              <a:rPr lang="fi-FI" dirty="0">
                <a:solidFill>
                  <a:schemeClr val="accent1"/>
                </a:solidFill>
              </a:rPr>
              <a:t> </a:t>
            </a:r>
            <a:r>
              <a:rPr lang="fi-FI" dirty="0" err="1">
                <a:solidFill>
                  <a:schemeClr val="accent1"/>
                </a:solidFill>
              </a:rPr>
              <a:t>till</a:t>
            </a:r>
            <a:r>
              <a:rPr lang="fi-FI" dirty="0">
                <a:solidFill>
                  <a:schemeClr val="accent1"/>
                </a:solidFill>
              </a:rPr>
              <a:t> </a:t>
            </a:r>
            <a:r>
              <a:rPr lang="fi-FI" dirty="0" err="1">
                <a:solidFill>
                  <a:schemeClr val="accent1"/>
                </a:solidFill>
              </a:rPr>
              <a:t>exempel</a:t>
            </a:r>
            <a:r>
              <a:rPr lang="fi-FI" dirty="0">
                <a:solidFill>
                  <a:schemeClr val="accent1"/>
                </a:solidFill>
              </a:rPr>
              <a:t> </a:t>
            </a:r>
            <a:r>
              <a:rPr lang="fi-FI" dirty="0" err="1">
                <a:solidFill>
                  <a:schemeClr val="accent1"/>
                </a:solidFill>
              </a:rPr>
              <a:t>den</a:t>
            </a:r>
            <a:r>
              <a:rPr lang="fi-FI" dirty="0">
                <a:solidFill>
                  <a:schemeClr val="accent1"/>
                </a:solidFill>
              </a:rPr>
              <a:t> </a:t>
            </a:r>
            <a:r>
              <a:rPr lang="fi-FI" dirty="0" err="1">
                <a:solidFill>
                  <a:schemeClr val="accent1"/>
                </a:solidFill>
              </a:rPr>
              <a:t>Europeiska</a:t>
            </a:r>
            <a:r>
              <a:rPr lang="fi-FI" dirty="0">
                <a:solidFill>
                  <a:schemeClr val="accent1"/>
                </a:solidFill>
              </a:rPr>
              <a:t> </a:t>
            </a:r>
            <a:r>
              <a:rPr lang="fi-FI" dirty="0" err="1">
                <a:solidFill>
                  <a:schemeClr val="accent1"/>
                </a:solidFill>
              </a:rPr>
              <a:t>språkportföljen</a:t>
            </a:r>
            <a:r>
              <a:rPr lang="fi-FI" dirty="0">
                <a:solidFill>
                  <a:schemeClr val="accent1"/>
                </a:solidFill>
              </a:rPr>
              <a:t>.</a:t>
            </a:r>
            <a:r>
              <a:rPr lang="fi-FI" dirty="0">
                <a:solidFill>
                  <a:schemeClr val="tx2"/>
                </a:solidFill>
              </a:rPr>
              <a:t>” (LP 2014, VOPS 2019)</a:t>
            </a:r>
          </a:p>
        </p:txBody>
      </p:sp>
    </p:spTree>
    <p:extLst>
      <p:ext uri="{BB962C8B-B14F-4D97-AF65-F5344CB8AC3E}">
        <p14:creationId xmlns:p14="http://schemas.microsoft.com/office/powerpoint/2010/main" val="8193548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B5A7512-0960-4A31-8DC8-9DA8F2260637}"/>
              </a:ext>
            </a:extLst>
          </p:cNvPr>
          <p:cNvSpPr>
            <a:spLocks noGrp="1"/>
          </p:cNvSpPr>
          <p:nvPr>
            <p:ph type="title"/>
          </p:nvPr>
        </p:nvSpPr>
        <p:spPr>
          <a:xfrm>
            <a:off x="789560" y="316318"/>
            <a:ext cx="10515600" cy="1000284"/>
          </a:xfrm>
        </p:spPr>
        <p:txBody>
          <a:bodyPr/>
          <a:lstStyle/>
          <a:p>
            <a:r>
              <a:rPr lang="fi-FI" dirty="0" err="1"/>
              <a:t>Stödmaterial</a:t>
            </a:r>
            <a:r>
              <a:rPr lang="fi-FI" dirty="0"/>
              <a:t> för </a:t>
            </a:r>
            <a:r>
              <a:rPr lang="fi-FI" dirty="0" err="1"/>
              <a:t>läsårsbedömningen</a:t>
            </a:r>
            <a:r>
              <a:rPr lang="fi-FI" dirty="0"/>
              <a:t> </a:t>
            </a:r>
            <a:r>
              <a:rPr lang="fi-FI" dirty="0" err="1"/>
              <a:t>och</a:t>
            </a:r>
            <a:r>
              <a:rPr lang="fi-FI" dirty="0"/>
              <a:t> </a:t>
            </a:r>
            <a:r>
              <a:rPr lang="fi-FI" dirty="0" err="1"/>
              <a:t>slutbedömningen</a:t>
            </a:r>
            <a:endParaRPr lang="fi-FI" dirty="0"/>
          </a:p>
        </p:txBody>
      </p:sp>
      <p:sp>
        <p:nvSpPr>
          <p:cNvPr id="4" name="Päivämäärän paikkamerkki 3">
            <a:extLst>
              <a:ext uri="{FF2B5EF4-FFF2-40B4-BE49-F238E27FC236}">
                <a16:creationId xmlns:a16="http://schemas.microsoft.com/office/drawing/2014/main" id="{389EB14D-1272-4F89-B868-5AED23FA5B51}"/>
              </a:ext>
            </a:extLst>
          </p:cNvPr>
          <p:cNvSpPr>
            <a:spLocks noGrp="1"/>
          </p:cNvSpPr>
          <p:nvPr>
            <p:ph type="dt" sz="half" idx="10"/>
          </p:nvPr>
        </p:nvSpPr>
        <p:spPr/>
        <p:txBody>
          <a:bodyPr/>
          <a:lstStyle/>
          <a:p>
            <a:fld id="{97FDBF2A-0433-4942-8368-192C4092C9D7}" type="datetime1">
              <a:rPr lang="en-GB" smtClean="0"/>
              <a:t>24/11/2023</a:t>
            </a:fld>
            <a:endParaRPr lang="en-GB"/>
          </a:p>
        </p:txBody>
      </p:sp>
      <p:sp>
        <p:nvSpPr>
          <p:cNvPr id="5" name="Alatunnisteen paikkamerkki 4">
            <a:extLst>
              <a:ext uri="{FF2B5EF4-FFF2-40B4-BE49-F238E27FC236}">
                <a16:creationId xmlns:a16="http://schemas.microsoft.com/office/drawing/2014/main" id="{3DF91A14-C2DE-49E0-ABB2-A0F8C53C75A9}"/>
              </a:ext>
            </a:extLst>
          </p:cNvPr>
          <p:cNvSpPr>
            <a:spLocks noGrp="1"/>
          </p:cNvSpPr>
          <p:nvPr>
            <p:ph type="ftr" sz="quarter" idx="11"/>
          </p:nvPr>
        </p:nvSpPr>
        <p:spPr/>
        <p:txBody>
          <a:bodyPr/>
          <a:lstStyle/>
          <a:p>
            <a:r>
              <a:rPr lang="en-GB"/>
              <a:t>Opetushallitus</a:t>
            </a:r>
          </a:p>
        </p:txBody>
      </p:sp>
      <p:pic>
        <p:nvPicPr>
          <p:cNvPr id="11" name="Kuva 10">
            <a:extLst>
              <a:ext uri="{FF2B5EF4-FFF2-40B4-BE49-F238E27FC236}">
                <a16:creationId xmlns:a16="http://schemas.microsoft.com/office/drawing/2014/main" id="{D97A6E08-41D6-4C93-6F89-741680E6A49E}"/>
              </a:ext>
            </a:extLst>
          </p:cNvPr>
          <p:cNvPicPr>
            <a:picLocks noChangeAspect="1"/>
          </p:cNvPicPr>
          <p:nvPr/>
        </p:nvPicPr>
        <p:blipFill>
          <a:blip r:embed="rId2"/>
          <a:stretch>
            <a:fillRect/>
          </a:stretch>
        </p:blipFill>
        <p:spPr>
          <a:xfrm>
            <a:off x="463154" y="1454339"/>
            <a:ext cx="3385866" cy="4679333"/>
          </a:xfrm>
          <a:prstGeom prst="rect">
            <a:avLst/>
          </a:prstGeom>
        </p:spPr>
      </p:pic>
      <p:pic>
        <p:nvPicPr>
          <p:cNvPr id="7" name="Sisällön paikkamerkki 6">
            <a:extLst>
              <a:ext uri="{FF2B5EF4-FFF2-40B4-BE49-F238E27FC236}">
                <a16:creationId xmlns:a16="http://schemas.microsoft.com/office/drawing/2014/main" id="{A7E6556A-A502-BFFF-A4E5-857514DF47D4}"/>
              </a:ext>
            </a:extLst>
          </p:cNvPr>
          <p:cNvPicPr>
            <a:picLocks noGrp="1" noChangeAspect="1"/>
          </p:cNvPicPr>
          <p:nvPr>
            <p:ph idx="1"/>
          </p:nvPr>
        </p:nvPicPr>
        <p:blipFill>
          <a:blip r:embed="rId3"/>
          <a:stretch>
            <a:fillRect/>
          </a:stretch>
        </p:blipFill>
        <p:spPr>
          <a:xfrm>
            <a:off x="3472529" y="1698047"/>
            <a:ext cx="8108689" cy="4113373"/>
          </a:xfrm>
        </p:spPr>
      </p:pic>
      <p:sp>
        <p:nvSpPr>
          <p:cNvPr id="12" name="Suorakulmio: Pyöristetyt kulmat 11">
            <a:extLst>
              <a:ext uri="{FF2B5EF4-FFF2-40B4-BE49-F238E27FC236}">
                <a16:creationId xmlns:a16="http://schemas.microsoft.com/office/drawing/2014/main" id="{C1C62D3E-8D9E-455E-958A-D41B9C90FD66}"/>
              </a:ext>
            </a:extLst>
          </p:cNvPr>
          <p:cNvSpPr/>
          <p:nvPr/>
        </p:nvSpPr>
        <p:spPr>
          <a:xfrm>
            <a:off x="5567045" y="4835388"/>
            <a:ext cx="6535913" cy="10002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i-FI" dirty="0"/>
          </a:p>
          <a:p>
            <a:r>
              <a:rPr lang="fi-FI" dirty="0"/>
              <a:t>https://www.oph.fi/sv/utbildning-och-examina/grundlaggande-utbildning/larokurser-i-det-andra-inhemska-spraket-och</a:t>
            </a:r>
          </a:p>
          <a:p>
            <a:endParaRPr lang="fi-FI" dirty="0"/>
          </a:p>
        </p:txBody>
      </p:sp>
      <p:sp>
        <p:nvSpPr>
          <p:cNvPr id="14" name="Tekstiruutu 13">
            <a:extLst>
              <a:ext uri="{FF2B5EF4-FFF2-40B4-BE49-F238E27FC236}">
                <a16:creationId xmlns:a16="http://schemas.microsoft.com/office/drawing/2014/main" id="{921DE69F-8A85-5C40-6F74-C806A0DD75F6}"/>
              </a:ext>
            </a:extLst>
          </p:cNvPr>
          <p:cNvSpPr txBox="1"/>
          <p:nvPr/>
        </p:nvSpPr>
        <p:spPr>
          <a:xfrm>
            <a:off x="2761179" y="6019822"/>
            <a:ext cx="5838290" cy="923330"/>
          </a:xfrm>
          <a:prstGeom prst="rect">
            <a:avLst/>
          </a:prstGeom>
          <a:noFill/>
        </p:spPr>
        <p:txBody>
          <a:bodyPr wrap="square">
            <a:spAutoFit/>
          </a:bodyPr>
          <a:lstStyle/>
          <a:p>
            <a:r>
              <a:rPr lang="fi-FI" dirty="0">
                <a:hlinkClick r:id="rId4"/>
              </a:rPr>
              <a:t>https://www.oph.fi/fi/koulutus-ja-tutkinnot/toisen-kotimaisen-kielen-ja-vieraiden-kielten-6-vuosiluokan</a:t>
            </a:r>
            <a:endParaRPr lang="fi-FI" dirty="0"/>
          </a:p>
          <a:p>
            <a:endParaRPr lang="fi-FI" dirty="0"/>
          </a:p>
        </p:txBody>
      </p:sp>
    </p:spTree>
    <p:extLst>
      <p:ext uri="{BB962C8B-B14F-4D97-AF65-F5344CB8AC3E}">
        <p14:creationId xmlns:p14="http://schemas.microsoft.com/office/powerpoint/2010/main" val="39645148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04834AFE-BA49-9FE4-2E55-183B9E1A86B2}"/>
              </a:ext>
            </a:extLst>
          </p:cNvPr>
          <p:cNvSpPr>
            <a:spLocks noGrp="1"/>
          </p:cNvSpPr>
          <p:nvPr>
            <p:ph type="dt" sz="half" idx="10"/>
          </p:nvPr>
        </p:nvSpPr>
        <p:spPr/>
        <p:txBody>
          <a:bodyPr/>
          <a:lstStyle/>
          <a:p>
            <a:fld id="{97FDBF2A-0433-4942-8368-192C4092C9D7}" type="datetime1">
              <a:rPr lang="en-GB" smtClean="0"/>
              <a:t>24/11/2023</a:t>
            </a:fld>
            <a:endParaRPr lang="en-GB"/>
          </a:p>
        </p:txBody>
      </p:sp>
      <p:sp>
        <p:nvSpPr>
          <p:cNvPr id="5" name="Alatunnisteen paikkamerkki 4">
            <a:extLst>
              <a:ext uri="{FF2B5EF4-FFF2-40B4-BE49-F238E27FC236}">
                <a16:creationId xmlns:a16="http://schemas.microsoft.com/office/drawing/2014/main" id="{73126F30-7752-FB7F-7D6C-B1ED8EFF4948}"/>
              </a:ext>
            </a:extLst>
          </p:cNvPr>
          <p:cNvSpPr>
            <a:spLocks noGrp="1"/>
          </p:cNvSpPr>
          <p:nvPr>
            <p:ph type="ftr" sz="quarter" idx="11"/>
          </p:nvPr>
        </p:nvSpPr>
        <p:spPr/>
        <p:txBody>
          <a:bodyPr/>
          <a:lstStyle/>
          <a:p>
            <a:r>
              <a:rPr lang="en-GB"/>
              <a:t>Opetushallitus</a:t>
            </a:r>
          </a:p>
        </p:txBody>
      </p:sp>
      <p:graphicFrame>
        <p:nvGraphicFramePr>
          <p:cNvPr id="9" name="Taulukko 9">
            <a:extLst>
              <a:ext uri="{FF2B5EF4-FFF2-40B4-BE49-F238E27FC236}">
                <a16:creationId xmlns:a16="http://schemas.microsoft.com/office/drawing/2014/main" id="{72F9F394-830B-4BD9-C614-8CF866FDC23A}"/>
              </a:ext>
            </a:extLst>
          </p:cNvPr>
          <p:cNvGraphicFramePr>
            <a:graphicFrameLocks noGrp="1"/>
          </p:cNvGraphicFramePr>
          <p:nvPr>
            <p:ph idx="1"/>
          </p:nvPr>
        </p:nvGraphicFramePr>
        <p:xfrm>
          <a:off x="372295" y="118644"/>
          <a:ext cx="11322120" cy="2051397"/>
        </p:xfrm>
        <a:graphic>
          <a:graphicData uri="http://schemas.openxmlformats.org/drawingml/2006/table">
            <a:tbl>
              <a:tblPr firstRow="1" bandRow="1">
                <a:tableStyleId>{F5AB1C69-6EDB-4FF4-983F-18BD219EF322}</a:tableStyleId>
              </a:tblPr>
              <a:tblGrid>
                <a:gridCol w="2264424">
                  <a:extLst>
                    <a:ext uri="{9D8B030D-6E8A-4147-A177-3AD203B41FA5}">
                      <a16:colId xmlns:a16="http://schemas.microsoft.com/office/drawing/2014/main" val="73411061"/>
                    </a:ext>
                  </a:extLst>
                </a:gridCol>
                <a:gridCol w="2264424">
                  <a:extLst>
                    <a:ext uri="{9D8B030D-6E8A-4147-A177-3AD203B41FA5}">
                      <a16:colId xmlns:a16="http://schemas.microsoft.com/office/drawing/2014/main" val="4269027574"/>
                    </a:ext>
                  </a:extLst>
                </a:gridCol>
                <a:gridCol w="2264424">
                  <a:extLst>
                    <a:ext uri="{9D8B030D-6E8A-4147-A177-3AD203B41FA5}">
                      <a16:colId xmlns:a16="http://schemas.microsoft.com/office/drawing/2014/main" val="2023965486"/>
                    </a:ext>
                  </a:extLst>
                </a:gridCol>
                <a:gridCol w="2264424">
                  <a:extLst>
                    <a:ext uri="{9D8B030D-6E8A-4147-A177-3AD203B41FA5}">
                      <a16:colId xmlns:a16="http://schemas.microsoft.com/office/drawing/2014/main" val="2526732354"/>
                    </a:ext>
                  </a:extLst>
                </a:gridCol>
                <a:gridCol w="2264424">
                  <a:extLst>
                    <a:ext uri="{9D8B030D-6E8A-4147-A177-3AD203B41FA5}">
                      <a16:colId xmlns:a16="http://schemas.microsoft.com/office/drawing/2014/main" val="1219820205"/>
                    </a:ext>
                  </a:extLst>
                </a:gridCol>
              </a:tblGrid>
              <a:tr h="1017777">
                <a:tc>
                  <a:txBody>
                    <a:bodyPr/>
                    <a:lstStyle/>
                    <a:p>
                      <a:r>
                        <a:rPr lang="fi-FI" sz="1600" dirty="0" err="1">
                          <a:solidFill>
                            <a:schemeClr val="tx1"/>
                          </a:solidFill>
                        </a:rPr>
                        <a:t>Växande</a:t>
                      </a:r>
                      <a:r>
                        <a:rPr lang="fi-FI" sz="1600" dirty="0">
                          <a:solidFill>
                            <a:schemeClr val="tx1"/>
                          </a:solidFill>
                        </a:rPr>
                        <a:t> </a:t>
                      </a:r>
                      <a:r>
                        <a:rPr lang="fi-FI" sz="1600" dirty="0" err="1">
                          <a:solidFill>
                            <a:schemeClr val="tx1"/>
                          </a:solidFill>
                        </a:rPr>
                        <a:t>språkkunskap</a:t>
                      </a:r>
                      <a:r>
                        <a:rPr lang="fi-FI" sz="1600" dirty="0">
                          <a:solidFill>
                            <a:schemeClr val="tx1"/>
                          </a:solidFill>
                        </a:rPr>
                        <a:t>, </a:t>
                      </a:r>
                      <a:r>
                        <a:rPr lang="fi-FI" sz="1600" dirty="0" err="1">
                          <a:solidFill>
                            <a:schemeClr val="tx1"/>
                          </a:solidFill>
                        </a:rPr>
                        <a:t>förmåga</a:t>
                      </a:r>
                      <a:r>
                        <a:rPr lang="fi-FI" sz="1600" dirty="0">
                          <a:solidFill>
                            <a:schemeClr val="tx1"/>
                          </a:solidFill>
                        </a:rPr>
                        <a:t> </a:t>
                      </a:r>
                      <a:r>
                        <a:rPr lang="fi-FI" sz="1600" dirty="0" err="1">
                          <a:solidFill>
                            <a:schemeClr val="tx1"/>
                          </a:solidFill>
                        </a:rPr>
                        <a:t>att</a:t>
                      </a:r>
                      <a:r>
                        <a:rPr lang="fi-FI" sz="1600" dirty="0">
                          <a:solidFill>
                            <a:schemeClr val="tx1"/>
                          </a:solidFill>
                        </a:rPr>
                        <a:t> </a:t>
                      </a:r>
                      <a:r>
                        <a:rPr lang="fi-FI" sz="1600" dirty="0" err="1">
                          <a:solidFill>
                            <a:schemeClr val="tx1"/>
                          </a:solidFill>
                        </a:rPr>
                        <a:t>kommunicera</a:t>
                      </a:r>
                      <a:endParaRPr lang="fi-FI" sz="1600" dirty="0">
                        <a:solidFill>
                          <a:schemeClr val="tx1"/>
                        </a:solidFill>
                      </a:endParaRPr>
                    </a:p>
                  </a:txBody>
                  <a:tcPr/>
                </a:tc>
                <a:tc>
                  <a:txBody>
                    <a:bodyPr/>
                    <a:lstStyle/>
                    <a:p>
                      <a:r>
                        <a:rPr lang="fi-FI" sz="1600" dirty="0" err="1">
                          <a:solidFill>
                            <a:schemeClr val="tx1"/>
                          </a:solidFill>
                        </a:rPr>
                        <a:t>Kunskapskrav</a:t>
                      </a:r>
                      <a:r>
                        <a:rPr lang="fi-FI" sz="1600" dirty="0">
                          <a:solidFill>
                            <a:schemeClr val="tx1"/>
                          </a:solidFill>
                        </a:rPr>
                        <a:t> för </a:t>
                      </a:r>
                      <a:r>
                        <a:rPr lang="fi-FI" sz="1600" dirty="0" err="1">
                          <a:solidFill>
                            <a:schemeClr val="tx1"/>
                          </a:solidFill>
                        </a:rPr>
                        <a:t>vitsordet</a:t>
                      </a:r>
                      <a:r>
                        <a:rPr lang="fi-FI" sz="1600" dirty="0">
                          <a:solidFill>
                            <a:schemeClr val="tx1"/>
                          </a:solidFill>
                        </a:rPr>
                        <a:t> 5</a:t>
                      </a:r>
                    </a:p>
                  </a:txBody>
                  <a:tcPr/>
                </a:tc>
                <a:tc>
                  <a:txBody>
                    <a:bodyPr/>
                    <a:lstStyle/>
                    <a:p>
                      <a:r>
                        <a:rPr lang="fi-FI" sz="1600" dirty="0" err="1">
                          <a:solidFill>
                            <a:schemeClr val="tx1"/>
                          </a:solidFill>
                        </a:rPr>
                        <a:t>Kunskapskrav</a:t>
                      </a:r>
                      <a:r>
                        <a:rPr lang="fi-FI" sz="1600" dirty="0">
                          <a:solidFill>
                            <a:schemeClr val="tx1"/>
                          </a:solidFill>
                        </a:rPr>
                        <a:t> för </a:t>
                      </a:r>
                      <a:r>
                        <a:rPr lang="fi-FI" sz="1600" dirty="0" err="1">
                          <a:solidFill>
                            <a:schemeClr val="tx1"/>
                          </a:solidFill>
                        </a:rPr>
                        <a:t>vitsordet</a:t>
                      </a:r>
                      <a:r>
                        <a:rPr lang="fi-FI" sz="1600" dirty="0">
                          <a:solidFill>
                            <a:schemeClr val="tx1"/>
                          </a:solidFill>
                        </a:rPr>
                        <a:t> 7</a:t>
                      </a:r>
                      <a:endParaRPr lang="fi-FI" sz="1600" dirty="0"/>
                    </a:p>
                  </a:txBody>
                  <a:tcPr/>
                </a:tc>
                <a:tc>
                  <a:txBody>
                    <a:bodyPr/>
                    <a:lstStyle/>
                    <a:p>
                      <a:r>
                        <a:rPr lang="fi-FI" sz="1600" dirty="0" err="1">
                          <a:solidFill>
                            <a:schemeClr val="tx1"/>
                          </a:solidFill>
                        </a:rPr>
                        <a:t>Kunskapskrav</a:t>
                      </a:r>
                      <a:r>
                        <a:rPr lang="fi-FI" sz="1600" dirty="0">
                          <a:solidFill>
                            <a:schemeClr val="tx1"/>
                          </a:solidFill>
                        </a:rPr>
                        <a:t> för </a:t>
                      </a:r>
                      <a:r>
                        <a:rPr lang="fi-FI" sz="1600" dirty="0" err="1">
                          <a:solidFill>
                            <a:schemeClr val="tx1"/>
                          </a:solidFill>
                        </a:rPr>
                        <a:t>vitsordet</a:t>
                      </a:r>
                      <a:r>
                        <a:rPr lang="fi-FI" sz="1600" dirty="0">
                          <a:solidFill>
                            <a:schemeClr val="tx1"/>
                          </a:solidFill>
                        </a:rPr>
                        <a:t> 8</a:t>
                      </a:r>
                      <a:endParaRPr lang="fi-FI" sz="1600" dirty="0"/>
                    </a:p>
                  </a:txBody>
                  <a:tcPr/>
                </a:tc>
                <a:tc>
                  <a:txBody>
                    <a:bodyPr/>
                    <a:lstStyle/>
                    <a:p>
                      <a:r>
                        <a:rPr lang="fi-FI" sz="1600" dirty="0" err="1">
                          <a:solidFill>
                            <a:schemeClr val="tx1"/>
                          </a:solidFill>
                        </a:rPr>
                        <a:t>Kunskapskrav</a:t>
                      </a:r>
                      <a:r>
                        <a:rPr lang="fi-FI" sz="1600" dirty="0">
                          <a:solidFill>
                            <a:schemeClr val="tx1"/>
                          </a:solidFill>
                        </a:rPr>
                        <a:t> för </a:t>
                      </a:r>
                      <a:r>
                        <a:rPr lang="fi-FI" sz="1600" dirty="0" err="1">
                          <a:solidFill>
                            <a:schemeClr val="tx1"/>
                          </a:solidFill>
                        </a:rPr>
                        <a:t>vitsordet</a:t>
                      </a:r>
                      <a:r>
                        <a:rPr lang="fi-FI" sz="1600" dirty="0">
                          <a:solidFill>
                            <a:schemeClr val="tx1"/>
                          </a:solidFill>
                        </a:rPr>
                        <a:t> 9</a:t>
                      </a:r>
                      <a:endParaRPr lang="fi-FI" sz="1600" dirty="0"/>
                    </a:p>
                  </a:txBody>
                  <a:tcPr/>
                </a:tc>
                <a:extLst>
                  <a:ext uri="{0D108BD9-81ED-4DB2-BD59-A6C34878D82A}">
                    <a16:rowId xmlns:a16="http://schemas.microsoft.com/office/drawing/2014/main" val="2598336768"/>
                  </a:ext>
                </a:extLst>
              </a:tr>
              <a:tr h="317511">
                <a:tc>
                  <a:txBody>
                    <a:bodyPr/>
                    <a:lstStyle/>
                    <a:p>
                      <a:r>
                        <a:rPr lang="fi-FI" sz="1600" dirty="0"/>
                        <a:t>A-</a:t>
                      </a:r>
                      <a:r>
                        <a:rPr lang="fi-FI" sz="1600" dirty="0" err="1"/>
                        <a:t>finska</a:t>
                      </a:r>
                      <a:endParaRPr lang="fi-FI" sz="1600" dirty="0"/>
                    </a:p>
                  </a:txBody>
                  <a:tcPr/>
                </a:tc>
                <a:tc>
                  <a:txBody>
                    <a:bodyPr/>
                    <a:lstStyle/>
                    <a:p>
                      <a:r>
                        <a:rPr lang="fi-FI" sz="1600" dirty="0"/>
                        <a:t>A1.1</a:t>
                      </a:r>
                    </a:p>
                  </a:txBody>
                  <a:tcPr/>
                </a:tc>
                <a:tc>
                  <a:txBody>
                    <a:bodyPr/>
                    <a:lstStyle/>
                    <a:p>
                      <a:r>
                        <a:rPr lang="fi-FI" sz="1600" dirty="0"/>
                        <a:t>A1.3</a:t>
                      </a:r>
                    </a:p>
                  </a:txBody>
                  <a:tcPr/>
                </a:tc>
                <a:tc>
                  <a:txBody>
                    <a:bodyPr/>
                    <a:lstStyle/>
                    <a:p>
                      <a:r>
                        <a:rPr lang="fi-FI" sz="1600" dirty="0"/>
                        <a:t>A2.1</a:t>
                      </a:r>
                    </a:p>
                  </a:txBody>
                  <a:tcPr/>
                </a:tc>
                <a:tc>
                  <a:txBody>
                    <a:bodyPr/>
                    <a:lstStyle/>
                    <a:p>
                      <a:r>
                        <a:rPr lang="fi-FI" sz="1600" dirty="0"/>
                        <a:t>A2.2</a:t>
                      </a:r>
                    </a:p>
                  </a:txBody>
                  <a:tcPr/>
                </a:tc>
                <a:extLst>
                  <a:ext uri="{0D108BD9-81ED-4DB2-BD59-A6C34878D82A}">
                    <a16:rowId xmlns:a16="http://schemas.microsoft.com/office/drawing/2014/main" val="1378496917"/>
                  </a:ext>
                </a:extLst>
              </a:tr>
              <a:tr h="317511">
                <a:tc>
                  <a:txBody>
                    <a:bodyPr/>
                    <a:lstStyle/>
                    <a:p>
                      <a:r>
                        <a:rPr lang="fi-FI" sz="1600" dirty="0" err="1"/>
                        <a:t>Mofi</a:t>
                      </a:r>
                      <a:endParaRPr lang="fi-FI" sz="1600" dirty="0"/>
                    </a:p>
                  </a:txBody>
                  <a:tcPr/>
                </a:tc>
                <a:tc>
                  <a:txBody>
                    <a:bodyPr/>
                    <a:lstStyle/>
                    <a:p>
                      <a:r>
                        <a:rPr lang="fi-FI" sz="1600" dirty="0"/>
                        <a:t>A1.3</a:t>
                      </a:r>
                    </a:p>
                  </a:txBody>
                  <a:tcPr/>
                </a:tc>
                <a:tc>
                  <a:txBody>
                    <a:bodyPr/>
                    <a:lstStyle/>
                    <a:p>
                      <a:r>
                        <a:rPr lang="fi-FI" sz="1600" dirty="0"/>
                        <a:t>A2.2</a:t>
                      </a:r>
                    </a:p>
                  </a:txBody>
                  <a:tcPr/>
                </a:tc>
                <a:tc>
                  <a:txBody>
                    <a:bodyPr/>
                    <a:lstStyle/>
                    <a:p>
                      <a:r>
                        <a:rPr lang="fi-FI" sz="1600" dirty="0"/>
                        <a:t>B1.1</a:t>
                      </a:r>
                    </a:p>
                  </a:txBody>
                  <a:tcPr/>
                </a:tc>
                <a:tc>
                  <a:txBody>
                    <a:bodyPr/>
                    <a:lstStyle/>
                    <a:p>
                      <a:r>
                        <a:rPr lang="fi-FI" sz="1600" dirty="0"/>
                        <a:t>B1.1/B1.2</a:t>
                      </a:r>
                    </a:p>
                  </a:txBody>
                  <a:tcPr/>
                </a:tc>
                <a:extLst>
                  <a:ext uri="{0D108BD9-81ED-4DB2-BD59-A6C34878D82A}">
                    <a16:rowId xmlns:a16="http://schemas.microsoft.com/office/drawing/2014/main" val="4205992531"/>
                  </a:ext>
                </a:extLst>
              </a:tr>
              <a:tr h="363060">
                <a:tc>
                  <a:txBody>
                    <a:bodyPr/>
                    <a:lstStyle/>
                    <a:p>
                      <a:r>
                        <a:rPr lang="fi-FI" sz="1600" dirty="0"/>
                        <a:t>B1-finska</a:t>
                      </a:r>
                    </a:p>
                  </a:txBody>
                  <a:tcPr/>
                </a:tc>
                <a:tc>
                  <a:txBody>
                    <a:bodyPr/>
                    <a:lstStyle/>
                    <a:p>
                      <a:r>
                        <a:rPr lang="fi-FI" sz="1600" dirty="0" err="1"/>
                        <a:t>Pre</a:t>
                      </a:r>
                      <a:r>
                        <a:rPr lang="fi-FI" sz="1600" dirty="0"/>
                        <a:t> A1.1</a:t>
                      </a:r>
                    </a:p>
                  </a:txBody>
                  <a:tcPr/>
                </a:tc>
                <a:tc>
                  <a:txBody>
                    <a:bodyPr/>
                    <a:lstStyle/>
                    <a:p>
                      <a:r>
                        <a:rPr lang="fi-FI" sz="1600" dirty="0"/>
                        <a:t>A1.1</a:t>
                      </a:r>
                    </a:p>
                  </a:txBody>
                  <a:tcPr/>
                </a:tc>
                <a:tc>
                  <a:txBody>
                    <a:bodyPr/>
                    <a:lstStyle/>
                    <a:p>
                      <a:r>
                        <a:rPr lang="fi-FI" sz="1600" dirty="0"/>
                        <a:t>A1.2</a:t>
                      </a:r>
                    </a:p>
                  </a:txBody>
                  <a:tcPr/>
                </a:tc>
                <a:tc>
                  <a:txBody>
                    <a:bodyPr/>
                    <a:lstStyle/>
                    <a:p>
                      <a:r>
                        <a:rPr lang="fi-FI" sz="1600" dirty="0"/>
                        <a:t>A1.3</a:t>
                      </a:r>
                    </a:p>
                  </a:txBody>
                  <a:tcPr/>
                </a:tc>
                <a:extLst>
                  <a:ext uri="{0D108BD9-81ED-4DB2-BD59-A6C34878D82A}">
                    <a16:rowId xmlns:a16="http://schemas.microsoft.com/office/drawing/2014/main" val="454637573"/>
                  </a:ext>
                </a:extLst>
              </a:tr>
            </a:tbl>
          </a:graphicData>
        </a:graphic>
      </p:graphicFrame>
      <p:graphicFrame>
        <p:nvGraphicFramePr>
          <p:cNvPr id="10" name="Taulukko 10">
            <a:extLst>
              <a:ext uri="{FF2B5EF4-FFF2-40B4-BE49-F238E27FC236}">
                <a16:creationId xmlns:a16="http://schemas.microsoft.com/office/drawing/2014/main" id="{0FABBEB6-7433-9647-0720-4373E163C763}"/>
              </a:ext>
            </a:extLst>
          </p:cNvPr>
          <p:cNvGraphicFramePr>
            <a:graphicFrameLocks noGrp="1"/>
          </p:cNvGraphicFramePr>
          <p:nvPr/>
        </p:nvGraphicFramePr>
        <p:xfrm>
          <a:off x="372295" y="2367444"/>
          <a:ext cx="11322120" cy="2060567"/>
        </p:xfrm>
        <a:graphic>
          <a:graphicData uri="http://schemas.openxmlformats.org/drawingml/2006/table">
            <a:tbl>
              <a:tblPr firstRow="1" bandRow="1">
                <a:tableStyleId>{F5AB1C69-6EDB-4FF4-983F-18BD219EF322}</a:tableStyleId>
              </a:tblPr>
              <a:tblGrid>
                <a:gridCol w="2264424">
                  <a:extLst>
                    <a:ext uri="{9D8B030D-6E8A-4147-A177-3AD203B41FA5}">
                      <a16:colId xmlns:a16="http://schemas.microsoft.com/office/drawing/2014/main" val="659801578"/>
                    </a:ext>
                  </a:extLst>
                </a:gridCol>
                <a:gridCol w="2264424">
                  <a:extLst>
                    <a:ext uri="{9D8B030D-6E8A-4147-A177-3AD203B41FA5}">
                      <a16:colId xmlns:a16="http://schemas.microsoft.com/office/drawing/2014/main" val="2930240883"/>
                    </a:ext>
                  </a:extLst>
                </a:gridCol>
                <a:gridCol w="2264424">
                  <a:extLst>
                    <a:ext uri="{9D8B030D-6E8A-4147-A177-3AD203B41FA5}">
                      <a16:colId xmlns:a16="http://schemas.microsoft.com/office/drawing/2014/main" val="1298185858"/>
                    </a:ext>
                  </a:extLst>
                </a:gridCol>
                <a:gridCol w="2264424">
                  <a:extLst>
                    <a:ext uri="{9D8B030D-6E8A-4147-A177-3AD203B41FA5}">
                      <a16:colId xmlns:a16="http://schemas.microsoft.com/office/drawing/2014/main" val="3834960030"/>
                    </a:ext>
                  </a:extLst>
                </a:gridCol>
                <a:gridCol w="2264424">
                  <a:extLst>
                    <a:ext uri="{9D8B030D-6E8A-4147-A177-3AD203B41FA5}">
                      <a16:colId xmlns:a16="http://schemas.microsoft.com/office/drawing/2014/main" val="1831415045"/>
                    </a:ext>
                  </a:extLst>
                </a:gridCol>
              </a:tblGrid>
              <a:tr h="1054727">
                <a:tc>
                  <a:txBody>
                    <a:bodyPr/>
                    <a:lstStyle/>
                    <a:p>
                      <a:r>
                        <a:rPr lang="fi-FI" sz="1600" dirty="0" err="1">
                          <a:solidFill>
                            <a:schemeClr val="tx1"/>
                          </a:solidFill>
                        </a:rPr>
                        <a:t>Växande</a:t>
                      </a:r>
                      <a:r>
                        <a:rPr lang="fi-FI" sz="1600" dirty="0">
                          <a:solidFill>
                            <a:schemeClr val="tx1"/>
                          </a:solidFill>
                        </a:rPr>
                        <a:t> </a:t>
                      </a:r>
                      <a:r>
                        <a:rPr lang="fi-FI" sz="1600" dirty="0" err="1">
                          <a:solidFill>
                            <a:schemeClr val="tx1"/>
                          </a:solidFill>
                        </a:rPr>
                        <a:t>språkkunskap</a:t>
                      </a:r>
                      <a:r>
                        <a:rPr lang="fi-FI" sz="1600" dirty="0">
                          <a:solidFill>
                            <a:schemeClr val="tx1"/>
                          </a:solidFill>
                        </a:rPr>
                        <a:t>, </a:t>
                      </a:r>
                      <a:r>
                        <a:rPr lang="fi-FI" sz="1600" dirty="0" err="1">
                          <a:solidFill>
                            <a:schemeClr val="tx1"/>
                          </a:solidFill>
                        </a:rPr>
                        <a:t>förmåga</a:t>
                      </a:r>
                      <a:r>
                        <a:rPr lang="fi-FI" sz="1600" dirty="0">
                          <a:solidFill>
                            <a:schemeClr val="tx1"/>
                          </a:solidFill>
                        </a:rPr>
                        <a:t> </a:t>
                      </a:r>
                      <a:r>
                        <a:rPr lang="fi-FI" sz="1600" dirty="0" err="1">
                          <a:solidFill>
                            <a:schemeClr val="tx1"/>
                          </a:solidFill>
                        </a:rPr>
                        <a:t>att</a:t>
                      </a:r>
                      <a:r>
                        <a:rPr lang="fi-FI" sz="1600" dirty="0">
                          <a:solidFill>
                            <a:schemeClr val="tx1"/>
                          </a:solidFill>
                        </a:rPr>
                        <a:t> </a:t>
                      </a:r>
                      <a:r>
                        <a:rPr lang="fi-FI" sz="1600" dirty="0" err="1">
                          <a:solidFill>
                            <a:schemeClr val="tx1"/>
                          </a:solidFill>
                        </a:rPr>
                        <a:t>tolka</a:t>
                      </a:r>
                      <a:r>
                        <a:rPr lang="fi-FI" sz="1600" dirty="0">
                          <a:solidFill>
                            <a:schemeClr val="tx1"/>
                          </a:solidFill>
                        </a:rPr>
                        <a:t> </a:t>
                      </a:r>
                      <a:r>
                        <a:rPr lang="fi-FI" sz="1600" dirty="0" err="1">
                          <a:solidFill>
                            <a:schemeClr val="tx1"/>
                          </a:solidFill>
                        </a:rPr>
                        <a:t>texter</a:t>
                      </a:r>
                      <a:endParaRPr lang="fi-FI" sz="1600" dirty="0">
                        <a:solidFill>
                          <a:schemeClr val="tx1"/>
                        </a:solidFill>
                      </a:endParaRPr>
                    </a:p>
                  </a:txBody>
                  <a:tcPr/>
                </a:tc>
                <a:tc>
                  <a:txBody>
                    <a:bodyPr/>
                    <a:lstStyle/>
                    <a:p>
                      <a:r>
                        <a:rPr lang="fi-FI" sz="1600" dirty="0" err="1">
                          <a:solidFill>
                            <a:schemeClr val="tx1"/>
                          </a:solidFill>
                        </a:rPr>
                        <a:t>Kunskapskrav</a:t>
                      </a:r>
                      <a:r>
                        <a:rPr lang="fi-FI" sz="1600" dirty="0">
                          <a:solidFill>
                            <a:schemeClr val="tx1"/>
                          </a:solidFill>
                        </a:rPr>
                        <a:t> för </a:t>
                      </a:r>
                      <a:r>
                        <a:rPr lang="fi-FI" sz="1600" dirty="0" err="1">
                          <a:solidFill>
                            <a:schemeClr val="tx1"/>
                          </a:solidFill>
                        </a:rPr>
                        <a:t>vitsordet</a:t>
                      </a:r>
                      <a:r>
                        <a:rPr lang="fi-FI" sz="1600" dirty="0">
                          <a:solidFill>
                            <a:schemeClr val="tx1"/>
                          </a:solidFill>
                        </a:rPr>
                        <a:t> 5</a:t>
                      </a:r>
                      <a:endParaRPr lang="fi-FI" sz="1600" dirty="0"/>
                    </a:p>
                  </a:txBody>
                  <a:tcPr/>
                </a:tc>
                <a:tc>
                  <a:txBody>
                    <a:bodyPr/>
                    <a:lstStyle/>
                    <a:p>
                      <a:r>
                        <a:rPr lang="fi-FI" sz="1600" dirty="0" err="1">
                          <a:solidFill>
                            <a:schemeClr val="tx1"/>
                          </a:solidFill>
                        </a:rPr>
                        <a:t>Kunskapskrav</a:t>
                      </a:r>
                      <a:r>
                        <a:rPr lang="fi-FI" sz="1600" dirty="0">
                          <a:solidFill>
                            <a:schemeClr val="tx1"/>
                          </a:solidFill>
                        </a:rPr>
                        <a:t> för </a:t>
                      </a:r>
                      <a:r>
                        <a:rPr lang="fi-FI" sz="1600" dirty="0" err="1">
                          <a:solidFill>
                            <a:schemeClr val="tx1"/>
                          </a:solidFill>
                        </a:rPr>
                        <a:t>vitsordet</a:t>
                      </a:r>
                      <a:r>
                        <a:rPr lang="fi-FI" sz="1600" dirty="0">
                          <a:solidFill>
                            <a:schemeClr val="tx1"/>
                          </a:solidFill>
                        </a:rPr>
                        <a:t> 7</a:t>
                      </a:r>
                      <a:endParaRPr lang="fi-FI" sz="1600" dirty="0"/>
                    </a:p>
                  </a:txBody>
                  <a:tcPr/>
                </a:tc>
                <a:tc>
                  <a:txBody>
                    <a:bodyPr/>
                    <a:lstStyle/>
                    <a:p>
                      <a:r>
                        <a:rPr lang="fi-FI" sz="1600" dirty="0" err="1">
                          <a:solidFill>
                            <a:schemeClr val="tx1"/>
                          </a:solidFill>
                        </a:rPr>
                        <a:t>Kunskapskrav</a:t>
                      </a:r>
                      <a:r>
                        <a:rPr lang="fi-FI" sz="1600" dirty="0">
                          <a:solidFill>
                            <a:schemeClr val="tx1"/>
                          </a:solidFill>
                        </a:rPr>
                        <a:t> för </a:t>
                      </a:r>
                      <a:r>
                        <a:rPr lang="fi-FI" sz="1600" dirty="0" err="1">
                          <a:solidFill>
                            <a:schemeClr val="tx1"/>
                          </a:solidFill>
                        </a:rPr>
                        <a:t>vitsordet</a:t>
                      </a:r>
                      <a:r>
                        <a:rPr lang="fi-FI" sz="1600" dirty="0">
                          <a:solidFill>
                            <a:schemeClr val="tx1"/>
                          </a:solidFill>
                        </a:rPr>
                        <a:t> 8</a:t>
                      </a:r>
                      <a:endParaRPr lang="fi-FI" sz="1600" dirty="0"/>
                    </a:p>
                  </a:txBody>
                  <a:tcPr/>
                </a:tc>
                <a:tc>
                  <a:txBody>
                    <a:bodyPr/>
                    <a:lstStyle/>
                    <a:p>
                      <a:r>
                        <a:rPr lang="fi-FI" sz="1600" dirty="0" err="1">
                          <a:solidFill>
                            <a:schemeClr val="tx1"/>
                          </a:solidFill>
                        </a:rPr>
                        <a:t>Kunskapskrav</a:t>
                      </a:r>
                      <a:r>
                        <a:rPr lang="fi-FI" sz="1600" dirty="0">
                          <a:solidFill>
                            <a:schemeClr val="tx1"/>
                          </a:solidFill>
                        </a:rPr>
                        <a:t> för </a:t>
                      </a:r>
                      <a:r>
                        <a:rPr lang="fi-FI" sz="1600" dirty="0" err="1">
                          <a:solidFill>
                            <a:schemeClr val="tx1"/>
                          </a:solidFill>
                        </a:rPr>
                        <a:t>vitsordet</a:t>
                      </a:r>
                      <a:r>
                        <a:rPr lang="fi-FI" sz="1600" dirty="0">
                          <a:solidFill>
                            <a:schemeClr val="tx1"/>
                          </a:solidFill>
                        </a:rPr>
                        <a:t> 9</a:t>
                      </a:r>
                      <a:endParaRPr lang="fi-FI" sz="1600" dirty="0"/>
                    </a:p>
                  </a:txBody>
                  <a:tcPr/>
                </a:tc>
                <a:extLst>
                  <a:ext uri="{0D108BD9-81ED-4DB2-BD59-A6C34878D82A}">
                    <a16:rowId xmlns:a16="http://schemas.microsoft.com/office/drawing/2014/main" val="3068905010"/>
                  </a:ext>
                </a:extLst>
              </a:tr>
              <a:tr h="333123">
                <a:tc>
                  <a:txBody>
                    <a:bodyPr/>
                    <a:lstStyle/>
                    <a:p>
                      <a:r>
                        <a:rPr lang="fi-FI" sz="1600" dirty="0">
                          <a:solidFill>
                            <a:schemeClr val="tx1"/>
                          </a:solidFill>
                        </a:rPr>
                        <a:t>A-</a:t>
                      </a:r>
                      <a:r>
                        <a:rPr lang="fi-FI" sz="1600" dirty="0" err="1">
                          <a:solidFill>
                            <a:schemeClr val="tx1"/>
                          </a:solidFill>
                        </a:rPr>
                        <a:t>finska</a:t>
                      </a:r>
                      <a:endParaRPr lang="fi-FI" sz="1600" dirty="0">
                        <a:solidFill>
                          <a:schemeClr val="tx1"/>
                        </a:solidFill>
                      </a:endParaRPr>
                    </a:p>
                  </a:txBody>
                  <a:tcPr/>
                </a:tc>
                <a:tc>
                  <a:txBody>
                    <a:bodyPr/>
                    <a:lstStyle/>
                    <a:p>
                      <a:r>
                        <a:rPr lang="fi-FI" sz="1600" dirty="0"/>
                        <a:t>A1.1</a:t>
                      </a:r>
                    </a:p>
                  </a:txBody>
                  <a:tcPr/>
                </a:tc>
                <a:tc>
                  <a:txBody>
                    <a:bodyPr/>
                    <a:lstStyle/>
                    <a:p>
                      <a:r>
                        <a:rPr lang="fi-FI" sz="1600" dirty="0"/>
                        <a:t>A1.3</a:t>
                      </a:r>
                    </a:p>
                  </a:txBody>
                  <a:tcPr/>
                </a:tc>
                <a:tc>
                  <a:txBody>
                    <a:bodyPr/>
                    <a:lstStyle/>
                    <a:p>
                      <a:r>
                        <a:rPr lang="fi-FI" sz="1600" dirty="0"/>
                        <a:t>A2.1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600" dirty="0"/>
                        <a:t>A2.2</a:t>
                      </a:r>
                    </a:p>
                  </a:txBody>
                  <a:tcPr/>
                </a:tc>
                <a:extLst>
                  <a:ext uri="{0D108BD9-81ED-4DB2-BD59-A6C34878D82A}">
                    <a16:rowId xmlns:a16="http://schemas.microsoft.com/office/drawing/2014/main" val="540046015"/>
                  </a:ext>
                </a:extLst>
              </a:tr>
              <a:tr h="333123">
                <a:tc>
                  <a:txBody>
                    <a:bodyPr/>
                    <a:lstStyle/>
                    <a:p>
                      <a:r>
                        <a:rPr lang="fi-FI" sz="1600" dirty="0" err="1">
                          <a:solidFill>
                            <a:schemeClr val="tx1"/>
                          </a:solidFill>
                        </a:rPr>
                        <a:t>Mofi</a:t>
                      </a:r>
                      <a:endParaRPr lang="fi-FI" sz="1600" dirty="0">
                        <a:solidFill>
                          <a:schemeClr val="tx1"/>
                        </a:solidFill>
                      </a:endParaRPr>
                    </a:p>
                  </a:txBody>
                  <a:tcPr/>
                </a:tc>
                <a:tc>
                  <a:txBody>
                    <a:bodyPr/>
                    <a:lstStyle/>
                    <a:p>
                      <a:r>
                        <a:rPr lang="fi-FI" sz="1600" dirty="0"/>
                        <a:t>A1.3</a:t>
                      </a:r>
                    </a:p>
                  </a:txBody>
                  <a:tcPr/>
                </a:tc>
                <a:tc>
                  <a:txBody>
                    <a:bodyPr/>
                    <a:lstStyle/>
                    <a:p>
                      <a:r>
                        <a:rPr lang="fi-FI" sz="1600" dirty="0"/>
                        <a:t>A2.2</a:t>
                      </a:r>
                    </a:p>
                  </a:txBody>
                  <a:tcPr/>
                </a:tc>
                <a:tc>
                  <a:txBody>
                    <a:bodyPr/>
                    <a:lstStyle/>
                    <a:p>
                      <a:r>
                        <a:rPr lang="fi-FI" sz="1600" dirty="0"/>
                        <a:t>B1.1</a:t>
                      </a:r>
                    </a:p>
                  </a:txBody>
                  <a:tcPr/>
                </a:tc>
                <a:tc>
                  <a:txBody>
                    <a:bodyPr/>
                    <a:lstStyle/>
                    <a:p>
                      <a:r>
                        <a:rPr lang="fi-FI" sz="1600" dirty="0"/>
                        <a:t>B1.1/B1.2</a:t>
                      </a:r>
                    </a:p>
                  </a:txBody>
                  <a:tcPr/>
                </a:tc>
                <a:extLst>
                  <a:ext uri="{0D108BD9-81ED-4DB2-BD59-A6C34878D82A}">
                    <a16:rowId xmlns:a16="http://schemas.microsoft.com/office/drawing/2014/main" val="1763705440"/>
                  </a:ext>
                </a:extLst>
              </a:tr>
              <a:tr h="333123">
                <a:tc>
                  <a:txBody>
                    <a:bodyPr/>
                    <a:lstStyle/>
                    <a:p>
                      <a:r>
                        <a:rPr lang="fi-FI" sz="1600" dirty="0">
                          <a:solidFill>
                            <a:schemeClr val="tx1"/>
                          </a:solidFill>
                        </a:rPr>
                        <a:t>B1-finska</a:t>
                      </a:r>
                    </a:p>
                  </a:txBody>
                  <a:tcPr/>
                </a:tc>
                <a:tc>
                  <a:txBody>
                    <a:bodyPr/>
                    <a:lstStyle/>
                    <a:p>
                      <a:r>
                        <a:rPr lang="fi-FI" sz="1600" dirty="0" err="1"/>
                        <a:t>Pre</a:t>
                      </a:r>
                      <a:r>
                        <a:rPr lang="fi-FI" sz="1600" dirty="0"/>
                        <a:t> A1.1</a:t>
                      </a:r>
                    </a:p>
                  </a:txBody>
                  <a:tcPr/>
                </a:tc>
                <a:tc>
                  <a:txBody>
                    <a:bodyPr/>
                    <a:lstStyle/>
                    <a:p>
                      <a:r>
                        <a:rPr lang="fi-FI" sz="1600" dirty="0"/>
                        <a:t>A1.1</a:t>
                      </a:r>
                    </a:p>
                  </a:txBody>
                  <a:tcPr/>
                </a:tc>
                <a:tc>
                  <a:txBody>
                    <a:bodyPr/>
                    <a:lstStyle/>
                    <a:p>
                      <a:r>
                        <a:rPr lang="fi-FI" sz="1600" dirty="0"/>
                        <a:t>A1.2</a:t>
                      </a:r>
                    </a:p>
                  </a:txBody>
                  <a:tcPr/>
                </a:tc>
                <a:tc>
                  <a:txBody>
                    <a:bodyPr/>
                    <a:lstStyle/>
                    <a:p>
                      <a:r>
                        <a:rPr lang="fi-FI" sz="1600" dirty="0"/>
                        <a:t>A1.3</a:t>
                      </a:r>
                    </a:p>
                  </a:txBody>
                  <a:tcPr/>
                </a:tc>
                <a:extLst>
                  <a:ext uri="{0D108BD9-81ED-4DB2-BD59-A6C34878D82A}">
                    <a16:rowId xmlns:a16="http://schemas.microsoft.com/office/drawing/2014/main" val="2186620541"/>
                  </a:ext>
                </a:extLst>
              </a:tr>
            </a:tbl>
          </a:graphicData>
        </a:graphic>
      </p:graphicFrame>
      <p:graphicFrame>
        <p:nvGraphicFramePr>
          <p:cNvPr id="11" name="Taulukko 11">
            <a:extLst>
              <a:ext uri="{FF2B5EF4-FFF2-40B4-BE49-F238E27FC236}">
                <a16:creationId xmlns:a16="http://schemas.microsoft.com/office/drawing/2014/main" id="{090CD9C3-1942-2B7F-B4B2-F4767829A2C3}"/>
              </a:ext>
            </a:extLst>
          </p:cNvPr>
          <p:cNvGraphicFramePr>
            <a:graphicFrameLocks noGrp="1"/>
          </p:cNvGraphicFramePr>
          <p:nvPr/>
        </p:nvGraphicFramePr>
        <p:xfrm>
          <a:off x="359595" y="4534063"/>
          <a:ext cx="11322120" cy="1887996"/>
        </p:xfrm>
        <a:graphic>
          <a:graphicData uri="http://schemas.openxmlformats.org/drawingml/2006/table">
            <a:tbl>
              <a:tblPr firstRow="1" bandRow="1">
                <a:tableStyleId>{F5AB1C69-6EDB-4FF4-983F-18BD219EF322}</a:tableStyleId>
              </a:tblPr>
              <a:tblGrid>
                <a:gridCol w="2264424">
                  <a:extLst>
                    <a:ext uri="{9D8B030D-6E8A-4147-A177-3AD203B41FA5}">
                      <a16:colId xmlns:a16="http://schemas.microsoft.com/office/drawing/2014/main" val="2529803779"/>
                    </a:ext>
                  </a:extLst>
                </a:gridCol>
                <a:gridCol w="2264424">
                  <a:extLst>
                    <a:ext uri="{9D8B030D-6E8A-4147-A177-3AD203B41FA5}">
                      <a16:colId xmlns:a16="http://schemas.microsoft.com/office/drawing/2014/main" val="376412256"/>
                    </a:ext>
                  </a:extLst>
                </a:gridCol>
                <a:gridCol w="2264424">
                  <a:extLst>
                    <a:ext uri="{9D8B030D-6E8A-4147-A177-3AD203B41FA5}">
                      <a16:colId xmlns:a16="http://schemas.microsoft.com/office/drawing/2014/main" val="4059038560"/>
                    </a:ext>
                  </a:extLst>
                </a:gridCol>
                <a:gridCol w="2264424">
                  <a:extLst>
                    <a:ext uri="{9D8B030D-6E8A-4147-A177-3AD203B41FA5}">
                      <a16:colId xmlns:a16="http://schemas.microsoft.com/office/drawing/2014/main" val="3782313268"/>
                    </a:ext>
                  </a:extLst>
                </a:gridCol>
                <a:gridCol w="2264424">
                  <a:extLst>
                    <a:ext uri="{9D8B030D-6E8A-4147-A177-3AD203B41FA5}">
                      <a16:colId xmlns:a16="http://schemas.microsoft.com/office/drawing/2014/main" val="1650890906"/>
                    </a:ext>
                  </a:extLst>
                </a:gridCol>
              </a:tblGrid>
              <a:tr h="882156">
                <a:tc>
                  <a:txBody>
                    <a:bodyPr/>
                    <a:lstStyle/>
                    <a:p>
                      <a:r>
                        <a:rPr lang="fi-FI" sz="1600" dirty="0" err="1">
                          <a:solidFill>
                            <a:schemeClr val="tx1"/>
                          </a:solidFill>
                        </a:rPr>
                        <a:t>Växande</a:t>
                      </a:r>
                      <a:r>
                        <a:rPr lang="fi-FI" sz="1600" dirty="0">
                          <a:solidFill>
                            <a:schemeClr val="tx1"/>
                          </a:solidFill>
                        </a:rPr>
                        <a:t> </a:t>
                      </a:r>
                      <a:r>
                        <a:rPr lang="fi-FI" sz="1600" dirty="0" err="1">
                          <a:solidFill>
                            <a:schemeClr val="tx1"/>
                          </a:solidFill>
                        </a:rPr>
                        <a:t>språkkunskap</a:t>
                      </a:r>
                      <a:r>
                        <a:rPr lang="fi-FI" sz="1600" dirty="0">
                          <a:solidFill>
                            <a:schemeClr val="tx1"/>
                          </a:solidFill>
                        </a:rPr>
                        <a:t>, </a:t>
                      </a:r>
                      <a:r>
                        <a:rPr lang="fi-FI" sz="1600" dirty="0" err="1">
                          <a:solidFill>
                            <a:schemeClr val="tx1"/>
                          </a:solidFill>
                        </a:rPr>
                        <a:t>förmåga</a:t>
                      </a:r>
                      <a:r>
                        <a:rPr lang="fi-FI" sz="1600" dirty="0">
                          <a:solidFill>
                            <a:schemeClr val="tx1"/>
                          </a:solidFill>
                        </a:rPr>
                        <a:t> </a:t>
                      </a:r>
                      <a:r>
                        <a:rPr lang="fi-FI" sz="1600" dirty="0" err="1">
                          <a:solidFill>
                            <a:schemeClr val="tx1"/>
                          </a:solidFill>
                        </a:rPr>
                        <a:t>att</a:t>
                      </a:r>
                      <a:r>
                        <a:rPr lang="fi-FI" sz="1600" dirty="0">
                          <a:solidFill>
                            <a:schemeClr val="tx1"/>
                          </a:solidFill>
                        </a:rPr>
                        <a:t> </a:t>
                      </a:r>
                      <a:r>
                        <a:rPr lang="fi-FI" sz="1600" dirty="0" err="1">
                          <a:solidFill>
                            <a:schemeClr val="tx1"/>
                          </a:solidFill>
                        </a:rPr>
                        <a:t>producera</a:t>
                      </a:r>
                      <a:r>
                        <a:rPr lang="fi-FI" sz="1600" dirty="0">
                          <a:solidFill>
                            <a:schemeClr val="tx1"/>
                          </a:solidFill>
                        </a:rPr>
                        <a:t> </a:t>
                      </a:r>
                      <a:r>
                        <a:rPr lang="fi-FI" sz="1600" dirty="0" err="1">
                          <a:solidFill>
                            <a:schemeClr val="tx1"/>
                          </a:solidFill>
                        </a:rPr>
                        <a:t>texter</a:t>
                      </a:r>
                      <a:endParaRPr lang="fi-FI" sz="1600" dirty="0">
                        <a:solidFill>
                          <a:schemeClr val="tx1"/>
                        </a:solidFill>
                      </a:endParaRPr>
                    </a:p>
                  </a:txBody>
                  <a:tcPr/>
                </a:tc>
                <a:tc>
                  <a:txBody>
                    <a:bodyPr/>
                    <a:lstStyle/>
                    <a:p>
                      <a:r>
                        <a:rPr lang="fi-FI" sz="1600" dirty="0" err="1">
                          <a:solidFill>
                            <a:schemeClr val="tx1"/>
                          </a:solidFill>
                        </a:rPr>
                        <a:t>Kunskapskrav</a:t>
                      </a:r>
                      <a:r>
                        <a:rPr lang="fi-FI" sz="1600" dirty="0">
                          <a:solidFill>
                            <a:schemeClr val="tx1"/>
                          </a:solidFill>
                        </a:rPr>
                        <a:t> för </a:t>
                      </a:r>
                      <a:r>
                        <a:rPr lang="fi-FI" sz="1600" dirty="0" err="1">
                          <a:solidFill>
                            <a:schemeClr val="tx1"/>
                          </a:solidFill>
                        </a:rPr>
                        <a:t>vitsordet</a:t>
                      </a:r>
                      <a:r>
                        <a:rPr lang="fi-FI" sz="1600" dirty="0">
                          <a:solidFill>
                            <a:schemeClr val="tx1"/>
                          </a:solidFill>
                        </a:rPr>
                        <a:t> 5</a:t>
                      </a:r>
                    </a:p>
                  </a:txBody>
                  <a:tcPr/>
                </a:tc>
                <a:tc>
                  <a:txBody>
                    <a:bodyPr/>
                    <a:lstStyle/>
                    <a:p>
                      <a:r>
                        <a:rPr lang="fi-FI" sz="1600" dirty="0" err="1">
                          <a:solidFill>
                            <a:schemeClr val="tx1"/>
                          </a:solidFill>
                        </a:rPr>
                        <a:t>Kunskapskrav</a:t>
                      </a:r>
                      <a:r>
                        <a:rPr lang="fi-FI" sz="1600" dirty="0">
                          <a:solidFill>
                            <a:schemeClr val="tx1"/>
                          </a:solidFill>
                        </a:rPr>
                        <a:t> för </a:t>
                      </a:r>
                      <a:r>
                        <a:rPr lang="fi-FI" sz="1600" dirty="0" err="1">
                          <a:solidFill>
                            <a:schemeClr val="tx1"/>
                          </a:solidFill>
                        </a:rPr>
                        <a:t>vitsordet</a:t>
                      </a:r>
                      <a:r>
                        <a:rPr lang="fi-FI" sz="1600" dirty="0">
                          <a:solidFill>
                            <a:schemeClr val="tx1"/>
                          </a:solidFill>
                        </a:rPr>
                        <a:t> 7</a:t>
                      </a:r>
                    </a:p>
                  </a:txBody>
                  <a:tcPr/>
                </a:tc>
                <a:tc>
                  <a:txBody>
                    <a:bodyPr/>
                    <a:lstStyle/>
                    <a:p>
                      <a:r>
                        <a:rPr lang="fi-FI" sz="1600" dirty="0" err="1">
                          <a:solidFill>
                            <a:schemeClr val="tx1"/>
                          </a:solidFill>
                        </a:rPr>
                        <a:t>Kunskapskrav</a:t>
                      </a:r>
                      <a:r>
                        <a:rPr lang="fi-FI" sz="1600" dirty="0">
                          <a:solidFill>
                            <a:schemeClr val="tx1"/>
                          </a:solidFill>
                        </a:rPr>
                        <a:t> för </a:t>
                      </a:r>
                      <a:r>
                        <a:rPr lang="fi-FI" sz="1600" dirty="0" err="1">
                          <a:solidFill>
                            <a:schemeClr val="tx1"/>
                          </a:solidFill>
                        </a:rPr>
                        <a:t>vitsordet</a:t>
                      </a:r>
                      <a:r>
                        <a:rPr lang="fi-FI" sz="1600" dirty="0">
                          <a:solidFill>
                            <a:schemeClr val="tx1"/>
                          </a:solidFill>
                        </a:rPr>
                        <a:t> 8</a:t>
                      </a:r>
                    </a:p>
                  </a:txBody>
                  <a:tcPr/>
                </a:tc>
                <a:tc>
                  <a:txBody>
                    <a:bodyPr/>
                    <a:lstStyle/>
                    <a:p>
                      <a:r>
                        <a:rPr lang="fi-FI" sz="1600" dirty="0" err="1">
                          <a:solidFill>
                            <a:schemeClr val="tx1"/>
                          </a:solidFill>
                        </a:rPr>
                        <a:t>Kunskapskrav</a:t>
                      </a:r>
                      <a:r>
                        <a:rPr lang="fi-FI" sz="1600" dirty="0">
                          <a:solidFill>
                            <a:schemeClr val="tx1"/>
                          </a:solidFill>
                        </a:rPr>
                        <a:t> för </a:t>
                      </a:r>
                      <a:r>
                        <a:rPr lang="fi-FI" sz="1600" dirty="0" err="1">
                          <a:solidFill>
                            <a:schemeClr val="tx1"/>
                          </a:solidFill>
                        </a:rPr>
                        <a:t>vitsordet</a:t>
                      </a:r>
                      <a:r>
                        <a:rPr lang="fi-FI" sz="1600" dirty="0">
                          <a:solidFill>
                            <a:schemeClr val="tx1"/>
                          </a:solidFill>
                        </a:rPr>
                        <a:t> 9</a:t>
                      </a:r>
                    </a:p>
                  </a:txBody>
                  <a:tcPr/>
                </a:tc>
                <a:extLst>
                  <a:ext uri="{0D108BD9-81ED-4DB2-BD59-A6C34878D82A}">
                    <a16:rowId xmlns:a16="http://schemas.microsoft.com/office/drawing/2014/main" val="2487995681"/>
                  </a:ext>
                </a:extLst>
              </a:tr>
              <a:tr h="317298">
                <a:tc>
                  <a:txBody>
                    <a:bodyPr/>
                    <a:lstStyle/>
                    <a:p>
                      <a:r>
                        <a:rPr lang="fi-FI" sz="1600" dirty="0">
                          <a:solidFill>
                            <a:schemeClr val="tx1"/>
                          </a:solidFill>
                        </a:rPr>
                        <a:t>A-</a:t>
                      </a:r>
                      <a:r>
                        <a:rPr lang="fi-FI" sz="1600" dirty="0" err="1">
                          <a:solidFill>
                            <a:schemeClr val="tx1"/>
                          </a:solidFill>
                        </a:rPr>
                        <a:t>finska</a:t>
                      </a:r>
                      <a:endParaRPr lang="fi-FI" sz="1600" dirty="0">
                        <a:solidFill>
                          <a:schemeClr val="tx1"/>
                        </a:solidFill>
                      </a:endParaRPr>
                    </a:p>
                  </a:txBody>
                  <a:tcPr/>
                </a:tc>
                <a:tc>
                  <a:txBody>
                    <a:bodyPr/>
                    <a:lstStyle/>
                    <a:p>
                      <a:r>
                        <a:rPr lang="fi-FI" sz="1600" dirty="0">
                          <a:solidFill>
                            <a:schemeClr val="tx1"/>
                          </a:solidFill>
                        </a:rPr>
                        <a:t>A1.1</a:t>
                      </a:r>
                    </a:p>
                  </a:txBody>
                  <a:tcPr/>
                </a:tc>
                <a:tc>
                  <a:txBody>
                    <a:bodyPr/>
                    <a:lstStyle/>
                    <a:p>
                      <a:r>
                        <a:rPr lang="fi-FI" sz="1600" dirty="0">
                          <a:solidFill>
                            <a:schemeClr val="tx1"/>
                          </a:solidFill>
                        </a:rPr>
                        <a:t>A1.2</a:t>
                      </a:r>
                    </a:p>
                  </a:txBody>
                  <a:tcPr/>
                </a:tc>
                <a:tc>
                  <a:txBody>
                    <a:bodyPr/>
                    <a:lstStyle/>
                    <a:p>
                      <a:r>
                        <a:rPr lang="fi-FI" sz="1600" dirty="0">
                          <a:solidFill>
                            <a:schemeClr val="tx1"/>
                          </a:solidFill>
                        </a:rPr>
                        <a:t>A1.3</a:t>
                      </a:r>
                    </a:p>
                  </a:txBody>
                  <a:tcPr/>
                </a:tc>
                <a:tc>
                  <a:txBody>
                    <a:bodyPr/>
                    <a:lstStyle/>
                    <a:p>
                      <a:r>
                        <a:rPr lang="fi-FI" sz="1600" dirty="0">
                          <a:solidFill>
                            <a:schemeClr val="tx1"/>
                          </a:solidFill>
                        </a:rPr>
                        <a:t>A2.1</a:t>
                      </a:r>
                    </a:p>
                  </a:txBody>
                  <a:tcPr/>
                </a:tc>
                <a:extLst>
                  <a:ext uri="{0D108BD9-81ED-4DB2-BD59-A6C34878D82A}">
                    <a16:rowId xmlns:a16="http://schemas.microsoft.com/office/drawing/2014/main" val="3788648114"/>
                  </a:ext>
                </a:extLst>
              </a:tr>
              <a:tr h="317298">
                <a:tc>
                  <a:txBody>
                    <a:bodyPr/>
                    <a:lstStyle/>
                    <a:p>
                      <a:r>
                        <a:rPr lang="fi-FI" sz="1600" dirty="0" err="1">
                          <a:solidFill>
                            <a:schemeClr val="tx1"/>
                          </a:solidFill>
                        </a:rPr>
                        <a:t>Mofi</a:t>
                      </a:r>
                      <a:endParaRPr lang="fi-FI" sz="1600" dirty="0">
                        <a:solidFill>
                          <a:schemeClr val="tx1"/>
                        </a:solidFill>
                      </a:endParaRPr>
                    </a:p>
                  </a:txBody>
                  <a:tcPr/>
                </a:tc>
                <a:tc>
                  <a:txBody>
                    <a:bodyPr/>
                    <a:lstStyle/>
                    <a:p>
                      <a:r>
                        <a:rPr lang="fi-FI" sz="1600" dirty="0">
                          <a:solidFill>
                            <a:schemeClr val="tx1"/>
                          </a:solidFill>
                        </a:rPr>
                        <a:t>A1.2</a:t>
                      </a:r>
                    </a:p>
                  </a:txBody>
                  <a:tcPr/>
                </a:tc>
                <a:tc>
                  <a:txBody>
                    <a:bodyPr/>
                    <a:lstStyle/>
                    <a:p>
                      <a:r>
                        <a:rPr lang="fi-FI" sz="1600" dirty="0">
                          <a:solidFill>
                            <a:schemeClr val="tx1"/>
                          </a:solidFill>
                        </a:rPr>
                        <a:t>A2.1</a:t>
                      </a:r>
                    </a:p>
                  </a:txBody>
                  <a:tcPr/>
                </a:tc>
                <a:tc>
                  <a:txBody>
                    <a:bodyPr/>
                    <a:lstStyle/>
                    <a:p>
                      <a:r>
                        <a:rPr lang="fi-FI" sz="1600" dirty="0">
                          <a:solidFill>
                            <a:schemeClr val="tx1"/>
                          </a:solidFill>
                        </a:rPr>
                        <a:t>A2.2</a:t>
                      </a:r>
                    </a:p>
                  </a:txBody>
                  <a:tcPr/>
                </a:tc>
                <a:tc>
                  <a:txBody>
                    <a:bodyPr/>
                    <a:lstStyle/>
                    <a:p>
                      <a:r>
                        <a:rPr lang="fi-FI" sz="1600" dirty="0">
                          <a:solidFill>
                            <a:schemeClr val="tx1"/>
                          </a:solidFill>
                        </a:rPr>
                        <a:t>A2.2/B1.1</a:t>
                      </a:r>
                    </a:p>
                  </a:txBody>
                  <a:tcPr/>
                </a:tc>
                <a:extLst>
                  <a:ext uri="{0D108BD9-81ED-4DB2-BD59-A6C34878D82A}">
                    <a16:rowId xmlns:a16="http://schemas.microsoft.com/office/drawing/2014/main" val="2948197153"/>
                  </a:ext>
                </a:extLst>
              </a:tr>
              <a:tr h="317298">
                <a:tc>
                  <a:txBody>
                    <a:bodyPr/>
                    <a:lstStyle/>
                    <a:p>
                      <a:r>
                        <a:rPr lang="fi-FI" sz="1600" dirty="0">
                          <a:solidFill>
                            <a:schemeClr val="tx1"/>
                          </a:solidFill>
                        </a:rPr>
                        <a:t>B1-finska</a:t>
                      </a:r>
                    </a:p>
                  </a:txBody>
                  <a:tcPr/>
                </a:tc>
                <a:tc>
                  <a:txBody>
                    <a:bodyPr/>
                    <a:lstStyle/>
                    <a:p>
                      <a:r>
                        <a:rPr lang="fi-FI" sz="1600" dirty="0" err="1">
                          <a:solidFill>
                            <a:schemeClr val="tx1"/>
                          </a:solidFill>
                        </a:rPr>
                        <a:t>Pre</a:t>
                      </a:r>
                      <a:r>
                        <a:rPr lang="fi-FI" sz="1600" dirty="0">
                          <a:solidFill>
                            <a:schemeClr val="tx1"/>
                          </a:solidFill>
                        </a:rPr>
                        <a:t> A1.1</a:t>
                      </a:r>
                    </a:p>
                  </a:txBody>
                  <a:tcPr/>
                </a:tc>
                <a:tc>
                  <a:txBody>
                    <a:bodyPr/>
                    <a:lstStyle/>
                    <a:p>
                      <a:r>
                        <a:rPr lang="fi-FI" sz="1600" dirty="0">
                          <a:solidFill>
                            <a:schemeClr val="tx1"/>
                          </a:solidFill>
                        </a:rPr>
                        <a:t>A1.1</a:t>
                      </a:r>
                    </a:p>
                  </a:txBody>
                  <a:tcPr/>
                </a:tc>
                <a:tc>
                  <a:txBody>
                    <a:bodyPr/>
                    <a:lstStyle/>
                    <a:p>
                      <a:r>
                        <a:rPr lang="fi-FI" sz="1600" dirty="0">
                          <a:solidFill>
                            <a:schemeClr val="tx1"/>
                          </a:solidFill>
                        </a:rPr>
                        <a:t>A1.1/A1.2</a:t>
                      </a:r>
                    </a:p>
                  </a:txBody>
                  <a:tcPr/>
                </a:tc>
                <a:tc>
                  <a:txBody>
                    <a:bodyPr/>
                    <a:lstStyle/>
                    <a:p>
                      <a:r>
                        <a:rPr lang="fi-FI" sz="1600" dirty="0">
                          <a:solidFill>
                            <a:schemeClr val="tx1"/>
                          </a:solidFill>
                        </a:rPr>
                        <a:t>A1.2</a:t>
                      </a:r>
                    </a:p>
                  </a:txBody>
                  <a:tcPr/>
                </a:tc>
                <a:extLst>
                  <a:ext uri="{0D108BD9-81ED-4DB2-BD59-A6C34878D82A}">
                    <a16:rowId xmlns:a16="http://schemas.microsoft.com/office/drawing/2014/main" val="2906895133"/>
                  </a:ext>
                </a:extLst>
              </a:tr>
            </a:tbl>
          </a:graphicData>
        </a:graphic>
      </p:graphicFrame>
      <p:sp>
        <p:nvSpPr>
          <p:cNvPr id="2" name="Ellipsi 1">
            <a:extLst>
              <a:ext uri="{FF2B5EF4-FFF2-40B4-BE49-F238E27FC236}">
                <a16:creationId xmlns:a16="http://schemas.microsoft.com/office/drawing/2014/main" id="{823FA583-ABFD-CA14-7543-B46D18370DD2}"/>
              </a:ext>
            </a:extLst>
          </p:cNvPr>
          <p:cNvSpPr/>
          <p:nvPr/>
        </p:nvSpPr>
        <p:spPr>
          <a:xfrm>
            <a:off x="9359758" y="1428109"/>
            <a:ext cx="1222624" cy="544530"/>
          </a:xfrm>
          <a:prstGeom prst="ellipse">
            <a:avLst/>
          </a:prstGeom>
          <a:noFill/>
          <a:ln w="38100">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i-FI"/>
          </a:p>
        </p:txBody>
      </p:sp>
      <p:sp>
        <p:nvSpPr>
          <p:cNvPr id="3" name="Ellipsi 2">
            <a:extLst>
              <a:ext uri="{FF2B5EF4-FFF2-40B4-BE49-F238E27FC236}">
                <a16:creationId xmlns:a16="http://schemas.microsoft.com/office/drawing/2014/main" id="{89A8181A-630E-324D-F2BC-B01F6715D99E}"/>
              </a:ext>
            </a:extLst>
          </p:cNvPr>
          <p:cNvSpPr/>
          <p:nvPr/>
        </p:nvSpPr>
        <p:spPr>
          <a:xfrm>
            <a:off x="9359758" y="3715333"/>
            <a:ext cx="1222624" cy="392618"/>
          </a:xfrm>
          <a:prstGeom prst="ellipse">
            <a:avLst/>
          </a:prstGeom>
          <a:noFill/>
          <a:ln w="38100">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i-FI"/>
          </a:p>
        </p:txBody>
      </p:sp>
      <p:sp>
        <p:nvSpPr>
          <p:cNvPr id="6" name="Ellipsi 5">
            <a:extLst>
              <a:ext uri="{FF2B5EF4-FFF2-40B4-BE49-F238E27FC236}">
                <a16:creationId xmlns:a16="http://schemas.microsoft.com/office/drawing/2014/main" id="{251BD44D-7A0D-CB18-0221-B4CA9B51FED1}"/>
              </a:ext>
            </a:extLst>
          </p:cNvPr>
          <p:cNvSpPr/>
          <p:nvPr/>
        </p:nvSpPr>
        <p:spPr>
          <a:xfrm>
            <a:off x="7061406" y="6023465"/>
            <a:ext cx="1222624" cy="413375"/>
          </a:xfrm>
          <a:prstGeom prst="ellipse">
            <a:avLst/>
          </a:prstGeom>
          <a:noFill/>
          <a:ln w="38100">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i-FI"/>
          </a:p>
        </p:txBody>
      </p:sp>
      <p:sp>
        <p:nvSpPr>
          <p:cNvPr id="7" name="Ellipsi 6">
            <a:extLst>
              <a:ext uri="{FF2B5EF4-FFF2-40B4-BE49-F238E27FC236}">
                <a16:creationId xmlns:a16="http://schemas.microsoft.com/office/drawing/2014/main" id="{75AC49E4-47E7-D434-6FFA-8E8864E1CDA9}"/>
              </a:ext>
            </a:extLst>
          </p:cNvPr>
          <p:cNvSpPr/>
          <p:nvPr/>
        </p:nvSpPr>
        <p:spPr>
          <a:xfrm>
            <a:off x="9359758" y="5755142"/>
            <a:ext cx="1222624" cy="413375"/>
          </a:xfrm>
          <a:prstGeom prst="ellipse">
            <a:avLst/>
          </a:prstGeom>
          <a:noFill/>
          <a:ln w="38100">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i-FI"/>
          </a:p>
        </p:txBody>
      </p:sp>
      <p:sp>
        <p:nvSpPr>
          <p:cNvPr id="8" name="Ellipsi 7">
            <a:extLst>
              <a:ext uri="{FF2B5EF4-FFF2-40B4-BE49-F238E27FC236}">
                <a16:creationId xmlns:a16="http://schemas.microsoft.com/office/drawing/2014/main" id="{71B5E396-1771-41B9-6DF7-F9CFE9EAF438}"/>
              </a:ext>
            </a:extLst>
          </p:cNvPr>
          <p:cNvSpPr/>
          <p:nvPr/>
        </p:nvSpPr>
        <p:spPr>
          <a:xfrm>
            <a:off x="2487877" y="6023466"/>
            <a:ext cx="1222624" cy="544530"/>
          </a:xfrm>
          <a:prstGeom prst="ellipse">
            <a:avLst/>
          </a:prstGeom>
          <a:noFill/>
          <a:ln w="38100">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i-FI"/>
          </a:p>
        </p:txBody>
      </p:sp>
      <p:sp>
        <p:nvSpPr>
          <p:cNvPr id="12" name="Ellipsi 11">
            <a:extLst>
              <a:ext uri="{FF2B5EF4-FFF2-40B4-BE49-F238E27FC236}">
                <a16:creationId xmlns:a16="http://schemas.microsoft.com/office/drawing/2014/main" id="{84022F30-898B-69E4-F983-FC4EFA788C44}"/>
              </a:ext>
            </a:extLst>
          </p:cNvPr>
          <p:cNvSpPr/>
          <p:nvPr/>
        </p:nvSpPr>
        <p:spPr>
          <a:xfrm>
            <a:off x="2476747" y="4054510"/>
            <a:ext cx="1222624" cy="392618"/>
          </a:xfrm>
          <a:prstGeom prst="ellipse">
            <a:avLst/>
          </a:prstGeom>
          <a:noFill/>
          <a:ln w="38100">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i-FI"/>
          </a:p>
        </p:txBody>
      </p:sp>
      <p:sp>
        <p:nvSpPr>
          <p:cNvPr id="13" name="Ellipsi 12">
            <a:extLst>
              <a:ext uri="{FF2B5EF4-FFF2-40B4-BE49-F238E27FC236}">
                <a16:creationId xmlns:a16="http://schemas.microsoft.com/office/drawing/2014/main" id="{7CC89033-D532-1352-0B6D-FEDF6FDAF841}"/>
              </a:ext>
            </a:extLst>
          </p:cNvPr>
          <p:cNvSpPr/>
          <p:nvPr/>
        </p:nvSpPr>
        <p:spPr>
          <a:xfrm>
            <a:off x="2476747" y="1738356"/>
            <a:ext cx="1222624" cy="544530"/>
          </a:xfrm>
          <a:prstGeom prst="ellipse">
            <a:avLst/>
          </a:prstGeom>
          <a:noFill/>
          <a:ln w="38100">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i-FI">
              <a:solidFill>
                <a:schemeClr val="accent6"/>
              </a:solidFill>
            </a:endParaRPr>
          </a:p>
        </p:txBody>
      </p:sp>
    </p:spTree>
    <p:extLst>
      <p:ext uri="{BB962C8B-B14F-4D97-AF65-F5344CB8AC3E}">
        <p14:creationId xmlns:p14="http://schemas.microsoft.com/office/powerpoint/2010/main" val="20025271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904FA3D-EAE4-E40B-1AD5-F47C79E82607}"/>
              </a:ext>
            </a:extLst>
          </p:cNvPr>
          <p:cNvSpPr>
            <a:spLocks noGrp="1"/>
          </p:cNvSpPr>
          <p:nvPr>
            <p:ph type="title"/>
          </p:nvPr>
        </p:nvSpPr>
        <p:spPr>
          <a:xfrm>
            <a:off x="838200" y="290004"/>
            <a:ext cx="10515600" cy="1325563"/>
          </a:xfrm>
        </p:spPr>
        <p:txBody>
          <a:bodyPr anchor="t">
            <a:normAutofit fontScale="90000"/>
          </a:bodyPr>
          <a:lstStyle/>
          <a:p>
            <a:r>
              <a:rPr lang="fi-FI" dirty="0" err="1"/>
              <a:t>Stödmaterial</a:t>
            </a:r>
            <a:r>
              <a:rPr lang="fi-FI" dirty="0"/>
              <a:t> </a:t>
            </a:r>
            <a:br>
              <a:rPr lang="fi-FI" dirty="0"/>
            </a:br>
            <a:r>
              <a:rPr lang="fi-FI" dirty="0" err="1"/>
              <a:t>Kunskapskrav</a:t>
            </a:r>
            <a:r>
              <a:rPr lang="fi-FI" dirty="0"/>
              <a:t> för </a:t>
            </a:r>
            <a:r>
              <a:rPr lang="fi-FI" dirty="0" err="1"/>
              <a:t>vitsordet</a:t>
            </a:r>
            <a:r>
              <a:rPr lang="fi-FI" dirty="0"/>
              <a:t> 5 i </a:t>
            </a:r>
            <a:r>
              <a:rPr lang="fi-FI" dirty="0" err="1"/>
              <a:t>slutbedömningen</a:t>
            </a:r>
            <a:r>
              <a:rPr lang="fi-FI" dirty="0"/>
              <a:t>, A-</a:t>
            </a:r>
            <a:r>
              <a:rPr lang="fi-FI" dirty="0" err="1"/>
              <a:t>finska</a:t>
            </a:r>
            <a:endParaRPr lang="fi-FI" dirty="0"/>
          </a:p>
        </p:txBody>
      </p:sp>
      <p:pic>
        <p:nvPicPr>
          <p:cNvPr id="10" name="Sisällön paikkamerkki 9">
            <a:extLst>
              <a:ext uri="{FF2B5EF4-FFF2-40B4-BE49-F238E27FC236}">
                <a16:creationId xmlns:a16="http://schemas.microsoft.com/office/drawing/2014/main" id="{9A7F15FC-1BAB-5747-9255-E3463E48DB97}"/>
              </a:ext>
            </a:extLst>
          </p:cNvPr>
          <p:cNvPicPr>
            <a:picLocks noGrp="1" noChangeAspect="1"/>
          </p:cNvPicPr>
          <p:nvPr>
            <p:ph idx="1"/>
          </p:nvPr>
        </p:nvPicPr>
        <p:blipFill>
          <a:blip r:embed="rId2"/>
          <a:stretch>
            <a:fillRect/>
          </a:stretch>
        </p:blipFill>
        <p:spPr>
          <a:xfrm>
            <a:off x="1257300" y="1917699"/>
            <a:ext cx="9652000" cy="4259263"/>
          </a:xfrm>
          <a:noFill/>
        </p:spPr>
      </p:pic>
      <p:sp>
        <p:nvSpPr>
          <p:cNvPr id="4" name="Päivämäärän paikkamerkki 3">
            <a:extLst>
              <a:ext uri="{FF2B5EF4-FFF2-40B4-BE49-F238E27FC236}">
                <a16:creationId xmlns:a16="http://schemas.microsoft.com/office/drawing/2014/main" id="{29C707C5-0DA8-AABB-1CBB-92A3CBFAD2A0}"/>
              </a:ext>
            </a:extLst>
          </p:cNvPr>
          <p:cNvSpPr>
            <a:spLocks noGrp="1"/>
          </p:cNvSpPr>
          <p:nvPr>
            <p:ph type="dt" sz="half" idx="10"/>
          </p:nvPr>
        </p:nvSpPr>
        <p:spPr>
          <a:xfrm>
            <a:off x="896568" y="6305687"/>
            <a:ext cx="883594" cy="262309"/>
          </a:xfrm>
        </p:spPr>
        <p:txBody>
          <a:bodyPr anchor="ctr">
            <a:normAutofit/>
          </a:bodyPr>
          <a:lstStyle/>
          <a:p>
            <a:pPr>
              <a:spcAft>
                <a:spcPts val="600"/>
              </a:spcAft>
            </a:pPr>
            <a:fld id="{97FDBF2A-0433-4942-8368-192C4092C9D7}" type="datetime1">
              <a:rPr lang="en-GB" smtClean="0"/>
              <a:pPr>
                <a:spcAft>
                  <a:spcPts val="600"/>
                </a:spcAft>
              </a:pPr>
              <a:t>24/11/2023</a:t>
            </a:fld>
            <a:endParaRPr lang="en-GB"/>
          </a:p>
        </p:txBody>
      </p:sp>
      <p:sp>
        <p:nvSpPr>
          <p:cNvPr id="5" name="Alatunnisteen paikkamerkki 4">
            <a:extLst>
              <a:ext uri="{FF2B5EF4-FFF2-40B4-BE49-F238E27FC236}">
                <a16:creationId xmlns:a16="http://schemas.microsoft.com/office/drawing/2014/main" id="{A5767458-55B0-2799-A51E-D430D2F6679F}"/>
              </a:ext>
            </a:extLst>
          </p:cNvPr>
          <p:cNvSpPr>
            <a:spLocks noGrp="1"/>
          </p:cNvSpPr>
          <p:nvPr>
            <p:ph type="ftr" sz="quarter" idx="11"/>
          </p:nvPr>
        </p:nvSpPr>
        <p:spPr>
          <a:xfrm>
            <a:off x="1780162" y="6305687"/>
            <a:ext cx="4328808" cy="262309"/>
          </a:xfrm>
        </p:spPr>
        <p:txBody>
          <a:bodyPr anchor="ctr">
            <a:normAutofit/>
          </a:bodyPr>
          <a:lstStyle/>
          <a:p>
            <a:pPr>
              <a:spcAft>
                <a:spcPts val="600"/>
              </a:spcAft>
            </a:pPr>
            <a:r>
              <a:rPr lang="en-GB"/>
              <a:t>Opetushallitus</a:t>
            </a:r>
          </a:p>
        </p:txBody>
      </p:sp>
    </p:spTree>
    <p:extLst>
      <p:ext uri="{BB962C8B-B14F-4D97-AF65-F5344CB8AC3E}">
        <p14:creationId xmlns:p14="http://schemas.microsoft.com/office/powerpoint/2010/main" val="35943165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AC470D1-BBEC-50FA-37FC-BB77FE3A9493}"/>
              </a:ext>
            </a:extLst>
          </p:cNvPr>
          <p:cNvSpPr>
            <a:spLocks noGrp="1"/>
          </p:cNvSpPr>
          <p:nvPr>
            <p:ph type="title"/>
          </p:nvPr>
        </p:nvSpPr>
        <p:spPr>
          <a:xfrm>
            <a:off x="355600" y="571500"/>
            <a:ext cx="11328400" cy="1244599"/>
          </a:xfrm>
        </p:spPr>
        <p:txBody>
          <a:bodyPr/>
          <a:lstStyle/>
          <a:p>
            <a:pPr>
              <a:lnSpc>
                <a:spcPct val="107000"/>
              </a:lnSpc>
              <a:spcAft>
                <a:spcPts val="800"/>
              </a:spcAft>
            </a:pPr>
            <a:r>
              <a:rPr lang="fi-FI" sz="2400" b="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Kunskapskrav</a:t>
            </a:r>
            <a:r>
              <a:rPr lang="fi-FI" sz="2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för A-</a:t>
            </a:r>
            <a:r>
              <a:rPr lang="fi-FI" sz="2400" b="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finska</a:t>
            </a:r>
            <a:r>
              <a:rPr lang="fi-FI" sz="2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b="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vitsordet</a:t>
            </a:r>
            <a:r>
              <a:rPr lang="fi-FI" sz="2400" b="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5 </a:t>
            </a:r>
            <a:br>
              <a:rPr lang="fi-FI" sz="24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br>
            <a:r>
              <a:rPr lang="fi-FI" sz="2400" b="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För </a:t>
            </a:r>
            <a:r>
              <a:rPr lang="fi-FI" sz="2400" b="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delområdet</a:t>
            </a:r>
            <a:r>
              <a:rPr lang="fi-FI" sz="2400" b="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förmåga</a:t>
            </a:r>
            <a:r>
              <a:rPr lang="fi-FI" sz="240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att</a:t>
            </a:r>
            <a:r>
              <a:rPr lang="fi-FI" sz="240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kommunicera</a:t>
            </a:r>
            <a:r>
              <a:rPr lang="fi-FI" sz="240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b="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och</a:t>
            </a:r>
            <a:r>
              <a:rPr lang="fi-FI" sz="2400" b="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förmåga</a:t>
            </a:r>
            <a:r>
              <a:rPr lang="fi-FI" sz="240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att</a:t>
            </a:r>
            <a:r>
              <a:rPr lang="fi-FI" sz="240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tolka</a:t>
            </a:r>
            <a:r>
              <a:rPr lang="fi-FI" sz="240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texter</a:t>
            </a:r>
            <a:r>
              <a:rPr lang="fi-FI" sz="240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b="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är</a:t>
            </a:r>
            <a:r>
              <a:rPr lang="fi-FI" sz="2400" b="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b="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kunskapsnivån</a:t>
            </a:r>
            <a:r>
              <a:rPr lang="fi-FI" sz="2400" b="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A1.3</a:t>
            </a:r>
            <a:r>
              <a:rPr lang="fi-FI" sz="2400" b="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b="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medan</a:t>
            </a:r>
            <a:r>
              <a:rPr lang="fi-FI" sz="2400" b="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b="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kunskapskravet</a:t>
            </a:r>
            <a:r>
              <a:rPr lang="fi-FI" sz="2400" b="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för </a:t>
            </a:r>
            <a:r>
              <a:rPr lang="fi-FI" sz="2400" b="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delområdet</a:t>
            </a:r>
            <a:r>
              <a:rPr lang="fi-FI" sz="2400" b="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b="0" i="1" dirty="0" err="1">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förmåga</a:t>
            </a:r>
            <a:r>
              <a:rPr lang="fi-FI" sz="2400" b="0" i="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b="0" i="1" dirty="0" err="1">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att</a:t>
            </a:r>
            <a:r>
              <a:rPr lang="fi-FI" sz="2400" b="0" i="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b="0" i="1" dirty="0" err="1">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producera</a:t>
            </a:r>
            <a:r>
              <a:rPr lang="fi-FI" sz="2400" b="0" i="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b="0" i="1" dirty="0" err="1">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texter</a:t>
            </a:r>
            <a:r>
              <a:rPr lang="fi-FI" sz="2400" b="0" i="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b="0" i="1" dirty="0" err="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är</a:t>
            </a:r>
            <a:r>
              <a:rPr lang="fi-FI" sz="2400" b="0" i="1"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i-FI" sz="2400" i="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A1.2.</a:t>
            </a:r>
            <a:br>
              <a:rPr lang="fi-FI" sz="2400" b="0" dirty="0">
                <a:effectLst/>
                <a:latin typeface="Calibri" panose="020F0502020204030204" pitchFamily="34" charset="0"/>
                <a:ea typeface="Calibri" panose="020F0502020204030204" pitchFamily="34" charset="0"/>
                <a:cs typeface="Times New Roman" panose="02020603050405020304" pitchFamily="18" charset="0"/>
              </a:rPr>
            </a:br>
            <a:r>
              <a:rPr lang="fi-FI" dirty="0"/>
              <a:t> </a:t>
            </a:r>
          </a:p>
        </p:txBody>
      </p:sp>
      <p:sp>
        <p:nvSpPr>
          <p:cNvPr id="3" name="Sisällön paikkamerkki 2">
            <a:extLst>
              <a:ext uri="{FF2B5EF4-FFF2-40B4-BE49-F238E27FC236}">
                <a16:creationId xmlns:a16="http://schemas.microsoft.com/office/drawing/2014/main" id="{04CE1D40-C22C-9A73-8F3B-E7C1B6CBEE36}"/>
              </a:ext>
            </a:extLst>
          </p:cNvPr>
          <p:cNvSpPr>
            <a:spLocks noGrp="1"/>
          </p:cNvSpPr>
          <p:nvPr>
            <p:ph idx="1"/>
          </p:nvPr>
        </p:nvSpPr>
        <p:spPr>
          <a:xfrm>
            <a:off x="355600" y="1816099"/>
            <a:ext cx="11408310" cy="4360863"/>
          </a:xfrm>
        </p:spPr>
        <p:txBody>
          <a:bodyPr/>
          <a:lstStyle/>
          <a:p>
            <a:pPr>
              <a:lnSpc>
                <a:spcPct val="107000"/>
              </a:lnSpc>
              <a:spcAft>
                <a:spcPts val="800"/>
              </a:spcAft>
            </a:pP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elevens</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tal</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är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tankepauser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vanligt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När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eleven</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talar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fritt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förekommer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ofta</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ännu</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mycket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fel</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Eleven</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stannar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ofta</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upp</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för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leta</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efter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uttryck</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eller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mindre</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kända</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ord</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När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gäller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ordförråd</a:t>
            </a:r>
            <a:r>
              <a:rPr lang="fi-FI" sz="2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och</a:t>
            </a:r>
            <a:r>
              <a:rPr lang="fi-FI" sz="2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strukturer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kan</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eleven</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ett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tillräckligt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ordförråd</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för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huvudsak</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framföra</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sitt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budskap</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trots</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eleven</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kan</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ha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svårt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få</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berättandet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till</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en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sammanfattande</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helhet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Eleven</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kan</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beskriva</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eller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berätta</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om</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temat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på</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ett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enkelt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sätt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berättandet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är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på</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nivå</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fråga-svar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Eleven</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kan</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t.ex</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sätta</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samman</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ord</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eller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grupper</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av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ord</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med</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mycket</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enkla</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konnektiv</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som</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20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ja, mutta, sitten</a:t>
            </a:r>
            <a:r>
              <a:rPr lang="fi-FI"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2000" dirty="0">
              <a:effectLst/>
              <a:latin typeface="Calibri" panose="020F0502020204030204" pitchFamily="34" charset="0"/>
              <a:ea typeface="Calibri" panose="020F0502020204030204" pitchFamily="34" charset="0"/>
              <a:cs typeface="Times New Roman" panose="02020603050405020304" pitchFamily="18" charset="0"/>
            </a:endParaRPr>
          </a:p>
          <a:p>
            <a:pPr marL="534987" lvl="1" indent="0">
              <a:lnSpc>
                <a:spcPct val="107000"/>
              </a:lnSpc>
              <a:spcAft>
                <a:spcPts val="800"/>
              </a:spcAft>
              <a:buNone/>
            </a:pP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Elevens</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budskap</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går</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att</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urskilja</a:t>
            </a:r>
            <a:r>
              <a:rPr lang="fi-FI" sz="2000" dirty="0">
                <a:effectLst/>
                <a:latin typeface="Calibri" panose="020F0502020204030204" pitchFamily="34" charset="0"/>
                <a:ea typeface="Calibri" panose="020F0502020204030204" pitchFamily="34" charset="0"/>
                <a:cs typeface="Times New Roman" panose="02020603050405020304" pitchFamily="18" charset="0"/>
              </a:rPr>
              <a:t>.</a:t>
            </a:r>
          </a:p>
          <a:p>
            <a:pPr marL="534987" lvl="1" indent="0">
              <a:lnSpc>
                <a:spcPct val="107000"/>
              </a:lnSpc>
              <a:spcAft>
                <a:spcPts val="800"/>
              </a:spcAft>
              <a:buNone/>
            </a:pP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Eleven</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skriver</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b="1" dirty="0" err="1">
                <a:effectLst/>
                <a:latin typeface="Calibri" panose="020F0502020204030204" pitchFamily="34" charset="0"/>
                <a:ea typeface="Calibri" panose="020F0502020204030204" pitchFamily="34" charset="0"/>
                <a:cs typeface="Times New Roman" panose="02020603050405020304" pitchFamily="18" charset="0"/>
              </a:rPr>
              <a:t>enkla</a:t>
            </a:r>
            <a:r>
              <a:rPr lang="fi-FI" sz="2000" b="1" dirty="0">
                <a:effectLst/>
                <a:latin typeface="Calibri" panose="020F0502020204030204" pitchFamily="34" charset="0"/>
                <a:ea typeface="Calibri" panose="020F0502020204030204" pitchFamily="34" charset="0"/>
                <a:cs typeface="Times New Roman" panose="02020603050405020304" pitchFamily="18" charset="0"/>
              </a:rPr>
              <a:t> </a:t>
            </a:r>
            <a:r>
              <a:rPr lang="fi-FI" sz="2000" b="1" dirty="0" err="1">
                <a:effectLst/>
                <a:latin typeface="Calibri" panose="020F0502020204030204" pitchFamily="34" charset="0"/>
                <a:ea typeface="Calibri" panose="020F0502020204030204" pitchFamily="34" charset="0"/>
                <a:cs typeface="Times New Roman" panose="02020603050405020304" pitchFamily="18" charset="0"/>
              </a:rPr>
              <a:t>korta</a:t>
            </a:r>
            <a:r>
              <a:rPr lang="fi-FI" sz="2000" b="1" dirty="0">
                <a:effectLst/>
                <a:latin typeface="Calibri" panose="020F0502020204030204" pitchFamily="34" charset="0"/>
                <a:ea typeface="Calibri" panose="020F0502020204030204" pitchFamily="34" charset="0"/>
                <a:cs typeface="Times New Roman" panose="02020603050405020304" pitchFamily="18" charset="0"/>
              </a:rPr>
              <a:t> </a:t>
            </a:r>
            <a:r>
              <a:rPr lang="fi-FI" sz="2000" b="1" dirty="0" err="1">
                <a:effectLst/>
                <a:latin typeface="Calibri" panose="020F0502020204030204" pitchFamily="34" charset="0"/>
                <a:ea typeface="Calibri" panose="020F0502020204030204" pitchFamily="34" charset="0"/>
                <a:cs typeface="Times New Roman" panose="02020603050405020304" pitchFamily="18" charset="0"/>
              </a:rPr>
              <a:t>meningar</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minst</a:t>
            </a:r>
            <a:r>
              <a:rPr lang="fi-FI" sz="2000" dirty="0">
                <a:effectLst/>
                <a:latin typeface="Calibri" panose="020F0502020204030204" pitchFamily="34" charset="0"/>
                <a:ea typeface="Calibri" panose="020F0502020204030204" pitchFamily="34" charset="0"/>
                <a:cs typeface="Times New Roman" panose="02020603050405020304" pitchFamily="18" charset="0"/>
              </a:rPr>
              <a:t> en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hel</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mening</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på</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finska</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p>
          <a:p>
            <a:pPr marL="534987" lvl="1" indent="0">
              <a:lnSpc>
                <a:spcPct val="107000"/>
              </a:lnSpc>
              <a:spcAft>
                <a:spcPts val="800"/>
              </a:spcAft>
              <a:buNone/>
            </a:pP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Eleven</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kan</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ord</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som</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är</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viktiga</a:t>
            </a:r>
            <a:r>
              <a:rPr lang="fi-FI" sz="2000" dirty="0">
                <a:effectLst/>
                <a:latin typeface="Calibri" panose="020F0502020204030204" pitchFamily="34" charset="0"/>
                <a:ea typeface="Calibri" panose="020F0502020204030204" pitchFamily="34" charset="0"/>
                <a:cs typeface="Times New Roman" panose="02020603050405020304" pitchFamily="18" charset="0"/>
              </a:rPr>
              <a:t> för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hen</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inom</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temat</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p>
          <a:p>
            <a:pPr marL="534987" lvl="1" indent="0">
              <a:lnSpc>
                <a:spcPct val="107000"/>
              </a:lnSpc>
              <a:spcAft>
                <a:spcPts val="800"/>
              </a:spcAft>
              <a:buNone/>
            </a:pP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Eleven</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har</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begränsad</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kontroll</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över</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några</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enkla</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grammatiska</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strukturer</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och</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satsmönster</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inom</a:t>
            </a:r>
            <a:r>
              <a:rPr lang="fi-FI" sz="2000" dirty="0">
                <a:effectLst/>
                <a:latin typeface="Calibri" panose="020F0502020204030204" pitchFamily="34" charset="0"/>
                <a:ea typeface="Calibri" panose="020F0502020204030204" pitchFamily="34" charset="0"/>
                <a:cs typeface="Times New Roman" panose="02020603050405020304" pitchFamily="18" charset="0"/>
              </a:rPr>
              <a:t> en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inlärd</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repertoar</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p>
          <a:p>
            <a:pPr marL="534987" lvl="1" indent="0">
              <a:lnSpc>
                <a:spcPct val="107000"/>
              </a:lnSpc>
              <a:spcAft>
                <a:spcPts val="800"/>
              </a:spcAft>
              <a:buNone/>
            </a:pP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Eleven</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kan</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dirty="0" err="1">
                <a:effectLst/>
                <a:latin typeface="Calibri" panose="020F0502020204030204" pitchFamily="34" charset="0"/>
                <a:ea typeface="Calibri" panose="020F0502020204030204" pitchFamily="34" charset="0"/>
                <a:cs typeface="Times New Roman" panose="02020603050405020304" pitchFamily="18" charset="0"/>
              </a:rPr>
              <a:t>skriva</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r>
              <a:rPr lang="fi-FI" sz="2000" b="1" dirty="0" err="1">
                <a:effectLst/>
                <a:latin typeface="Calibri" panose="020F0502020204030204" pitchFamily="34" charset="0"/>
                <a:ea typeface="Calibri" panose="020F0502020204030204" pitchFamily="34" charset="0"/>
                <a:cs typeface="Times New Roman" panose="02020603050405020304" pitchFamily="18" charset="0"/>
              </a:rPr>
              <a:t>bekanta</a:t>
            </a:r>
            <a:r>
              <a:rPr lang="fi-FI" sz="2000" b="1" dirty="0">
                <a:effectLst/>
                <a:latin typeface="Calibri" panose="020F0502020204030204" pitchFamily="34" charset="0"/>
                <a:ea typeface="Calibri" panose="020F0502020204030204" pitchFamily="34" charset="0"/>
                <a:cs typeface="Times New Roman" panose="02020603050405020304" pitchFamily="18" charset="0"/>
              </a:rPr>
              <a:t> </a:t>
            </a:r>
            <a:r>
              <a:rPr lang="fi-FI" sz="2000" b="1" dirty="0" err="1">
                <a:effectLst/>
                <a:latin typeface="Calibri" panose="020F0502020204030204" pitchFamily="34" charset="0"/>
                <a:ea typeface="Calibri" panose="020F0502020204030204" pitchFamily="34" charset="0"/>
                <a:cs typeface="Times New Roman" panose="02020603050405020304" pitchFamily="18" charset="0"/>
              </a:rPr>
              <a:t>fraser</a:t>
            </a:r>
            <a:r>
              <a:rPr lang="fi-FI" sz="2000" b="1" dirty="0">
                <a:effectLst/>
                <a:latin typeface="Calibri" panose="020F0502020204030204" pitchFamily="34" charset="0"/>
                <a:ea typeface="Calibri" panose="020F0502020204030204" pitchFamily="34" charset="0"/>
                <a:cs typeface="Times New Roman" panose="02020603050405020304" pitchFamily="18" charset="0"/>
              </a:rPr>
              <a:t> </a:t>
            </a:r>
            <a:r>
              <a:rPr lang="fi-FI" sz="2000" b="1" dirty="0" err="1">
                <a:effectLst/>
                <a:latin typeface="Calibri" panose="020F0502020204030204" pitchFamily="34" charset="0"/>
                <a:ea typeface="Calibri" panose="020F0502020204030204" pitchFamily="34" charset="0"/>
                <a:cs typeface="Times New Roman" panose="02020603050405020304" pitchFamily="18" charset="0"/>
              </a:rPr>
              <a:t>eller</a:t>
            </a:r>
            <a:r>
              <a:rPr lang="fi-FI" sz="2000" b="1" dirty="0">
                <a:effectLst/>
                <a:latin typeface="Calibri" panose="020F0502020204030204" pitchFamily="34" charset="0"/>
                <a:ea typeface="Calibri" panose="020F0502020204030204" pitchFamily="34" charset="0"/>
                <a:cs typeface="Times New Roman" panose="02020603050405020304" pitchFamily="18" charset="0"/>
              </a:rPr>
              <a:t> </a:t>
            </a:r>
            <a:r>
              <a:rPr lang="fi-FI" sz="2000" b="1" dirty="0" err="1">
                <a:effectLst/>
                <a:latin typeface="Calibri" panose="020F0502020204030204" pitchFamily="34" charset="0"/>
                <a:ea typeface="Calibri" panose="020F0502020204030204" pitchFamily="34" charset="0"/>
                <a:cs typeface="Times New Roman" panose="02020603050405020304" pitchFamily="18" charset="0"/>
              </a:rPr>
              <a:t>uttryck</a:t>
            </a:r>
            <a:r>
              <a:rPr lang="fi-FI" sz="2000" b="1" dirty="0">
                <a:effectLst/>
                <a:latin typeface="Calibri" panose="020F0502020204030204" pitchFamily="34" charset="0"/>
                <a:ea typeface="Calibri" panose="020F0502020204030204" pitchFamily="34" charset="0"/>
                <a:cs typeface="Times New Roman" panose="02020603050405020304" pitchFamily="18" charset="0"/>
              </a:rPr>
              <a:t>.</a:t>
            </a:r>
            <a:r>
              <a:rPr lang="fi-FI" sz="20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Päivämäärän paikkamerkki 3">
            <a:extLst>
              <a:ext uri="{FF2B5EF4-FFF2-40B4-BE49-F238E27FC236}">
                <a16:creationId xmlns:a16="http://schemas.microsoft.com/office/drawing/2014/main" id="{630773C4-EB21-C59F-9B3D-6682450F42B1}"/>
              </a:ext>
            </a:extLst>
          </p:cNvPr>
          <p:cNvSpPr>
            <a:spLocks noGrp="1"/>
          </p:cNvSpPr>
          <p:nvPr>
            <p:ph type="dt" sz="half" idx="10"/>
          </p:nvPr>
        </p:nvSpPr>
        <p:spPr/>
        <p:txBody>
          <a:bodyPr/>
          <a:lstStyle/>
          <a:p>
            <a:fld id="{787CB327-4C3D-480D-BE81-072FA699EF4B}" type="datetime1">
              <a:rPr lang="en-GB" smtClean="0"/>
              <a:t>24/11/2023</a:t>
            </a:fld>
            <a:endParaRPr lang="en-GB"/>
          </a:p>
        </p:txBody>
      </p:sp>
      <p:sp>
        <p:nvSpPr>
          <p:cNvPr id="5" name="Alatunnisteen paikkamerkki 4">
            <a:extLst>
              <a:ext uri="{FF2B5EF4-FFF2-40B4-BE49-F238E27FC236}">
                <a16:creationId xmlns:a16="http://schemas.microsoft.com/office/drawing/2014/main" id="{2C678CA9-2E01-4D7D-C4FC-C54C991D2218}"/>
              </a:ext>
            </a:extLst>
          </p:cNvPr>
          <p:cNvSpPr>
            <a:spLocks noGrp="1"/>
          </p:cNvSpPr>
          <p:nvPr>
            <p:ph type="ftr" sz="quarter" idx="11"/>
          </p:nvPr>
        </p:nvSpPr>
        <p:spPr/>
        <p:txBody>
          <a:bodyPr/>
          <a:lstStyle/>
          <a:p>
            <a:r>
              <a:rPr lang="en-GB"/>
              <a:t>Opetushallitus</a:t>
            </a:r>
          </a:p>
        </p:txBody>
      </p:sp>
    </p:spTree>
    <p:extLst>
      <p:ext uri="{BB962C8B-B14F-4D97-AF65-F5344CB8AC3E}">
        <p14:creationId xmlns:p14="http://schemas.microsoft.com/office/powerpoint/2010/main" val="31945268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FC09F1C6-A223-E4B3-4E27-CB1F14E290FD}"/>
              </a:ext>
            </a:extLst>
          </p:cNvPr>
          <p:cNvSpPr>
            <a:spLocks noGrp="1"/>
          </p:cNvSpPr>
          <p:nvPr>
            <p:ph type="ctrTitle"/>
          </p:nvPr>
        </p:nvSpPr>
        <p:spPr/>
        <p:txBody>
          <a:bodyPr/>
          <a:lstStyle/>
          <a:p>
            <a:r>
              <a:rPr lang="fi-FI" dirty="0" err="1"/>
              <a:t>Aktuellt</a:t>
            </a:r>
            <a:endParaRPr lang="fi-FI" dirty="0"/>
          </a:p>
        </p:txBody>
      </p:sp>
      <p:sp>
        <p:nvSpPr>
          <p:cNvPr id="4" name="Päivämäärän paikkamerkki 3">
            <a:extLst>
              <a:ext uri="{FF2B5EF4-FFF2-40B4-BE49-F238E27FC236}">
                <a16:creationId xmlns:a16="http://schemas.microsoft.com/office/drawing/2014/main" id="{5B630D46-988D-BB16-AC20-BEA7792CBF34}"/>
              </a:ext>
            </a:extLst>
          </p:cNvPr>
          <p:cNvSpPr>
            <a:spLocks noGrp="1"/>
          </p:cNvSpPr>
          <p:nvPr>
            <p:ph type="dt" sz="half" idx="4294967295"/>
          </p:nvPr>
        </p:nvSpPr>
        <p:spPr>
          <a:xfrm>
            <a:off x="0" y="6305550"/>
            <a:ext cx="882650" cy="261938"/>
          </a:xfrm>
        </p:spPr>
        <p:txBody>
          <a:bodyPr/>
          <a:lstStyle/>
          <a:p>
            <a:fld id="{787CB327-4C3D-480D-BE81-072FA699EF4B}" type="datetime1">
              <a:rPr lang="en-GB" smtClean="0"/>
              <a:t>24/11/2023</a:t>
            </a:fld>
            <a:endParaRPr lang="en-GB"/>
          </a:p>
        </p:txBody>
      </p:sp>
      <p:sp>
        <p:nvSpPr>
          <p:cNvPr id="5" name="Alatunnisteen paikkamerkki 4">
            <a:extLst>
              <a:ext uri="{FF2B5EF4-FFF2-40B4-BE49-F238E27FC236}">
                <a16:creationId xmlns:a16="http://schemas.microsoft.com/office/drawing/2014/main" id="{BA06F0BA-F10F-4F85-9E86-98A67B159ED7}"/>
              </a:ext>
            </a:extLst>
          </p:cNvPr>
          <p:cNvSpPr>
            <a:spLocks noGrp="1"/>
          </p:cNvSpPr>
          <p:nvPr>
            <p:ph type="ftr" sz="quarter" idx="4294967295"/>
          </p:nvPr>
        </p:nvSpPr>
        <p:spPr>
          <a:xfrm>
            <a:off x="0" y="6305550"/>
            <a:ext cx="4329113" cy="261938"/>
          </a:xfrm>
        </p:spPr>
        <p:txBody>
          <a:bodyPr/>
          <a:lstStyle/>
          <a:p>
            <a:r>
              <a:rPr lang="en-GB"/>
              <a:t>Opetushallitus</a:t>
            </a:r>
          </a:p>
        </p:txBody>
      </p:sp>
    </p:spTree>
    <p:extLst>
      <p:ext uri="{BB962C8B-B14F-4D97-AF65-F5344CB8AC3E}">
        <p14:creationId xmlns:p14="http://schemas.microsoft.com/office/powerpoint/2010/main" val="36200633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8AF91AB-D0B1-56F1-DFF2-61A46F6E2203}"/>
              </a:ext>
            </a:extLst>
          </p:cNvPr>
          <p:cNvSpPr>
            <a:spLocks noGrp="1"/>
          </p:cNvSpPr>
          <p:nvPr>
            <p:ph type="title"/>
          </p:nvPr>
        </p:nvSpPr>
        <p:spPr>
          <a:xfrm>
            <a:off x="789560" y="411361"/>
            <a:ext cx="10515600" cy="862635"/>
          </a:xfrm>
        </p:spPr>
        <p:txBody>
          <a:bodyPr/>
          <a:lstStyle/>
          <a:p>
            <a:r>
              <a:rPr lang="fi-FI" sz="3600" dirty="0"/>
              <a:t>B1-språket i </a:t>
            </a:r>
            <a:r>
              <a:rPr lang="fi-FI" sz="3600" dirty="0" err="1"/>
              <a:t>den</a:t>
            </a:r>
            <a:r>
              <a:rPr lang="fi-FI" sz="3600" dirty="0"/>
              <a:t> </a:t>
            </a:r>
            <a:r>
              <a:rPr lang="fi-FI" sz="3600" dirty="0" err="1"/>
              <a:t>grundläggande</a:t>
            </a:r>
            <a:r>
              <a:rPr lang="fi-FI" sz="3600" dirty="0"/>
              <a:t> </a:t>
            </a:r>
            <a:r>
              <a:rPr lang="fi-FI" sz="3600" dirty="0" err="1"/>
              <a:t>utbildningen</a:t>
            </a:r>
            <a:br>
              <a:rPr lang="fi-FI" sz="3600" dirty="0"/>
            </a:br>
            <a:r>
              <a:rPr lang="fi-FI" sz="3600" b="0" dirty="0" err="1">
                <a:solidFill>
                  <a:schemeClr val="accent1"/>
                </a:solidFill>
              </a:rPr>
              <a:t>Pågående</a:t>
            </a:r>
            <a:r>
              <a:rPr lang="fi-FI" sz="3600" b="0" dirty="0">
                <a:solidFill>
                  <a:schemeClr val="accent1"/>
                </a:solidFill>
              </a:rPr>
              <a:t> </a:t>
            </a:r>
            <a:r>
              <a:rPr lang="fi-FI" sz="3600" b="0" dirty="0" err="1">
                <a:solidFill>
                  <a:schemeClr val="accent1"/>
                </a:solidFill>
              </a:rPr>
              <a:t>läroplansprocess</a:t>
            </a:r>
            <a:r>
              <a:rPr lang="fi-FI" sz="3600" b="0" dirty="0">
                <a:solidFill>
                  <a:schemeClr val="accent1"/>
                </a:solidFill>
              </a:rPr>
              <a:t>, </a:t>
            </a:r>
            <a:r>
              <a:rPr lang="fi-FI" sz="3600" b="0" dirty="0" err="1">
                <a:solidFill>
                  <a:schemeClr val="accent1"/>
                </a:solidFill>
              </a:rPr>
              <a:t>grundläggande</a:t>
            </a:r>
            <a:r>
              <a:rPr lang="fi-FI" sz="3600" b="0" dirty="0">
                <a:solidFill>
                  <a:schemeClr val="accent1"/>
                </a:solidFill>
              </a:rPr>
              <a:t> </a:t>
            </a:r>
            <a:r>
              <a:rPr lang="fi-FI" sz="3600" b="0" dirty="0" err="1">
                <a:solidFill>
                  <a:schemeClr val="accent1"/>
                </a:solidFill>
              </a:rPr>
              <a:t>utbildning</a:t>
            </a:r>
            <a:endParaRPr lang="fi-FI" sz="3600" b="0" dirty="0"/>
          </a:p>
        </p:txBody>
      </p:sp>
      <p:sp>
        <p:nvSpPr>
          <p:cNvPr id="3" name="Sisällön paikkamerkki 2">
            <a:extLst>
              <a:ext uri="{FF2B5EF4-FFF2-40B4-BE49-F238E27FC236}">
                <a16:creationId xmlns:a16="http://schemas.microsoft.com/office/drawing/2014/main" id="{A2D4A513-D0F9-6F59-6F60-526528087203}"/>
              </a:ext>
            </a:extLst>
          </p:cNvPr>
          <p:cNvSpPr>
            <a:spLocks noGrp="1"/>
          </p:cNvSpPr>
          <p:nvPr>
            <p:ph idx="1"/>
          </p:nvPr>
        </p:nvSpPr>
        <p:spPr>
          <a:xfrm>
            <a:off x="789560" y="2024009"/>
            <a:ext cx="10953802" cy="4543988"/>
          </a:xfrm>
        </p:spPr>
        <p:txBody>
          <a:bodyPr/>
          <a:lstStyle/>
          <a:p>
            <a:r>
              <a:rPr lang="sv-SE" dirty="0"/>
              <a:t>Antalet årsveckotimmar i B1-språket utökas med en årsveckotimme i fråga om undervisningen som är gemensam för alla, varvid minimimängden undervisning i läroämnet höjs från sex till sju årsveckotimmar. </a:t>
            </a:r>
          </a:p>
          <a:p>
            <a:r>
              <a:rPr lang="sv-SE" dirty="0"/>
              <a:t>Tillägget riktas till årskurs 7. </a:t>
            </a:r>
          </a:p>
          <a:p>
            <a:r>
              <a:rPr lang="sv-SE" dirty="0"/>
              <a:t>I fortsättningen ska undervisningen i B1-språket omfatta två årsveckotimmar i årskurs 1–6, två årsveckotimmar i årskurs 7 och tre årsveckotimmar i årskurs 8–9.</a:t>
            </a:r>
          </a:p>
          <a:p>
            <a:r>
              <a:rPr lang="sv-SE" dirty="0"/>
              <a:t>Utbildningsanordnarna kan i sin egen timfördelning fördela årsveckotimmarna i årskurs 8–9 på ett sätt som är lokalt ändamålsenligt.</a:t>
            </a:r>
          </a:p>
          <a:p>
            <a:r>
              <a:rPr lang="sv-SE" dirty="0"/>
              <a:t>Ändringarna har samband med regeringens nya nationalspråksstrategi, som ska trygga allas rätt att få service på de två nationalspråken och förbättra språkklimatet.</a:t>
            </a:r>
            <a:endParaRPr lang="fi-FI" dirty="0"/>
          </a:p>
        </p:txBody>
      </p:sp>
      <p:sp>
        <p:nvSpPr>
          <p:cNvPr id="4" name="Päivämäärän paikkamerkki 3">
            <a:extLst>
              <a:ext uri="{FF2B5EF4-FFF2-40B4-BE49-F238E27FC236}">
                <a16:creationId xmlns:a16="http://schemas.microsoft.com/office/drawing/2014/main" id="{BDF40E78-C83A-DBEE-3731-E995E86C02FD}"/>
              </a:ext>
            </a:extLst>
          </p:cNvPr>
          <p:cNvSpPr>
            <a:spLocks noGrp="1"/>
          </p:cNvSpPr>
          <p:nvPr>
            <p:ph type="dt" sz="half" idx="10"/>
          </p:nvPr>
        </p:nvSpPr>
        <p:spPr/>
        <p:txBody>
          <a:bodyPr/>
          <a:lstStyle/>
          <a:p>
            <a:fld id="{97FDBF2A-0433-4942-8368-192C4092C9D7}" type="datetime1">
              <a:rPr lang="en-GB" smtClean="0"/>
              <a:t>24/11/2023</a:t>
            </a:fld>
            <a:endParaRPr lang="en-GB"/>
          </a:p>
        </p:txBody>
      </p:sp>
      <p:sp>
        <p:nvSpPr>
          <p:cNvPr id="5" name="Alatunnisteen paikkamerkki 4">
            <a:extLst>
              <a:ext uri="{FF2B5EF4-FFF2-40B4-BE49-F238E27FC236}">
                <a16:creationId xmlns:a16="http://schemas.microsoft.com/office/drawing/2014/main" id="{7FD11D0C-00BF-3E7F-E5D4-0E5A7501DFD6}"/>
              </a:ext>
            </a:extLst>
          </p:cNvPr>
          <p:cNvSpPr>
            <a:spLocks noGrp="1"/>
          </p:cNvSpPr>
          <p:nvPr>
            <p:ph type="ftr" sz="quarter" idx="11"/>
          </p:nvPr>
        </p:nvSpPr>
        <p:spPr/>
        <p:txBody>
          <a:bodyPr/>
          <a:lstStyle/>
          <a:p>
            <a:r>
              <a:rPr lang="en-GB"/>
              <a:t>Opetushallitus</a:t>
            </a:r>
          </a:p>
        </p:txBody>
      </p:sp>
    </p:spTree>
    <p:extLst>
      <p:ext uri="{BB962C8B-B14F-4D97-AF65-F5344CB8AC3E}">
        <p14:creationId xmlns:p14="http://schemas.microsoft.com/office/powerpoint/2010/main" val="18270768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3E4DBB8-5555-41FC-BC3A-6F8C3A588EEB}"/>
              </a:ext>
            </a:extLst>
          </p:cNvPr>
          <p:cNvSpPr>
            <a:spLocks noGrp="1"/>
          </p:cNvSpPr>
          <p:nvPr>
            <p:ph type="title"/>
          </p:nvPr>
        </p:nvSpPr>
        <p:spPr/>
        <p:txBody>
          <a:bodyPr/>
          <a:lstStyle/>
          <a:p>
            <a:r>
              <a:rPr lang="fi-FI" dirty="0" err="1"/>
              <a:t>Ändringen</a:t>
            </a:r>
            <a:r>
              <a:rPr lang="fi-FI" dirty="0"/>
              <a:t> i </a:t>
            </a:r>
            <a:r>
              <a:rPr lang="fi-FI" dirty="0" err="1"/>
              <a:t>timfördelningen</a:t>
            </a:r>
            <a:endParaRPr lang="fi-FI" dirty="0"/>
          </a:p>
        </p:txBody>
      </p:sp>
      <p:pic>
        <p:nvPicPr>
          <p:cNvPr id="8" name="Sisällön paikkamerkki 7">
            <a:extLst>
              <a:ext uri="{FF2B5EF4-FFF2-40B4-BE49-F238E27FC236}">
                <a16:creationId xmlns:a16="http://schemas.microsoft.com/office/drawing/2014/main" id="{25187D1F-9DD7-44CC-9712-91940A476829}"/>
              </a:ext>
            </a:extLst>
          </p:cNvPr>
          <p:cNvPicPr>
            <a:picLocks noGrp="1" noChangeAspect="1"/>
          </p:cNvPicPr>
          <p:nvPr>
            <p:ph idx="1"/>
          </p:nvPr>
        </p:nvPicPr>
        <p:blipFill>
          <a:blip r:embed="rId2"/>
          <a:stretch>
            <a:fillRect/>
          </a:stretch>
        </p:blipFill>
        <p:spPr>
          <a:xfrm>
            <a:off x="1118334" y="2010328"/>
            <a:ext cx="9322396" cy="3871912"/>
          </a:xfrm>
        </p:spPr>
      </p:pic>
      <p:sp>
        <p:nvSpPr>
          <p:cNvPr id="4" name="Päivämäärän paikkamerkki 3">
            <a:extLst>
              <a:ext uri="{FF2B5EF4-FFF2-40B4-BE49-F238E27FC236}">
                <a16:creationId xmlns:a16="http://schemas.microsoft.com/office/drawing/2014/main" id="{7E0AA345-6DD3-4A15-847F-C9BBF9D5D00A}"/>
              </a:ext>
            </a:extLst>
          </p:cNvPr>
          <p:cNvSpPr>
            <a:spLocks noGrp="1"/>
          </p:cNvSpPr>
          <p:nvPr>
            <p:ph type="dt" sz="half" idx="10"/>
          </p:nvPr>
        </p:nvSpPr>
        <p:spPr/>
        <p:txBody>
          <a:bodyPr/>
          <a:lstStyle/>
          <a:p>
            <a:fld id="{CE8CA3F8-6A56-4CFB-A172-012103B17A21}" type="datetime1">
              <a:rPr lang="en-GB" smtClean="0"/>
              <a:t>24/11/2023</a:t>
            </a:fld>
            <a:endParaRPr lang="en-GB"/>
          </a:p>
        </p:txBody>
      </p:sp>
      <p:sp>
        <p:nvSpPr>
          <p:cNvPr id="5" name="Alatunnisteen paikkamerkki 4">
            <a:extLst>
              <a:ext uri="{FF2B5EF4-FFF2-40B4-BE49-F238E27FC236}">
                <a16:creationId xmlns:a16="http://schemas.microsoft.com/office/drawing/2014/main" id="{394B6B7F-6CAA-4530-92A3-941B80B5004C}"/>
              </a:ext>
            </a:extLst>
          </p:cNvPr>
          <p:cNvSpPr>
            <a:spLocks noGrp="1"/>
          </p:cNvSpPr>
          <p:nvPr>
            <p:ph type="ftr" sz="quarter" idx="11"/>
          </p:nvPr>
        </p:nvSpPr>
        <p:spPr/>
        <p:txBody>
          <a:bodyPr/>
          <a:lstStyle/>
          <a:p>
            <a:r>
              <a:rPr lang="en-GB"/>
              <a:t>Opetushallitus</a:t>
            </a:r>
          </a:p>
        </p:txBody>
      </p:sp>
      <p:sp>
        <p:nvSpPr>
          <p:cNvPr id="6" name="Dian numeron paikkamerkki 5">
            <a:extLst>
              <a:ext uri="{FF2B5EF4-FFF2-40B4-BE49-F238E27FC236}">
                <a16:creationId xmlns:a16="http://schemas.microsoft.com/office/drawing/2014/main" id="{C34BACC1-9B00-4089-9EB1-DF53DE867CE9}"/>
              </a:ext>
            </a:extLst>
          </p:cNvPr>
          <p:cNvSpPr>
            <a:spLocks noGrp="1"/>
          </p:cNvSpPr>
          <p:nvPr>
            <p:ph type="sldNum" sz="quarter" idx="12"/>
          </p:nvPr>
        </p:nvSpPr>
        <p:spPr/>
        <p:txBody>
          <a:bodyPr/>
          <a:lstStyle/>
          <a:p>
            <a:fld id="{A6E131DE-DA31-4CDF-828A-8EB206A3CD12}" type="slidenum">
              <a:rPr lang="en-GB" smtClean="0"/>
              <a:t>53</a:t>
            </a:fld>
            <a:endParaRPr lang="en-GB"/>
          </a:p>
        </p:txBody>
      </p:sp>
    </p:spTree>
    <p:extLst>
      <p:ext uri="{BB962C8B-B14F-4D97-AF65-F5344CB8AC3E}">
        <p14:creationId xmlns:p14="http://schemas.microsoft.com/office/powerpoint/2010/main" val="31985065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B626C811-0F0B-B406-09AA-F30B69B98FA7}"/>
              </a:ext>
            </a:extLst>
          </p:cNvPr>
          <p:cNvSpPr>
            <a:spLocks noGrp="1"/>
          </p:cNvSpPr>
          <p:nvPr>
            <p:ph type="ctrTitle"/>
          </p:nvPr>
        </p:nvSpPr>
        <p:spPr>
          <a:xfrm>
            <a:off x="1345914" y="1279907"/>
            <a:ext cx="8897420" cy="741296"/>
          </a:xfrm>
        </p:spPr>
        <p:txBody>
          <a:bodyPr anchor="b">
            <a:normAutofit/>
          </a:bodyPr>
          <a:lstStyle/>
          <a:p>
            <a:r>
              <a:rPr lang="fi-FI" sz="3200" dirty="0" err="1">
                <a:solidFill>
                  <a:schemeClr val="accent1"/>
                </a:solidFill>
              </a:rPr>
              <a:t>Tidtabell</a:t>
            </a:r>
            <a:endParaRPr lang="fi-FI" sz="3200" dirty="0">
              <a:solidFill>
                <a:schemeClr val="accent1"/>
              </a:solidFill>
            </a:endParaRPr>
          </a:p>
        </p:txBody>
      </p:sp>
      <p:sp>
        <p:nvSpPr>
          <p:cNvPr id="2" name="Median paikkamerkki 1">
            <a:extLst>
              <a:ext uri="{FF2B5EF4-FFF2-40B4-BE49-F238E27FC236}">
                <a16:creationId xmlns:a16="http://schemas.microsoft.com/office/drawing/2014/main" id="{F0E2CD98-E3E0-88CC-8BCA-74C880F44DBE}"/>
              </a:ext>
            </a:extLst>
          </p:cNvPr>
          <p:cNvSpPr>
            <a:spLocks noGrp="1"/>
          </p:cNvSpPr>
          <p:nvPr>
            <p:ph idx="4294967295"/>
          </p:nvPr>
        </p:nvSpPr>
        <p:spPr>
          <a:xfrm>
            <a:off x="882650" y="1931542"/>
            <a:ext cx="8436011" cy="3812033"/>
          </a:xfrm>
        </p:spPr>
        <p:txBody>
          <a:bodyPr vert="horz" lIns="91440" tIns="45720" rIns="91440" bIns="45720" rtlCol="0">
            <a:normAutofit/>
          </a:bodyPr>
          <a:lstStyle/>
          <a:p>
            <a:pPr marL="0" indent="0">
              <a:buNone/>
            </a:pPr>
            <a:endParaRPr lang="fi-FI" sz="2600" b="1" dirty="0">
              <a:solidFill>
                <a:schemeClr val="accent1"/>
              </a:solidFill>
            </a:endParaRPr>
          </a:p>
          <a:p>
            <a:pPr marL="895032" lvl="1" indent="-360045"/>
            <a:r>
              <a:rPr lang="fi-FI" sz="2600" dirty="0" err="1">
                <a:solidFill>
                  <a:schemeClr val="accent1"/>
                </a:solidFill>
              </a:rPr>
              <a:t>Utlåtanderunda</a:t>
            </a:r>
            <a:r>
              <a:rPr lang="fi-FI" sz="2600" dirty="0">
                <a:solidFill>
                  <a:schemeClr val="accent1"/>
                </a:solidFill>
              </a:rPr>
              <a:t> 7.11-9.12.2023</a:t>
            </a:r>
          </a:p>
          <a:p>
            <a:pPr marL="895032" lvl="1" indent="-360045"/>
            <a:r>
              <a:rPr lang="fi-FI" sz="2600" b="1" dirty="0" err="1">
                <a:solidFill>
                  <a:schemeClr val="accent1"/>
                </a:solidFill>
              </a:rPr>
              <a:t>Beredningen</a:t>
            </a:r>
            <a:r>
              <a:rPr lang="fi-FI" sz="2600" b="1" dirty="0">
                <a:solidFill>
                  <a:schemeClr val="accent1"/>
                </a:solidFill>
              </a:rPr>
              <a:t> av </a:t>
            </a:r>
            <a:r>
              <a:rPr lang="fi-FI" sz="2600" b="1" dirty="0" err="1">
                <a:solidFill>
                  <a:schemeClr val="accent1"/>
                </a:solidFill>
              </a:rPr>
              <a:t>läroplansgrunderna</a:t>
            </a:r>
            <a:r>
              <a:rPr lang="fi-FI" sz="2600" b="1" dirty="0">
                <a:solidFill>
                  <a:schemeClr val="accent1"/>
                </a:solidFill>
              </a:rPr>
              <a:t> </a:t>
            </a:r>
            <a:r>
              <a:rPr lang="fi-FI" sz="2600" b="1" dirty="0" err="1">
                <a:solidFill>
                  <a:schemeClr val="accent1"/>
                </a:solidFill>
              </a:rPr>
              <a:t>pågår</a:t>
            </a:r>
            <a:r>
              <a:rPr lang="fi-FI" sz="2600" b="1" dirty="0">
                <a:solidFill>
                  <a:schemeClr val="accent1"/>
                </a:solidFill>
              </a:rPr>
              <a:t> </a:t>
            </a:r>
            <a:r>
              <a:rPr lang="fi-FI" sz="2600" b="1" dirty="0" err="1">
                <a:solidFill>
                  <a:schemeClr val="accent1"/>
                </a:solidFill>
              </a:rPr>
              <a:t>under</a:t>
            </a:r>
            <a:r>
              <a:rPr lang="fi-FI" sz="2600" b="1" dirty="0">
                <a:solidFill>
                  <a:schemeClr val="accent1"/>
                </a:solidFill>
              </a:rPr>
              <a:t> 2023, </a:t>
            </a:r>
            <a:r>
              <a:rPr lang="fi-FI" sz="2600" b="1" dirty="0" err="1">
                <a:solidFill>
                  <a:schemeClr val="accent1"/>
                </a:solidFill>
              </a:rPr>
              <a:t>Utbildningsstyrelsen</a:t>
            </a:r>
            <a:endParaRPr lang="fi-FI" sz="2600" b="1" dirty="0">
              <a:solidFill>
                <a:schemeClr val="accent1"/>
              </a:solidFill>
            </a:endParaRPr>
          </a:p>
          <a:p>
            <a:pPr marL="895032" lvl="1" indent="-360045"/>
            <a:r>
              <a:rPr lang="fi-FI" sz="2600" dirty="0" err="1">
                <a:solidFill>
                  <a:schemeClr val="accent1"/>
                </a:solidFill>
              </a:rPr>
              <a:t>Uppdatering</a:t>
            </a:r>
            <a:r>
              <a:rPr lang="fi-FI" sz="2600" dirty="0">
                <a:solidFill>
                  <a:schemeClr val="accent1"/>
                </a:solidFill>
              </a:rPr>
              <a:t> av </a:t>
            </a:r>
            <a:r>
              <a:rPr lang="fi-FI" sz="2600" dirty="0" err="1">
                <a:solidFill>
                  <a:schemeClr val="accent1"/>
                </a:solidFill>
              </a:rPr>
              <a:t>lokala</a:t>
            </a:r>
            <a:r>
              <a:rPr lang="fi-FI" sz="2600" dirty="0">
                <a:solidFill>
                  <a:schemeClr val="accent1"/>
                </a:solidFill>
              </a:rPr>
              <a:t> </a:t>
            </a:r>
            <a:r>
              <a:rPr lang="fi-FI" sz="2600" dirty="0" err="1">
                <a:solidFill>
                  <a:schemeClr val="accent1"/>
                </a:solidFill>
              </a:rPr>
              <a:t>läroplaner</a:t>
            </a:r>
            <a:r>
              <a:rPr lang="fi-FI" sz="2600" dirty="0">
                <a:solidFill>
                  <a:schemeClr val="accent1"/>
                </a:solidFill>
              </a:rPr>
              <a:t> </a:t>
            </a:r>
            <a:r>
              <a:rPr lang="fi-FI" sz="2600" dirty="0" err="1">
                <a:solidFill>
                  <a:schemeClr val="accent1"/>
                </a:solidFill>
              </a:rPr>
              <a:t>våren</a:t>
            </a:r>
            <a:r>
              <a:rPr lang="fi-FI" sz="2600" dirty="0">
                <a:solidFill>
                  <a:schemeClr val="accent1"/>
                </a:solidFill>
              </a:rPr>
              <a:t> 2024</a:t>
            </a:r>
          </a:p>
          <a:p>
            <a:pPr marL="895032" lvl="1" indent="-360045"/>
            <a:r>
              <a:rPr lang="fi-FI" sz="2600" dirty="0" err="1">
                <a:solidFill>
                  <a:schemeClr val="accent1"/>
                </a:solidFill>
              </a:rPr>
              <a:t>Ändringarna</a:t>
            </a:r>
            <a:r>
              <a:rPr lang="fi-FI" sz="2600" dirty="0">
                <a:solidFill>
                  <a:schemeClr val="accent1"/>
                </a:solidFill>
              </a:rPr>
              <a:t> </a:t>
            </a:r>
            <a:r>
              <a:rPr lang="fi-FI" sz="2600" dirty="0" err="1">
                <a:solidFill>
                  <a:schemeClr val="accent1"/>
                </a:solidFill>
              </a:rPr>
              <a:t>tas</a:t>
            </a:r>
            <a:r>
              <a:rPr lang="fi-FI" sz="2600" dirty="0">
                <a:solidFill>
                  <a:schemeClr val="accent1"/>
                </a:solidFill>
              </a:rPr>
              <a:t> i </a:t>
            </a:r>
            <a:r>
              <a:rPr lang="fi-FI" sz="2600" dirty="0" err="1">
                <a:solidFill>
                  <a:schemeClr val="accent1"/>
                </a:solidFill>
              </a:rPr>
              <a:t>bruk</a:t>
            </a:r>
            <a:r>
              <a:rPr lang="fi-FI" sz="2600" dirty="0">
                <a:solidFill>
                  <a:schemeClr val="accent1"/>
                </a:solidFill>
              </a:rPr>
              <a:t> i </a:t>
            </a:r>
            <a:r>
              <a:rPr lang="fi-FI" sz="2600" dirty="0" err="1">
                <a:solidFill>
                  <a:schemeClr val="accent1"/>
                </a:solidFill>
              </a:rPr>
              <a:t>skolorna</a:t>
            </a:r>
            <a:r>
              <a:rPr lang="fi-FI" sz="2600" dirty="0">
                <a:solidFill>
                  <a:schemeClr val="accent1"/>
                </a:solidFill>
              </a:rPr>
              <a:t> 1.8.2024</a:t>
            </a:r>
          </a:p>
          <a:p>
            <a:pPr marL="895032" lvl="1" indent="-360045"/>
            <a:endParaRPr lang="fi-FI" dirty="0"/>
          </a:p>
        </p:txBody>
      </p:sp>
      <p:sp>
        <p:nvSpPr>
          <p:cNvPr id="3" name="Päivämäärän paikkamerkki 2">
            <a:extLst>
              <a:ext uri="{FF2B5EF4-FFF2-40B4-BE49-F238E27FC236}">
                <a16:creationId xmlns:a16="http://schemas.microsoft.com/office/drawing/2014/main" id="{0D21D2EF-9EE0-B634-2493-52CED7E53AD1}"/>
              </a:ext>
            </a:extLst>
          </p:cNvPr>
          <p:cNvSpPr>
            <a:spLocks noGrp="1"/>
          </p:cNvSpPr>
          <p:nvPr>
            <p:ph type="dt" sz="half" idx="4294967295"/>
          </p:nvPr>
        </p:nvSpPr>
        <p:spPr>
          <a:xfrm>
            <a:off x="0" y="6305550"/>
            <a:ext cx="882650" cy="261938"/>
          </a:xfrm>
        </p:spPr>
        <p:txBody>
          <a:bodyPr anchor="ctr">
            <a:normAutofit/>
          </a:bodyPr>
          <a:lstStyle/>
          <a:p>
            <a:pPr>
              <a:spcAft>
                <a:spcPts val="600"/>
              </a:spcAft>
            </a:pPr>
            <a:fld id="{C379ACE0-6676-4ACC-A99E-8E6CD06E26A6}" type="datetime1">
              <a:rPr lang="en-GB" smtClean="0"/>
              <a:pPr>
                <a:spcAft>
                  <a:spcPts val="600"/>
                </a:spcAft>
              </a:pPr>
              <a:t>24/11/2023</a:t>
            </a:fld>
            <a:endParaRPr lang="en-GB"/>
          </a:p>
        </p:txBody>
      </p:sp>
      <p:sp>
        <p:nvSpPr>
          <p:cNvPr id="4" name="Alatunnisteen paikkamerkki 3">
            <a:extLst>
              <a:ext uri="{FF2B5EF4-FFF2-40B4-BE49-F238E27FC236}">
                <a16:creationId xmlns:a16="http://schemas.microsoft.com/office/drawing/2014/main" id="{CC073159-DAF2-1467-3BE6-CD91A369FC06}"/>
              </a:ext>
            </a:extLst>
          </p:cNvPr>
          <p:cNvSpPr>
            <a:spLocks noGrp="1"/>
          </p:cNvSpPr>
          <p:nvPr>
            <p:ph type="ftr" sz="quarter" idx="4294967295"/>
          </p:nvPr>
        </p:nvSpPr>
        <p:spPr>
          <a:xfrm>
            <a:off x="0" y="6305550"/>
            <a:ext cx="4329113" cy="261938"/>
          </a:xfrm>
        </p:spPr>
        <p:txBody>
          <a:bodyPr anchor="ctr">
            <a:normAutofit/>
          </a:bodyPr>
          <a:lstStyle/>
          <a:p>
            <a:pPr>
              <a:spcAft>
                <a:spcPts val="600"/>
              </a:spcAft>
            </a:pPr>
            <a:r>
              <a:rPr lang="en-GB"/>
              <a:t>Opetushallitus</a:t>
            </a:r>
          </a:p>
        </p:txBody>
      </p:sp>
      <p:sp>
        <p:nvSpPr>
          <p:cNvPr id="5" name="Dian numeron paikkamerkki 4">
            <a:extLst>
              <a:ext uri="{FF2B5EF4-FFF2-40B4-BE49-F238E27FC236}">
                <a16:creationId xmlns:a16="http://schemas.microsoft.com/office/drawing/2014/main" id="{DE63BDA3-5C29-F4BD-97FD-37AB21404CC4}"/>
              </a:ext>
            </a:extLst>
          </p:cNvPr>
          <p:cNvSpPr>
            <a:spLocks noGrp="1"/>
          </p:cNvSpPr>
          <p:nvPr>
            <p:ph type="sldNum" sz="quarter" idx="4294967295"/>
          </p:nvPr>
        </p:nvSpPr>
        <p:spPr>
          <a:xfrm>
            <a:off x="11374438" y="6305550"/>
            <a:ext cx="817562" cy="261938"/>
          </a:xfrm>
        </p:spPr>
        <p:txBody>
          <a:bodyPr anchor="ctr">
            <a:normAutofit/>
          </a:bodyPr>
          <a:lstStyle/>
          <a:p>
            <a:pPr>
              <a:spcAft>
                <a:spcPts val="600"/>
              </a:spcAft>
            </a:pPr>
            <a:fld id="{A6E131DE-DA31-4CDF-828A-8EB206A3CD12}" type="slidenum">
              <a:rPr lang="en-GB" smtClean="0"/>
              <a:pPr>
                <a:spcAft>
                  <a:spcPts val="600"/>
                </a:spcAft>
              </a:pPr>
              <a:t>54</a:t>
            </a:fld>
            <a:endParaRPr lang="en-GB"/>
          </a:p>
        </p:txBody>
      </p:sp>
    </p:spTree>
    <p:extLst>
      <p:ext uri="{BB962C8B-B14F-4D97-AF65-F5344CB8AC3E}">
        <p14:creationId xmlns:p14="http://schemas.microsoft.com/office/powerpoint/2010/main" val="2539909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95BCFB-27C2-41F8-80EE-3342BF6F6007}"/>
              </a:ext>
            </a:extLst>
          </p:cNvPr>
          <p:cNvSpPr>
            <a:spLocks noGrp="1"/>
          </p:cNvSpPr>
          <p:nvPr>
            <p:ph type="ctrTitle"/>
          </p:nvPr>
        </p:nvSpPr>
        <p:spPr>
          <a:xfrm>
            <a:off x="3310015" y="626990"/>
            <a:ext cx="1695488" cy="1433505"/>
          </a:xfrm>
        </p:spPr>
        <p:txBody>
          <a:bodyPr/>
          <a:lstStyle/>
          <a:p>
            <a:r>
              <a:rPr lang="sv-SE"/>
              <a:t>Tack!</a:t>
            </a:r>
          </a:p>
        </p:txBody>
      </p:sp>
      <p:pic>
        <p:nvPicPr>
          <p:cNvPr id="3" name="Kuva 2">
            <a:extLst>
              <a:ext uri="{FF2B5EF4-FFF2-40B4-BE49-F238E27FC236}">
                <a16:creationId xmlns:a16="http://schemas.microsoft.com/office/drawing/2014/main" id="{AF90D1F1-DBD1-4EDD-B7EB-C83D7F89DC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052" y="1739117"/>
            <a:ext cx="6430898" cy="3628864"/>
          </a:xfrm>
          <a:prstGeom prst="rect">
            <a:avLst/>
          </a:prstGeom>
        </p:spPr>
      </p:pic>
      <p:sp>
        <p:nvSpPr>
          <p:cNvPr id="4" name="textruta 3">
            <a:extLst>
              <a:ext uri="{FF2B5EF4-FFF2-40B4-BE49-F238E27FC236}">
                <a16:creationId xmlns:a16="http://schemas.microsoft.com/office/drawing/2014/main" id="{7E7F87CE-CE54-E655-1699-8D52F24FB0F1}"/>
              </a:ext>
            </a:extLst>
          </p:cNvPr>
          <p:cNvSpPr txBox="1"/>
          <p:nvPr/>
        </p:nvSpPr>
        <p:spPr>
          <a:xfrm flipH="1">
            <a:off x="2876763" y="5969400"/>
            <a:ext cx="5239821" cy="523220"/>
          </a:xfrm>
          <a:prstGeom prst="rect">
            <a:avLst/>
          </a:prstGeom>
          <a:noFill/>
        </p:spPr>
        <p:txBody>
          <a:bodyPr wrap="square" rtlCol="0">
            <a:spAutoFit/>
          </a:bodyPr>
          <a:lstStyle/>
          <a:p>
            <a:r>
              <a:rPr lang="sv-SE" sz="2800">
                <a:solidFill>
                  <a:srgbClr val="0070C0"/>
                </a:solidFill>
              </a:rPr>
              <a:t>utbildning@oph.fi</a:t>
            </a:r>
          </a:p>
        </p:txBody>
      </p:sp>
    </p:spTree>
    <p:extLst>
      <p:ext uri="{BB962C8B-B14F-4D97-AF65-F5344CB8AC3E}">
        <p14:creationId xmlns:p14="http://schemas.microsoft.com/office/powerpoint/2010/main" val="959923010"/>
      </p:ext>
    </p:extLst>
  </p:cSld>
  <p:clrMapOvr>
    <a:masterClrMapping/>
  </p:clrMapOvr>
</p:sld>
</file>

<file path=ppt/theme/theme1.xml><?xml version="1.0" encoding="utf-8"?>
<a:theme xmlns:a="http://schemas.openxmlformats.org/drawingml/2006/main" name="Opetushallitus">
  <a:themeElements>
    <a:clrScheme name="OPH">
      <a:dk1>
        <a:sysClr val="windowText" lastClr="000000"/>
      </a:dk1>
      <a:lt1>
        <a:sysClr val="window" lastClr="FFFFFF"/>
      </a:lt1>
      <a:dk2>
        <a:srgbClr val="0041DC"/>
      </a:dk2>
      <a:lt2>
        <a:srgbClr val="E7E6E6"/>
      </a:lt2>
      <a:accent1>
        <a:srgbClr val="0041DC"/>
      </a:accent1>
      <a:accent2>
        <a:srgbClr val="5BCA13"/>
      </a:accent2>
      <a:accent3>
        <a:srgbClr val="82D4FF"/>
      </a:accent3>
      <a:accent4>
        <a:srgbClr val="FFE500"/>
      </a:accent4>
      <a:accent5>
        <a:srgbClr val="FF5000"/>
      </a:accent5>
      <a:accent6>
        <a:srgbClr val="C227B9"/>
      </a:accent6>
      <a:hlink>
        <a:srgbClr val="0563C1"/>
      </a:hlink>
      <a:folHlink>
        <a:srgbClr val="954F72"/>
      </a:folHlink>
    </a:clrScheme>
    <a:fontScheme name="OPHpowerpoin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H_malliesitys_v2016-12-27.potx" id="{33B8A95F-A2FD-4DF9-92B2-42FF91268AB1}" vid="{1518D60F-0F21-4C63-A737-55D117EA71EE}"/>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AA598C1E3C7E4CB4210BD257FF7126" ma:contentTypeVersion="4" ma:contentTypeDescription="Create a new document." ma:contentTypeScope="" ma:versionID="ff07ed06571964b67bed467a3d968441">
  <xsd:schema xmlns:xsd="http://www.w3.org/2001/XMLSchema" xmlns:xs="http://www.w3.org/2001/XMLSchema" xmlns:p="http://schemas.microsoft.com/office/2006/metadata/properties" xmlns:ns2="905305db-45a5-4be9-81f7-dc746360dbbc" targetNamespace="http://schemas.microsoft.com/office/2006/metadata/properties" ma:root="true" ma:fieldsID="4c28ab62ac37f81bd575f58e5460b5c7" ns2:_="">
    <xsd:import namespace="905305db-45a5-4be9-81f7-dc746360dbb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5305db-45a5-4be9-81f7-dc746360db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F4865B1-97D0-4DB8-BFFC-0AE00F6FFE6B}">
  <ds:schemaRefs>
    <ds:schemaRef ds:uri="http://schemas.microsoft.com/sharepoint/v3/contenttype/forms"/>
  </ds:schemaRefs>
</ds:datastoreItem>
</file>

<file path=customXml/itemProps2.xml><?xml version="1.0" encoding="utf-8"?>
<ds:datastoreItem xmlns:ds="http://schemas.openxmlformats.org/officeDocument/2006/customXml" ds:itemID="{1D09E96B-85AD-4830-AB4D-C0B867DBC1E7}">
  <ds:schemaRefs>
    <ds:schemaRef ds:uri="905305db-45a5-4be9-81f7-dc746360db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10F92A1-D22D-4A7C-835F-75119A0A0EF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OPH_malliesitys_v2017-01-11</Template>
  <TotalTime>9372</TotalTime>
  <Words>5050</Words>
  <Application>Microsoft Office PowerPoint</Application>
  <PresentationFormat>Laajakuva</PresentationFormat>
  <Paragraphs>699</Paragraphs>
  <Slides>55</Slides>
  <Notes>34</Notes>
  <HiddenSlides>0</HiddenSlides>
  <MMClips>0</MMClips>
  <ScaleCrop>false</ScaleCrop>
  <HeadingPairs>
    <vt:vector size="6" baseType="variant">
      <vt:variant>
        <vt:lpstr>Käytetyt fontit</vt:lpstr>
      </vt:variant>
      <vt:variant>
        <vt:i4>7</vt:i4>
      </vt:variant>
      <vt:variant>
        <vt:lpstr>Teema</vt:lpstr>
      </vt:variant>
      <vt:variant>
        <vt:i4>1</vt:i4>
      </vt:variant>
      <vt:variant>
        <vt:lpstr>Dian otsikot</vt:lpstr>
      </vt:variant>
      <vt:variant>
        <vt:i4>55</vt:i4>
      </vt:variant>
    </vt:vector>
  </HeadingPairs>
  <TitlesOfParts>
    <vt:vector size="63" baseType="lpstr">
      <vt:lpstr>Arial</vt:lpstr>
      <vt:lpstr>Avenir Book</vt:lpstr>
      <vt:lpstr>Calibri</vt:lpstr>
      <vt:lpstr>Courier New</vt:lpstr>
      <vt:lpstr>Open Sans</vt:lpstr>
      <vt:lpstr>Verdana</vt:lpstr>
      <vt:lpstr>Wingdings</vt:lpstr>
      <vt:lpstr>Opetushallitus</vt:lpstr>
      <vt:lpstr>Läsårsbedömningen i årskurs 6, andra inhemska språket finska/främmande språk</vt:lpstr>
      <vt:lpstr>I den här presentationen</vt:lpstr>
      <vt:lpstr>PowerPoint-esitys</vt:lpstr>
      <vt:lpstr> Bedömningskriterierna har utarbetats enligt samma principer för lärokurserna i det andra inhemska språket och främmande språk</vt:lpstr>
      <vt:lpstr>Lärokurserna i det andra inhemska språket och främmande språk</vt:lpstr>
      <vt:lpstr>Bedömningens syften Formativ bedömning Summativ bedömning   </vt:lpstr>
      <vt:lpstr>Bedömning är en av lärarens lagstadgade uppgifter </vt:lpstr>
      <vt:lpstr>Formativ bedömning hjälper eleven komma framåt</vt:lpstr>
      <vt:lpstr>Planeringen och genomförandet av undervisningen bildar en helhet tillsammans med bedömningen</vt:lpstr>
      <vt:lpstr>För att kunna sträva efter att uppnå sin fulla potential måste eleven veta</vt:lpstr>
      <vt:lpstr>Bedömningen har två lagstadgade syften som stödjer varandra</vt:lpstr>
      <vt:lpstr>Bedömningens syfte: formativ bedömning </vt:lpstr>
      <vt:lpstr>Formativ bedömning</vt:lpstr>
      <vt:lpstr>Summativ bedömning sammanställer det som eleven lärt sig</vt:lpstr>
      <vt:lpstr>Summativ bedömning</vt:lpstr>
      <vt:lpstr>Ramen för bedömningskriterierna för läsårsbedömningen</vt:lpstr>
      <vt:lpstr>PowerPoint-esitys</vt:lpstr>
      <vt:lpstr>Utgångspunkterna för beskrivningarna av kunnandet</vt:lpstr>
      <vt:lpstr>Kompensationsprincipen för bedömningskriterierna och målens olika omfattningar</vt:lpstr>
      <vt:lpstr>Strukturen för bedömningskriterier och kunskapskrav i grunderna för läroplanen </vt:lpstr>
      <vt:lpstr>Bedömningskriterierna för läsårsbedömningen i årskurs 6, lärokurserna i språk</vt:lpstr>
      <vt:lpstr>Bedömningen av elevens lärande och kunnande, språk 1/2</vt:lpstr>
      <vt:lpstr>Bedömning av elevens lärande och kunnande, språk      2/2 </vt:lpstr>
      <vt:lpstr> Målen för undervisningen, målen för lärandet och centralt innehåll omfattar i det andra inhemska språket och främmande språk följande:  </vt:lpstr>
      <vt:lpstr>Exempel, I3 Centralt innehåll som ankyter till målen för A-lärokursen i finska i årskurs 3-6, växande språkkunskap</vt:lpstr>
      <vt:lpstr>Målområde Kulturell mångfald och språkmedvetenhet (I1)</vt:lpstr>
      <vt:lpstr>Exempel, Engelska, A-lärokurs, M1 </vt:lpstr>
      <vt:lpstr>  Målområde Färdigheter för språkstudier (I2) - Gemensamma i lärokurserna i det andra inhemska språket och    främmande språk, små variationer i formuleringarna  - Färdigheter för språkstudier är både verktyg och mål när man lär     sig språk  - Arbetsfärdigheter:     - Ställa upp mål och ta ansvar     - Kontinuerligt lärande     - Samarbeta och fungera i grupp     - Arbetsfärdigheter: språk och andra läroämnen   </vt:lpstr>
      <vt:lpstr>Målområde Växande språkkunskap: förmåga att kommunicera, förmåga att tolka texter, förmåga att producera texter (I3)</vt:lpstr>
      <vt:lpstr>Bedömningskriterierna för växande språkkunskap grundar sig på nivåskalan för språkkunskap och språkutveckling</vt:lpstr>
      <vt:lpstr>PowerPoint-esitys</vt:lpstr>
      <vt:lpstr>PowerPoint-esitys</vt:lpstr>
      <vt:lpstr>Nivåskalan – ett verktyg för språkinlärning, språkundervisning och bedömning</vt:lpstr>
      <vt:lpstr>Nivåskalan ska fungera som ett verktyg och stöd för både elev och lärare</vt:lpstr>
      <vt:lpstr>Exempel, Bedömningskriterierna för A-finska, M7 Växande språkkunskap, förmåga att kommunciera</vt:lpstr>
      <vt:lpstr>Exempel, Bedömningskriterierna för A-lärokursen i främmande språk, M11 Växande språkkunskap, förmåga att producera texter</vt:lpstr>
      <vt:lpstr>Bedömning av arbetet i det andra inhemska språket och främmande språk  </vt:lpstr>
      <vt:lpstr>Förmåga att arbeta i det andra inhemska språket och främmande språken     </vt:lpstr>
      <vt:lpstr>Förmåga att arbeta</vt:lpstr>
      <vt:lpstr>Arbetsfärdigheter i det andra inhemska språket och främmande språk</vt:lpstr>
      <vt:lpstr>Arbete</vt:lpstr>
      <vt:lpstr>Bedömning, differentiering och stöd för lärandet</vt:lpstr>
      <vt:lpstr>Att beakta vid bedömningen av lärandet och kunnandet hos elever med invandrarbakgrund</vt:lpstr>
      <vt:lpstr>Läsårsbedömning av en elev som omfattas av särskilt stöd</vt:lpstr>
      <vt:lpstr>Stödmaterial för bedömning i andra inhemska språket och främmande språk</vt:lpstr>
      <vt:lpstr>Europeiska språkportföljen (ESP) kan också användas som stöd i bedömningen – förnyad version publiceras på svenska i november</vt:lpstr>
      <vt:lpstr>Stödmaterial för läsårsbedömningen och slutbedömningen</vt:lpstr>
      <vt:lpstr>PowerPoint-esitys</vt:lpstr>
      <vt:lpstr>Stödmaterial  Kunskapskrav för vitsordet 5 i slutbedömningen, A-finska</vt:lpstr>
      <vt:lpstr>Kunskapskrav för A-finska, vitsordet 5  För delområdet förmåga att kommunicera och förmåga att tolka texter är kunskapsnivån A1.3 medan kunskapskravet för delområdet förmåga att producera texter är A1.2.  </vt:lpstr>
      <vt:lpstr>Aktuellt</vt:lpstr>
      <vt:lpstr>B1-språket i den grundläggande utbildningen Pågående läroplansprocess, grundläggande utbildning</vt:lpstr>
      <vt:lpstr>Ändringen i timfördelningen</vt:lpstr>
      <vt:lpstr>Tidtabell</vt:lpstr>
      <vt:lpstr>Tack!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Esityksen aloitussivun otsikko, max 3 riviä Calibri Bold</dc:title>
  <dc:creator>Lehikoinen Petri</dc:creator>
  <cp:lastModifiedBy>Nummela Yvonne (OPH)</cp:lastModifiedBy>
  <cp:revision>624</cp:revision>
  <cp:lastPrinted>2020-11-10T13:17:06Z</cp:lastPrinted>
  <dcterms:created xsi:type="dcterms:W3CDTF">2018-03-16T08:37:59Z</dcterms:created>
  <dcterms:modified xsi:type="dcterms:W3CDTF">2023-11-24T09:21:40Z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0x01010069AA598C1E3C7E4CB4210BD257FF7126</vt:lpwstr>
  </property>
</Properties>
</file>