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1" r:id="rId1"/>
  </p:sldMasterIdLst>
  <p:notesMasterIdLst>
    <p:notesMasterId r:id="rId9"/>
  </p:notesMasterIdLst>
  <p:sldIdLst>
    <p:sldId id="256" r:id="rId2"/>
    <p:sldId id="283" r:id="rId3"/>
    <p:sldId id="284" r:id="rId4"/>
    <p:sldId id="285" r:id="rId5"/>
    <p:sldId id="286" r:id="rId6"/>
    <p:sldId id="287" r:id="rId7"/>
    <p:sldId id="257" r:id="rId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268C7-7CEC-46D0-B268-C8B540A18F54}" type="datetimeFigureOut">
              <a:rPr lang="fi-FI" smtClean="0"/>
              <a:t>15.8.2018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D6481-B9F8-4696-A00D-2E535A573F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2282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48A7-5E26-4052-B1EA-77F793D159A6}" type="datetime1">
              <a:rPr lang="fi-FI" smtClean="0"/>
              <a:t>15.8.2018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715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D545-5E80-49C0-9C53-10BE790BD8F5}" type="datetime1">
              <a:rPr lang="fi-FI" smtClean="0"/>
              <a:t>15.8.2018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485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2536-5BE7-4C5B-9638-5633AD4A25AD}" type="datetime1">
              <a:rPr lang="fi-FI" smtClean="0"/>
              <a:t>15.8.2018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7026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4956-7680-4A5E-97BF-E3642ADBF737}" type="datetime1">
              <a:rPr lang="fi-FI" smtClean="0"/>
              <a:t>15.8.2018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523083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9DAC-6CAE-4249-AB06-3B32299C4A80}" type="datetime1">
              <a:rPr lang="fi-FI" smtClean="0"/>
              <a:t>15.8.2018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806802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48C7-1299-4589-9400-7515D778BB1E}" type="datetime1">
              <a:rPr lang="fi-FI" smtClean="0"/>
              <a:t>15.8.2018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3270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AA37C-35F1-4889-BADC-D74E313E7F92}" type="datetime1">
              <a:rPr lang="fi-FI" smtClean="0"/>
              <a:t>15.8.2018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0772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64B5-B204-49B3-8090-EBF60FC1A575}" type="datetime1">
              <a:rPr lang="fi-FI" smtClean="0"/>
              <a:t>15.8.2018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311456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17332-F71D-4712-8FE5-6E18E2CDF503}" type="datetime1">
              <a:rPr lang="fi-FI" smtClean="0"/>
              <a:t>15.8.2018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6096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3AEA-249E-4A41-9153-8EA498839D69}" type="datetime1">
              <a:rPr lang="fi-FI" smtClean="0"/>
              <a:t>15.8.2018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7611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03D6-9237-4AF8-B5A8-13F5896611C3}" type="datetime1">
              <a:rPr lang="fi-FI" smtClean="0"/>
              <a:t>15.8.2018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2031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80324-A18C-4FB6-BC8C-7AEDD1D925C4}" type="datetime1">
              <a:rPr lang="fi-FI" smtClean="0"/>
              <a:t>15.8.2018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3890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83A2-FDCA-47A0-8F3E-97933B0C69A7}" type="datetime1">
              <a:rPr lang="fi-FI" smtClean="0"/>
              <a:t>15.8.2018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8355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EEF15-DD87-485B-AA80-4DD9295A0BB1}" type="datetime1">
              <a:rPr lang="fi-FI" smtClean="0"/>
              <a:t>15.8.2018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51855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EF018-53F5-4637-AACC-7DAF697B0D05}" type="datetime1">
              <a:rPr lang="fi-FI" smtClean="0"/>
              <a:t>15.8.2018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0093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3A493-410D-4AFF-AD8C-AEDD8928DEB7}" type="datetime1">
              <a:rPr lang="fi-FI" smtClean="0"/>
              <a:t>15.8.2018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4117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38D79-50DB-49F3-9703-BDFE434943FB}" type="datetime1">
              <a:rPr lang="fi-FI" smtClean="0"/>
              <a:t>15.8.2018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788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493185"/>
            <a:ext cx="7766936" cy="2557651"/>
          </a:xfrm>
        </p:spPr>
        <p:txBody>
          <a:bodyPr/>
          <a:lstStyle/>
          <a:p>
            <a:pPr algn="l"/>
            <a:r>
              <a:rPr lang="fi-FI" b="1" dirty="0" smtClean="0"/>
              <a:t>Kulttuurishokki ja henkilökohtainen hyvinvointi</a:t>
            </a:r>
            <a:endParaRPr lang="fi-FI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3939768"/>
            <a:ext cx="7766936" cy="1096899"/>
          </a:xfrm>
        </p:spPr>
        <p:txBody>
          <a:bodyPr>
            <a:normAutofit/>
          </a:bodyPr>
          <a:lstStyle/>
          <a:p>
            <a:r>
              <a:rPr lang="fi-FI" dirty="0" smtClean="0"/>
              <a:t>Turvallisuuspankki FINVET.fi</a:t>
            </a:r>
          </a:p>
          <a:p>
            <a:endParaRPr lang="fi-FI" dirty="0"/>
          </a:p>
        </p:txBody>
      </p:sp>
      <p:sp>
        <p:nvSpPr>
          <p:cNvPr id="4" name="TextBox 3"/>
          <p:cNvSpPr txBox="1"/>
          <p:nvPr/>
        </p:nvSpPr>
        <p:spPr>
          <a:xfrm>
            <a:off x="6117337" y="299923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 dirty="0"/>
          </a:p>
        </p:txBody>
      </p:sp>
      <p:pic>
        <p:nvPicPr>
          <p:cNvPr id="1026" name="Picture 2" descr="http://www.oph.fi/download/181404_OPH_rahoittaa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950" y="361031"/>
            <a:ext cx="1171194" cy="113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076" y="5919868"/>
            <a:ext cx="1806360" cy="57038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2322576" y="6089904"/>
            <a:ext cx="1444752" cy="56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 dirty="0"/>
          </a:p>
        </p:txBody>
      </p:sp>
      <p:sp>
        <p:nvSpPr>
          <p:cNvPr id="13" name="AutoShape 4" descr="JyvÃ¤skylÃ¤n koulutuskuntayhtymÃ¤ Gra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4" name="AutoShape 6" descr="JyvÃ¤skylÃ¤n koulutuskuntayhtymÃ¤ Gradi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AutoShape 10" descr="Kuvahaun tulos haulle gradia log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0" name="TextBox 19"/>
          <p:cNvSpPr txBox="1"/>
          <p:nvPr/>
        </p:nvSpPr>
        <p:spPr>
          <a:xfrm>
            <a:off x="4197096" y="6112405"/>
            <a:ext cx="896112" cy="444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579" y="5921175"/>
            <a:ext cx="1343152" cy="45616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668" y="5921175"/>
            <a:ext cx="1333245" cy="44895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284" y="6014003"/>
            <a:ext cx="1285875" cy="4762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90" y="5966218"/>
            <a:ext cx="1685415" cy="42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18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Mikä on kulttuurishokki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000" dirty="0" smtClean="0"/>
              <a:t>Kulttuurishokilla </a:t>
            </a:r>
            <a:r>
              <a:rPr lang="fi-FI" sz="2000" dirty="0"/>
              <a:t>tarkoitetaan vieraaseen maahan ja vieraaseen kulttuuriin sopeutumisen aiheuttamaa stressiä</a:t>
            </a:r>
            <a:r>
              <a:rPr lang="fi-FI" dirty="0" smtClean="0"/>
              <a:t>.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sz="2000" dirty="0"/>
              <a:t>Eri asteista kulttuurista sopeutumista ilmenee aina, kun ihminen vaihtaa paikkaansa tutusta ympäristöstä uuteen</a:t>
            </a:r>
            <a:r>
              <a:rPr lang="fi-FI" dirty="0"/>
              <a:t>.</a:t>
            </a:r>
          </a:p>
          <a:p>
            <a:pPr marL="0" indent="0">
              <a:buNone/>
            </a:pPr>
            <a:r>
              <a:rPr lang="fi-FI" dirty="0"/>
              <a:t> 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70968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Kulttuurishokin neljä vaihetta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000" dirty="0"/>
              <a:t>1. </a:t>
            </a:r>
            <a:r>
              <a:rPr lang="fi-FI" sz="2000" b="1" dirty="0"/>
              <a:t>Kuherruskuukausi</a:t>
            </a:r>
            <a:r>
              <a:rPr lang="fi-FI" sz="2000" dirty="0"/>
              <a:t> on turistimainen vaihe, jolloin suhtaudutaan asioihin uteliaisuudella ja mutkattomasti. Vieras kulttuuri tuntuu jännittävältä, kiehtovalta ja hienolta</a:t>
            </a:r>
            <a:r>
              <a:rPr lang="fi-FI" dirty="0"/>
              <a:t>. </a:t>
            </a:r>
            <a:endParaRPr lang="fi-FI" dirty="0" smtClean="0"/>
          </a:p>
          <a:p>
            <a:endParaRPr lang="fi-FI" dirty="0"/>
          </a:p>
          <a:p>
            <a:r>
              <a:rPr lang="fi-FI" sz="2000" dirty="0"/>
              <a:t>2. </a:t>
            </a:r>
            <a:r>
              <a:rPr lang="fi-FI" sz="2000" b="1" dirty="0" smtClean="0"/>
              <a:t>Shokkivaihe</a:t>
            </a:r>
            <a:r>
              <a:rPr lang="fi-FI" sz="2000" dirty="0" smtClean="0"/>
              <a:t> </a:t>
            </a:r>
            <a:r>
              <a:rPr lang="fi-FI" sz="2000" dirty="0"/>
              <a:t>kehittyy vähitellen. Jonkin ajan kuluttua pienet asiat alkavat ärsyttää, herää paljon kysymyksiä: Miksi ihmeessä minun täytyy tehdä tämä asia näin hassusti. Tällöin voi myös tuntea itsensä tavallista väsyneemmäksi eikä ole niin innokas kokeilemaan uusia asioita</a:t>
            </a:r>
            <a:endParaRPr lang="fi-FI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D545-5E80-49C0-9C53-10BE790BD8F5}" type="datetime1">
              <a:rPr lang="fi-FI" smtClean="0"/>
              <a:t>15.8.2018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3525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Kulttuurishokin neljä vaihetta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000" dirty="0"/>
              <a:t>3. </a:t>
            </a:r>
            <a:r>
              <a:rPr lang="fi-FI" sz="2000" b="1" dirty="0"/>
              <a:t>Reaktiovaiheessa</a:t>
            </a:r>
            <a:r>
              <a:rPr lang="fi-FI" sz="2000" dirty="0"/>
              <a:t> paikallinen kulttuuri ei miellytä enää laisinkaan. Ajatukset voivat </a:t>
            </a:r>
            <a:r>
              <a:rPr lang="fi-FI" sz="2000" dirty="0" smtClean="0"/>
              <a:t>täyttyä </a:t>
            </a:r>
            <a:r>
              <a:rPr lang="fi-FI" sz="2000" dirty="0"/>
              <a:t>huolesta, surullisuudesta tai alakuloisuudesta. </a:t>
            </a:r>
            <a:r>
              <a:rPr lang="fi-FI" sz="2000" dirty="0" smtClean="0"/>
              <a:t>Kotiinpaluu </a:t>
            </a:r>
            <a:r>
              <a:rPr lang="fi-FI" sz="2000" dirty="0"/>
              <a:t>tuntuu </a:t>
            </a:r>
            <a:r>
              <a:rPr lang="fi-FI" sz="2000" dirty="0" smtClean="0"/>
              <a:t>houkuttavalta ja on helppoa löytää vikoja työnantajassa, työsuhteessa, asumispaikassa jne</a:t>
            </a:r>
            <a:r>
              <a:rPr lang="fi-FI" sz="2000" dirty="0"/>
              <a:t>.</a:t>
            </a:r>
            <a:r>
              <a:rPr lang="fi-FI" sz="2000" dirty="0"/>
              <a:t>  Tässä vaiheessa oma aktiivisuus on ratkaisevaa. Täytyisi löytää alkuperäinen </a:t>
            </a:r>
            <a:r>
              <a:rPr lang="fi-FI" sz="2000" dirty="0" smtClean="0"/>
              <a:t>innostus </a:t>
            </a:r>
            <a:r>
              <a:rPr lang="fi-FI" sz="2000" dirty="0"/>
              <a:t>uudelleen</a:t>
            </a:r>
            <a:r>
              <a:rPr lang="fi-FI" dirty="0"/>
              <a:t>.</a:t>
            </a:r>
          </a:p>
          <a:p>
            <a:r>
              <a:rPr lang="fi-FI" sz="2000" dirty="0"/>
              <a:t>4. </a:t>
            </a:r>
            <a:r>
              <a:rPr lang="fi-FI" sz="2000" b="1" dirty="0"/>
              <a:t>Tasaantumisvaiheessa</a:t>
            </a:r>
            <a:r>
              <a:rPr lang="fi-FI" sz="2000" dirty="0"/>
              <a:t> uusi elämäntilanne hyväksytään ja aletaan näkemään uudessa kulttuurissa myönteisiä puolia. Alkaa </a:t>
            </a:r>
            <a:r>
              <a:rPr lang="fi-FI" sz="2000" dirty="0" smtClean="0"/>
              <a:t>ymmärtämään, </a:t>
            </a:r>
            <a:r>
              <a:rPr lang="fi-FI" sz="2000" dirty="0"/>
              <a:t>miksi ihmiset käyttäytyvät niin kuin tekevät. Alkaa sopeutumaan ja tuntemaan olonsa kotoisaksi</a:t>
            </a:r>
            <a:r>
              <a:rPr lang="fi-FI" dirty="0"/>
              <a:t>.</a:t>
            </a:r>
          </a:p>
          <a:p>
            <a:r>
              <a:rPr lang="fi-FI" dirty="0"/>
              <a:t> </a:t>
            </a:r>
          </a:p>
          <a:p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D545-5E80-49C0-9C53-10BE790BD8F5}" type="datetime1">
              <a:rPr lang="fi-FI" smtClean="0"/>
              <a:t>15.8.2018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0668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Paluusokki 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000" dirty="0"/>
              <a:t>Paluushokki tulee kohdalle yleensä yllättäen: vaikka on iloissaan paluusta kotimaahan, olo voikin tuntua tyhjältä, ei ole enää se sama ihminen, joka lähti ulkomaille, vaan on oppinut ulkomailla asuessaan uudenlaisia käyttäytymismalleja, -tapoja ja käsityksiä. Yhtäkkiä ei enää </a:t>
            </a:r>
            <a:r>
              <a:rPr lang="fi-FI" sz="2000" dirty="0" err="1" smtClean="0"/>
              <a:t>ollakkaan</a:t>
            </a:r>
            <a:r>
              <a:rPr lang="fi-FI" sz="2000" dirty="0" smtClean="0"/>
              <a:t> </a:t>
            </a:r>
            <a:r>
              <a:rPr lang="fi-FI" sz="2000" dirty="0"/>
              <a:t>samalla aaltopituudella </a:t>
            </a:r>
            <a:r>
              <a:rPr lang="fi-FI" sz="2000" dirty="0" err="1" smtClean="0"/>
              <a:t>kanssaihmiste</a:t>
            </a:r>
            <a:r>
              <a:rPr lang="fi-FI" sz="2000" dirty="0" smtClean="0"/>
              <a:t> </a:t>
            </a:r>
            <a:r>
              <a:rPr lang="fi-FI" sz="2000" dirty="0"/>
              <a:t>kanssa. Kotiin on hyvä </a:t>
            </a:r>
            <a:r>
              <a:rPr lang="fi-FI" sz="2000" dirty="0" smtClean="0"/>
              <a:t>pitää </a:t>
            </a:r>
            <a:r>
              <a:rPr lang="fi-FI" sz="2000" dirty="0"/>
              <a:t>yhteyttä matkan </a:t>
            </a:r>
            <a:r>
              <a:rPr lang="fi-FI" sz="2000" dirty="0" smtClean="0"/>
              <a:t>aikana, </a:t>
            </a:r>
            <a:r>
              <a:rPr lang="fi-FI" sz="2000" dirty="0"/>
              <a:t>se lievittää </a:t>
            </a:r>
            <a:r>
              <a:rPr lang="fi-FI" sz="2000" dirty="0" smtClean="0"/>
              <a:t>paluushokkia.</a:t>
            </a:r>
            <a:endParaRPr lang="fi-FI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D545-5E80-49C0-9C53-10BE790BD8F5}" type="datetime1">
              <a:rPr lang="fi-FI" smtClean="0"/>
              <a:t>15.8.2018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3715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Miten </a:t>
            </a:r>
            <a:r>
              <a:rPr lang="fi-FI" b="1" dirty="0" smtClean="0"/>
              <a:t>kulttuurishokkia </a:t>
            </a:r>
            <a:r>
              <a:rPr lang="fi-FI" b="1" dirty="0"/>
              <a:t>voi lieventää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19073"/>
            <a:ext cx="8596668" cy="4322290"/>
          </a:xfrm>
        </p:spPr>
        <p:txBody>
          <a:bodyPr>
            <a:normAutofit fontScale="92500" lnSpcReduction="10000"/>
          </a:bodyPr>
          <a:lstStyle/>
          <a:p>
            <a:r>
              <a:rPr lang="fi-FI" sz="2000" dirty="0" smtClean="0"/>
              <a:t>Tutustu </a:t>
            </a:r>
            <a:r>
              <a:rPr lang="fi-FI" sz="2000" dirty="0"/>
              <a:t>ihmisiin:  Paikallisten ihmisten kanssa puhuminen vähentää heti shokkia, mutta heihin tutustuminen voi olla vaikeaa. Pääasia on, että tutustuu uusiin ihmisiin – vaikka sitten muihin matkailijoihin tai harjoittelijoihin. Juttele avoimesti myös kanssamatkustajille.</a:t>
            </a:r>
          </a:p>
          <a:p>
            <a:r>
              <a:rPr lang="fi-FI" sz="2000" dirty="0"/>
              <a:t>Suhtaudu kaikkeen myönteisesti eikä kielteisesti, esimerkiksi ruokaan, tapoihin, pukeutumiseen, kieleen, paikkaan ja ihmisiin. </a:t>
            </a:r>
          </a:p>
          <a:p>
            <a:r>
              <a:rPr lang="fi-FI" sz="2000" dirty="0"/>
              <a:t>On hyvä käydä läpi syyt, joista </a:t>
            </a:r>
            <a:r>
              <a:rPr lang="fi-FI" sz="2000" dirty="0" smtClean="0"/>
              <a:t>shokki </a:t>
            </a:r>
            <a:r>
              <a:rPr lang="fi-FI" sz="2000" dirty="0"/>
              <a:t>johtuu, ja muistaa, että toiseen kulttuuriin tai vieraaseen maahan on lähdetty juuri siksi, että voi kokea jotain erilaista. </a:t>
            </a:r>
          </a:p>
          <a:p>
            <a:r>
              <a:rPr lang="fi-FI" sz="2000" dirty="0"/>
              <a:t>Anna itsellesi aikaa: Voi ottaa rauhassa, ja totutella uuteen paikkaan pikkuhiljaa. Ei pidä olettaa, että </a:t>
            </a:r>
            <a:r>
              <a:rPr lang="fi-FI" sz="2000" dirty="0" smtClean="0"/>
              <a:t>shokki </a:t>
            </a:r>
            <a:r>
              <a:rPr lang="fi-FI" sz="2000" dirty="0"/>
              <a:t>menee heti ohi. </a:t>
            </a:r>
          </a:p>
          <a:p>
            <a:r>
              <a:rPr lang="fi-FI" dirty="0" smtClean="0"/>
              <a:t>Jos on kovaa koti-ikävä, syö jotain sellaista ruokaa, mitä olet tottunut syömään kotimaassa. Jos ruokakulttuuri on hyvin erilainen voit esim. käydä Pizzalla tai </a:t>
            </a:r>
            <a:r>
              <a:rPr lang="fi-FI" dirty="0" err="1" smtClean="0"/>
              <a:t>McDonaldsissa</a:t>
            </a:r>
            <a:r>
              <a:rPr lang="fi-FI" dirty="0" smtClean="0"/>
              <a:t>. Se voi ainakin hetkeksi antaa lohdutusta.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D545-5E80-49C0-9C53-10BE790BD8F5}" type="datetime1">
              <a:rPr lang="fi-FI" smtClean="0"/>
              <a:t>15.8.2018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750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/>
              <a:t>Miten kulttuurisokkia voi lieventää</a:t>
            </a:r>
            <a:endParaRPr lang="fi-FI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fi-FI" dirty="0" smtClean="0"/>
          </a:p>
          <a:p>
            <a:r>
              <a:rPr lang="fi-FI" dirty="0"/>
              <a:t>Tutustu ihmisiin:  Paikallisten ihmisten kanssa puhuminen vähentää heti shokkia, mutta heihin tutustuminen voi olla vaikeaa. Pääasia on, että tutustuu uusiin ihmisiin – vaikka sitten muihin matkailijoihin tai harjoittelijoihin. Juttele avoimesti myös kanssamatkustajille.</a:t>
            </a:r>
          </a:p>
          <a:p>
            <a:r>
              <a:rPr lang="fi-FI" dirty="0"/>
              <a:t>Suhtaudu kaikkeen myönteisesti eikä kielteisesti, esimerkiksi ruokaan, tapoihin, pukeutumiseen, kieleen, paikkaan ja ihmisiin. </a:t>
            </a:r>
          </a:p>
          <a:p>
            <a:r>
              <a:rPr lang="fi-FI" dirty="0"/>
              <a:t>On hyvä käydä läpi syyt, joista sokki johtuu, ja muistaa, että toiseen kulttuuriin tai vieraaseen maahan on lähdetty juuri siksi, että voi kokea jotain erilaista. </a:t>
            </a:r>
          </a:p>
          <a:p>
            <a:r>
              <a:rPr lang="fi-FI" dirty="0"/>
              <a:t>Anna itsellesi aikaa: Voi ottaa rauhassa, ja totutella uuteen paikkaan pikkuhiljaa. Ei pidä olettaa, että sokki menee heti ohi. </a:t>
            </a:r>
          </a:p>
          <a:p>
            <a:r>
              <a:rPr lang="fi-FI" dirty="0"/>
              <a:t>Jos on oikein koti ikävää – syö jotain sellaista ruokaa mitä olet myös tottunut syödä kotiin. Jos ruokakulttuuri on hyvin erilainen voit esim. käydä Pizzalla tai </a:t>
            </a:r>
            <a:r>
              <a:rPr lang="fi-FI" dirty="0" err="1"/>
              <a:t>McDonaldsissa</a:t>
            </a:r>
            <a:r>
              <a:rPr lang="fi-FI" dirty="0"/>
              <a:t>. Se voi ainakin hetkeksi antaa </a:t>
            </a:r>
            <a:r>
              <a:rPr lang="fi-FI" dirty="0" err="1"/>
              <a:t>lohdustusta</a:t>
            </a:r>
            <a:r>
              <a:rPr lang="fi-FI" dirty="0"/>
              <a:t>.</a:t>
            </a:r>
          </a:p>
          <a:p>
            <a:endParaRPr lang="fi-FI" dirty="0" smtClean="0"/>
          </a:p>
          <a:p>
            <a:pPr marL="0" indent="0">
              <a:buNone/>
            </a:pPr>
            <a:endParaRPr lang="fi-FI" dirty="0"/>
          </a:p>
          <a:p>
            <a:endParaRPr lang="fi-FI" dirty="0" smtClean="0"/>
          </a:p>
          <a:p>
            <a:pPr marL="0" indent="0">
              <a:buNone/>
            </a:pPr>
            <a:endParaRPr lang="fi-FI" dirty="0"/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58250-8837-440A-B70D-2E761F4B67C4}" type="datetime1">
              <a:rPr lang="fi-FI" smtClean="0"/>
              <a:t>15.8.2018</a:t>
            </a:fld>
            <a:endParaRPr lang="fi-FI"/>
          </a:p>
        </p:txBody>
      </p:sp>
      <p:pic>
        <p:nvPicPr>
          <p:cNvPr id="6" name="Picture 2" descr="http://www.oph.fi/download/181404_OPH_rahoittaa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950" y="361031"/>
            <a:ext cx="1171194" cy="113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289351"/>
            <a:ext cx="3999441" cy="34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45105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930E152A95FA84996241BBE1A787875" ma:contentTypeVersion="2" ma:contentTypeDescription="Luo uusi asiakirja." ma:contentTypeScope="" ma:versionID="3cc842419a89dce43f497487751a9216">
  <xsd:schema xmlns:xsd="http://www.w3.org/2001/XMLSchema" xmlns:xs="http://www.w3.org/2001/XMLSchema" xmlns:p="http://schemas.microsoft.com/office/2006/metadata/properties" xmlns:ns2="ddfff5ce-9808-418a-a99c-bc283dab08c3" targetNamespace="http://schemas.microsoft.com/office/2006/metadata/properties" ma:root="true" ma:fieldsID="849d53899ddc4e30bc19c81979ae7d30" ns2:_="">
    <xsd:import namespace="ddfff5ce-9808-418a-a99c-bc283dab08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fff5ce-9808-418a-a99c-bc283dab08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EB01B4-240C-42AE-887F-4DE8072B2FA5}"/>
</file>

<file path=customXml/itemProps2.xml><?xml version="1.0" encoding="utf-8"?>
<ds:datastoreItem xmlns:ds="http://schemas.openxmlformats.org/officeDocument/2006/customXml" ds:itemID="{8D12EA5D-6764-40D1-A2A7-1059924AD909}"/>
</file>

<file path=customXml/itemProps3.xml><?xml version="1.0" encoding="utf-8"?>
<ds:datastoreItem xmlns:ds="http://schemas.openxmlformats.org/officeDocument/2006/customXml" ds:itemID="{07C8E4A0-CD5C-4AE3-8438-0DC562683CD2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317</TotalTime>
  <Words>86</Words>
  <Application>Microsoft Office PowerPoint</Application>
  <PresentationFormat>Widescreen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Wingdings 3</vt:lpstr>
      <vt:lpstr>Facet</vt:lpstr>
      <vt:lpstr>Kulttuurishokki ja henkilökohtainen hyvinvointi</vt:lpstr>
      <vt:lpstr>Mikä on kulttuurishokki </vt:lpstr>
      <vt:lpstr>Kulttuurishokin neljä vaihetta</vt:lpstr>
      <vt:lpstr>Kulttuurishokin neljä vaihetta</vt:lpstr>
      <vt:lpstr>Paluusokki  </vt:lpstr>
      <vt:lpstr>Miten kulttuurishokkia voi lieventää </vt:lpstr>
      <vt:lpstr>Miten kulttuurisokkia voi lieventää</vt:lpstr>
    </vt:vector>
  </TitlesOfParts>
  <Company>Vaasan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Turvallisuuspankki</dc:title>
  <dc:creator>Sandbacka Katarina</dc:creator>
  <cp:lastModifiedBy>Sandbacka Katarina</cp:lastModifiedBy>
  <cp:revision>39</cp:revision>
  <cp:lastPrinted>2018-08-15T12:28:27Z</cp:lastPrinted>
  <dcterms:created xsi:type="dcterms:W3CDTF">2018-04-09T10:35:14Z</dcterms:created>
  <dcterms:modified xsi:type="dcterms:W3CDTF">2018-08-15T13:02:01Z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0x010100B930E152A95FA84996241BBE1A787875</vt:lpwstr>
  </property>
</Properties>
</file>