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622" r:id="rId3"/>
    <p:sldId id="621" r:id="rId4"/>
    <p:sldId id="626" r:id="rId5"/>
    <p:sldId id="628" r:id="rId6"/>
    <p:sldId id="629" r:id="rId7"/>
    <p:sldId id="289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866227854330698"/>
          <c:y val="9.9469482070036738E-2"/>
          <c:w val="0.17957018523992554"/>
          <c:h val="0.284124305848652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7" y="657225"/>
            <a:ext cx="11160125" cy="235974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429000"/>
            <a:ext cx="10442575" cy="182879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2C3D2AF-FFF5-4876-8A12-E800C1FE3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6" name="Kuva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F877037-C1F8-4631-BBEC-6CAA095C19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1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24748"/>
            <a:ext cx="12192000" cy="303325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Liukuväri kuvan päällä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529" y="657225"/>
            <a:ext cx="11159534" cy="2359741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4" y="3354596"/>
            <a:ext cx="10442574" cy="1610031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7" name="Kuva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D18C228-BA90-4CA0-8B66-F5E3D4CC66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093DCC6-DD1F-4636-8F89-756008FB56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69337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952625"/>
            <a:ext cx="10442576" cy="3816350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240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57225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948585"/>
            <a:ext cx="10442576" cy="3820390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669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3" y="1003299"/>
            <a:ext cx="10397335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792" y="3240928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58CA79D-6500-444D-8933-92B0E29133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5C09804-EB98-48A7-BA95-A6DEE6953C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4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69337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4713" y="1957285"/>
            <a:ext cx="5005388" cy="381169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1" y="1970954"/>
            <a:ext cx="5005387" cy="381169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761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5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1887" y="1966407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4713" y="2927927"/>
            <a:ext cx="4799603" cy="284104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7683" y="1956377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7683" y="2927927"/>
            <a:ext cx="4799606" cy="2841049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48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36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64441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7163" y="664441"/>
            <a:ext cx="5840125" cy="51966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952626"/>
            <a:ext cx="4390015" cy="381635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80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5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4109" y="657225"/>
            <a:ext cx="5803179" cy="5111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1" y="1952625"/>
            <a:ext cx="4426961" cy="381635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454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2" y="1952625"/>
            <a:ext cx="4500851" cy="403225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4713" y="6021388"/>
            <a:ext cx="3756616" cy="392348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7224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2732" y="-143668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19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74713" y="657225"/>
            <a:ext cx="10442576" cy="5111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CAB4538-CE7D-407A-8EE4-94DB1C7A2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A5BF5B0-2AF3-4BD4-8A8B-F36BFA6654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48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71040" y="-5095067"/>
            <a:ext cx="11409680" cy="11222182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AD1BD0B-6ADE-4150-8321-2C59623FD7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1" y="5722121"/>
            <a:ext cx="2369574" cy="957308"/>
          </a:xfrm>
          <a:prstGeom prst="rect">
            <a:avLst/>
          </a:prstGeom>
        </p:spPr>
      </p:pic>
      <p:pic>
        <p:nvPicPr>
          <p:cNvPr id="10" name="Kuva 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17D5BC45-7983-4858-8D5F-B58C87C146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40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57225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945939"/>
            <a:ext cx="4429688" cy="38230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5519093"/>
              </p:ext>
            </p:extLst>
          </p:nvPr>
        </p:nvGraphicFramePr>
        <p:xfrm>
          <a:off x="4772025" y="719666"/>
          <a:ext cx="668813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3B5F2832-8C40-4A64-92F1-9A9B40E1B1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10" name="Kuva 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BAC83AA-B64D-4173-B2FE-C49FF0A227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70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6731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74713" y="1970882"/>
            <a:ext cx="4256088" cy="38163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16540008"/>
              </p:ext>
            </p:extLst>
          </p:nvPr>
        </p:nvGraphicFramePr>
        <p:xfrm>
          <a:off x="5264727" y="441326"/>
          <a:ext cx="6411336" cy="554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8172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afisivu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731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713" y="1952625"/>
            <a:ext cx="4380526" cy="381635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449455" y="657225"/>
            <a:ext cx="6226608" cy="51117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612747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06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iitos"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973394"/>
            <a:ext cx="9144000" cy="2359741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647768"/>
            <a:ext cx="10442575" cy="212120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A4D27A1-F1BB-41E1-8102-0A7D90DE4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6" name="Kuva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C495955-2B94-4DD6-9E75-CBA27250F2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76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2B9F3E-D0B1-4D6E-8EE6-B6901B24A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6" cy="111601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31141A0-2F0D-4915-B04A-75D18FC74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4713" y="1952624"/>
            <a:ext cx="10442575" cy="3816351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7EF34C-545C-4007-97F0-BB227C0F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D3641F-5322-4191-97E1-721C2026E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DCB08D-3F08-4415-AC50-6C3719CDF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2959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D99DA95-316E-4AD8-BE7E-BC0BA0907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40801" y="441325"/>
            <a:ext cx="2376488" cy="5327650"/>
          </a:xfrm>
        </p:spPr>
        <p:txBody>
          <a:bodyPr vert="eaVert"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5D00C75-BA50-4D27-9242-E627255ED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4713" y="441325"/>
            <a:ext cx="7697787" cy="5327650"/>
          </a:xfrm>
        </p:spPr>
        <p:txBody>
          <a:bodyPr vert="eaVert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3A145AC-F1DB-4B99-9EF2-9C7F1638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9.9.2022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88F346-3A78-465F-853F-E1D5C3FEA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1EE3D5-9867-477D-B34C-67DAB584B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1061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0" y="-1605280"/>
            <a:ext cx="12192000" cy="8463280"/>
          </a:xfrm>
          <a:prstGeom prst="rect">
            <a:avLst/>
          </a:prstGeom>
          <a:gradFill>
            <a:gsLst>
              <a:gs pos="38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657225"/>
            <a:ext cx="10442575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4713" y="1952626"/>
            <a:ext cx="10442575" cy="3810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86275" y="6046158"/>
            <a:ext cx="14853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9.9.2022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4713" y="6048611"/>
            <a:ext cx="3756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9101" y="6046158"/>
            <a:ext cx="738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1" name="Kuva 10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625A574-4346-4E15-9D1C-58A2B9871CC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86" y="5722121"/>
            <a:ext cx="2369574" cy="957308"/>
          </a:xfrm>
          <a:prstGeom prst="rect">
            <a:avLst/>
          </a:prstGeom>
        </p:spPr>
      </p:pic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FA21B0F-065E-4CC5-A2ED-BD50957681F4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0" y="5875455"/>
            <a:ext cx="1908883" cy="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8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61" r:id="rId11"/>
    <p:sldLayoutId id="2147483669" r:id="rId12"/>
    <p:sldLayoutId id="2147483670" r:id="rId13"/>
    <p:sldLayoutId id="2147483671" r:id="rId14"/>
    <p:sldLayoutId id="2147483672" r:id="rId15"/>
    <p:sldLayoutId id="2147483674" r:id="rId16"/>
    <p:sldLayoutId id="2147483655" r:id="rId17"/>
    <p:sldLayoutId id="2147483673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orient="horz" pos="4042" userDrawn="1">
          <p15:clr>
            <a:srgbClr val="F26B43"/>
          </p15:clr>
        </p15:guide>
        <p15:guide id="5" orient="horz" pos="414" userDrawn="1">
          <p15:clr>
            <a:srgbClr val="F26B43"/>
          </p15:clr>
        </p15:guide>
        <p15:guide id="6" orient="horz" pos="1117" userDrawn="1">
          <p15:clr>
            <a:srgbClr val="F26B43"/>
          </p15:clr>
        </p15:guide>
        <p15:guide id="7" pos="7355" userDrawn="1">
          <p15:clr>
            <a:srgbClr val="F26B43"/>
          </p15:clr>
        </p15:guide>
        <p15:guide id="8" orient="horz" pos="1230" userDrawn="1">
          <p15:clr>
            <a:srgbClr val="F26B43"/>
          </p15:clr>
        </p15:guide>
        <p15:guide id="9" orient="horz" pos="3634" userDrawn="1">
          <p15:clr>
            <a:srgbClr val="F26B43"/>
          </p15:clr>
        </p15:guide>
        <p15:guide id="10" orient="horz" pos="3793" userDrawn="1">
          <p15:clr>
            <a:srgbClr val="F26B43"/>
          </p15:clr>
        </p15:guide>
        <p15:guide id="11" pos="551" userDrawn="1">
          <p15:clr>
            <a:srgbClr val="F26B43"/>
          </p15:clr>
        </p15:guide>
        <p15:guide id="12" pos="71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bit.ly/3cyVjwk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1425493834619572/" TargetMode="External"/><Relationship Id="rId2" Type="http://schemas.openxmlformats.org/officeDocument/2006/relationships/hyperlink" Target="https://lista.edu.fi/sympa/subscribe/kv.yleissivistava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n paikkamerkki 6" descr="Kuva, joka sisältää kohteen teksti, henkilö&#10;&#10;Kuvaus luotu automaattisesti">
            <a:extLst>
              <a:ext uri="{FF2B5EF4-FFF2-40B4-BE49-F238E27FC236}">
                <a16:creationId xmlns:a16="http://schemas.microsoft.com/office/drawing/2014/main" id="{98F20CC4-90FC-4075-9EB5-27CFFC19E7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5" b="10605"/>
          <a:stretch>
            <a:fillRect/>
          </a:stretch>
        </p:blipFill>
        <p:spPr/>
      </p:pic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7C2F36A-40C0-43EA-AE8B-EB9D7104FB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824748"/>
            <a:ext cx="12192000" cy="3033252"/>
          </a:xfrm>
        </p:spPr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E246616-5A28-4DFC-BE9F-0698BF01FE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Erasmus+ korkeat matkakulut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635772ED-1DE5-4352-94B4-1FC9C9EA7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sz="1800" b="0" i="0" u="none" strike="noStrike" baseline="0" dirty="0">
                <a:latin typeface="FuturaStd-Medium"/>
              </a:rPr>
              <a:t>KA1 Yleissivistävä koulutus (9.9.2022)</a:t>
            </a:r>
          </a:p>
        </p:txBody>
      </p:sp>
      <p:pic>
        <p:nvPicPr>
          <p:cNvPr id="9" name="Kuva 8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CCCAFF5-CC37-4BCD-8E1D-DFCE410F8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1" y="5616670"/>
            <a:ext cx="3215640" cy="129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9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BDA854-A139-4710-866C-C14E0053B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Osallisuustuki ja poikkeukselliset kulut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74D435-D153-464E-A158-136D9795C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771" y="2355525"/>
            <a:ext cx="10442576" cy="248491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dirty="0"/>
              <a:t>Inclusion support for organisations (Unit </a:t>
            </a:r>
            <a:r>
              <a:rPr lang="fr-FR" dirty="0" err="1"/>
              <a:t>cost</a:t>
            </a:r>
            <a:r>
              <a:rPr lang="fr-FR" dirty="0"/>
              <a:t> –</a:t>
            </a:r>
            <a:r>
              <a:rPr lang="fr-FR" dirty="0" err="1"/>
              <a:t>tuki</a:t>
            </a:r>
            <a:r>
              <a:rPr lang="fr-FR" dirty="0"/>
              <a:t>)</a:t>
            </a:r>
          </a:p>
          <a:p>
            <a:pPr marL="514350" indent="-514350">
              <a:buAutoNum type="arabicPeriod"/>
            </a:pPr>
            <a:r>
              <a:rPr lang="fr-FR" dirty="0"/>
              <a:t>Inclusion support for participants (Real </a:t>
            </a:r>
            <a:r>
              <a:rPr lang="fr-FR" dirty="0" err="1"/>
              <a:t>cost</a:t>
            </a:r>
            <a:r>
              <a:rPr lang="fr-FR" dirty="0"/>
              <a:t> –</a:t>
            </a:r>
            <a:r>
              <a:rPr lang="fr-FR" dirty="0" err="1"/>
              <a:t>tuki</a:t>
            </a:r>
            <a:r>
              <a:rPr lang="fr-FR" dirty="0"/>
              <a:t>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Exceptional costs for visa and other entry requirements </a:t>
            </a:r>
            <a:r>
              <a:rPr lang="fr-FR" dirty="0"/>
              <a:t>(Real </a:t>
            </a:r>
            <a:r>
              <a:rPr lang="fr-FR" dirty="0" err="1"/>
              <a:t>cost</a:t>
            </a:r>
            <a:r>
              <a:rPr lang="fr-FR" dirty="0"/>
              <a:t> –</a:t>
            </a:r>
            <a:r>
              <a:rPr lang="fr-FR" dirty="0" err="1"/>
              <a:t>tuki</a:t>
            </a:r>
            <a:r>
              <a:rPr lang="fr-FR" dirty="0"/>
              <a:t>)</a:t>
            </a: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Exceptional costs for expensive travel </a:t>
            </a:r>
            <a:r>
              <a:rPr lang="fr-FR" dirty="0">
                <a:solidFill>
                  <a:srgbClr val="FF0000"/>
                </a:solidFill>
              </a:rPr>
              <a:t>(Real </a:t>
            </a:r>
            <a:r>
              <a:rPr lang="fr-FR" dirty="0" err="1">
                <a:solidFill>
                  <a:srgbClr val="FF0000"/>
                </a:solidFill>
              </a:rPr>
              <a:t>cost</a:t>
            </a:r>
            <a:r>
              <a:rPr lang="fr-FR" dirty="0">
                <a:solidFill>
                  <a:srgbClr val="FF0000"/>
                </a:solidFill>
              </a:rPr>
              <a:t> –</a:t>
            </a:r>
            <a:r>
              <a:rPr lang="fr-FR" dirty="0" err="1">
                <a:solidFill>
                  <a:srgbClr val="FF0000"/>
                </a:solidFill>
              </a:rPr>
              <a:t>tuki</a:t>
            </a:r>
            <a:r>
              <a:rPr lang="fr-FR" dirty="0">
                <a:solidFill>
                  <a:srgbClr val="FF0000"/>
                </a:solidFill>
              </a:rPr>
              <a:t>)</a:t>
            </a:r>
          </a:p>
          <a:p>
            <a:pPr marL="514350" indent="-514350">
              <a:buAutoNum type="arabicPeriod"/>
            </a:pPr>
            <a:endParaRPr lang="fi-FI" dirty="0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638BC549-710B-4464-B605-51E87CF70F47}"/>
              </a:ext>
            </a:extLst>
          </p:cNvPr>
          <p:cNvSpPr/>
          <p:nvPr/>
        </p:nvSpPr>
        <p:spPr>
          <a:xfrm rot="3100551">
            <a:off x="100281" y="3800212"/>
            <a:ext cx="978408" cy="484632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148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A8A009-C170-4627-BAE6-713D78AE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Erasmus+ -liikkuvuushakemuksissa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FE04AB-FC1A-4807-9CB7-CCCEFD8D8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>
                <a:ea typeface="Calibri" panose="020F0502020204030204" pitchFamily="34" charset="0"/>
                <a:cs typeface="Times New Roman" panose="02020603050405020304" pitchFamily="18" charset="0"/>
              </a:rPr>
              <a:t>Tuki haetaan, toteutetaan ja raportoidaan joko ”</a:t>
            </a:r>
            <a:r>
              <a:rPr lang="fi-FI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fi-FI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cost</a:t>
            </a:r>
            <a:r>
              <a:rPr lang="fi-FI" sz="1800" dirty="0">
                <a:ea typeface="Calibri" panose="020F0502020204030204" pitchFamily="34" charset="0"/>
                <a:cs typeface="Times New Roman" panose="02020603050405020304" pitchFamily="18" charset="0"/>
              </a:rPr>
              <a:t>” yksikkötukena tai todellisiin kuluihin perustavana tukena ”</a:t>
            </a:r>
            <a:r>
              <a:rPr lang="fi-FI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real</a:t>
            </a:r>
            <a:r>
              <a:rPr lang="fi-FI" sz="1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dirty="0" err="1">
                <a:ea typeface="Calibri" panose="020F0502020204030204" pitchFamily="34" charset="0"/>
                <a:cs typeface="Times New Roman" panose="02020603050405020304" pitchFamily="18" charset="0"/>
              </a:rPr>
              <a:t>cost</a:t>
            </a:r>
            <a:r>
              <a:rPr lang="fi-FI" sz="1800" dirty="0"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fi-FI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i-FI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F56F2F1-5D97-4322-92E5-B2A1FF37A5F3}"/>
              </a:ext>
            </a:extLst>
          </p:cNvPr>
          <p:cNvSpPr/>
          <p:nvPr/>
        </p:nvSpPr>
        <p:spPr>
          <a:xfrm>
            <a:off x="5609442" y="3273003"/>
            <a:ext cx="2018951" cy="104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Real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AF05B7F-A6E9-4CDB-9464-8E84C17D7B61}"/>
              </a:ext>
            </a:extLst>
          </p:cNvPr>
          <p:cNvSpPr/>
          <p:nvPr/>
        </p:nvSpPr>
        <p:spPr>
          <a:xfrm>
            <a:off x="1670809" y="3059884"/>
            <a:ext cx="2892802" cy="104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>
                <a:solidFill>
                  <a:schemeClr val="tx2"/>
                </a:solidFill>
              </a:rPr>
              <a:t>Unit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6" name="Puhekupla: Soikea 5">
            <a:extLst>
              <a:ext uri="{FF2B5EF4-FFF2-40B4-BE49-F238E27FC236}">
                <a16:creationId xmlns:a16="http://schemas.microsoft.com/office/drawing/2014/main" id="{99EEE0E9-06F3-46C4-8661-8614DEFDAD04}"/>
              </a:ext>
            </a:extLst>
          </p:cNvPr>
          <p:cNvSpPr/>
          <p:nvPr/>
        </p:nvSpPr>
        <p:spPr>
          <a:xfrm>
            <a:off x="307598" y="4313238"/>
            <a:ext cx="3618450" cy="1455737"/>
          </a:xfrm>
          <a:prstGeom prst="wedgeEllipseCallout">
            <a:avLst>
              <a:gd name="adj1" fmla="val 6629"/>
              <a:gd name="adj2" fmla="val -61410"/>
            </a:avLst>
          </a:prstGeom>
          <a:solidFill>
            <a:schemeClr val="accent5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Yleensä avustussumma on erilaiset ”</a:t>
            </a:r>
            <a:r>
              <a:rPr lang="fi-FI" dirty="0" err="1">
                <a:solidFill>
                  <a:schemeClr val="tx2"/>
                </a:solidFill>
              </a:rPr>
              <a:t>Unit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” -tuet yhteensä </a:t>
            </a:r>
          </a:p>
        </p:txBody>
      </p:sp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DA835B49-428B-4345-824B-2802CBF24BC6}"/>
              </a:ext>
            </a:extLst>
          </p:cNvPr>
          <p:cNvSpPr/>
          <p:nvPr/>
        </p:nvSpPr>
        <p:spPr>
          <a:xfrm>
            <a:off x="8042246" y="3885967"/>
            <a:ext cx="3162650" cy="1778466"/>
          </a:xfrm>
          <a:prstGeom prst="wedgeEllipseCallout">
            <a:avLst>
              <a:gd name="adj1" fmla="val -60943"/>
              <a:gd name="adj2" fmla="val -22621"/>
            </a:avLst>
          </a:prstGeom>
          <a:solidFill>
            <a:schemeClr val="accent5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>
                <a:solidFill>
                  <a:schemeClr val="tx2"/>
                </a:solidFill>
              </a:rPr>
              <a:t>Unit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 –tuen sijaan voit hakea Real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 -tukea</a:t>
            </a:r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53C1FBCA-701E-44C2-9BD9-506757A5DCA4}"/>
              </a:ext>
            </a:extLst>
          </p:cNvPr>
          <p:cNvSpPr/>
          <p:nvPr/>
        </p:nvSpPr>
        <p:spPr>
          <a:xfrm>
            <a:off x="9242142" y="2845732"/>
            <a:ext cx="2018951" cy="1040235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Kun </a:t>
            </a:r>
            <a:r>
              <a:rPr lang="fi-FI" dirty="0" err="1">
                <a:solidFill>
                  <a:schemeClr val="tx2"/>
                </a:solidFill>
              </a:rPr>
              <a:t>unit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 ei riitä</a:t>
            </a:r>
          </a:p>
        </p:txBody>
      </p:sp>
      <p:sp>
        <p:nvSpPr>
          <p:cNvPr id="9" name="Puhekupla: Soikea 8">
            <a:extLst>
              <a:ext uri="{FF2B5EF4-FFF2-40B4-BE49-F238E27FC236}">
                <a16:creationId xmlns:a16="http://schemas.microsoft.com/office/drawing/2014/main" id="{CF47B64B-915B-4140-9687-F9ACEEB43BA4}"/>
              </a:ext>
            </a:extLst>
          </p:cNvPr>
          <p:cNvSpPr/>
          <p:nvPr/>
        </p:nvSpPr>
        <p:spPr>
          <a:xfrm>
            <a:off x="8909108" y="5476844"/>
            <a:ext cx="2875165" cy="1259516"/>
          </a:xfrm>
          <a:prstGeom prst="wedgeEllipseCallout">
            <a:avLst>
              <a:gd name="adj1" fmla="val -15457"/>
              <a:gd name="adj2" fmla="val -61361"/>
            </a:avLst>
          </a:prstGeom>
          <a:solidFill>
            <a:schemeClr val="accent6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Esim. korkeat matkakulut</a:t>
            </a:r>
          </a:p>
        </p:txBody>
      </p:sp>
      <p:sp>
        <p:nvSpPr>
          <p:cNvPr id="11" name="Puhekupla: Soikea 10">
            <a:extLst>
              <a:ext uri="{FF2B5EF4-FFF2-40B4-BE49-F238E27FC236}">
                <a16:creationId xmlns:a16="http://schemas.microsoft.com/office/drawing/2014/main" id="{9A8DDE82-0272-43E6-B996-52551606B6BE}"/>
              </a:ext>
            </a:extLst>
          </p:cNvPr>
          <p:cNvSpPr/>
          <p:nvPr/>
        </p:nvSpPr>
        <p:spPr>
          <a:xfrm>
            <a:off x="3926048" y="4457188"/>
            <a:ext cx="4240634" cy="1259516"/>
          </a:xfrm>
          <a:prstGeom prst="wedgeEllipseCallout">
            <a:avLst>
              <a:gd name="adj1" fmla="val -24679"/>
              <a:gd name="adj2" fmla="val -68565"/>
            </a:avLst>
          </a:prstGeom>
          <a:solidFill>
            <a:schemeClr val="accent2">
              <a:lumMod val="40000"/>
              <a:lumOff val="6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Esim. 2 osallistujan matkat on </a:t>
            </a:r>
            <a:r>
              <a:rPr lang="fi-FI" dirty="0" err="1">
                <a:solidFill>
                  <a:schemeClr val="tx2"/>
                </a:solidFill>
              </a:rPr>
              <a:t>real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 –tuella ja muut matkustavat </a:t>
            </a:r>
            <a:r>
              <a:rPr lang="fi-FI" dirty="0" err="1">
                <a:solidFill>
                  <a:schemeClr val="tx2"/>
                </a:solidFill>
              </a:rPr>
              <a:t>unit</a:t>
            </a:r>
            <a:r>
              <a:rPr lang="fi-FI" dirty="0">
                <a:solidFill>
                  <a:schemeClr val="tx2"/>
                </a:solidFill>
              </a:rPr>
              <a:t>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r>
              <a:rPr lang="fi-FI" dirty="0">
                <a:solidFill>
                  <a:schemeClr val="tx2"/>
                </a:solidFill>
              </a:rPr>
              <a:t> -tuella</a:t>
            </a:r>
          </a:p>
        </p:txBody>
      </p:sp>
    </p:spTree>
    <p:extLst>
      <p:ext uri="{BB962C8B-B14F-4D97-AF65-F5344CB8AC3E}">
        <p14:creationId xmlns:p14="http://schemas.microsoft.com/office/powerpoint/2010/main" val="1137714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0A5DF3-2FB7-4828-BDD5-24B315EB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Exceptional costs for expensive travel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44A0A6-4135-4E2A-9A36-81CE57CF0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Korkeat matkakulut </a:t>
            </a:r>
          </a:p>
          <a:p>
            <a:pPr lvl="1"/>
            <a:r>
              <a:rPr lang="fi-FI" dirty="0"/>
              <a:t>Jos välimatkalaskurin mukainen euromääräinen matkakorvaus kattaa alle 70 % matkan todellisista kuluista. Kuluista korvataan 80 % tukikelpoisista kustannuksista. </a:t>
            </a:r>
          </a:p>
          <a:p>
            <a:pPr lvl="2"/>
            <a:r>
              <a:rPr lang="fi-FI" dirty="0"/>
              <a:t>Matkakulu siis haetaan joko tavanomaisena matkakuluna tai poikkeuksellisena kuluna. </a:t>
            </a:r>
          </a:p>
          <a:p>
            <a:pPr lvl="3"/>
            <a:r>
              <a:rPr lang="fi-FI" dirty="0"/>
              <a:t>eli </a:t>
            </a:r>
            <a:r>
              <a:rPr lang="fi-FI" dirty="0" err="1"/>
              <a:t>unit</a:t>
            </a:r>
            <a:r>
              <a:rPr lang="fi-FI" dirty="0"/>
              <a:t> </a:t>
            </a:r>
            <a:r>
              <a:rPr lang="fi-FI" dirty="0" err="1"/>
              <a:t>cost</a:t>
            </a:r>
            <a:r>
              <a:rPr lang="fi-FI" dirty="0"/>
              <a:t> tai </a:t>
            </a:r>
            <a:r>
              <a:rPr lang="fi-FI" dirty="0" err="1"/>
              <a:t>real</a:t>
            </a:r>
            <a:r>
              <a:rPr lang="fi-FI" dirty="0"/>
              <a:t> </a:t>
            </a:r>
            <a:r>
              <a:rPr lang="fi-FI" dirty="0" err="1"/>
              <a:t>cost</a:t>
            </a:r>
            <a:r>
              <a:rPr lang="fi-FI" dirty="0"/>
              <a:t> </a:t>
            </a:r>
          </a:p>
          <a:p>
            <a:pPr lvl="2"/>
            <a:r>
              <a:rPr lang="fi-FI" dirty="0"/>
              <a:t>Korkeita matkakuluja voi olla myös esimerkiksi kalliit tavarat tai laitteet, jotka liittyvät olennaisesti liikkuvuusjaksoon </a:t>
            </a:r>
          </a:p>
          <a:p>
            <a:pPr lvl="2"/>
            <a:r>
              <a:rPr lang="fi-FI" dirty="0"/>
              <a:t>Välimatkalaskuri </a:t>
            </a:r>
            <a:r>
              <a:rPr lang="fi-FI" dirty="0">
                <a:hlinkClick r:id="rId2"/>
              </a:rPr>
              <a:t>https://bit.ly/3cyVjwk</a:t>
            </a:r>
            <a:r>
              <a:rPr lang="fi-FI" dirty="0"/>
              <a:t> </a:t>
            </a:r>
          </a:p>
          <a:p>
            <a:pPr marL="520700" indent="-457200"/>
            <a:endParaRPr lang="fi-FI" dirty="0"/>
          </a:p>
          <a:p>
            <a:pPr lvl="1"/>
            <a:endParaRPr lang="fi-FI" dirty="0"/>
          </a:p>
          <a:p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11D14603-F7DA-47D8-8DC4-FE41A4ACFD53}"/>
              </a:ext>
            </a:extLst>
          </p:cNvPr>
          <p:cNvSpPr/>
          <p:nvPr/>
        </p:nvSpPr>
        <p:spPr>
          <a:xfrm>
            <a:off x="78296" y="5478011"/>
            <a:ext cx="3436691" cy="14738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BM on englanninkielinen ja siksi käsitteet englanniksi 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6B41831-DA5B-4F18-8E5A-A4BC61C14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242" y="0"/>
            <a:ext cx="1403758" cy="1415654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ACC2895E-C841-4B1C-910F-84F3C48C8027}"/>
              </a:ext>
            </a:extLst>
          </p:cNvPr>
          <p:cNvSpPr/>
          <p:nvPr/>
        </p:nvSpPr>
        <p:spPr>
          <a:xfrm>
            <a:off x="10173049" y="5817765"/>
            <a:ext cx="2018951" cy="104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Real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endParaRPr lang="fi-FI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DCFAA8-37B3-4BF3-A28B-F0FE64FA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44" y="391200"/>
            <a:ext cx="10442577" cy="1116013"/>
          </a:xfrm>
        </p:spPr>
        <p:txBody>
          <a:bodyPr/>
          <a:lstStyle/>
          <a:p>
            <a:r>
              <a:rPr lang="en-US" dirty="0"/>
              <a:t>Exceptional costs for expensive travel 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3300E49-52EC-4DE6-BF91-2DA11A7D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875" y="2721071"/>
            <a:ext cx="4799603" cy="1230251"/>
          </a:xfrm>
        </p:spPr>
        <p:txBody>
          <a:bodyPr>
            <a:normAutofit/>
          </a:bodyPr>
          <a:lstStyle/>
          <a:p>
            <a:r>
              <a:rPr lang="fi-FI" sz="1600" dirty="0"/>
              <a:t>Kittilä – Pariisi </a:t>
            </a:r>
          </a:p>
          <a:p>
            <a:pPr lvl="1"/>
            <a:r>
              <a:rPr lang="fi-FI" sz="1600" dirty="0"/>
              <a:t>välimatkalaskurilla 2440 km</a:t>
            </a:r>
          </a:p>
          <a:p>
            <a:pPr lvl="1"/>
            <a:r>
              <a:rPr lang="fi-FI" sz="1600" dirty="0" err="1"/>
              <a:t>Unit</a:t>
            </a:r>
            <a:r>
              <a:rPr lang="fi-FI" sz="1600" dirty="0"/>
              <a:t> </a:t>
            </a:r>
            <a:r>
              <a:rPr lang="fi-FI" sz="1600" dirty="0" err="1"/>
              <a:t>Cost</a:t>
            </a:r>
            <a:r>
              <a:rPr lang="fi-FI" sz="1600" dirty="0"/>
              <a:t> -tuki 360 €/osallistuja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230C517-612C-43C4-ADC4-46CAEAEBD3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1565" y="1891605"/>
            <a:ext cx="2752151" cy="545453"/>
          </a:xfrm>
        </p:spPr>
        <p:txBody>
          <a:bodyPr/>
          <a:lstStyle/>
          <a:p>
            <a:r>
              <a:rPr lang="fi-FI" dirty="0"/>
              <a:t>Real </a:t>
            </a:r>
            <a:r>
              <a:rPr lang="fi-FI" dirty="0" err="1"/>
              <a:t>Cost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7BE1E64-8D3C-430A-9F76-2621C181E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7683" y="2464256"/>
            <a:ext cx="4698938" cy="2756543"/>
          </a:xfrm>
        </p:spPr>
        <p:txBody>
          <a:bodyPr>
            <a:noAutofit/>
          </a:bodyPr>
          <a:lstStyle/>
          <a:p>
            <a:r>
              <a:rPr lang="fi-FI" sz="1600" dirty="0"/>
              <a:t>Kittilä – Pariisi yhteensä 605 € </a:t>
            </a:r>
          </a:p>
          <a:p>
            <a:pPr lvl="1"/>
            <a:r>
              <a:rPr lang="fi-FI" sz="1200" dirty="0"/>
              <a:t>Lento 520 €</a:t>
            </a:r>
          </a:p>
          <a:p>
            <a:pPr lvl="1"/>
            <a:r>
              <a:rPr lang="fi-FI" sz="1200" dirty="0"/>
              <a:t>Junat Ranskassa 70 €</a:t>
            </a:r>
          </a:p>
          <a:p>
            <a:pPr lvl="1"/>
            <a:r>
              <a:rPr lang="fi-FI" sz="1200" dirty="0"/>
              <a:t>Bussit Kittilässä 15 € </a:t>
            </a:r>
          </a:p>
          <a:p>
            <a:r>
              <a:rPr lang="fi-FI" sz="1600" dirty="0"/>
              <a:t>70 % eli pitää olla yli 514 € </a:t>
            </a:r>
          </a:p>
          <a:p>
            <a:pPr lvl="1"/>
            <a:r>
              <a:rPr lang="fi-FI" sz="1050" i="0" dirty="0">
                <a:latin typeface="Calibri" panose="020F0502020204030204" pitchFamily="34" charset="0"/>
              </a:rPr>
              <a:t>(Kaava 70 % = välimatkalaskurin summa / 0,7) </a:t>
            </a:r>
          </a:p>
          <a:p>
            <a:r>
              <a:rPr lang="fi-FI" sz="1450" dirty="0"/>
              <a:t>Tuki 80 % on 484 € </a:t>
            </a:r>
          </a:p>
          <a:p>
            <a:pPr marL="354012" lvl="1" indent="0">
              <a:buNone/>
            </a:pPr>
            <a:endParaRPr lang="fi-FI" sz="1200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1E1C71E-7EA2-4932-941C-AA8D52032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476" y="2232347"/>
            <a:ext cx="2332104" cy="2231748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350B5A69-491A-4CEB-89FF-DBB26013208C}"/>
              </a:ext>
            </a:extLst>
          </p:cNvPr>
          <p:cNvSpPr txBox="1">
            <a:spLocks/>
          </p:cNvSpPr>
          <p:nvPr/>
        </p:nvSpPr>
        <p:spPr>
          <a:xfrm>
            <a:off x="459318" y="4393744"/>
            <a:ext cx="3831593" cy="13820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200" b="0" dirty="0"/>
              <a:t>Helppoa: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b="0" dirty="0"/>
              <a:t>tukisumma välimatkalaskurista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b="0" dirty="0"/>
              <a:t>tositteena toimii osallistumistodistus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b="0" dirty="0"/>
              <a:t>loppuraportissa ilmoitetaan kilometrimäärä toteutuman mukaan </a:t>
            </a:r>
          </a:p>
        </p:txBody>
      </p:sp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8F0459CF-1A0D-4F63-BA1E-CDC61D0D70C4}"/>
              </a:ext>
            </a:extLst>
          </p:cNvPr>
          <p:cNvSpPr txBox="1">
            <a:spLocks/>
          </p:cNvSpPr>
          <p:nvPr/>
        </p:nvSpPr>
        <p:spPr>
          <a:xfrm>
            <a:off x="564875" y="1891604"/>
            <a:ext cx="4799605" cy="5454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 err="1"/>
              <a:t>Unit</a:t>
            </a:r>
            <a:r>
              <a:rPr lang="fi-FI" dirty="0"/>
              <a:t> </a:t>
            </a:r>
            <a:r>
              <a:rPr lang="fi-FI" dirty="0" err="1"/>
              <a:t>Cost</a:t>
            </a:r>
            <a:r>
              <a:rPr lang="fi-FI" dirty="0"/>
              <a:t> </a:t>
            </a:r>
          </a:p>
        </p:txBody>
      </p:sp>
      <p:sp>
        <p:nvSpPr>
          <p:cNvPr id="17" name="Tekstin paikkamerkki 4">
            <a:extLst>
              <a:ext uri="{FF2B5EF4-FFF2-40B4-BE49-F238E27FC236}">
                <a16:creationId xmlns:a16="http://schemas.microsoft.com/office/drawing/2014/main" id="{E695232F-FD58-44D2-911B-70B8DB9A0E9E}"/>
              </a:ext>
            </a:extLst>
          </p:cNvPr>
          <p:cNvSpPr txBox="1">
            <a:spLocks/>
          </p:cNvSpPr>
          <p:nvPr/>
        </p:nvSpPr>
        <p:spPr>
          <a:xfrm>
            <a:off x="6517683" y="4393744"/>
            <a:ext cx="5214999" cy="13820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200" b="0" dirty="0"/>
              <a:t>”Hyöty”  tässä tapauksessa 124 € + lisätyö: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b="0" dirty="0"/>
              <a:t>matkakulujen ennakkolaskelma, </a:t>
            </a:r>
            <a:r>
              <a:rPr lang="fi-FI" sz="1000" b="0" dirty="0"/>
              <a:t>kulujen kuvaukset ja kattavat perustelut hakulomakkeessa,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b="0" dirty="0"/>
              <a:t>kuittien/tositteiden/osallistumistodistusten keräys,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b="0" dirty="0"/>
              <a:t>loppuraportissa todellisten kulujen erittely ja kuittien/tositteiden skannaus / ote organisaation matkajärjestelmästä  (esim. M2 matkalasku)</a:t>
            </a:r>
          </a:p>
        </p:txBody>
      </p:sp>
      <p:cxnSp>
        <p:nvCxnSpPr>
          <p:cNvPr id="19" name="Suora nuoliyhdysviiva 18">
            <a:extLst>
              <a:ext uri="{FF2B5EF4-FFF2-40B4-BE49-F238E27FC236}">
                <a16:creationId xmlns:a16="http://schemas.microsoft.com/office/drawing/2014/main" id="{15AAF38B-2B9A-41D8-8BCB-E192FCA5354D}"/>
              </a:ext>
            </a:extLst>
          </p:cNvPr>
          <p:cNvCxnSpPr>
            <a:cxnSpLocks/>
          </p:cNvCxnSpPr>
          <p:nvPr/>
        </p:nvCxnSpPr>
        <p:spPr>
          <a:xfrm flipV="1">
            <a:off x="4504888" y="2721071"/>
            <a:ext cx="1275127" cy="19096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orakulmio 10">
            <a:extLst>
              <a:ext uri="{FF2B5EF4-FFF2-40B4-BE49-F238E27FC236}">
                <a16:creationId xmlns:a16="http://schemas.microsoft.com/office/drawing/2014/main" id="{E04ADC12-C898-4D23-9F5C-74D160C069C9}"/>
              </a:ext>
            </a:extLst>
          </p:cNvPr>
          <p:cNvSpPr/>
          <p:nvPr/>
        </p:nvSpPr>
        <p:spPr>
          <a:xfrm>
            <a:off x="10173049" y="5817765"/>
            <a:ext cx="2018951" cy="104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Real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7D884F39-34FF-4927-9AFF-1DBB43835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486" y="0"/>
            <a:ext cx="1580514" cy="159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92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B996EA-8883-4D55-9CDE-A17748623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Exceptional costs for expensive travel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4F847C-FEE7-4C6F-A734-76FD230D5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Hankkeet voivat hakea korkeita matkakuluja, jolloin tuki on 80% kuluista </a:t>
            </a:r>
          </a:p>
          <a:p>
            <a:r>
              <a:rPr lang="fi-FI" dirty="0"/>
              <a:t>Hakuvaiheessa ennakkolaskelma ja kuvaus perusteluineen (matkat tulee toteuttaa taloudellisella tavalla)</a:t>
            </a:r>
          </a:p>
          <a:p>
            <a:pPr lvl="1"/>
            <a:r>
              <a:rPr lang="fi-FI" dirty="0"/>
              <a:t>Voi hakea, jos välimatkalaskurin mukainen korvaus ei kata vähintään 70 % osallistujan matkakuluista, kansallinen toimisto hyväksyy tai hylkää </a:t>
            </a:r>
          </a:p>
          <a:p>
            <a:r>
              <a:rPr lang="fi-FI" dirty="0"/>
              <a:t>Muista oman organisaatiosi ohjeet: Hakemuksen perusteluissa ja loppuraportin kulujen todentamissa noudatetaan hakijan organisaation matkakorvaussääntöjä    </a:t>
            </a:r>
          </a:p>
          <a:p>
            <a:r>
              <a:rPr lang="fi-FI" dirty="0"/>
              <a:t>Jos tuki myönnetään korkeiden matkojen mukaan niin kyseiseen liikkuvuuteen ei saa välimatkalaskurin mukaista korvausta </a:t>
            </a:r>
          </a:p>
          <a:p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8E247BEA-F577-40FD-A09B-B3908D36965B}"/>
              </a:ext>
            </a:extLst>
          </p:cNvPr>
          <p:cNvSpPr/>
          <p:nvPr/>
        </p:nvSpPr>
        <p:spPr>
          <a:xfrm>
            <a:off x="9314576" y="5322817"/>
            <a:ext cx="2877424" cy="153518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Hakemus on englanninkielinen ja siksi käsitteet englanniksi 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642E1FD-99B4-46AA-BA96-E52DEACFEC09}"/>
              </a:ext>
            </a:extLst>
          </p:cNvPr>
          <p:cNvSpPr/>
          <p:nvPr/>
        </p:nvSpPr>
        <p:spPr>
          <a:xfrm>
            <a:off x="10173049" y="0"/>
            <a:ext cx="2018951" cy="104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Real </a:t>
            </a:r>
            <a:r>
              <a:rPr lang="fi-FI" dirty="0" err="1">
                <a:solidFill>
                  <a:schemeClr val="tx2"/>
                </a:solidFill>
              </a:rPr>
              <a:t>Cost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63C427AA-6361-4EDA-AD62-2A4975A9ADA7}"/>
              </a:ext>
            </a:extLst>
          </p:cNvPr>
          <p:cNvSpPr/>
          <p:nvPr/>
        </p:nvSpPr>
        <p:spPr>
          <a:xfrm>
            <a:off x="26566" y="41945"/>
            <a:ext cx="2898396" cy="8038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2"/>
                </a:solidFill>
              </a:rPr>
              <a:t>Kertaus</a:t>
            </a:r>
          </a:p>
        </p:txBody>
      </p:sp>
    </p:spTree>
    <p:extLst>
      <p:ext uri="{BB962C8B-B14F-4D97-AF65-F5344CB8AC3E}">
        <p14:creationId xmlns:p14="http://schemas.microsoft.com/office/powerpoint/2010/main" val="30808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A0FBAD-D871-462C-B9B8-C419A2876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44" y="156074"/>
            <a:ext cx="10907712" cy="1103901"/>
          </a:xfrm>
        </p:spPr>
        <p:txBody>
          <a:bodyPr>
            <a:normAutofit fontScale="90000"/>
          </a:bodyPr>
          <a:lstStyle/>
          <a:p>
            <a:r>
              <a:rPr lang="fi-FI" dirty="0"/>
              <a:t>Yhteystiedot Erasmus+ yleissivistävä koulutus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51255E-CF0D-4523-B9C2-A196537BB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4" y="1397000"/>
            <a:ext cx="10442576" cy="4371975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Sirkka Säikkälä, </a:t>
            </a:r>
            <a:r>
              <a:rPr lang="fi-FI" dirty="0" err="1"/>
              <a:t>sirkka.saikkala</a:t>
            </a:r>
            <a:r>
              <a:rPr lang="fi-FI" dirty="0"/>
              <a:t>(@)oph.fi, 0295 338 583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Liisi Airas, </a:t>
            </a:r>
            <a:r>
              <a:rPr lang="fi-FI" dirty="0" err="1"/>
              <a:t>liisi.airas</a:t>
            </a:r>
            <a:r>
              <a:rPr lang="fi-FI" dirty="0"/>
              <a:t>(@)oph.fi, puh. 0295 331 565 </a:t>
            </a:r>
          </a:p>
          <a:p>
            <a:pPr marL="285750" indent="-285750"/>
            <a:r>
              <a:rPr lang="fi-FI" dirty="0"/>
              <a:t>Maive Matikainen, </a:t>
            </a:r>
            <a:r>
              <a:rPr lang="fi-FI" dirty="0" err="1"/>
              <a:t>maive.matikainen</a:t>
            </a:r>
            <a:r>
              <a:rPr lang="fi-FI" dirty="0"/>
              <a:t>( @ )oph.fi, puh. 0295 338 613</a:t>
            </a:r>
          </a:p>
          <a:p>
            <a:pPr marL="285750" indent="-285750"/>
            <a:r>
              <a:rPr lang="fi-FI" dirty="0"/>
              <a:t>Katariina Petäjäniemi, </a:t>
            </a:r>
            <a:r>
              <a:rPr lang="fi-FI" dirty="0" err="1"/>
              <a:t>katariina.petajaniemi</a:t>
            </a:r>
            <a:r>
              <a:rPr lang="fi-FI" dirty="0"/>
              <a:t>( @ )oph.fi, puh. 0295 338 506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Liity </a:t>
            </a:r>
            <a:r>
              <a:rPr lang="fi-FI" b="1" dirty="0" err="1"/>
              <a:t>kv.yleissivistävä</a:t>
            </a:r>
            <a:r>
              <a:rPr lang="fi-FI" b="1" dirty="0"/>
              <a:t> -sähköpostilistalle: </a:t>
            </a:r>
            <a:r>
              <a:rPr lang="fi-FI" dirty="0">
                <a:hlinkClick r:id="rId2"/>
              </a:rPr>
              <a:t>https://lista.edu.fi/sympa/subscribe/kv.yleissivistava</a:t>
            </a:r>
            <a:r>
              <a:rPr lang="fi-FI" dirty="0"/>
              <a:t>  </a:t>
            </a:r>
          </a:p>
          <a:p>
            <a:pPr marL="0" indent="0">
              <a:buNone/>
            </a:pPr>
            <a:r>
              <a:rPr lang="fi-FI" dirty="0"/>
              <a:t>Facebookissa: </a:t>
            </a:r>
            <a:r>
              <a:rPr lang="fi-FI" b="1" dirty="0"/>
              <a:t>Kansainvälisyyttä kouluille </a:t>
            </a:r>
          </a:p>
          <a:p>
            <a:pPr marL="0" indent="0">
              <a:buNone/>
            </a:pPr>
            <a:r>
              <a:rPr lang="fi-FI" dirty="0"/>
              <a:t>Facebookissa: </a:t>
            </a:r>
            <a:r>
              <a:rPr lang="fi-FI" b="1" dirty="0"/>
              <a:t>Koulujen KV-hankeaktiivit keskusteluryhmä </a:t>
            </a:r>
          </a:p>
          <a:p>
            <a:pPr marL="0" indent="0">
              <a:buNone/>
            </a:pPr>
            <a:r>
              <a:rPr lang="fi-FI" dirty="0"/>
              <a:t>Facebookissa akkreditoiduille suljettu ryhmä: </a:t>
            </a:r>
            <a:r>
              <a:rPr lang="fi-FI" b="1" dirty="0">
                <a:hlinkClick r:id="rId3"/>
              </a:rPr>
              <a:t>Erasmus+ yleissivistävän koulutuksen akkreditointi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Instagramissa: </a:t>
            </a:r>
            <a:r>
              <a:rPr lang="fi-FI" b="1" dirty="0"/>
              <a:t>@kansainvalisyyttakouluille  sekä @erasmusplusfinland</a:t>
            </a:r>
          </a:p>
          <a:p>
            <a:pPr marL="0" indent="0">
              <a:buNone/>
            </a:pPr>
            <a:r>
              <a:rPr lang="fi-FI" dirty="0"/>
              <a:t>Twitterissä </a:t>
            </a:r>
            <a:r>
              <a:rPr lang="fi-FI" b="1" dirty="0"/>
              <a:t>@EDUFI_GeneralEd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327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rasmus+">
      <a:dk1>
        <a:srgbClr val="007FC7"/>
      </a:dk1>
      <a:lt1>
        <a:srgbClr val="FFFFFF"/>
      </a:lt1>
      <a:dk2>
        <a:srgbClr val="004A6C"/>
      </a:dk2>
      <a:lt2>
        <a:srgbClr val="FFFFFF"/>
      </a:lt2>
      <a:accent1>
        <a:srgbClr val="6434C8"/>
      </a:accent1>
      <a:accent2>
        <a:srgbClr val="5DBFBE"/>
      </a:accent2>
      <a:accent3>
        <a:srgbClr val="E86F6F"/>
      </a:accent3>
      <a:accent4>
        <a:srgbClr val="689F38"/>
      </a:accent4>
      <a:accent5>
        <a:srgbClr val="F59E2D"/>
      </a:accent5>
      <a:accent6>
        <a:srgbClr val="FFED00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2335</TotalTime>
  <Words>547</Words>
  <Application>Microsoft Office PowerPoint</Application>
  <PresentationFormat>Laajakuva</PresentationFormat>
  <Paragraphs>70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Calibri</vt:lpstr>
      <vt:lpstr>FuturaStd-Medium</vt:lpstr>
      <vt:lpstr>Roboto Black</vt:lpstr>
      <vt:lpstr>Roboto Medium</vt:lpstr>
      <vt:lpstr>Office-teema</vt:lpstr>
      <vt:lpstr>Erasmus+ korkeat matkakulut</vt:lpstr>
      <vt:lpstr>Osallisuustuki ja poikkeukselliset kulut </vt:lpstr>
      <vt:lpstr>Erasmus+ -liikkuvuushakemuksissa</vt:lpstr>
      <vt:lpstr>Exceptional costs for expensive travel </vt:lpstr>
      <vt:lpstr>Exceptional costs for expensive travel </vt:lpstr>
      <vt:lpstr>Exceptional costs for expensive travel </vt:lpstr>
      <vt:lpstr>Yhteystiedot Erasmus+ yleissivistävä koulutus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Oona Miuku</dc:creator>
  <cp:lastModifiedBy>Säikkälä Sirkka (OPH)</cp:lastModifiedBy>
  <cp:revision>189</cp:revision>
  <dcterms:created xsi:type="dcterms:W3CDTF">2021-07-31T11:54:09Z</dcterms:created>
  <dcterms:modified xsi:type="dcterms:W3CDTF">2022-09-09T07:47:49Z</dcterms:modified>
</cp:coreProperties>
</file>