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451" r:id="rId6"/>
    <p:sldId id="460" r:id="rId7"/>
    <p:sldId id="415" r:id="rId8"/>
    <p:sldId id="453" r:id="rId9"/>
    <p:sldId id="454" r:id="rId10"/>
    <p:sldId id="455" r:id="rId11"/>
    <p:sldId id="456" r:id="rId12"/>
    <p:sldId id="458" r:id="rId13"/>
    <p:sldId id="459" r:id="rId14"/>
  </p:sldIdLst>
  <p:sldSz cx="12192000" cy="6858000"/>
  <p:notesSz cx="6858000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sola Anne-Sofie" initials="PA" lastIdx="9" clrIdx="0">
    <p:extLst>
      <p:ext uri="{19B8F6BF-5375-455C-9EA6-DF929625EA0E}">
        <p15:presenceInfo xmlns:p15="http://schemas.microsoft.com/office/powerpoint/2012/main" userId="S::anne-sofie.pesola@oph.fi::942fe6e7-3f2a-4e42-81cb-eac66ab667c2" providerId="AD"/>
      </p:ext>
    </p:extLst>
  </p:cmAuthor>
  <p:cmAuthor id="2" name="Pohjonen Hanna" initials="PH" lastIdx="2" clrIdx="1">
    <p:extLst>
      <p:ext uri="{19B8F6BF-5375-455C-9EA6-DF929625EA0E}">
        <p15:presenceInfo xmlns:p15="http://schemas.microsoft.com/office/powerpoint/2012/main" userId="S::hanna.pohjonen@oph.fi::f9e7908c-d96d-4b8b-b465-66a2da85d8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E6E6E6"/>
    <a:srgbClr val="FFFFFF"/>
    <a:srgbClr val="5BCA13"/>
    <a:srgbClr val="C5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713" autoAdjust="0"/>
  </p:normalViewPr>
  <p:slideViewPr>
    <p:cSldViewPr snapToGrid="0">
      <p:cViewPr varScale="1">
        <p:scale>
          <a:sx n="87" d="100"/>
          <a:sy n="87" d="100"/>
        </p:scale>
        <p:origin x="4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28.4.2025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28/04/2025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1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88731"/>
            <a:ext cx="7149830" cy="16293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B327-4C3D-480D-BE81-072FA699EF4B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BF2A-0433-4942-8368-192C4092C9D7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9505-A14E-4F33-B524-B4F3A82BF7D3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2304000"/>
            <a:ext cx="5530174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AC42-2AE5-42D1-8054-E82D5509776B}" type="datetime1">
              <a:rPr lang="en-GB" smtClean="0"/>
              <a:t>28/04/2025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D0DA-5F3A-4F6B-857F-AE028CB6DDCC}" type="datetime1">
              <a:rPr lang="en-GB" smtClean="0"/>
              <a:t>28/04/2025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D91CC-518F-409B-9665-F5EE2F03D822}" type="datetime1">
              <a:rPr lang="en-GB" smtClean="0"/>
              <a:t>28/04/2025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14B0F-527D-4623-9A7E-09CBAF15772D}" type="datetime1">
              <a:rPr lang="en-GB" smtClean="0"/>
              <a:t>28/04/2025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78BF-43DE-419B-A91A-0DED80E3BB4C}" type="datetime1">
              <a:rPr lang="en-GB" smtClean="0"/>
              <a:t>28/04/2025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5A5A0-AED9-4528-9E99-CDA4AE3CC13B}" type="datetime1">
              <a:rPr lang="en-GB" smtClean="0"/>
              <a:t>28/04/2025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0780-476D-468C-98C2-B9EBA4D38CCE}" type="datetime1">
              <a:rPr lang="en-GB" smtClean="0"/>
              <a:t>28/04/2025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0851-22F5-4DF0-B176-7EA2EDBE10B9}" type="datetime1">
              <a:rPr lang="en-GB" smtClean="0"/>
              <a:t>28/04/2025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D6284-688B-46C6-AF28-88AD1979BD6D}" type="datetime1">
              <a:rPr lang="en-GB" smtClean="0"/>
              <a:t>28/04/2025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GB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AA389C2-C020-4AC6-AD08-A962D27A3EB8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perusteet.opintopolku.fi/#/fi/perusopetus/419550/tekstikappale/429348" TargetMode="External"/><Relationship Id="rId2" Type="http://schemas.openxmlformats.org/officeDocument/2006/relationships/hyperlink" Target="https://julkaisut.valtioneuvosto.fi/bitstream/handle/10024/165042/Paaministeri-Petteri-Orpon-hallituksen-ohjelma-20062023.pdf?sequence=1&amp;isAllowed=y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52744" y="2904824"/>
            <a:ext cx="7149830" cy="1668159"/>
          </a:xfrm>
        </p:spPr>
        <p:txBody>
          <a:bodyPr/>
          <a:lstStyle/>
          <a:p>
            <a:br>
              <a:rPr lang="fi-FI" b="0" dirty="0"/>
            </a:br>
            <a:r>
              <a:rPr lang="fi-FI" dirty="0"/>
              <a:t>Etäyhteyksiä hyödyntävä kieltenopetus</a:t>
            </a:r>
            <a:br>
              <a:rPr lang="fi-FI" b="0" dirty="0"/>
            </a:br>
            <a:r>
              <a:rPr lang="fi-FI" sz="3200" b="0" dirty="0">
                <a:cs typeface="Calibri"/>
              </a:rPr>
              <a:t>Kyselyn tuloksia</a:t>
            </a:r>
            <a:br>
              <a:rPr lang="fi-FI" sz="3200" b="0" dirty="0"/>
            </a:br>
            <a:r>
              <a:rPr lang="fi-FI" sz="3200" b="0" dirty="0">
                <a:cs typeface="Calibri"/>
              </a:rPr>
              <a:t>Suomenkielinen </a:t>
            </a:r>
            <a:r>
              <a:rPr lang="fi-FI" sz="3200" b="0" dirty="0" err="1">
                <a:cs typeface="Calibri"/>
              </a:rPr>
              <a:t>perusopetus</a:t>
            </a:r>
            <a:br>
              <a:rPr lang="fi-FI" b="0" dirty="0"/>
            </a:br>
            <a:br>
              <a:rPr lang="fi-FI" sz="3600" b="0" dirty="0">
                <a:cs typeface="Calibri"/>
              </a:rPr>
            </a:br>
            <a:br>
              <a:rPr lang="fi-FI" b="0" dirty="0"/>
            </a:br>
            <a:br>
              <a:rPr lang="en-GB" sz="4000" dirty="0">
                <a:latin typeface="Verdana"/>
                <a:ea typeface="Verdana"/>
              </a:rPr>
            </a:br>
            <a:br>
              <a:rPr lang="en-GB" sz="4000" dirty="0">
                <a:latin typeface="Verdana"/>
                <a:ea typeface="Verdana"/>
              </a:rPr>
            </a:br>
            <a:endParaRPr lang="en-GB" sz="2400" b="0" dirty="0">
              <a:latin typeface="Verdana"/>
              <a:ea typeface="Verdana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52744" y="4189228"/>
            <a:ext cx="8151777" cy="15001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800" dirty="0" err="1">
                <a:cs typeface="Calibri"/>
              </a:rPr>
              <a:t>Väestökehityksen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työryhmän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kokous</a:t>
            </a:r>
            <a:r>
              <a:rPr lang="en-GB" sz="1800" dirty="0">
                <a:cs typeface="Calibri"/>
              </a:rPr>
              <a:t>, Teams</a:t>
            </a:r>
          </a:p>
          <a:p>
            <a:r>
              <a:rPr lang="en-GB" sz="1800" dirty="0">
                <a:cs typeface="Calibri"/>
              </a:rPr>
              <a:t>Annamari Kajasto</a:t>
            </a:r>
            <a:br>
              <a:rPr lang="en-GB" sz="1800" dirty="0">
                <a:cs typeface="Calibri"/>
              </a:rPr>
            </a:br>
            <a:endParaRPr lang="en-GB" sz="1800" dirty="0">
              <a:cs typeface="Calibri"/>
            </a:endParaRPr>
          </a:p>
          <a:p>
            <a:r>
              <a:rPr lang="en-GB" sz="1800" dirty="0">
                <a:cs typeface="Calibri"/>
              </a:rPr>
              <a:t>Anna Mikander, OKM</a:t>
            </a:r>
          </a:p>
          <a:p>
            <a:r>
              <a:rPr lang="en-GB" sz="1800" dirty="0">
                <a:cs typeface="Calibri"/>
              </a:rPr>
              <a:t>Olli Määttä, Irja Seilola </a:t>
            </a:r>
            <a:r>
              <a:rPr lang="en-GB" sz="1800" dirty="0" err="1">
                <a:cs typeface="Calibri"/>
              </a:rPr>
              <a:t>ja</a:t>
            </a:r>
            <a:r>
              <a:rPr lang="en-GB" sz="1800" dirty="0">
                <a:cs typeface="Calibri"/>
              </a:rPr>
              <a:t> Yvonne Nummela (</a:t>
            </a:r>
            <a:r>
              <a:rPr lang="en-GB" sz="1800" dirty="0" err="1">
                <a:cs typeface="Calibri"/>
              </a:rPr>
              <a:t>ruotsinkielinen</a:t>
            </a:r>
            <a:r>
              <a:rPr lang="en-GB" sz="1800" dirty="0">
                <a:cs typeface="Calibri"/>
              </a:rPr>
              <a:t> Perusopetus), OPH</a:t>
            </a:r>
            <a:br>
              <a:rPr lang="en-GB" sz="1800" dirty="0">
                <a:cs typeface="Calibri"/>
              </a:rPr>
            </a:br>
            <a:endParaRPr lang="en-GB" sz="1800" dirty="0">
              <a:cs typeface="Calibri"/>
            </a:endParaRPr>
          </a:p>
          <a:p>
            <a:r>
              <a:rPr lang="en-GB" sz="1800" dirty="0">
                <a:cs typeface="Calibri"/>
              </a:rPr>
              <a:t>8.11.2024</a:t>
            </a:r>
          </a:p>
          <a:p>
            <a:endParaRPr lang="en-GB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oli: Kaareva vasemmalle 10">
            <a:extLst>
              <a:ext uri="{FF2B5EF4-FFF2-40B4-BE49-F238E27FC236}">
                <a16:creationId xmlns:a16="http://schemas.microsoft.com/office/drawing/2014/main" id="{23E01684-1820-4F5C-FAF2-5891054D63CD}"/>
              </a:ext>
            </a:extLst>
          </p:cNvPr>
          <p:cNvSpPr/>
          <p:nvPr/>
        </p:nvSpPr>
        <p:spPr>
          <a:xfrm rot="16200000">
            <a:off x="6747075" y="-1632992"/>
            <a:ext cx="1882048" cy="5672724"/>
          </a:xfrm>
          <a:prstGeom prst="curvedLeftArrow">
            <a:avLst>
              <a:gd name="adj1" fmla="val 25000"/>
              <a:gd name="adj2" fmla="val 48661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9" name="Puhekupla: Soikea 8">
            <a:extLst>
              <a:ext uri="{FF2B5EF4-FFF2-40B4-BE49-F238E27FC236}">
                <a16:creationId xmlns:a16="http://schemas.microsoft.com/office/drawing/2014/main" id="{985A8715-13CC-CD1F-7D7B-C45241DB749D}"/>
              </a:ext>
            </a:extLst>
          </p:cNvPr>
          <p:cNvSpPr/>
          <p:nvPr/>
        </p:nvSpPr>
        <p:spPr>
          <a:xfrm>
            <a:off x="1765620" y="3391786"/>
            <a:ext cx="3306725" cy="2424223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rgbClr val="7030A0"/>
                </a:solidFill>
                <a:ea typeface="+mn-lt"/>
                <a:cs typeface="+mn-lt"/>
              </a:rPr>
              <a:t>"Ei ole ollut tarvetta eikä opetusta tarvitsekaan suunnitella normi peruskoulun oppilaille"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D357470-EAC9-691A-36BF-A866E335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9505-A14E-4F33-B524-B4F3A82BF7D3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054799-EB64-71B0-407F-97B860C1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EBF8A010-524D-9AEA-100E-467916ED51DA}"/>
              </a:ext>
            </a:extLst>
          </p:cNvPr>
          <p:cNvSpPr/>
          <p:nvPr/>
        </p:nvSpPr>
        <p:spPr>
          <a:xfrm>
            <a:off x="1780162" y="245129"/>
            <a:ext cx="3306725" cy="2424223"/>
          </a:xfrm>
          <a:prstGeom prst="wedgeEllipse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rgbClr val="7030A0"/>
                </a:solidFill>
              </a:rPr>
              <a:t>"Valinnaiset kielet eivät toteudu pienissä kouluissa ilman etäopetusta"</a:t>
            </a:r>
          </a:p>
        </p:txBody>
      </p:sp>
      <p:sp>
        <p:nvSpPr>
          <p:cNvPr id="8" name="Puhekupla: Soikea 7">
            <a:extLst>
              <a:ext uri="{FF2B5EF4-FFF2-40B4-BE49-F238E27FC236}">
                <a16:creationId xmlns:a16="http://schemas.microsoft.com/office/drawing/2014/main" id="{905F8E54-6EA5-B7D3-59FC-5A21C5B8A983}"/>
              </a:ext>
            </a:extLst>
          </p:cNvPr>
          <p:cNvSpPr/>
          <p:nvPr/>
        </p:nvSpPr>
        <p:spPr>
          <a:xfrm>
            <a:off x="4498948" y="1090084"/>
            <a:ext cx="3306725" cy="2424223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000" dirty="0">
              <a:solidFill>
                <a:srgbClr val="7030A0"/>
              </a:solidFill>
              <a:ea typeface="+mn-lt"/>
              <a:cs typeface="+mn-lt"/>
            </a:endParaRPr>
          </a:p>
          <a:p>
            <a:pPr algn="ctr"/>
            <a:r>
              <a:rPr lang="fi-FI" sz="2000" dirty="0">
                <a:solidFill>
                  <a:srgbClr val="7030A0"/>
                </a:solidFill>
                <a:ea typeface="+mn-lt"/>
                <a:cs typeface="+mn-lt"/>
              </a:rPr>
              <a:t>"Välimatkat muihin kuntiin ovat pitkät, joten etäopetus on käytännöllistä"</a:t>
            </a:r>
          </a:p>
          <a:p>
            <a:pPr algn="ctr"/>
            <a:endParaRPr lang="fi-FI" dirty="0"/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9F8AD9CB-8CFB-85ED-EDE3-CA1CDD5EFA50}"/>
              </a:ext>
            </a:extLst>
          </p:cNvPr>
          <p:cNvSpPr/>
          <p:nvPr/>
        </p:nvSpPr>
        <p:spPr>
          <a:xfrm>
            <a:off x="8686356" y="2185794"/>
            <a:ext cx="3094517" cy="204446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/>
              <a:t>Etäopetusta vai etäyhteyksiä hyödyntävää opetusta?</a:t>
            </a:r>
          </a:p>
        </p:txBody>
      </p:sp>
      <p:sp>
        <p:nvSpPr>
          <p:cNvPr id="13" name="Puhekupla: Soikea 12">
            <a:extLst>
              <a:ext uri="{FF2B5EF4-FFF2-40B4-BE49-F238E27FC236}">
                <a16:creationId xmlns:a16="http://schemas.microsoft.com/office/drawing/2014/main" id="{773BEC92-65E2-42EA-9D9E-62E4F762822C}"/>
              </a:ext>
            </a:extLst>
          </p:cNvPr>
          <p:cNvSpPr/>
          <p:nvPr/>
        </p:nvSpPr>
        <p:spPr>
          <a:xfrm>
            <a:off x="5669641" y="3208027"/>
            <a:ext cx="2900032" cy="2137252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rgbClr val="7030A0"/>
                </a:solidFill>
                <a:ea typeface="+mn-lt"/>
                <a:cs typeface="+mn-lt"/>
              </a:rPr>
              <a:t>"</a:t>
            </a:r>
            <a:r>
              <a:rPr lang="fi-FI" sz="2000" dirty="0">
                <a:solidFill>
                  <a:srgbClr val="7030A0"/>
                </a:solidFill>
                <a:ea typeface="+mn-lt"/>
                <a:cs typeface="Arial"/>
              </a:rPr>
              <a:t>Tulee luultavasti ajankohtaiseksi tulevaisuudessa </a:t>
            </a:r>
            <a:r>
              <a:rPr lang="fi-FI" sz="2000" dirty="0" err="1">
                <a:solidFill>
                  <a:srgbClr val="7030A0"/>
                </a:solidFill>
                <a:ea typeface="+mn-lt"/>
                <a:cs typeface="Arial"/>
              </a:rPr>
              <a:t>rekryvaikeuksien</a:t>
            </a:r>
            <a:r>
              <a:rPr lang="fi-FI" sz="2000" dirty="0">
                <a:solidFill>
                  <a:srgbClr val="7030A0"/>
                </a:solidFill>
                <a:ea typeface="+mn-lt"/>
                <a:cs typeface="Arial"/>
              </a:rPr>
              <a:t> vuoksi”</a:t>
            </a:r>
          </a:p>
        </p:txBody>
      </p:sp>
    </p:spTree>
    <p:extLst>
      <p:ext uri="{BB962C8B-B14F-4D97-AF65-F5344CB8AC3E}">
        <p14:creationId xmlns:p14="http://schemas.microsoft.com/office/powerpoint/2010/main" val="80340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oli: Kaareva vasemmalle 10">
            <a:extLst>
              <a:ext uri="{FF2B5EF4-FFF2-40B4-BE49-F238E27FC236}">
                <a16:creationId xmlns:a16="http://schemas.microsoft.com/office/drawing/2014/main" id="{23E01684-1820-4F5C-FAF2-5891054D63CD}"/>
              </a:ext>
            </a:extLst>
          </p:cNvPr>
          <p:cNvSpPr/>
          <p:nvPr/>
        </p:nvSpPr>
        <p:spPr>
          <a:xfrm rot="16200000">
            <a:off x="8375959" y="-1109099"/>
            <a:ext cx="1882048" cy="4732002"/>
          </a:xfrm>
          <a:prstGeom prst="curvedLeftArrow">
            <a:avLst>
              <a:gd name="adj1" fmla="val 25000"/>
              <a:gd name="adj2" fmla="val 48661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9" name="Puhekupla: Soikea 8">
            <a:extLst>
              <a:ext uri="{FF2B5EF4-FFF2-40B4-BE49-F238E27FC236}">
                <a16:creationId xmlns:a16="http://schemas.microsoft.com/office/drawing/2014/main" id="{985A8715-13CC-CD1F-7D7B-C45241DB749D}"/>
              </a:ext>
            </a:extLst>
          </p:cNvPr>
          <p:cNvSpPr/>
          <p:nvPr/>
        </p:nvSpPr>
        <p:spPr>
          <a:xfrm>
            <a:off x="5904613" y="3767480"/>
            <a:ext cx="3306725" cy="2424223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rgbClr val="7030A0"/>
                </a:solidFill>
                <a:ea typeface="+mn-lt"/>
                <a:cs typeface="+mn-lt"/>
              </a:rPr>
              <a:t>"Ei ole ollut tarvetta eikä opetusta tarvitsekaan suunnitella normi peruskoulun oppilaille"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35603C7-2027-E054-1D4E-7CA4EA926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170" y="980531"/>
            <a:ext cx="10515600" cy="901428"/>
          </a:xfrm>
        </p:spPr>
        <p:txBody>
          <a:bodyPr/>
          <a:lstStyle/>
          <a:p>
            <a:r>
              <a:rPr lang="fi-FI" sz="3600" dirty="0"/>
              <a:t>Esityksen sisältö</a:t>
            </a:r>
            <a:br>
              <a:rPr lang="fi-FI" sz="3600" dirty="0"/>
            </a:br>
            <a:br>
              <a:rPr lang="fi-FI" sz="3600" dirty="0"/>
            </a:br>
            <a:endParaRPr lang="fi-FI" sz="36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A348B6-509D-0E63-44EA-6DAC4CC1B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568" y="1916252"/>
            <a:ext cx="10515600" cy="39186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Kyselyn taustat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Kyselyn tuloksia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Kielet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Suunnitelmat tai tarpeet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Tarkemmat tarpeet ja perustelut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i-FI" dirty="0"/>
              <a:t>Hyötyjä, haasteita ja muita ajatuksia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D357470-EAC9-691A-36BF-A866E335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9505-A14E-4F33-B524-B4F3A82BF7D3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054799-EB64-71B0-407F-97B860C1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EBF8A010-524D-9AEA-100E-467916ED51DA}"/>
              </a:ext>
            </a:extLst>
          </p:cNvPr>
          <p:cNvSpPr/>
          <p:nvPr/>
        </p:nvSpPr>
        <p:spPr>
          <a:xfrm>
            <a:off x="4442637" y="331351"/>
            <a:ext cx="3306725" cy="2424223"/>
          </a:xfrm>
          <a:prstGeom prst="wedgeEllipse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rgbClr val="7030A0"/>
                </a:solidFill>
              </a:rPr>
              <a:t>"Valinnaiset kielet eivät toteudu pienissä kouluissa ilman etäopetusta"</a:t>
            </a:r>
          </a:p>
        </p:txBody>
      </p:sp>
      <p:sp>
        <p:nvSpPr>
          <p:cNvPr id="8" name="Puhekupla: Soikea 7">
            <a:extLst>
              <a:ext uri="{FF2B5EF4-FFF2-40B4-BE49-F238E27FC236}">
                <a16:creationId xmlns:a16="http://schemas.microsoft.com/office/drawing/2014/main" id="{905F8E54-6EA5-B7D3-59FC-5A21C5B8A983}"/>
              </a:ext>
            </a:extLst>
          </p:cNvPr>
          <p:cNvSpPr/>
          <p:nvPr/>
        </p:nvSpPr>
        <p:spPr>
          <a:xfrm>
            <a:off x="7071537" y="1287326"/>
            <a:ext cx="3306725" cy="2424223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000" dirty="0">
              <a:solidFill>
                <a:srgbClr val="7030A0"/>
              </a:solidFill>
              <a:ea typeface="+mn-lt"/>
              <a:cs typeface="+mn-lt"/>
            </a:endParaRPr>
          </a:p>
          <a:p>
            <a:pPr algn="ctr"/>
            <a:r>
              <a:rPr lang="fi-FI" sz="2000" dirty="0">
                <a:solidFill>
                  <a:srgbClr val="7030A0"/>
                </a:solidFill>
                <a:ea typeface="+mn-lt"/>
                <a:cs typeface="+mn-lt"/>
              </a:rPr>
              <a:t>"Välimatkat muihin kuntiin ovat pitkät, joten etäopetus on käytännöllistä"</a:t>
            </a:r>
          </a:p>
          <a:p>
            <a:pPr algn="ctr"/>
            <a:endParaRPr lang="fi-FI" dirty="0"/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9F8AD9CB-8CFB-85ED-EDE3-CA1CDD5EFA50}"/>
              </a:ext>
            </a:extLst>
          </p:cNvPr>
          <p:cNvSpPr/>
          <p:nvPr/>
        </p:nvSpPr>
        <p:spPr>
          <a:xfrm>
            <a:off x="10455607" y="2232219"/>
            <a:ext cx="1608922" cy="204446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Etäopetusta vai etäyhteyksiä hyödyntävää opetusta?</a:t>
            </a:r>
          </a:p>
        </p:txBody>
      </p:sp>
      <p:sp>
        <p:nvSpPr>
          <p:cNvPr id="13" name="Puhekupla: Soikea 12">
            <a:extLst>
              <a:ext uri="{FF2B5EF4-FFF2-40B4-BE49-F238E27FC236}">
                <a16:creationId xmlns:a16="http://schemas.microsoft.com/office/drawing/2014/main" id="{773BEC92-65E2-42EA-9D9E-62E4F762822C}"/>
              </a:ext>
            </a:extLst>
          </p:cNvPr>
          <p:cNvSpPr/>
          <p:nvPr/>
        </p:nvSpPr>
        <p:spPr>
          <a:xfrm>
            <a:off x="8838317" y="4430744"/>
            <a:ext cx="2900032" cy="2137252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rgbClr val="7030A0"/>
                </a:solidFill>
                <a:ea typeface="+mn-lt"/>
                <a:cs typeface="+mn-lt"/>
              </a:rPr>
              <a:t>"</a:t>
            </a:r>
            <a:r>
              <a:rPr lang="fi-FI" sz="2000" dirty="0">
                <a:solidFill>
                  <a:srgbClr val="7030A0"/>
                </a:solidFill>
                <a:ea typeface="+mn-lt"/>
                <a:cs typeface="Arial"/>
              </a:rPr>
              <a:t>Tulee luultavasti ajankohtaiseksi tulevaisuudessa </a:t>
            </a:r>
            <a:r>
              <a:rPr lang="fi-FI" sz="2000" dirty="0" err="1">
                <a:solidFill>
                  <a:srgbClr val="7030A0"/>
                </a:solidFill>
                <a:ea typeface="+mn-lt"/>
                <a:cs typeface="Arial"/>
              </a:rPr>
              <a:t>rekryvaikeuksien</a:t>
            </a:r>
            <a:r>
              <a:rPr lang="fi-FI" sz="2000" dirty="0">
                <a:solidFill>
                  <a:srgbClr val="7030A0"/>
                </a:solidFill>
                <a:ea typeface="+mn-lt"/>
                <a:cs typeface="Arial"/>
              </a:rPr>
              <a:t> vuoksi”</a:t>
            </a:r>
          </a:p>
        </p:txBody>
      </p:sp>
    </p:spTree>
    <p:extLst>
      <p:ext uri="{BB962C8B-B14F-4D97-AF65-F5344CB8AC3E}">
        <p14:creationId xmlns:p14="http://schemas.microsoft.com/office/powerpoint/2010/main" val="2343740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C6E17C-1C32-E5D6-FDF3-A1F23BDE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113991"/>
            <a:ext cx="10515600" cy="2033900"/>
          </a:xfrm>
        </p:spPr>
        <p:txBody>
          <a:bodyPr/>
          <a:lstStyle/>
          <a:p>
            <a:r>
              <a:rPr lang="fi-FI" sz="2800">
                <a:cs typeface="Calibri"/>
              </a:rPr>
              <a:t>Kyselyn taustat</a:t>
            </a:r>
            <a:endParaRPr lang="fi-FI" sz="28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0250F1-85FA-BB6F-1F8A-DA1601F6B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574158"/>
            <a:ext cx="11179283" cy="553900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+mj-lt"/>
              <a:buAutoNum type="arabicPeriod"/>
            </a:pPr>
            <a:r>
              <a:rPr lang="fi-FI" sz="1800" dirty="0">
                <a:solidFill>
                  <a:schemeClr val="accent1"/>
                </a:solidFill>
                <a:cs typeface="Calibri"/>
              </a:rPr>
              <a:t>OKM:n pyyntö Opetushallitukselle</a:t>
            </a:r>
          </a:p>
          <a:p>
            <a:pPr marL="360045" indent="-360045">
              <a:buFont typeface="+mj-lt"/>
              <a:buAutoNum type="arabicPeriod"/>
            </a:pPr>
            <a:r>
              <a:rPr lang="fi-FI" sz="1800" dirty="0">
                <a:cs typeface="Calibri"/>
                <a:hlinkClick r:id="rId2"/>
              </a:rPr>
              <a:t>Hallitusohjelma 2023</a:t>
            </a:r>
          </a:p>
          <a:p>
            <a:pPr lvl="1"/>
            <a:r>
              <a:rPr lang="fi-FI" sz="1600" dirty="0">
                <a:cs typeface="Calibri"/>
              </a:rPr>
              <a:t>"</a:t>
            </a:r>
            <a:r>
              <a:rPr lang="fi-FI" sz="1600" dirty="0">
                <a:ea typeface="+mn-lt"/>
                <a:cs typeface="+mn-lt"/>
              </a:rPr>
              <a:t>Hallitus arvioi etäopetuksen hyödyntämisen mahdollisuuksia nykyistä laajemmin perusopetuksessa tarkkarajaisesti säädettynä esimerkiksi valinnaisten kielten opetuksessa." </a:t>
            </a:r>
            <a:endParaRPr lang="fi-FI" sz="1600" dirty="0">
              <a:cs typeface="Calibri"/>
            </a:endParaRPr>
          </a:p>
          <a:p>
            <a:pPr marL="360045" indent="-360045">
              <a:buFont typeface="+mj-lt"/>
              <a:buAutoNum type="arabicPeriod"/>
            </a:pPr>
            <a:r>
              <a:rPr lang="fi-FI" sz="1800" dirty="0">
                <a:solidFill>
                  <a:schemeClr val="accent1"/>
                </a:solidFill>
                <a:cs typeface="Calibri"/>
              </a:rPr>
              <a:t>Etäyhteyksiä hyödyntävä opetus </a:t>
            </a:r>
            <a:r>
              <a:rPr lang="fi-FI" sz="1800" dirty="0">
                <a:cs typeface="Calibri"/>
              </a:rPr>
              <a:t>(</a:t>
            </a:r>
            <a:r>
              <a:rPr lang="fi-FI" sz="1800" dirty="0">
                <a:cs typeface="Calibri"/>
                <a:hlinkClick r:id="rId3"/>
              </a:rPr>
              <a:t>POPS 2014, 5.4.3</a:t>
            </a:r>
            <a:r>
              <a:rPr lang="fi-FI" sz="1800" dirty="0">
                <a:cs typeface="Calibri"/>
              </a:rPr>
              <a:t>)</a:t>
            </a:r>
            <a:endParaRPr lang="fi-FI" sz="1800" dirty="0">
              <a:ea typeface="Calibri"/>
              <a:cs typeface="Calibri"/>
            </a:endParaRPr>
          </a:p>
          <a:p>
            <a:pPr lvl="1"/>
            <a:r>
              <a:rPr lang="fi-FI" sz="1600" dirty="0">
                <a:cs typeface="Calibri"/>
              </a:rPr>
              <a:t>"</a:t>
            </a:r>
            <a:r>
              <a:rPr lang="fi-FI" sz="1600" dirty="0">
                <a:solidFill>
                  <a:srgbClr val="212529"/>
                </a:solidFill>
                <a:ea typeface="+mn-lt"/>
                <a:cs typeface="+mn-lt"/>
              </a:rPr>
              <a:t>Etäyhteyksillä voidaan tukea erityisesti harvemmin opiskeltujen kielten ja uskontojen sekä valinnaisten aineiden opetusta. Etäyhteyksiä hyödyntävällä opetuksella edistetään oppilaiden yhdenvertaisia mahdollisuuksia monipuoliseen ja laadukkaaseen perusopetukseen koulun koosta ja sijainnista riippumatta."</a:t>
            </a:r>
            <a:endParaRPr lang="fi-FI" sz="1600" dirty="0">
              <a:cs typeface="Calibri"/>
            </a:endParaRPr>
          </a:p>
          <a:p>
            <a:pPr marL="360045" indent="-360045">
              <a:buFont typeface="+mj-lt"/>
              <a:buAutoNum type="arabicPeriod"/>
            </a:pPr>
            <a:r>
              <a:rPr lang="fi-FI" sz="1800" dirty="0">
                <a:solidFill>
                  <a:schemeClr val="accent1"/>
                </a:solidFill>
                <a:cs typeface="Calibri"/>
              </a:rPr>
              <a:t>Toteutus </a:t>
            </a:r>
            <a:r>
              <a:rPr lang="fi-FI" sz="1800" dirty="0" err="1">
                <a:solidFill>
                  <a:schemeClr val="accent1"/>
                </a:solidFill>
                <a:cs typeface="Calibri"/>
              </a:rPr>
              <a:t>Webropol</a:t>
            </a:r>
            <a:r>
              <a:rPr lang="fi-FI" sz="1800" dirty="0">
                <a:solidFill>
                  <a:schemeClr val="accent1"/>
                </a:solidFill>
                <a:cs typeface="Calibri"/>
              </a:rPr>
              <a:t>-kyselynä 2.-20.5.2024 yhteistyössä OKM:n kanssa</a:t>
            </a:r>
            <a:endParaRPr lang="fi-FI" sz="1800" dirty="0">
              <a:solidFill>
                <a:schemeClr val="accent1"/>
              </a:solidFill>
              <a:ea typeface="Calibri"/>
              <a:cs typeface="Calibri"/>
            </a:endParaRPr>
          </a:p>
          <a:p>
            <a:pPr lvl="1"/>
            <a:r>
              <a:rPr lang="fi-FI" sz="1600" dirty="0">
                <a:cs typeface="Calibri"/>
              </a:rPr>
              <a:t>Suomen- ja ruotsinkielisen perusopetuksen järjestäjille Opintopolun kautta</a:t>
            </a:r>
            <a:endParaRPr lang="fi-FI" sz="1600" dirty="0">
              <a:ea typeface="Calibri"/>
              <a:cs typeface="Calibri"/>
            </a:endParaRPr>
          </a:p>
          <a:p>
            <a:pPr lvl="1"/>
            <a:r>
              <a:rPr lang="fi-FI" sz="1600" dirty="0">
                <a:cs typeface="Calibri"/>
              </a:rPr>
              <a:t>Kielet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600" dirty="0">
                <a:cs typeface="Calibri"/>
              </a:rPr>
              <a:t>toinen kotimainen kieli, ruotsi ja suomi, vieraat kielet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600" dirty="0">
                <a:cs typeface="Calibri"/>
              </a:rPr>
              <a:t>kotoperäiset kielet: perusopetusta täydentävä saamen, romanikielen tai oppilaan oman äidinkielen opetus, äidinkieli ja kirjallisuus</a:t>
            </a:r>
            <a:endParaRPr lang="fi-FI" sz="1600" dirty="0">
              <a:ea typeface="Calibri"/>
              <a:cs typeface="Calibri"/>
            </a:endParaRPr>
          </a:p>
          <a:p>
            <a:pPr lvl="1"/>
            <a:r>
              <a:rPr lang="fi-FI" sz="1600" dirty="0">
                <a:cs typeface="Calibri"/>
              </a:rPr>
              <a:t>Vastaajia yht. 301 (suomenkielinen </a:t>
            </a:r>
            <a:r>
              <a:rPr lang="fi-FI" sz="1600" dirty="0" err="1">
                <a:cs typeface="Calibri"/>
              </a:rPr>
              <a:t>perusopetus</a:t>
            </a:r>
            <a:r>
              <a:rPr lang="fi-FI" sz="1600" dirty="0">
                <a:cs typeface="Calibri"/>
              </a:rPr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1600" dirty="0">
                <a:cs typeface="Calibri"/>
              </a:rPr>
              <a:t>suurin osa kunnista, muita opetuksen järjestäjiä, rehtoreita, sivistysjohtajia</a:t>
            </a:r>
          </a:p>
          <a:p>
            <a:pPr marL="360045" indent="-360045"/>
            <a:endParaRPr lang="fi-FI" dirty="0">
              <a:cs typeface="Calibri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FCF136-1C17-34E1-E908-2610EC400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568" y="6481700"/>
            <a:ext cx="883594" cy="262309"/>
          </a:xfrm>
        </p:spPr>
        <p:txBody>
          <a:bodyPr/>
          <a:lstStyle/>
          <a:p>
            <a:fld id="{97FDBF2A-0433-4942-8368-192C4092C9D7}" type="datetime1">
              <a:rPr lang="en-GB" smtClean="0"/>
              <a:t>28/04/2025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7553D1-B9E1-81A9-E2ED-0755B5132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0162" y="6481700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388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267CE4-DD35-3D9A-1F33-110A50B8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424544"/>
            <a:ext cx="10515600" cy="1208314"/>
          </a:xfrm>
        </p:spPr>
        <p:txBody>
          <a:bodyPr/>
          <a:lstStyle/>
          <a:p>
            <a:r>
              <a:rPr lang="fi-FI" dirty="0"/>
              <a:t>Kyselyn tuloksia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AA73B3-3666-5448-80DD-E64912998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518557"/>
            <a:ext cx="10515600" cy="3985807"/>
          </a:xfrm>
        </p:spPr>
        <p:txBody>
          <a:bodyPr/>
          <a:lstStyle/>
          <a:p>
            <a:r>
              <a:rPr lang="fi-FI" dirty="0"/>
              <a:t>30 % järjestänyt etäyhteyksiä hyödyntävää opetusta (291 vastaajaa)</a:t>
            </a:r>
          </a:p>
          <a:p>
            <a:pPr lvl="1"/>
            <a:r>
              <a:rPr lang="fi-FI" dirty="0"/>
              <a:t>suurin osa järjestänyt tarpeen mukaan</a:t>
            </a:r>
            <a:br>
              <a:rPr lang="fi-FI" dirty="0"/>
            </a:br>
            <a:endParaRPr lang="fi-FI" dirty="0"/>
          </a:p>
          <a:p>
            <a:r>
              <a:rPr lang="fi-FI" dirty="0"/>
              <a:t>Opetuksen toteutus (73 vastaajaa)</a:t>
            </a:r>
          </a:p>
          <a:p>
            <a:pPr lvl="1"/>
            <a:r>
              <a:rPr lang="fi-FI" dirty="0"/>
              <a:t>luokkahuoneessa, jossain muussa tilassa koulussa, kotona, asumisen yksikössä</a:t>
            </a:r>
          </a:p>
          <a:p>
            <a:pPr lvl="1"/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31B4B9-6984-83D8-C53F-FE9A5E2CB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BF2A-0433-4942-8368-192C4092C9D7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5AFD8F-5581-33D3-8568-46D6C63A3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</p:spTree>
    <p:extLst>
      <p:ext uri="{BB962C8B-B14F-4D97-AF65-F5344CB8AC3E}">
        <p14:creationId xmlns:p14="http://schemas.microsoft.com/office/powerpoint/2010/main" val="1141246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267CE4-DD35-3D9A-1F33-110A50B8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90004"/>
            <a:ext cx="10515600" cy="1208314"/>
          </a:xfrm>
        </p:spPr>
        <p:txBody>
          <a:bodyPr/>
          <a:lstStyle/>
          <a:p>
            <a:r>
              <a:rPr lang="fi-FI" dirty="0"/>
              <a:t>Kyselyn tuloksia, kielet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AA73B3-3666-5448-80DD-E64912998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045029"/>
            <a:ext cx="10515600" cy="4949194"/>
          </a:xfrm>
        </p:spPr>
        <p:txBody>
          <a:bodyPr/>
          <a:lstStyle/>
          <a:p>
            <a:r>
              <a:rPr lang="fi-FI" dirty="0"/>
              <a:t>Lukuvuosi 2023-2024, kielet (46 vastaajaa)</a:t>
            </a:r>
          </a:p>
          <a:p>
            <a:pPr lvl="1"/>
            <a:r>
              <a:rPr lang="fi-FI" dirty="0"/>
              <a:t>saame vieraana kielenä, espanja, ruotsi, venäjä, englanti, ranska, norja, saksa</a:t>
            </a:r>
          </a:p>
          <a:p>
            <a:pPr lvl="1"/>
            <a:r>
              <a:rPr lang="fi-FI" dirty="0"/>
              <a:t>kotoperäiset kielet: inarinsaame, koltansaame, pohjoissaame, suomalainen viittomakieli</a:t>
            </a:r>
          </a:p>
          <a:p>
            <a:r>
              <a:rPr lang="fi-FI" dirty="0"/>
              <a:t>Kuntien suunnitelmat</a:t>
            </a:r>
          </a:p>
          <a:p>
            <a:pPr marL="895032" lvl="1" indent="-360045"/>
            <a:r>
              <a:rPr lang="fi-FI" dirty="0">
                <a:ea typeface="+mn-lt"/>
                <a:cs typeface="+mn-lt"/>
              </a:rPr>
              <a:t>saksa</a:t>
            </a:r>
            <a:r>
              <a:rPr lang="fi-FI" dirty="0">
                <a:cs typeface="Calibri"/>
              </a:rPr>
              <a:t>, A2-kielet, </a:t>
            </a:r>
            <a:r>
              <a:rPr lang="fi-FI" dirty="0">
                <a:ea typeface="+mn-lt"/>
                <a:cs typeface="+mn-lt"/>
              </a:rPr>
              <a:t>saame</a:t>
            </a:r>
            <a:r>
              <a:rPr lang="fi-FI" dirty="0"/>
              <a:t>, </a:t>
            </a:r>
            <a:r>
              <a:rPr lang="fi-FI" dirty="0">
                <a:ea typeface="+mn-lt"/>
                <a:cs typeface="+mn-lt"/>
              </a:rPr>
              <a:t>ruotsi</a:t>
            </a:r>
            <a:r>
              <a:rPr lang="fi-FI" dirty="0"/>
              <a:t>, </a:t>
            </a:r>
            <a:r>
              <a:rPr lang="fi-FI" dirty="0">
                <a:ea typeface="+mn-lt"/>
                <a:cs typeface="+mn-lt"/>
              </a:rPr>
              <a:t>ranska</a:t>
            </a:r>
            <a:r>
              <a:rPr lang="fi-FI" dirty="0"/>
              <a:t>, </a:t>
            </a:r>
            <a:r>
              <a:rPr lang="fi-FI" dirty="0">
                <a:ea typeface="+mn-lt"/>
                <a:cs typeface="+mn-lt"/>
              </a:rPr>
              <a:t>espanja</a:t>
            </a:r>
            <a:r>
              <a:rPr lang="fi-FI" dirty="0"/>
              <a:t>, </a:t>
            </a:r>
            <a:r>
              <a:rPr lang="fi-FI" dirty="0">
                <a:ea typeface="+mn-lt"/>
                <a:cs typeface="+mn-lt"/>
              </a:rPr>
              <a:t>venäjä</a:t>
            </a:r>
            <a:r>
              <a:rPr lang="fi-FI" dirty="0">
                <a:cs typeface="Calibri"/>
              </a:rPr>
              <a:t>, </a:t>
            </a:r>
            <a:r>
              <a:rPr lang="fi-FI" dirty="0">
                <a:ea typeface="+mn-lt"/>
                <a:cs typeface="+mn-lt"/>
              </a:rPr>
              <a:t>inarinsaame, koltansaame, ukraina</a:t>
            </a:r>
            <a:r>
              <a:rPr lang="fi-FI" dirty="0">
                <a:cs typeface="Calibri"/>
              </a:rPr>
              <a:t>, </a:t>
            </a:r>
            <a:r>
              <a:rPr lang="fi-FI" dirty="0">
                <a:ea typeface="+mn-lt"/>
                <a:cs typeface="+mn-lt"/>
              </a:rPr>
              <a:t>B2-kielet (esim. saksa, venäjä)</a:t>
            </a:r>
            <a:r>
              <a:rPr lang="fi-FI" dirty="0"/>
              <a:t>, </a:t>
            </a:r>
            <a:r>
              <a:rPr lang="fi-FI" dirty="0">
                <a:ea typeface="+mn-lt"/>
                <a:cs typeface="+mn-lt"/>
              </a:rPr>
              <a:t>arabia</a:t>
            </a:r>
            <a:r>
              <a:rPr lang="fi-FI" dirty="0"/>
              <a:t>, </a:t>
            </a:r>
            <a:r>
              <a:rPr lang="fi-FI" dirty="0">
                <a:ea typeface="+mn-lt"/>
                <a:cs typeface="+mn-lt"/>
              </a:rPr>
              <a:t>viittomakieli</a:t>
            </a:r>
            <a:r>
              <a:rPr lang="fi-FI" dirty="0"/>
              <a:t>, </a:t>
            </a:r>
            <a:r>
              <a:rPr lang="fi-FI" dirty="0">
                <a:ea typeface="+mn-lt"/>
                <a:cs typeface="+mn-lt"/>
              </a:rPr>
              <a:t>norja</a:t>
            </a:r>
          </a:p>
          <a:p>
            <a:pPr marL="895032" lvl="1" indent="-360045"/>
            <a:r>
              <a:rPr lang="fi-FI" dirty="0">
                <a:ea typeface="+mn-lt"/>
                <a:cs typeface="+mn-lt"/>
              </a:rPr>
              <a:t>romanikieli</a:t>
            </a:r>
          </a:p>
          <a:p>
            <a:pPr marL="1439545" lvl="2" indent="-360045"/>
            <a:r>
              <a:rPr lang="fi-FI" sz="1800" dirty="0">
                <a:ea typeface="+mn-lt"/>
                <a:cs typeface="+mn-lt"/>
              </a:rPr>
              <a:t>”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Kovasti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tarvisimme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esim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.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romanikielen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opetukseen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edes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etäopetusta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,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mutta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ei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ole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vielä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toteutunut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.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Kyselimme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Opetushallitukselta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mahdollisuutta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 </a:t>
            </a:r>
            <a:r>
              <a:rPr lang="en-US" sz="1800" dirty="0" err="1">
                <a:solidFill>
                  <a:srgbClr val="333333"/>
                </a:solidFill>
                <a:ea typeface="+mn-lt"/>
                <a:cs typeface="Arial"/>
              </a:rPr>
              <a:t>tähän</a:t>
            </a:r>
            <a:r>
              <a:rPr lang="en-US" sz="1800" dirty="0">
                <a:solidFill>
                  <a:srgbClr val="333333"/>
                </a:solidFill>
                <a:ea typeface="+mn-lt"/>
                <a:cs typeface="Arial"/>
              </a:rPr>
              <a:t>.”</a:t>
            </a:r>
            <a:endParaRPr lang="fi-FI" sz="1800" dirty="0"/>
          </a:p>
          <a:p>
            <a:pPr marL="895032" lvl="1" indent="-360045"/>
            <a:endParaRPr lang="fi-FI" dirty="0"/>
          </a:p>
          <a:p>
            <a:pPr marL="360045" indent="-360045"/>
            <a:endParaRPr lang="fi-FI" dirty="0">
              <a:cs typeface="Calibri"/>
            </a:endParaRPr>
          </a:p>
          <a:p>
            <a:pPr lvl="1"/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31B4B9-6984-83D8-C53F-FE9A5E2CB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BF2A-0433-4942-8368-192C4092C9D7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5AFD8F-5581-33D3-8568-46D6C63A3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</p:spTree>
    <p:extLst>
      <p:ext uri="{BB962C8B-B14F-4D97-AF65-F5344CB8AC3E}">
        <p14:creationId xmlns:p14="http://schemas.microsoft.com/office/powerpoint/2010/main" val="76885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C979ADA7-36E6-BE63-5C65-90797EEAA5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235435"/>
              </p:ext>
            </p:extLst>
          </p:nvPr>
        </p:nvGraphicFramePr>
        <p:xfrm>
          <a:off x="506186" y="779904"/>
          <a:ext cx="11446330" cy="529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3165">
                  <a:extLst>
                    <a:ext uri="{9D8B030D-6E8A-4147-A177-3AD203B41FA5}">
                      <a16:colId xmlns:a16="http://schemas.microsoft.com/office/drawing/2014/main" val="2590185496"/>
                    </a:ext>
                  </a:extLst>
                </a:gridCol>
                <a:gridCol w="5723165">
                  <a:extLst>
                    <a:ext uri="{9D8B030D-6E8A-4147-A177-3AD203B41FA5}">
                      <a16:colId xmlns:a16="http://schemas.microsoft.com/office/drawing/2014/main" val="1249623422"/>
                    </a:ext>
                  </a:extLst>
                </a:gridCol>
              </a:tblGrid>
              <a:tr h="383633">
                <a:tc>
                  <a:txBody>
                    <a:bodyPr/>
                    <a:lstStyle/>
                    <a:p>
                      <a:r>
                        <a:rPr lang="fi-FI" sz="2000" dirty="0"/>
                        <a:t>On suunnitelmia, perustelut (37 %)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000" dirty="0"/>
                        <a:t>Ei ole suunnitelmia, perustelut (63 %)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269459"/>
                  </a:ext>
                </a:extLst>
              </a:tr>
              <a:tr h="3767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1" dirty="0">
                          <a:solidFill>
                            <a:schemeClr val="tx2"/>
                          </a:solidFill>
                          <a:ea typeface="+mn-lt"/>
                          <a:cs typeface="+mn-lt"/>
                        </a:rPr>
                        <a:t>Etäisyydet ja koulujen sijainti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b="0" dirty="0">
                          <a:solidFill>
                            <a:schemeClr val="tx1"/>
                          </a:solidFill>
                          <a:ea typeface="+mn-lt"/>
                          <a:cs typeface="+mn-lt"/>
                        </a:rPr>
                        <a:t>ei ole ilmennyt tarvetta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026696"/>
                  </a:ext>
                </a:extLst>
              </a:tr>
              <a:tr h="4582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1" dirty="0">
                          <a:solidFill>
                            <a:schemeClr val="tx2"/>
                          </a:solidFill>
                          <a:ea typeface="+mn-lt"/>
                          <a:cs typeface="+mn-lt"/>
                        </a:rPr>
                        <a:t>Pienet oppilasryhmät ja ryhmien muodostamisen haasteet </a:t>
                      </a:r>
                      <a:r>
                        <a:rPr lang="fi-FI" sz="1800" dirty="0">
                          <a:ea typeface="+mn-lt"/>
                          <a:cs typeface="+mn-lt"/>
                        </a:rPr>
                        <a:t>- oppilaan oman äidinkielen opetus, valinnaiset kielet, vähenevät oppilasmäärät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>
                          <a:solidFill>
                            <a:schemeClr val="tx1"/>
                          </a:solidFill>
                          <a:ea typeface="+mn-lt"/>
                          <a:cs typeface="+mn-lt"/>
                        </a:rPr>
                        <a:t>lähiopetuksen ensisijaisuus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>
                        <a:solidFill>
                          <a:schemeClr val="tx1"/>
                        </a:solidFill>
                        <a:ea typeface="+mn-lt"/>
                        <a:cs typeface="+mn-lt"/>
                      </a:endParaRPr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783833"/>
                  </a:ext>
                </a:extLst>
              </a:tr>
              <a:tr h="9590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1" dirty="0">
                          <a:solidFill>
                            <a:schemeClr val="tx2"/>
                          </a:solidFill>
                          <a:ea typeface="+mn-lt"/>
                          <a:cs typeface="+mn-lt"/>
                        </a:rPr>
                        <a:t>Kielenopetuksen tarve ja opettajaresurssien puute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dirty="0">
                          <a:ea typeface="+mn-lt"/>
                          <a:cs typeface="+mn-lt"/>
                        </a:rPr>
                        <a:t>- laajempi kielivalikoima, oppilaan oma äidinkieli, erikoistilanteet yksittäisen oppilaan erikoistilanteet</a:t>
                      </a:r>
                      <a:endParaRPr lang="fi-FI" sz="1800" dirty="0"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>
                          <a:solidFill>
                            <a:schemeClr val="tx1"/>
                          </a:solidFill>
                          <a:ea typeface="+mn-lt"/>
                          <a:cs typeface="+mn-lt"/>
                        </a:rPr>
                        <a:t>ei ole kohderyhmää tai soveltuvuutta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>
                        <a:solidFill>
                          <a:schemeClr val="tx1"/>
                        </a:solidFill>
                        <a:ea typeface="+mn-lt"/>
                        <a:cs typeface="+mn-lt"/>
                      </a:endParaRPr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047644"/>
                  </a:ext>
                </a:extLst>
              </a:tr>
              <a:tr h="7496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1" dirty="0">
                          <a:solidFill>
                            <a:schemeClr val="tx2"/>
                          </a:solidFill>
                          <a:ea typeface="+mn-lt"/>
                          <a:cs typeface="+mn-lt"/>
                        </a:rPr>
                        <a:t>Koulutuksen tasa-arvon lisääminen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dirty="0">
                          <a:ea typeface="+mn-lt"/>
                          <a:cs typeface="+mn-lt"/>
                        </a:rPr>
                        <a:t>- valinnaisten kielten tarjonnan tasa-arvoisuus pienten koulujen oppilaille</a:t>
                      </a:r>
                      <a:endParaRPr lang="fi-FI" sz="1800" dirty="0"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>
                          <a:solidFill>
                            <a:schemeClr val="tx1"/>
                          </a:solidFill>
                          <a:ea typeface="+mn-lt"/>
                          <a:cs typeface="+mn-lt"/>
                        </a:rPr>
                        <a:t>resurssit eivät riitä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>
                        <a:solidFill>
                          <a:schemeClr val="tx1"/>
                        </a:solidFill>
                        <a:cs typeface="Calibri"/>
                      </a:endParaRPr>
                    </a:p>
                    <a:p>
                      <a:endParaRPr lang="fi-FI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46022"/>
                  </a:ext>
                </a:extLst>
              </a:tr>
              <a:tr h="15345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1" dirty="0">
                          <a:solidFill>
                            <a:schemeClr val="tx2"/>
                          </a:solidFill>
                          <a:ea typeface="+mn-lt"/>
                          <a:cs typeface="+mn-lt"/>
                        </a:rPr>
                        <a:t>Kielellisen monimuotoisuuden tukeminen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dirty="0">
                          <a:ea typeface="+mn-lt"/>
                          <a:cs typeface="+mn-lt"/>
                        </a:rPr>
                        <a:t>saame, romani, espanja, venäjä, saksa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dirty="0">
                          <a:ea typeface="+mn-lt"/>
                          <a:cs typeface="+mn-lt"/>
                        </a:rPr>
                        <a:t>monipuolisten kielivalintojen mahdollistaminen pienten koulujen oppilaille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dirty="0">
                          <a:ea typeface="+mn-lt"/>
                          <a:cs typeface="+mn-lt"/>
                        </a:rPr>
                        <a:t>verkostoperuskouluhanke Savonlinnan kanssa B2-kielissä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b="1" dirty="0">
                          <a:solidFill>
                            <a:schemeClr val="tx2"/>
                          </a:solidFill>
                          <a:ea typeface="+mn-lt"/>
                          <a:cs typeface="+mn-lt"/>
                        </a:rPr>
                        <a:t>Tulevaisuudessa mahdollisesti tarpeen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>
                          <a:ea typeface="+mn-lt"/>
                          <a:cs typeface="+mn-lt"/>
                        </a:rPr>
                        <a:t>jos ei löydetä esim. A2-kieleen kelpoisia opettajia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>
                          <a:ea typeface="+mn-lt"/>
                          <a:cs typeface="+mn-lt"/>
                        </a:rPr>
                        <a:t>oppilasmäärien väheneminen</a:t>
                      </a:r>
                      <a:endParaRPr lang="fi-FI" dirty="0">
                        <a:cs typeface="Calibri"/>
                      </a:endParaRPr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553007"/>
                  </a:ext>
                </a:extLst>
              </a:tr>
            </a:tbl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EFF77D3-8A69-34E0-D770-31B542C49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86" y="82445"/>
            <a:ext cx="10515600" cy="710843"/>
          </a:xfrm>
        </p:spPr>
        <p:txBody>
          <a:bodyPr/>
          <a:lstStyle/>
          <a:p>
            <a:r>
              <a:rPr lang="fi-FI" sz="3600" dirty="0"/>
              <a:t>Kuntien suunnitelmat tai tarpeet (301 vastaajaa)</a:t>
            </a:r>
            <a:br>
              <a:rPr lang="fi-FI" dirty="0"/>
            </a:b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B485A1-7CB5-ED48-A0DA-AA2C92ACD0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568" y="6411379"/>
            <a:ext cx="883594" cy="262309"/>
          </a:xfrm>
        </p:spPr>
        <p:txBody>
          <a:bodyPr/>
          <a:lstStyle/>
          <a:p>
            <a:fld id="{97FDBF2A-0433-4942-8368-192C4092C9D7}" type="datetime1">
              <a:rPr lang="en-GB" smtClean="0"/>
              <a:t>28/04/2025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0079866-60FA-10B7-6891-6372DB9A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0162" y="6430029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407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8C7517-6261-B886-6425-DFCD220D6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24" y="192224"/>
            <a:ext cx="11721151" cy="569785"/>
          </a:xfrm>
        </p:spPr>
        <p:txBody>
          <a:bodyPr/>
          <a:lstStyle/>
          <a:p>
            <a:r>
              <a:rPr lang="fi-FI" sz="2800" dirty="0">
                <a:ea typeface="+mj-lt"/>
                <a:cs typeface="+mj-lt"/>
              </a:rPr>
              <a:t>Kuntien tarkemmat tarpeet etäyhteyksiä hyödyntävälle kielten opetukselle</a:t>
            </a:r>
            <a:endParaRPr lang="fi-FI" sz="2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74D925-41B2-B840-B92C-D251FE461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873" y="653560"/>
            <a:ext cx="10165890" cy="578648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i-FI" sz="1800" dirty="0">
                <a:solidFill>
                  <a:schemeClr val="accent1"/>
                </a:solidFill>
                <a:ea typeface="+mn-lt"/>
                <a:cs typeface="+mn-lt"/>
              </a:rPr>
              <a:t>Nykyinen tilanne ja haasteet</a:t>
            </a:r>
          </a:p>
          <a:p>
            <a:pPr lvl="1"/>
            <a:r>
              <a:rPr lang="fi-FI" sz="1800" dirty="0">
                <a:cs typeface="Calibri"/>
              </a:rPr>
              <a:t>koronasulku toi esille etäopetuksen potentiaalin, mutta myös siihen liittyvät haasteet ja rajoitukset</a:t>
            </a:r>
            <a:endParaRPr lang="fi-FI" sz="1800" dirty="0">
              <a:ea typeface="+mn-lt"/>
              <a:cs typeface="+mn-lt"/>
            </a:endParaRPr>
          </a:p>
          <a:p>
            <a:pPr lvl="1"/>
            <a:r>
              <a:rPr lang="fi-FI" sz="1800" dirty="0">
                <a:ea typeface="+mn-lt"/>
                <a:cs typeface="+mn-lt"/>
              </a:rPr>
              <a:t>kustannukset, resurssit, koulunkäynninohjaajan läsnäolo</a:t>
            </a:r>
          </a:p>
          <a:p>
            <a:pPr lvl="1"/>
            <a:r>
              <a:rPr lang="fi-FI" sz="1800" dirty="0"/>
              <a:t>teknologian ja laitteiston kehittämistarpeet</a:t>
            </a:r>
            <a:endParaRPr lang="fi-FI" sz="1800" dirty="0">
              <a:ea typeface="+mn-lt"/>
              <a:cs typeface="+mn-lt"/>
            </a:endParaRPr>
          </a:p>
          <a:p>
            <a:pPr>
              <a:buFont typeface="+mj-lt"/>
              <a:buAutoNum type="arabicPeriod"/>
            </a:pPr>
            <a:r>
              <a:rPr lang="fi-FI" sz="1800" dirty="0">
                <a:solidFill>
                  <a:schemeClr val="accent1"/>
                </a:solidFill>
                <a:ea typeface="+mn-lt"/>
                <a:cs typeface="+mn-lt"/>
              </a:rPr>
              <a:t>Tulevaisuuden suunnitelmat, mahdollisuudet ja hyödyt</a:t>
            </a:r>
          </a:p>
          <a:p>
            <a:pPr marL="820737" lvl="1" indent="-285750"/>
            <a:r>
              <a:rPr lang="fi-FI" sz="1800" dirty="0">
                <a:ea typeface="+mn-lt"/>
                <a:cs typeface="+mn-lt"/>
              </a:rPr>
              <a:t>tavoitteena kielivalikoiman laajentaminen ja harvinaisempien kielten opetuksen järjestäminen</a:t>
            </a:r>
            <a:br>
              <a:rPr lang="fi-FI" sz="1800" dirty="0">
                <a:ea typeface="+mn-lt"/>
                <a:cs typeface="+mn-lt"/>
              </a:rPr>
            </a:br>
            <a:r>
              <a:rPr lang="fi-FI" sz="1800" dirty="0">
                <a:solidFill>
                  <a:srgbClr val="333333"/>
                </a:solidFill>
                <a:ea typeface="+mn-lt"/>
                <a:cs typeface="Arial"/>
              </a:rPr>
              <a:t>t</a:t>
            </a:r>
            <a:r>
              <a:rPr lang="fi-FI" sz="1800" dirty="0">
                <a:ea typeface="+mn-lt"/>
                <a:cs typeface="+mn-lt"/>
              </a:rPr>
              <a:t>arve harvinaisemmissa kielissä (saame, romani, vieraat kielet)</a:t>
            </a:r>
          </a:p>
          <a:p>
            <a:pPr marL="820737" lvl="1" indent="-285750"/>
            <a:r>
              <a:rPr lang="fi-FI" sz="1800" dirty="0">
                <a:ea typeface="+mn-lt"/>
                <a:cs typeface="+mn-lt"/>
              </a:rPr>
              <a:t>tarve oman äidinkielen opetuksessa (vähän oppilaita, kielten opettajan saatavuus rajallista)</a:t>
            </a:r>
            <a:endParaRPr lang="fi-FI" sz="1800" dirty="0">
              <a:cs typeface="Calibri"/>
            </a:endParaRPr>
          </a:p>
          <a:p>
            <a:pPr marL="820737" lvl="1" indent="-285750"/>
            <a:r>
              <a:rPr lang="fi-FI" sz="1800" dirty="0">
                <a:cs typeface="Calibri"/>
              </a:rPr>
              <a:t>yhteistyö muiden kuntien ja oppilaitosten kanssa</a:t>
            </a:r>
          </a:p>
          <a:p>
            <a:pPr marL="820737" lvl="1" indent="-285750"/>
            <a:r>
              <a:rPr lang="fi-FI" sz="1800" dirty="0">
                <a:ea typeface="+mn-lt"/>
                <a:cs typeface="+mn-lt"/>
              </a:rPr>
              <a:t>eri koulujen oppilaat voisivat yhdessä osallistua kielten opiskeluun (erityisesti pienet koulut, joissa ryhmiä ei muuten saada muodostettua)</a:t>
            </a:r>
          </a:p>
          <a:p>
            <a:pPr>
              <a:buFont typeface="+mj-lt"/>
              <a:buAutoNum type="arabicPeriod"/>
            </a:pPr>
            <a:r>
              <a:rPr lang="fi-FI" sz="1800" dirty="0">
                <a:solidFill>
                  <a:schemeClr val="accent1"/>
                </a:solidFill>
                <a:ea typeface="+mn-lt"/>
                <a:cs typeface="+mn-lt"/>
              </a:rPr>
              <a:t>Hybridiopetuksen mahdollisuudet</a:t>
            </a:r>
          </a:p>
          <a:p>
            <a:pPr lvl="1"/>
            <a:r>
              <a:rPr lang="fi-FI" sz="1800" dirty="0">
                <a:ea typeface="+mn-lt"/>
                <a:cs typeface="+mn-lt"/>
              </a:rPr>
              <a:t>oppilaat voivat osallistua kielten opetukseen oppilaaksiottoalueittain</a:t>
            </a:r>
            <a:endParaRPr lang="fi-FI" sz="1800" dirty="0">
              <a:ea typeface="+mn-lt"/>
              <a:cs typeface="Calibri"/>
            </a:endParaRPr>
          </a:p>
          <a:p>
            <a:pPr marL="0" indent="0">
              <a:buNone/>
            </a:pPr>
            <a:endParaRPr lang="fi-FI" sz="18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fi-FI" sz="1800" dirty="0">
              <a:cs typeface="Calibri"/>
            </a:endParaRPr>
          </a:p>
          <a:p>
            <a:pPr marL="457200" indent="-457200">
              <a:buAutoNum type="arabicPeriod"/>
            </a:pPr>
            <a:endParaRPr lang="fi-FI" sz="1800" dirty="0">
              <a:cs typeface="Calibri"/>
            </a:endParaRPr>
          </a:p>
          <a:p>
            <a:pPr marL="457200" indent="-457200">
              <a:buAutoNum type="arabicPeriod"/>
            </a:pPr>
            <a:endParaRPr lang="fi-FI" sz="1800" dirty="0">
              <a:cs typeface="Calibri"/>
            </a:endParaRPr>
          </a:p>
          <a:p>
            <a:pPr marL="457200" indent="-457200">
              <a:buAutoNum type="arabicPeriod"/>
            </a:pPr>
            <a:endParaRPr lang="fi-FI" sz="1800" dirty="0">
              <a:cs typeface="Calibri"/>
            </a:endParaRPr>
          </a:p>
          <a:p>
            <a:pPr marL="457200" indent="-457200">
              <a:buAutoNum type="arabicPeriod"/>
            </a:pPr>
            <a:endParaRPr lang="fi-FI" sz="1800" dirty="0">
              <a:cs typeface="Calibri"/>
            </a:endParaRPr>
          </a:p>
          <a:p>
            <a:pPr marL="457200" indent="-457200">
              <a:buAutoNum type="arabicPeriod"/>
            </a:pPr>
            <a:endParaRPr lang="fi-FI" dirty="0">
              <a:cs typeface="Calibri"/>
            </a:endParaRPr>
          </a:p>
          <a:p>
            <a:pPr marL="457200" indent="-457200">
              <a:buAutoNum type="arabicPeriod"/>
            </a:pPr>
            <a:endParaRPr lang="fi-FI" dirty="0">
              <a:cs typeface="Calibri"/>
            </a:endParaRPr>
          </a:p>
          <a:p>
            <a:pPr marL="457200" indent="-457200">
              <a:buAutoNum type="arabicPeriod"/>
            </a:pPr>
            <a:endParaRPr lang="fi-FI" dirty="0">
              <a:cs typeface="Calibri"/>
            </a:endParaRPr>
          </a:p>
          <a:p>
            <a:pPr marL="457200" indent="-457200">
              <a:buAutoNum type="arabicPeriod"/>
            </a:pPr>
            <a:endParaRPr lang="fi-FI" dirty="0">
              <a:cs typeface="Calibri"/>
            </a:endParaRPr>
          </a:p>
          <a:p>
            <a:pPr marL="457200" indent="-457200">
              <a:buAutoNum type="arabicPeriod"/>
            </a:pPr>
            <a:endParaRPr lang="fi-FI" dirty="0">
              <a:cs typeface="Calibri"/>
            </a:endParaRPr>
          </a:p>
          <a:p>
            <a:pPr marL="457200" indent="-457200">
              <a:buAutoNum type="arabicPeriod"/>
            </a:pPr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7466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8EE2A9-8B15-21FA-E6B8-D2B26558D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89" y="290005"/>
            <a:ext cx="11402440" cy="1304880"/>
          </a:xfrm>
        </p:spPr>
        <p:txBody>
          <a:bodyPr/>
          <a:lstStyle/>
          <a:p>
            <a:r>
              <a:rPr lang="fi-FI" sz="2400" dirty="0">
                <a:ea typeface="Calibri"/>
                <a:cs typeface="Calibri"/>
              </a:rPr>
              <a:t>Hyötyjä, haasteita ja muita ajatuksia</a:t>
            </a:r>
            <a:endParaRPr lang="fi-FI" sz="2400" dirty="0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D5B4A10E-BA50-DF68-CA34-FA20C11A31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797316"/>
              </p:ext>
            </p:extLst>
          </p:nvPr>
        </p:nvGraphicFramePr>
        <p:xfrm>
          <a:off x="578589" y="942445"/>
          <a:ext cx="11034822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8274">
                  <a:extLst>
                    <a:ext uri="{9D8B030D-6E8A-4147-A177-3AD203B41FA5}">
                      <a16:colId xmlns:a16="http://schemas.microsoft.com/office/drawing/2014/main" val="795349719"/>
                    </a:ext>
                  </a:extLst>
                </a:gridCol>
                <a:gridCol w="3678274">
                  <a:extLst>
                    <a:ext uri="{9D8B030D-6E8A-4147-A177-3AD203B41FA5}">
                      <a16:colId xmlns:a16="http://schemas.microsoft.com/office/drawing/2014/main" val="2349610676"/>
                    </a:ext>
                  </a:extLst>
                </a:gridCol>
                <a:gridCol w="3678274">
                  <a:extLst>
                    <a:ext uri="{9D8B030D-6E8A-4147-A177-3AD203B41FA5}">
                      <a16:colId xmlns:a16="http://schemas.microsoft.com/office/drawing/2014/main" val="685134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Etäyhteyksiä hyödyntävän opetuksen hyödyt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Etäyhteyksiä hyödyntävän opetuksen haasteet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Hybridiopetuksen toteutuksen haasteet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8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dirty="0">
                          <a:solidFill>
                            <a:srgbClr val="333333"/>
                          </a:solidFill>
                          <a:cs typeface="Calibri"/>
                        </a:rPr>
                        <a:t>monipuolisempi kielitarjonta erityisesti pienissä kouluissa ja kunnissa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>
                          <a:ea typeface="+mn-lt"/>
                          <a:cs typeface="+mn-lt"/>
                        </a:rPr>
                        <a:t>mahdollisuus tarjota kieltenopetusta oppilaille, jotka eivät käy koulua</a:t>
                      </a:r>
                      <a:endParaRPr lang="fi-FI" sz="1800" dirty="0">
                        <a:solidFill>
                          <a:srgbClr val="333333"/>
                        </a:solidFill>
                        <a:cs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000000"/>
                        </a:solidFill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i-FI" sz="1800" b="1" dirty="0">
                          <a:solidFill>
                            <a:schemeClr val="accent1"/>
                          </a:solidFill>
                          <a:cs typeface="Calibri"/>
                        </a:rPr>
                        <a:t>Oppilaiden motivaatio ja valvonta</a:t>
                      </a:r>
                      <a:endParaRPr lang="en-US" sz="1800" b="1" dirty="0">
                        <a:solidFill>
                          <a:schemeClr val="accent1"/>
                        </a:solidFill>
                        <a:cs typeface="Calibri"/>
                      </a:endParaRP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dirty="0">
                          <a:solidFill>
                            <a:srgbClr val="333333"/>
                          </a:solidFill>
                          <a:cs typeface="Calibri"/>
                        </a:rPr>
                        <a:t>vaatii oppilailta paljon omatoimisuutta ja itseohjautuvuutta, mikä voi olla haastavaa erityisesti alakouluikäisille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dirty="0">
                          <a:solidFill>
                            <a:srgbClr val="333333"/>
                          </a:solidFill>
                          <a:cs typeface="Calibri"/>
                        </a:rPr>
                        <a:t>oppilaat tarvitsevat usein lähiopetusta vastaavaa valvontaa, mikä saattaa vaatia lisäresursseja</a:t>
                      </a:r>
                      <a:endParaRPr lang="en-US" sz="1800" dirty="0"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/>
                        <a:t>vaatii oppilailta paljon itseohjautuvuutta ja motivaatiota, mikä saattaa vaihdella eri oppilaiden välillä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fi-FI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2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333333"/>
                          </a:solidFill>
                          <a:cs typeface="Calibri"/>
                        </a:rPr>
                        <a:t>kustannustehokkuus</a:t>
                      </a:r>
                      <a:r>
                        <a:rPr lang="en-US" sz="1800" dirty="0">
                          <a:solidFill>
                            <a:srgbClr val="333333"/>
                          </a:solidFill>
                          <a:cs typeface="Calibri"/>
                        </a:rPr>
                        <a:t> ja </a:t>
                      </a:r>
                      <a:r>
                        <a:rPr lang="en-US" sz="1800" dirty="0" err="1">
                          <a:solidFill>
                            <a:srgbClr val="333333"/>
                          </a:solidFill>
                          <a:cs typeface="Calibri"/>
                        </a:rPr>
                        <a:t>joustavuus</a:t>
                      </a:r>
                      <a:endParaRPr lang="en-US" sz="1800" dirty="0">
                        <a:solidFill>
                          <a:srgbClr val="333333"/>
                        </a:solidFill>
                        <a:cs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i-FI" sz="1800" b="1" i="0" dirty="0">
                          <a:solidFill>
                            <a:schemeClr val="accent1"/>
                          </a:solidFill>
                          <a:latin typeface="+mn-lt"/>
                          <a:cs typeface="Calibri"/>
                        </a:rPr>
                        <a:t>Vaikutukset oppilaiden sosiaalisiin taitoihin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dirty="0">
                          <a:solidFill>
                            <a:srgbClr val="333333"/>
                          </a:solidFill>
                          <a:latin typeface="+mn-lt"/>
                          <a:cs typeface="Calibri"/>
                        </a:rPr>
                        <a:t>oppilaiden vaikeampi harjoitella sosiaalisia taitoja, mikä voi heikentää heidän vuorovaikutustaitojaan ja vaikuttaa motivaatioon</a:t>
                      </a:r>
                      <a:endParaRPr lang="en-US" sz="1800" dirty="0"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dirty="0">
                          <a:solidFill>
                            <a:srgbClr val="333333"/>
                          </a:solidFill>
                          <a:cs typeface="Calibri"/>
                        </a:rPr>
                        <a:t>kuormittavampaa opettajille kuin perinteinen luokkaopetus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dirty="0"/>
                        <a:t>vaatii huolellista suunnittelua ja useiden eri ryhmien tarpeiden huomioimista</a:t>
                      </a:r>
                    </a:p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29014"/>
                  </a:ext>
                </a:extLst>
              </a:tr>
            </a:tbl>
          </a:graphicData>
        </a:graphic>
      </p:graphicFrame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254122-0990-EF04-B49A-EA4301B6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B327-4C3D-480D-BE81-072FA699EF4B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8B7A73-4791-E029-9B67-D4AB5E0C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</p:spTree>
    <p:extLst>
      <p:ext uri="{BB962C8B-B14F-4D97-AF65-F5344CB8AC3E}">
        <p14:creationId xmlns:p14="http://schemas.microsoft.com/office/powerpoint/2010/main" val="2723877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8EE2A9-8B15-21FA-E6B8-D2B26558D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89" y="290005"/>
            <a:ext cx="11402440" cy="1304880"/>
          </a:xfrm>
        </p:spPr>
        <p:txBody>
          <a:bodyPr/>
          <a:lstStyle/>
          <a:p>
            <a:r>
              <a:rPr lang="fi-FI" sz="2400" dirty="0">
                <a:ea typeface="Calibri"/>
                <a:cs typeface="Calibri"/>
              </a:rPr>
              <a:t>Hyötyjä, haasteita ja muita ajatuksia</a:t>
            </a:r>
            <a:endParaRPr lang="fi-FI" sz="2400" dirty="0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D5B4A10E-BA50-DF68-CA34-FA20C11A31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519485"/>
              </p:ext>
            </p:extLst>
          </p:nvPr>
        </p:nvGraphicFramePr>
        <p:xfrm>
          <a:off x="578589" y="942445"/>
          <a:ext cx="1103482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8274">
                  <a:extLst>
                    <a:ext uri="{9D8B030D-6E8A-4147-A177-3AD203B41FA5}">
                      <a16:colId xmlns:a16="http://schemas.microsoft.com/office/drawing/2014/main" val="795349719"/>
                    </a:ext>
                  </a:extLst>
                </a:gridCol>
                <a:gridCol w="3678274">
                  <a:extLst>
                    <a:ext uri="{9D8B030D-6E8A-4147-A177-3AD203B41FA5}">
                      <a16:colId xmlns:a16="http://schemas.microsoft.com/office/drawing/2014/main" val="2349610676"/>
                    </a:ext>
                  </a:extLst>
                </a:gridCol>
                <a:gridCol w="3678274">
                  <a:extLst>
                    <a:ext uri="{9D8B030D-6E8A-4147-A177-3AD203B41FA5}">
                      <a16:colId xmlns:a16="http://schemas.microsoft.com/office/drawing/2014/main" val="685134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Etäyhteyksiä hyödyntävän opetuksen haasteet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Kehittämistarpeet ja suositukset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dirty="0"/>
                        <a:t>Etäyhteyksien käytön mahdollisuudet muissa oppiaineissa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8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i-FI" sz="1800" b="1" dirty="0">
                          <a:solidFill>
                            <a:schemeClr val="accent1"/>
                          </a:solidFill>
                          <a:cs typeface="Calibri"/>
                        </a:rPr>
                        <a:t>Teknologiaan liittyvät haasteet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dirty="0">
                          <a:solidFill>
                            <a:srgbClr val="333333"/>
                          </a:solidFill>
                          <a:cs typeface="Calibri"/>
                        </a:rPr>
                        <a:t>teknisten laitteiden ja yhteyksien toimivuus tärkeä tekijä etäopetuksen onnistumisessa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rgbClr val="000000"/>
                        </a:solidFill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Tx/>
                        <a:buNone/>
                      </a:pPr>
                      <a:r>
                        <a:rPr lang="fi-FI" sz="1800" b="1" dirty="0">
                          <a:solidFill>
                            <a:schemeClr val="tx2"/>
                          </a:solidFill>
                          <a:cs typeface="Calibri"/>
                        </a:rPr>
                        <a:t>Valtakunnallinen malli tai ohjeistus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dirty="0">
                          <a:cs typeface="Calibri"/>
                        </a:rPr>
                        <a:t>helpottaisi erityisesti pienten kuntien siirtymistä etäopetukseen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dirty="0">
                          <a:cs typeface="Calibri"/>
                        </a:rPr>
                        <a:t>huomioisi esimerkiksi tietoturvaan liittyvät kysymykset. </a:t>
                      </a:r>
                    </a:p>
                    <a:p>
                      <a:pPr lvl="0"/>
                      <a:endParaRPr lang="en-US" sz="1800" dirty="0"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/>
                        <a:t>tulisi kehittää ja hyödyntää myös muissakin oppiaineissa, eikä pelkästään kieltenopetuksessa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dirty="0"/>
                        <a:t>opetuksen tasa-arvo voidaan turvata erityisesti harvaan asutuilla alueilla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2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dirty="0">
                          <a:solidFill>
                            <a:srgbClr val="333333"/>
                          </a:solidFill>
                          <a:cs typeface="Calibri"/>
                        </a:rPr>
                        <a:t>opetuksen laatu voi kärsiä merkittävästi alueilla, joilla on heikot yhteydet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800" dirty="0">
                        <a:solidFill>
                          <a:srgbClr val="333333"/>
                        </a:solidFill>
                        <a:cs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i-FI" b="1" dirty="0">
                          <a:solidFill>
                            <a:schemeClr val="tx2"/>
                          </a:solidFill>
                        </a:rPr>
                        <a:t>Koulutuksen ja resurssien tarve opettajille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dirty="0"/>
                        <a:t>opettajille koulutusta etäopetuksen erityispiirteistä ja teknologian hyödyntämisestä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dirty="0"/>
                        <a:t>riittävästi resursseja, jotta opetus voidaan järjestää laadukkaasti.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29014"/>
                  </a:ext>
                </a:extLst>
              </a:tr>
            </a:tbl>
          </a:graphicData>
        </a:graphic>
      </p:graphicFrame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254122-0990-EF04-B49A-EA4301B6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B327-4C3D-480D-BE81-072FA699EF4B}" type="datetime1">
              <a:rPr lang="en-GB" smtClean="0"/>
              <a:t>28/04/2025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8B7A73-4791-E029-9B67-D4AB5E0C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</p:spTree>
    <p:extLst>
      <p:ext uri="{BB962C8B-B14F-4D97-AF65-F5344CB8AC3E}">
        <p14:creationId xmlns:p14="http://schemas.microsoft.com/office/powerpoint/2010/main" val="3736693711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OPH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5BCA13"/>
      </a:accent2>
      <a:accent3>
        <a:srgbClr val="82D4FF"/>
      </a:accent3>
      <a:accent4>
        <a:srgbClr val="FFE500"/>
      </a:accent4>
      <a:accent5>
        <a:srgbClr val="FF5000"/>
      </a:accent5>
      <a:accent6>
        <a:srgbClr val="C227B9"/>
      </a:accent6>
      <a:hlink>
        <a:srgbClr val="0563C1"/>
      </a:hlink>
      <a:folHlink>
        <a:srgbClr val="954F72"/>
      </a:folHlink>
    </a:clrScheme>
    <a:fontScheme name="OPHpowerpoi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_malliesitys_v2016-12-27.potx" id="{33B8A95F-A2FD-4DF9-92B2-42FF91268AB1}" vid="{1518D60F-0F21-4C63-A737-55D117EA71E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43B6792BB95642803EEBADDB24E2CC" ma:contentTypeVersion="3" ma:contentTypeDescription="Create a new document." ma:contentTypeScope="" ma:versionID="a486983783244657ed6ac6a643748b4a">
  <xsd:schema xmlns:xsd="http://www.w3.org/2001/XMLSchema" xmlns:xs="http://www.w3.org/2001/XMLSchema" xmlns:p="http://schemas.microsoft.com/office/2006/metadata/properties" xmlns:ns2="358eaba9-84b7-4cda-afc0-4363f8852dec" targetNamespace="http://schemas.microsoft.com/office/2006/metadata/properties" ma:root="true" ma:fieldsID="90fc1d84ef46d031beb1aee0ff2859c1" ns2:_="">
    <xsd:import namespace="358eaba9-84b7-4cda-afc0-4363f8852d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eaba9-84b7-4cda-afc0-4363f8852d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4865B1-97D0-4DB8-BFFC-0AE00F6FFE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0F92A1-D22D-4A7C-835F-75119A0A0EF9}">
  <ds:schemaRefs>
    <ds:schemaRef ds:uri="3608c725-412a-4429-9f7d-48b99d1c5393"/>
    <ds:schemaRef ds:uri="6835286a-919b-45f6-b113-825af961d66b"/>
    <ds:schemaRef ds:uri="e0c0f999-2310-4d8e-b609-1503d672d26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9090c9f3-3d5f-4130-b7bb-33d162c7bd8c"/>
  </ds:schemaRefs>
</ds:datastoreItem>
</file>

<file path=customXml/itemProps3.xml><?xml version="1.0" encoding="utf-8"?>
<ds:datastoreItem xmlns:ds="http://schemas.openxmlformats.org/officeDocument/2006/customXml" ds:itemID="{7307DCCB-26D0-4C5E-9535-0F35CF77C3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8eaba9-84b7-4cda-afc0-4363f8852d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OPH_malliesitys_v2017-01-11</Template>
  <TotalTime>299</TotalTime>
  <Words>875</Words>
  <Application>Microsoft Office PowerPoint</Application>
  <PresentationFormat>Laajakuva</PresentationFormat>
  <Paragraphs>143</Paragraphs>
  <Slides>10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Verdana</vt:lpstr>
      <vt:lpstr>Wingdings</vt:lpstr>
      <vt:lpstr>Opetushallitus</vt:lpstr>
      <vt:lpstr> Etäyhteyksiä hyödyntävä kieltenopetus Kyselyn tuloksia Suomenkielinen perusopetus     </vt:lpstr>
      <vt:lpstr>PowerPoint-esitys</vt:lpstr>
      <vt:lpstr>Esityksen sisältö  </vt:lpstr>
      <vt:lpstr>Kyselyn taustat</vt:lpstr>
      <vt:lpstr>Kyselyn tuloksia</vt:lpstr>
      <vt:lpstr>Kyselyn tuloksia, kielet</vt:lpstr>
      <vt:lpstr>Kuntien suunnitelmat tai tarpeet (301 vastaajaa) </vt:lpstr>
      <vt:lpstr>Kuntien tarkemmat tarpeet etäyhteyksiä hyödyntävälle kielten opetukselle</vt:lpstr>
      <vt:lpstr>Hyötyjä, haasteita ja muita ajatuksia</vt:lpstr>
      <vt:lpstr>Hyötyjä, haasteita ja muita ajatuksia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Lehikoinen Petri</dc:creator>
  <cp:lastModifiedBy>Härmälä Marita (Karvi)</cp:lastModifiedBy>
  <cp:revision>16</cp:revision>
  <cp:lastPrinted>2020-11-10T13:17:06Z</cp:lastPrinted>
  <dcterms:created xsi:type="dcterms:W3CDTF">2018-03-16T08:37:59Z</dcterms:created>
  <dcterms:modified xsi:type="dcterms:W3CDTF">2025-04-28T04:47:23Z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0x0101004B43B6792BB95642803EEBADDB24E2CC</vt:lpwstr>
  </property>
  <property fmtid="{D5CDD505-2E9C-101B-9397-08002B2CF9AE}" pid="3" name="MediaServiceImageTags">
    <vt:lpwstr/>
  </property>
</Properties>
</file>