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4"/>
  </p:notesMasterIdLst>
  <p:handoutMasterIdLst>
    <p:handoutMasterId r:id="rId55"/>
  </p:handoutMasterIdLst>
  <p:sldIdLst>
    <p:sldId id="256" r:id="rId5"/>
    <p:sldId id="270" r:id="rId6"/>
    <p:sldId id="595" r:id="rId7"/>
    <p:sldId id="596" r:id="rId8"/>
    <p:sldId id="362" r:id="rId9"/>
    <p:sldId id="361" r:id="rId10"/>
    <p:sldId id="366" r:id="rId11"/>
    <p:sldId id="387" r:id="rId12"/>
    <p:sldId id="591" r:id="rId13"/>
    <p:sldId id="313" r:id="rId14"/>
    <p:sldId id="317" r:id="rId15"/>
    <p:sldId id="364" r:id="rId16"/>
    <p:sldId id="295" r:id="rId17"/>
    <p:sldId id="602" r:id="rId18"/>
    <p:sldId id="603" r:id="rId19"/>
    <p:sldId id="610" r:id="rId20"/>
    <p:sldId id="604" r:id="rId21"/>
    <p:sldId id="600" r:id="rId22"/>
    <p:sldId id="590" r:id="rId23"/>
    <p:sldId id="388" r:id="rId24"/>
    <p:sldId id="584" r:id="rId25"/>
    <p:sldId id="277" r:id="rId26"/>
    <p:sldId id="298" r:id="rId27"/>
    <p:sldId id="598" r:id="rId28"/>
    <p:sldId id="611" r:id="rId29"/>
    <p:sldId id="258" r:id="rId30"/>
    <p:sldId id="585" r:id="rId31"/>
    <p:sldId id="292" r:id="rId32"/>
    <p:sldId id="369" r:id="rId33"/>
    <p:sldId id="581" r:id="rId34"/>
    <p:sldId id="281" r:id="rId35"/>
    <p:sldId id="282" r:id="rId36"/>
    <p:sldId id="582" r:id="rId37"/>
    <p:sldId id="593" r:id="rId38"/>
    <p:sldId id="592" r:id="rId39"/>
    <p:sldId id="608" r:id="rId40"/>
    <p:sldId id="594" r:id="rId41"/>
    <p:sldId id="360" r:id="rId42"/>
    <p:sldId id="609" r:id="rId43"/>
    <p:sldId id="589" r:id="rId44"/>
    <p:sldId id="301" r:id="rId45"/>
    <p:sldId id="286" r:id="rId46"/>
    <p:sldId id="287" r:id="rId47"/>
    <p:sldId id="288" r:id="rId48"/>
    <p:sldId id="306" r:id="rId49"/>
    <p:sldId id="290" r:id="rId50"/>
    <p:sldId id="285" r:id="rId51"/>
    <p:sldId id="494" r:id="rId52"/>
    <p:sldId id="597" r:id="rId53"/>
  </p:sldIdLst>
  <p:sldSz cx="12192000" cy="6858000"/>
  <p:notesSz cx="6799263" cy="9929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imetön osa" id="{BD848B9A-BCD7-40CE-B568-4DBB0967D743}">
          <p14:sldIdLst>
            <p14:sldId id="256"/>
            <p14:sldId id="270"/>
            <p14:sldId id="595"/>
            <p14:sldId id="596"/>
            <p14:sldId id="362"/>
            <p14:sldId id="361"/>
            <p14:sldId id="366"/>
            <p14:sldId id="387"/>
            <p14:sldId id="591"/>
            <p14:sldId id="313"/>
            <p14:sldId id="317"/>
            <p14:sldId id="364"/>
            <p14:sldId id="295"/>
            <p14:sldId id="602"/>
            <p14:sldId id="603"/>
            <p14:sldId id="610"/>
            <p14:sldId id="604"/>
            <p14:sldId id="600"/>
            <p14:sldId id="590"/>
            <p14:sldId id="388"/>
            <p14:sldId id="584"/>
            <p14:sldId id="277"/>
            <p14:sldId id="298"/>
            <p14:sldId id="598"/>
            <p14:sldId id="611"/>
            <p14:sldId id="258"/>
            <p14:sldId id="585"/>
            <p14:sldId id="292"/>
            <p14:sldId id="369"/>
            <p14:sldId id="581"/>
            <p14:sldId id="281"/>
            <p14:sldId id="282"/>
            <p14:sldId id="582"/>
            <p14:sldId id="593"/>
            <p14:sldId id="592"/>
            <p14:sldId id="608"/>
            <p14:sldId id="594"/>
            <p14:sldId id="360"/>
            <p14:sldId id="609"/>
            <p14:sldId id="589"/>
            <p14:sldId id="301"/>
            <p14:sldId id="286"/>
            <p14:sldId id="287"/>
            <p14:sldId id="288"/>
            <p14:sldId id="306"/>
            <p14:sldId id="290"/>
            <p14:sldId id="285"/>
            <p14:sldId id="494"/>
            <p14:sldId id="5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unen-Zwinger Sari" initials="T" lastIdx="0" clrIdx="0">
    <p:extLst>
      <p:ext uri="{19B8F6BF-5375-455C-9EA6-DF929625EA0E}">
        <p15:presenceInfo xmlns:p15="http://schemas.microsoft.com/office/powerpoint/2012/main" userId="S-1-5-21-3521595049-301303566-333748410-121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6"/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70" autoAdjust="0"/>
    <p:restoredTop sz="66708" autoAdjust="0"/>
  </p:normalViewPr>
  <p:slideViewPr>
    <p:cSldViewPr snapToGrid="0" showGuides="1">
      <p:cViewPr varScale="1">
        <p:scale>
          <a:sx n="44" d="100"/>
          <a:sy n="44" d="100"/>
        </p:scale>
        <p:origin x="87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84"/>
    </p:cViewPr>
  </p:sorter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9274AC-CC50-4BE7-B4AF-D94DB72DA64C}" type="doc">
      <dgm:prSet loTypeId="urn:microsoft.com/office/officeart/2005/8/layout/hProcess9" loCatId="process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fi-FI"/>
        </a:p>
      </dgm:t>
    </dgm:pt>
    <dgm:pt modelId="{7CDA22E4-2128-48BD-895A-36854FC9380C}">
      <dgm:prSet phldrT="[Text]" custT="1"/>
      <dgm:spPr/>
      <dgm:t>
        <a:bodyPr/>
        <a:lstStyle/>
        <a:p>
          <a:r>
            <a:rPr lang="fi-FI" sz="1600" dirty="0"/>
            <a:t>Hankkeen aloitus 1.9.-31.12.2021</a:t>
          </a:r>
        </a:p>
      </dgm:t>
    </dgm:pt>
    <dgm:pt modelId="{D2BA7AFA-27E5-47AA-B7E1-B72E75826396}" type="parTrans" cxnId="{5D5D7C4C-CF16-4C57-A6EC-B85301C66B67}">
      <dgm:prSet/>
      <dgm:spPr/>
      <dgm:t>
        <a:bodyPr/>
        <a:lstStyle/>
        <a:p>
          <a:endParaRPr lang="fi-FI"/>
        </a:p>
      </dgm:t>
    </dgm:pt>
    <dgm:pt modelId="{EDB2E872-C514-4929-9195-F9D8DC5B99C5}" type="sibTrans" cxnId="{5D5D7C4C-CF16-4C57-A6EC-B85301C66B67}">
      <dgm:prSet/>
      <dgm:spPr/>
      <dgm:t>
        <a:bodyPr/>
        <a:lstStyle/>
        <a:p>
          <a:endParaRPr lang="fi-FI"/>
        </a:p>
      </dgm:t>
    </dgm:pt>
    <dgm:pt modelId="{08E0F8D4-BE20-4186-8FFE-80A9BFB73AD5}">
      <dgm:prSet phldrT="[Text]" custT="1"/>
      <dgm:spPr/>
      <dgm:t>
        <a:bodyPr/>
        <a:lstStyle/>
        <a:p>
          <a:r>
            <a:rPr lang="fi-FI" sz="1600" dirty="0"/>
            <a:t>Hankkeen päättyminen</a:t>
          </a:r>
        </a:p>
      </dgm:t>
    </dgm:pt>
    <dgm:pt modelId="{CEAA0457-E150-462B-832D-9B51F5A680B7}" type="parTrans" cxnId="{CFE48CAD-5973-4085-88A8-DEC6822696D2}">
      <dgm:prSet/>
      <dgm:spPr/>
      <dgm:t>
        <a:bodyPr/>
        <a:lstStyle/>
        <a:p>
          <a:endParaRPr lang="fi-FI"/>
        </a:p>
      </dgm:t>
    </dgm:pt>
    <dgm:pt modelId="{DA2F90CA-2E44-4E03-878C-3E5F8A7885F7}" type="sibTrans" cxnId="{CFE48CAD-5973-4085-88A8-DEC6822696D2}">
      <dgm:prSet/>
      <dgm:spPr/>
      <dgm:t>
        <a:bodyPr/>
        <a:lstStyle/>
        <a:p>
          <a:endParaRPr lang="fi-FI"/>
        </a:p>
      </dgm:t>
    </dgm:pt>
    <dgm:pt modelId="{2D8F4E92-5A45-4747-9BC2-32D681B6450B}">
      <dgm:prSet phldrT="[Text]" custT="1"/>
      <dgm:spPr/>
      <dgm:t>
        <a:bodyPr/>
        <a:lstStyle/>
        <a:p>
          <a:r>
            <a:rPr lang="fi-FI" sz="1600" dirty="0"/>
            <a:t>Hanke päättyy sopimuksenne mukaisesti</a:t>
          </a:r>
        </a:p>
      </dgm:t>
    </dgm:pt>
    <dgm:pt modelId="{612A20C5-FB7B-44E9-8353-C6BA032C50D8}" type="parTrans" cxnId="{42BF84A6-20A5-42C3-90F1-5505178D6F41}">
      <dgm:prSet/>
      <dgm:spPr/>
      <dgm:t>
        <a:bodyPr/>
        <a:lstStyle/>
        <a:p>
          <a:endParaRPr lang="fi-FI"/>
        </a:p>
      </dgm:t>
    </dgm:pt>
    <dgm:pt modelId="{15D86827-D3EA-49CC-B225-5C3525DCB289}" type="sibTrans" cxnId="{42BF84A6-20A5-42C3-90F1-5505178D6F41}">
      <dgm:prSet/>
      <dgm:spPr/>
      <dgm:t>
        <a:bodyPr/>
        <a:lstStyle/>
        <a:p>
          <a:endParaRPr lang="fi-FI"/>
        </a:p>
      </dgm:t>
    </dgm:pt>
    <dgm:pt modelId="{67A9B299-5370-4851-BCDF-1F60DE977E23}">
      <dgm:prSet phldrT="[Text]" custT="1"/>
      <dgm:spPr/>
      <dgm:t>
        <a:bodyPr/>
        <a:lstStyle/>
        <a:p>
          <a:r>
            <a:rPr lang="fi-FI" sz="1600" dirty="0"/>
            <a:t>Loppuraportointi 60 pv kuluttua hankkeen päättymisestä</a:t>
          </a:r>
        </a:p>
      </dgm:t>
    </dgm:pt>
    <dgm:pt modelId="{40EBC28C-65CC-4BD0-B9EA-8FF6CF96F1DA}" type="parTrans" cxnId="{444458F5-3E83-4968-AD51-5534D9344097}">
      <dgm:prSet/>
      <dgm:spPr/>
      <dgm:t>
        <a:bodyPr/>
        <a:lstStyle/>
        <a:p>
          <a:endParaRPr lang="fi-FI"/>
        </a:p>
      </dgm:t>
    </dgm:pt>
    <dgm:pt modelId="{A36E4E4A-097B-4C83-AA95-34B8B074BBCD}" type="sibTrans" cxnId="{444458F5-3E83-4968-AD51-5534D9344097}">
      <dgm:prSet/>
      <dgm:spPr/>
      <dgm:t>
        <a:bodyPr/>
        <a:lstStyle/>
        <a:p>
          <a:endParaRPr lang="fi-FI"/>
        </a:p>
      </dgm:t>
    </dgm:pt>
    <dgm:pt modelId="{5CA65777-4164-4A9C-8682-6B7F0BED9537}">
      <dgm:prSet phldrT="[Text]" custT="1"/>
      <dgm:spPr/>
      <dgm:t>
        <a:bodyPr/>
        <a:lstStyle/>
        <a:p>
          <a:r>
            <a:rPr lang="fi-FI" sz="1600" dirty="0"/>
            <a:t>Sopimus tehdään 6-18 kk:ksi</a:t>
          </a:r>
        </a:p>
      </dgm:t>
    </dgm:pt>
    <dgm:pt modelId="{8181727B-EE49-485C-B0FF-1A64183851F0}" type="parTrans" cxnId="{1E36D42D-59EA-4281-A15E-F89B22DBD3AC}">
      <dgm:prSet/>
      <dgm:spPr/>
      <dgm:t>
        <a:bodyPr/>
        <a:lstStyle/>
        <a:p>
          <a:endParaRPr lang="fi-FI"/>
        </a:p>
      </dgm:t>
    </dgm:pt>
    <dgm:pt modelId="{73BB1175-0526-4278-B211-F9E154D6735B}" type="sibTrans" cxnId="{1E36D42D-59EA-4281-A15E-F89B22DBD3AC}">
      <dgm:prSet/>
      <dgm:spPr/>
      <dgm:t>
        <a:bodyPr/>
        <a:lstStyle/>
        <a:p>
          <a:endParaRPr lang="fi-FI"/>
        </a:p>
      </dgm:t>
    </dgm:pt>
    <dgm:pt modelId="{E8775D7E-A4FE-4FEB-BB53-517B542A5FF7}">
      <dgm:prSet phldrT="[Text]" custT="1"/>
      <dgm:spPr/>
      <dgm:t>
        <a:bodyPr/>
        <a:lstStyle/>
        <a:p>
          <a:r>
            <a:rPr lang="fi-FI" sz="1600" dirty="0"/>
            <a:t>Liikkuvuudet voivat alkaa sopimuksenne mukaisesti</a:t>
          </a:r>
        </a:p>
      </dgm:t>
    </dgm:pt>
    <dgm:pt modelId="{ADF1AD1E-7858-441F-87FF-FB232F9E04C0}" type="parTrans" cxnId="{D5150034-7288-4617-A253-30AA5656DB51}">
      <dgm:prSet/>
      <dgm:spPr/>
      <dgm:t>
        <a:bodyPr/>
        <a:lstStyle/>
        <a:p>
          <a:endParaRPr lang="fi-FI"/>
        </a:p>
      </dgm:t>
    </dgm:pt>
    <dgm:pt modelId="{9CAEC181-4D34-4634-B252-D68A56EEE261}" type="sibTrans" cxnId="{D5150034-7288-4617-A253-30AA5656DB51}">
      <dgm:prSet/>
      <dgm:spPr/>
      <dgm:t>
        <a:bodyPr/>
        <a:lstStyle/>
        <a:p>
          <a:endParaRPr lang="fi-FI"/>
        </a:p>
      </dgm:t>
    </dgm:pt>
    <dgm:pt modelId="{6874024F-9001-4469-A56F-C7E2F811201E}" type="pres">
      <dgm:prSet presAssocID="{829274AC-CC50-4BE7-B4AF-D94DB72DA64C}" presName="CompostProcess" presStyleCnt="0">
        <dgm:presLayoutVars>
          <dgm:dir/>
          <dgm:resizeHandles val="exact"/>
        </dgm:presLayoutVars>
      </dgm:prSet>
      <dgm:spPr/>
    </dgm:pt>
    <dgm:pt modelId="{69F995A6-5AC2-4A67-9278-69F66D05B4EE}" type="pres">
      <dgm:prSet presAssocID="{829274AC-CC50-4BE7-B4AF-D94DB72DA64C}" presName="arrow" presStyleLbl="bgShp" presStyleIdx="0" presStyleCnt="1" custScaleX="110627"/>
      <dgm:spPr/>
    </dgm:pt>
    <dgm:pt modelId="{7EEAA213-3BBA-41E4-856D-97B97EB0CE6A}" type="pres">
      <dgm:prSet presAssocID="{829274AC-CC50-4BE7-B4AF-D94DB72DA64C}" presName="linearProcess" presStyleCnt="0"/>
      <dgm:spPr/>
    </dgm:pt>
    <dgm:pt modelId="{57F61D5B-D507-48BE-996B-28DD5005DEAF}" type="pres">
      <dgm:prSet presAssocID="{7CDA22E4-2128-48BD-895A-36854FC9380C}" presName="textNode" presStyleLbl="node1" presStyleIdx="0" presStyleCnt="2" custScaleX="110627">
        <dgm:presLayoutVars>
          <dgm:bulletEnabled val="1"/>
        </dgm:presLayoutVars>
      </dgm:prSet>
      <dgm:spPr/>
    </dgm:pt>
    <dgm:pt modelId="{8545A3E2-26B4-4928-AA8D-358300565D17}" type="pres">
      <dgm:prSet presAssocID="{EDB2E872-C514-4929-9195-F9D8DC5B99C5}" presName="sibTrans" presStyleCnt="0"/>
      <dgm:spPr/>
    </dgm:pt>
    <dgm:pt modelId="{5F08A579-2A21-4110-B359-142C55F518CD}" type="pres">
      <dgm:prSet presAssocID="{08E0F8D4-BE20-4186-8FFE-80A9BFB73AD5}" presName="textNode" presStyleLbl="node1" presStyleIdx="1" presStyleCnt="2" custScaleX="124414">
        <dgm:presLayoutVars>
          <dgm:bulletEnabled val="1"/>
        </dgm:presLayoutVars>
      </dgm:prSet>
      <dgm:spPr/>
    </dgm:pt>
  </dgm:ptLst>
  <dgm:cxnLst>
    <dgm:cxn modelId="{1E36D42D-59EA-4281-A15E-F89B22DBD3AC}" srcId="{7CDA22E4-2128-48BD-895A-36854FC9380C}" destId="{5CA65777-4164-4A9C-8682-6B7F0BED9537}" srcOrd="0" destOrd="0" parTransId="{8181727B-EE49-485C-B0FF-1A64183851F0}" sibTransId="{73BB1175-0526-4278-B211-F9E154D6735B}"/>
    <dgm:cxn modelId="{D5150034-7288-4617-A253-30AA5656DB51}" srcId="{7CDA22E4-2128-48BD-895A-36854FC9380C}" destId="{E8775D7E-A4FE-4FEB-BB53-517B542A5FF7}" srcOrd="1" destOrd="0" parTransId="{ADF1AD1E-7858-441F-87FF-FB232F9E04C0}" sibTransId="{9CAEC181-4D34-4634-B252-D68A56EEE261}"/>
    <dgm:cxn modelId="{DE505461-7670-48E2-9231-F29864C8311E}" type="presOf" srcId="{08E0F8D4-BE20-4186-8FFE-80A9BFB73AD5}" destId="{5F08A579-2A21-4110-B359-142C55F518CD}" srcOrd="0" destOrd="0" presId="urn:microsoft.com/office/officeart/2005/8/layout/hProcess9"/>
    <dgm:cxn modelId="{5B376067-20D3-41C9-A2AA-441147503D99}" type="presOf" srcId="{829274AC-CC50-4BE7-B4AF-D94DB72DA64C}" destId="{6874024F-9001-4469-A56F-C7E2F811201E}" srcOrd="0" destOrd="0" presId="urn:microsoft.com/office/officeart/2005/8/layout/hProcess9"/>
    <dgm:cxn modelId="{5D5D7C4C-CF16-4C57-A6EC-B85301C66B67}" srcId="{829274AC-CC50-4BE7-B4AF-D94DB72DA64C}" destId="{7CDA22E4-2128-48BD-895A-36854FC9380C}" srcOrd="0" destOrd="0" parTransId="{D2BA7AFA-27E5-47AA-B7E1-B72E75826396}" sibTransId="{EDB2E872-C514-4929-9195-F9D8DC5B99C5}"/>
    <dgm:cxn modelId="{6496464D-43F2-460E-88A5-5F73453DC084}" type="presOf" srcId="{7CDA22E4-2128-48BD-895A-36854FC9380C}" destId="{57F61D5B-D507-48BE-996B-28DD5005DEAF}" srcOrd="0" destOrd="0" presId="urn:microsoft.com/office/officeart/2005/8/layout/hProcess9"/>
    <dgm:cxn modelId="{2AE13859-903E-4232-AAFA-29FA697BBCC5}" type="presOf" srcId="{5CA65777-4164-4A9C-8682-6B7F0BED9537}" destId="{57F61D5B-D507-48BE-996B-28DD5005DEAF}" srcOrd="0" destOrd="1" presId="urn:microsoft.com/office/officeart/2005/8/layout/hProcess9"/>
    <dgm:cxn modelId="{34DC2A8F-4F22-4926-A10F-5EFF3320527D}" type="presOf" srcId="{67A9B299-5370-4851-BCDF-1F60DE977E23}" destId="{5F08A579-2A21-4110-B359-142C55F518CD}" srcOrd="0" destOrd="2" presId="urn:microsoft.com/office/officeart/2005/8/layout/hProcess9"/>
    <dgm:cxn modelId="{1FE2119A-8EAA-4F87-8DAF-02C470BB91DF}" type="presOf" srcId="{2D8F4E92-5A45-4747-9BC2-32D681B6450B}" destId="{5F08A579-2A21-4110-B359-142C55F518CD}" srcOrd="0" destOrd="1" presId="urn:microsoft.com/office/officeart/2005/8/layout/hProcess9"/>
    <dgm:cxn modelId="{42BF84A6-20A5-42C3-90F1-5505178D6F41}" srcId="{08E0F8D4-BE20-4186-8FFE-80A9BFB73AD5}" destId="{2D8F4E92-5A45-4747-9BC2-32D681B6450B}" srcOrd="0" destOrd="0" parTransId="{612A20C5-FB7B-44E9-8353-C6BA032C50D8}" sibTransId="{15D86827-D3EA-49CC-B225-5C3525DCB289}"/>
    <dgm:cxn modelId="{CFE48CAD-5973-4085-88A8-DEC6822696D2}" srcId="{829274AC-CC50-4BE7-B4AF-D94DB72DA64C}" destId="{08E0F8D4-BE20-4186-8FFE-80A9BFB73AD5}" srcOrd="1" destOrd="0" parTransId="{CEAA0457-E150-462B-832D-9B51F5A680B7}" sibTransId="{DA2F90CA-2E44-4E03-878C-3E5F8A7885F7}"/>
    <dgm:cxn modelId="{44633CDC-7F8E-4614-8C05-B08631C25BA3}" type="presOf" srcId="{E8775D7E-A4FE-4FEB-BB53-517B542A5FF7}" destId="{57F61D5B-D507-48BE-996B-28DD5005DEAF}" srcOrd="0" destOrd="2" presId="urn:microsoft.com/office/officeart/2005/8/layout/hProcess9"/>
    <dgm:cxn modelId="{444458F5-3E83-4968-AD51-5534D9344097}" srcId="{08E0F8D4-BE20-4186-8FFE-80A9BFB73AD5}" destId="{67A9B299-5370-4851-BCDF-1F60DE977E23}" srcOrd="1" destOrd="0" parTransId="{40EBC28C-65CC-4BD0-B9EA-8FF6CF96F1DA}" sibTransId="{A36E4E4A-097B-4C83-AA95-34B8B074BBCD}"/>
    <dgm:cxn modelId="{C3B8E7F4-0284-46B3-A37C-F331234A52CB}" type="presParOf" srcId="{6874024F-9001-4469-A56F-C7E2F811201E}" destId="{69F995A6-5AC2-4A67-9278-69F66D05B4EE}" srcOrd="0" destOrd="0" presId="urn:microsoft.com/office/officeart/2005/8/layout/hProcess9"/>
    <dgm:cxn modelId="{A694CD7E-3FD8-4CCF-AA21-0C7BD42571FA}" type="presParOf" srcId="{6874024F-9001-4469-A56F-C7E2F811201E}" destId="{7EEAA213-3BBA-41E4-856D-97B97EB0CE6A}" srcOrd="1" destOrd="0" presId="urn:microsoft.com/office/officeart/2005/8/layout/hProcess9"/>
    <dgm:cxn modelId="{BF43740C-E38F-44E3-A81B-6E3859F6AFE3}" type="presParOf" srcId="{7EEAA213-3BBA-41E4-856D-97B97EB0CE6A}" destId="{57F61D5B-D507-48BE-996B-28DD5005DEAF}" srcOrd="0" destOrd="0" presId="urn:microsoft.com/office/officeart/2005/8/layout/hProcess9"/>
    <dgm:cxn modelId="{85526BA9-D4E3-41E9-9E3E-0CD26679917A}" type="presParOf" srcId="{7EEAA213-3BBA-41E4-856D-97B97EB0CE6A}" destId="{8545A3E2-26B4-4928-AA8D-358300565D17}" srcOrd="1" destOrd="0" presId="urn:microsoft.com/office/officeart/2005/8/layout/hProcess9"/>
    <dgm:cxn modelId="{4099DEAF-265B-41F2-B5B1-1AC7C69CAABD}" type="presParOf" srcId="{7EEAA213-3BBA-41E4-856D-97B97EB0CE6A}" destId="{5F08A579-2A21-4110-B359-142C55F518CD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E6A27B-24FD-4F76-B191-D3B0EF53E32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i-FI"/>
        </a:p>
      </dgm:t>
    </dgm:pt>
    <dgm:pt modelId="{DBB077F4-D210-4738-85D6-4CB0E9E0D63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kern="1200" dirty="0">
              <a:latin typeface="Calibri"/>
              <a:ea typeface="+mn-ea"/>
              <a:cs typeface="+mn-cs"/>
            </a:rPr>
            <a:t>Matkatuki </a:t>
          </a:r>
          <a:r>
            <a:rPr lang="fi-FI" sz="2000" b="0" kern="1200" dirty="0">
              <a:latin typeface="Calibri"/>
              <a:ea typeface="+mn-ea"/>
              <a:cs typeface="+mn-cs"/>
            </a:rPr>
            <a:t>(Travel) kilometritaulukon mukaan €/hlö </a:t>
          </a:r>
        </a:p>
      </dgm:t>
    </dgm:pt>
    <dgm:pt modelId="{750A7B48-CD5F-4595-B289-5438C96148CD}" type="parTrans" cxnId="{E504DAD4-78E8-42E8-82B3-CF0F92765834}">
      <dgm:prSet/>
      <dgm:spPr/>
      <dgm:t>
        <a:bodyPr/>
        <a:lstStyle/>
        <a:p>
          <a:endParaRPr lang="fi-FI"/>
        </a:p>
      </dgm:t>
    </dgm:pt>
    <dgm:pt modelId="{03D61228-70E8-4AEF-8943-A94AC251CCF2}" type="sibTrans" cxnId="{E504DAD4-78E8-42E8-82B3-CF0F92765834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0195B8C2-C648-4D64-8A84-1CE812795BD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Yksilötuki </a:t>
          </a:r>
          <a:r>
            <a:rPr lang="fi-FI" sz="2000" b="0" dirty="0"/>
            <a:t>(</a:t>
          </a:r>
          <a:r>
            <a:rPr lang="fi-FI" sz="2000" b="0" dirty="0" err="1"/>
            <a:t>Individual</a:t>
          </a:r>
          <a:r>
            <a:rPr lang="fi-FI" sz="2000" b="0" dirty="0"/>
            <a:t> </a:t>
          </a:r>
          <a:r>
            <a:rPr lang="fi-FI" sz="2000" b="0" dirty="0" err="1"/>
            <a:t>support</a:t>
          </a:r>
          <a:r>
            <a:rPr lang="fi-FI" sz="2000" b="0" dirty="0"/>
            <a:t>) maittain </a:t>
          </a:r>
          <a:r>
            <a:rPr lang="fi-FI" sz="2000" dirty="0"/>
            <a:t>apurahataulukon mukaan pv/€/hlö</a:t>
          </a:r>
        </a:p>
      </dgm:t>
    </dgm:pt>
    <dgm:pt modelId="{2A856B99-EEA9-488E-A6F1-E407F15E925E}" type="parTrans" cxnId="{84EF981B-B525-4476-AE96-169FE2984686}">
      <dgm:prSet/>
      <dgm:spPr/>
      <dgm:t>
        <a:bodyPr/>
        <a:lstStyle/>
        <a:p>
          <a:endParaRPr lang="fi-FI"/>
        </a:p>
      </dgm:t>
    </dgm:pt>
    <dgm:pt modelId="{7C6B06FB-82FB-4377-BA6F-33AF2732ABB8}" type="sibTrans" cxnId="{84EF981B-B525-4476-AE96-169FE2984686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13B1F773-24CE-47EF-A4D5-B3E3F2AC8E9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Organisointituki </a:t>
          </a:r>
          <a:r>
            <a:rPr lang="fi-FI" sz="2000" b="0" dirty="0"/>
            <a:t>(</a:t>
          </a:r>
          <a:r>
            <a:rPr lang="fi-FI" sz="2000" b="0" dirty="0" err="1"/>
            <a:t>Organisational</a:t>
          </a:r>
          <a:r>
            <a:rPr lang="fi-FI" sz="2000" b="0" dirty="0"/>
            <a:t> </a:t>
          </a:r>
          <a:r>
            <a:rPr lang="fi-FI" sz="2000" b="0" dirty="0" err="1"/>
            <a:t>support</a:t>
          </a:r>
          <a:r>
            <a:rPr lang="fi-FI" sz="2000" b="0" dirty="0"/>
            <a:t>) </a:t>
          </a:r>
          <a:r>
            <a:rPr lang="fi-FI" sz="2000" dirty="0"/>
            <a:t>€/hlö</a:t>
          </a:r>
        </a:p>
      </dgm:t>
    </dgm:pt>
    <dgm:pt modelId="{DB914C24-B94E-4598-8CC4-F1D7D778DC4E}" type="parTrans" cxnId="{C9963B6B-1D59-4C43-B348-6950D2279E89}">
      <dgm:prSet/>
      <dgm:spPr/>
      <dgm:t>
        <a:bodyPr/>
        <a:lstStyle/>
        <a:p>
          <a:endParaRPr lang="fi-FI"/>
        </a:p>
      </dgm:t>
    </dgm:pt>
    <dgm:pt modelId="{FF07B75D-BB98-42B4-9E34-BFC583CE3773}" type="sibTrans" cxnId="{C9963B6B-1D59-4C43-B348-6950D2279E89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AF2D5479-8A3E-4995-A171-F1063B0785C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Osallisuustuki</a:t>
          </a:r>
          <a:r>
            <a:rPr lang="fi-FI" sz="2000" dirty="0"/>
            <a:t> </a:t>
          </a:r>
          <a:r>
            <a:rPr lang="fi-FI" sz="2000" b="1" dirty="0"/>
            <a:t>organisaatiolle</a:t>
          </a:r>
          <a:r>
            <a:rPr lang="fi-FI" sz="2000" dirty="0"/>
            <a:t> </a:t>
          </a:r>
          <a:r>
            <a:rPr lang="fi-FI" sz="2000" b="0" u="none" dirty="0"/>
            <a:t>(</a:t>
          </a:r>
          <a:r>
            <a:rPr lang="en-GB" sz="2000" b="0" u="none" dirty="0"/>
            <a:t>Inclusion support for organisations) </a:t>
          </a:r>
          <a:r>
            <a:rPr lang="fi-FI" sz="2000" dirty="0"/>
            <a:t>100 €/hlö</a:t>
          </a:r>
        </a:p>
      </dgm:t>
    </dgm:pt>
    <dgm:pt modelId="{9AB2ED22-B89C-4C3E-925A-6E16A57286F0}" type="parTrans" cxnId="{11A5AF62-FF6B-40A9-A85C-0F0CA1B14B73}">
      <dgm:prSet/>
      <dgm:spPr/>
      <dgm:t>
        <a:bodyPr/>
        <a:lstStyle/>
        <a:p>
          <a:endParaRPr lang="fi-FI"/>
        </a:p>
      </dgm:t>
    </dgm:pt>
    <dgm:pt modelId="{6E2DDBEA-B602-460D-859F-EF52352C45AB}" type="sibTrans" cxnId="{11A5AF62-FF6B-40A9-A85C-0F0CA1B14B73}">
      <dgm:prSet/>
      <dgm:spPr/>
      <dgm:t>
        <a:bodyPr/>
        <a:lstStyle/>
        <a:p>
          <a:endParaRPr lang="fi-FI"/>
        </a:p>
      </dgm:t>
    </dgm:pt>
    <dgm:pt modelId="{9A02FF6C-EAC7-4A73-8356-7301C8EAB3A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Kurssimaksut </a:t>
          </a:r>
          <a:r>
            <a:rPr lang="fi-FI" sz="2000" b="0" dirty="0"/>
            <a:t>(Course </a:t>
          </a:r>
          <a:r>
            <a:rPr lang="fi-FI" sz="2000" b="0" dirty="0" err="1"/>
            <a:t>fees</a:t>
          </a:r>
          <a:r>
            <a:rPr lang="fi-FI" sz="2000" b="0" dirty="0"/>
            <a:t>) €/kurssipäivä</a:t>
          </a:r>
          <a:endParaRPr lang="fi-FI" sz="2000" dirty="0"/>
        </a:p>
      </dgm:t>
    </dgm:pt>
    <dgm:pt modelId="{1987C558-ED5A-4F66-A22F-2D28147F0D5F}" type="parTrans" cxnId="{66A2F5D4-42FC-4B64-8F72-82CBCC49EE5B}">
      <dgm:prSet/>
      <dgm:spPr/>
      <dgm:t>
        <a:bodyPr/>
        <a:lstStyle/>
        <a:p>
          <a:endParaRPr lang="fi-FI"/>
        </a:p>
      </dgm:t>
    </dgm:pt>
    <dgm:pt modelId="{ED03D5D0-5236-404D-8896-9D5F1CBD6395}" type="sibTrans" cxnId="{66A2F5D4-42FC-4B64-8F72-82CBCC49EE5B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6B881F26-74C4-4CFA-8C38-0AABC54B997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Kielivalmennustuki</a:t>
          </a:r>
          <a:r>
            <a:rPr lang="fi-FI" sz="2000" dirty="0"/>
            <a:t> </a:t>
          </a:r>
          <a:r>
            <a:rPr lang="fi-FI" sz="2000" b="0" dirty="0"/>
            <a:t>(</a:t>
          </a:r>
          <a:r>
            <a:rPr lang="fi-FI" sz="2000" b="0" dirty="0" err="1"/>
            <a:t>Linguistic</a:t>
          </a:r>
          <a:r>
            <a:rPr lang="fi-FI" sz="2000" b="0" dirty="0"/>
            <a:t> </a:t>
          </a:r>
          <a:r>
            <a:rPr lang="fi-FI" sz="2000" b="0" dirty="0" err="1"/>
            <a:t>support</a:t>
          </a:r>
          <a:r>
            <a:rPr lang="fi-FI" sz="2000" b="0" dirty="0"/>
            <a:t>) </a:t>
          </a:r>
          <a:r>
            <a:rPr lang="fi-FI" sz="2000" dirty="0"/>
            <a:t>€/hlö</a:t>
          </a:r>
        </a:p>
      </dgm:t>
    </dgm:pt>
    <dgm:pt modelId="{ED3E91B8-AE59-48E0-A22B-B3AB9A52BFB8}" type="parTrans" cxnId="{9F588148-B355-41F2-85F3-2FBDAB230654}">
      <dgm:prSet/>
      <dgm:spPr/>
      <dgm:t>
        <a:bodyPr/>
        <a:lstStyle/>
        <a:p>
          <a:endParaRPr lang="fi-FI"/>
        </a:p>
      </dgm:t>
    </dgm:pt>
    <dgm:pt modelId="{5E52E815-B553-489A-86DE-204895A86395}" type="sibTrans" cxnId="{9F588148-B355-41F2-85F3-2FBDAB230654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D44024D1-3C42-4AF0-8303-BDEA3B7F537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fi-FI" sz="2000" b="1" dirty="0"/>
            <a:t>Valmistelevat vierailut </a:t>
          </a:r>
          <a:r>
            <a:rPr lang="fi-FI" sz="2000" b="0" dirty="0"/>
            <a:t>(</a:t>
          </a:r>
          <a:r>
            <a:rPr lang="fi-FI" sz="2000" b="0" dirty="0" err="1"/>
            <a:t>Preparatory</a:t>
          </a:r>
          <a:r>
            <a:rPr lang="fi-FI" sz="2000" b="0" dirty="0"/>
            <a:t> </a:t>
          </a:r>
          <a:r>
            <a:rPr lang="fi-FI" sz="2000" b="0" dirty="0" err="1"/>
            <a:t>visits</a:t>
          </a:r>
          <a:r>
            <a:rPr lang="fi-FI" sz="2000" b="0" dirty="0"/>
            <a:t>) </a:t>
          </a:r>
          <a:r>
            <a:rPr lang="fi-FI" sz="2000" dirty="0"/>
            <a:t>€/hlö</a:t>
          </a:r>
        </a:p>
      </dgm:t>
    </dgm:pt>
    <dgm:pt modelId="{BDDFE701-7538-4647-874B-3D429103C844}" type="parTrans" cxnId="{95306CF2-9C6F-432E-B54E-C9A2EB72E53A}">
      <dgm:prSet/>
      <dgm:spPr/>
      <dgm:t>
        <a:bodyPr/>
        <a:lstStyle/>
        <a:p>
          <a:endParaRPr lang="fi-FI"/>
        </a:p>
      </dgm:t>
    </dgm:pt>
    <dgm:pt modelId="{194585B0-0F30-4CCB-BFC2-E8C16BEF719E}" type="sibTrans" cxnId="{95306CF2-9C6F-432E-B54E-C9A2EB72E53A}">
      <dgm:prSet/>
      <dgm:spPr/>
      <dgm:t>
        <a:bodyPr/>
        <a:lstStyle/>
        <a:p>
          <a:pPr>
            <a:lnSpc>
              <a:spcPct val="100000"/>
            </a:lnSpc>
          </a:pPr>
          <a:endParaRPr lang="fi-FI"/>
        </a:p>
      </dgm:t>
    </dgm:pt>
    <dgm:pt modelId="{1F125BD2-C651-45BF-9157-7BFA9812FEC6}" type="pres">
      <dgm:prSet presAssocID="{26E6A27B-24FD-4F76-B191-D3B0EF53E32F}" presName="root" presStyleCnt="0">
        <dgm:presLayoutVars>
          <dgm:dir/>
          <dgm:resizeHandles val="exact"/>
        </dgm:presLayoutVars>
      </dgm:prSet>
      <dgm:spPr/>
    </dgm:pt>
    <dgm:pt modelId="{2B38DEC1-3C01-4394-B2CE-3DB80C007FAB}" type="pres">
      <dgm:prSet presAssocID="{13B1F773-24CE-47EF-A4D5-B3E3F2AC8E95}" presName="compNode" presStyleCnt="0"/>
      <dgm:spPr/>
    </dgm:pt>
    <dgm:pt modelId="{EA65A9E0-7CDD-4448-9BC9-22BC975073C5}" type="pres">
      <dgm:prSet presAssocID="{13B1F773-24CE-47EF-A4D5-B3E3F2AC8E95}" presName="bgRect" presStyleLbl="bgShp" presStyleIdx="0" presStyleCnt="7"/>
      <dgm:spPr/>
    </dgm:pt>
    <dgm:pt modelId="{D1C12C6E-0F2B-4B8E-A4B8-3BB05B68F6DE}" type="pres">
      <dgm:prSet presAssocID="{13B1F773-24CE-47EF-A4D5-B3E3F2AC8E95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ustache Face with Solid Fill"/>
        </a:ext>
      </dgm:extLst>
    </dgm:pt>
    <dgm:pt modelId="{F179C85E-8488-4EA4-A605-956BAD5FA3B3}" type="pres">
      <dgm:prSet presAssocID="{13B1F773-24CE-47EF-A4D5-B3E3F2AC8E95}" presName="spaceRect" presStyleCnt="0"/>
      <dgm:spPr/>
    </dgm:pt>
    <dgm:pt modelId="{630300A0-6897-4979-A39A-D305074B237F}" type="pres">
      <dgm:prSet presAssocID="{13B1F773-24CE-47EF-A4D5-B3E3F2AC8E95}" presName="parTx" presStyleLbl="revTx" presStyleIdx="0" presStyleCnt="7">
        <dgm:presLayoutVars>
          <dgm:chMax val="0"/>
          <dgm:chPref val="0"/>
        </dgm:presLayoutVars>
      </dgm:prSet>
      <dgm:spPr/>
    </dgm:pt>
    <dgm:pt modelId="{B4B55439-4894-4117-9A10-9BD728EB57CD}" type="pres">
      <dgm:prSet presAssocID="{FF07B75D-BB98-42B4-9E34-BFC583CE3773}" presName="sibTrans" presStyleCnt="0"/>
      <dgm:spPr/>
    </dgm:pt>
    <dgm:pt modelId="{9A30BE0D-BF66-4B55-9552-23029CCE89D8}" type="pres">
      <dgm:prSet presAssocID="{DBB077F4-D210-4738-85D6-4CB0E9E0D631}" presName="compNode" presStyleCnt="0"/>
      <dgm:spPr/>
    </dgm:pt>
    <dgm:pt modelId="{4A979F5A-2BCD-472A-A817-3DA901F6A5B2}" type="pres">
      <dgm:prSet presAssocID="{DBB077F4-D210-4738-85D6-4CB0E9E0D631}" presName="bgRect" presStyleLbl="bgShp" presStyleIdx="1" presStyleCnt="7"/>
      <dgm:spPr/>
    </dgm:pt>
    <dgm:pt modelId="{2B411B65-9217-43ED-8745-A1C8C343D8BA}" type="pres">
      <dgm:prSet presAssocID="{DBB077F4-D210-4738-85D6-4CB0E9E0D631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B267384A-5725-4205-9BC1-CF8B639D884B}" type="pres">
      <dgm:prSet presAssocID="{DBB077F4-D210-4738-85D6-4CB0E9E0D631}" presName="spaceRect" presStyleCnt="0"/>
      <dgm:spPr/>
    </dgm:pt>
    <dgm:pt modelId="{08411D46-E90B-4129-AB67-343AD9F41293}" type="pres">
      <dgm:prSet presAssocID="{DBB077F4-D210-4738-85D6-4CB0E9E0D631}" presName="parTx" presStyleLbl="revTx" presStyleIdx="1" presStyleCnt="7" custLinFactNeighborX="0">
        <dgm:presLayoutVars>
          <dgm:chMax val="0"/>
          <dgm:chPref val="0"/>
        </dgm:presLayoutVars>
      </dgm:prSet>
      <dgm:spPr/>
    </dgm:pt>
    <dgm:pt modelId="{3790DE7F-CB82-4032-8249-1155C2262425}" type="pres">
      <dgm:prSet presAssocID="{03D61228-70E8-4AEF-8943-A94AC251CCF2}" presName="sibTrans" presStyleCnt="0"/>
      <dgm:spPr/>
    </dgm:pt>
    <dgm:pt modelId="{4130FD84-F34C-428A-A06B-9B28441E4B15}" type="pres">
      <dgm:prSet presAssocID="{0195B8C2-C648-4D64-8A84-1CE812795BD5}" presName="compNode" presStyleCnt="0"/>
      <dgm:spPr/>
    </dgm:pt>
    <dgm:pt modelId="{90C53D7A-B6B3-43F5-9C7D-53C8CD7A816D}" type="pres">
      <dgm:prSet presAssocID="{0195B8C2-C648-4D64-8A84-1CE812795BD5}" presName="bgRect" presStyleLbl="bgShp" presStyleIdx="2" presStyleCnt="7"/>
      <dgm:spPr/>
    </dgm:pt>
    <dgm:pt modelId="{1854F86A-A65C-4D15-9F3E-48F27EFE01FD}" type="pres">
      <dgm:prSet presAssocID="{0195B8C2-C648-4D64-8A84-1CE812795BD5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Org Chart"/>
        </a:ext>
      </dgm:extLst>
    </dgm:pt>
    <dgm:pt modelId="{3E3BB157-FDA3-4636-BCEB-AC6FFECDE524}" type="pres">
      <dgm:prSet presAssocID="{0195B8C2-C648-4D64-8A84-1CE812795BD5}" presName="spaceRect" presStyleCnt="0"/>
      <dgm:spPr/>
    </dgm:pt>
    <dgm:pt modelId="{6E878F2B-7657-4FE5-AD6B-65757954D14D}" type="pres">
      <dgm:prSet presAssocID="{0195B8C2-C648-4D64-8A84-1CE812795BD5}" presName="parTx" presStyleLbl="revTx" presStyleIdx="2" presStyleCnt="7">
        <dgm:presLayoutVars>
          <dgm:chMax val="0"/>
          <dgm:chPref val="0"/>
        </dgm:presLayoutVars>
      </dgm:prSet>
      <dgm:spPr/>
    </dgm:pt>
    <dgm:pt modelId="{23E597E9-D69D-43DF-B95B-DEBE2630D16F}" type="pres">
      <dgm:prSet presAssocID="{7C6B06FB-82FB-4377-BA6F-33AF2732ABB8}" presName="sibTrans" presStyleCnt="0"/>
      <dgm:spPr/>
    </dgm:pt>
    <dgm:pt modelId="{83ECF97A-AFDC-4DAB-B1AB-521E58DB98E9}" type="pres">
      <dgm:prSet presAssocID="{6B881F26-74C4-4CFA-8C38-0AABC54B9979}" presName="compNode" presStyleCnt="0"/>
      <dgm:spPr/>
    </dgm:pt>
    <dgm:pt modelId="{8716541C-5C73-4441-8F06-3641DDC3145D}" type="pres">
      <dgm:prSet presAssocID="{6B881F26-74C4-4CFA-8C38-0AABC54B9979}" presName="bgRect" presStyleLbl="bgShp" presStyleIdx="3" presStyleCnt="7"/>
      <dgm:spPr/>
    </dgm:pt>
    <dgm:pt modelId="{0BC69565-71E6-46C3-9284-BE192A0D96EA}" type="pres">
      <dgm:prSet presAssocID="{6B881F26-74C4-4CFA-8C38-0AABC54B9979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hole Pizza"/>
        </a:ext>
      </dgm:extLst>
    </dgm:pt>
    <dgm:pt modelId="{14E58FAA-75FD-44C7-9646-04DAF12AAD71}" type="pres">
      <dgm:prSet presAssocID="{6B881F26-74C4-4CFA-8C38-0AABC54B9979}" presName="spaceRect" presStyleCnt="0"/>
      <dgm:spPr/>
    </dgm:pt>
    <dgm:pt modelId="{D35724D0-FCD4-4F9A-BACB-410C449AA58D}" type="pres">
      <dgm:prSet presAssocID="{6B881F26-74C4-4CFA-8C38-0AABC54B9979}" presName="parTx" presStyleLbl="revTx" presStyleIdx="3" presStyleCnt="7">
        <dgm:presLayoutVars>
          <dgm:chMax val="0"/>
          <dgm:chPref val="0"/>
        </dgm:presLayoutVars>
      </dgm:prSet>
      <dgm:spPr/>
    </dgm:pt>
    <dgm:pt modelId="{D70E2851-0288-46E8-9C09-F259E383017F}" type="pres">
      <dgm:prSet presAssocID="{5E52E815-B553-489A-86DE-204895A86395}" presName="sibTrans" presStyleCnt="0"/>
      <dgm:spPr/>
    </dgm:pt>
    <dgm:pt modelId="{E5842DB8-A72F-49D9-B458-4E79E8F11BE8}" type="pres">
      <dgm:prSet presAssocID="{9A02FF6C-EAC7-4A73-8356-7301C8EAB3AC}" presName="compNode" presStyleCnt="0"/>
      <dgm:spPr/>
    </dgm:pt>
    <dgm:pt modelId="{E5E5D875-E065-4713-8D94-8C16BFD52391}" type="pres">
      <dgm:prSet presAssocID="{9A02FF6C-EAC7-4A73-8356-7301C8EAB3AC}" presName="bgRect" presStyleLbl="bgShp" presStyleIdx="4" presStyleCnt="7"/>
      <dgm:spPr/>
    </dgm:pt>
    <dgm:pt modelId="{5CB77ECE-8523-4391-8483-84F87B7F6221}" type="pres">
      <dgm:prSet presAssocID="{9A02FF6C-EAC7-4A73-8356-7301C8EAB3AC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5023059F-F68D-4A7F-B0D2-67EC2D0418EC}" type="pres">
      <dgm:prSet presAssocID="{9A02FF6C-EAC7-4A73-8356-7301C8EAB3AC}" presName="spaceRect" presStyleCnt="0"/>
      <dgm:spPr/>
    </dgm:pt>
    <dgm:pt modelId="{43BDBDBA-4943-481C-8137-00B8E4F8F6E7}" type="pres">
      <dgm:prSet presAssocID="{9A02FF6C-EAC7-4A73-8356-7301C8EAB3AC}" presName="parTx" presStyleLbl="revTx" presStyleIdx="4" presStyleCnt="7">
        <dgm:presLayoutVars>
          <dgm:chMax val="0"/>
          <dgm:chPref val="0"/>
        </dgm:presLayoutVars>
      </dgm:prSet>
      <dgm:spPr/>
    </dgm:pt>
    <dgm:pt modelId="{E76AE54B-9B8F-4B28-9A24-088B986AC97D}" type="pres">
      <dgm:prSet presAssocID="{ED03D5D0-5236-404D-8896-9D5F1CBD6395}" presName="sibTrans" presStyleCnt="0"/>
      <dgm:spPr/>
    </dgm:pt>
    <dgm:pt modelId="{55F47918-1334-46B3-9AD1-B2C6BF622E75}" type="pres">
      <dgm:prSet presAssocID="{D44024D1-3C42-4AF0-8303-BDEA3B7F537E}" presName="compNode" presStyleCnt="0"/>
      <dgm:spPr/>
    </dgm:pt>
    <dgm:pt modelId="{29324BFD-B0A0-4A87-8DBD-48C5157611EB}" type="pres">
      <dgm:prSet presAssocID="{D44024D1-3C42-4AF0-8303-BDEA3B7F537E}" presName="bgRect" presStyleLbl="bgShp" presStyleIdx="5" presStyleCnt="7"/>
      <dgm:spPr/>
    </dgm:pt>
    <dgm:pt modelId="{62002638-C185-4BB7-A991-6AE8D8F394F8}" type="pres">
      <dgm:prSet presAssocID="{D44024D1-3C42-4AF0-8303-BDEA3B7F537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4BD62603-CD99-4D3F-843A-1D2904EF1327}" type="pres">
      <dgm:prSet presAssocID="{D44024D1-3C42-4AF0-8303-BDEA3B7F537E}" presName="spaceRect" presStyleCnt="0"/>
      <dgm:spPr/>
    </dgm:pt>
    <dgm:pt modelId="{754B9FA3-023D-4ADD-9135-547D2F450B64}" type="pres">
      <dgm:prSet presAssocID="{D44024D1-3C42-4AF0-8303-BDEA3B7F537E}" presName="parTx" presStyleLbl="revTx" presStyleIdx="5" presStyleCnt="7">
        <dgm:presLayoutVars>
          <dgm:chMax val="0"/>
          <dgm:chPref val="0"/>
        </dgm:presLayoutVars>
      </dgm:prSet>
      <dgm:spPr/>
    </dgm:pt>
    <dgm:pt modelId="{E058D011-DF38-463A-8E82-9F32E71E0173}" type="pres">
      <dgm:prSet presAssocID="{194585B0-0F30-4CCB-BFC2-E8C16BEF719E}" presName="sibTrans" presStyleCnt="0"/>
      <dgm:spPr/>
    </dgm:pt>
    <dgm:pt modelId="{7ADB5E9A-3509-4411-8316-BAD1D6A91823}" type="pres">
      <dgm:prSet presAssocID="{AF2D5479-8A3E-4995-A171-F1063B0785C2}" presName="compNode" presStyleCnt="0"/>
      <dgm:spPr/>
    </dgm:pt>
    <dgm:pt modelId="{CC789A34-B467-4EC9-8DDF-1949FE8C7F2A}" type="pres">
      <dgm:prSet presAssocID="{AF2D5479-8A3E-4995-A171-F1063B0785C2}" presName="bgRect" presStyleLbl="bgShp" presStyleIdx="6" presStyleCnt="7"/>
      <dgm:spPr/>
    </dgm:pt>
    <dgm:pt modelId="{1953B549-31DC-4614-882A-2638A99803D0}" type="pres">
      <dgm:prSet presAssocID="{AF2D5479-8A3E-4995-A171-F1063B0785C2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08B5E4F-D321-4AC0-8B6A-AE61689D6FD7}" type="pres">
      <dgm:prSet presAssocID="{AF2D5479-8A3E-4995-A171-F1063B0785C2}" presName="spaceRect" presStyleCnt="0"/>
      <dgm:spPr/>
    </dgm:pt>
    <dgm:pt modelId="{3F46BBA8-782E-433B-B7F5-997EAB7906EE}" type="pres">
      <dgm:prSet presAssocID="{AF2D5479-8A3E-4995-A171-F1063B0785C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096E0713-BBB4-4289-ADB8-AFCAB17469DB}" type="presOf" srcId="{AF2D5479-8A3E-4995-A171-F1063B0785C2}" destId="{3F46BBA8-782E-433B-B7F5-997EAB7906EE}" srcOrd="0" destOrd="0" presId="urn:microsoft.com/office/officeart/2018/2/layout/IconVerticalSolidList"/>
    <dgm:cxn modelId="{84EF981B-B525-4476-AE96-169FE2984686}" srcId="{26E6A27B-24FD-4F76-B191-D3B0EF53E32F}" destId="{0195B8C2-C648-4D64-8A84-1CE812795BD5}" srcOrd="2" destOrd="0" parTransId="{2A856B99-EEA9-488E-A6F1-E407F15E925E}" sibTransId="{7C6B06FB-82FB-4377-BA6F-33AF2732ABB8}"/>
    <dgm:cxn modelId="{11A5AF62-FF6B-40A9-A85C-0F0CA1B14B73}" srcId="{26E6A27B-24FD-4F76-B191-D3B0EF53E32F}" destId="{AF2D5479-8A3E-4995-A171-F1063B0785C2}" srcOrd="6" destOrd="0" parTransId="{9AB2ED22-B89C-4C3E-925A-6E16A57286F0}" sibTransId="{6E2DDBEA-B602-460D-859F-EF52352C45AB}"/>
    <dgm:cxn modelId="{7C557E68-23B6-4855-B492-9F581E62DF73}" type="presOf" srcId="{0195B8C2-C648-4D64-8A84-1CE812795BD5}" destId="{6E878F2B-7657-4FE5-AD6B-65757954D14D}" srcOrd="0" destOrd="0" presId="urn:microsoft.com/office/officeart/2018/2/layout/IconVerticalSolidList"/>
    <dgm:cxn modelId="{9F588148-B355-41F2-85F3-2FBDAB230654}" srcId="{26E6A27B-24FD-4F76-B191-D3B0EF53E32F}" destId="{6B881F26-74C4-4CFA-8C38-0AABC54B9979}" srcOrd="3" destOrd="0" parTransId="{ED3E91B8-AE59-48E0-A22B-B3AB9A52BFB8}" sibTransId="{5E52E815-B553-489A-86DE-204895A86395}"/>
    <dgm:cxn modelId="{C9963B6B-1D59-4C43-B348-6950D2279E89}" srcId="{26E6A27B-24FD-4F76-B191-D3B0EF53E32F}" destId="{13B1F773-24CE-47EF-A4D5-B3E3F2AC8E95}" srcOrd="0" destOrd="0" parTransId="{DB914C24-B94E-4598-8CC4-F1D7D778DC4E}" sibTransId="{FF07B75D-BB98-42B4-9E34-BFC583CE3773}"/>
    <dgm:cxn modelId="{FE7A244F-FFBF-4C7E-A168-60D0F1AD4FF0}" type="presOf" srcId="{DBB077F4-D210-4738-85D6-4CB0E9E0D631}" destId="{08411D46-E90B-4129-AB67-343AD9F41293}" srcOrd="0" destOrd="0" presId="urn:microsoft.com/office/officeart/2018/2/layout/IconVerticalSolidList"/>
    <dgm:cxn modelId="{7BB0AC71-D8AA-4263-8BF3-55C92ADA1A70}" type="presOf" srcId="{D44024D1-3C42-4AF0-8303-BDEA3B7F537E}" destId="{754B9FA3-023D-4ADD-9135-547D2F450B64}" srcOrd="0" destOrd="0" presId="urn:microsoft.com/office/officeart/2018/2/layout/IconVerticalSolidList"/>
    <dgm:cxn modelId="{0DFF2388-80DC-4828-8180-ACD14E701EB2}" type="presOf" srcId="{26E6A27B-24FD-4F76-B191-D3B0EF53E32F}" destId="{1F125BD2-C651-45BF-9157-7BFA9812FEC6}" srcOrd="0" destOrd="0" presId="urn:microsoft.com/office/officeart/2018/2/layout/IconVerticalSolidList"/>
    <dgm:cxn modelId="{7D6F1DAA-A4F6-4AD3-848F-A8A292663771}" type="presOf" srcId="{13B1F773-24CE-47EF-A4D5-B3E3F2AC8E95}" destId="{630300A0-6897-4979-A39A-D305074B237F}" srcOrd="0" destOrd="0" presId="urn:microsoft.com/office/officeart/2018/2/layout/IconVerticalSolidList"/>
    <dgm:cxn modelId="{E504DAD4-78E8-42E8-82B3-CF0F92765834}" srcId="{26E6A27B-24FD-4F76-B191-D3B0EF53E32F}" destId="{DBB077F4-D210-4738-85D6-4CB0E9E0D631}" srcOrd="1" destOrd="0" parTransId="{750A7B48-CD5F-4595-B289-5438C96148CD}" sibTransId="{03D61228-70E8-4AEF-8943-A94AC251CCF2}"/>
    <dgm:cxn modelId="{66A2F5D4-42FC-4B64-8F72-82CBCC49EE5B}" srcId="{26E6A27B-24FD-4F76-B191-D3B0EF53E32F}" destId="{9A02FF6C-EAC7-4A73-8356-7301C8EAB3AC}" srcOrd="4" destOrd="0" parTransId="{1987C558-ED5A-4F66-A22F-2D28147F0D5F}" sibTransId="{ED03D5D0-5236-404D-8896-9D5F1CBD6395}"/>
    <dgm:cxn modelId="{C8EC40DF-43E9-4E71-BF86-E3B30F05132C}" type="presOf" srcId="{6B881F26-74C4-4CFA-8C38-0AABC54B9979}" destId="{D35724D0-FCD4-4F9A-BACB-410C449AA58D}" srcOrd="0" destOrd="0" presId="urn:microsoft.com/office/officeart/2018/2/layout/IconVerticalSolidList"/>
    <dgm:cxn modelId="{2FE798E6-245D-4AA1-8DEA-B5D35EBD6169}" type="presOf" srcId="{9A02FF6C-EAC7-4A73-8356-7301C8EAB3AC}" destId="{43BDBDBA-4943-481C-8137-00B8E4F8F6E7}" srcOrd="0" destOrd="0" presId="urn:microsoft.com/office/officeart/2018/2/layout/IconVerticalSolidList"/>
    <dgm:cxn modelId="{95306CF2-9C6F-432E-B54E-C9A2EB72E53A}" srcId="{26E6A27B-24FD-4F76-B191-D3B0EF53E32F}" destId="{D44024D1-3C42-4AF0-8303-BDEA3B7F537E}" srcOrd="5" destOrd="0" parTransId="{BDDFE701-7538-4647-874B-3D429103C844}" sibTransId="{194585B0-0F30-4CCB-BFC2-E8C16BEF719E}"/>
    <dgm:cxn modelId="{734A25E9-D32A-4DEE-A412-7C3AEFBAC1A9}" type="presParOf" srcId="{1F125BD2-C651-45BF-9157-7BFA9812FEC6}" destId="{2B38DEC1-3C01-4394-B2CE-3DB80C007FAB}" srcOrd="0" destOrd="0" presId="urn:microsoft.com/office/officeart/2018/2/layout/IconVerticalSolidList"/>
    <dgm:cxn modelId="{FC01E13C-FE6F-4430-83C8-06DCCA34BEFA}" type="presParOf" srcId="{2B38DEC1-3C01-4394-B2CE-3DB80C007FAB}" destId="{EA65A9E0-7CDD-4448-9BC9-22BC975073C5}" srcOrd="0" destOrd="0" presId="urn:microsoft.com/office/officeart/2018/2/layout/IconVerticalSolidList"/>
    <dgm:cxn modelId="{38979549-C419-419B-921D-EC89F3EE5D1A}" type="presParOf" srcId="{2B38DEC1-3C01-4394-B2CE-3DB80C007FAB}" destId="{D1C12C6E-0F2B-4B8E-A4B8-3BB05B68F6DE}" srcOrd="1" destOrd="0" presId="urn:microsoft.com/office/officeart/2018/2/layout/IconVerticalSolidList"/>
    <dgm:cxn modelId="{A3D2DD20-8235-4961-B0B3-5A19A39BA2E1}" type="presParOf" srcId="{2B38DEC1-3C01-4394-B2CE-3DB80C007FAB}" destId="{F179C85E-8488-4EA4-A605-956BAD5FA3B3}" srcOrd="2" destOrd="0" presId="urn:microsoft.com/office/officeart/2018/2/layout/IconVerticalSolidList"/>
    <dgm:cxn modelId="{AEFDB7CB-75CA-4BDC-BC2F-46BDFDC6F4B6}" type="presParOf" srcId="{2B38DEC1-3C01-4394-B2CE-3DB80C007FAB}" destId="{630300A0-6897-4979-A39A-D305074B237F}" srcOrd="3" destOrd="0" presId="urn:microsoft.com/office/officeart/2018/2/layout/IconVerticalSolidList"/>
    <dgm:cxn modelId="{1DDD936D-1FC5-4959-8670-BA21A16A5B50}" type="presParOf" srcId="{1F125BD2-C651-45BF-9157-7BFA9812FEC6}" destId="{B4B55439-4894-4117-9A10-9BD728EB57CD}" srcOrd="1" destOrd="0" presId="urn:microsoft.com/office/officeart/2018/2/layout/IconVerticalSolidList"/>
    <dgm:cxn modelId="{494758E4-ADC0-414A-A351-AF87563338F7}" type="presParOf" srcId="{1F125BD2-C651-45BF-9157-7BFA9812FEC6}" destId="{9A30BE0D-BF66-4B55-9552-23029CCE89D8}" srcOrd="2" destOrd="0" presId="urn:microsoft.com/office/officeart/2018/2/layout/IconVerticalSolidList"/>
    <dgm:cxn modelId="{1A3F0881-1324-46B4-A8BE-AAFE723FA8ED}" type="presParOf" srcId="{9A30BE0D-BF66-4B55-9552-23029CCE89D8}" destId="{4A979F5A-2BCD-472A-A817-3DA901F6A5B2}" srcOrd="0" destOrd="0" presId="urn:microsoft.com/office/officeart/2018/2/layout/IconVerticalSolidList"/>
    <dgm:cxn modelId="{CE07FE16-07B6-4ABE-86DD-B7A0647DED5C}" type="presParOf" srcId="{9A30BE0D-BF66-4B55-9552-23029CCE89D8}" destId="{2B411B65-9217-43ED-8745-A1C8C343D8BA}" srcOrd="1" destOrd="0" presId="urn:microsoft.com/office/officeart/2018/2/layout/IconVerticalSolidList"/>
    <dgm:cxn modelId="{B06639DA-07CE-4875-B30E-252015248065}" type="presParOf" srcId="{9A30BE0D-BF66-4B55-9552-23029CCE89D8}" destId="{B267384A-5725-4205-9BC1-CF8B639D884B}" srcOrd="2" destOrd="0" presId="urn:microsoft.com/office/officeart/2018/2/layout/IconVerticalSolidList"/>
    <dgm:cxn modelId="{6D0AAFD1-881A-4D27-86B8-901252923FC5}" type="presParOf" srcId="{9A30BE0D-BF66-4B55-9552-23029CCE89D8}" destId="{08411D46-E90B-4129-AB67-343AD9F41293}" srcOrd="3" destOrd="0" presId="urn:microsoft.com/office/officeart/2018/2/layout/IconVerticalSolidList"/>
    <dgm:cxn modelId="{E71ADB92-27E9-43E3-B348-A1F080C510E0}" type="presParOf" srcId="{1F125BD2-C651-45BF-9157-7BFA9812FEC6}" destId="{3790DE7F-CB82-4032-8249-1155C2262425}" srcOrd="3" destOrd="0" presId="urn:microsoft.com/office/officeart/2018/2/layout/IconVerticalSolidList"/>
    <dgm:cxn modelId="{078CEDAD-75A8-471C-96BC-F9F2BDD6E50C}" type="presParOf" srcId="{1F125BD2-C651-45BF-9157-7BFA9812FEC6}" destId="{4130FD84-F34C-428A-A06B-9B28441E4B15}" srcOrd="4" destOrd="0" presId="urn:microsoft.com/office/officeart/2018/2/layout/IconVerticalSolidList"/>
    <dgm:cxn modelId="{5D0296EC-15A2-457D-B8A0-A813F145CC01}" type="presParOf" srcId="{4130FD84-F34C-428A-A06B-9B28441E4B15}" destId="{90C53D7A-B6B3-43F5-9C7D-53C8CD7A816D}" srcOrd="0" destOrd="0" presId="urn:microsoft.com/office/officeart/2018/2/layout/IconVerticalSolidList"/>
    <dgm:cxn modelId="{577FD6BD-3BB1-4520-9F13-0BF66BE161A0}" type="presParOf" srcId="{4130FD84-F34C-428A-A06B-9B28441E4B15}" destId="{1854F86A-A65C-4D15-9F3E-48F27EFE01FD}" srcOrd="1" destOrd="0" presId="urn:microsoft.com/office/officeart/2018/2/layout/IconVerticalSolidList"/>
    <dgm:cxn modelId="{52812E75-CC3C-4A73-8FEC-F7E35091258F}" type="presParOf" srcId="{4130FD84-F34C-428A-A06B-9B28441E4B15}" destId="{3E3BB157-FDA3-4636-BCEB-AC6FFECDE524}" srcOrd="2" destOrd="0" presId="urn:microsoft.com/office/officeart/2018/2/layout/IconVerticalSolidList"/>
    <dgm:cxn modelId="{0DE3CDF3-F5A8-4130-B4A7-9D5850D4CD73}" type="presParOf" srcId="{4130FD84-F34C-428A-A06B-9B28441E4B15}" destId="{6E878F2B-7657-4FE5-AD6B-65757954D14D}" srcOrd="3" destOrd="0" presId="urn:microsoft.com/office/officeart/2018/2/layout/IconVerticalSolidList"/>
    <dgm:cxn modelId="{669625D3-5A07-4501-8D2C-022FD0A2FE27}" type="presParOf" srcId="{1F125BD2-C651-45BF-9157-7BFA9812FEC6}" destId="{23E597E9-D69D-43DF-B95B-DEBE2630D16F}" srcOrd="5" destOrd="0" presId="urn:microsoft.com/office/officeart/2018/2/layout/IconVerticalSolidList"/>
    <dgm:cxn modelId="{E1871C08-4E69-4521-811C-4E7A78DC3C7F}" type="presParOf" srcId="{1F125BD2-C651-45BF-9157-7BFA9812FEC6}" destId="{83ECF97A-AFDC-4DAB-B1AB-521E58DB98E9}" srcOrd="6" destOrd="0" presId="urn:microsoft.com/office/officeart/2018/2/layout/IconVerticalSolidList"/>
    <dgm:cxn modelId="{D6896389-CFC4-4545-BF82-6E5F1A8C8536}" type="presParOf" srcId="{83ECF97A-AFDC-4DAB-B1AB-521E58DB98E9}" destId="{8716541C-5C73-4441-8F06-3641DDC3145D}" srcOrd="0" destOrd="0" presId="urn:microsoft.com/office/officeart/2018/2/layout/IconVerticalSolidList"/>
    <dgm:cxn modelId="{A3A7AA05-355A-4C9E-BC84-7A6122BB3690}" type="presParOf" srcId="{83ECF97A-AFDC-4DAB-B1AB-521E58DB98E9}" destId="{0BC69565-71E6-46C3-9284-BE192A0D96EA}" srcOrd="1" destOrd="0" presId="urn:microsoft.com/office/officeart/2018/2/layout/IconVerticalSolidList"/>
    <dgm:cxn modelId="{8C778E42-A1CB-4A40-8CFA-0B3DB21459B8}" type="presParOf" srcId="{83ECF97A-AFDC-4DAB-B1AB-521E58DB98E9}" destId="{14E58FAA-75FD-44C7-9646-04DAF12AAD71}" srcOrd="2" destOrd="0" presId="urn:microsoft.com/office/officeart/2018/2/layout/IconVerticalSolidList"/>
    <dgm:cxn modelId="{B739DF6F-8192-462D-BCBC-0F1D7D9866E1}" type="presParOf" srcId="{83ECF97A-AFDC-4DAB-B1AB-521E58DB98E9}" destId="{D35724D0-FCD4-4F9A-BACB-410C449AA58D}" srcOrd="3" destOrd="0" presId="urn:microsoft.com/office/officeart/2018/2/layout/IconVerticalSolidList"/>
    <dgm:cxn modelId="{2184F1E7-9468-4335-B332-7D597F50B495}" type="presParOf" srcId="{1F125BD2-C651-45BF-9157-7BFA9812FEC6}" destId="{D70E2851-0288-46E8-9C09-F259E383017F}" srcOrd="7" destOrd="0" presId="urn:microsoft.com/office/officeart/2018/2/layout/IconVerticalSolidList"/>
    <dgm:cxn modelId="{BA45F065-8131-49EB-A89A-DBB82703994D}" type="presParOf" srcId="{1F125BD2-C651-45BF-9157-7BFA9812FEC6}" destId="{E5842DB8-A72F-49D9-B458-4E79E8F11BE8}" srcOrd="8" destOrd="0" presId="urn:microsoft.com/office/officeart/2018/2/layout/IconVerticalSolidList"/>
    <dgm:cxn modelId="{4121DD42-EB33-4C53-87AD-58B09F4A4893}" type="presParOf" srcId="{E5842DB8-A72F-49D9-B458-4E79E8F11BE8}" destId="{E5E5D875-E065-4713-8D94-8C16BFD52391}" srcOrd="0" destOrd="0" presId="urn:microsoft.com/office/officeart/2018/2/layout/IconVerticalSolidList"/>
    <dgm:cxn modelId="{C9F6FFA6-39A1-4F87-9390-3788D081EE9C}" type="presParOf" srcId="{E5842DB8-A72F-49D9-B458-4E79E8F11BE8}" destId="{5CB77ECE-8523-4391-8483-84F87B7F6221}" srcOrd="1" destOrd="0" presId="urn:microsoft.com/office/officeart/2018/2/layout/IconVerticalSolidList"/>
    <dgm:cxn modelId="{342E33ED-476E-457C-928F-4A6A6025C1B3}" type="presParOf" srcId="{E5842DB8-A72F-49D9-B458-4E79E8F11BE8}" destId="{5023059F-F68D-4A7F-B0D2-67EC2D0418EC}" srcOrd="2" destOrd="0" presId="urn:microsoft.com/office/officeart/2018/2/layout/IconVerticalSolidList"/>
    <dgm:cxn modelId="{3EA788EC-0992-4911-AF2F-06CE096410F3}" type="presParOf" srcId="{E5842DB8-A72F-49D9-B458-4E79E8F11BE8}" destId="{43BDBDBA-4943-481C-8137-00B8E4F8F6E7}" srcOrd="3" destOrd="0" presId="urn:microsoft.com/office/officeart/2018/2/layout/IconVerticalSolidList"/>
    <dgm:cxn modelId="{81283E73-FF37-4577-AF0D-1E2FBF149C0A}" type="presParOf" srcId="{1F125BD2-C651-45BF-9157-7BFA9812FEC6}" destId="{E76AE54B-9B8F-4B28-9A24-088B986AC97D}" srcOrd="9" destOrd="0" presId="urn:microsoft.com/office/officeart/2018/2/layout/IconVerticalSolidList"/>
    <dgm:cxn modelId="{0829F771-52BA-4A05-994E-DFE24F1EB35C}" type="presParOf" srcId="{1F125BD2-C651-45BF-9157-7BFA9812FEC6}" destId="{55F47918-1334-46B3-9AD1-B2C6BF622E75}" srcOrd="10" destOrd="0" presId="urn:microsoft.com/office/officeart/2018/2/layout/IconVerticalSolidList"/>
    <dgm:cxn modelId="{AF53A753-7C59-47DA-9A70-BF0CF0D15E14}" type="presParOf" srcId="{55F47918-1334-46B3-9AD1-B2C6BF622E75}" destId="{29324BFD-B0A0-4A87-8DBD-48C5157611EB}" srcOrd="0" destOrd="0" presId="urn:microsoft.com/office/officeart/2018/2/layout/IconVerticalSolidList"/>
    <dgm:cxn modelId="{28C40F70-33DA-4855-AAEA-1301AF7C8B43}" type="presParOf" srcId="{55F47918-1334-46B3-9AD1-B2C6BF622E75}" destId="{62002638-C185-4BB7-A991-6AE8D8F394F8}" srcOrd="1" destOrd="0" presId="urn:microsoft.com/office/officeart/2018/2/layout/IconVerticalSolidList"/>
    <dgm:cxn modelId="{14330A56-3C5E-41B7-8718-74416A6767B3}" type="presParOf" srcId="{55F47918-1334-46B3-9AD1-B2C6BF622E75}" destId="{4BD62603-CD99-4D3F-843A-1D2904EF1327}" srcOrd="2" destOrd="0" presId="urn:microsoft.com/office/officeart/2018/2/layout/IconVerticalSolidList"/>
    <dgm:cxn modelId="{5940CAEF-C7F1-44E1-96FF-FC0F0F99AF6D}" type="presParOf" srcId="{55F47918-1334-46B3-9AD1-B2C6BF622E75}" destId="{754B9FA3-023D-4ADD-9135-547D2F450B64}" srcOrd="3" destOrd="0" presId="urn:microsoft.com/office/officeart/2018/2/layout/IconVerticalSolidList"/>
    <dgm:cxn modelId="{4E2AAEB9-75C2-46B8-B0B8-87D7CA1451F6}" type="presParOf" srcId="{1F125BD2-C651-45BF-9157-7BFA9812FEC6}" destId="{E058D011-DF38-463A-8E82-9F32E71E0173}" srcOrd="11" destOrd="0" presId="urn:microsoft.com/office/officeart/2018/2/layout/IconVerticalSolidList"/>
    <dgm:cxn modelId="{6FC2E04F-91A3-4928-923B-DC69F460A95E}" type="presParOf" srcId="{1F125BD2-C651-45BF-9157-7BFA9812FEC6}" destId="{7ADB5E9A-3509-4411-8316-BAD1D6A91823}" srcOrd="12" destOrd="0" presId="urn:microsoft.com/office/officeart/2018/2/layout/IconVerticalSolidList"/>
    <dgm:cxn modelId="{EB6C0B74-0F18-4C84-B3C1-4657E3C9D273}" type="presParOf" srcId="{7ADB5E9A-3509-4411-8316-BAD1D6A91823}" destId="{CC789A34-B467-4EC9-8DDF-1949FE8C7F2A}" srcOrd="0" destOrd="0" presId="urn:microsoft.com/office/officeart/2018/2/layout/IconVerticalSolidList"/>
    <dgm:cxn modelId="{3EFCD292-2E6E-4427-AF9B-4764DEA37365}" type="presParOf" srcId="{7ADB5E9A-3509-4411-8316-BAD1D6A91823}" destId="{1953B549-31DC-4614-882A-2638A99803D0}" srcOrd="1" destOrd="0" presId="urn:microsoft.com/office/officeart/2018/2/layout/IconVerticalSolidList"/>
    <dgm:cxn modelId="{357F9417-D346-4022-9C23-02D99EA98A0B}" type="presParOf" srcId="{7ADB5E9A-3509-4411-8316-BAD1D6A91823}" destId="{808B5E4F-D321-4AC0-8B6A-AE61689D6FD7}" srcOrd="2" destOrd="0" presId="urn:microsoft.com/office/officeart/2018/2/layout/IconVerticalSolidList"/>
    <dgm:cxn modelId="{53A6CA94-D706-4DF8-82E8-38CFEA929E8B}" type="presParOf" srcId="{7ADB5E9A-3509-4411-8316-BAD1D6A91823}" destId="{3F46BBA8-782E-433B-B7F5-997EAB7906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AA2A11-0819-43F9-9086-756763CDBA59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i-FI"/>
        </a:p>
      </dgm:t>
    </dgm:pt>
    <dgm:pt modelId="{41892CE7-9918-4A7A-98E3-BB5EF228C419}">
      <dgm:prSet phldrT="[Text]" custT="1"/>
      <dgm:spPr/>
      <dgm:t>
        <a:bodyPr/>
        <a:lstStyle/>
        <a:p>
          <a:r>
            <a:rPr lang="fi-FI" sz="2200" b="1" dirty="0"/>
            <a:t>Osallisuustuki osallistujalle </a:t>
          </a:r>
          <a:r>
            <a:rPr lang="fi-FI" sz="2200" b="0" u="none" strike="noStrike" dirty="0"/>
            <a:t>(</a:t>
          </a:r>
          <a:r>
            <a:rPr lang="en-US" sz="2200" b="0" u="none" strike="noStrike" dirty="0"/>
            <a:t>Inclusion support for participants)</a:t>
          </a:r>
          <a:r>
            <a:rPr lang="fi-FI" sz="2200" b="0" u="none" strike="noStrike" dirty="0"/>
            <a:t> </a:t>
          </a:r>
        </a:p>
        <a:p>
          <a:r>
            <a:rPr lang="fi-FI" sz="2200" dirty="0"/>
            <a:t>todellisten kulujen mukaan €/hlö</a:t>
          </a:r>
        </a:p>
      </dgm:t>
    </dgm:pt>
    <dgm:pt modelId="{038DA6DD-4285-42E1-8FF4-2A9A8F2EE399}" type="parTrans" cxnId="{18A43CAF-59A5-457C-8F07-F68AC10F248E}">
      <dgm:prSet/>
      <dgm:spPr/>
      <dgm:t>
        <a:bodyPr/>
        <a:lstStyle/>
        <a:p>
          <a:endParaRPr lang="fi-FI"/>
        </a:p>
      </dgm:t>
    </dgm:pt>
    <dgm:pt modelId="{20E31FF4-9331-40D0-A9C6-D21107737DDC}" type="sibTrans" cxnId="{18A43CAF-59A5-457C-8F07-F68AC10F248E}">
      <dgm:prSet/>
      <dgm:spPr/>
      <dgm:t>
        <a:bodyPr/>
        <a:lstStyle/>
        <a:p>
          <a:endParaRPr lang="fi-FI"/>
        </a:p>
      </dgm:t>
    </dgm:pt>
    <dgm:pt modelId="{AF2078D4-9042-4D04-8816-99761CC68A2C}">
      <dgm:prSet phldrT="[Text]" custT="1"/>
      <dgm:spPr/>
      <dgm:t>
        <a:bodyPr/>
        <a:lstStyle/>
        <a:p>
          <a:pPr marL="0" marR="0" lvl="0" indent="0" defTabSz="1066800" eaLnBrk="1" fontAlgn="auto" latinLnBrk="0" hangingPunct="1"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i-FI" sz="2200" b="1" kern="1200" dirty="0">
              <a:latin typeface="Calibri"/>
              <a:ea typeface="+mn-ea"/>
              <a:cs typeface="+mn-cs"/>
            </a:rPr>
            <a:t>Poikkeukselliset kulut </a:t>
          </a:r>
          <a:r>
            <a:rPr lang="fi-FI" sz="2200" b="0" kern="1200" dirty="0"/>
            <a:t>(</a:t>
          </a:r>
          <a:r>
            <a:rPr lang="fi-FI" sz="2200" b="0" kern="1200" dirty="0" err="1"/>
            <a:t>Exceptional</a:t>
          </a:r>
          <a:r>
            <a:rPr lang="fi-FI" sz="2200" b="0" kern="1200" dirty="0"/>
            <a:t> </a:t>
          </a:r>
          <a:r>
            <a:rPr lang="fi-FI" sz="2200" b="0" kern="1200" dirty="0" err="1"/>
            <a:t>costs</a:t>
          </a:r>
          <a:r>
            <a:rPr lang="fi-FI" sz="2200" b="0" kern="1200" dirty="0"/>
            <a:t>)</a:t>
          </a:r>
          <a:r>
            <a:rPr lang="fi-FI" sz="2200" b="1" kern="1200" dirty="0"/>
            <a:t> JA korotettu matkatuki </a:t>
          </a:r>
          <a:r>
            <a:rPr lang="fi-FI" sz="2200" b="0" kern="1200" dirty="0"/>
            <a:t>(</a:t>
          </a:r>
          <a:r>
            <a:rPr lang="fi-FI" sz="2200" b="0" kern="1200" dirty="0" err="1"/>
            <a:t>Expensive</a:t>
          </a:r>
          <a:r>
            <a:rPr lang="fi-FI" sz="2200" b="0" kern="1200" dirty="0"/>
            <a:t> </a:t>
          </a:r>
          <a:r>
            <a:rPr lang="fi-FI" sz="2200" b="0" kern="1200" dirty="0" err="1"/>
            <a:t>cost</a:t>
          </a:r>
          <a:r>
            <a:rPr lang="fi-FI" sz="2200" b="0" kern="1200" dirty="0"/>
            <a:t> for </a:t>
          </a:r>
          <a:r>
            <a:rPr lang="fi-FI" sz="2200" b="0" kern="1200" dirty="0" err="1"/>
            <a:t>expensive</a:t>
          </a:r>
          <a:r>
            <a:rPr lang="fi-FI" sz="2200" b="0" kern="1200" dirty="0"/>
            <a:t> </a:t>
          </a:r>
          <a:r>
            <a:rPr lang="fi-FI" sz="2200" b="0" kern="1200" dirty="0" err="1"/>
            <a:t>travel</a:t>
          </a:r>
          <a:r>
            <a:rPr lang="fi-FI" sz="2200" b="0" kern="1200" dirty="0"/>
            <a:t>) </a:t>
          </a:r>
          <a:r>
            <a:rPr lang="fi-FI" sz="2200" kern="1200" dirty="0"/>
            <a:t>todellisten kulujen mukaan €/hlö</a:t>
          </a:r>
        </a:p>
      </dgm:t>
    </dgm:pt>
    <dgm:pt modelId="{AF7A549F-C201-49F4-9F8A-3DC6A04BD441}" type="parTrans" cxnId="{7FDBB883-CE52-413A-83C6-3FBCDED21178}">
      <dgm:prSet/>
      <dgm:spPr/>
      <dgm:t>
        <a:bodyPr/>
        <a:lstStyle/>
        <a:p>
          <a:endParaRPr lang="fi-FI"/>
        </a:p>
      </dgm:t>
    </dgm:pt>
    <dgm:pt modelId="{5435C912-3880-4E7D-A009-133E4B366CD3}" type="sibTrans" cxnId="{7FDBB883-CE52-413A-83C6-3FBCDED21178}">
      <dgm:prSet/>
      <dgm:spPr/>
      <dgm:t>
        <a:bodyPr/>
        <a:lstStyle/>
        <a:p>
          <a:endParaRPr lang="fi-FI"/>
        </a:p>
      </dgm:t>
    </dgm:pt>
    <dgm:pt modelId="{F2E0AB6D-80C7-4ABD-90CF-6A96B40CEC50}" type="pres">
      <dgm:prSet presAssocID="{BAAA2A11-0819-43F9-9086-756763CDBA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AF0CF7-D4B3-4C5D-913E-E1E3E631DDD2}" type="pres">
      <dgm:prSet presAssocID="{41892CE7-9918-4A7A-98E3-BB5EF228C419}" presName="hierRoot1" presStyleCnt="0"/>
      <dgm:spPr/>
    </dgm:pt>
    <dgm:pt modelId="{D4FC7DB7-82DC-42CC-B6D2-D5FA51CC79FB}" type="pres">
      <dgm:prSet presAssocID="{41892CE7-9918-4A7A-98E3-BB5EF228C419}" presName="composite" presStyleCnt="0"/>
      <dgm:spPr/>
    </dgm:pt>
    <dgm:pt modelId="{9C9577DC-3CE8-4CA7-AE64-E75B636C826E}" type="pres">
      <dgm:prSet presAssocID="{41892CE7-9918-4A7A-98E3-BB5EF228C419}" presName="background" presStyleLbl="node0" presStyleIdx="0" presStyleCnt="2"/>
      <dgm:spPr/>
    </dgm:pt>
    <dgm:pt modelId="{8B04A642-CB63-4EDE-97DC-CA153BE4142F}" type="pres">
      <dgm:prSet presAssocID="{41892CE7-9918-4A7A-98E3-BB5EF228C419}" presName="text" presStyleLbl="fgAcc0" presStyleIdx="0" presStyleCnt="2">
        <dgm:presLayoutVars>
          <dgm:chPref val="3"/>
        </dgm:presLayoutVars>
      </dgm:prSet>
      <dgm:spPr/>
    </dgm:pt>
    <dgm:pt modelId="{5D19A42A-D968-4CF5-B5CF-FF8E169B8CD0}" type="pres">
      <dgm:prSet presAssocID="{41892CE7-9918-4A7A-98E3-BB5EF228C419}" presName="hierChild2" presStyleCnt="0"/>
      <dgm:spPr/>
    </dgm:pt>
    <dgm:pt modelId="{9ED485E4-9C6A-4582-8908-95648C82ACAB}" type="pres">
      <dgm:prSet presAssocID="{AF2078D4-9042-4D04-8816-99761CC68A2C}" presName="hierRoot1" presStyleCnt="0"/>
      <dgm:spPr/>
    </dgm:pt>
    <dgm:pt modelId="{79421FD7-0CDF-4A7A-BE83-6E78C2642D8D}" type="pres">
      <dgm:prSet presAssocID="{AF2078D4-9042-4D04-8816-99761CC68A2C}" presName="composite" presStyleCnt="0"/>
      <dgm:spPr/>
    </dgm:pt>
    <dgm:pt modelId="{E03C2AE6-7020-4D51-BFD6-6C0CE4E951D1}" type="pres">
      <dgm:prSet presAssocID="{AF2078D4-9042-4D04-8816-99761CC68A2C}" presName="background" presStyleLbl="node0" presStyleIdx="1" presStyleCnt="2"/>
      <dgm:spPr/>
    </dgm:pt>
    <dgm:pt modelId="{4C1DF842-2B01-4699-AB6E-28A2BC8CCC20}" type="pres">
      <dgm:prSet presAssocID="{AF2078D4-9042-4D04-8816-99761CC68A2C}" presName="text" presStyleLbl="fgAcc0" presStyleIdx="1" presStyleCnt="2">
        <dgm:presLayoutVars>
          <dgm:chPref val="3"/>
        </dgm:presLayoutVars>
      </dgm:prSet>
      <dgm:spPr/>
    </dgm:pt>
    <dgm:pt modelId="{81E8AC32-6002-4817-B71F-B8749EBE586F}" type="pres">
      <dgm:prSet presAssocID="{AF2078D4-9042-4D04-8816-99761CC68A2C}" presName="hierChild2" presStyleCnt="0"/>
      <dgm:spPr/>
    </dgm:pt>
  </dgm:ptLst>
  <dgm:cxnLst>
    <dgm:cxn modelId="{7F1CA741-A2B9-466D-879B-028282EBE2B6}" type="presOf" srcId="{41892CE7-9918-4A7A-98E3-BB5EF228C419}" destId="{8B04A642-CB63-4EDE-97DC-CA153BE4142F}" srcOrd="0" destOrd="0" presId="urn:microsoft.com/office/officeart/2005/8/layout/hierarchy1"/>
    <dgm:cxn modelId="{B2CFC365-C2D7-4F30-B768-A80855C40174}" type="presOf" srcId="{BAAA2A11-0819-43F9-9086-756763CDBA59}" destId="{F2E0AB6D-80C7-4ABD-90CF-6A96B40CEC50}" srcOrd="0" destOrd="0" presId="urn:microsoft.com/office/officeart/2005/8/layout/hierarchy1"/>
    <dgm:cxn modelId="{7FDBB883-CE52-413A-83C6-3FBCDED21178}" srcId="{BAAA2A11-0819-43F9-9086-756763CDBA59}" destId="{AF2078D4-9042-4D04-8816-99761CC68A2C}" srcOrd="1" destOrd="0" parTransId="{AF7A549F-C201-49F4-9F8A-3DC6A04BD441}" sibTransId="{5435C912-3880-4E7D-A009-133E4B366CD3}"/>
    <dgm:cxn modelId="{260617AA-C1F2-47D8-BC37-FA3768EE43E0}" type="presOf" srcId="{AF2078D4-9042-4D04-8816-99761CC68A2C}" destId="{4C1DF842-2B01-4699-AB6E-28A2BC8CCC20}" srcOrd="0" destOrd="0" presId="urn:microsoft.com/office/officeart/2005/8/layout/hierarchy1"/>
    <dgm:cxn modelId="{18A43CAF-59A5-457C-8F07-F68AC10F248E}" srcId="{BAAA2A11-0819-43F9-9086-756763CDBA59}" destId="{41892CE7-9918-4A7A-98E3-BB5EF228C419}" srcOrd="0" destOrd="0" parTransId="{038DA6DD-4285-42E1-8FF4-2A9A8F2EE399}" sibTransId="{20E31FF4-9331-40D0-A9C6-D21107737DDC}"/>
    <dgm:cxn modelId="{C1CF4C19-400A-443C-8899-AD4EE28C3088}" type="presParOf" srcId="{F2E0AB6D-80C7-4ABD-90CF-6A96B40CEC50}" destId="{1EAF0CF7-D4B3-4C5D-913E-E1E3E631DDD2}" srcOrd="0" destOrd="0" presId="urn:microsoft.com/office/officeart/2005/8/layout/hierarchy1"/>
    <dgm:cxn modelId="{CE66CCF7-7010-44B8-908D-6D41854557E2}" type="presParOf" srcId="{1EAF0CF7-D4B3-4C5D-913E-E1E3E631DDD2}" destId="{D4FC7DB7-82DC-42CC-B6D2-D5FA51CC79FB}" srcOrd="0" destOrd="0" presId="urn:microsoft.com/office/officeart/2005/8/layout/hierarchy1"/>
    <dgm:cxn modelId="{A04807A8-6C2F-4320-82D4-6E4DB0FB7826}" type="presParOf" srcId="{D4FC7DB7-82DC-42CC-B6D2-D5FA51CC79FB}" destId="{9C9577DC-3CE8-4CA7-AE64-E75B636C826E}" srcOrd="0" destOrd="0" presId="urn:microsoft.com/office/officeart/2005/8/layout/hierarchy1"/>
    <dgm:cxn modelId="{36ACAE3D-9609-44A0-A4F7-54CD8DD09F9A}" type="presParOf" srcId="{D4FC7DB7-82DC-42CC-B6D2-D5FA51CC79FB}" destId="{8B04A642-CB63-4EDE-97DC-CA153BE4142F}" srcOrd="1" destOrd="0" presId="urn:microsoft.com/office/officeart/2005/8/layout/hierarchy1"/>
    <dgm:cxn modelId="{76A771CD-B82E-4843-A601-269E5AC0E1BC}" type="presParOf" srcId="{1EAF0CF7-D4B3-4C5D-913E-E1E3E631DDD2}" destId="{5D19A42A-D968-4CF5-B5CF-FF8E169B8CD0}" srcOrd="1" destOrd="0" presId="urn:microsoft.com/office/officeart/2005/8/layout/hierarchy1"/>
    <dgm:cxn modelId="{104A9D8E-A54B-4803-A9D5-1B94B31FF755}" type="presParOf" srcId="{F2E0AB6D-80C7-4ABD-90CF-6A96B40CEC50}" destId="{9ED485E4-9C6A-4582-8908-95648C82ACAB}" srcOrd="1" destOrd="0" presId="urn:microsoft.com/office/officeart/2005/8/layout/hierarchy1"/>
    <dgm:cxn modelId="{A9B89D1D-0010-400B-B7A5-93D6F7193D47}" type="presParOf" srcId="{9ED485E4-9C6A-4582-8908-95648C82ACAB}" destId="{79421FD7-0CDF-4A7A-BE83-6E78C2642D8D}" srcOrd="0" destOrd="0" presId="urn:microsoft.com/office/officeart/2005/8/layout/hierarchy1"/>
    <dgm:cxn modelId="{77E05984-8961-4DA2-810F-2D55B4089844}" type="presParOf" srcId="{79421FD7-0CDF-4A7A-BE83-6E78C2642D8D}" destId="{E03C2AE6-7020-4D51-BFD6-6C0CE4E951D1}" srcOrd="0" destOrd="0" presId="urn:microsoft.com/office/officeart/2005/8/layout/hierarchy1"/>
    <dgm:cxn modelId="{61CD6D67-F830-4206-853A-BC50E94EF35A}" type="presParOf" srcId="{79421FD7-0CDF-4A7A-BE83-6E78C2642D8D}" destId="{4C1DF842-2B01-4699-AB6E-28A2BC8CCC20}" srcOrd="1" destOrd="0" presId="urn:microsoft.com/office/officeart/2005/8/layout/hierarchy1"/>
    <dgm:cxn modelId="{0825814B-64E4-43B6-A05C-3D1E04CE4759}" type="presParOf" srcId="{9ED485E4-9C6A-4582-8908-95648C82ACAB}" destId="{81E8AC32-6002-4817-B71F-B8749EBE58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6AE131-D552-47C8-A37E-05F50D2B5CEF}" type="doc">
      <dgm:prSet loTypeId="urn:microsoft.com/office/officeart/2005/8/layout/list1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82F60248-3D84-415C-9772-B01337ACF13E}">
      <dgm:prSet custT="1"/>
      <dgm:spPr/>
      <dgm:t>
        <a:bodyPr/>
        <a:lstStyle/>
        <a:p>
          <a:r>
            <a:rPr lang="fi-FI" sz="2200" b="1" dirty="0"/>
            <a:t>Kurssimaksut henkilöstöliikkuvuuksissa (</a:t>
          </a:r>
          <a:r>
            <a:rPr lang="en-US" sz="2200" b="1" u="none" dirty="0"/>
            <a:t>Course fees)</a:t>
          </a:r>
          <a:endParaRPr lang="en-US" sz="2200" u="none" dirty="0"/>
        </a:p>
      </dgm:t>
    </dgm:pt>
    <dgm:pt modelId="{66933982-8CC7-4D63-B293-6807E6DC39A5}" type="parTrans" cxnId="{8D5E2508-16E4-43B9-8AAF-A49E0EC4D8A1}">
      <dgm:prSet/>
      <dgm:spPr/>
      <dgm:t>
        <a:bodyPr/>
        <a:lstStyle/>
        <a:p>
          <a:endParaRPr lang="en-US"/>
        </a:p>
      </dgm:t>
    </dgm:pt>
    <dgm:pt modelId="{F95ADEA4-CF3B-4F07-8113-961541DEC051}" type="sibTrans" cxnId="{8D5E2508-16E4-43B9-8AAF-A49E0EC4D8A1}">
      <dgm:prSet/>
      <dgm:spPr/>
      <dgm:t>
        <a:bodyPr/>
        <a:lstStyle/>
        <a:p>
          <a:endParaRPr lang="en-US"/>
        </a:p>
      </dgm:t>
    </dgm:pt>
    <dgm:pt modelId="{E2B9B0AB-E827-4D86-A459-013D5DCD4901}">
      <dgm:prSet/>
      <dgm:spPr/>
      <dgm:t>
        <a:bodyPr/>
        <a:lstStyle/>
        <a:p>
          <a:r>
            <a:rPr lang="fi-FI" b="1" dirty="0"/>
            <a:t>80 €</a:t>
          </a:r>
          <a:r>
            <a:rPr lang="fi-FI" dirty="0"/>
            <a:t> osallistujaa kohden päivässä</a:t>
          </a:r>
          <a:endParaRPr lang="en-US" dirty="0"/>
        </a:p>
      </dgm:t>
    </dgm:pt>
    <dgm:pt modelId="{8D385A4C-4C93-41B2-8A5A-950DCC27756D}" type="parTrans" cxnId="{C488B729-834A-4D60-AF2E-DC87C99A802B}">
      <dgm:prSet/>
      <dgm:spPr/>
      <dgm:t>
        <a:bodyPr/>
        <a:lstStyle/>
        <a:p>
          <a:endParaRPr lang="en-US"/>
        </a:p>
      </dgm:t>
    </dgm:pt>
    <dgm:pt modelId="{EFA3C5FF-79E0-4241-B13B-0AE79E03CA94}" type="sibTrans" cxnId="{C488B729-834A-4D60-AF2E-DC87C99A802B}">
      <dgm:prSet/>
      <dgm:spPr/>
      <dgm:t>
        <a:bodyPr/>
        <a:lstStyle/>
        <a:p>
          <a:endParaRPr lang="en-US"/>
        </a:p>
      </dgm:t>
    </dgm:pt>
    <dgm:pt modelId="{EE22790A-9C8F-411B-8B2D-B4E537CF58DE}">
      <dgm:prSet/>
      <dgm:spPr/>
      <dgm:t>
        <a:bodyPr/>
        <a:lstStyle/>
        <a:p>
          <a:r>
            <a:rPr lang="fi-FI" dirty="0"/>
            <a:t>henkilöstön jäsen voi saada enintään </a:t>
          </a:r>
          <a:r>
            <a:rPr lang="fi-FI" b="1" dirty="0"/>
            <a:t>800 €</a:t>
          </a:r>
          <a:r>
            <a:rPr lang="fi-FI" dirty="0"/>
            <a:t> kurssimaksuihin hankkeen aikana</a:t>
          </a:r>
          <a:endParaRPr lang="en-US" dirty="0"/>
        </a:p>
      </dgm:t>
    </dgm:pt>
    <dgm:pt modelId="{08A05626-0C99-4D12-BB6B-AF18D1CD5970}" type="parTrans" cxnId="{3B9E17C0-D15F-4053-9C4D-3446B863275C}">
      <dgm:prSet/>
      <dgm:spPr/>
      <dgm:t>
        <a:bodyPr/>
        <a:lstStyle/>
        <a:p>
          <a:endParaRPr lang="en-US"/>
        </a:p>
      </dgm:t>
    </dgm:pt>
    <dgm:pt modelId="{6E3C7DA9-242E-4A2B-B6DE-AFECAB09326F}" type="sibTrans" cxnId="{3B9E17C0-D15F-4053-9C4D-3446B863275C}">
      <dgm:prSet/>
      <dgm:spPr/>
      <dgm:t>
        <a:bodyPr/>
        <a:lstStyle/>
        <a:p>
          <a:endParaRPr lang="en-US"/>
        </a:p>
      </dgm:t>
    </dgm:pt>
    <dgm:pt modelId="{F5CBFAAF-4CC2-45DD-A05F-E4BBABA9A51D}">
      <dgm:prSet custT="1"/>
      <dgm:spPr/>
      <dgm:t>
        <a:bodyPr/>
        <a:lstStyle/>
        <a:p>
          <a:r>
            <a:rPr lang="fi-FI" sz="2200" b="1" dirty="0"/>
            <a:t>Valmistelevat vierailut (</a:t>
          </a:r>
          <a:r>
            <a:rPr lang="en-GB" sz="2200" b="1" u="none" dirty="0"/>
            <a:t>Preparatory visits)</a:t>
          </a:r>
          <a:endParaRPr lang="en-US" sz="2200" u="none" dirty="0"/>
        </a:p>
      </dgm:t>
    </dgm:pt>
    <dgm:pt modelId="{F50CA94B-EBCA-4BE7-ABB0-46CE9AF8A702}" type="parTrans" cxnId="{8752ADE6-D4AF-4F49-96F0-6130E84679DE}">
      <dgm:prSet/>
      <dgm:spPr/>
      <dgm:t>
        <a:bodyPr/>
        <a:lstStyle/>
        <a:p>
          <a:endParaRPr lang="en-US"/>
        </a:p>
      </dgm:t>
    </dgm:pt>
    <dgm:pt modelId="{0552DD27-E690-4F3C-9687-4ACCC505ECCB}" type="sibTrans" cxnId="{8752ADE6-D4AF-4F49-96F0-6130E84679DE}">
      <dgm:prSet/>
      <dgm:spPr/>
      <dgm:t>
        <a:bodyPr/>
        <a:lstStyle/>
        <a:p>
          <a:endParaRPr lang="en-US"/>
        </a:p>
      </dgm:t>
    </dgm:pt>
    <dgm:pt modelId="{F99F1640-C1E6-4673-8B2A-7267F4518469}">
      <dgm:prSet custT="1"/>
      <dgm:spPr/>
      <dgm:t>
        <a:bodyPr/>
        <a:lstStyle/>
        <a:p>
          <a:r>
            <a:rPr lang="fi-FI" sz="2000" b="1" dirty="0"/>
            <a:t>575</a:t>
          </a:r>
          <a:r>
            <a:rPr lang="fi-FI" sz="2000" dirty="0"/>
            <a:t> </a:t>
          </a:r>
          <a:r>
            <a:rPr lang="fi-FI" sz="2000" b="1" dirty="0"/>
            <a:t>€ </a:t>
          </a:r>
          <a:r>
            <a:rPr lang="fi-FI" sz="2000" dirty="0"/>
            <a:t>/ osallistuja (tuki ns. könttäsumma)</a:t>
          </a:r>
          <a:endParaRPr lang="en-US" sz="2000" dirty="0"/>
        </a:p>
      </dgm:t>
    </dgm:pt>
    <dgm:pt modelId="{B33351E9-2FDA-41B4-B1BC-3B49DAE0ED49}" type="parTrans" cxnId="{BDC28133-8F60-4DF9-A46B-69CFCE92F0CD}">
      <dgm:prSet/>
      <dgm:spPr/>
      <dgm:t>
        <a:bodyPr/>
        <a:lstStyle/>
        <a:p>
          <a:endParaRPr lang="en-US"/>
        </a:p>
      </dgm:t>
    </dgm:pt>
    <dgm:pt modelId="{29AC5C4D-4E51-47C4-A143-FB0C8EAE6907}" type="sibTrans" cxnId="{BDC28133-8F60-4DF9-A46B-69CFCE92F0CD}">
      <dgm:prSet/>
      <dgm:spPr/>
      <dgm:t>
        <a:bodyPr/>
        <a:lstStyle/>
        <a:p>
          <a:endParaRPr lang="en-US"/>
        </a:p>
      </dgm:t>
    </dgm:pt>
    <dgm:pt modelId="{82C90EEF-37BE-424D-925F-985DE9671990}">
      <dgm:prSet custT="1"/>
      <dgm:spPr/>
      <dgm:t>
        <a:bodyPr/>
        <a:lstStyle/>
        <a:p>
          <a:r>
            <a:rPr lang="fi-FI" sz="2000" dirty="0"/>
            <a:t>Enintään 3 osallistujaa / vierailu (kestoa ei määritelty)</a:t>
          </a:r>
          <a:endParaRPr lang="en-US" sz="2000" dirty="0"/>
        </a:p>
      </dgm:t>
    </dgm:pt>
    <dgm:pt modelId="{72C72660-9D1E-4CA1-8D9A-2885A8134542}" type="parTrans" cxnId="{5AFB570A-0973-4B66-8475-E57853D1ED6C}">
      <dgm:prSet/>
      <dgm:spPr/>
      <dgm:t>
        <a:bodyPr/>
        <a:lstStyle/>
        <a:p>
          <a:endParaRPr lang="en-US"/>
        </a:p>
      </dgm:t>
    </dgm:pt>
    <dgm:pt modelId="{AFEEE8A4-DF76-4AB4-8BEA-E295A66C7490}" type="sibTrans" cxnId="{5AFB570A-0973-4B66-8475-E57853D1ED6C}">
      <dgm:prSet/>
      <dgm:spPr/>
      <dgm:t>
        <a:bodyPr/>
        <a:lstStyle/>
        <a:p>
          <a:endParaRPr lang="en-US"/>
        </a:p>
      </dgm:t>
    </dgm:pt>
    <dgm:pt modelId="{18BD08DD-122E-4CBD-8749-9AFC2986A893}">
      <dgm:prSet custT="1"/>
      <dgm:spPr/>
      <dgm:t>
        <a:bodyPr/>
        <a:lstStyle/>
        <a:p>
          <a:r>
            <a:rPr lang="fi-FI" sz="2000" dirty="0"/>
            <a:t>Valmistelevia vierailuja voi toteuttaa kaikkien muiden aktiviteettien paitsi kurssien valmisteluun</a:t>
          </a:r>
          <a:endParaRPr lang="en-US" sz="2000" dirty="0"/>
        </a:p>
      </dgm:t>
    </dgm:pt>
    <dgm:pt modelId="{C633F1D3-784F-45EB-8C64-45C82B56B88E}" type="parTrans" cxnId="{C202103A-C00C-4454-B2D3-2318E880A4C1}">
      <dgm:prSet/>
      <dgm:spPr/>
      <dgm:t>
        <a:bodyPr/>
        <a:lstStyle/>
        <a:p>
          <a:endParaRPr lang="en-US"/>
        </a:p>
      </dgm:t>
    </dgm:pt>
    <dgm:pt modelId="{EE2720C0-A564-4130-94A4-EC26B291AA1F}" type="sibTrans" cxnId="{C202103A-C00C-4454-B2D3-2318E880A4C1}">
      <dgm:prSet/>
      <dgm:spPr/>
      <dgm:t>
        <a:bodyPr/>
        <a:lstStyle/>
        <a:p>
          <a:endParaRPr lang="en-US"/>
        </a:p>
      </dgm:t>
    </dgm:pt>
    <dgm:pt modelId="{63597902-228F-47FA-9C3A-329F6326D49A}">
      <dgm:prSet custT="1"/>
      <dgm:spPr/>
      <dgm:t>
        <a:bodyPr/>
        <a:lstStyle/>
        <a:p>
          <a:r>
            <a:rPr lang="fi-FI" sz="2000" dirty="0"/>
            <a:t>Osallistujana voi olla henkilöstö ja poikkeustapauksissa opiskelijat: </a:t>
          </a:r>
          <a:endParaRPr lang="en-US" sz="2000" dirty="0"/>
        </a:p>
      </dgm:t>
    </dgm:pt>
    <dgm:pt modelId="{6AB7EB97-D4DB-4093-B0E7-09E5DCCDD72A}" type="parTrans" cxnId="{B88401CE-F971-497D-B492-F3ABF796B3D3}">
      <dgm:prSet/>
      <dgm:spPr/>
      <dgm:t>
        <a:bodyPr/>
        <a:lstStyle/>
        <a:p>
          <a:endParaRPr lang="en-US"/>
        </a:p>
      </dgm:t>
    </dgm:pt>
    <dgm:pt modelId="{B5FE8F5B-F5B7-4B50-B5AC-5876BAD5F1B1}" type="sibTrans" cxnId="{B88401CE-F971-497D-B492-F3ABF796B3D3}">
      <dgm:prSet/>
      <dgm:spPr/>
      <dgm:t>
        <a:bodyPr/>
        <a:lstStyle/>
        <a:p>
          <a:endParaRPr lang="en-US"/>
        </a:p>
      </dgm:t>
    </dgm:pt>
    <dgm:pt modelId="{8A272598-01CB-4FF1-A65C-D539C3090193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fi-FI" sz="1800" dirty="0"/>
            <a:t>Muita vähemmän mahdollisuuksia omaava opiskelija</a:t>
          </a:r>
          <a:endParaRPr lang="en-US" sz="1800" dirty="0"/>
        </a:p>
      </dgm:t>
    </dgm:pt>
    <dgm:pt modelId="{E6679E21-D562-49B0-9F8F-DE479017B458}" type="sibTrans" cxnId="{88AA4EFF-8BCC-40CD-BF04-E71366230351}">
      <dgm:prSet/>
      <dgm:spPr/>
      <dgm:t>
        <a:bodyPr/>
        <a:lstStyle/>
        <a:p>
          <a:endParaRPr lang="en-US"/>
        </a:p>
      </dgm:t>
    </dgm:pt>
    <dgm:pt modelId="{9554A00B-B6AA-4DAB-8AF3-D2C58D427F68}" type="parTrans" cxnId="{88AA4EFF-8BCC-40CD-BF04-E71366230351}">
      <dgm:prSet/>
      <dgm:spPr/>
      <dgm:t>
        <a:bodyPr/>
        <a:lstStyle/>
        <a:p>
          <a:endParaRPr lang="en-US"/>
        </a:p>
      </dgm:t>
    </dgm:pt>
    <dgm:pt modelId="{D18CF097-80BE-4842-B058-4A62682DE7CD}" type="pres">
      <dgm:prSet presAssocID="{036AE131-D552-47C8-A37E-05F50D2B5CEF}" presName="linear" presStyleCnt="0">
        <dgm:presLayoutVars>
          <dgm:dir/>
          <dgm:animLvl val="lvl"/>
          <dgm:resizeHandles val="exact"/>
        </dgm:presLayoutVars>
      </dgm:prSet>
      <dgm:spPr/>
    </dgm:pt>
    <dgm:pt modelId="{E79F9503-4CE3-40C0-A733-37B311930329}" type="pres">
      <dgm:prSet presAssocID="{82F60248-3D84-415C-9772-B01337ACF13E}" presName="parentLin" presStyleCnt="0"/>
      <dgm:spPr/>
    </dgm:pt>
    <dgm:pt modelId="{41ACDDCF-2083-401A-A908-51BEAD7B3C77}" type="pres">
      <dgm:prSet presAssocID="{82F60248-3D84-415C-9772-B01337ACF13E}" presName="parentLeftMargin" presStyleLbl="node1" presStyleIdx="0" presStyleCnt="2"/>
      <dgm:spPr/>
    </dgm:pt>
    <dgm:pt modelId="{D05698D7-48FC-4297-B824-2703A67EA686}" type="pres">
      <dgm:prSet presAssocID="{82F60248-3D84-415C-9772-B01337ACF13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80D84D-E557-49B2-AAFD-941173BB04C5}" type="pres">
      <dgm:prSet presAssocID="{82F60248-3D84-415C-9772-B01337ACF13E}" presName="negativeSpace" presStyleCnt="0"/>
      <dgm:spPr/>
    </dgm:pt>
    <dgm:pt modelId="{E3199F21-3106-42CF-9DA9-93866B5FA94F}" type="pres">
      <dgm:prSet presAssocID="{82F60248-3D84-415C-9772-B01337ACF13E}" presName="childText" presStyleLbl="conFgAcc1" presStyleIdx="0" presStyleCnt="2">
        <dgm:presLayoutVars>
          <dgm:bulletEnabled val="1"/>
        </dgm:presLayoutVars>
      </dgm:prSet>
      <dgm:spPr/>
    </dgm:pt>
    <dgm:pt modelId="{92C8D9C4-EA9B-4F19-A47B-15CDFD48DC7F}" type="pres">
      <dgm:prSet presAssocID="{F95ADEA4-CF3B-4F07-8113-961541DEC051}" presName="spaceBetweenRectangles" presStyleCnt="0"/>
      <dgm:spPr/>
    </dgm:pt>
    <dgm:pt modelId="{E86CEE27-45BC-400F-B322-514A74265027}" type="pres">
      <dgm:prSet presAssocID="{F5CBFAAF-4CC2-45DD-A05F-E4BBABA9A51D}" presName="parentLin" presStyleCnt="0"/>
      <dgm:spPr/>
    </dgm:pt>
    <dgm:pt modelId="{EDD1CFF2-B440-404A-8061-AB8E2EE8118D}" type="pres">
      <dgm:prSet presAssocID="{F5CBFAAF-4CC2-45DD-A05F-E4BBABA9A51D}" presName="parentLeftMargin" presStyleLbl="node1" presStyleIdx="0" presStyleCnt="2"/>
      <dgm:spPr/>
    </dgm:pt>
    <dgm:pt modelId="{D94E7B04-E885-41DE-A843-D0DC18E7F496}" type="pres">
      <dgm:prSet presAssocID="{F5CBFAAF-4CC2-45DD-A05F-E4BBABA9A51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D153C7D-488C-4F62-BA3F-B80E934571D7}" type="pres">
      <dgm:prSet presAssocID="{F5CBFAAF-4CC2-45DD-A05F-E4BBABA9A51D}" presName="negativeSpace" presStyleCnt="0"/>
      <dgm:spPr/>
    </dgm:pt>
    <dgm:pt modelId="{E9DC243E-A6AE-48CC-97BC-99F2641D64B2}" type="pres">
      <dgm:prSet presAssocID="{F5CBFAAF-4CC2-45DD-A05F-E4BBABA9A51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2C85002-FFCE-4F80-84C1-ADA6865965D5}" type="presOf" srcId="{036AE131-D552-47C8-A37E-05F50D2B5CEF}" destId="{D18CF097-80BE-4842-B058-4A62682DE7CD}" srcOrd="0" destOrd="0" presId="urn:microsoft.com/office/officeart/2005/8/layout/list1"/>
    <dgm:cxn modelId="{8D5E2508-16E4-43B9-8AAF-A49E0EC4D8A1}" srcId="{036AE131-D552-47C8-A37E-05F50D2B5CEF}" destId="{82F60248-3D84-415C-9772-B01337ACF13E}" srcOrd="0" destOrd="0" parTransId="{66933982-8CC7-4D63-B293-6807E6DC39A5}" sibTransId="{F95ADEA4-CF3B-4F07-8113-961541DEC051}"/>
    <dgm:cxn modelId="{5AFB570A-0973-4B66-8475-E57853D1ED6C}" srcId="{F5CBFAAF-4CC2-45DD-A05F-E4BBABA9A51D}" destId="{82C90EEF-37BE-424D-925F-985DE9671990}" srcOrd="1" destOrd="0" parTransId="{72C72660-9D1E-4CA1-8D9A-2885A8134542}" sibTransId="{AFEEE8A4-DF76-4AB4-8BEA-E295A66C7490}"/>
    <dgm:cxn modelId="{BCAC4929-85B2-4A16-BA2A-A8783133418A}" type="presOf" srcId="{F99F1640-C1E6-4673-8B2A-7267F4518469}" destId="{E9DC243E-A6AE-48CC-97BC-99F2641D64B2}" srcOrd="0" destOrd="0" presId="urn:microsoft.com/office/officeart/2005/8/layout/list1"/>
    <dgm:cxn modelId="{C488B729-834A-4D60-AF2E-DC87C99A802B}" srcId="{82F60248-3D84-415C-9772-B01337ACF13E}" destId="{E2B9B0AB-E827-4D86-A459-013D5DCD4901}" srcOrd="0" destOrd="0" parTransId="{8D385A4C-4C93-41B2-8A5A-950DCC27756D}" sibTransId="{EFA3C5FF-79E0-4241-B13B-0AE79E03CA94}"/>
    <dgm:cxn modelId="{D610602E-B4DB-4099-B63B-4FED67CD06CB}" type="presOf" srcId="{82F60248-3D84-415C-9772-B01337ACF13E}" destId="{D05698D7-48FC-4297-B824-2703A67EA686}" srcOrd="1" destOrd="0" presId="urn:microsoft.com/office/officeart/2005/8/layout/list1"/>
    <dgm:cxn modelId="{BDC28133-8F60-4DF9-A46B-69CFCE92F0CD}" srcId="{F5CBFAAF-4CC2-45DD-A05F-E4BBABA9A51D}" destId="{F99F1640-C1E6-4673-8B2A-7267F4518469}" srcOrd="0" destOrd="0" parTransId="{B33351E9-2FDA-41B4-B1BC-3B49DAE0ED49}" sibTransId="{29AC5C4D-4E51-47C4-A143-FB0C8EAE6907}"/>
    <dgm:cxn modelId="{C202103A-C00C-4454-B2D3-2318E880A4C1}" srcId="{F5CBFAAF-4CC2-45DD-A05F-E4BBABA9A51D}" destId="{18BD08DD-122E-4CBD-8749-9AFC2986A893}" srcOrd="2" destOrd="0" parTransId="{C633F1D3-784F-45EB-8C64-45C82B56B88E}" sibTransId="{EE2720C0-A564-4130-94A4-EC26B291AA1F}"/>
    <dgm:cxn modelId="{17C04C3E-082A-442F-AF2F-107E1E74DA9F}" type="presOf" srcId="{F5CBFAAF-4CC2-45DD-A05F-E4BBABA9A51D}" destId="{D94E7B04-E885-41DE-A843-D0DC18E7F496}" srcOrd="1" destOrd="0" presId="urn:microsoft.com/office/officeart/2005/8/layout/list1"/>
    <dgm:cxn modelId="{FA054443-62E4-4C71-A5CB-F58D647843DD}" type="presOf" srcId="{63597902-228F-47FA-9C3A-329F6326D49A}" destId="{E9DC243E-A6AE-48CC-97BC-99F2641D64B2}" srcOrd="0" destOrd="3" presId="urn:microsoft.com/office/officeart/2005/8/layout/list1"/>
    <dgm:cxn modelId="{93F02945-4DB4-4F9C-AD45-9DB07B69AFCD}" type="presOf" srcId="{18BD08DD-122E-4CBD-8749-9AFC2986A893}" destId="{E9DC243E-A6AE-48CC-97BC-99F2641D64B2}" srcOrd="0" destOrd="2" presId="urn:microsoft.com/office/officeart/2005/8/layout/list1"/>
    <dgm:cxn modelId="{88393749-554D-469D-A740-07833DD50B8C}" type="presOf" srcId="{82F60248-3D84-415C-9772-B01337ACF13E}" destId="{41ACDDCF-2083-401A-A908-51BEAD7B3C77}" srcOrd="0" destOrd="0" presId="urn:microsoft.com/office/officeart/2005/8/layout/list1"/>
    <dgm:cxn modelId="{58B7039F-DE9D-47D6-8EEE-53114951C492}" type="presOf" srcId="{82C90EEF-37BE-424D-925F-985DE9671990}" destId="{E9DC243E-A6AE-48CC-97BC-99F2641D64B2}" srcOrd="0" destOrd="1" presId="urn:microsoft.com/office/officeart/2005/8/layout/list1"/>
    <dgm:cxn modelId="{142836BA-0FC1-42A8-AB93-FADB85C4B606}" type="presOf" srcId="{EE22790A-9C8F-411B-8B2D-B4E537CF58DE}" destId="{E3199F21-3106-42CF-9DA9-93866B5FA94F}" srcOrd="0" destOrd="1" presId="urn:microsoft.com/office/officeart/2005/8/layout/list1"/>
    <dgm:cxn modelId="{3B9E17C0-D15F-4053-9C4D-3446B863275C}" srcId="{82F60248-3D84-415C-9772-B01337ACF13E}" destId="{EE22790A-9C8F-411B-8B2D-B4E537CF58DE}" srcOrd="1" destOrd="0" parTransId="{08A05626-0C99-4D12-BB6B-AF18D1CD5970}" sibTransId="{6E3C7DA9-242E-4A2B-B6DE-AFECAB09326F}"/>
    <dgm:cxn modelId="{EF7E26C2-3C0E-4D24-9CC0-FEE0AF3A23C8}" type="presOf" srcId="{E2B9B0AB-E827-4D86-A459-013D5DCD4901}" destId="{E3199F21-3106-42CF-9DA9-93866B5FA94F}" srcOrd="0" destOrd="0" presId="urn:microsoft.com/office/officeart/2005/8/layout/list1"/>
    <dgm:cxn modelId="{B88401CE-F971-497D-B492-F3ABF796B3D3}" srcId="{F5CBFAAF-4CC2-45DD-A05F-E4BBABA9A51D}" destId="{63597902-228F-47FA-9C3A-329F6326D49A}" srcOrd="3" destOrd="0" parTransId="{6AB7EB97-D4DB-4093-B0E7-09E5DCCDD72A}" sibTransId="{B5FE8F5B-F5B7-4B50-B5AC-5876BAD5F1B1}"/>
    <dgm:cxn modelId="{8E333BD9-A5F8-4F5A-BEA9-B44B939CEF20}" type="presOf" srcId="{F5CBFAAF-4CC2-45DD-A05F-E4BBABA9A51D}" destId="{EDD1CFF2-B440-404A-8061-AB8E2EE8118D}" srcOrd="0" destOrd="0" presId="urn:microsoft.com/office/officeart/2005/8/layout/list1"/>
    <dgm:cxn modelId="{8F341AE0-4AEB-4686-9234-90305FCF0360}" type="presOf" srcId="{8A272598-01CB-4FF1-A65C-D539C3090193}" destId="{E9DC243E-A6AE-48CC-97BC-99F2641D64B2}" srcOrd="0" destOrd="4" presId="urn:microsoft.com/office/officeart/2005/8/layout/list1"/>
    <dgm:cxn modelId="{8752ADE6-D4AF-4F49-96F0-6130E84679DE}" srcId="{036AE131-D552-47C8-A37E-05F50D2B5CEF}" destId="{F5CBFAAF-4CC2-45DD-A05F-E4BBABA9A51D}" srcOrd="1" destOrd="0" parTransId="{F50CA94B-EBCA-4BE7-ABB0-46CE9AF8A702}" sibTransId="{0552DD27-E690-4F3C-9687-4ACCC505ECCB}"/>
    <dgm:cxn modelId="{88AA4EFF-8BCC-40CD-BF04-E71366230351}" srcId="{63597902-228F-47FA-9C3A-329F6326D49A}" destId="{8A272598-01CB-4FF1-A65C-D539C3090193}" srcOrd="0" destOrd="0" parTransId="{9554A00B-B6AA-4DAB-8AF3-D2C58D427F68}" sibTransId="{E6679E21-D562-49B0-9F8F-DE479017B458}"/>
    <dgm:cxn modelId="{0E95F7DC-9AD8-4ED5-B389-25535C6ED7AE}" type="presParOf" srcId="{D18CF097-80BE-4842-B058-4A62682DE7CD}" destId="{E79F9503-4CE3-40C0-A733-37B311930329}" srcOrd="0" destOrd="0" presId="urn:microsoft.com/office/officeart/2005/8/layout/list1"/>
    <dgm:cxn modelId="{197C617A-8848-4D33-B8CB-83A1A57202D1}" type="presParOf" srcId="{E79F9503-4CE3-40C0-A733-37B311930329}" destId="{41ACDDCF-2083-401A-A908-51BEAD7B3C77}" srcOrd="0" destOrd="0" presId="urn:microsoft.com/office/officeart/2005/8/layout/list1"/>
    <dgm:cxn modelId="{0613CE03-E1C3-4AB1-8F43-1E27FB455254}" type="presParOf" srcId="{E79F9503-4CE3-40C0-A733-37B311930329}" destId="{D05698D7-48FC-4297-B824-2703A67EA686}" srcOrd="1" destOrd="0" presId="urn:microsoft.com/office/officeart/2005/8/layout/list1"/>
    <dgm:cxn modelId="{43AA020C-D999-42C1-9331-1D819148E7A2}" type="presParOf" srcId="{D18CF097-80BE-4842-B058-4A62682DE7CD}" destId="{ED80D84D-E557-49B2-AAFD-941173BB04C5}" srcOrd="1" destOrd="0" presId="urn:microsoft.com/office/officeart/2005/8/layout/list1"/>
    <dgm:cxn modelId="{6B4E2076-D253-4F9C-88FA-4491F9E78F74}" type="presParOf" srcId="{D18CF097-80BE-4842-B058-4A62682DE7CD}" destId="{E3199F21-3106-42CF-9DA9-93866B5FA94F}" srcOrd="2" destOrd="0" presId="urn:microsoft.com/office/officeart/2005/8/layout/list1"/>
    <dgm:cxn modelId="{D8A28496-CEE5-449D-A4D4-1A788771F2A2}" type="presParOf" srcId="{D18CF097-80BE-4842-B058-4A62682DE7CD}" destId="{92C8D9C4-EA9B-4F19-A47B-15CDFD48DC7F}" srcOrd="3" destOrd="0" presId="urn:microsoft.com/office/officeart/2005/8/layout/list1"/>
    <dgm:cxn modelId="{B43C3C04-90F8-4C1F-9DF0-0D897118BACF}" type="presParOf" srcId="{D18CF097-80BE-4842-B058-4A62682DE7CD}" destId="{E86CEE27-45BC-400F-B322-514A74265027}" srcOrd="4" destOrd="0" presId="urn:microsoft.com/office/officeart/2005/8/layout/list1"/>
    <dgm:cxn modelId="{A297BD14-7B62-4B7D-8F86-CD62F8842BB9}" type="presParOf" srcId="{E86CEE27-45BC-400F-B322-514A74265027}" destId="{EDD1CFF2-B440-404A-8061-AB8E2EE8118D}" srcOrd="0" destOrd="0" presId="urn:microsoft.com/office/officeart/2005/8/layout/list1"/>
    <dgm:cxn modelId="{7D786DC7-AAE3-42E3-BA2F-654B1AD41B24}" type="presParOf" srcId="{E86CEE27-45BC-400F-B322-514A74265027}" destId="{D94E7B04-E885-41DE-A843-D0DC18E7F496}" srcOrd="1" destOrd="0" presId="urn:microsoft.com/office/officeart/2005/8/layout/list1"/>
    <dgm:cxn modelId="{4D977457-2B96-4B3C-8D08-418BFDEC5EB4}" type="presParOf" srcId="{D18CF097-80BE-4842-B058-4A62682DE7CD}" destId="{BD153C7D-488C-4F62-BA3F-B80E934571D7}" srcOrd="5" destOrd="0" presId="urn:microsoft.com/office/officeart/2005/8/layout/list1"/>
    <dgm:cxn modelId="{DE9CF3EC-FD20-474E-81E6-1ED451F91B31}" type="presParOf" srcId="{D18CF097-80BE-4842-B058-4A62682DE7CD}" destId="{E9DC243E-A6AE-48CC-97BC-99F2641D64B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B7B248-66F0-48A9-BC86-AB2B863473F4}" type="doc">
      <dgm:prSet loTypeId="urn:microsoft.com/office/officeart/2005/8/layout/defaul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fi-FI"/>
        </a:p>
      </dgm:t>
    </dgm:pt>
    <dgm:pt modelId="{39BA065C-A600-4D34-9F75-EAAF85E0736C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fi-FI" sz="2000" b="1" dirty="0"/>
            <a:t>Yhteyshenkilön allekirjoittamana:</a:t>
          </a:r>
          <a:endParaRPr lang="fi-FI" sz="2000" dirty="0"/>
        </a:p>
      </dgm:t>
    </dgm:pt>
    <dgm:pt modelId="{C649CF57-54D3-4C29-9BCE-92232D7D96C7}" type="parTrans" cxnId="{078E6B0B-6B64-4C3A-9743-16F1FDE550E5}">
      <dgm:prSet/>
      <dgm:spPr/>
      <dgm:t>
        <a:bodyPr/>
        <a:lstStyle/>
        <a:p>
          <a:endParaRPr lang="fi-FI"/>
        </a:p>
      </dgm:t>
    </dgm:pt>
    <dgm:pt modelId="{B4823CC1-A885-442D-88AB-FBFE84D72D89}" type="sibTrans" cxnId="{078E6B0B-6B64-4C3A-9743-16F1FDE550E5}">
      <dgm:prSet/>
      <dgm:spPr/>
      <dgm:t>
        <a:bodyPr/>
        <a:lstStyle/>
        <a:p>
          <a:endParaRPr lang="fi-FI"/>
        </a:p>
      </dgm:t>
    </dgm:pt>
    <dgm:pt modelId="{420BDEFE-F8F2-4EE2-8DC7-944A0660A8D9}">
      <dgm:prSet phldrT="[Text]" custT="1"/>
      <dgm:spPr/>
      <dgm:t>
        <a:bodyPr/>
        <a:lstStyle/>
        <a:p>
          <a:pPr>
            <a:buNone/>
          </a:pPr>
          <a:r>
            <a:rPr lang="fi-FI" sz="2000" b="1" dirty="0"/>
            <a:t>Laillisen edustajan allekirjoittamana:</a:t>
          </a:r>
        </a:p>
      </dgm:t>
    </dgm:pt>
    <dgm:pt modelId="{BF7EC618-C0F6-42BF-B9C2-48DE6F0EB205}" type="parTrans" cxnId="{750785E8-02BF-434F-98A7-DF75F9888BED}">
      <dgm:prSet/>
      <dgm:spPr/>
      <dgm:t>
        <a:bodyPr/>
        <a:lstStyle/>
        <a:p>
          <a:endParaRPr lang="fi-FI"/>
        </a:p>
      </dgm:t>
    </dgm:pt>
    <dgm:pt modelId="{26C5C1D4-0121-44B2-8ED1-BE30A713DD71}" type="sibTrans" cxnId="{750785E8-02BF-434F-98A7-DF75F9888BED}">
      <dgm:prSet/>
      <dgm:spPr/>
      <dgm:t>
        <a:bodyPr/>
        <a:lstStyle/>
        <a:p>
          <a:endParaRPr lang="fi-FI"/>
        </a:p>
      </dgm:t>
    </dgm:pt>
    <dgm:pt modelId="{3F04161A-150E-49AF-9ABC-F99714067696}">
      <dgm:prSet custT="1"/>
      <dgm:spPr/>
      <dgm:t>
        <a:bodyPr/>
        <a:lstStyle/>
        <a:p>
          <a:r>
            <a:rPr lang="fi-FI" sz="2000" dirty="0"/>
            <a:t>Hankkeen yhteyshenkilö oppilaitoksessa muuttuu</a:t>
          </a:r>
        </a:p>
      </dgm:t>
    </dgm:pt>
    <dgm:pt modelId="{23D268F9-7234-4EA2-970E-47725A9CC671}" type="parTrans" cxnId="{0256F48B-5791-4AA2-A08A-813F09F37568}">
      <dgm:prSet/>
      <dgm:spPr/>
      <dgm:t>
        <a:bodyPr/>
        <a:lstStyle/>
        <a:p>
          <a:endParaRPr lang="fi-FI"/>
        </a:p>
      </dgm:t>
    </dgm:pt>
    <dgm:pt modelId="{F0F4D5B6-72CD-4576-BF6F-41B7A7ADBB9B}" type="sibTrans" cxnId="{0256F48B-5791-4AA2-A08A-813F09F37568}">
      <dgm:prSet/>
      <dgm:spPr/>
      <dgm:t>
        <a:bodyPr/>
        <a:lstStyle/>
        <a:p>
          <a:endParaRPr lang="fi-FI"/>
        </a:p>
      </dgm:t>
    </dgm:pt>
    <dgm:pt modelId="{F0BD5F0A-4C48-4102-92BB-17AF003B9D9A}">
      <dgm:prSet custT="1"/>
      <dgm:spPr/>
      <dgm:t>
        <a:bodyPr/>
        <a:lstStyle/>
        <a:p>
          <a:r>
            <a:rPr lang="fi-FI" sz="2000" dirty="0"/>
            <a:t>Budjettiin liittyvät muutokset tarvittaessa</a:t>
          </a:r>
        </a:p>
      </dgm:t>
    </dgm:pt>
    <dgm:pt modelId="{81BABF2F-F61F-4C19-9978-6305C92FA02C}" type="parTrans" cxnId="{B3F331DC-7082-403B-A978-C565D59640ED}">
      <dgm:prSet/>
      <dgm:spPr/>
      <dgm:t>
        <a:bodyPr/>
        <a:lstStyle/>
        <a:p>
          <a:endParaRPr lang="fi-FI"/>
        </a:p>
      </dgm:t>
    </dgm:pt>
    <dgm:pt modelId="{0D216813-1FFB-498A-A43B-0520A6B636C2}" type="sibTrans" cxnId="{B3F331DC-7082-403B-A978-C565D59640ED}">
      <dgm:prSet/>
      <dgm:spPr/>
      <dgm:t>
        <a:bodyPr/>
        <a:lstStyle/>
        <a:p>
          <a:endParaRPr lang="fi-FI"/>
        </a:p>
      </dgm:t>
    </dgm:pt>
    <dgm:pt modelId="{C03FAFC9-4718-416C-8839-187C5796D744}">
      <dgm:prSet custT="1"/>
      <dgm:spPr/>
      <dgm:t>
        <a:bodyPr/>
        <a:lstStyle/>
        <a:p>
          <a:r>
            <a:rPr lang="fi-FI" sz="2000" dirty="0"/>
            <a:t>Edunsaajaorganisaation yhteystiedot muuttuvat</a:t>
          </a:r>
        </a:p>
      </dgm:t>
    </dgm:pt>
    <dgm:pt modelId="{0DD04C48-DAB9-403B-82FB-6C836473907B}" type="parTrans" cxnId="{C25BBFC0-F2AE-433D-A600-7DD2B58AB245}">
      <dgm:prSet/>
      <dgm:spPr/>
      <dgm:t>
        <a:bodyPr/>
        <a:lstStyle/>
        <a:p>
          <a:endParaRPr lang="fi-FI"/>
        </a:p>
      </dgm:t>
    </dgm:pt>
    <dgm:pt modelId="{AE81D90F-A911-471A-A7B4-88AACBE9E641}" type="sibTrans" cxnId="{C25BBFC0-F2AE-433D-A600-7DD2B58AB245}">
      <dgm:prSet/>
      <dgm:spPr/>
      <dgm:t>
        <a:bodyPr/>
        <a:lstStyle/>
        <a:p>
          <a:endParaRPr lang="fi-FI"/>
        </a:p>
      </dgm:t>
    </dgm:pt>
    <dgm:pt modelId="{3DA70570-3F57-49EB-AA84-519E12999756}">
      <dgm:prSet custT="1"/>
      <dgm:spPr/>
      <dgm:t>
        <a:bodyPr/>
        <a:lstStyle/>
        <a:p>
          <a:r>
            <a:rPr lang="fi-FI" sz="2000" dirty="0"/>
            <a:t>Tilinumero muuttuu </a:t>
          </a:r>
        </a:p>
      </dgm:t>
    </dgm:pt>
    <dgm:pt modelId="{D3DFE750-975D-4B95-A4DC-99FF24C793D0}" type="parTrans" cxnId="{2F1E717D-E5D3-49D8-A065-503E472EBF41}">
      <dgm:prSet/>
      <dgm:spPr/>
      <dgm:t>
        <a:bodyPr/>
        <a:lstStyle/>
        <a:p>
          <a:endParaRPr lang="fi-FI"/>
        </a:p>
      </dgm:t>
    </dgm:pt>
    <dgm:pt modelId="{0EBD9734-D42B-474A-84A3-4A93BAF4ECA3}" type="sibTrans" cxnId="{2F1E717D-E5D3-49D8-A065-503E472EBF41}">
      <dgm:prSet/>
      <dgm:spPr/>
      <dgm:t>
        <a:bodyPr/>
        <a:lstStyle/>
        <a:p>
          <a:endParaRPr lang="fi-FI"/>
        </a:p>
      </dgm:t>
    </dgm:pt>
    <dgm:pt modelId="{C2DCD36C-9916-40F5-ADF0-D85C95A18A26}">
      <dgm:prSet custT="1"/>
      <dgm:spPr/>
      <dgm:t>
        <a:bodyPr/>
        <a:lstStyle/>
        <a:p>
          <a:r>
            <a:rPr lang="fi-FI" sz="2000" dirty="0"/>
            <a:t>Oppilaitosten yhdistyminen</a:t>
          </a:r>
        </a:p>
      </dgm:t>
    </dgm:pt>
    <dgm:pt modelId="{7254FF9F-105B-4885-9A85-0B5652DCF728}" type="parTrans" cxnId="{DA5C08AA-AB42-4ABC-8CED-A3A08A594F45}">
      <dgm:prSet/>
      <dgm:spPr/>
      <dgm:t>
        <a:bodyPr/>
        <a:lstStyle/>
        <a:p>
          <a:endParaRPr lang="fi-FI"/>
        </a:p>
      </dgm:t>
    </dgm:pt>
    <dgm:pt modelId="{514996D0-56A0-4D9B-8B05-171AD509AB46}" type="sibTrans" cxnId="{DA5C08AA-AB42-4ABC-8CED-A3A08A594F45}">
      <dgm:prSet/>
      <dgm:spPr/>
      <dgm:t>
        <a:bodyPr/>
        <a:lstStyle/>
        <a:p>
          <a:endParaRPr lang="fi-FI"/>
        </a:p>
      </dgm:t>
    </dgm:pt>
    <dgm:pt modelId="{69A4B807-5BEE-4349-9286-33E932BDFA9C}">
      <dgm:prSet custT="1"/>
      <dgm:spPr/>
      <dgm:t>
        <a:bodyPr/>
        <a:lstStyle/>
        <a:p>
          <a:r>
            <a:rPr lang="fi-FI" sz="2000" dirty="0"/>
            <a:t>Laillinen edustaja muuttuu</a:t>
          </a:r>
        </a:p>
      </dgm:t>
    </dgm:pt>
    <dgm:pt modelId="{B20E463A-1814-4EA7-8E0A-D7CA08D69EF6}" type="parTrans" cxnId="{166E2750-BA01-4994-BDE6-93B3E90D7E8C}">
      <dgm:prSet/>
      <dgm:spPr/>
      <dgm:t>
        <a:bodyPr/>
        <a:lstStyle/>
        <a:p>
          <a:endParaRPr lang="fi-FI"/>
        </a:p>
      </dgm:t>
    </dgm:pt>
    <dgm:pt modelId="{33F19859-AEAC-4AA0-A9AB-F41408CEEB6E}" type="sibTrans" cxnId="{166E2750-BA01-4994-BDE6-93B3E90D7E8C}">
      <dgm:prSet/>
      <dgm:spPr/>
      <dgm:t>
        <a:bodyPr/>
        <a:lstStyle/>
        <a:p>
          <a:endParaRPr lang="fi-FI"/>
        </a:p>
      </dgm:t>
    </dgm:pt>
    <dgm:pt modelId="{382D1B22-B2EB-4FA3-AB28-4F5FABE3C106}" type="pres">
      <dgm:prSet presAssocID="{5AB7B248-66F0-48A9-BC86-AB2B863473F4}" presName="diagram" presStyleCnt="0">
        <dgm:presLayoutVars>
          <dgm:dir/>
          <dgm:resizeHandles val="exact"/>
        </dgm:presLayoutVars>
      </dgm:prSet>
      <dgm:spPr/>
    </dgm:pt>
    <dgm:pt modelId="{3D8D1530-845F-4B10-B4D0-BFA6DDE6861E}" type="pres">
      <dgm:prSet presAssocID="{39BA065C-A600-4D34-9F75-EAAF85E0736C}" presName="node" presStyleLbl="node1" presStyleIdx="0" presStyleCnt="2" custLinFactNeighborX="-26" custLinFactNeighborY="-3015">
        <dgm:presLayoutVars>
          <dgm:bulletEnabled val="1"/>
        </dgm:presLayoutVars>
      </dgm:prSet>
      <dgm:spPr/>
    </dgm:pt>
    <dgm:pt modelId="{F0314597-24DD-41FD-A024-1E33F426F5E5}" type="pres">
      <dgm:prSet presAssocID="{B4823CC1-A885-442D-88AB-FBFE84D72D89}" presName="sibTrans" presStyleCnt="0"/>
      <dgm:spPr/>
    </dgm:pt>
    <dgm:pt modelId="{23128E80-C3A0-4580-BCD9-282F9159CB6F}" type="pres">
      <dgm:prSet presAssocID="{420BDEFE-F8F2-4EE2-8DC7-944A0660A8D9}" presName="node" presStyleLbl="node1" presStyleIdx="1" presStyleCnt="2" custLinFactNeighborX="-438" custLinFactNeighborY="-3015">
        <dgm:presLayoutVars>
          <dgm:bulletEnabled val="1"/>
        </dgm:presLayoutVars>
      </dgm:prSet>
      <dgm:spPr/>
    </dgm:pt>
  </dgm:ptLst>
  <dgm:cxnLst>
    <dgm:cxn modelId="{C532E203-B64E-491E-B70E-DC2F84E673E8}" type="presOf" srcId="{3DA70570-3F57-49EB-AA84-519E12999756}" destId="{23128E80-C3A0-4580-BCD9-282F9159CB6F}" srcOrd="0" destOrd="2" presId="urn:microsoft.com/office/officeart/2005/8/layout/default"/>
    <dgm:cxn modelId="{078E6B0B-6B64-4C3A-9743-16F1FDE550E5}" srcId="{5AB7B248-66F0-48A9-BC86-AB2B863473F4}" destId="{39BA065C-A600-4D34-9F75-EAAF85E0736C}" srcOrd="0" destOrd="0" parTransId="{C649CF57-54D3-4C29-9BCE-92232D7D96C7}" sibTransId="{B4823CC1-A885-442D-88AB-FBFE84D72D89}"/>
    <dgm:cxn modelId="{EDC0A925-5523-406C-B665-67630E64F8F9}" type="presOf" srcId="{420BDEFE-F8F2-4EE2-8DC7-944A0660A8D9}" destId="{23128E80-C3A0-4580-BCD9-282F9159CB6F}" srcOrd="0" destOrd="0" presId="urn:microsoft.com/office/officeart/2005/8/layout/default"/>
    <dgm:cxn modelId="{7671264C-66D6-4A5A-A7CF-8F0077E73BBD}" type="presOf" srcId="{69A4B807-5BEE-4349-9286-33E932BDFA9C}" destId="{3D8D1530-845F-4B10-B4D0-BFA6DDE6861E}" srcOrd="0" destOrd="3" presId="urn:microsoft.com/office/officeart/2005/8/layout/default"/>
    <dgm:cxn modelId="{166E2750-BA01-4994-BDE6-93B3E90D7E8C}" srcId="{39BA065C-A600-4D34-9F75-EAAF85E0736C}" destId="{69A4B807-5BEE-4349-9286-33E932BDFA9C}" srcOrd="2" destOrd="0" parTransId="{B20E463A-1814-4EA7-8E0A-D7CA08D69EF6}" sibTransId="{33F19859-AEAC-4AA0-A9AB-F41408CEEB6E}"/>
    <dgm:cxn modelId="{4C545051-E635-45A5-BAC8-1B0182A5E0CE}" type="presOf" srcId="{C03FAFC9-4718-416C-8839-187C5796D744}" destId="{23128E80-C3A0-4580-BCD9-282F9159CB6F}" srcOrd="0" destOrd="1" presId="urn:microsoft.com/office/officeart/2005/8/layout/default"/>
    <dgm:cxn modelId="{2F1E717D-E5D3-49D8-A065-503E472EBF41}" srcId="{420BDEFE-F8F2-4EE2-8DC7-944A0660A8D9}" destId="{3DA70570-3F57-49EB-AA84-519E12999756}" srcOrd="1" destOrd="0" parTransId="{D3DFE750-975D-4B95-A4DC-99FF24C793D0}" sibTransId="{0EBD9734-D42B-474A-84A3-4A93BAF4ECA3}"/>
    <dgm:cxn modelId="{30330888-DF9E-4575-8527-937144CD0789}" type="presOf" srcId="{3F04161A-150E-49AF-9ABC-F99714067696}" destId="{3D8D1530-845F-4B10-B4D0-BFA6DDE6861E}" srcOrd="0" destOrd="1" presId="urn:microsoft.com/office/officeart/2005/8/layout/default"/>
    <dgm:cxn modelId="{0256F48B-5791-4AA2-A08A-813F09F37568}" srcId="{39BA065C-A600-4D34-9F75-EAAF85E0736C}" destId="{3F04161A-150E-49AF-9ABC-F99714067696}" srcOrd="0" destOrd="0" parTransId="{23D268F9-7234-4EA2-970E-47725A9CC671}" sibTransId="{F0F4D5B6-72CD-4576-BF6F-41B7A7ADBB9B}"/>
    <dgm:cxn modelId="{21341399-4923-4155-A385-C85A6E279B59}" type="presOf" srcId="{39BA065C-A600-4D34-9F75-EAAF85E0736C}" destId="{3D8D1530-845F-4B10-B4D0-BFA6DDE6861E}" srcOrd="0" destOrd="0" presId="urn:microsoft.com/office/officeart/2005/8/layout/default"/>
    <dgm:cxn modelId="{616A4499-6619-42A5-B3AE-7B2F6421ECE6}" type="presOf" srcId="{5AB7B248-66F0-48A9-BC86-AB2B863473F4}" destId="{382D1B22-B2EB-4FA3-AB28-4F5FABE3C106}" srcOrd="0" destOrd="0" presId="urn:microsoft.com/office/officeart/2005/8/layout/default"/>
    <dgm:cxn modelId="{3A3B899A-F380-4859-B813-B65A4F73FBC0}" type="presOf" srcId="{C2DCD36C-9916-40F5-ADF0-D85C95A18A26}" destId="{23128E80-C3A0-4580-BCD9-282F9159CB6F}" srcOrd="0" destOrd="3" presId="urn:microsoft.com/office/officeart/2005/8/layout/default"/>
    <dgm:cxn modelId="{DA5C08AA-AB42-4ABC-8CED-A3A08A594F45}" srcId="{420BDEFE-F8F2-4EE2-8DC7-944A0660A8D9}" destId="{C2DCD36C-9916-40F5-ADF0-D85C95A18A26}" srcOrd="2" destOrd="0" parTransId="{7254FF9F-105B-4885-9A85-0B5652DCF728}" sibTransId="{514996D0-56A0-4D9B-8B05-171AD509AB46}"/>
    <dgm:cxn modelId="{C25BBFC0-F2AE-433D-A600-7DD2B58AB245}" srcId="{420BDEFE-F8F2-4EE2-8DC7-944A0660A8D9}" destId="{C03FAFC9-4718-416C-8839-187C5796D744}" srcOrd="0" destOrd="0" parTransId="{0DD04C48-DAB9-403B-82FB-6C836473907B}" sibTransId="{AE81D90F-A911-471A-A7B4-88AACBE9E641}"/>
    <dgm:cxn modelId="{0ABF85D6-61CD-4B00-BB7C-E2F867A198D3}" type="presOf" srcId="{F0BD5F0A-4C48-4102-92BB-17AF003B9D9A}" destId="{3D8D1530-845F-4B10-B4D0-BFA6DDE6861E}" srcOrd="0" destOrd="2" presId="urn:microsoft.com/office/officeart/2005/8/layout/default"/>
    <dgm:cxn modelId="{B3F331DC-7082-403B-A978-C565D59640ED}" srcId="{39BA065C-A600-4D34-9F75-EAAF85E0736C}" destId="{F0BD5F0A-4C48-4102-92BB-17AF003B9D9A}" srcOrd="1" destOrd="0" parTransId="{81BABF2F-F61F-4C19-9978-6305C92FA02C}" sibTransId="{0D216813-1FFB-498A-A43B-0520A6B636C2}"/>
    <dgm:cxn modelId="{750785E8-02BF-434F-98A7-DF75F9888BED}" srcId="{5AB7B248-66F0-48A9-BC86-AB2B863473F4}" destId="{420BDEFE-F8F2-4EE2-8DC7-944A0660A8D9}" srcOrd="1" destOrd="0" parTransId="{BF7EC618-C0F6-42BF-B9C2-48DE6F0EB205}" sibTransId="{26C5C1D4-0121-44B2-8ED1-BE30A713DD71}"/>
    <dgm:cxn modelId="{F71ECC8C-5AA0-416F-9DE6-FC11392845EE}" type="presParOf" srcId="{382D1B22-B2EB-4FA3-AB28-4F5FABE3C106}" destId="{3D8D1530-845F-4B10-B4D0-BFA6DDE6861E}" srcOrd="0" destOrd="0" presId="urn:microsoft.com/office/officeart/2005/8/layout/default"/>
    <dgm:cxn modelId="{FA9095FD-6223-4DD1-9491-EAE4D562E573}" type="presParOf" srcId="{382D1B22-B2EB-4FA3-AB28-4F5FABE3C106}" destId="{F0314597-24DD-41FD-A024-1E33F426F5E5}" srcOrd="1" destOrd="0" presId="urn:microsoft.com/office/officeart/2005/8/layout/default"/>
    <dgm:cxn modelId="{69189C8E-A4EC-4A64-A6A9-C86AFD1C454F}" type="presParOf" srcId="{382D1B22-B2EB-4FA3-AB28-4F5FABE3C106}" destId="{23128E80-C3A0-4580-BCD9-282F9159CB6F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995A6-5AC2-4A67-9278-69F66D05B4EE}">
      <dsp:nvSpPr>
        <dsp:cNvPr id="0" name=""/>
        <dsp:cNvSpPr/>
      </dsp:nvSpPr>
      <dsp:spPr>
        <a:xfrm>
          <a:off x="348258" y="0"/>
          <a:ext cx="10976194" cy="455548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61D5B-D507-48BE-996B-28DD5005DEAF}">
      <dsp:nvSpPr>
        <dsp:cNvPr id="0" name=""/>
        <dsp:cNvSpPr/>
      </dsp:nvSpPr>
      <dsp:spPr>
        <a:xfrm>
          <a:off x="1429189" y="1366646"/>
          <a:ext cx="3873950" cy="18221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Hankkeen aloitus 1.9.-31.12.2021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/>
            <a:t>Sopimus tehdään 6-18 kk:ksi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/>
            <a:t>Liikkuvuudet voivat alkaa sopimuksenne mukaisesti</a:t>
          </a:r>
        </a:p>
      </dsp:txBody>
      <dsp:txXfrm>
        <a:off x="1518141" y="1455598"/>
        <a:ext cx="3696046" cy="1644291"/>
      </dsp:txXfrm>
    </dsp:sp>
    <dsp:sp modelId="{5F08A579-2A21-4110-B359-142C55F518CD}">
      <dsp:nvSpPr>
        <dsp:cNvPr id="0" name=""/>
        <dsp:cNvSpPr/>
      </dsp:nvSpPr>
      <dsp:spPr>
        <a:xfrm>
          <a:off x="5886775" y="1366646"/>
          <a:ext cx="4356745" cy="18221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Hankkeen päättyminen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/>
            <a:t>Hanke päättyy sopimuksenne mukaisesti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kern="1200" dirty="0"/>
            <a:t>Loppuraportointi 60 pv kuluttua hankkeen päättymisestä</a:t>
          </a:r>
        </a:p>
      </dsp:txBody>
      <dsp:txXfrm>
        <a:off x="5975727" y="1455598"/>
        <a:ext cx="4178841" cy="1644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5A9E0-7CDD-4448-9BC9-22BC975073C5}">
      <dsp:nvSpPr>
        <dsp:cNvPr id="0" name=""/>
        <dsp:cNvSpPr/>
      </dsp:nvSpPr>
      <dsp:spPr>
        <a:xfrm>
          <a:off x="0" y="330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C12C6E-0F2B-4B8E-A4B8-3BB05B68F6DE}">
      <dsp:nvSpPr>
        <dsp:cNvPr id="0" name=""/>
        <dsp:cNvSpPr/>
      </dsp:nvSpPr>
      <dsp:spPr>
        <a:xfrm>
          <a:off x="137756" y="102794"/>
          <a:ext cx="250466" cy="2504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300A0-6897-4979-A39A-D305074B237F}">
      <dsp:nvSpPr>
        <dsp:cNvPr id="0" name=""/>
        <dsp:cNvSpPr/>
      </dsp:nvSpPr>
      <dsp:spPr>
        <a:xfrm>
          <a:off x="525979" y="330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Organisointituki </a:t>
          </a:r>
          <a:r>
            <a:rPr lang="fi-FI" sz="2000" b="0" kern="1200" dirty="0"/>
            <a:t>(</a:t>
          </a:r>
          <a:r>
            <a:rPr lang="fi-FI" sz="2000" b="0" kern="1200" dirty="0" err="1"/>
            <a:t>Organisational</a:t>
          </a:r>
          <a:r>
            <a:rPr lang="fi-FI" sz="2000" b="0" kern="1200" dirty="0"/>
            <a:t> </a:t>
          </a:r>
          <a:r>
            <a:rPr lang="fi-FI" sz="2000" b="0" kern="1200" dirty="0" err="1"/>
            <a:t>support</a:t>
          </a:r>
          <a:r>
            <a:rPr lang="fi-FI" sz="2000" b="0" kern="1200" dirty="0"/>
            <a:t>) </a:t>
          </a:r>
          <a:r>
            <a:rPr lang="fi-FI" sz="2000" kern="1200" dirty="0"/>
            <a:t>€/hlö</a:t>
          </a:r>
        </a:p>
      </dsp:txBody>
      <dsp:txXfrm>
        <a:off x="525979" y="330"/>
        <a:ext cx="9989620" cy="455393"/>
      </dsp:txXfrm>
    </dsp:sp>
    <dsp:sp modelId="{4A979F5A-2BCD-472A-A817-3DA901F6A5B2}">
      <dsp:nvSpPr>
        <dsp:cNvPr id="0" name=""/>
        <dsp:cNvSpPr/>
      </dsp:nvSpPr>
      <dsp:spPr>
        <a:xfrm>
          <a:off x="0" y="569572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411B65-9217-43ED-8745-A1C8C343D8BA}">
      <dsp:nvSpPr>
        <dsp:cNvPr id="0" name=""/>
        <dsp:cNvSpPr/>
      </dsp:nvSpPr>
      <dsp:spPr>
        <a:xfrm>
          <a:off x="137756" y="672036"/>
          <a:ext cx="250466" cy="2504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11D46-E90B-4129-AB67-343AD9F41293}">
      <dsp:nvSpPr>
        <dsp:cNvPr id="0" name=""/>
        <dsp:cNvSpPr/>
      </dsp:nvSpPr>
      <dsp:spPr>
        <a:xfrm>
          <a:off x="525979" y="569572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latin typeface="Calibri"/>
              <a:ea typeface="+mn-ea"/>
              <a:cs typeface="+mn-cs"/>
            </a:rPr>
            <a:t>Matkatuki </a:t>
          </a:r>
          <a:r>
            <a:rPr lang="fi-FI" sz="2000" b="0" kern="1200" dirty="0">
              <a:latin typeface="Calibri"/>
              <a:ea typeface="+mn-ea"/>
              <a:cs typeface="+mn-cs"/>
            </a:rPr>
            <a:t>(Travel) kilometritaulukon mukaan €/hlö </a:t>
          </a:r>
        </a:p>
      </dsp:txBody>
      <dsp:txXfrm>
        <a:off x="525979" y="569572"/>
        <a:ext cx="9989620" cy="455393"/>
      </dsp:txXfrm>
    </dsp:sp>
    <dsp:sp modelId="{90C53D7A-B6B3-43F5-9C7D-53C8CD7A816D}">
      <dsp:nvSpPr>
        <dsp:cNvPr id="0" name=""/>
        <dsp:cNvSpPr/>
      </dsp:nvSpPr>
      <dsp:spPr>
        <a:xfrm>
          <a:off x="0" y="1138814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4F86A-A65C-4D15-9F3E-48F27EFE01FD}">
      <dsp:nvSpPr>
        <dsp:cNvPr id="0" name=""/>
        <dsp:cNvSpPr/>
      </dsp:nvSpPr>
      <dsp:spPr>
        <a:xfrm>
          <a:off x="137756" y="1241278"/>
          <a:ext cx="250466" cy="2504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878F2B-7657-4FE5-AD6B-65757954D14D}">
      <dsp:nvSpPr>
        <dsp:cNvPr id="0" name=""/>
        <dsp:cNvSpPr/>
      </dsp:nvSpPr>
      <dsp:spPr>
        <a:xfrm>
          <a:off x="525979" y="1138814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Yksilötuki </a:t>
          </a:r>
          <a:r>
            <a:rPr lang="fi-FI" sz="2000" b="0" kern="1200" dirty="0"/>
            <a:t>(</a:t>
          </a:r>
          <a:r>
            <a:rPr lang="fi-FI" sz="2000" b="0" kern="1200" dirty="0" err="1"/>
            <a:t>Individual</a:t>
          </a:r>
          <a:r>
            <a:rPr lang="fi-FI" sz="2000" b="0" kern="1200" dirty="0"/>
            <a:t> </a:t>
          </a:r>
          <a:r>
            <a:rPr lang="fi-FI" sz="2000" b="0" kern="1200" dirty="0" err="1"/>
            <a:t>support</a:t>
          </a:r>
          <a:r>
            <a:rPr lang="fi-FI" sz="2000" b="0" kern="1200" dirty="0"/>
            <a:t>) maittain </a:t>
          </a:r>
          <a:r>
            <a:rPr lang="fi-FI" sz="2000" kern="1200" dirty="0"/>
            <a:t>apurahataulukon mukaan pv/€/hlö</a:t>
          </a:r>
        </a:p>
      </dsp:txBody>
      <dsp:txXfrm>
        <a:off x="525979" y="1138814"/>
        <a:ext cx="9989620" cy="455393"/>
      </dsp:txXfrm>
    </dsp:sp>
    <dsp:sp modelId="{8716541C-5C73-4441-8F06-3641DDC3145D}">
      <dsp:nvSpPr>
        <dsp:cNvPr id="0" name=""/>
        <dsp:cNvSpPr/>
      </dsp:nvSpPr>
      <dsp:spPr>
        <a:xfrm>
          <a:off x="0" y="1708056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69565-71E6-46C3-9284-BE192A0D96EA}">
      <dsp:nvSpPr>
        <dsp:cNvPr id="0" name=""/>
        <dsp:cNvSpPr/>
      </dsp:nvSpPr>
      <dsp:spPr>
        <a:xfrm>
          <a:off x="137756" y="1810520"/>
          <a:ext cx="250466" cy="2504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724D0-FCD4-4F9A-BACB-410C449AA58D}">
      <dsp:nvSpPr>
        <dsp:cNvPr id="0" name=""/>
        <dsp:cNvSpPr/>
      </dsp:nvSpPr>
      <dsp:spPr>
        <a:xfrm>
          <a:off x="525979" y="1708056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Kielivalmennustuki</a:t>
          </a:r>
          <a:r>
            <a:rPr lang="fi-FI" sz="2000" kern="1200" dirty="0"/>
            <a:t> </a:t>
          </a:r>
          <a:r>
            <a:rPr lang="fi-FI" sz="2000" b="0" kern="1200" dirty="0"/>
            <a:t>(</a:t>
          </a:r>
          <a:r>
            <a:rPr lang="fi-FI" sz="2000" b="0" kern="1200" dirty="0" err="1"/>
            <a:t>Linguistic</a:t>
          </a:r>
          <a:r>
            <a:rPr lang="fi-FI" sz="2000" b="0" kern="1200" dirty="0"/>
            <a:t> </a:t>
          </a:r>
          <a:r>
            <a:rPr lang="fi-FI" sz="2000" b="0" kern="1200" dirty="0" err="1"/>
            <a:t>support</a:t>
          </a:r>
          <a:r>
            <a:rPr lang="fi-FI" sz="2000" b="0" kern="1200" dirty="0"/>
            <a:t>) </a:t>
          </a:r>
          <a:r>
            <a:rPr lang="fi-FI" sz="2000" kern="1200" dirty="0"/>
            <a:t>€/hlö</a:t>
          </a:r>
        </a:p>
      </dsp:txBody>
      <dsp:txXfrm>
        <a:off x="525979" y="1708056"/>
        <a:ext cx="9989620" cy="455393"/>
      </dsp:txXfrm>
    </dsp:sp>
    <dsp:sp modelId="{E5E5D875-E065-4713-8D94-8C16BFD52391}">
      <dsp:nvSpPr>
        <dsp:cNvPr id="0" name=""/>
        <dsp:cNvSpPr/>
      </dsp:nvSpPr>
      <dsp:spPr>
        <a:xfrm>
          <a:off x="0" y="2277298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77ECE-8523-4391-8483-84F87B7F6221}">
      <dsp:nvSpPr>
        <dsp:cNvPr id="0" name=""/>
        <dsp:cNvSpPr/>
      </dsp:nvSpPr>
      <dsp:spPr>
        <a:xfrm>
          <a:off x="137756" y="2379762"/>
          <a:ext cx="250466" cy="2504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DBDBA-4943-481C-8137-00B8E4F8F6E7}">
      <dsp:nvSpPr>
        <dsp:cNvPr id="0" name=""/>
        <dsp:cNvSpPr/>
      </dsp:nvSpPr>
      <dsp:spPr>
        <a:xfrm>
          <a:off x="525979" y="2277298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Kurssimaksut </a:t>
          </a:r>
          <a:r>
            <a:rPr lang="fi-FI" sz="2000" b="0" kern="1200" dirty="0"/>
            <a:t>(Course </a:t>
          </a:r>
          <a:r>
            <a:rPr lang="fi-FI" sz="2000" b="0" kern="1200" dirty="0" err="1"/>
            <a:t>fees</a:t>
          </a:r>
          <a:r>
            <a:rPr lang="fi-FI" sz="2000" b="0" kern="1200" dirty="0"/>
            <a:t>) €/kurssipäivä</a:t>
          </a:r>
          <a:endParaRPr lang="fi-FI" sz="2000" kern="1200" dirty="0"/>
        </a:p>
      </dsp:txBody>
      <dsp:txXfrm>
        <a:off x="525979" y="2277298"/>
        <a:ext cx="9989620" cy="455393"/>
      </dsp:txXfrm>
    </dsp:sp>
    <dsp:sp modelId="{29324BFD-B0A0-4A87-8DBD-48C5157611EB}">
      <dsp:nvSpPr>
        <dsp:cNvPr id="0" name=""/>
        <dsp:cNvSpPr/>
      </dsp:nvSpPr>
      <dsp:spPr>
        <a:xfrm>
          <a:off x="0" y="2846540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02638-C185-4BB7-A991-6AE8D8F394F8}">
      <dsp:nvSpPr>
        <dsp:cNvPr id="0" name=""/>
        <dsp:cNvSpPr/>
      </dsp:nvSpPr>
      <dsp:spPr>
        <a:xfrm>
          <a:off x="137756" y="2949004"/>
          <a:ext cx="250466" cy="25046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B9FA3-023D-4ADD-9135-547D2F450B64}">
      <dsp:nvSpPr>
        <dsp:cNvPr id="0" name=""/>
        <dsp:cNvSpPr/>
      </dsp:nvSpPr>
      <dsp:spPr>
        <a:xfrm>
          <a:off x="525979" y="2846540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Valmistelevat vierailut </a:t>
          </a:r>
          <a:r>
            <a:rPr lang="fi-FI" sz="2000" b="0" kern="1200" dirty="0"/>
            <a:t>(</a:t>
          </a:r>
          <a:r>
            <a:rPr lang="fi-FI" sz="2000" b="0" kern="1200" dirty="0" err="1"/>
            <a:t>Preparatory</a:t>
          </a:r>
          <a:r>
            <a:rPr lang="fi-FI" sz="2000" b="0" kern="1200" dirty="0"/>
            <a:t> </a:t>
          </a:r>
          <a:r>
            <a:rPr lang="fi-FI" sz="2000" b="0" kern="1200" dirty="0" err="1"/>
            <a:t>visits</a:t>
          </a:r>
          <a:r>
            <a:rPr lang="fi-FI" sz="2000" b="0" kern="1200" dirty="0"/>
            <a:t>) </a:t>
          </a:r>
          <a:r>
            <a:rPr lang="fi-FI" sz="2000" kern="1200" dirty="0"/>
            <a:t>€/hlö</a:t>
          </a:r>
        </a:p>
      </dsp:txBody>
      <dsp:txXfrm>
        <a:off x="525979" y="2846540"/>
        <a:ext cx="9989620" cy="455393"/>
      </dsp:txXfrm>
    </dsp:sp>
    <dsp:sp modelId="{CC789A34-B467-4EC9-8DDF-1949FE8C7F2A}">
      <dsp:nvSpPr>
        <dsp:cNvPr id="0" name=""/>
        <dsp:cNvSpPr/>
      </dsp:nvSpPr>
      <dsp:spPr>
        <a:xfrm>
          <a:off x="0" y="3415782"/>
          <a:ext cx="10515600" cy="4553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53B549-31DC-4614-882A-2638A99803D0}">
      <dsp:nvSpPr>
        <dsp:cNvPr id="0" name=""/>
        <dsp:cNvSpPr/>
      </dsp:nvSpPr>
      <dsp:spPr>
        <a:xfrm>
          <a:off x="137756" y="3518246"/>
          <a:ext cx="250466" cy="25046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6BBA8-782E-433B-B7F5-997EAB7906EE}">
      <dsp:nvSpPr>
        <dsp:cNvPr id="0" name=""/>
        <dsp:cNvSpPr/>
      </dsp:nvSpPr>
      <dsp:spPr>
        <a:xfrm>
          <a:off x="525979" y="3415782"/>
          <a:ext cx="9989620" cy="45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96" tIns="48196" rIns="48196" bIns="4819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Osallisuustuki</a:t>
          </a:r>
          <a:r>
            <a:rPr lang="fi-FI" sz="2000" kern="1200" dirty="0"/>
            <a:t> </a:t>
          </a:r>
          <a:r>
            <a:rPr lang="fi-FI" sz="2000" b="1" kern="1200" dirty="0"/>
            <a:t>organisaatiolle</a:t>
          </a:r>
          <a:r>
            <a:rPr lang="fi-FI" sz="2000" kern="1200" dirty="0"/>
            <a:t> </a:t>
          </a:r>
          <a:r>
            <a:rPr lang="fi-FI" sz="2000" b="0" u="none" kern="1200" dirty="0"/>
            <a:t>(</a:t>
          </a:r>
          <a:r>
            <a:rPr lang="en-GB" sz="2000" b="0" u="none" kern="1200" dirty="0"/>
            <a:t>Inclusion support for organisations) </a:t>
          </a:r>
          <a:r>
            <a:rPr lang="fi-FI" sz="2000" kern="1200" dirty="0"/>
            <a:t>100 €/hlö</a:t>
          </a:r>
        </a:p>
      </dsp:txBody>
      <dsp:txXfrm>
        <a:off x="525979" y="3415782"/>
        <a:ext cx="9989620" cy="4553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577DC-3CE8-4CA7-AE64-E75B636C826E}">
      <dsp:nvSpPr>
        <dsp:cNvPr id="0" name=""/>
        <dsp:cNvSpPr/>
      </dsp:nvSpPr>
      <dsp:spPr>
        <a:xfrm>
          <a:off x="1283" y="267638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4A642-CB63-4EDE-97DC-CA153BE4142F}">
      <dsp:nvSpPr>
        <dsp:cNvPr id="0" name=""/>
        <dsp:cNvSpPr/>
      </dsp:nvSpPr>
      <dsp:spPr>
        <a:xfrm>
          <a:off x="501904" y="743227"/>
          <a:ext cx="4505585" cy="286104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 dirty="0"/>
            <a:t>Osallisuustuki osallistujalle </a:t>
          </a:r>
          <a:r>
            <a:rPr lang="fi-FI" sz="2200" b="0" u="none" strike="noStrike" kern="1200" dirty="0"/>
            <a:t>(</a:t>
          </a:r>
          <a:r>
            <a:rPr lang="en-US" sz="2200" b="0" u="none" strike="noStrike" kern="1200" dirty="0"/>
            <a:t>Inclusion support for participants)</a:t>
          </a:r>
          <a:r>
            <a:rPr lang="fi-FI" sz="2200" b="0" u="none" strike="noStrike" kern="1200" dirty="0"/>
            <a:t>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todellisten kulujen mukaan €/hlö</a:t>
          </a:r>
        </a:p>
      </dsp:txBody>
      <dsp:txXfrm>
        <a:off x="585701" y="827024"/>
        <a:ext cx="4337991" cy="2693452"/>
      </dsp:txXfrm>
    </dsp:sp>
    <dsp:sp modelId="{E03C2AE6-7020-4D51-BFD6-6C0CE4E951D1}">
      <dsp:nvSpPr>
        <dsp:cNvPr id="0" name=""/>
        <dsp:cNvSpPr/>
      </dsp:nvSpPr>
      <dsp:spPr>
        <a:xfrm>
          <a:off x="5508110" y="267638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DF842-2B01-4699-AB6E-28A2BC8CCC20}">
      <dsp:nvSpPr>
        <dsp:cNvPr id="0" name=""/>
        <dsp:cNvSpPr/>
      </dsp:nvSpPr>
      <dsp:spPr>
        <a:xfrm>
          <a:off x="6008730" y="743227"/>
          <a:ext cx="4505585" cy="286104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fi-FI" sz="2200" b="1" kern="1200" dirty="0">
              <a:latin typeface="Calibri"/>
              <a:ea typeface="+mn-ea"/>
              <a:cs typeface="+mn-cs"/>
            </a:rPr>
            <a:t>Poikkeukselliset kulut </a:t>
          </a:r>
          <a:r>
            <a:rPr lang="fi-FI" sz="2200" b="0" kern="1200" dirty="0"/>
            <a:t>(</a:t>
          </a:r>
          <a:r>
            <a:rPr lang="fi-FI" sz="2200" b="0" kern="1200" dirty="0" err="1"/>
            <a:t>Exceptional</a:t>
          </a:r>
          <a:r>
            <a:rPr lang="fi-FI" sz="2200" b="0" kern="1200" dirty="0"/>
            <a:t> </a:t>
          </a:r>
          <a:r>
            <a:rPr lang="fi-FI" sz="2200" b="0" kern="1200" dirty="0" err="1"/>
            <a:t>costs</a:t>
          </a:r>
          <a:r>
            <a:rPr lang="fi-FI" sz="2200" b="0" kern="1200" dirty="0"/>
            <a:t>)</a:t>
          </a:r>
          <a:r>
            <a:rPr lang="fi-FI" sz="2200" b="1" kern="1200" dirty="0"/>
            <a:t> JA korotettu matkatuki </a:t>
          </a:r>
          <a:r>
            <a:rPr lang="fi-FI" sz="2200" b="0" kern="1200" dirty="0"/>
            <a:t>(</a:t>
          </a:r>
          <a:r>
            <a:rPr lang="fi-FI" sz="2200" b="0" kern="1200" dirty="0" err="1"/>
            <a:t>Expensive</a:t>
          </a:r>
          <a:r>
            <a:rPr lang="fi-FI" sz="2200" b="0" kern="1200" dirty="0"/>
            <a:t> </a:t>
          </a:r>
          <a:r>
            <a:rPr lang="fi-FI" sz="2200" b="0" kern="1200" dirty="0" err="1"/>
            <a:t>cost</a:t>
          </a:r>
          <a:r>
            <a:rPr lang="fi-FI" sz="2200" b="0" kern="1200" dirty="0"/>
            <a:t> for </a:t>
          </a:r>
          <a:r>
            <a:rPr lang="fi-FI" sz="2200" b="0" kern="1200" dirty="0" err="1"/>
            <a:t>expensive</a:t>
          </a:r>
          <a:r>
            <a:rPr lang="fi-FI" sz="2200" b="0" kern="1200" dirty="0"/>
            <a:t> </a:t>
          </a:r>
          <a:r>
            <a:rPr lang="fi-FI" sz="2200" b="0" kern="1200" dirty="0" err="1"/>
            <a:t>travel</a:t>
          </a:r>
          <a:r>
            <a:rPr lang="fi-FI" sz="2200" b="0" kern="1200" dirty="0"/>
            <a:t>) </a:t>
          </a:r>
          <a:r>
            <a:rPr lang="fi-FI" sz="2200" kern="1200" dirty="0"/>
            <a:t>todellisten kulujen mukaan €/hlö</a:t>
          </a:r>
        </a:p>
      </dsp:txBody>
      <dsp:txXfrm>
        <a:off x="6092527" y="827024"/>
        <a:ext cx="4337991" cy="2693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99F21-3106-42CF-9DA9-93866B5FA94F}">
      <dsp:nvSpPr>
        <dsp:cNvPr id="0" name=""/>
        <dsp:cNvSpPr/>
      </dsp:nvSpPr>
      <dsp:spPr>
        <a:xfrm>
          <a:off x="0" y="352587"/>
          <a:ext cx="10941229" cy="1282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161" tIns="458216" rIns="849161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200" b="1" kern="1200" dirty="0"/>
            <a:t>80 €</a:t>
          </a:r>
          <a:r>
            <a:rPr lang="fi-FI" sz="2200" kern="1200" dirty="0"/>
            <a:t> osallistujaa kohden päivässä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200" kern="1200" dirty="0"/>
            <a:t>henkilöstön jäsen voi saada enintään </a:t>
          </a:r>
          <a:r>
            <a:rPr lang="fi-FI" sz="2200" b="1" kern="1200" dirty="0"/>
            <a:t>800 €</a:t>
          </a:r>
          <a:r>
            <a:rPr lang="fi-FI" sz="2200" kern="1200" dirty="0"/>
            <a:t> kurssimaksuihin hankkeen aikana</a:t>
          </a:r>
          <a:endParaRPr lang="en-US" sz="2200" kern="1200" dirty="0"/>
        </a:p>
      </dsp:txBody>
      <dsp:txXfrm>
        <a:off x="0" y="352587"/>
        <a:ext cx="10941229" cy="1282049"/>
      </dsp:txXfrm>
    </dsp:sp>
    <dsp:sp modelId="{D05698D7-48FC-4297-B824-2703A67EA686}">
      <dsp:nvSpPr>
        <dsp:cNvPr id="0" name=""/>
        <dsp:cNvSpPr/>
      </dsp:nvSpPr>
      <dsp:spPr>
        <a:xfrm>
          <a:off x="547061" y="27867"/>
          <a:ext cx="7658860" cy="64944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487" tIns="0" rIns="28948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 dirty="0"/>
            <a:t>Kurssimaksut henkilöstöliikkuvuuksissa (</a:t>
          </a:r>
          <a:r>
            <a:rPr lang="en-US" sz="2200" b="1" u="none" kern="1200" dirty="0"/>
            <a:t>Course fees)</a:t>
          </a:r>
          <a:endParaRPr lang="en-US" sz="2200" u="none" kern="1200" dirty="0"/>
        </a:p>
      </dsp:txBody>
      <dsp:txXfrm>
        <a:off x="578764" y="59570"/>
        <a:ext cx="7595454" cy="586034"/>
      </dsp:txXfrm>
    </dsp:sp>
    <dsp:sp modelId="{E9DC243E-A6AE-48CC-97BC-99F2641D64B2}">
      <dsp:nvSpPr>
        <dsp:cNvPr id="0" name=""/>
        <dsp:cNvSpPr/>
      </dsp:nvSpPr>
      <dsp:spPr>
        <a:xfrm>
          <a:off x="0" y="2078157"/>
          <a:ext cx="10941229" cy="249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694271"/>
              <a:satOff val="-36587"/>
              <a:lumOff val="354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161" tIns="458216" rIns="84916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b="1" kern="1200" dirty="0"/>
            <a:t>575</a:t>
          </a:r>
          <a:r>
            <a:rPr lang="fi-FI" sz="2000" kern="1200" dirty="0"/>
            <a:t> </a:t>
          </a:r>
          <a:r>
            <a:rPr lang="fi-FI" sz="2000" b="1" kern="1200" dirty="0"/>
            <a:t>€ </a:t>
          </a:r>
          <a:r>
            <a:rPr lang="fi-FI" sz="2000" kern="1200" dirty="0"/>
            <a:t>/ osallistuja (tuki ns. könttäsumma)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Enintään 3 osallistujaa / vierailu (kestoa ei määritelty)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Valmistelevia vierailuja voi toteuttaa kaikkien muiden aktiviteettien paitsi kurssien valmisteluun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Osallistujana voi olla henkilöstö ja poikkeustapauksissa opiskelijat: </a:t>
          </a:r>
          <a:endParaRPr lang="en-US" sz="20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fi-FI" sz="1800" kern="1200" dirty="0"/>
            <a:t>Muita vähemmän mahdollisuuksia omaava opiskelija</a:t>
          </a:r>
          <a:endParaRPr lang="en-US" sz="1800" kern="1200" dirty="0"/>
        </a:p>
      </dsp:txBody>
      <dsp:txXfrm>
        <a:off x="0" y="2078157"/>
        <a:ext cx="10941229" cy="2494800"/>
      </dsp:txXfrm>
    </dsp:sp>
    <dsp:sp modelId="{D94E7B04-E885-41DE-A843-D0DC18E7F496}">
      <dsp:nvSpPr>
        <dsp:cNvPr id="0" name=""/>
        <dsp:cNvSpPr/>
      </dsp:nvSpPr>
      <dsp:spPr>
        <a:xfrm>
          <a:off x="547061" y="1753437"/>
          <a:ext cx="7658860" cy="64944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694271"/>
                <a:satOff val="-36587"/>
                <a:lumOff val="354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694271"/>
                <a:satOff val="-36587"/>
                <a:lumOff val="354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694271"/>
                <a:satOff val="-36587"/>
                <a:lumOff val="354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487" tIns="0" rIns="28948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 dirty="0"/>
            <a:t>Valmistelevat vierailut (</a:t>
          </a:r>
          <a:r>
            <a:rPr lang="en-GB" sz="2200" b="1" u="none" kern="1200" dirty="0"/>
            <a:t>Preparatory visits)</a:t>
          </a:r>
          <a:endParaRPr lang="en-US" sz="2200" u="none" kern="1200" dirty="0"/>
        </a:p>
      </dsp:txBody>
      <dsp:txXfrm>
        <a:off x="578764" y="1785140"/>
        <a:ext cx="7595454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8D1530-845F-4B10-B4D0-BFA6DDE6861E}">
      <dsp:nvSpPr>
        <dsp:cNvPr id="0" name=""/>
        <dsp:cNvSpPr/>
      </dsp:nvSpPr>
      <dsp:spPr>
        <a:xfrm>
          <a:off x="0" y="312181"/>
          <a:ext cx="4992880" cy="29957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i-FI" sz="2000" b="1" kern="1200" dirty="0"/>
            <a:t>Yhteyshenkilön allekirjoittamana:</a:t>
          </a:r>
          <a:endParaRPr lang="fi-FI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Hankkeen yhteyshenkilö oppilaitoksessa muuttuu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Budjettiin liittyvät muutokset tarvittaessa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Laillinen edustaja muuttuu</a:t>
          </a:r>
        </a:p>
      </dsp:txBody>
      <dsp:txXfrm>
        <a:off x="0" y="312181"/>
        <a:ext cx="4992880" cy="2995728"/>
      </dsp:txXfrm>
    </dsp:sp>
    <dsp:sp modelId="{23128E80-C3A0-4580-BCD9-282F9159CB6F}">
      <dsp:nvSpPr>
        <dsp:cNvPr id="0" name=""/>
        <dsp:cNvSpPr/>
      </dsp:nvSpPr>
      <dsp:spPr>
        <a:xfrm>
          <a:off x="5471580" y="312181"/>
          <a:ext cx="4992880" cy="29957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/>
            <a:t>Laillisen edustajan allekirjoittamana: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Edunsaajaorganisaation yhteystiedot muuttuvat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Tilinumero muuttuu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/>
            <a:t>Oppilaitosten yhdistyminen</a:t>
          </a:r>
        </a:p>
      </dsp:txBody>
      <dsp:txXfrm>
        <a:off x="5471580" y="312181"/>
        <a:ext cx="4992880" cy="2995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27.9.2021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27/09/2021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05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439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GDPR EU:n yleinen tietosuoja-asetus ja henkilötietojen käsittelyä säätelevä laki, mukaisesti toimitaan</a:t>
            </a:r>
          </a:p>
          <a:p>
            <a:endParaRPr lang="fi-FI" dirty="0"/>
          </a:p>
          <a:p>
            <a:r>
              <a:rPr lang="fi-FI" dirty="0"/>
              <a:t>Henkilötietoja ovat kaikki tiedot, joista henkilö voidaan tunnistaa</a:t>
            </a:r>
          </a:p>
          <a:p>
            <a:endParaRPr lang="fi-FI" dirty="0"/>
          </a:p>
          <a:p>
            <a:r>
              <a:rPr lang="fi-FI" dirty="0" err="1"/>
              <a:t>Mobility</a:t>
            </a:r>
            <a:r>
              <a:rPr lang="fi-FI" dirty="0"/>
              <a:t> ID numero tulee automaattisesti (sen voi myös itse muuttaa)</a:t>
            </a:r>
          </a:p>
          <a:p>
            <a:r>
              <a:rPr lang="fi-FI" dirty="0"/>
              <a:t>Varmistakaa että tietosuojakäytännöt ovat kunnossa myös hanketyössä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742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Ilmoittavat meille, koska haluavat aloittaa? Mikä pvm </a:t>
            </a:r>
            <a:r>
              <a:rPr lang="fi-FI" dirty="0" err="1"/>
              <a:t>soppariin</a:t>
            </a:r>
            <a:r>
              <a:rPr lang="fi-FI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879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Mainitse mikä on tässä vaiheessa avustussopimusten status ; sopimukset lähetetään luultavasti ensi viikolla</a:t>
            </a:r>
          </a:p>
          <a:p>
            <a:pPr eaLnBrk="1" hangingPunct="1"/>
            <a:endParaRPr lang="fi-FI" alt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719BE-3DE7-174B-B31E-A12F971BF4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99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fi-FI" altLang="fi-FI" sz="1200" dirty="0"/>
          </a:p>
          <a:p>
            <a:pPr marL="171450" indent="-171450" eaLnBrk="1" hangingPunct="1">
              <a:buFontTx/>
              <a:buChar char="-"/>
            </a:pPr>
            <a:endParaRPr lang="fi-FI" altLang="fi-FI" sz="1200" baseline="0" dirty="0">
              <a:solidFill>
                <a:srgbClr val="FF0000"/>
              </a:solidFill>
            </a:endParaRPr>
          </a:p>
          <a:p>
            <a:pPr marL="171450" indent="-171450" eaLnBrk="1" hangingPunct="1">
              <a:buFontTx/>
              <a:buChar char="-"/>
            </a:pPr>
            <a:endParaRPr lang="fi-FI" altLang="fi-FI" sz="1200" baseline="0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fi-FI" altLang="fi-FI" sz="1200" dirty="0"/>
          </a:p>
          <a:p>
            <a:pPr eaLnBrk="1" hangingPunct="1">
              <a:buFontTx/>
              <a:buChar char="•"/>
            </a:pPr>
            <a:endParaRPr lang="fi-FI" altLang="fi-FI" sz="1200" dirty="0"/>
          </a:p>
          <a:p>
            <a:pPr eaLnBrk="1" hangingPunct="1">
              <a:buFontTx/>
              <a:buChar char="•"/>
            </a:pPr>
            <a:endParaRPr lang="en-US" altLang="fi-FI" sz="1200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719BE-3DE7-174B-B31E-A12F971BF47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57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JANNE JATKAA TÄSTÄ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Liite 1: yleiset ehdot; hyvin yleisellä tasolla, esim. erilaisia määritelmiä, rajoituksia, sääntöjä.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Liite 3: Eritelty miten yksikkökorvaukset ja todelliset kustannukset lasketaan, niiden korvausperusteet ja mitä tositteita tarvitaan.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Avustussopimuksen liite 3a ylimääräiset rahoitus- ja sopimussäännöt (</a:t>
            </a:r>
            <a:r>
              <a:rPr lang="fi-FI" dirty="0" err="1"/>
              <a:t>addendum</a:t>
            </a:r>
            <a:r>
              <a:rPr lang="fi-FI" dirty="0"/>
              <a:t>) automaattisesti osana varsinaista sopimusta: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 dirty="0"/>
          </a:p>
          <a:p>
            <a:r>
              <a:rPr lang="fi-FI" dirty="0"/>
              <a:t>Organisointituki </a:t>
            </a:r>
          </a:p>
          <a:p>
            <a:r>
              <a:rPr lang="fi-FI" dirty="0"/>
              <a:t>Osallisuustuki osallistujalle, </a:t>
            </a:r>
            <a:r>
              <a:rPr lang="fi-FI" dirty="0">
                <a:highlight>
                  <a:srgbClr val="FFFF00"/>
                </a:highlight>
              </a:rPr>
              <a:t>mutta mitä sillä voi kustantaa? Liitteessä </a:t>
            </a:r>
            <a:r>
              <a:rPr lang="fi-FI" dirty="0" err="1">
                <a:highlight>
                  <a:srgbClr val="FFFF00"/>
                </a:highlight>
              </a:rPr>
              <a:t>IIIa</a:t>
            </a:r>
            <a:endParaRPr lang="fi-FI" dirty="0">
              <a:highlight>
                <a:srgbClr val="FFFF00"/>
              </a:highlight>
            </a:endParaRPr>
          </a:p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fi-FI" dirty="0"/>
              <a:t>Poikkeukselliset kulut: esim. laitehankinnat/-vuokrat</a:t>
            </a:r>
          </a:p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fi-FI" sz="2000" dirty="0"/>
              <a:t>Poikkeuksellisiin kuluihin voi siirtää </a:t>
            </a:r>
            <a:r>
              <a:rPr lang="fi-FI" sz="2000" dirty="0" err="1"/>
              <a:t>max</a:t>
            </a:r>
            <a:r>
              <a:rPr lang="fi-FI" sz="2000" dirty="0"/>
              <a:t> 10 % budjetista, vaikkei olisi haettukaan sitä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Liite 4: Euromäärät eri yksikkökorvauksista; täältä summat omiin </a:t>
            </a:r>
            <a:r>
              <a:rPr lang="fi-FI" dirty="0" err="1"/>
              <a:t>seurantaexceleihin</a:t>
            </a: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Liite 5: Sopimusmallit tulossa verkkosivuille; voi käyttää vielä vanhoja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Verkkosivu ei ole vielä auki, mutta avataan </a:t>
            </a:r>
            <a:r>
              <a:rPr lang="fi-FI" dirty="0" err="1"/>
              <a:t>siiheksi</a:t>
            </a:r>
            <a:r>
              <a:rPr lang="fi-FI" dirty="0"/>
              <a:t> kun saadaan sopimukset lähetettyä.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754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aktiviteettityypeittäin avattu, että millä määrillä (osallistujamäärät, keskimääräiset kestot) budjetti on teille laskettu; lyhyet/pitkät opiskelijaliikkuvuudet, ryhmät, </a:t>
            </a:r>
            <a:r>
              <a:rPr lang="fi-FI" dirty="0" err="1"/>
              <a:t>job</a:t>
            </a:r>
            <a:r>
              <a:rPr lang="fi-FI" dirty="0"/>
              <a:t> </a:t>
            </a:r>
            <a:r>
              <a:rPr lang="fi-FI" dirty="0" err="1"/>
              <a:t>shadowingit</a:t>
            </a:r>
            <a:r>
              <a:rPr lang="fi-FI" dirty="0"/>
              <a:t>, kurssit, opettaminen ulkomailla </a:t>
            </a:r>
          </a:p>
          <a:p>
            <a:r>
              <a:rPr lang="fi-FI" dirty="0"/>
              <a:t>-Budjetin käytön rajoitukset lukee myös </a:t>
            </a:r>
            <a:r>
              <a:rPr lang="fi-FI" dirty="0" err="1"/>
              <a:t>annex</a:t>
            </a:r>
            <a:r>
              <a:rPr lang="fi-FI" dirty="0"/>
              <a:t> II:ssa</a:t>
            </a:r>
          </a:p>
          <a:p>
            <a:r>
              <a:rPr lang="fi-FI" dirty="0"/>
              <a:t>-Voitte käyttää budjettia toisinkin kuin teille on myönnetty, kunhan pyritte noudattamaan Erasmus-suunnitelmaa toteutuksessa. 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301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SIRKKA JATKAA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Vanhoja apurahasopimuksia voi käyttää siihen asti ennen kuin uudet tulee. Päivittäkää vanhat omat pohjat uuden mukaiseksi.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964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Partnerisopimukset on hyvä tehdä keskeisten kumppaneiden kanssa </a:t>
            </a:r>
            <a:r>
              <a:rPr lang="fi-FI" sz="1200" b="1" dirty="0"/>
              <a:t>yhteistyön varmistamiseksi ja liikkuvuuden laadun takaamiseksi</a:t>
            </a:r>
          </a:p>
          <a:p>
            <a:r>
              <a:rPr lang="fi-FI" sz="1200" dirty="0"/>
              <a:t>Yhteistyösopimuksilla varmistetaan liikkuvuuden laatua ja niihin voidaan vedota mahdollisissa ongelmatilanteissa, </a:t>
            </a:r>
            <a:r>
              <a:rPr lang="fi-FI" sz="1200" b="1" dirty="0"/>
              <a:t>jos syntyy erimielisyyksiä </a:t>
            </a:r>
            <a:r>
              <a:rPr lang="fi-FI" sz="1200" dirty="0"/>
              <a:t>esimerkiksi liikkuvuuden tavoitteista tai ulkomaanjakson järjestelyistä</a:t>
            </a:r>
          </a:p>
          <a:p>
            <a:endParaRPr lang="fi-FI" dirty="0"/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MALLEJA, joita osallistujat voivat muokata omaan kontekstiin sopiviksi, kunhan ohjelman edellyttämät tietosisällöt pysyvät.</a:t>
            </a:r>
          </a:p>
          <a:p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Jos uusia partnereita, käykää itse lisäämässä järjestelmään (kunhan se julkaistaan)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043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5 min tauko</a:t>
            </a:r>
          </a:p>
          <a:p>
            <a:endParaRPr lang="fi-FI" dirty="0"/>
          </a:p>
          <a:p>
            <a:r>
              <a:rPr lang="fi-FI" dirty="0"/>
              <a:t>Toivottavasti kello on vasta 13.45.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938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IIRIS tästä eteenpäin</a:t>
            </a:r>
          </a:p>
          <a:p>
            <a:endParaRPr lang="fi-FI" dirty="0"/>
          </a:p>
          <a:p>
            <a:r>
              <a:rPr lang="fi-FI" dirty="0"/>
              <a:t>Vanhoja apurahoja ed. hankkeista kannattaa käyttää erityisesti asiantuntijajaksojen osalta (apurahatasoissa ei suuria eroja), jos liikkuvuuksia alkusyksystä 2021, koska uuden ohjelman rahoitussäännöt edelleen tarkentumassa, toki uutta rahaa voi myös käyttää.</a:t>
            </a:r>
          </a:p>
          <a:p>
            <a:r>
              <a:rPr lang="fi-FI" dirty="0"/>
              <a:t>Opiskelijoiden apurahoja kannattaa käyttää </a:t>
            </a:r>
            <a:r>
              <a:rPr lang="fi-FI" dirty="0" err="1"/>
              <a:t>esim</a:t>
            </a:r>
            <a:r>
              <a:rPr lang="fi-FI" dirty="0"/>
              <a:t> UK jaksoihin jos niitä on hankkeissa. </a:t>
            </a:r>
          </a:p>
          <a:p>
            <a:r>
              <a:rPr lang="fi-FI" dirty="0"/>
              <a:t>Opiskelijoiden tukea on korotettu nyt reilummin, koska asiantuntijatukea korotettiin aiemmin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377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Uusi ohjelma mahdollistaa: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Matkatuen ympäristöystävällisempään matkustukseen (</a:t>
            </a:r>
            <a:r>
              <a:rPr lang="fi-FI" dirty="0" err="1"/>
              <a:t>green</a:t>
            </a:r>
            <a:r>
              <a:rPr lang="fi-FI" dirty="0"/>
              <a:t> </a:t>
            </a:r>
            <a:r>
              <a:rPr lang="fi-FI" dirty="0" err="1"/>
              <a:t>travel</a:t>
            </a:r>
            <a:r>
              <a:rPr lang="fi-FI" dirty="0"/>
              <a:t>) maata myöden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Oppijoiden ryhmä- ja yksilöliikkuvuuden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/>
              <a:t>Rahoitusta valmisteleviin vierailuihin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dirty="0"/>
              <a:t>Opetusharjoittelijoiden ja asiantuntijoiden vastaanottamisen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565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i-FI" sz="120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2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Matkatuki</a:t>
            </a:r>
          </a:p>
          <a:p>
            <a:endParaRPr lang="fi-FI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200" dirty="0"/>
              <a:t>Matkaetäisyydellä tarkoitetaan yhdensuuntaista etäisyyttä lähtöpaikan ja kohdepaikan välillä, kun taas </a:t>
            </a:r>
            <a:r>
              <a:rPr lang="fi-FI" sz="1200" b="1" dirty="0"/>
              <a:t>tukisumma kattaa tuen edestakaiseen matkaan </a:t>
            </a:r>
            <a:r>
              <a:rPr lang="fi-FI" sz="1200" dirty="0"/>
              <a:t>kohteeseen.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200" dirty="0"/>
              <a:t>Matkatuki on kaikille osallistujille</a:t>
            </a:r>
            <a:r>
              <a:rPr lang="fi-FI" sz="1200" baseline="0" dirty="0"/>
              <a:t> sama</a:t>
            </a:r>
            <a:endParaRPr lang="fi-FI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200" dirty="0"/>
              <a:t>Jos matkan yhdensuuntainen pituus</a:t>
            </a:r>
            <a:r>
              <a:rPr lang="fi-FI" sz="1200" baseline="0" dirty="0"/>
              <a:t> on esim. 1000 km niin matkatuki on 275 euroa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200" dirty="0"/>
              <a:t>Vain ”tavallinen matkatuki” tai </a:t>
            </a:r>
            <a:r>
              <a:rPr lang="fi-FI" sz="1200" dirty="0" err="1"/>
              <a:t>green</a:t>
            </a:r>
            <a:r>
              <a:rPr lang="fi-FI" sz="1200" dirty="0"/>
              <a:t>, ei sekä että</a:t>
            </a:r>
            <a:endParaRPr lang="fi-FI" b="1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139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Jos lennetään missään välissä, ei vihreää tukea. Tältä pohjalta komissio on mm. linjannut, että Islanti ei voi myöntää vihreää matkatukea millekään hankkeelleen.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082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b="1" dirty="0"/>
              <a:t>Tukihenkilöt</a:t>
            </a:r>
            <a:r>
              <a:rPr lang="fi-FI" b="1" baseline="0" dirty="0"/>
              <a:t> raportoidaan yleensä opiskelijaliikkuvuudessa, mutta tuki määräytyy henkilöstön apurahamäärien mukaan (ilman organisointitukea)</a:t>
            </a:r>
            <a:endParaRPr lang="fi-FI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Vihreään matkustamiseen kuuluu 4 lisämatkapäivää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223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Perusmäärää maksetaan toiminnon 14. päivään asti, sen jälkeen maksettava määrä on 70 %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15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200" dirty="0"/>
              <a:t>Kielivalmennustuki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Oppilaitoksen tulee järjestää tuella kielivalmennusta opiskelijalle parhaaksi katsomallaan tavallaan hakemuksen mukaisesti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r>
              <a:rPr lang="fi-FI" dirty="0" err="1"/>
              <a:t>Annex</a:t>
            </a:r>
            <a:r>
              <a:rPr lang="fi-FI" dirty="0"/>
              <a:t> 2 eritelty kielivalmennustuki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35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Valmistelevat vierailut: Pitkäkestoiseen opiskelijaliikkuvuuteen tai muita vähemmän mahdollisuuksia omaava opiskelija voivat osallistua mikäli vierailu liittyy heidän myöhemmän jaksonsa valmisteluun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140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Osallisuustuki osallistujalle uusi budjettikategoria ja tästä tulossa vielä tarkempaa ohjeistusta kuinka menetellään jos tuki tarpeen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76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Edellisten vuosien menettely käy (sosiaaliset, taloudelliset syyt). Tätä täsmennetään että mitä muuta tämä voi tarkoittaa. Ohjeistusta työstetään KT:n tasolla.</a:t>
            </a:r>
          </a:p>
          <a:p>
            <a:endParaRPr lang="fi-FI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2779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1200" b="0" dirty="0" err="1"/>
              <a:t>Esim</a:t>
            </a:r>
            <a:r>
              <a:rPr lang="fi-FI" sz="1200" b="0" dirty="0"/>
              <a:t> </a:t>
            </a:r>
            <a:r>
              <a:rPr lang="fi-FI" sz="1200" b="0" dirty="0" err="1"/>
              <a:t>covid</a:t>
            </a:r>
            <a:r>
              <a:rPr lang="fi-FI" sz="1200" b="0" dirty="0"/>
              <a:t> testeihin voi käyttää </a:t>
            </a:r>
            <a:r>
              <a:rPr lang="fi-FI" sz="1200" b="0" dirty="0" err="1"/>
              <a:t>max</a:t>
            </a:r>
            <a:r>
              <a:rPr lang="fi-FI" sz="1200" b="0" dirty="0"/>
              <a:t> 10 % budjetista, tositteet tulee olla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1200" b="0" dirty="0" err="1"/>
              <a:t>Check</a:t>
            </a:r>
            <a:r>
              <a:rPr lang="fi-FI" sz="1200" b="0" dirty="0"/>
              <a:t> </a:t>
            </a:r>
            <a:r>
              <a:rPr lang="fi-FI" sz="1200" b="0" dirty="0" err="1"/>
              <a:t>note</a:t>
            </a:r>
            <a:r>
              <a:rPr lang="fi-FI" sz="1200" b="0" dirty="0"/>
              <a:t> 13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40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fi-FI" dirty="0"/>
              <a:t>Lisätukea korkeisiin matkakuluihin voidaan myöntää poikkeukselliset kulut-kategoriasta. </a:t>
            </a:r>
          </a:p>
          <a:p>
            <a:pPr marL="0" indent="0">
              <a:buFontTx/>
              <a:buNone/>
            </a:pPr>
            <a:endParaRPr lang="fi-FI" dirty="0"/>
          </a:p>
          <a:p>
            <a:pPr marL="0" indent="0">
              <a:buFontTx/>
              <a:buNone/>
            </a:pPr>
            <a:r>
              <a:rPr lang="fi-FI" dirty="0"/>
              <a:t>Myöntö on maksimissaan 80% matkakuluista.  </a:t>
            </a:r>
          </a:p>
          <a:p>
            <a:endParaRPr lang="fi-FI" dirty="0"/>
          </a:p>
          <a:p>
            <a:r>
              <a:rPr lang="fi-FI" dirty="0"/>
              <a:t>Poikkeukselliset kulut on jälkikäteen todennettava tositteiden avulla</a:t>
            </a:r>
          </a:p>
          <a:p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Huomioi, että matkakulu haetaan joko yksikkökorvauksen mukaan tai poikkeuksellisina kuluna (ei molemmissa)!</a:t>
            </a:r>
          </a:p>
          <a:p>
            <a:r>
              <a:rPr lang="fi-FI" dirty="0"/>
              <a:t>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666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2193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b="0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358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7584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Päivitetään lomakkeet verkkosivuille vastaamaan uutta ohjelmaa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359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JANNE käy FM-</a:t>
            </a:r>
            <a:r>
              <a:rPr lang="fi-FI" dirty="0" err="1"/>
              <a:t>slidet</a:t>
            </a:r>
            <a:r>
              <a:rPr lang="fi-FI" dirty="0"/>
              <a:t> (klo ehkä 14:40)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536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JANNE käy FM-</a:t>
            </a:r>
            <a:r>
              <a:rPr lang="fi-FI" dirty="0" err="1"/>
              <a:t>slidet</a:t>
            </a:r>
            <a:endParaRPr lang="fi-FI" dirty="0"/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197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LIISI jatkaa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1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altLang="fi-FI" sz="1200" b="1" dirty="0" err="1"/>
              <a:t>Maksatukset</a:t>
            </a:r>
            <a:r>
              <a:rPr lang="en-GB" altLang="fi-FI" sz="1200" b="1" dirty="0"/>
              <a:t> </a:t>
            </a:r>
            <a:r>
              <a:rPr lang="en-GB" altLang="fi-FI" sz="1200" b="1" dirty="0" err="1"/>
              <a:t>ja</a:t>
            </a:r>
            <a:r>
              <a:rPr lang="en-GB" altLang="fi-FI" sz="1200" b="1" dirty="0"/>
              <a:t> </a:t>
            </a:r>
            <a:r>
              <a:rPr lang="en-GB" altLang="fi-FI" sz="1200" b="1" dirty="0" err="1"/>
              <a:t>raportit</a:t>
            </a:r>
            <a:endParaRPr lang="en-GB" altLang="fi-FI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fi-FI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fi-FI" sz="1200" dirty="0" err="1"/>
              <a:t>Tarkista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oman</a:t>
            </a:r>
            <a:r>
              <a:rPr lang="en-GB" altLang="fi-FI" sz="1200" dirty="0"/>
              <a:t> </a:t>
            </a:r>
            <a:r>
              <a:rPr lang="en-GB" altLang="fi-FI" sz="1200" dirty="0" err="1"/>
              <a:t>hankkeen</a:t>
            </a:r>
            <a:r>
              <a:rPr lang="en-GB" altLang="fi-FI" sz="1200" dirty="0"/>
              <a:t> </a:t>
            </a:r>
            <a:r>
              <a:rPr lang="en-GB" altLang="fi-FI" sz="1200" dirty="0" err="1"/>
              <a:t>sopimuksesta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sopimuksen</a:t>
            </a:r>
            <a:r>
              <a:rPr lang="en-GB" altLang="fi-FI" sz="1200" dirty="0"/>
              <a:t> </a:t>
            </a:r>
            <a:r>
              <a:rPr lang="en-GB" altLang="fi-FI" sz="1200" dirty="0" err="1"/>
              <a:t>alkamis</a:t>
            </a:r>
            <a:r>
              <a:rPr lang="en-GB" altLang="fi-FI" sz="1200" dirty="0"/>
              <a:t>, </a:t>
            </a:r>
            <a:r>
              <a:rPr lang="en-GB" altLang="fi-FI" sz="1200" dirty="0" err="1"/>
              <a:t>päättymis</a:t>
            </a:r>
            <a:r>
              <a:rPr lang="en-GB" altLang="fi-FI" sz="1200" dirty="0"/>
              <a:t>, </a:t>
            </a:r>
            <a:r>
              <a:rPr lang="en-GB" altLang="fi-FI" sz="1200" dirty="0" err="1"/>
              <a:t>ja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raportointipäivät</a:t>
            </a:r>
            <a:endParaRPr lang="en-GB" altLang="fi-FI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fi-FI" sz="1200" dirty="0" err="1"/>
              <a:t>Väliraportointia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ei</a:t>
            </a:r>
            <a:r>
              <a:rPr lang="en-GB" altLang="fi-FI" sz="1200" dirty="0"/>
              <a:t> ole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altLang="fi-FI" sz="1200" b="1" dirty="0" err="1"/>
              <a:t>Loppumaksu</a:t>
            </a:r>
            <a:r>
              <a:rPr lang="en-GB" altLang="fi-FI" sz="1200" dirty="0"/>
              <a:t> (</a:t>
            </a:r>
            <a:r>
              <a:rPr lang="en-GB" altLang="fi-FI" sz="1200" dirty="0" err="1"/>
              <a:t>enintään</a:t>
            </a:r>
            <a:r>
              <a:rPr lang="en-GB" altLang="fi-FI" sz="1200" dirty="0"/>
              <a:t> 20%) </a:t>
            </a:r>
            <a:r>
              <a:rPr lang="en-GB" altLang="fi-FI" sz="1200" dirty="0" err="1"/>
              <a:t>kattaa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loput</a:t>
            </a:r>
            <a:r>
              <a:rPr lang="en-GB" altLang="fi-FI" sz="1200" dirty="0"/>
              <a:t> </a:t>
            </a:r>
            <a:r>
              <a:rPr lang="en-GB" altLang="fi-FI" sz="1200" dirty="0" err="1"/>
              <a:t>hankkeen</a:t>
            </a:r>
            <a:r>
              <a:rPr lang="en-GB" altLang="fi-FI" sz="1200" dirty="0"/>
              <a:t> </a:t>
            </a:r>
            <a:r>
              <a:rPr lang="en-GB" altLang="fi-FI" sz="1200" dirty="0" err="1"/>
              <a:t>toteutuksesta</a:t>
            </a:r>
            <a:r>
              <a:rPr lang="en-GB" altLang="fi-FI" sz="1200" dirty="0"/>
              <a:t> </a:t>
            </a:r>
            <a:r>
              <a:rPr lang="en-GB" altLang="fi-FI" sz="1200" dirty="0" err="1"/>
              <a:t>aiheutuneet</a:t>
            </a:r>
            <a:r>
              <a:rPr lang="en-GB" altLang="fi-FI" sz="1200" dirty="0"/>
              <a:t> </a:t>
            </a:r>
            <a:r>
              <a:rPr lang="en-GB" altLang="fi-FI" sz="1200" dirty="0" err="1"/>
              <a:t>tukikelpoiset</a:t>
            </a:r>
            <a:r>
              <a:rPr lang="en-GB" altLang="fi-FI" sz="1200" dirty="0"/>
              <a:t> </a:t>
            </a:r>
            <a:r>
              <a:rPr lang="en-GB" altLang="fi-FI" sz="1200" dirty="0" err="1"/>
              <a:t>kulut</a:t>
            </a:r>
            <a:endParaRPr lang="en-GB" altLang="fi-FI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altLang="fi-FI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altLang="fi-FI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altLang="fi-FI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altLang="fi-FI" sz="1200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5724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5786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i-FI" altLang="fi-FI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dirty="0"/>
              <a:t> Seurataan pääasiassa tilisiirtoja (esim. siirto oppilaitoksen tililtä apurahansaajan tilille)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dirty="0"/>
              <a:t> Mahdollisia tarkastuksia helpottaa, jos asiakirjoista on säilytetty kopiot (esim. alkuperäinen europassi opiskelijalle – oppilaitoksella oltava kopio)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fi-FI" altLang="fi-FI" dirty="0"/>
              <a:t> Hankekansiot järjestykseen, sopimukset (rahoitussopimus, opiskelija/partneri/vastaanottava taho), Learning </a:t>
            </a:r>
            <a:r>
              <a:rPr lang="fi-FI" altLang="fi-FI" dirty="0" err="1"/>
              <a:t>Agreementit</a:t>
            </a:r>
            <a:r>
              <a:rPr lang="fi-FI" altLang="fi-FI" dirty="0"/>
              <a:t>, </a:t>
            </a:r>
            <a:r>
              <a:rPr lang="fi-FI" altLang="fi-FI" dirty="0" err="1"/>
              <a:t>Memorandum</a:t>
            </a:r>
            <a:r>
              <a:rPr lang="fi-FI" altLang="fi-FI" dirty="0"/>
              <a:t> of </a:t>
            </a:r>
            <a:r>
              <a:rPr lang="fi-FI" altLang="fi-FI" dirty="0" err="1"/>
              <a:t>Understanding</a:t>
            </a:r>
            <a:r>
              <a:rPr lang="fi-FI" altLang="fi-FI" dirty="0"/>
              <a:t> jne.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i-FI" alt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0684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63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sz="1200" b="1" dirty="0" err="1"/>
              <a:t>Final</a:t>
            </a:r>
            <a:r>
              <a:rPr lang="fi-FI" sz="1200" b="1" dirty="0"/>
              <a:t> </a:t>
            </a:r>
            <a:r>
              <a:rPr lang="fi-FI" sz="1200" b="1" dirty="0" err="1"/>
              <a:t>report</a:t>
            </a:r>
            <a:r>
              <a:rPr lang="fi-FI" sz="1200" b="1" dirty="0"/>
              <a:t> </a:t>
            </a:r>
            <a:r>
              <a:rPr lang="fi-FI" sz="1200" b="1" dirty="0" err="1"/>
              <a:t>check</a:t>
            </a:r>
            <a:r>
              <a:rPr lang="fi-FI" sz="1200" dirty="0"/>
              <a:t>: Kansallinen toimisto tarkastaa loppuraportin ja määrittelee sen perusteella tuen lopullisen määrän, johon edunsaaja on oikeutettu. Loppuraportin tarkastus tehdään kaikille hankkeille.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fi-FI" sz="1200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fi-FI" sz="1200" b="1" dirty="0"/>
              <a:t>On </a:t>
            </a:r>
            <a:r>
              <a:rPr lang="fi-FI" sz="1200" b="1" dirty="0" err="1"/>
              <a:t>the</a:t>
            </a:r>
            <a:r>
              <a:rPr lang="fi-FI" sz="1200" b="1" dirty="0"/>
              <a:t> </a:t>
            </a:r>
            <a:r>
              <a:rPr lang="fi-FI" sz="1200" b="1" dirty="0" err="1"/>
              <a:t>spot</a:t>
            </a:r>
            <a:r>
              <a:rPr lang="fi-FI" sz="1200" b="1" dirty="0"/>
              <a:t>: 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Garamond" panose="02020404030301010803" pitchFamily="18" charset="0"/>
              </a:rPr>
              <a:t>tavoitteena on varmistaa, että hanke toteutuu aikataulussa ja että EU:lta saadut varat käytetään suunniteltuun tarkoitukseen sopimuksen sääntöjen mukaisesti.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i-FI" sz="1200" b="1" dirty="0"/>
          </a:p>
          <a:p>
            <a:pPr marL="0" lvl="0" indent="0">
              <a:buFont typeface="Wingdings" panose="05000000000000000000" pitchFamily="2" charset="2"/>
              <a:buNone/>
            </a:pPr>
            <a:r>
              <a:rPr lang="fi-FI" sz="1200" b="1" dirty="0" err="1"/>
              <a:t>Desk</a:t>
            </a:r>
            <a:r>
              <a:rPr lang="fi-FI" sz="1200" b="1" dirty="0"/>
              <a:t> </a:t>
            </a:r>
            <a:r>
              <a:rPr lang="fi-FI" sz="1200" b="1" dirty="0" err="1"/>
              <a:t>check</a:t>
            </a:r>
            <a:r>
              <a:rPr lang="fi-FI" sz="1200" b="1" dirty="0"/>
              <a:t>: </a:t>
            </a:r>
            <a:r>
              <a:rPr lang="fi-FI" sz="1200" dirty="0"/>
              <a:t>Asiakirjojen ja</a:t>
            </a:r>
            <a:r>
              <a:rPr lang="fi-FI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i-FI" sz="1200" dirty="0"/>
              <a:t>tositteiden perusteellinen tarkastus, yleensä loppuraportointivaiheessa tai sen jälkeen, jos KT on valinnut ko. sopimuksen Euroopan komission edellyttämien toimistotarkastusten otantaan tai tarkastettavaksi sen oman riskinhallinnan arvioinnin perusteella.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6482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3426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84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582400" cy="646331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t">
            <a:spAutoFit/>
          </a:bodyPr>
          <a:lstStyle/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609600" y="1700809"/>
            <a:ext cx="10363200" cy="773113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styles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799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74713" y="657225"/>
            <a:ext cx="10442576" cy="5111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27.9.2021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CB60F35-AC32-4CD6-97E2-74C088C4A7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025" y="5667283"/>
            <a:ext cx="2581087" cy="1042759"/>
          </a:xfrm>
          <a:prstGeom prst="rect">
            <a:avLst/>
          </a:prstGeom>
        </p:spPr>
      </p:pic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A1FD89B1-FF18-4805-81EB-D51CA4F251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60" y="5902869"/>
            <a:ext cx="1998435" cy="5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7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  <p:sldLayoutId id="2147483670" r:id="rId18"/>
    <p:sldLayoutId id="2147483671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tapahtumat/2021/uusien-erasmus-ka122-sch-lyhytkestoisten-liikkuvuushankkeiden-aloituskoulut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.fi/fi/ohjelmat/logot-ja-viestintaohjeet-erasmus-hankkeill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lyhytkestoisen-liikkuvuushankkeen-hallinnointi-ka122-a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oph.fi/fi/europassi-liikkuvuustodistuksen-myontaminen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resources/distance-calculator_e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ohjelmat/lyhytkestoisen-liikkuvuushankkeen-hallinnointi-ka122-ad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resources/implementation-guidelines-erasmus-and-european-solidarity-corps-inclusion-and-diversity_en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oph.fi/fi/ohjelmat/lyhytkestoisen-liikkuvuushankkeen-hallinnointi-ka122-adu" TargetMode="External"/><Relationship Id="rId4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fi/ajankohtaista/erasmus-yleissivistavalle-koulutukselle-ohjelmien-koronaohjeet-kaynnissa-olevill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etunimi.sukunimi@oph.fi" TargetMode="External"/><Relationship Id="rId2" Type="http://schemas.openxmlformats.org/officeDocument/2006/relationships/hyperlink" Target="https://www.oph.fi/fi/kehittaminen-ja-kansainvalisyys/erasmus/erasmus-aikuiskoulutuksell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hyperlink" Target="mailto:Kv.aikuiskoulutus@lista.edu.fi" TargetMode="External"/><Relationship Id="rId4" Type="http://schemas.openxmlformats.org/officeDocument/2006/relationships/hyperlink" Target="mailto:erasmus.aikuiskoulutus@oph.fi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47720" y="1776286"/>
            <a:ext cx="7325469" cy="4063406"/>
          </a:xfrm>
        </p:spPr>
        <p:txBody>
          <a:bodyPr/>
          <a:lstStyle/>
          <a:p>
            <a:r>
              <a:rPr lang="fi-FI" dirty="0"/>
              <a:t>Liikkuvuushankkeen  sopimus ja budjetti</a:t>
            </a:r>
            <a:br>
              <a:rPr lang="fi-FI" dirty="0"/>
            </a:br>
            <a:br>
              <a:rPr lang="fi-FI" dirty="0"/>
            </a:br>
            <a:r>
              <a:rPr lang="fi-FI" sz="2800" dirty="0"/>
              <a:t>Erasmus+ aikuiskoulutukselle</a:t>
            </a:r>
            <a:br>
              <a:rPr lang="fi-FI" sz="2800" dirty="0"/>
            </a:br>
            <a:br>
              <a:rPr lang="fi-FI" sz="2800" dirty="0"/>
            </a:br>
            <a:r>
              <a:rPr lang="fi-FI" sz="2800" dirty="0"/>
              <a:t>KA122-ADU lyhytkestoisten liikkuvuushankkeiden koulutus 27.9.2021</a:t>
            </a:r>
            <a:endParaRPr lang="en-GB" sz="2800" b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EDE6E67-6DAA-4100-8885-B65F0A7FFC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2" y="5839692"/>
            <a:ext cx="1924866" cy="78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9D7E5304-D153-4AA9-893A-CD453E999E4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5712" b="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394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0A5F-481B-41E6-95F2-2106FF82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753809"/>
          </a:xfrm>
        </p:spPr>
        <p:txBody>
          <a:bodyPr anchor="t">
            <a:normAutofit/>
          </a:bodyPr>
          <a:lstStyle/>
          <a:p>
            <a:r>
              <a:rPr lang="fi-FI" dirty="0"/>
              <a:t>Osallistumisohjeita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52E22-C775-452C-A728-68E320740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6790" y="2061875"/>
            <a:ext cx="5806532" cy="4140142"/>
          </a:xfrm>
        </p:spPr>
        <p:txBody>
          <a:bodyPr>
            <a:normAutofit lnSpcReduction="10000"/>
          </a:bodyPr>
          <a:lstStyle/>
          <a:p>
            <a:pPr fontAlgn="base"/>
            <a:r>
              <a:rPr lang="fi-FI" sz="2200" dirty="0"/>
              <a:t>Pyydämme sulkemaan mikrofonit</a:t>
            </a:r>
            <a:r>
              <a:rPr lang="en-US" sz="2200" dirty="0"/>
              <a:t>​</a:t>
            </a:r>
          </a:p>
          <a:p>
            <a:pPr fontAlgn="base"/>
            <a:r>
              <a:rPr lang="fi-FI" sz="2200" dirty="0"/>
              <a:t>Tilaisuus tallennetaan ja tallenne on katsottavissa 14 vrk:n ajan ​</a:t>
            </a:r>
            <a:r>
              <a:rPr lang="fi-FI" sz="2200" dirty="0">
                <a:hlinkClick r:id="rId3"/>
              </a:rPr>
              <a:t>tilaisuuden sivulta</a:t>
            </a:r>
            <a:endParaRPr lang="fi-FI" sz="2200" dirty="0"/>
          </a:p>
          <a:p>
            <a:pPr fontAlgn="base"/>
            <a:r>
              <a:rPr lang="fi-FI" sz="2200" dirty="0"/>
              <a:t>Käymme läpi sopimusasiat tiiviissä aikataulussa, pyydämme sinua siksi esittämään kysymyksesi chatissä. </a:t>
            </a:r>
          </a:p>
          <a:p>
            <a:pPr lvl="1" fontAlgn="base"/>
            <a:r>
              <a:rPr lang="fi-FI" sz="2200" dirty="0"/>
              <a:t>vastaamme kysymyksiin </a:t>
            </a:r>
            <a:r>
              <a:rPr lang="fi-FI" sz="2200" dirty="0" err="1"/>
              <a:t>chatissa</a:t>
            </a:r>
            <a:endParaRPr lang="fi-FI" sz="2200" dirty="0"/>
          </a:p>
          <a:p>
            <a:pPr lvl="1" fontAlgn="base"/>
            <a:r>
              <a:rPr lang="fi-FI" sz="2200" dirty="0"/>
              <a:t>suullisesti vastaamme ainoastaan kysymyksille varatussa ohjelmakohdassa</a:t>
            </a:r>
          </a:p>
          <a:p>
            <a:pPr marL="447675" lvl="1" indent="0" fontAlgn="base">
              <a:buNone/>
            </a:pPr>
            <a:endParaRPr lang="fi-FI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E9858-D459-4512-9FB2-C2296C7E30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4" r="14066"/>
          <a:stretch/>
        </p:blipFill>
        <p:spPr>
          <a:xfrm>
            <a:off x="6774074" y="1819752"/>
            <a:ext cx="4599182" cy="3218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1357C-1472-40E6-988D-5AE0B813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43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78D3-D179-4561-8FB3-9236B7948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876" y="1087385"/>
            <a:ext cx="10515600" cy="979377"/>
          </a:xfrm>
        </p:spPr>
        <p:txBody>
          <a:bodyPr anchor="t">
            <a:normAutofit/>
          </a:bodyPr>
          <a:lstStyle/>
          <a:p>
            <a:r>
              <a:rPr lang="fi-FI" dirty="0"/>
              <a:t>Tilaisuuden sisältö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F2B35-CB37-4342-BFD9-AF5F73EB2D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430" r="2455" b="-2"/>
          <a:stretch/>
        </p:blipFill>
        <p:spPr>
          <a:xfrm>
            <a:off x="909876" y="2727858"/>
            <a:ext cx="4183257" cy="3042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8482F-1824-458E-BF03-E041F8765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47360" y="1801705"/>
            <a:ext cx="5530174" cy="4164726"/>
          </a:xfrm>
        </p:spPr>
        <p:txBody>
          <a:bodyPr>
            <a:normAutofit/>
          </a:bodyPr>
          <a:lstStyle/>
          <a:p>
            <a:r>
              <a:rPr lang="fi-FI" sz="2200" dirty="0"/>
              <a:t>Tulevat koulutukset</a:t>
            </a:r>
          </a:p>
          <a:p>
            <a:r>
              <a:rPr lang="fi-FI" sz="2200" dirty="0"/>
              <a:t>Lyhytkestoisten liikkuvuushankkeiden eteneminen</a:t>
            </a:r>
          </a:p>
          <a:p>
            <a:r>
              <a:rPr lang="fi-FI" sz="2200" dirty="0"/>
              <a:t>Avustussopimus </a:t>
            </a:r>
          </a:p>
          <a:p>
            <a:r>
              <a:rPr lang="fi-FI" sz="2200" dirty="0"/>
              <a:t>Budjetti ja kululuokat</a:t>
            </a:r>
          </a:p>
          <a:p>
            <a:r>
              <a:rPr lang="fi-FI" sz="2200" dirty="0"/>
              <a:t>Muutokset hankkeessa, </a:t>
            </a:r>
            <a:r>
              <a:rPr lang="fi-FI" sz="2200" dirty="0" err="1"/>
              <a:t>Force</a:t>
            </a:r>
            <a:r>
              <a:rPr lang="fi-FI" sz="2200" dirty="0"/>
              <a:t> </a:t>
            </a:r>
            <a:r>
              <a:rPr lang="fi-FI" sz="2200" dirty="0" err="1"/>
              <a:t>Majeure</a:t>
            </a:r>
            <a:endParaRPr lang="fi-FI" sz="2200" dirty="0"/>
          </a:p>
          <a:p>
            <a:r>
              <a:rPr lang="fi-FI" sz="2200" dirty="0"/>
              <a:t>Maksatukset ja raportointi</a:t>
            </a:r>
          </a:p>
          <a:p>
            <a:r>
              <a:rPr lang="fi-FI" sz="2200" dirty="0"/>
              <a:t>Seuranta- ja asiakirjatarkastukset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9E6E4-9B27-4F97-86FA-7CAE6F3C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22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E373-2A12-4640-BBE8-0158D1015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653745"/>
          </a:xfrm>
        </p:spPr>
        <p:txBody>
          <a:bodyPr anchor="t">
            <a:normAutofit/>
          </a:bodyPr>
          <a:lstStyle/>
          <a:p>
            <a:r>
              <a:rPr lang="fi-FI" dirty="0"/>
              <a:t>Tulossa olevia koulutuksia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8622A-0DFF-4746-9608-FC5D46945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400" y="2513789"/>
            <a:ext cx="9442278" cy="4054207"/>
          </a:xfrm>
        </p:spPr>
        <p:txBody>
          <a:bodyPr>
            <a:normAutofit/>
          </a:bodyPr>
          <a:lstStyle/>
          <a:p>
            <a:r>
              <a:rPr lang="fi-FI" dirty="0"/>
              <a:t>Hallinnointi- ja raportointiväline </a:t>
            </a:r>
            <a:r>
              <a:rPr lang="fi-FI" dirty="0" err="1">
                <a:effectLst/>
              </a:rPr>
              <a:t>Beneficiary</a:t>
            </a:r>
            <a:r>
              <a:rPr lang="fi-FI" dirty="0">
                <a:effectLst/>
              </a:rPr>
              <a:t> </a:t>
            </a:r>
            <a:r>
              <a:rPr lang="fi-FI" dirty="0" err="1">
                <a:effectLst/>
              </a:rPr>
              <a:t>Module</a:t>
            </a:r>
            <a:r>
              <a:rPr lang="fi-FI" dirty="0">
                <a:effectLst/>
              </a:rPr>
              <a:t> (BM) käyttökoulutusta</a:t>
            </a:r>
          </a:p>
          <a:p>
            <a:r>
              <a:rPr lang="fi-FI" dirty="0"/>
              <a:t>Europassi –koulutus </a:t>
            </a:r>
          </a:p>
          <a:p>
            <a:r>
              <a:rPr lang="fi-FI" dirty="0">
                <a:effectLst/>
              </a:rPr>
              <a:t>Lisäkoulutusta hankehallintoon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1DBFF-2D3B-4316-B31B-E8F2D34CC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F9517F-C8CA-423E-87A0-2473A5E915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6" r="4" b="4"/>
          <a:stretch/>
        </p:blipFill>
        <p:spPr>
          <a:xfrm>
            <a:off x="9224464" y="431977"/>
            <a:ext cx="2456479" cy="1691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942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9E0BF-A981-47E8-8C21-7D03114DD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59" y="822328"/>
            <a:ext cx="11004875" cy="1325563"/>
          </a:xfrm>
        </p:spPr>
        <p:txBody>
          <a:bodyPr/>
          <a:lstStyle/>
          <a:p>
            <a:r>
              <a:rPr lang="fi-FI" dirty="0"/>
              <a:t>Hankkeiden raportointi- ja hallinnointijärjestelmä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72DE3-245F-4C54-951F-96B61FAFB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2305455"/>
            <a:ext cx="10849284" cy="387150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Uudella ohjelmakaudella liikkuvuustiedot tallennetaan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Beneficiary</a:t>
            </a: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Module</a:t>
            </a: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 (BM) -järjestelmään, joka korvaa aiemmin käytössä olleen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Mobility</a:t>
            </a: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Tool</a:t>
            </a: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+ -järjestelmän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Uusi järjestelmä ei ole vielä avautunut –  aikataulu tarkentuu komissiosta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Järjestelmän käytöstä tulossa koulutusta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Vanhan ohjelmakauden hankkeet raportoidaan entiseen tapaan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Mobility</a:t>
            </a:r>
            <a:r>
              <a:rPr lang="fi-FI" sz="2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22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Toolissa</a:t>
            </a:r>
            <a:endParaRPr lang="fi-FI" sz="2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CB53E-DA07-42DB-B543-C81FB18B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79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7BDE-C179-418C-BFDC-8DFF69DC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Muistutus henkilötietojen käsittelystä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13694-460E-41DC-854F-265E6E37D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400" y="1684421"/>
            <a:ext cx="10614040" cy="4489579"/>
          </a:xfrm>
        </p:spPr>
        <p:txBody>
          <a:bodyPr>
            <a:normAutofit/>
          </a:bodyPr>
          <a:lstStyle/>
          <a:p>
            <a:r>
              <a:rPr lang="fi-FI" sz="2200" dirty="0"/>
              <a:t>Yhteydenpidossa </a:t>
            </a:r>
            <a:r>
              <a:rPr lang="fi-FI" sz="2200" dirty="0" err="1"/>
              <a:t>OPH:n</a:t>
            </a:r>
            <a:r>
              <a:rPr lang="fi-FI" sz="2200" dirty="0"/>
              <a:t> kanssa esim. sähköposteihin ei pidä lisätä hankkeisiin osallistujien (liikkujien) nimiä tai muita henkilötietoja</a:t>
            </a:r>
          </a:p>
          <a:p>
            <a:r>
              <a:rPr lang="fi-FI" sz="2200" dirty="0"/>
              <a:t>Käytä nimen sijasta liikkujan </a:t>
            </a:r>
            <a:r>
              <a:rPr lang="fi-FI" sz="2200" dirty="0" err="1"/>
              <a:t>Mobility</a:t>
            </a:r>
            <a:r>
              <a:rPr lang="fi-FI" sz="2200" dirty="0"/>
              <a:t> </a:t>
            </a:r>
            <a:r>
              <a:rPr lang="fi-FI" sz="2200" dirty="0" err="1"/>
              <a:t>ID:tä</a:t>
            </a:r>
            <a:r>
              <a:rPr lang="fi-FI" sz="2200" dirty="0"/>
              <a:t>, joka yksilöi kyseisen liikkuvuuden </a:t>
            </a:r>
            <a:r>
              <a:rPr lang="fi-FI" sz="2200" dirty="0" err="1"/>
              <a:t>Beneficiary</a:t>
            </a:r>
            <a:r>
              <a:rPr lang="fi-FI" sz="2200" dirty="0"/>
              <a:t> </a:t>
            </a:r>
            <a:r>
              <a:rPr lang="fi-FI" sz="2200" dirty="0" err="1"/>
              <a:t>Modulessa</a:t>
            </a:r>
            <a:r>
              <a:rPr lang="fi-FI" sz="2200" dirty="0"/>
              <a:t> (</a:t>
            </a:r>
            <a:r>
              <a:rPr lang="fi-FI" sz="2200" dirty="0" err="1"/>
              <a:t>Mobility</a:t>
            </a:r>
            <a:r>
              <a:rPr lang="fi-FI" sz="2200" dirty="0"/>
              <a:t> </a:t>
            </a:r>
            <a:r>
              <a:rPr lang="fi-FI" sz="2200" dirty="0" err="1"/>
              <a:t>Toolissa</a:t>
            </a:r>
            <a:r>
              <a:rPr lang="fi-FI" sz="2200" dirty="0"/>
              <a:t> vanhat hankkeet 2019/2020)</a:t>
            </a:r>
          </a:p>
          <a:p>
            <a:r>
              <a:rPr lang="fi-FI" sz="2200" dirty="0"/>
              <a:t>Henkilötietoja ei saa lähettää suojaamattomana sähköpostilla </a:t>
            </a:r>
            <a:r>
              <a:rPr lang="fi-FI" sz="2200" dirty="0">
                <a:sym typeface="Wingdings" panose="05000000000000000000" pitchFamily="2" charset="2"/>
              </a:rPr>
              <a:t> </a:t>
            </a:r>
            <a:r>
              <a:rPr lang="fi-FI" sz="2200" dirty="0"/>
              <a:t>turvaviesti </a:t>
            </a:r>
          </a:p>
          <a:p>
            <a:r>
              <a:rPr lang="fi-FI" sz="2200" dirty="0"/>
              <a:t>Huomioikaa henkilötietoja käsitellessänne myös oman organisaationne tietosuojakäytännöt</a:t>
            </a:r>
          </a:p>
          <a:p>
            <a:r>
              <a:rPr lang="fi-FI" sz="2200" dirty="0"/>
              <a:t>Koskee kaikkien vuosien hankkeita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2FB9B-3D14-4331-8CA5-5924A407C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1B0A02-8C97-4CA1-B4E5-2CB011599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754" y="4330896"/>
            <a:ext cx="4221502" cy="19629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40907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DAFFC-177A-49A0-B02D-3FC369C9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Lyhytkestoisten hankkeiden eteneminen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12A8CF2-062A-49D3-AC33-AF96AC4C23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624928"/>
              </p:ext>
            </p:extLst>
          </p:nvPr>
        </p:nvGraphicFramePr>
        <p:xfrm>
          <a:off x="282222" y="1247001"/>
          <a:ext cx="11672711" cy="4555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D09B4-F6A1-4B0E-A6C1-F045BAAA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782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34C9-5539-4513-B67C-6991C3D06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71" y="2720722"/>
            <a:ext cx="8297694" cy="1416555"/>
          </a:xfrm>
        </p:spPr>
        <p:txBody>
          <a:bodyPr/>
          <a:lstStyle/>
          <a:p>
            <a:r>
              <a:rPr lang="fi-FI" altLang="fi-FI" dirty="0"/>
              <a:t>Liikkuvuushankkeen avustussopimus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3304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89560" y="822329"/>
            <a:ext cx="10515600" cy="1019724"/>
          </a:xfrm>
        </p:spPr>
        <p:txBody>
          <a:bodyPr anchor="t">
            <a:normAutofit/>
          </a:bodyPr>
          <a:lstStyle/>
          <a:p>
            <a:pPr eaLnBrk="1" hangingPunct="1"/>
            <a:r>
              <a:rPr lang="fi-FI" altLang="fi-FI" dirty="0"/>
              <a:t>Liikkuvuushankkeen avustussopimus</a:t>
            </a:r>
            <a:endParaRPr lang="en-US" altLang="fi-FI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16390" y="2178380"/>
            <a:ext cx="6226011" cy="3870000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O</a:t>
            </a:r>
            <a:r>
              <a:rPr lang="fi-FI" sz="2200" dirty="0" err="1"/>
              <a:t>rganisaation</a:t>
            </a:r>
            <a:r>
              <a:rPr lang="fi-FI" sz="2200" dirty="0"/>
              <a:t> = edunsaajan ja kansallisen toimiston välinen sopimus</a:t>
            </a:r>
          </a:p>
          <a:p>
            <a:r>
              <a:rPr lang="fi-FI" altLang="fi-FI" sz="2200" dirty="0"/>
              <a:t>Sopimusnumero = hankenumero esim. 2021-1-FI01-KA122-ADU-012345</a:t>
            </a:r>
          </a:p>
          <a:p>
            <a:r>
              <a:rPr lang="fi-FI" sz="2200" dirty="0"/>
              <a:t>Laillinen edustaja allekirjoittaa sähköisesti</a:t>
            </a:r>
          </a:p>
          <a:p>
            <a:r>
              <a:rPr lang="fi-FI" sz="2200" dirty="0"/>
              <a:t>Yhteyshenkilö saa allekirjoitetun sopimuksen sähköpostitse tiedokseen</a:t>
            </a:r>
          </a:p>
          <a:p>
            <a:r>
              <a:rPr lang="fi-FI" altLang="fi-FI" sz="2200" dirty="0"/>
              <a:t>Ilmoita yhteydenpidossa kansalliseen toimistoon aina hankenumero. Löydämme hankkeenne sähköisistä järjestelmistä ainoastaan hankenumerolla</a:t>
            </a:r>
            <a:endParaRPr lang="fi-FI" sz="2200" dirty="0"/>
          </a:p>
        </p:txBody>
      </p:sp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8B21C-A0BF-4B6D-9E36-8FC5BEAA4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r="4151" b="2"/>
          <a:stretch/>
        </p:blipFill>
        <p:spPr>
          <a:xfrm>
            <a:off x="7142401" y="2178380"/>
            <a:ext cx="4162759" cy="2866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811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22108"/>
            <a:ext cx="10515600" cy="1325563"/>
          </a:xfrm>
        </p:spPr>
        <p:txBody>
          <a:bodyPr/>
          <a:lstStyle/>
          <a:p>
            <a:pPr eaLnBrk="1" hangingPunct="1"/>
            <a:r>
              <a:rPr lang="fi-FI" altLang="fi-FI" dirty="0"/>
              <a:t>Avustussopimuksen pääkohdat </a:t>
            </a:r>
            <a:endParaRPr lang="en-US" altLang="fi-FI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89326"/>
            <a:ext cx="10515600" cy="4690198"/>
          </a:xfrm>
        </p:spPr>
        <p:txBody>
          <a:bodyPr numCol="2"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Sitoutuminen hankkeen toteuttamiseen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Hankkeen toimintakausi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Tuen enimmäismäärä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Raportointi ja maksujärjestelyt 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Yhteystiedot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fi-FI" altLang="fi-FI" sz="2200" dirty="0"/>
              <a:t>Tietosuojavelvoitteet ja henkilötietojen käsittely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Tulosten käyttö (tekijänoikeudet)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Raportointi- ja hallinnointityökalu sekä Erasmus+ -hanketietokanta</a:t>
            </a:r>
          </a:p>
          <a:p>
            <a:pPr eaLnBrk="1" hangingPunct="1">
              <a:lnSpc>
                <a:spcPct val="80000"/>
              </a:lnSpc>
            </a:pPr>
            <a:endParaRPr lang="fi-FI" altLang="fi-FI" sz="2200" dirty="0"/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Ohjelman näkyvyys viestinnässä (ks. ohjeet: </a:t>
            </a:r>
            <a:r>
              <a:rPr lang="fi-FI" altLang="fi-FI" sz="2200" dirty="0">
                <a:solidFill>
                  <a:srgbClr val="FF0000"/>
                </a:solidFill>
                <a:hlinkClick r:id="rId3"/>
              </a:rPr>
              <a:t>www.oph.fi/fi/ohjelmat/logot-ja-viestintaohjeet-erasmus-hankkeille</a:t>
            </a:r>
            <a:r>
              <a:rPr lang="fi-FI" altLang="fi-FI" sz="2200" dirty="0">
                <a:solidFill>
                  <a:srgbClr val="FF0000"/>
                </a:solidFill>
              </a:rPr>
              <a:t> </a:t>
            </a:r>
            <a:r>
              <a:rPr lang="fi-FI" altLang="fi-FI" sz="22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200" dirty="0"/>
              <a:t>Tuki osallistujille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fi-FI" altLang="fi-FI" sz="2200" dirty="0"/>
          </a:p>
          <a:p>
            <a:pPr marL="0" indent="0">
              <a:lnSpc>
                <a:spcPct val="80000"/>
              </a:lnSpc>
              <a:buNone/>
            </a:pPr>
            <a:endParaRPr lang="fi-FI" altLang="fi-FI" sz="2000" dirty="0"/>
          </a:p>
        </p:txBody>
      </p:sp>
      <p:sp>
        <p:nvSpPr>
          <p:cNvPr id="2" name="Dian numeron paikkamerkki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64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959E-0F1E-480F-B1A5-59ED8C10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Tutustu liitteisiin –  tärkeä osa sopimusta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F102E-2E74-440A-BCCC-42F9C907E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59" y="1493246"/>
            <a:ext cx="11071137" cy="1037993"/>
          </a:xfrm>
        </p:spPr>
        <p:txBody>
          <a:bodyPr/>
          <a:lstStyle/>
          <a:p>
            <a:r>
              <a:rPr lang="fi-FI" sz="2000" dirty="0"/>
              <a:t>Kaikille yhteiset liitteet löytyvät verkkosivuilta:</a:t>
            </a:r>
            <a:br>
              <a:rPr lang="fi-FI" sz="2000" dirty="0"/>
            </a:br>
            <a:r>
              <a:rPr lang="fi-FI" sz="2000" dirty="0">
                <a:hlinkClick r:id="rId3"/>
              </a:rPr>
              <a:t>https://www.oph.fi/fi/ohjelmat/lyhytkestoisen-liikkuvuushankkeen-hallinnointi-ka122-adu</a:t>
            </a:r>
            <a:r>
              <a:rPr lang="fi-FI" sz="2000" dirty="0"/>
              <a:t> </a:t>
            </a:r>
            <a:br>
              <a:rPr lang="fi-FI" sz="2000" dirty="0"/>
            </a:br>
            <a:endParaRPr lang="fi-FI" sz="20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99F5B-CB9D-4027-A0D8-1D0C2387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12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15C7CB-6193-4545-A4B8-28602706E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11" y="2595422"/>
            <a:ext cx="5355916" cy="4176896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8A69C42-2ED5-419A-BF3E-C4A0BC0089C6}"/>
              </a:ext>
            </a:extLst>
          </p:cNvPr>
          <p:cNvSpPr/>
          <p:nvPr/>
        </p:nvSpPr>
        <p:spPr>
          <a:xfrm>
            <a:off x="6622339" y="3198299"/>
            <a:ext cx="4341543" cy="1485571"/>
          </a:xfrm>
          <a:prstGeom prst="wedgeEllipseCallout">
            <a:avLst>
              <a:gd name="adj1" fmla="val -98048"/>
              <a:gd name="adj2" fmla="val 38628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Hankekohtainen: Liite</a:t>
            </a:r>
            <a:r>
              <a:rPr lang="fi-FI" sz="1800" dirty="0">
                <a:solidFill>
                  <a:schemeClr val="tx1"/>
                </a:solidFill>
              </a:rPr>
              <a:t> II Hankkeen kuvaus</a:t>
            </a:r>
            <a:r>
              <a:rPr lang="fi-FI" dirty="0">
                <a:solidFill>
                  <a:schemeClr val="tx1"/>
                </a:solidFill>
              </a:rPr>
              <a:t> ja </a:t>
            </a:r>
            <a:r>
              <a:rPr lang="fi-FI" sz="1800" dirty="0">
                <a:solidFill>
                  <a:schemeClr val="tx1"/>
                </a:solidFill>
              </a:rPr>
              <a:t>budjetti </a:t>
            </a:r>
            <a:endParaRPr lang="fi-FI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E11ED47B-6B47-467F-85F6-41E2A0D3B0AD}"/>
              </a:ext>
            </a:extLst>
          </p:cNvPr>
          <p:cNvSpPr/>
          <p:nvPr/>
        </p:nvSpPr>
        <p:spPr>
          <a:xfrm>
            <a:off x="6848992" y="5350930"/>
            <a:ext cx="4634754" cy="1085911"/>
          </a:xfrm>
          <a:prstGeom prst="wedgeEllipseCallout">
            <a:avLst>
              <a:gd name="adj1" fmla="val -114625"/>
              <a:gd name="adj2" fmla="val 34470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solidFill>
                  <a:schemeClr val="tx1"/>
                </a:solidFill>
              </a:rPr>
              <a:t>Hankekohtainen: Liite VI </a:t>
            </a:r>
            <a:r>
              <a:rPr lang="fi-FI" dirty="0">
                <a:solidFill>
                  <a:schemeClr val="tx1"/>
                </a:solidFill>
              </a:rPr>
              <a:t>P</a:t>
            </a:r>
            <a:r>
              <a:rPr lang="fi-FI" sz="1800" dirty="0">
                <a:solidFill>
                  <a:schemeClr val="tx1"/>
                </a:solidFill>
              </a:rPr>
              <a:t>ankkitietolomake on sähköinen</a:t>
            </a:r>
            <a:endParaRPr lang="fi-FI" sz="1800" b="0" i="0" dirty="0"/>
          </a:p>
        </p:txBody>
      </p:sp>
    </p:spTree>
    <p:extLst>
      <p:ext uri="{BB962C8B-B14F-4D97-AF65-F5344CB8AC3E}">
        <p14:creationId xmlns:p14="http://schemas.microsoft.com/office/powerpoint/2010/main" val="184607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9"/>
            <a:ext cx="6644910" cy="873950"/>
          </a:xfrm>
        </p:spPr>
        <p:txBody>
          <a:bodyPr anchor="t">
            <a:normAutofit/>
          </a:bodyPr>
          <a:lstStyle/>
          <a:p>
            <a:r>
              <a:rPr lang="fi-FI" dirty="0" err="1"/>
              <a:t>Annex</a:t>
            </a:r>
            <a:r>
              <a:rPr lang="fi-FI" dirty="0"/>
              <a:t> II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EF1894DF-D961-44C7-B326-2B12DB247B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560" y="1854200"/>
            <a:ext cx="10348340" cy="1689100"/>
          </a:xfrm>
        </p:spPr>
        <p:txBody>
          <a:bodyPr>
            <a:normAutofit/>
          </a:bodyPr>
          <a:lstStyle/>
          <a:p>
            <a:r>
              <a:rPr lang="fi-FI" dirty="0"/>
              <a:t>Liitteessä II näkyy hankkeelle myönnetty kokonaisbudjetti sekä eriteltynä osallisuustuki ja poikkeukselliset kulut</a:t>
            </a:r>
          </a:p>
          <a:p>
            <a:r>
              <a:rPr lang="en-US" dirty="0" err="1"/>
              <a:t>Organisaationne</a:t>
            </a:r>
            <a:r>
              <a:rPr lang="en-US" dirty="0"/>
              <a:t> </a:t>
            </a:r>
            <a:r>
              <a:rPr lang="en-US" dirty="0" err="1"/>
              <a:t>tulee</a:t>
            </a:r>
            <a:r>
              <a:rPr lang="en-US" dirty="0"/>
              <a:t> </a:t>
            </a:r>
            <a:r>
              <a:rPr lang="en-US" dirty="0" err="1"/>
              <a:t>käyttää</a:t>
            </a:r>
            <a:r>
              <a:rPr lang="en-US" dirty="0"/>
              <a:t> </a:t>
            </a:r>
            <a:r>
              <a:rPr lang="en-US" dirty="0" err="1"/>
              <a:t>tuen</a:t>
            </a:r>
            <a:r>
              <a:rPr lang="en-US" dirty="0"/>
              <a:t> </a:t>
            </a:r>
            <a:r>
              <a:rPr lang="en-US" dirty="0" err="1"/>
              <a:t>hakemuksenne</a:t>
            </a:r>
            <a:r>
              <a:rPr lang="en-US" dirty="0"/>
              <a:t> Erasmus-</a:t>
            </a:r>
            <a:r>
              <a:rPr lang="en-US" dirty="0" err="1"/>
              <a:t>suunnitelman</a:t>
            </a:r>
            <a:r>
              <a:rPr lang="en-US" dirty="0"/>
              <a:t> </a:t>
            </a:r>
            <a:r>
              <a:rPr lang="en-US" dirty="0" err="1"/>
              <a:t>tavoitteiden</a:t>
            </a:r>
            <a:r>
              <a:rPr lang="en-US" dirty="0"/>
              <a:t> </a:t>
            </a:r>
            <a:r>
              <a:rPr lang="en-US" dirty="0" err="1"/>
              <a:t>mukaisesti</a:t>
            </a:r>
            <a:endParaRPr lang="en-US" dirty="0"/>
          </a:p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4" name="Päivämäärän paikkamerkki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5A93E190-C3B8-4F0D-BC5A-414A6F0316F6}" type="datetime1">
              <a:rPr lang="en-GB" smtClean="0"/>
              <a:pPr>
                <a:spcAft>
                  <a:spcPts val="600"/>
                </a:spcAft>
              </a:pPr>
              <a:t>27/09/2021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971031D-FDB6-4254-81DB-0393D04E6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43" y="3543300"/>
            <a:ext cx="10691085" cy="27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74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3D70-E89F-4B10-85E3-58C0008F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59" y="822329"/>
            <a:ext cx="11137397" cy="714924"/>
          </a:xfrm>
        </p:spPr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Tee l</a:t>
            </a:r>
            <a:r>
              <a:rPr lang="fi-FI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iikkuvien henkilöiden kanssa sopimukset</a:t>
            </a:r>
            <a:r>
              <a:rPr lang="fi-FI" dirty="0"/>
              <a:t> 1/3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4AE43-DD82-4547-8166-E695BCE13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537253"/>
            <a:ext cx="11137397" cy="5095461"/>
          </a:xfrm>
        </p:spPr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Apurahasopimus (Grant </a:t>
            </a:r>
            <a:r>
              <a:rPr lang="fi-FI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agreement</a:t>
            </a:r>
            <a:r>
              <a:rPr lang="fi-FI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): osallistujan ja lähettävän organisaation kanssa tehtävä apurahaa koskeva sopimus (liite V verkkosivuilla)</a:t>
            </a:r>
            <a:endParaRPr lang="fi-FI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Oppijoiden sopimus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mallit tulevat komissiosta myöhemmin</a:t>
            </a:r>
            <a:endParaRPr lang="fi-FI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Learning </a:t>
            </a:r>
            <a:r>
              <a:rPr lang="fi-FI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agreement</a:t>
            </a:r>
            <a:r>
              <a:rPr lang="fi-FI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ulkomaanjakson oppimistavoitteita ja toteutusta koskeva sopimus </a:t>
            </a:r>
          </a:p>
          <a:p>
            <a:pPr marL="877887" lvl="1" indent="-342900">
              <a:buFont typeface="Symbol" panose="05050102010706020507" pitchFamily="18" charset="2"/>
              <a:buChar char=""/>
            </a:pP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Pakollinen komission pohja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Erasmus+ learning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programme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for group activities </a:t>
            </a:r>
          </a:p>
          <a:p>
            <a:pPr marL="877887" lvl="1" indent="-342900">
              <a:buFont typeface="Symbol" panose="05050102010706020507" pitchFamily="18" charset="2"/>
              <a:buChar char=""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Pakollinen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mutta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voi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käyttää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omaa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tai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komission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pohjaa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josta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näet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minimivaatimukset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</a:rPr>
              <a:t>Erasmus+ agreement with invited experts</a:t>
            </a:r>
          </a:p>
          <a:p>
            <a:pPr marL="877887" lvl="1" indent="-342900">
              <a:buFont typeface="Symbol" panose="05050102010706020507" pitchFamily="18" charset="2"/>
              <a:buChar char=""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Pakollinen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mutta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voi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käyttää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omaa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tai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komission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pohjaa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josta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näet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</a:rPr>
              <a:t>minimivaatimukset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877887" lvl="1" indent="-342900">
              <a:buFont typeface="Symbol" panose="05050102010706020507" pitchFamily="18" charset="2"/>
              <a:buChar char="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3282C-ADA3-4D61-950A-D215C554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37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5B8E-AF59-4E61-871F-3B51DD40E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59" y="822329"/>
            <a:ext cx="11203657" cy="820942"/>
          </a:xfrm>
        </p:spPr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Tee l</a:t>
            </a:r>
            <a:r>
              <a:rPr lang="fi-FI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iikkuvien henkilöiden kanssa sopimukset</a:t>
            </a:r>
            <a:r>
              <a:rPr lang="fi-FI" dirty="0"/>
              <a:t> 2/3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EAF32-B9AD-4B1B-A023-645C253BC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457740"/>
            <a:ext cx="10938614" cy="5287618"/>
          </a:xfrm>
        </p:spPr>
        <p:txBody>
          <a:bodyPr/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Lisäksi mieti, olisiko tarpeen tehdä sopimus myös eri vastaanottavien tahojen kanssa. </a:t>
            </a:r>
          </a:p>
          <a:p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Aiemmin oppijat voivat liikkua vain KA2-hankkeiden puitteissa ja toiminta oli yhdessä suunniteltu hakemuksissa. </a:t>
            </a:r>
          </a:p>
          <a:p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Learning </a:t>
            </a:r>
            <a:r>
              <a:rPr lang="fi-FI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agreement</a:t>
            </a:r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–asiakirjassa on jokaisen liikkuvuuden tavoitteet yhdessä vastaanottavan tahon kanssa</a:t>
            </a:r>
          </a:p>
          <a:p>
            <a:pPr lvl="1"/>
            <a:r>
              <a:rPr lang="fi-FI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Sopimus vastaanottavan tahon kanssa olisi yleisellä tasolla </a:t>
            </a:r>
          </a:p>
          <a:p>
            <a:r>
              <a:rPr lang="fi-FI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Vastaanottavat organisaatot:</a:t>
            </a:r>
          </a:p>
          <a:p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Suositellaan yhteistyösopimusten tekemistä. </a:t>
            </a:r>
          </a:p>
          <a:p>
            <a:r>
              <a:rPr lang="fi-FI" sz="1800" dirty="0"/>
              <a:t>Yhteistyöstä on </a:t>
            </a:r>
            <a:r>
              <a:rPr lang="fi-FI" sz="1800" b="1" dirty="0"/>
              <a:t>suositeltavaa aina sopia kumppaneiden kanssa kirjallisesti</a:t>
            </a:r>
            <a:r>
              <a:rPr lang="fi-FI" sz="1800" dirty="0"/>
              <a:t>, vaikka kyseessä olisi tuttukin yhteistyökumppani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1800" dirty="0"/>
              <a:t>Partnerisopimuksia ei toimiteta kansalliseen toimistoon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1800" dirty="0"/>
              <a:t>Ei valmista sopimusmallia</a:t>
            </a:r>
            <a:endParaRPr lang="fi-FI" dirty="0"/>
          </a:p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AAD5F-52DC-4CB1-A1A5-F8A76653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220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E6602C-BFC9-425D-B405-27AE7D7A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71" y="822328"/>
            <a:ext cx="10927789" cy="1325563"/>
          </a:xfrm>
        </p:spPr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Tee l</a:t>
            </a:r>
            <a:r>
              <a:rPr lang="fi-FI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iikkuvien henkilöiden kanssa sopimukset</a:t>
            </a:r>
            <a:r>
              <a:rPr lang="fi-FI" dirty="0"/>
              <a:t> 3/3</a:t>
            </a:r>
            <a:br>
              <a:rPr lang="fi-FI" dirty="0"/>
            </a:br>
            <a:r>
              <a:rPr lang="fi-FI" dirty="0"/>
              <a:t>Ennakkotietoa tarvittavista dokumenteista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9956A5F-BE0F-43EC-9E0D-9FA9B1CEAB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394857"/>
            <a:ext cx="12111707" cy="2918370"/>
          </a:xfr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4E58F44-89E3-450C-8038-A43DCAEF9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418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1BB751C-9543-4970-9EE5-4DCF76C66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98" y="564609"/>
            <a:ext cx="7361689" cy="1131670"/>
          </a:xfrm>
        </p:spPr>
        <p:txBody>
          <a:bodyPr/>
          <a:lstStyle/>
          <a:p>
            <a:r>
              <a:rPr lang="fi-FI" sz="3800" dirty="0">
                <a:highlight>
                  <a:srgbClr val="F0F0F6"/>
                </a:highlight>
              </a:rPr>
              <a:t>Oppimistulosten tunnistaminen ja</a:t>
            </a:r>
            <a:br>
              <a:rPr lang="fi-FI" sz="3800" dirty="0">
                <a:highlight>
                  <a:srgbClr val="F0F0F6"/>
                </a:highlight>
              </a:rPr>
            </a:br>
            <a:r>
              <a:rPr lang="fi-FI" sz="3800" dirty="0">
                <a:highlight>
                  <a:srgbClr val="F0F0F6"/>
                </a:highlight>
              </a:rPr>
              <a:t>jakson todentaminen</a:t>
            </a:r>
            <a:endParaRPr lang="en-US" sz="3800" dirty="0">
              <a:highlight>
                <a:srgbClr val="F0F0F6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05AD4-1F04-44A2-B74C-40730A6A96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398" y="1908313"/>
            <a:ext cx="10954083" cy="465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Jaksolla hankitun osaamisen tunnistamisen ja tunnustamisen sekä				 jakson todentamisen dokumentti:</a:t>
            </a:r>
          </a:p>
          <a:p>
            <a:r>
              <a:rPr lang="fi-FI" dirty="0" err="1"/>
              <a:t>Europass</a:t>
            </a:r>
            <a:r>
              <a:rPr lang="fi-FI" dirty="0"/>
              <a:t> -liikkuvuustodistus tai vastaava oppilaitoksen ja oppijoiden/henkilöstön tarpeita vastaava arviointilomake </a:t>
            </a:r>
            <a:r>
              <a:rPr lang="fi-FI" dirty="0">
                <a:hlinkClick r:id="rId2"/>
              </a:rPr>
              <a:t>https://www.oph.fi/fi/europassi-liikkuvuustodistuksen-myontaminen</a:t>
            </a:r>
            <a:r>
              <a:rPr lang="fi-FI" dirty="0"/>
              <a:t>  </a:t>
            </a:r>
          </a:p>
          <a:p>
            <a:r>
              <a:rPr lang="fi-FI" dirty="0"/>
              <a:t>Dokumentti kysytään mahdollisessa tarkastuksessa tositteena toteutuneesta jaksosta ja sen tulee sisältää avustussopimuksen liitteen III mukaisesti: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1800" dirty="0"/>
              <a:t>Osallistujan nimi, oppimistulokset sekä toiminnon alkamis- ja päättymispäivä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1800" dirty="0"/>
              <a:t>Jos tukihenkilöt ovat tukeneet osallistujaa toiminnon aikana, heidän nimensä ja oleskelun kesto on myös ilmoitettava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1800" b="1" dirty="0"/>
              <a:t>Vastaanottavan organisaation ja osallistujan allekirjoitukset</a:t>
            </a:r>
          </a:p>
          <a:p>
            <a:r>
              <a:rPr lang="fi-FI" dirty="0"/>
              <a:t>Poikkeus: valmistelevat vierailut, joilta edellytetään: Agenda &amp; </a:t>
            </a:r>
            <a:r>
              <a:rPr lang="fi-FI" dirty="0" err="1"/>
              <a:t>attendance</a:t>
            </a:r>
            <a:r>
              <a:rPr lang="fi-FI" dirty="0"/>
              <a:t> </a:t>
            </a:r>
            <a:r>
              <a:rPr lang="fi-FI" dirty="0" err="1"/>
              <a:t>declaration</a:t>
            </a:r>
            <a:r>
              <a:rPr lang="fi-FI" dirty="0"/>
              <a:t>/</a:t>
            </a:r>
            <a:r>
              <a:rPr lang="fi-FI" dirty="0" err="1"/>
              <a:t>certificate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D852D-0CA3-4922-B8AE-60B83F3CD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17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B7F3AC-1E58-4B8F-919E-2DFD193F95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5"/>
          <a:stretch/>
        </p:blipFill>
        <p:spPr>
          <a:xfrm>
            <a:off x="9098144" y="564608"/>
            <a:ext cx="2557349" cy="176091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1972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AB8-4914-438B-BBA9-B40C1D752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571" y="2286000"/>
            <a:ext cx="10894723" cy="2286000"/>
          </a:xfrm>
        </p:spPr>
        <p:txBody>
          <a:bodyPr/>
          <a:lstStyle/>
          <a:p>
            <a:r>
              <a:rPr lang="fi-FI" dirty="0"/>
              <a:t>Q&amp;A</a:t>
            </a:r>
            <a:br>
              <a:rPr lang="fi-FI" dirty="0"/>
            </a:br>
            <a:r>
              <a:rPr lang="fi-FI" dirty="0"/>
              <a:t>Kysymykset ja vastaukset</a:t>
            </a:r>
          </a:p>
        </p:txBody>
      </p:sp>
    </p:spTree>
    <p:extLst>
      <p:ext uri="{BB962C8B-B14F-4D97-AF65-F5344CB8AC3E}">
        <p14:creationId xmlns:p14="http://schemas.microsoft.com/office/powerpoint/2010/main" val="2193898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DB1A-A1C5-4683-9230-8FD1451DF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224" y="2286000"/>
            <a:ext cx="6391073" cy="2286000"/>
          </a:xfrm>
        </p:spPr>
        <p:txBody>
          <a:bodyPr/>
          <a:lstStyle/>
          <a:p>
            <a:r>
              <a:rPr lang="fi-FI" dirty="0"/>
              <a:t>Hankkeen budjetti ja kululuokat</a:t>
            </a:r>
          </a:p>
        </p:txBody>
      </p:sp>
    </p:spTree>
    <p:extLst>
      <p:ext uri="{BB962C8B-B14F-4D97-AF65-F5344CB8AC3E}">
        <p14:creationId xmlns:p14="http://schemas.microsoft.com/office/powerpoint/2010/main" val="2549623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E7DBB-365B-4260-8565-883F111A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381000"/>
            <a:ext cx="10515600" cy="1766891"/>
          </a:xfrm>
        </p:spPr>
        <p:txBody>
          <a:bodyPr anchor="t">
            <a:normAutofit/>
          </a:bodyPr>
          <a:lstStyle/>
          <a:p>
            <a:r>
              <a:rPr lang="fi-FI" dirty="0"/>
              <a:t>Budjettikategoriat 1/2</a:t>
            </a:r>
            <a:br>
              <a:rPr lang="fi-FI" dirty="0"/>
            </a:br>
            <a:r>
              <a:rPr lang="fi-FI" dirty="0"/>
              <a:t>Yksikkökorvauksiin perustuvat kululuokat </a:t>
            </a:r>
            <a:br>
              <a:rPr lang="fi-FI" dirty="0"/>
            </a:br>
            <a:r>
              <a:rPr lang="fi-FI" dirty="0"/>
              <a:t>(Liite III – Rahoitus- ja sopimussäännöt)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D56F9-157E-4E2F-AE0C-56D324CA9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20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ED8077E-E257-47F8-8A0A-BCC7C7944A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623211"/>
              </p:ext>
            </p:extLst>
          </p:nvPr>
        </p:nvGraphicFramePr>
        <p:xfrm>
          <a:off x="789560" y="2305455"/>
          <a:ext cx="10515600" cy="3871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1590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28B12-34EE-4655-B721-709D79BD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8" y="832970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Budjettikategoriat 2/2</a:t>
            </a:r>
            <a:br>
              <a:rPr lang="fi-FI" dirty="0"/>
            </a:br>
            <a:r>
              <a:rPr lang="fi-FI" dirty="0"/>
              <a:t>Todellisiin kustannuksiin perustuvat kululuokat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63F30-4054-4F9E-A3A8-90AB5103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21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F463B11-1CD1-4A32-AC2C-10A1DD73DB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425458"/>
              </p:ext>
            </p:extLst>
          </p:nvPr>
        </p:nvGraphicFramePr>
        <p:xfrm>
          <a:off x="788988" y="2305050"/>
          <a:ext cx="10515600" cy="3871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4183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8399" y="315594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Organisointituki (</a:t>
            </a:r>
            <a:r>
              <a:rPr lang="fi-FI" dirty="0" err="1"/>
              <a:t>Organisational</a:t>
            </a:r>
            <a:r>
              <a:rPr lang="fi-FI" dirty="0"/>
              <a:t> </a:t>
            </a:r>
            <a:r>
              <a:rPr lang="fi-FI" dirty="0" err="1"/>
              <a:t>support</a:t>
            </a:r>
            <a:r>
              <a:rPr lang="fi-FI" dirty="0"/>
              <a:t>, </a:t>
            </a:r>
            <a:br>
              <a:rPr lang="fi-FI" dirty="0"/>
            </a:br>
            <a:r>
              <a:rPr lang="fi-FI" dirty="0"/>
              <a:t>Liite IV)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399" y="1641157"/>
            <a:ext cx="10982687" cy="492684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900" dirty="0"/>
              <a:t>Tuki hankkeen hallintoon liittyviin kuluihin, kuten ulkomaanjakson ohjaus ja tuki, oppimistulosten tunnistaminen ja tunnustaminen ja valmennusjärjestelyt (lähtö-, kieli- ja kulttuurivalmennus).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900" dirty="0"/>
              <a:t>Tuen saamisen ehtona että henkilö on osallistunut liikkuvuusjaksolle. Tukihenkilöille eikä valmisteleville vierailuille osallistuville ei makseta organisointitukea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GB" sz="1900" b="1" dirty="0">
                <a:effectLst/>
              </a:rPr>
              <a:t>100 €/</a:t>
            </a:r>
            <a:r>
              <a:rPr lang="en-GB" sz="1900" b="1" dirty="0" err="1">
                <a:effectLst/>
              </a:rPr>
              <a:t>hlö</a:t>
            </a:r>
            <a:r>
              <a:rPr lang="en-GB" sz="1900" b="1" dirty="0">
                <a:effectLst/>
              </a:rPr>
              <a:t>:</a:t>
            </a:r>
            <a:endParaRPr lang="fi-FI" sz="1900" dirty="0">
              <a:effectLst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900" dirty="0" err="1"/>
              <a:t>Ryhmäliikkuvuuteen</a:t>
            </a:r>
            <a:r>
              <a:rPr lang="en-GB" sz="1900" dirty="0"/>
              <a:t> </a:t>
            </a:r>
            <a:r>
              <a:rPr lang="en-GB" sz="1900" dirty="0" err="1"/>
              <a:t>osallistuva</a:t>
            </a:r>
            <a:r>
              <a:rPr lang="en-GB" sz="1900" dirty="0"/>
              <a:t> </a:t>
            </a:r>
            <a:r>
              <a:rPr lang="en-GB" sz="1900" dirty="0" err="1"/>
              <a:t>oppija</a:t>
            </a:r>
            <a:r>
              <a:rPr lang="en-GB" sz="1900" dirty="0"/>
              <a:t> (</a:t>
            </a:r>
            <a:r>
              <a:rPr lang="en-GB" sz="1900" dirty="0" err="1"/>
              <a:t>maks</a:t>
            </a:r>
            <a:r>
              <a:rPr lang="en-GB" sz="1900" dirty="0"/>
              <a:t> 1000 €)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900" dirty="0" err="1"/>
              <a:t>H</a:t>
            </a:r>
            <a:r>
              <a:rPr lang="en-GB" sz="1900" dirty="0" err="1">
                <a:effectLst/>
              </a:rPr>
              <a:t>enkilöstön</a:t>
            </a:r>
            <a:r>
              <a:rPr lang="en-GB" sz="1900" dirty="0"/>
              <a:t> </a:t>
            </a:r>
            <a:r>
              <a:rPr lang="en-GB" sz="1900" dirty="0" err="1"/>
              <a:t>kurssiosallistumisiin</a:t>
            </a:r>
            <a:r>
              <a:rPr lang="en-GB" sz="1900" dirty="0"/>
              <a:t> /</a:t>
            </a:r>
            <a:r>
              <a:rPr lang="en-GB" sz="1900" dirty="0" err="1">
                <a:effectLst/>
              </a:rPr>
              <a:t>osallistuja</a:t>
            </a:r>
            <a:endParaRPr lang="fi-FI" sz="1900" dirty="0">
              <a:effectLst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900" dirty="0" err="1">
                <a:effectLst/>
              </a:rPr>
              <a:t>Kutsuttu</a:t>
            </a:r>
            <a:r>
              <a:rPr lang="en-GB" sz="1900" dirty="0">
                <a:effectLst/>
              </a:rPr>
              <a:t> </a:t>
            </a:r>
            <a:r>
              <a:rPr lang="en-GB" sz="1900" dirty="0" err="1">
                <a:effectLst/>
              </a:rPr>
              <a:t>asiantuntija</a:t>
            </a:r>
            <a:endParaRPr lang="fi-FI" sz="1900" dirty="0">
              <a:effectLst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900" dirty="0" err="1"/>
              <a:t>V</a:t>
            </a:r>
            <a:r>
              <a:rPr lang="en-GB" sz="1900" dirty="0" err="1">
                <a:effectLst/>
              </a:rPr>
              <a:t>astaanotettava</a:t>
            </a:r>
            <a:r>
              <a:rPr lang="en-GB" sz="1900" dirty="0">
                <a:effectLst/>
              </a:rPr>
              <a:t> </a:t>
            </a:r>
            <a:r>
              <a:rPr lang="en-GB" sz="1900" dirty="0" err="1">
                <a:effectLst/>
              </a:rPr>
              <a:t>opettajaharjoittelija</a:t>
            </a:r>
            <a:endParaRPr lang="fi-FI" sz="1900" dirty="0">
              <a:effectLst/>
            </a:endParaRPr>
          </a:p>
          <a:p>
            <a:pPr marL="0" lvl="0" indent="0">
              <a:spcAft>
                <a:spcPts val="0"/>
              </a:spcAft>
              <a:buNone/>
            </a:pPr>
            <a:endParaRPr lang="fi-FI" sz="1900" dirty="0">
              <a:effectLst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GB" sz="1900" dirty="0">
                <a:effectLst/>
              </a:rPr>
              <a:t> </a:t>
            </a:r>
            <a:r>
              <a:rPr lang="fi-FI" sz="1900" b="1" dirty="0">
                <a:effectLst/>
              </a:rPr>
              <a:t>350 € </a:t>
            </a:r>
            <a:r>
              <a:rPr lang="fi-FI" sz="1900" dirty="0">
                <a:effectLst/>
              </a:rPr>
              <a:t>100 osallistujaan asti; </a:t>
            </a:r>
            <a:r>
              <a:rPr lang="fi-FI" sz="1900" b="1" dirty="0">
                <a:effectLst/>
              </a:rPr>
              <a:t>200 </a:t>
            </a:r>
            <a:r>
              <a:rPr lang="fi-FI" sz="1900" b="1" dirty="0"/>
              <a:t>€ </a:t>
            </a:r>
            <a:r>
              <a:rPr lang="fi-FI" sz="1900" dirty="0">
                <a:effectLst/>
              </a:rPr>
              <a:t>sadannen osallistujan jälkeen: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L</a:t>
            </a:r>
            <a:r>
              <a:rPr lang="fi-FI" sz="1900" dirty="0">
                <a:effectLst/>
              </a:rPr>
              <a:t>yhytkestoiselle liikkuvuusjaksolle osallistuva oppija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900" dirty="0"/>
              <a:t>H</a:t>
            </a:r>
            <a:r>
              <a:rPr lang="fi-FI" sz="1900" dirty="0">
                <a:effectLst/>
              </a:rPr>
              <a:t>enkilöstön </a:t>
            </a:r>
            <a:r>
              <a:rPr lang="fi-FI" sz="1900" dirty="0" err="1">
                <a:effectLst/>
              </a:rPr>
              <a:t>job</a:t>
            </a:r>
            <a:r>
              <a:rPr lang="fi-FI" sz="1900" dirty="0">
                <a:effectLst/>
              </a:rPr>
              <a:t> </a:t>
            </a:r>
            <a:r>
              <a:rPr lang="fi-FI" sz="1900" dirty="0" err="1">
                <a:effectLst/>
              </a:rPr>
              <a:t>shadowing</a:t>
            </a:r>
            <a:r>
              <a:rPr lang="fi-FI" sz="1900" dirty="0">
                <a:effectLst/>
              </a:rPr>
              <a:t>- ja opetusjaksolle osallistuja</a:t>
            </a:r>
          </a:p>
          <a:p>
            <a:pPr marL="0" lvl="0" indent="0">
              <a:spcAft>
                <a:spcPts val="0"/>
              </a:spcAft>
              <a:buNone/>
            </a:pPr>
            <a:endParaRPr lang="fi-FI" sz="190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D534F-73F9-4361-A558-1140B7465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6" r="4" b="4"/>
          <a:stretch/>
        </p:blipFill>
        <p:spPr>
          <a:xfrm>
            <a:off x="8420042" y="3632505"/>
            <a:ext cx="3351044" cy="2307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2877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455368"/>
            <a:ext cx="10515600" cy="772556"/>
          </a:xfrm>
        </p:spPr>
        <p:txBody>
          <a:bodyPr/>
          <a:lstStyle/>
          <a:p>
            <a:r>
              <a:rPr lang="fi-FI" dirty="0"/>
              <a:t>Matkatuki (Travel)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23</a:t>
            </a:fld>
            <a:endParaRPr lang="en-GB"/>
          </a:p>
        </p:txBody>
      </p:sp>
      <p:sp>
        <p:nvSpPr>
          <p:cNvPr id="9" name="Tekstiruutu 8"/>
          <p:cNvSpPr txBox="1"/>
          <p:nvPr/>
        </p:nvSpPr>
        <p:spPr>
          <a:xfrm>
            <a:off x="838200" y="1014499"/>
            <a:ext cx="56586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Lasketaan lähettävän organisaation sijainnista vastaanottavan organisaation sijaintiin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Matkan pituus määritetään komission välimatkalaskimella (</a:t>
            </a:r>
            <a:r>
              <a:rPr lang="fi-FI" dirty="0" err="1">
                <a:hlinkClick r:id="rId3"/>
              </a:rPr>
              <a:t>Distance</a:t>
            </a:r>
            <a:r>
              <a:rPr lang="fi-FI" dirty="0">
                <a:hlinkClick r:id="rId3"/>
              </a:rPr>
              <a:t> </a:t>
            </a:r>
            <a:r>
              <a:rPr lang="fi-FI" dirty="0" err="1">
                <a:hlinkClick r:id="rId3"/>
              </a:rPr>
              <a:t>Calculator</a:t>
            </a:r>
            <a:r>
              <a:rPr lang="fi-FI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Tuki myönnetään matkan pituuden mukaan taulukon summien mukaisesti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Tukisumma kattaa tuen edestakaiseen matkaan kohteeseen riippumatta todellisista kuluista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Yksilötukea voi saada matkapäiviltä ennen jaksoa ja sen jälkeen (yht. 2 pv)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295E47-B2E7-46E6-ADCB-E3971097E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726" y="4339725"/>
            <a:ext cx="2357813" cy="1872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70F3E0-5766-4D9B-A0B5-8BD0B852AF82}"/>
              </a:ext>
            </a:extLst>
          </p:cNvPr>
          <p:cNvSpPr/>
          <p:nvPr/>
        </p:nvSpPr>
        <p:spPr>
          <a:xfrm>
            <a:off x="7039429" y="1014499"/>
            <a:ext cx="4993543" cy="2943074"/>
          </a:xfrm>
          <a:prstGeom prst="round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 dirty="0">
                <a:solidFill>
                  <a:schemeClr val="accent2">
                    <a:lumMod val="50000"/>
                  </a:schemeClr>
                </a:solidFill>
              </a:rPr>
              <a:t>Vihreä</a:t>
            </a:r>
            <a:r>
              <a:rPr lang="fi-FI" b="1" dirty="0">
                <a:solidFill>
                  <a:schemeClr val="accent2">
                    <a:lumMod val="50000"/>
                  </a:schemeClr>
                </a:solidFill>
                <a:effectLst/>
              </a:rPr>
              <a:t> matkustus (Green Travel)</a:t>
            </a:r>
            <a:r>
              <a:rPr lang="fi-FI" dirty="0">
                <a:solidFill>
                  <a:schemeClr val="accent2">
                    <a:lumMod val="50000"/>
                  </a:schemeClr>
                </a:solidFill>
                <a:effectLst/>
              </a:rPr>
              <a:t> </a:t>
            </a:r>
            <a:endParaRPr lang="fi-FI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Yksilötukea voi saada matkapäiviltä ennen jaksoa ja sen jälkeen </a:t>
            </a:r>
            <a:r>
              <a:rPr lang="fi-FI" dirty="0">
                <a:solidFill>
                  <a:schemeClr val="tx1"/>
                </a:solidFill>
              </a:rPr>
              <a:t>yht. 3+3=6 päivää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Päivien määrän arvioi organisaatio/liikkuja itse; </a:t>
            </a:r>
            <a:r>
              <a:rPr lang="fi-FI" dirty="0" err="1">
                <a:solidFill>
                  <a:schemeClr val="tx1"/>
                </a:solidFill>
              </a:rPr>
              <a:t>max</a:t>
            </a:r>
            <a:r>
              <a:rPr lang="fi-FI" dirty="0">
                <a:solidFill>
                  <a:schemeClr val="tx1"/>
                </a:solidFill>
              </a:rPr>
              <a:t>. 3+3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tx1"/>
                </a:solidFill>
              </a:rPr>
              <a:t>Matkustus junalla, bussilla, vähäpäästöisellä laivalla ja kimppakyydillä</a:t>
            </a:r>
          </a:p>
        </p:txBody>
      </p:sp>
      <p:graphicFrame>
        <p:nvGraphicFramePr>
          <p:cNvPr id="10" name="Sisällön paikkamerkki 7">
            <a:extLst>
              <a:ext uri="{FF2B5EF4-FFF2-40B4-BE49-F238E27FC236}">
                <a16:creationId xmlns:a16="http://schemas.microsoft.com/office/drawing/2014/main" id="{C83CF565-50CD-431C-9F7F-5AE37D6812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506741"/>
              </p:ext>
            </p:extLst>
          </p:nvPr>
        </p:nvGraphicFramePr>
        <p:xfrm>
          <a:off x="838200" y="3983836"/>
          <a:ext cx="5787343" cy="2584160"/>
        </p:xfrm>
        <a:graphic>
          <a:graphicData uri="http://schemas.openxmlformats.org/drawingml/2006/table">
            <a:tbl>
              <a:tblPr firstRow="1" firstCol="1" lastCol="1" bandRow="1">
                <a:tableStyleId>{BDBED569-4797-4DF1-A0F4-6AAB3CD982D8}</a:tableStyleId>
              </a:tblPr>
              <a:tblGrid>
                <a:gridCol w="1780654">
                  <a:extLst>
                    <a:ext uri="{9D8B030D-6E8A-4147-A177-3AD203B41FA5}">
                      <a16:colId xmlns:a16="http://schemas.microsoft.com/office/drawing/2014/main" val="1133215387"/>
                    </a:ext>
                  </a:extLst>
                </a:gridCol>
                <a:gridCol w="1866618">
                  <a:extLst>
                    <a:ext uri="{9D8B030D-6E8A-4147-A177-3AD203B41FA5}">
                      <a16:colId xmlns:a16="http://schemas.microsoft.com/office/drawing/2014/main" val="3915065840"/>
                    </a:ext>
                  </a:extLst>
                </a:gridCol>
                <a:gridCol w="2140071">
                  <a:extLst>
                    <a:ext uri="{9D8B030D-6E8A-4147-A177-3AD203B41FA5}">
                      <a16:colId xmlns:a16="http://schemas.microsoft.com/office/drawing/2014/main" val="1735470532"/>
                    </a:ext>
                  </a:extLst>
                </a:gridCol>
              </a:tblGrid>
              <a:tr h="544318">
                <a:tc>
                  <a:txBody>
                    <a:bodyPr/>
                    <a:lstStyle/>
                    <a:p>
                      <a:pPr marL="21590"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kern="150" dirty="0" err="1">
                          <a:ln>
                            <a:noFill/>
                          </a:ln>
                          <a:effectLst/>
                        </a:rPr>
                        <a:t>Matkaetäisyys</a:t>
                      </a:r>
                      <a:r>
                        <a:rPr lang="en-GB" sz="1400" b="1" kern="1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(km)</a:t>
                      </a: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marL="21590"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kern="15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Tukisumma</a:t>
                      </a:r>
                      <a:r>
                        <a:rPr lang="en-GB" sz="1400" b="1" kern="1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 (€)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marL="21590"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kern="150" dirty="0" err="1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Tukisumma</a:t>
                      </a:r>
                      <a:r>
                        <a:rPr lang="en-GB" sz="1400" b="1" kern="15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(€)</a:t>
                      </a:r>
                      <a:br>
                        <a:rPr lang="en-GB" sz="1400" b="1" kern="15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-GB" sz="1400" b="1" kern="150" dirty="0" err="1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vihreä</a:t>
                      </a:r>
                      <a:r>
                        <a:rPr lang="en-GB" sz="1400" b="1" kern="15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400" b="1" kern="150" dirty="0" err="1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matkustaminen</a:t>
                      </a:r>
                      <a:endParaRPr lang="fi-FI" sz="140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58017002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10-99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23 €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</a:rPr>
                        <a:t>-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733887986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100-499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180 €/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210 €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452826627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500-1999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275 €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320 €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3020144695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2000-2999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360 €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410 €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2694712649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3000-3999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530 €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610 €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866023670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4000-7999 km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820 € /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69878575"/>
                  </a:ext>
                </a:extLst>
              </a:tr>
              <a:tr h="291406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8000 km tai </a:t>
                      </a:r>
                      <a:r>
                        <a:rPr lang="en-GB" sz="1400" kern="150" dirty="0" err="1">
                          <a:ln>
                            <a:noFill/>
                          </a:ln>
                          <a:effectLst/>
                        </a:rPr>
                        <a:t>yli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0" kern="150" dirty="0">
                          <a:ln>
                            <a:noFill/>
                          </a:ln>
                          <a:effectLst/>
                        </a:rPr>
                        <a:t>1500 € / </a:t>
                      </a:r>
                      <a:r>
                        <a:rPr lang="en-GB" sz="1400" b="0" kern="150" dirty="0" err="1">
                          <a:ln>
                            <a:noFill/>
                          </a:ln>
                          <a:effectLst/>
                        </a:rPr>
                        <a:t>osallistuja</a:t>
                      </a:r>
                      <a:r>
                        <a:rPr lang="en-GB" sz="1400" b="0" kern="15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lang="fi-FI" sz="1400" b="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kern="15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lang="fi-FI" sz="1400" dirty="0">
                        <a:ln>
                          <a:noFill/>
                        </a:ln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2030831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057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5FD9-69A8-4603-BB0E-613C2E8B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7565"/>
            <a:ext cx="10515600" cy="777872"/>
          </a:xfrm>
        </p:spPr>
        <p:txBody>
          <a:bodyPr/>
          <a:lstStyle/>
          <a:p>
            <a:r>
              <a:rPr lang="fi-FI" dirty="0">
                <a:highlight>
                  <a:srgbClr val="FFFF00"/>
                </a:highlight>
              </a:rPr>
              <a:t>Vihreä matkustus (Green </a:t>
            </a:r>
            <a:r>
              <a:rPr lang="fi-FI" dirty="0" err="1">
                <a:highlight>
                  <a:srgbClr val="FFFF00"/>
                </a:highlight>
              </a:rPr>
              <a:t>travel</a:t>
            </a:r>
            <a:r>
              <a:rPr lang="fi-FI" dirty="0">
                <a:highlight>
                  <a:srgbClr val="FFFF00"/>
                </a:highlight>
              </a:rPr>
              <a:t>) </a:t>
            </a:r>
            <a:br>
              <a:rPr lang="fi-FI" dirty="0"/>
            </a:b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24389-E1D2-44FA-954F-CA7BFF65E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36" y="1645437"/>
            <a:ext cx="11018127" cy="4744278"/>
          </a:xfrm>
        </p:spPr>
        <p:txBody>
          <a:bodyPr/>
          <a:lstStyle/>
          <a:p>
            <a:r>
              <a:rPr lang="fi-FI" dirty="0"/>
              <a:t>Ympäristöystävällisen matkustuksen dokumentointi: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000" dirty="0"/>
              <a:t>Käytettäessä kestäviä liikennemuotoja (vihreä matkustaminen), tarvitaan tositteeksi valaehtoinen vakuutus (vapaamuotoinen allekirjoitettu dokumentti), jonka matkatuen saava henkilö ja lähettävä organisaatio ovat allekirjoittaneet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i-FI" sz="1600" dirty="0"/>
              <a:t>Valaehtoinen vakuutus </a:t>
            </a:r>
            <a:r>
              <a:rPr lang="fi-FI" sz="1600" dirty="0" err="1"/>
              <a:t>esim</a:t>
            </a:r>
            <a:r>
              <a:rPr lang="fi-FI" sz="1600" dirty="0"/>
              <a:t>: Vakuutan että olen käyttänyt maasta toiseen siirryttäessä junaa / bussia jne. sekä kuvaus miten on matkustanut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000" dirty="0"/>
              <a:t>Organisaation pitää säilyttää todisteet (matkaliput)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i-FI" sz="2000" dirty="0"/>
              <a:t>Edunsaajaorganisaatio voi käyttää organisaatiotukea (</a:t>
            </a:r>
            <a:r>
              <a:rPr lang="fi-FI" sz="2000" dirty="0" err="1"/>
              <a:t>Organisational</a:t>
            </a:r>
            <a:r>
              <a:rPr lang="fi-FI" sz="2000" dirty="0"/>
              <a:t> </a:t>
            </a:r>
            <a:r>
              <a:rPr lang="fi-FI" sz="2000" dirty="0" err="1"/>
              <a:t>support</a:t>
            </a:r>
            <a:r>
              <a:rPr lang="fi-FI" sz="2000" dirty="0"/>
              <a:t>) valitsemallaan tavalla esim. halutessaan hiilikompensaatioon. Hiilijalanjäljen kompensoimista ei kuitenkaan katsota Erasmus+:</a:t>
            </a:r>
            <a:r>
              <a:rPr lang="fi-FI" sz="2000" dirty="0" err="1"/>
              <a:t>ssa</a:t>
            </a:r>
            <a:r>
              <a:rPr lang="fi-FI" sz="2000" dirty="0"/>
              <a:t> vihreäksi matkustukseksi, vaan tarkoitus on kannustaa liikkujia ympäristökestävämpien matkustusmuotojen (= juna, bussi, laiva, kimppakyyti) käyttöön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1B9BD-D75D-4C82-A1CE-903DE2C68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24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F96E03-18D5-4698-9F89-6BCE6E151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106" y="538428"/>
            <a:ext cx="2529923" cy="1663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48032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4DE3C5-4AFC-4978-8BF2-C16D147EB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Liikkuvuusmuodot 2021 - 2027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181BCF7-0856-4363-BA5D-14C44B7A7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3143" y="1712686"/>
            <a:ext cx="6085555" cy="4761947"/>
          </a:xfrm>
          <a:noFill/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687A36F-A5E6-4B36-AEE5-9E911286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144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92802" y="436855"/>
            <a:ext cx="10515600" cy="921412"/>
          </a:xfrm>
        </p:spPr>
        <p:txBody>
          <a:bodyPr/>
          <a:lstStyle/>
          <a:p>
            <a:r>
              <a:rPr lang="fi-FI" dirty="0"/>
              <a:t>Yksilötuki (</a:t>
            </a:r>
            <a:r>
              <a:rPr lang="fi-FI" dirty="0" err="1"/>
              <a:t>Individual</a:t>
            </a:r>
            <a:r>
              <a:rPr lang="fi-FI" dirty="0"/>
              <a:t> </a:t>
            </a:r>
            <a:r>
              <a:rPr lang="fi-FI" dirty="0" err="1"/>
              <a:t>support</a:t>
            </a:r>
            <a:r>
              <a:rPr lang="fi-FI" dirty="0"/>
              <a:t>)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92802" y="1358267"/>
            <a:ext cx="10975128" cy="520972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Tuki liikkuvuuden keston ja kohdemaan mukaan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Ensimmäisen 14 päivän tuki on korkeampi kuin seuraavien					 15-päivien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Tuki maksetaan myös mahdollisilta erillisiltä matkapäiviltä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Suositus on, että matka tapahtuu niinä päivinä, kun ei ole muuta ohjelmaa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/>
              <a:t>Oppijat</a:t>
            </a:r>
            <a:endParaRPr lang="fi-FI" sz="2000" dirty="0"/>
          </a:p>
          <a:p>
            <a:pPr marL="882650" lvl="1" indent="-342900">
              <a:buFont typeface="Courier New" panose="02070309020205020404" pitchFamily="49" charset="0"/>
              <a:buChar char="o"/>
            </a:pPr>
            <a:r>
              <a:rPr lang="fi-FI" sz="2000" dirty="0"/>
              <a:t>Ryhmäliikkuvuuksien minimipituus on 2-30 päivää + mahdolliset matkapäivät. Jo kaksi oppijaa muodostaa ryhmän</a:t>
            </a:r>
          </a:p>
          <a:p>
            <a:pPr marL="882650" lvl="1" indent="-342900">
              <a:buFont typeface="Courier New" panose="02070309020205020404" pitchFamily="49" charset="0"/>
              <a:buChar char="o"/>
            </a:pPr>
            <a:r>
              <a:rPr lang="fi-FI" sz="2000" dirty="0">
                <a:highlight>
                  <a:srgbClr val="F0F0F6"/>
                </a:highlight>
              </a:rPr>
              <a:t>Yksilöliikkuvuuksien minimipituus on 2-30 päivää + mahdolliset matkapäivät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2000" b="1" dirty="0"/>
              <a:t>Henkilöstö:</a:t>
            </a:r>
            <a:r>
              <a:rPr lang="fi-FI" sz="2000" dirty="0"/>
              <a:t> Jakson minimikesto on 2 pv ohjelmaa kohdemaassa (+ mahdolliset matkapäivät)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i-FI" sz="2000" dirty="0"/>
              <a:t>Ks. Liite III ja  IV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26</a:t>
            </a:fld>
            <a:endParaRPr lang="en-GB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0F1DAFE-24F4-4626-90B4-E5C2E791C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558" y="2190332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4938D0-BDBD-429D-AE33-1355204DA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884" y="436855"/>
            <a:ext cx="3267728" cy="2146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489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0C1A-1010-4CAD-B478-543F197F9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Yksilötuen maaryhmät ja tuki euroina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4BF655-CBCF-4F0D-9FA5-C8F6C2949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96" y="1797455"/>
            <a:ext cx="9990986" cy="387150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354E6-65C0-4C76-9651-AC8E9CE4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27</a:t>
            </a:fld>
            <a:endParaRPr lang="en-GB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7F018CE-BBB0-4642-8DDC-3B6823E0E15F}"/>
              </a:ext>
            </a:extLst>
          </p:cNvPr>
          <p:cNvSpPr txBox="1"/>
          <p:nvPr/>
        </p:nvSpPr>
        <p:spPr>
          <a:xfrm>
            <a:off x="818744" y="5950857"/>
            <a:ext cx="976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Perusmäärää maksetaan toiminnon 14. päivään asti, sen jälkeen maksettava määrä on 70 % yksikkösummasta</a:t>
            </a:r>
          </a:p>
        </p:txBody>
      </p:sp>
    </p:spTree>
    <p:extLst>
      <p:ext uri="{BB962C8B-B14F-4D97-AF65-F5344CB8AC3E}">
        <p14:creationId xmlns:p14="http://schemas.microsoft.com/office/powerpoint/2010/main" val="2657143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6B4659-B1AE-441C-BECF-9B5457A3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7048" y="4754171"/>
            <a:ext cx="4271736" cy="210382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9"/>
            <a:ext cx="10515600" cy="584724"/>
          </a:xfrm>
        </p:spPr>
        <p:txBody>
          <a:bodyPr anchor="t">
            <a:noAutofit/>
          </a:bodyPr>
          <a:lstStyle/>
          <a:p>
            <a:r>
              <a:rPr lang="fi-FI" sz="3800" dirty="0">
                <a:highlight>
                  <a:srgbClr val="F0F0F6"/>
                </a:highlight>
              </a:rPr>
              <a:t>Kielivalmennustuki 150 € (</a:t>
            </a:r>
            <a:r>
              <a:rPr lang="fi-FI" sz="3800" dirty="0" err="1">
                <a:highlight>
                  <a:srgbClr val="F0F0F6"/>
                </a:highlight>
              </a:rPr>
              <a:t>Linguistic</a:t>
            </a:r>
            <a:r>
              <a:rPr lang="fi-FI" sz="3800" dirty="0">
                <a:highlight>
                  <a:srgbClr val="F0F0F6"/>
                </a:highlight>
              </a:rPr>
              <a:t> </a:t>
            </a:r>
            <a:r>
              <a:rPr lang="fi-FI" sz="3800" dirty="0" err="1">
                <a:highlight>
                  <a:srgbClr val="F0F0F6"/>
                </a:highlight>
              </a:rPr>
              <a:t>support</a:t>
            </a:r>
            <a:r>
              <a:rPr lang="fi-FI" sz="3800" dirty="0">
                <a:highlight>
                  <a:srgbClr val="F0F0F6"/>
                </a:highlight>
              </a:rPr>
              <a:t>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1" y="1616765"/>
            <a:ext cx="10584856" cy="2824606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fi-FI" dirty="0">
                <a:effectLst/>
              </a:rPr>
              <a:t>Pitkäkestoiselle liikkuvuusjaksolle osallistuvalle opiskelijalle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i-FI" dirty="0"/>
              <a:t>Yli 31 pv henkilöstöliikkuvuuksiin osallistuvalle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i-FI" b="1" dirty="0"/>
              <a:t>Kielivalmennustuen saamiseksi edellytetään lisäksi: </a:t>
            </a:r>
          </a:p>
          <a:p>
            <a:pPr marL="877887" lvl="1" indent="-3429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dirty="0"/>
              <a:t>Tosite kielikursseille osallistumisesta, oppimateriaalin ostolasku tai koulutusta antavan organisaation antama todistus</a:t>
            </a:r>
          </a:p>
          <a:p>
            <a:pPr marL="882650" lvl="1" indent="-342900"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dirty="0"/>
              <a:t>Katso tarkemmin liite III rahoitus- ja sopimussäännöt: F. Kielivalmennustuki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438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33352A-C3DD-4A8D-853A-0BBD6931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>
                <a:highlight>
                  <a:srgbClr val="F0F0F6"/>
                </a:highlight>
              </a:rPr>
              <a:t>Kurssimaksut ja valmistelevat vierailut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5DF930B-A451-4CEE-8785-A3A07696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29</a:t>
            </a:fld>
            <a:endParaRPr lang="en-GB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85C53C81-AD4B-4FB7-8939-C7880B5459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351082"/>
              </p:ext>
            </p:extLst>
          </p:nvPr>
        </p:nvGraphicFramePr>
        <p:xfrm>
          <a:off x="789559" y="1576137"/>
          <a:ext cx="10941229" cy="460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6788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70882C17-ADFA-49F3-B038-20FFF445B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i-FI" dirty="0"/>
              <a:t>Osallisuustuki – uudistunut rakenne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C44BDCB-35CA-4E04-9064-9D1CAEAD05A1}"/>
              </a:ext>
            </a:extLst>
          </p:cNvPr>
          <p:cNvSpPr txBox="1"/>
          <p:nvPr/>
        </p:nvSpPr>
        <p:spPr>
          <a:xfrm>
            <a:off x="789560" y="1756611"/>
            <a:ext cx="6802184" cy="44173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2000" dirty="0"/>
              <a:t>Osallisuustuki jakautuu sekä yksikkötukeen että todellisiin kuluihin perustuvaan tukeen: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i-FI" sz="2000" dirty="0"/>
          </a:p>
          <a:p>
            <a:pPr marL="971550" lvl="1" indent="-51435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i-FI" sz="2000" b="1" dirty="0"/>
              <a:t>Osallisuustuki organisaatiolle (</a:t>
            </a:r>
            <a:r>
              <a:rPr lang="fi-FI" sz="2000" b="1" dirty="0" err="1"/>
              <a:t>Inclusion</a:t>
            </a:r>
            <a:r>
              <a:rPr lang="fi-FI" sz="2000" b="1" dirty="0"/>
              <a:t> </a:t>
            </a:r>
            <a:r>
              <a:rPr lang="fi-FI" sz="2000" b="1" dirty="0" err="1"/>
              <a:t>support</a:t>
            </a:r>
            <a:r>
              <a:rPr lang="fi-FI" sz="2000" b="1" dirty="0"/>
              <a:t> for </a:t>
            </a:r>
            <a:r>
              <a:rPr lang="fi-FI" sz="2000" b="1" dirty="0" err="1"/>
              <a:t>organisations</a:t>
            </a:r>
            <a:r>
              <a:rPr lang="fi-FI" sz="2000" b="1" dirty="0"/>
              <a:t>)</a:t>
            </a:r>
          </a:p>
          <a:p>
            <a:pPr marL="1428750" lvl="2" indent="-51435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fi-FI" sz="2000" dirty="0"/>
              <a:t>Lisätuki liikkuvuustoimintojen järjestämiseen</a:t>
            </a:r>
          </a:p>
          <a:p>
            <a:pPr marL="1428750" lvl="2" indent="-51435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Courier New" panose="02070309020205020404" pitchFamily="49" charset="0"/>
              <a:buChar char="o"/>
            </a:pPr>
            <a:r>
              <a:rPr lang="fi-FI" sz="2000" dirty="0"/>
              <a:t>Yksikköavustus on 100 € / osallistuja, jolla on muita vähemmän mahdollisuuksia</a:t>
            </a:r>
          </a:p>
          <a:p>
            <a:pPr marL="971550" lvl="1" indent="-51435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i-FI" sz="2000" b="1" dirty="0"/>
              <a:t>Osallisuustuki osallistujalle (</a:t>
            </a:r>
            <a:r>
              <a:rPr lang="fi-FI" sz="2000" b="1" dirty="0" err="1"/>
              <a:t>Inclusion</a:t>
            </a:r>
            <a:r>
              <a:rPr lang="fi-FI" sz="2000" b="1" dirty="0"/>
              <a:t> </a:t>
            </a:r>
            <a:r>
              <a:rPr lang="fi-FI" sz="2000" b="1" dirty="0" err="1"/>
              <a:t>support</a:t>
            </a:r>
            <a:r>
              <a:rPr lang="fi-FI" sz="2000" b="1" dirty="0"/>
              <a:t> for </a:t>
            </a:r>
            <a:r>
              <a:rPr lang="fi-FI" sz="2000" b="1" dirty="0" err="1"/>
              <a:t>participants</a:t>
            </a:r>
            <a:r>
              <a:rPr lang="fi-FI" sz="2000" b="1" dirty="0"/>
              <a:t>):</a:t>
            </a:r>
            <a:r>
              <a:rPr lang="fi-FI" sz="2000" dirty="0"/>
              <a:t> Todellisiin kuluihin perustuva tuki</a:t>
            </a:r>
          </a:p>
          <a:p>
            <a:pPr marL="971550" lvl="1" indent="-514350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i-FI" sz="2000" dirty="0"/>
              <a:t>Oppijat, joilla on muita vähemmän mahdollisuuksia osallistua toimintoihin on määritelty ja löytyvät verkkosivulta: </a:t>
            </a:r>
            <a:r>
              <a:rPr lang="fi-FI" sz="2000" dirty="0">
                <a:hlinkClick r:id="rId3"/>
              </a:rPr>
              <a:t>https://www.oph.fi/fi/ohjelmat/lyhytkestoisen-liikkuvuushankkeen-hallinnointi-ka122-adu</a:t>
            </a:r>
            <a:r>
              <a:rPr lang="fi-FI" sz="2000" dirty="0"/>
              <a:t> </a:t>
            </a:r>
          </a:p>
          <a:p>
            <a:pPr lvl="1">
              <a:lnSpc>
                <a:spcPct val="9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</a:pPr>
            <a:endParaRPr lang="fi-FI" sz="20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4E6AEC-AAD6-4956-9402-FA59A12E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729FEC-17BD-4FF7-BE53-79443C597E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58" b="1"/>
          <a:stretch/>
        </p:blipFill>
        <p:spPr>
          <a:xfrm>
            <a:off x="7591744" y="2111310"/>
            <a:ext cx="3774190" cy="2598800"/>
          </a:xfrm>
          <a:prstGeom prst="rect">
            <a:avLst/>
          </a:prstGeom>
          <a:noFill/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46AC07FB-37E0-440B-BB1B-0F01942C5CDB}"/>
              </a:ext>
            </a:extLst>
          </p:cNvPr>
          <p:cNvSpPr txBox="1">
            <a:spLocks/>
          </p:cNvSpPr>
          <p:nvPr/>
        </p:nvSpPr>
        <p:spPr>
          <a:xfrm>
            <a:off x="685800" y="2306472"/>
            <a:ext cx="10820400" cy="4106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363" indent="-360363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endParaRPr lang="fi-FI" sz="2600" dirty="0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B5E94828-502F-48D3-AB0F-48CF520979E8}"/>
              </a:ext>
            </a:extLst>
          </p:cNvPr>
          <p:cNvSpPr txBox="1">
            <a:spLocks/>
          </p:cNvSpPr>
          <p:nvPr/>
        </p:nvSpPr>
        <p:spPr>
          <a:xfrm>
            <a:off x="685800" y="2660213"/>
            <a:ext cx="11231217" cy="4586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363" indent="-360363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62668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91548" y="597042"/>
            <a:ext cx="11900452" cy="829621"/>
          </a:xfrm>
        </p:spPr>
        <p:txBody>
          <a:bodyPr/>
          <a:lstStyle/>
          <a:p>
            <a:r>
              <a:rPr lang="fi-FI" sz="3600" dirty="0"/>
              <a:t>Osallisuustuki osallistujalle </a:t>
            </a:r>
            <a:r>
              <a:rPr lang="fi-FI" sz="3500" dirty="0"/>
              <a:t>(</a:t>
            </a:r>
            <a:r>
              <a:rPr lang="fi-FI" sz="3500" dirty="0" err="1"/>
              <a:t>Inclusion</a:t>
            </a:r>
            <a:r>
              <a:rPr lang="fi-FI" sz="3500" dirty="0"/>
              <a:t> </a:t>
            </a:r>
            <a:r>
              <a:rPr lang="fi-FI" sz="3500" dirty="0" err="1"/>
              <a:t>support</a:t>
            </a:r>
            <a:r>
              <a:rPr lang="fi-FI" sz="3500" dirty="0"/>
              <a:t> for </a:t>
            </a:r>
            <a:r>
              <a:rPr lang="fi-FI" sz="3500" dirty="0" err="1"/>
              <a:t>participants</a:t>
            </a:r>
            <a:r>
              <a:rPr lang="fi-FI" sz="3500" dirty="0"/>
              <a:t>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89559" y="1528012"/>
            <a:ext cx="11229987" cy="503998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Tuki osallistujille, joilla on </a:t>
            </a:r>
            <a:r>
              <a:rPr lang="fi-FI" sz="2000" b="1" dirty="0"/>
              <a:t>muita vähemmän mahdollisuuksia sekä heidän tukihenkilöilleen</a:t>
            </a:r>
            <a:r>
              <a:rPr lang="fi-FI" sz="2000" dirty="0"/>
              <a:t>, tuki korvaa </a:t>
            </a:r>
            <a:r>
              <a:rPr lang="fi-FI" sz="2000" b="1" dirty="0"/>
              <a:t>100 % </a:t>
            </a:r>
            <a:r>
              <a:rPr lang="fi-FI" sz="2000" dirty="0"/>
              <a:t>todellisista tukikelpoisista kuluista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Myös matka- ja oleskelukustannuksiin voidaan hakea avustusta tästä kululuokasta, jos samoille osallistujille ei ole haettu avustusta matkoja ja yksilötukea koskevista kululuokista.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Edunsaaja voi tehdä siirron osallisuustukeen muista kululuokista ilman sopimusmuutosta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Tositteet </a:t>
            </a:r>
            <a:r>
              <a:rPr lang="fi-FI" sz="2000" b="1" dirty="0"/>
              <a:t>todellisesti aiheutuneista kuluista</a:t>
            </a:r>
            <a:r>
              <a:rPr lang="fi-FI" sz="2000" dirty="0"/>
              <a:t>; tositteessa tulee näkyä laskuttajan nimi ja osoite, summa, valuutta ja laskun päiväys. Kulujen tulee olla perusteltuja.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/>
              <a:t>Todelliset kulut </a:t>
            </a:r>
            <a:r>
              <a:rPr lang="fi-FI" sz="2000" dirty="0"/>
              <a:t>raportoidaan tulevassa uudessa raportointijärjestelmässä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Tutustu Erasmus+ -ohjelman ja Euroopan solidaarisuusjoukkojen osallisuus- ja moninaisuusstrategiaan </a:t>
            </a:r>
            <a:r>
              <a:rPr lang="fi-FI" sz="2000" dirty="0">
                <a:hlinkClick r:id="rId3"/>
              </a:rPr>
              <a:t>https://ec.europa.eu/programmes/erasmus-plus/resources/implementation-guidelines-erasmus-and-european-solidarity-corps-inclusion-and-diversity_en</a:t>
            </a:r>
            <a:r>
              <a:rPr lang="fi-FI" sz="2000" dirty="0"/>
              <a:t> 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081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7319" y="545603"/>
            <a:ext cx="10515600" cy="817688"/>
          </a:xfrm>
        </p:spPr>
        <p:txBody>
          <a:bodyPr/>
          <a:lstStyle/>
          <a:p>
            <a:r>
              <a:rPr lang="fi-FI" dirty="0"/>
              <a:t>Poikkeukselliset kulut (</a:t>
            </a:r>
            <a:r>
              <a:rPr lang="fi-FI" dirty="0" err="1"/>
              <a:t>Exceptional</a:t>
            </a:r>
            <a:r>
              <a:rPr lang="fi-FI" dirty="0"/>
              <a:t> </a:t>
            </a:r>
            <a:r>
              <a:rPr lang="fi-FI" dirty="0" err="1"/>
              <a:t>Costs</a:t>
            </a:r>
            <a:r>
              <a:rPr lang="fi-FI" dirty="0"/>
              <a:t>) 1/2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32900" y="1524000"/>
            <a:ext cx="11434773" cy="3950368"/>
          </a:xfrm>
        </p:spPr>
        <p:txBody>
          <a:bodyPr/>
          <a:lstStyle/>
          <a:p>
            <a:pPr marL="342900" indent="-342900"/>
            <a:r>
              <a:rPr lang="fi-FI" dirty="0"/>
              <a:t>Virtuaalisen liikkuvuuden toteuttamiseen tarvittavien välttämättömien laitteiden ja/tai palvelujen ostamiseen ja/tai vuokraamiseen liittyvät kustannukset, korvaus </a:t>
            </a:r>
            <a:r>
              <a:rPr lang="fi-FI" b="1" dirty="0"/>
              <a:t>75 % </a:t>
            </a:r>
            <a:r>
              <a:rPr lang="fi-FI" dirty="0"/>
              <a:t>todellisista tukikelpoisista kuluista. Huom. </a:t>
            </a:r>
            <a:r>
              <a:rPr lang="fi-FI" b="1" dirty="0" err="1"/>
              <a:t>max</a:t>
            </a:r>
            <a:r>
              <a:rPr lang="fi-FI" b="1" dirty="0"/>
              <a:t> 10 % </a:t>
            </a:r>
            <a:r>
              <a:rPr lang="fi-FI" dirty="0"/>
              <a:t>kokonaisbudjetista. Ks. Liite </a:t>
            </a:r>
            <a:r>
              <a:rPr lang="fi-FI" dirty="0" err="1"/>
              <a:t>IIIa</a:t>
            </a:r>
            <a:endParaRPr lang="fi-FI" dirty="0"/>
          </a:p>
          <a:p>
            <a:pPr marL="342900" indent="-342900"/>
            <a:r>
              <a:rPr lang="fi-FI" dirty="0"/>
              <a:t>Covid-19 testejä voi kattaa poikkeuksellisista kuluista, korvaus niiden osalta </a:t>
            </a:r>
            <a:r>
              <a:rPr lang="fi-FI" b="1" dirty="0"/>
              <a:t>100 %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Kulut raportoidaan </a:t>
            </a:r>
            <a:r>
              <a:rPr lang="fi-FI" sz="2400" dirty="0"/>
              <a:t>uudessa raportointijärjestelmässä</a:t>
            </a:r>
          </a:p>
          <a:p>
            <a:r>
              <a:rPr lang="fi-FI" dirty="0"/>
              <a:t>Poikkeuksellisista kuluista on oltava tositteet ja ne toimitetaan kansalliseen toimistoon loppuraportin yhteydessä </a:t>
            </a:r>
          </a:p>
          <a:p>
            <a:pPr marL="447675" lvl="1" indent="0">
              <a:buNone/>
            </a:pPr>
            <a:endParaRPr lang="fi-FI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761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4983A25-B945-4DBE-9E73-C5D122EC1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22" y="438217"/>
            <a:ext cx="10515600" cy="1240082"/>
          </a:xfrm>
        </p:spPr>
        <p:txBody>
          <a:bodyPr/>
          <a:lstStyle/>
          <a:p>
            <a:r>
              <a:rPr lang="fi-FI" dirty="0"/>
              <a:t>Poikkeukselliset kulut – korkeat matkakulut </a:t>
            </a:r>
            <a:r>
              <a:rPr lang="fi-FI" sz="3800" dirty="0"/>
              <a:t>(</a:t>
            </a:r>
            <a:r>
              <a:rPr lang="fi-FI" sz="3800" dirty="0" err="1"/>
              <a:t>E</a:t>
            </a:r>
            <a:r>
              <a:rPr lang="fi-FI" sz="3800" b="1" kern="1200" dirty="0" err="1"/>
              <a:t>xpensive</a:t>
            </a:r>
            <a:r>
              <a:rPr lang="fi-FI" sz="3800" b="1" kern="1200" dirty="0"/>
              <a:t> </a:t>
            </a:r>
            <a:r>
              <a:rPr lang="fi-FI" sz="3800" dirty="0" err="1"/>
              <a:t>C</a:t>
            </a:r>
            <a:r>
              <a:rPr lang="fi-FI" sz="3800" b="1" kern="1200" dirty="0" err="1"/>
              <a:t>ost</a:t>
            </a:r>
            <a:r>
              <a:rPr lang="fi-FI" sz="3800" b="1" kern="1200" dirty="0"/>
              <a:t> for </a:t>
            </a:r>
            <a:r>
              <a:rPr lang="fi-FI" sz="3800" b="1" kern="1200" dirty="0" err="1"/>
              <a:t>Expensive</a:t>
            </a:r>
            <a:r>
              <a:rPr lang="fi-FI" sz="3800" b="1" kern="1200" dirty="0"/>
              <a:t> </a:t>
            </a:r>
            <a:r>
              <a:rPr lang="fi-FI" sz="3800" dirty="0"/>
              <a:t>T</a:t>
            </a:r>
            <a:r>
              <a:rPr lang="fi-FI" sz="3800" b="1" kern="1200" dirty="0"/>
              <a:t>ravel) 2/2</a:t>
            </a:r>
            <a:endParaRPr lang="fi-FI" sz="3800" dirty="0">
              <a:solidFill>
                <a:srgbClr val="FF0000"/>
              </a:solidFill>
            </a:endParaRP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A3CF5248-5ABD-409E-A0CC-AC17FADEA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22" y="1678298"/>
            <a:ext cx="11242019" cy="4889697"/>
          </a:xfrm>
        </p:spPr>
        <p:txBody>
          <a:bodyPr/>
          <a:lstStyle/>
          <a:p>
            <a:r>
              <a:rPr lang="fi-FI" sz="2200" kern="1200" dirty="0"/>
              <a:t>Korkeat matkakulut</a:t>
            </a:r>
            <a:r>
              <a:rPr lang="fi-FI" sz="2200" dirty="0"/>
              <a:t> korvaa </a:t>
            </a:r>
            <a:r>
              <a:rPr lang="fi-FI" sz="2200" b="1" dirty="0"/>
              <a:t>80 % </a:t>
            </a:r>
            <a:r>
              <a:rPr lang="fi-FI" sz="2200" dirty="0"/>
              <a:t>todellisista tukikelpoisista kuluista (rahoituksen myöntäminen kalliista matkoista aiheutuviin poikkeuksellisiin kuluihin korvaa erillisen matkatuen)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000" dirty="0"/>
              <a:t>Kun tavallisten rahoitussääntöjen mukaiset korvaukset eivät kata vähintään </a:t>
            </a:r>
            <a:r>
              <a:rPr lang="fi-FI" sz="2000" b="1" dirty="0"/>
              <a:t>70 % </a:t>
            </a:r>
            <a:r>
              <a:rPr lang="fi-FI" sz="2000" dirty="0"/>
              <a:t>avustuskelpoisista kustannuksista. Rahoituksen myöntäminen kalliista matkoista aiheutuviin poikkeuksellisiin kuluihin korvaa erillisen matkatuen</a:t>
            </a:r>
          </a:p>
          <a:p>
            <a:r>
              <a:rPr lang="fi-FI" sz="2200" dirty="0"/>
              <a:t>Voidaan myöntää jaksolle lähtevälle ja hänen mahdolliselle tukihenkilölleen</a:t>
            </a:r>
          </a:p>
          <a:p>
            <a:r>
              <a:rPr lang="fi-FI" sz="2200" dirty="0"/>
              <a:t>Perusteluna hakuun matkustukseen liittyvät poikkeukselliset kulut maantieteellisen syrjäisyyden tai etäisyyden takia</a:t>
            </a:r>
          </a:p>
          <a:p>
            <a:r>
              <a:rPr lang="fi-FI" sz="2000" dirty="0"/>
              <a:t>Poikkeuksellisista kuluista on oltava tositteet sekä matkakuvaus ja ne toimitetaan kansalliseen toimistoon loppuraportin yhteydessä </a:t>
            </a:r>
            <a:endParaRPr lang="fi-FI" sz="2200" dirty="0"/>
          </a:p>
          <a:p>
            <a:r>
              <a:rPr lang="fi-FI" sz="2200" dirty="0"/>
              <a:t>Perustuu todellisiin kuluihin jotka kansallinen toimisto hyväksyy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A760FFC-20E8-40ED-8857-1726E087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158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1FEE2-93B5-400B-A454-8779D59C9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277" y="2720722"/>
            <a:ext cx="8297694" cy="1416555"/>
          </a:xfrm>
        </p:spPr>
        <p:txBody>
          <a:bodyPr/>
          <a:lstStyle/>
          <a:p>
            <a:r>
              <a:rPr lang="fi-FI" dirty="0"/>
              <a:t>Muutokset hankkeessa</a:t>
            </a:r>
          </a:p>
        </p:txBody>
      </p:sp>
    </p:spTree>
    <p:extLst>
      <p:ext uri="{BB962C8B-B14F-4D97-AF65-F5344CB8AC3E}">
        <p14:creationId xmlns:p14="http://schemas.microsoft.com/office/powerpoint/2010/main" val="3757390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C9F5C74-EF56-4A31-9B2C-A61D6222E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1455" y="4777295"/>
            <a:ext cx="3072146" cy="152839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11FCD3-AA38-4CF6-AB18-726252EF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44" y="544033"/>
            <a:ext cx="7424108" cy="661511"/>
          </a:xfrm>
        </p:spPr>
        <p:txBody>
          <a:bodyPr anchor="t">
            <a:normAutofit/>
          </a:bodyPr>
          <a:lstStyle/>
          <a:p>
            <a:r>
              <a:rPr lang="fi-FI" dirty="0"/>
              <a:t>Budjetin käyttö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181F0-ADF4-46D4-90E6-138C071FA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44" y="1590261"/>
            <a:ext cx="10584857" cy="432143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Lähtökohtaisesti toiminnan tulee vastata hakemuksen tavoitteita (näistä raportoidaan loppuraportissa)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Hakuvaiheessa asetettuihin määrällisiin liikkuvuustavoitteisiin tulisi pyrkiä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200" dirty="0"/>
              <a:t>Rajoitukset löytyvät avustussopimuksesta (artikla 1.17 Määrärahasiirtoja koskevat erityismääräykset</a:t>
            </a:r>
          </a:p>
          <a:p>
            <a:pPr lvl="1"/>
            <a:r>
              <a:rPr lang="fi-FI" sz="2200" dirty="0">
                <a:hlinkClick r:id="rId5"/>
              </a:rPr>
              <a:t>https://www.oph.fi/fi/ohjelmat/lyhytkestoisen-liikkuvuushankkeen-hallinnointi-ka122-adu</a:t>
            </a:r>
            <a:r>
              <a:rPr lang="fi-FI" sz="22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863B7-0D93-4E8B-B13B-8CED38A7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73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13D89D-5005-4B47-BC69-084C63FBB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400" y="260277"/>
            <a:ext cx="10583696" cy="847446"/>
          </a:xfrm>
        </p:spPr>
        <p:txBody>
          <a:bodyPr/>
          <a:lstStyle/>
          <a:p>
            <a:r>
              <a:rPr lang="fi-FI" dirty="0"/>
              <a:t>Kululuokkien väliset siirrot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082977-8157-4AD6-A808-59EB81AD0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400" y="1107723"/>
            <a:ext cx="10584856" cy="506627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i-FI" sz="2200" b="1" dirty="0"/>
              <a:t>Rajoitukset löytyvät  avustussopimuksesta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Organisointituki; </a:t>
            </a:r>
            <a:r>
              <a:rPr lang="fi-FI" sz="2200" dirty="0"/>
              <a:t>ei saa lisätä, mutta tästä voidaan siirtää muihin kululuokkiin (100%)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Matkatuki; </a:t>
            </a:r>
            <a:r>
              <a:rPr lang="fi-FI" sz="2200" dirty="0"/>
              <a:t>50% voidaan siirtää muihin kululuokkiin. Tähän saa siirtää rajoituksetta.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Yksilötuki;</a:t>
            </a:r>
            <a:r>
              <a:rPr lang="fi-FI" sz="2200" dirty="0"/>
              <a:t> 50% voidaan siirtää muihin kululuokkiin. Tähän saa siirtää rajoituksetta. </a:t>
            </a:r>
            <a:endParaRPr lang="fi-FI" sz="2200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Kielivalmennustuki</a:t>
            </a:r>
            <a:r>
              <a:rPr lang="fi-FI" sz="2200" dirty="0"/>
              <a:t>; 50% voidaan siirtää muihin kululuokkiin. Tähän saa siirtää rajoituksetta.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Valmistelevat vierailut, kurssimaksut, osallisuustuki organisaatiolle; </a:t>
            </a:r>
            <a:r>
              <a:rPr lang="fi-FI" sz="2200" dirty="0"/>
              <a:t>näistä voidaan siirtää muihin kululuokkiin 100%. Tähän saa siirtää rajoituksetta.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Osallisuustuki osallistujalle; </a:t>
            </a:r>
            <a:r>
              <a:rPr lang="fi-FI" sz="2200" dirty="0"/>
              <a:t>15% voi siirtää muihin kululuokkiin. Tähän saa siirtää rajoituksetta.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200" b="1" dirty="0"/>
              <a:t>Poikkeukselliset kulut korkeista matkakustannuksista; </a:t>
            </a:r>
            <a:r>
              <a:rPr lang="fi-FI" sz="2200" dirty="0"/>
              <a:t>100% voi siirtää muihin kululuokkiin. Tähän saa siirtää rajoituksetta. </a:t>
            </a:r>
            <a:endParaRPr lang="fi-FI" sz="2200" dirty="0">
              <a:highlight>
                <a:srgbClr val="FFFF00"/>
              </a:highlight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i-FI" sz="2200" b="1" dirty="0"/>
          </a:p>
          <a:p>
            <a:pPr lvl="1">
              <a:buFont typeface="Courier New" panose="02070309020205020404" pitchFamily="49" charset="0"/>
              <a:buChar char="o"/>
            </a:pPr>
            <a:endParaRPr lang="fi-FI" sz="2200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17318E-3D0C-4C2F-AB02-1D3A4E22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630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7357F-3F81-4D9D-BF34-D9B4620B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741777"/>
          </a:xfrm>
        </p:spPr>
        <p:txBody>
          <a:bodyPr/>
          <a:lstStyle/>
          <a:p>
            <a:r>
              <a:rPr lang="fi-FI" dirty="0"/>
              <a:t>Muutosilmoitukset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EA8624-FAE7-4D61-B8ED-C5938B771F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363248"/>
              </p:ext>
            </p:extLst>
          </p:nvPr>
        </p:nvGraphicFramePr>
        <p:xfrm>
          <a:off x="838199" y="2767263"/>
          <a:ext cx="10487610" cy="380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4DB12-5FD6-42BA-BDFA-5C557E14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37</a:t>
            </a:fld>
            <a:endParaRPr lang="en-GB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1FB9A6-794E-447B-B977-239DF2F48CC5}"/>
              </a:ext>
            </a:extLst>
          </p:cNvPr>
          <p:cNvSpPr txBox="1">
            <a:spLocks/>
          </p:cNvSpPr>
          <p:nvPr/>
        </p:nvSpPr>
        <p:spPr>
          <a:xfrm>
            <a:off x="838199" y="1673724"/>
            <a:ext cx="6609347" cy="9827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60363" indent="-360363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/>
              <a:t>Hankkeiden hallintoon liittyvä tieto ja muutosilmoituslomakkeet: </a:t>
            </a:r>
            <a:br>
              <a:rPr lang="fi-FI" dirty="0"/>
            </a:br>
            <a:br>
              <a:rPr lang="fi-FI" dirty="0"/>
            </a:br>
            <a:r>
              <a:rPr lang="fi-FI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https://www.oph.fi/fi/ohjelmat/lyhytkestoisen-liikkuvuushankkeen-hallinnointi-ka122-adu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AB3B78-78EB-4D35-BBD5-1EEEEAE2DF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7863" y="712709"/>
            <a:ext cx="3737297" cy="1702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1376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52CE4-D89A-45E9-8E53-34998090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702459"/>
            <a:ext cx="10515600" cy="640680"/>
          </a:xfrm>
        </p:spPr>
        <p:txBody>
          <a:bodyPr/>
          <a:lstStyle/>
          <a:p>
            <a:r>
              <a:rPr lang="fi-FI" dirty="0" err="1"/>
              <a:t>Force</a:t>
            </a:r>
            <a:r>
              <a:rPr lang="fi-FI" dirty="0"/>
              <a:t> </a:t>
            </a:r>
            <a:r>
              <a:rPr lang="fi-FI" dirty="0" err="1"/>
              <a:t>Majeure</a:t>
            </a:r>
            <a:r>
              <a:rPr lang="fi-FI" dirty="0"/>
              <a:t> -tapaukset liikkuvuushankkeissa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DAFA0-71A8-4236-9F6A-16DE1951D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570344"/>
            <a:ext cx="11181861" cy="5120354"/>
          </a:xfrm>
        </p:spPr>
        <p:txBody>
          <a:bodyPr/>
          <a:lstStyle/>
          <a:p>
            <a:r>
              <a:rPr lang="fi-FI" sz="2000" dirty="0"/>
              <a:t>Hankkeen tai toiminnon peruuntuminen / keskeytyminen ylivoimaisen esteen takia, johon sopimusosapuolet eivät ole voineet vaikuttaa ja joka ei johdu sopimusosapuolten laiminlyönnistä </a:t>
            </a:r>
            <a:r>
              <a:rPr lang="fi-FI" sz="2000" dirty="0" err="1"/>
              <a:t>esim</a:t>
            </a:r>
            <a:r>
              <a:rPr lang="fi-FI" sz="2000" dirty="0"/>
              <a:t>:</a:t>
            </a:r>
          </a:p>
          <a:p>
            <a:pPr lvl="1"/>
            <a:r>
              <a:rPr lang="fi-FI" sz="1600" dirty="0"/>
              <a:t>Oma tai lähiomaisen sairastuminen, luonnonkatastrofi, pandemian kaltainen laajalle levinnyt epidemia, joka estää toimintoon tai koulutukseen osallistumisen tai siinä jatkamisen</a:t>
            </a:r>
          </a:p>
          <a:p>
            <a:r>
              <a:rPr lang="fi-FI" sz="2000" dirty="0"/>
              <a:t>Ilmoitetaan sähköisellä lomakkeella, kansallinen toimisto käsittelee ilmoitukset tapauskohtaisesti ja päättää kulujen korvaamisesta</a:t>
            </a:r>
          </a:p>
          <a:p>
            <a:r>
              <a:rPr lang="fi-FI" sz="2000" dirty="0"/>
              <a:t>Myös peruuntuneet tai keskeytyneet ulkomaanjaksot raportoidaan raportointialustalla</a:t>
            </a:r>
          </a:p>
          <a:p>
            <a:pPr lvl="1"/>
            <a:r>
              <a:rPr lang="fi-FI" sz="1600" dirty="0"/>
              <a:t>Jos osallistuja </a:t>
            </a:r>
            <a:r>
              <a:rPr lang="fi-FI" sz="1600" b="1" dirty="0"/>
              <a:t>päättää</a:t>
            </a:r>
            <a:r>
              <a:rPr lang="fi-FI" sz="1600" dirty="0"/>
              <a:t> edunsaajan kanssa tekemänsä sopimuksen ylivoimaisen esteen takia, osallistujalla on oikeus saada tukea vähintään liikkuvuusjakson tosiasiallista kestoa vastaava määrä. Jäljellä olevat varat on palautettava, ellei edunsaajan kanssa sovita jotain muuta</a:t>
            </a:r>
          </a:p>
          <a:p>
            <a:pPr lvl="1"/>
            <a:r>
              <a:rPr lang="fi-FI" sz="1600" dirty="0"/>
              <a:t>Jos osallistuja </a:t>
            </a:r>
            <a:r>
              <a:rPr lang="fi-FI" sz="1600" b="1" dirty="0"/>
              <a:t>keskeyttää</a:t>
            </a:r>
            <a:r>
              <a:rPr lang="fi-FI" sz="1600" dirty="0"/>
              <a:t> edunsaajan kanssa tekemänsä tukisopimuksen ylivoimaisen esteen vuoksi, osallistuja saa jatkaa toimintoja keskeytyksen jälkeen, mikäli liikkuvuuden päättymispäivä ei ole liikkuvuushankkeen päättymispäivän jälkeen. Raportoidaan raportointialustalla yksittäisenä liikkuvuustoimintona, johon sisältyy keskeytysjakso</a:t>
            </a:r>
            <a:endParaRPr lang="fi-FI" sz="2000" dirty="0"/>
          </a:p>
          <a:p>
            <a:r>
              <a:rPr lang="fi-FI" sz="2000" dirty="0" err="1">
                <a:hlinkClick r:id="rId3"/>
              </a:rPr>
              <a:t>Force</a:t>
            </a:r>
            <a:r>
              <a:rPr lang="fi-FI" sz="2000" dirty="0">
                <a:hlinkClick r:id="rId3"/>
              </a:rPr>
              <a:t> </a:t>
            </a:r>
            <a:r>
              <a:rPr lang="fi-FI" sz="2000" dirty="0" err="1">
                <a:hlinkClick r:id="rId3"/>
              </a:rPr>
              <a:t>Majeure</a:t>
            </a:r>
            <a:r>
              <a:rPr lang="fi-FI" sz="2000" dirty="0">
                <a:hlinkClick r:id="rId3"/>
              </a:rPr>
              <a:t> -ohjeet käynnissä oleville hankkeille</a:t>
            </a:r>
            <a:endParaRPr lang="fi-FI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CD943-4088-4452-9881-078D4944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417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B1A9D0-42C8-4D96-A5C1-CA6374BF5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 err="1"/>
              <a:t>Supporting</a:t>
            </a:r>
            <a:r>
              <a:rPr lang="fi-FI" dirty="0"/>
              <a:t> </a:t>
            </a:r>
            <a:r>
              <a:rPr lang="fi-FI" dirty="0" err="1"/>
              <a:t>Documents</a:t>
            </a:r>
            <a:r>
              <a:rPr lang="fi-FI" dirty="0"/>
              <a:t> – tarkentuu!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FD0B99F6-F9AE-413E-8A8C-C2F050538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82" y="2147891"/>
            <a:ext cx="10515600" cy="2760345"/>
          </a:xfrm>
          <a:noFill/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A007414-C46C-4DEA-BDAE-1886E58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439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55BB1-D62E-4D52-AC27-FB87EC61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Covid-19 </a:t>
            </a:r>
            <a:r>
              <a:rPr lang="fi-FI" dirty="0" err="1"/>
              <a:t>Force</a:t>
            </a:r>
            <a:r>
              <a:rPr lang="fi-FI" dirty="0"/>
              <a:t> </a:t>
            </a:r>
            <a:r>
              <a:rPr lang="fi-FI" dirty="0" err="1"/>
              <a:t>Majeure</a:t>
            </a:r>
            <a:r>
              <a:rPr lang="fi-FI" dirty="0"/>
              <a:t> -tapaukset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04865-53F3-47A7-9274-55A9CE87B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727201"/>
            <a:ext cx="10515600" cy="4449762"/>
          </a:xfrm>
        </p:spPr>
        <p:txBody>
          <a:bodyPr/>
          <a:lstStyle/>
          <a:p>
            <a:r>
              <a:rPr lang="fi-FI" sz="2000" dirty="0"/>
              <a:t>Matkoja, majoitusta ja kursseja varatessa ottakaa huomioon peruutus- ja siirtoehdot</a:t>
            </a:r>
          </a:p>
          <a:p>
            <a:r>
              <a:rPr lang="fi-FI" sz="2000" dirty="0"/>
              <a:t>Uudet mahdollisesti covid-19 takia keskeytyneet jaksot käsitellään aiemman menettelyn mukaisesti tapauskohtaisesti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000" dirty="0"/>
              <a:t>Ensisijaisesti pyrittävä saamaan rahat takaisin lentoyhtiöltä, majoituksesta, kurssista tai vakuutusyhtiöltä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sz="2000" dirty="0"/>
              <a:t>Jos nämä tahot eivät korvaa ”menetettyjä kuluja”, voidaan ne korvata hanketuen puitteissa </a:t>
            </a:r>
            <a:r>
              <a:rPr lang="fi-FI" sz="2000" dirty="0" err="1"/>
              <a:t>Force</a:t>
            </a:r>
            <a:r>
              <a:rPr lang="fi-FI" sz="2000" dirty="0"/>
              <a:t> </a:t>
            </a:r>
            <a:r>
              <a:rPr lang="fi-FI" sz="2000" dirty="0" err="1"/>
              <a:t>Majeure</a:t>
            </a:r>
            <a:r>
              <a:rPr lang="fi-FI" sz="2000" dirty="0"/>
              <a:t> –menettelyn kautta -&gt; täytä lomake</a:t>
            </a:r>
          </a:p>
          <a:p>
            <a:r>
              <a:rPr lang="fi-FI" sz="2000" dirty="0"/>
              <a:t>Tarkastakaa oman organisaationne vakuutusehdot ja pohtikaa mahdollisien lisävakuutuksien ottamista</a:t>
            </a:r>
          </a:p>
          <a:p>
            <a:r>
              <a:rPr lang="fi-FI" sz="2000" dirty="0"/>
              <a:t>Covid-19 testejä voidaan korvata poikkeuksellisista kuluista (</a:t>
            </a:r>
            <a:r>
              <a:rPr lang="fi-FI" sz="2000" dirty="0" err="1"/>
              <a:t>max</a:t>
            </a:r>
            <a:r>
              <a:rPr lang="fi-FI" sz="2000" dirty="0"/>
              <a:t> 10 % kokonaishanketuesta)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AF772-B0B7-4B4D-A59D-EF81DAE44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88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ctrTitle"/>
          </p:nvPr>
        </p:nvSpPr>
        <p:spPr>
          <a:xfrm>
            <a:off x="893957" y="2720722"/>
            <a:ext cx="8297694" cy="1416555"/>
          </a:xfrm>
        </p:spPr>
        <p:txBody>
          <a:bodyPr/>
          <a:lstStyle/>
          <a:p>
            <a:r>
              <a:rPr lang="fi-FI" dirty="0"/>
              <a:t>Maksatukset ja raportointi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11374438" y="6305550"/>
            <a:ext cx="817562" cy="261938"/>
          </a:xfrm>
        </p:spPr>
        <p:txBody>
          <a:bodyPr/>
          <a:lstStyle/>
          <a:p>
            <a:fld id="{A6E131DE-DA31-4CDF-828A-8EB206A3CD1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5020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953463"/>
          </a:xfrm>
        </p:spPr>
        <p:txBody>
          <a:bodyPr anchor="t">
            <a:normAutofit fontScale="90000"/>
          </a:bodyPr>
          <a:lstStyle/>
          <a:p>
            <a:r>
              <a:rPr lang="fi-FI" dirty="0"/>
              <a:t>Maksatukset ja raportointi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9560" y="1943732"/>
            <a:ext cx="10302510" cy="3870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altLang="fi-FI" dirty="0"/>
              <a:t>Kansallinen toimisto maksaa edunsaajalle 30 päivän kuluessa sopimuksen allekirjoittamisesta </a:t>
            </a:r>
            <a:r>
              <a:rPr lang="fi-FI" altLang="fi-FI" b="1" dirty="0"/>
              <a:t>ennakkomaksun</a:t>
            </a:r>
            <a:r>
              <a:rPr lang="fi-FI" altLang="fi-FI" dirty="0"/>
              <a:t> (80 %)</a:t>
            </a:r>
            <a:endParaRPr lang="fi-FI" altLang="fi-FI" dirty="0">
              <a:highlight>
                <a:srgbClr val="FFFF00"/>
              </a:highligh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altLang="fi-FI" dirty="0"/>
              <a:t>Edunsaaja toimittaa hankkeen </a:t>
            </a:r>
            <a:r>
              <a:rPr lang="fi-FI" altLang="fi-FI" b="1" dirty="0"/>
              <a:t>loppuraportin</a:t>
            </a:r>
            <a:r>
              <a:rPr lang="fi-FI" altLang="fi-FI" dirty="0"/>
              <a:t> 60 päivän kuluessa hankkeen päättymispäivästä, loppuraportti täytetään </a:t>
            </a:r>
            <a:r>
              <a:rPr lang="fi-FI" altLang="fi-FI" dirty="0" err="1"/>
              <a:t>Beneficiary</a:t>
            </a:r>
            <a:r>
              <a:rPr lang="fi-FI" altLang="fi-FI" dirty="0"/>
              <a:t> </a:t>
            </a:r>
            <a:r>
              <a:rPr lang="fi-FI" altLang="fi-FI" dirty="0" err="1"/>
              <a:t>Modulessa</a:t>
            </a:r>
            <a:r>
              <a:rPr lang="fi-FI" altLang="fi-FI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altLang="fi-FI" dirty="0"/>
              <a:t>Loppuraportin tukikelpoisten kulujen perusteella maksetaan loppumaksu (enintään 20 %).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altLang="fi-FI" dirty="0"/>
              <a:t>Hanketukea laskutetaan takaisin, jos tukea on käytetty vähemmän				 kuin ennakkomaksun summa tai kulut eivät ole hyväksyttäviä.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C2614-3423-4513-819D-B9DCEE019E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952" r="2" b="2"/>
          <a:stretch/>
        </p:blipFill>
        <p:spPr>
          <a:xfrm>
            <a:off x="8173073" y="4295749"/>
            <a:ext cx="2918997" cy="2009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10344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794437"/>
          </a:xfrm>
        </p:spPr>
        <p:txBody>
          <a:bodyPr anchor="t">
            <a:normAutofit/>
          </a:bodyPr>
          <a:lstStyle/>
          <a:p>
            <a:r>
              <a:rPr lang="fi-FI" dirty="0"/>
              <a:t>Kulujen kohdistaminen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9560" y="1749287"/>
            <a:ext cx="7282174" cy="37636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i-FI" dirty="0"/>
              <a:t>Hankkeelle pitää avata oma seurantakohde (projekti/kustannuspaikka) kirjanpitoon, sis. kaikki hankkeen tulot ja menot (myös mahdollinen omarahoitus)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i-FI" dirty="0"/>
              <a:t>Huomaa että eri hankkeiden kulut pidettävä erillään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i-FI" dirty="0"/>
              <a:t>Kuluihin sisältyvät arvonlisäverot kohdistetaan hankkeelle ainoastaan, jos ne jäävät hankkeen lopullisiksi kustannuksiksi (eli jos edunsaajalla ei ole arvonlisäverojen vähennysoikeutta)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i-FI" dirty="0"/>
              <a:t>Muussa valuutassa kuin euroissa aiheutuneiden kulujen muuntaminen euroiksi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katso sopimuksen kohta </a:t>
            </a:r>
            <a:r>
              <a:rPr lang="fi-FI" i="1" dirty="0"/>
              <a:t>I.4.9 Maksupyynnöissä käytettävä valuutta ja muuntaminen euroiksi</a:t>
            </a:r>
            <a:r>
              <a:rPr lang="fi-FI" dirty="0"/>
              <a:t>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0887F0-397C-4ACC-ACCC-90FECB08C7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73" r="1" b="1"/>
          <a:stretch/>
        </p:blipFill>
        <p:spPr>
          <a:xfrm>
            <a:off x="8186827" y="2355402"/>
            <a:ext cx="3118333" cy="2147195"/>
          </a:xfrm>
          <a:prstGeom prst="rect">
            <a:avLst/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86105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933901"/>
          </a:xfrm>
        </p:spPr>
        <p:txBody>
          <a:bodyPr anchor="t">
            <a:normAutofit/>
          </a:bodyPr>
          <a:lstStyle/>
          <a:p>
            <a:r>
              <a:rPr lang="fi-FI" dirty="0"/>
              <a:t>Asiakirjojen säilyttäminen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86840" y="1959443"/>
            <a:ext cx="7420957" cy="3870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altLang="fi-FI" dirty="0"/>
              <a:t>Kaikki sopimukseen liittyvät alkuperäiset asiakirjat on säilytettävä vähintään </a:t>
            </a:r>
            <a:r>
              <a:rPr lang="fi-FI" altLang="fi-FI" b="1" dirty="0"/>
              <a:t>5 vuotta loppumaksun suorittamisesta</a:t>
            </a:r>
            <a:r>
              <a:rPr lang="fi-FI" altLang="fi-FI" dirty="0"/>
              <a:t> (pvm)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altLang="fi-FI" dirty="0"/>
              <a:t>Kirjanpitomateriaali ja kopiot dokumenteista (esim. ulkomaanjaksojen todentamiseen)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altLang="fi-FI" dirty="0"/>
              <a:t>Kansalliselle toimistolle, komissiolle tai näiden valtuuttamille henkilöille on taattava pääsy asiakirjoihin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altLang="fi-FI" dirty="0"/>
              <a:t>Esimerkiksi tarkastuksissa pyydetään toimittamaan tositteita tai asiakirjoja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F3E403-75C6-4F42-9C63-D7F3F0A00A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59" b="-2"/>
          <a:stretch/>
        </p:blipFill>
        <p:spPr>
          <a:xfrm>
            <a:off x="8307797" y="2373606"/>
            <a:ext cx="3065459" cy="2110788"/>
          </a:xfrm>
          <a:prstGeom prst="rect">
            <a:avLst/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3630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ctrTitle"/>
          </p:nvPr>
        </p:nvSpPr>
        <p:spPr>
          <a:xfrm>
            <a:off x="794808" y="2583020"/>
            <a:ext cx="9350671" cy="1416555"/>
          </a:xfrm>
        </p:spPr>
        <p:txBody>
          <a:bodyPr/>
          <a:lstStyle/>
          <a:p>
            <a:r>
              <a:rPr lang="fi-FI" dirty="0"/>
              <a:t>Seuranta- ja asiakirjatarkastukset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11374438" y="6305550"/>
            <a:ext cx="817562" cy="261938"/>
          </a:xfrm>
        </p:spPr>
        <p:txBody>
          <a:bodyPr/>
          <a:lstStyle/>
          <a:p>
            <a:fld id="{A6E131DE-DA31-4CDF-828A-8EB206A3CD1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089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Hankkeille tehtävät tarkastukset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749287"/>
            <a:ext cx="6807754" cy="4424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Kaikille hankkeille tehtävät tarkastukset</a:t>
            </a:r>
          </a:p>
          <a:p>
            <a:r>
              <a:rPr lang="fi-FI" b="1" dirty="0" err="1"/>
              <a:t>Final</a:t>
            </a:r>
            <a:r>
              <a:rPr lang="fi-FI" b="1" dirty="0"/>
              <a:t> </a:t>
            </a:r>
            <a:r>
              <a:rPr lang="fi-FI" b="1" dirty="0" err="1"/>
              <a:t>report</a:t>
            </a:r>
            <a:r>
              <a:rPr lang="fi-FI" b="1" dirty="0"/>
              <a:t> </a:t>
            </a:r>
            <a:r>
              <a:rPr lang="fi-FI" b="1" dirty="0" err="1"/>
              <a:t>check</a:t>
            </a:r>
            <a:r>
              <a:rPr lang="fi-FI" b="1" dirty="0"/>
              <a:t>: </a:t>
            </a:r>
            <a:r>
              <a:rPr lang="fi-FI" dirty="0"/>
              <a:t>Loppuraportin tarkastus. Tarkastus määrittelee tuen lopullisen määrän</a:t>
            </a:r>
          </a:p>
          <a:p>
            <a:pPr marL="0" indent="0">
              <a:buNone/>
            </a:pPr>
            <a:r>
              <a:rPr lang="fi-FI" b="1" dirty="0"/>
              <a:t>Osalle hankkeista (noin 10%:</a:t>
            </a:r>
            <a:r>
              <a:rPr lang="fi-FI" b="1" dirty="0" err="1"/>
              <a:t>lle</a:t>
            </a:r>
            <a:r>
              <a:rPr lang="fi-FI" b="1" dirty="0"/>
              <a:t>) tehtävät tarkastukset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b="1" dirty="0"/>
              <a:t>On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spot</a:t>
            </a:r>
            <a:r>
              <a:rPr lang="fi-FI" b="1" dirty="0"/>
              <a:t> </a:t>
            </a:r>
            <a:r>
              <a:rPr lang="fi-FI" b="1" dirty="0" err="1"/>
              <a:t>check</a:t>
            </a:r>
            <a:r>
              <a:rPr lang="fi-FI" b="1" dirty="0"/>
              <a:t> </a:t>
            </a:r>
            <a:r>
              <a:rPr lang="fi-FI" b="1" dirty="0" err="1"/>
              <a:t>during</a:t>
            </a:r>
            <a:r>
              <a:rPr lang="fi-FI" b="1" dirty="0"/>
              <a:t>/</a:t>
            </a:r>
            <a:r>
              <a:rPr lang="fi-FI" b="1" dirty="0" err="1"/>
              <a:t>after</a:t>
            </a:r>
            <a:r>
              <a:rPr lang="fi-FI" b="1" dirty="0"/>
              <a:t> action:</a:t>
            </a:r>
            <a:r>
              <a:rPr lang="fi-FI" dirty="0"/>
              <a:t> Hankkeen toimintaa ja taloutta koskeva monitorointivierailu, joka tehdään hankkeen aikana tai sen päätyttyä.</a:t>
            </a:r>
            <a:endParaRPr lang="fi-FI" dirty="0">
              <a:highlight>
                <a:srgbClr val="FFFF00"/>
              </a:highlight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i-FI" b="1" dirty="0" err="1"/>
              <a:t>Desk</a:t>
            </a:r>
            <a:r>
              <a:rPr lang="fi-FI" b="1" dirty="0"/>
              <a:t> </a:t>
            </a:r>
            <a:r>
              <a:rPr lang="fi-FI" b="1" dirty="0" err="1"/>
              <a:t>check</a:t>
            </a:r>
            <a:r>
              <a:rPr lang="fi-FI" b="1" dirty="0"/>
              <a:t>: </a:t>
            </a:r>
            <a:r>
              <a:rPr lang="fi-FI" dirty="0"/>
              <a:t>Asiakirjojen ja</a:t>
            </a: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i-FI" dirty="0"/>
              <a:t>tositteiden tarkastus hankkeen loppuraportointivaiheessa.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A0CF8-0728-4F5E-813F-4EE831BE9033}"/>
              </a:ext>
            </a:extLst>
          </p:cNvPr>
          <p:cNvPicPr/>
          <p:nvPr/>
        </p:nvPicPr>
        <p:blipFill rotWithShape="1">
          <a:blip r:embed="rId3"/>
          <a:srcRect l="20851" r="1" b="1"/>
          <a:stretch/>
        </p:blipFill>
        <p:spPr>
          <a:xfrm>
            <a:off x="7565810" y="2549009"/>
            <a:ext cx="3807446" cy="2613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22575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Tositteiden toimittaminen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0116" y="2311846"/>
            <a:ext cx="6631563" cy="330691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200" dirty="0"/>
              <a:t>Kansallinen toimisto voi pyytää tarvitsemiaan tositteita tarkastustyypistä riippumatta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200" dirty="0"/>
              <a:t>Edunsaaja säilyttää vähintään kopiot osallistujien kanssa tehtävistä dokumenteista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200" dirty="0"/>
              <a:t>Tarkastuksien yhteydessä kopiot ja sähköiset dokumentit ja tositteet ovat riittävät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200" dirty="0"/>
              <a:t>Dokumentit toimitetaan tarkastustilanteessa sähköpostin turvaviestillä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47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86F659-83D0-4548-B9D2-BE98DC6B0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040" y="2390949"/>
            <a:ext cx="41624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272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FF1AFC-C83A-4166-A57A-E48C4169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i-FI" sz="2600"/>
              <a:t>Aikuiskoulutuksen kansainvälistymispalvelut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23D72D-EE37-4EA1-98B4-2691E6442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10000"/>
          </a:bodyPr>
          <a:lstStyle/>
          <a:p>
            <a:r>
              <a:rPr lang="fi-FI" sz="1400">
                <a:hlinkClick r:id="rId2"/>
              </a:rPr>
              <a:t>https://www.oph.fi/fi/kehittaminen-ja-kansainvalisyys/erasmus/erasmus-aikuiskoulutukselle</a:t>
            </a:r>
            <a:endParaRPr lang="fi-FI" sz="1400"/>
          </a:p>
          <a:p>
            <a:r>
              <a:rPr lang="fi-FI" sz="1400"/>
              <a:t>Johanna Tarvainen (KA1, akkreditointi, TCA:t) </a:t>
            </a:r>
          </a:p>
          <a:p>
            <a:r>
              <a:rPr lang="fi-FI" sz="1400"/>
              <a:t>Virpi Keinonen (KA2, Nordplus)</a:t>
            </a:r>
          </a:p>
          <a:p>
            <a:r>
              <a:rPr lang="fi-FI" sz="1400"/>
              <a:t>Hanna Laitvirta (projektikoordinaattori, yleinen hanketuki)</a:t>
            </a:r>
          </a:p>
          <a:p>
            <a:r>
              <a:rPr lang="fi-FI" sz="1400">
                <a:hlinkClick r:id="rId3"/>
              </a:rPr>
              <a:t>etunimi.sukunimi@oph.fi</a:t>
            </a:r>
            <a:r>
              <a:rPr lang="fi-FI" sz="1400"/>
              <a:t>, </a:t>
            </a:r>
            <a:r>
              <a:rPr lang="fi-FI" sz="1400">
                <a:hlinkClick r:id="rId4"/>
              </a:rPr>
              <a:t>erasmus.aikuiskoulutus@oph.fi</a:t>
            </a:r>
            <a:r>
              <a:rPr lang="fi-FI" sz="1400"/>
              <a:t> </a:t>
            </a:r>
          </a:p>
          <a:p>
            <a:r>
              <a:rPr lang="fi-FI" sz="1400">
                <a:hlinkClick r:id="rId5"/>
              </a:rPr>
              <a:t>Kv.aikuiskoulutus</a:t>
            </a:r>
            <a:r>
              <a:rPr lang="fi-FI" sz="1400"/>
              <a:t> -listalle liittymällä saat</a:t>
            </a:r>
            <a:br>
              <a:rPr lang="fi-FI" sz="1400"/>
            </a:br>
            <a:r>
              <a:rPr lang="fi-FI" sz="1400"/>
              <a:t> ajankohtaista tietoa aikuiskoulutuksen</a:t>
            </a:r>
            <a:br>
              <a:rPr lang="fi-FI" sz="1400"/>
            </a:br>
            <a:r>
              <a:rPr lang="fi-FI" sz="1400"/>
              <a:t> kansainvälistymismahdollisuuksista </a:t>
            </a:r>
            <a:br>
              <a:rPr lang="fi-FI" sz="1400"/>
            </a:br>
            <a:r>
              <a:rPr lang="fi-FI" sz="1400"/>
              <a:t>(entinen Aili –lista)</a:t>
            </a:r>
          </a:p>
          <a:p>
            <a:endParaRPr lang="fi-FI" sz="1400"/>
          </a:p>
          <a:p>
            <a:endParaRPr lang="fi-FI" sz="140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66E9D1D-C2E9-4982-BC3A-23AB151E6C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9" r="14684" b="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E403AF-1477-478A-9A09-35E4FE80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48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408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188A9-5438-4F0B-8CD8-038F76517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430" y="900382"/>
            <a:ext cx="10515600" cy="1325563"/>
          </a:xfrm>
        </p:spPr>
        <p:txBody>
          <a:bodyPr anchor="t">
            <a:normAutofit/>
          </a:bodyPr>
          <a:lstStyle/>
          <a:p>
            <a:r>
              <a:rPr lang="fi-FI" dirty="0"/>
              <a:t>Kiitos!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1F05E-2575-443E-9734-0FE752609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5430" y="2225945"/>
            <a:ext cx="5320570" cy="2406110"/>
          </a:xfrm>
        </p:spPr>
        <p:txBody>
          <a:bodyPr>
            <a:normAutofit/>
          </a:bodyPr>
          <a:lstStyle/>
          <a:p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54E5A-CD92-40D2-8D3C-14C46C00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49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AECC73D-9AB9-46B1-9421-4B258361C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531" y="1728787"/>
            <a:ext cx="5038725" cy="3400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7130755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6-12-27.potx" id="{33B8A95F-A2FD-4DF9-92B2-42FF91268AB1}" vid="{1518D60F-0F21-4C63-A737-55D117EA71E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87209D2A88A4291C86BEC68372409" ma:contentTypeVersion="9" ma:contentTypeDescription="Create a new document." ma:contentTypeScope="" ma:versionID="3ef2eec6b9d2983be3c95edc8155f5a3">
  <xsd:schema xmlns:xsd="http://www.w3.org/2001/XMLSchema" xmlns:xs="http://www.w3.org/2001/XMLSchema" xmlns:p="http://schemas.microsoft.com/office/2006/metadata/properties" xmlns:ns2="3724cdf5-4f3e-47af-a920-d449ae57124f" targetNamespace="http://schemas.microsoft.com/office/2006/metadata/properties" ma:root="true" ma:fieldsID="c7fc27a08b9e891d52d378b636642663" ns2:_="">
    <xsd:import namespace="3724cdf5-4f3e-47af-a920-d449ae5712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4cdf5-4f3e-47af-a920-d449ae5712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04D969-65D8-403B-BB9B-04787EEFB75F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3724cdf5-4f3e-47af-a920-d449ae57124f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ADAFAE-0E90-4556-9851-BBD65E84E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AB43EC-F366-4153-9B4E-A187D4707D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4cdf5-4f3e-47af-a920-d449ae5712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OPH_malliesitys_v2017-01-11</Template>
  <TotalTime>8783</TotalTime>
  <Words>3529</Words>
  <Application>Microsoft Office PowerPoint</Application>
  <PresentationFormat>Laajakuva</PresentationFormat>
  <Paragraphs>476</Paragraphs>
  <Slides>49</Slides>
  <Notes>39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49</vt:i4>
      </vt:variant>
    </vt:vector>
  </HeadingPairs>
  <TitlesOfParts>
    <vt:vector size="55" baseType="lpstr">
      <vt:lpstr>Arial</vt:lpstr>
      <vt:lpstr>Calibri</vt:lpstr>
      <vt:lpstr>Courier New</vt:lpstr>
      <vt:lpstr>Symbol</vt:lpstr>
      <vt:lpstr>Wingdings</vt:lpstr>
      <vt:lpstr>Opetushallitus</vt:lpstr>
      <vt:lpstr>Liikkuvuushankkeen  sopimus ja budjetti  Erasmus+ aikuiskoulutukselle  KA122-ADU lyhytkestoisten liikkuvuushankkeiden koulutus 27.9.2021</vt:lpstr>
      <vt:lpstr>PowerPoint-esitys</vt:lpstr>
      <vt:lpstr>Osallistumisohjeita</vt:lpstr>
      <vt:lpstr>Tilaisuuden sisältö</vt:lpstr>
      <vt:lpstr>Tulossa olevia koulutuksia</vt:lpstr>
      <vt:lpstr>Hankkeiden raportointi- ja hallinnointijärjestelmä</vt:lpstr>
      <vt:lpstr>Muistutus henkilötietojen käsittelystä</vt:lpstr>
      <vt:lpstr>Lyhytkestoisten hankkeiden eteneminen</vt:lpstr>
      <vt:lpstr>Liikkuvuushankkeen avustussopimus</vt:lpstr>
      <vt:lpstr>Liikkuvuushankkeen avustussopimus</vt:lpstr>
      <vt:lpstr>Avustussopimuksen pääkohdat </vt:lpstr>
      <vt:lpstr>Tutustu liitteisiin –  tärkeä osa sopimusta</vt:lpstr>
      <vt:lpstr>Annex II</vt:lpstr>
      <vt:lpstr>Tee liikkuvien henkilöiden kanssa sopimukset 1/3</vt:lpstr>
      <vt:lpstr>Tee liikkuvien henkilöiden kanssa sopimukset 2/3</vt:lpstr>
      <vt:lpstr>Tee liikkuvien henkilöiden kanssa sopimukset 3/3 Ennakkotietoa tarvittavista dokumenteista</vt:lpstr>
      <vt:lpstr>Oppimistulosten tunnistaminen ja jakson todentaminen</vt:lpstr>
      <vt:lpstr>Q&amp;A Kysymykset ja vastaukset</vt:lpstr>
      <vt:lpstr>Hankkeen budjetti ja kululuokat</vt:lpstr>
      <vt:lpstr>Budjettikategoriat 1/2 Yksikkökorvauksiin perustuvat kululuokat  (Liite III – Rahoitus- ja sopimussäännöt)</vt:lpstr>
      <vt:lpstr>Budjettikategoriat 2/2 Todellisiin kustannuksiin perustuvat kululuokat</vt:lpstr>
      <vt:lpstr>Organisointituki (Organisational support,  Liite IV)</vt:lpstr>
      <vt:lpstr>Matkatuki (Travel)</vt:lpstr>
      <vt:lpstr>Vihreä matkustus (Green travel)  </vt:lpstr>
      <vt:lpstr>Liikkuvuusmuodot 2021 - 2027</vt:lpstr>
      <vt:lpstr>Yksilötuki (Individual support) </vt:lpstr>
      <vt:lpstr>Yksilötuen maaryhmät ja tuki euroina</vt:lpstr>
      <vt:lpstr>Kielivalmennustuki 150 € (Linguistic support)</vt:lpstr>
      <vt:lpstr>Kurssimaksut ja valmistelevat vierailut </vt:lpstr>
      <vt:lpstr>Osallisuustuki – uudistunut rakenne</vt:lpstr>
      <vt:lpstr>Osallisuustuki osallistujalle (Inclusion support for participants)</vt:lpstr>
      <vt:lpstr>Poikkeukselliset kulut (Exceptional Costs) 1/2</vt:lpstr>
      <vt:lpstr>Poikkeukselliset kulut – korkeat matkakulut (Expensive Cost for Expensive Travel) 2/2</vt:lpstr>
      <vt:lpstr>Muutokset hankkeessa</vt:lpstr>
      <vt:lpstr>Budjetin käyttö</vt:lpstr>
      <vt:lpstr>Kululuokkien väliset siirrot</vt:lpstr>
      <vt:lpstr>Muutosilmoitukset</vt:lpstr>
      <vt:lpstr>Force Majeure -tapaukset liikkuvuushankkeissa </vt:lpstr>
      <vt:lpstr>Supporting Documents – tarkentuu!</vt:lpstr>
      <vt:lpstr>Covid-19 Force Majeure -tapaukset</vt:lpstr>
      <vt:lpstr>Maksatukset ja raportointi</vt:lpstr>
      <vt:lpstr>Maksatukset ja raportointi </vt:lpstr>
      <vt:lpstr>Kulujen kohdistaminen</vt:lpstr>
      <vt:lpstr>Asiakirjojen säilyttäminen</vt:lpstr>
      <vt:lpstr>Seuranta- ja asiakirjatarkastukset</vt:lpstr>
      <vt:lpstr>Hankkeille tehtävät tarkastukset</vt:lpstr>
      <vt:lpstr>Tositteiden toimittaminen</vt:lpstr>
      <vt:lpstr>Aikuiskoulutuksen kansainvälistymispalvelut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Turunen-Zwinger Sari</dc:creator>
  <cp:lastModifiedBy>Tarvainen Johanna (OPH)</cp:lastModifiedBy>
  <cp:revision>594</cp:revision>
  <cp:lastPrinted>2018-09-06T07:03:02Z</cp:lastPrinted>
  <dcterms:created xsi:type="dcterms:W3CDTF">2017-09-05T05:02:14Z</dcterms:created>
  <dcterms:modified xsi:type="dcterms:W3CDTF">2021-09-27T11:04:57Z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0x0101003DC87209D2A88A4291C86BEC68372409</vt:lpwstr>
  </property>
</Properties>
</file>