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2" r:id="rId5"/>
    <p:sldId id="261" r:id="rId6"/>
    <p:sldId id="258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73258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4396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42925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3028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600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3172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9188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4312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99201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04987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6857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533EB1-E0CC-4A6E-A72E-A38D4384FE29}" type="datetimeFigureOut">
              <a:rPr lang="fi-FI" smtClean="0"/>
              <a:t>19.12.2022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26122-0FD8-47A8-BED2-F068EB9094C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5305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1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255" y="-82271"/>
            <a:ext cx="12435145" cy="82900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577" y="2923076"/>
            <a:ext cx="2748465" cy="1139702"/>
          </a:xfrm>
          <a:prstGeom prst="rect">
            <a:avLst/>
          </a:prstGeom>
        </p:spPr>
      </p:pic>
      <p:sp>
        <p:nvSpPr>
          <p:cNvPr id="4" name="Tekstiruutu 3"/>
          <p:cNvSpPr txBox="1"/>
          <p:nvPr/>
        </p:nvSpPr>
        <p:spPr>
          <a:xfrm>
            <a:off x="1013806" y="1815080"/>
            <a:ext cx="100750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6600" b="1" dirty="0">
                <a:solidFill>
                  <a:srgbClr val="002060"/>
                </a:solidFill>
                <a:latin typeface="Corbel" panose="020B0503020204020204" pitchFamily="34" charset="0"/>
              </a:rPr>
              <a:t>Hyvinvointia ohjauksella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6" t="559" r="211" b="325"/>
          <a:stretch/>
        </p:blipFill>
        <p:spPr>
          <a:xfrm rot="5400000">
            <a:off x="1530049" y="3032159"/>
            <a:ext cx="3169184" cy="2951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901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435145" cy="82900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" y="386614"/>
            <a:ext cx="3042459" cy="1261612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10498" y="3482877"/>
            <a:ext cx="3549535" cy="266215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211" y="2273999"/>
            <a:ext cx="5006184" cy="3754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49312" y="3568931"/>
            <a:ext cx="3451188" cy="2588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kstiruutu 8"/>
          <p:cNvSpPr txBox="1"/>
          <p:nvPr/>
        </p:nvSpPr>
        <p:spPr>
          <a:xfrm>
            <a:off x="10216552" y="6139438"/>
            <a:ext cx="28595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002060"/>
                </a:solidFill>
                <a:latin typeface="Corbel" panose="020B0503020204020204" pitchFamily="34" charset="0"/>
              </a:rPr>
              <a:t>KÄDENTAIDOT</a:t>
            </a:r>
          </a:p>
        </p:txBody>
      </p:sp>
      <p:sp>
        <p:nvSpPr>
          <p:cNvPr id="14" name="Tekstiruutu 13"/>
          <p:cNvSpPr txBox="1"/>
          <p:nvPr/>
        </p:nvSpPr>
        <p:spPr>
          <a:xfrm>
            <a:off x="5418667" y="877061"/>
            <a:ext cx="6104467" cy="1786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endParaRPr lang="fi-FI" b="1" dirty="0">
              <a:solidFill>
                <a:srgbClr val="002060"/>
              </a:solidFill>
              <a:latin typeface="Corbel" panose="020B05030202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fi-FI" sz="2000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Hankkeen muotoutuminen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i-FI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opettajien sitouttaminen hanketta suunniteltaessa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i-FI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laatua toiminnalla</a:t>
            </a:r>
          </a:p>
        </p:txBody>
      </p:sp>
    </p:spTree>
    <p:extLst>
      <p:ext uri="{BB962C8B-B14F-4D97-AF65-F5344CB8AC3E}">
        <p14:creationId xmlns:p14="http://schemas.microsoft.com/office/powerpoint/2010/main" val="1600479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3145" y="-733826"/>
            <a:ext cx="12435145" cy="8290097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30592" y="4128981"/>
            <a:ext cx="2789950" cy="2092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76689" y="4071679"/>
            <a:ext cx="2942754" cy="22070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1313" y="1398936"/>
            <a:ext cx="5366096" cy="40245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kstiruutu 6"/>
          <p:cNvSpPr txBox="1"/>
          <p:nvPr/>
        </p:nvSpPr>
        <p:spPr>
          <a:xfrm>
            <a:off x="9945205" y="4375610"/>
            <a:ext cx="29963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002060"/>
                </a:solidFill>
                <a:latin typeface="Corbel" panose="020B0503020204020204" pitchFamily="34" charset="0"/>
              </a:rPr>
              <a:t>KOKKAUS</a:t>
            </a:r>
          </a:p>
        </p:txBody>
      </p:sp>
      <p:sp>
        <p:nvSpPr>
          <p:cNvPr id="8" name="Suorakulmio 7"/>
          <p:cNvSpPr/>
          <p:nvPr/>
        </p:nvSpPr>
        <p:spPr>
          <a:xfrm>
            <a:off x="5506750" y="792097"/>
            <a:ext cx="6096000" cy="285719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fi-FI" sz="2000" b="1" dirty="0"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avoitteet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yhteisöllisyyden lisääminen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jaksamisen tukeminen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erityistä tukea tarvitsevien huomioiminen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erityisryhmien ohjauksen tehostaminen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kansainvälisten opiskelijoiden tuki </a:t>
            </a:r>
          </a:p>
        </p:txBody>
      </p:sp>
    </p:spTree>
    <p:extLst>
      <p:ext uri="{BB962C8B-B14F-4D97-AF65-F5344CB8AC3E}">
        <p14:creationId xmlns:p14="http://schemas.microsoft.com/office/powerpoint/2010/main" val="4161293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003"/>
            <a:ext cx="12435145" cy="82900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0" t="438" r="14545" b="60774"/>
          <a:stretch/>
        </p:blipFill>
        <p:spPr>
          <a:xfrm rot="5400000">
            <a:off x="-936984" y="2206866"/>
            <a:ext cx="5245331" cy="20206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Kuva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6" t="-370" r="23515" b="52370"/>
          <a:stretch/>
        </p:blipFill>
        <p:spPr>
          <a:xfrm rot="5400000">
            <a:off x="2160383" y="3085409"/>
            <a:ext cx="4314306" cy="24688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kstiruutu 4"/>
          <p:cNvSpPr txBox="1"/>
          <p:nvPr/>
        </p:nvSpPr>
        <p:spPr>
          <a:xfrm>
            <a:off x="5641414" y="5439758"/>
            <a:ext cx="29343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1" dirty="0">
                <a:solidFill>
                  <a:srgbClr val="002060"/>
                </a:solidFill>
                <a:latin typeface="Corbel" panose="020B0503020204020204" pitchFamily="34" charset="0"/>
              </a:rPr>
              <a:t>MUSIIKKI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5734547" y="1193800"/>
            <a:ext cx="6313520" cy="2728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fi-FI" sz="2000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i-FI" sz="2000" b="1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oiminta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yhteinen tekeminen vastapainona lukion arjelle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yhdessäolo ilman suorituspaineita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opettajat eri roolissa kuin tavallisesti</a:t>
            </a:r>
          </a:p>
          <a:p>
            <a:pPr marL="742950" lvl="1" indent="-285750">
              <a:lnSpc>
                <a:spcPct val="115000"/>
              </a:lnSpc>
              <a:spcAft>
                <a:spcPts val="1000"/>
              </a:spcAft>
              <a:buFont typeface="Courier New" panose="02070309020205020404" pitchFamily="49" charset="0"/>
              <a:buChar char="o"/>
            </a:pPr>
            <a:r>
              <a:rPr lang="fi-FI" sz="2000" b="1" dirty="0">
                <a:solidFill>
                  <a:srgbClr val="002060"/>
                </a:solidFill>
                <a:effectLst/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kun tehdään, puhutaan kaikkea muutakin, ohjaus</a:t>
            </a:r>
          </a:p>
        </p:txBody>
      </p:sp>
    </p:spTree>
    <p:extLst>
      <p:ext uri="{BB962C8B-B14F-4D97-AF65-F5344CB8AC3E}">
        <p14:creationId xmlns:p14="http://schemas.microsoft.com/office/powerpoint/2010/main" val="2932005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0"/>
            <a:ext cx="12435145" cy="8290097"/>
          </a:xfrm>
          <a:prstGeom prst="rect">
            <a:avLst/>
          </a:prstGeom>
        </p:spPr>
      </p:pic>
      <p:pic>
        <p:nvPicPr>
          <p:cNvPr id="2" name="Kuva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33" r="33502"/>
          <a:stretch/>
        </p:blipFill>
        <p:spPr>
          <a:xfrm rot="5400000">
            <a:off x="852908" y="1008701"/>
            <a:ext cx="4318173" cy="4896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Kuva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175" r="31297"/>
          <a:stretch/>
        </p:blipFill>
        <p:spPr>
          <a:xfrm rot="5400000">
            <a:off x="6792059" y="2257102"/>
            <a:ext cx="3206857" cy="4948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kstiruutu 4"/>
          <p:cNvSpPr txBox="1"/>
          <p:nvPr/>
        </p:nvSpPr>
        <p:spPr>
          <a:xfrm>
            <a:off x="8064130" y="6334780"/>
            <a:ext cx="37157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b="1" dirty="0">
                <a:solidFill>
                  <a:srgbClr val="002060"/>
                </a:solidFill>
                <a:latin typeface="Corbel" panose="020B0503020204020204" pitchFamily="34" charset="0"/>
              </a:rPr>
              <a:t>LIIKUNTA</a:t>
            </a:r>
          </a:p>
        </p:txBody>
      </p:sp>
      <p:sp>
        <p:nvSpPr>
          <p:cNvPr id="6" name="Tekstiruutu 5"/>
          <p:cNvSpPr txBox="1"/>
          <p:nvPr/>
        </p:nvSpPr>
        <p:spPr>
          <a:xfrm>
            <a:off x="6023989" y="965999"/>
            <a:ext cx="5596467" cy="1794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i-FI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Kansainväliset opiskelijat paremmin mukaan yhteisöön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</a:pPr>
            <a:r>
              <a:rPr lang="fi-FI" b="1" dirty="0">
                <a:solidFill>
                  <a:srgbClr val="002060"/>
                </a:solidFill>
                <a:latin typeface="Corbel" panose="020B05030202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Hyvinvointi mukana monessa muussa toiminnassa, Liikkuva opiskelu  -hanke, hyvinvointiin keskittyvät periodien vaihtopäivät ja  Erasmus+ -hanke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4951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/>
          <p:cNvPicPr>
            <a:picLocks noChangeAspect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aturation sat="66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973" y="0"/>
            <a:ext cx="12435145" cy="8290097"/>
          </a:xfrm>
          <a:prstGeom prst="rect">
            <a:avLst/>
          </a:prstGeom>
        </p:spPr>
      </p:pic>
      <p:pic>
        <p:nvPicPr>
          <p:cNvPr id="3" name="Kuva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2004" y="5561157"/>
            <a:ext cx="2748465" cy="1139702"/>
          </a:xfrm>
          <a:prstGeom prst="rect">
            <a:avLst/>
          </a:prstGeom>
        </p:spPr>
      </p:pic>
      <p:pic>
        <p:nvPicPr>
          <p:cNvPr id="4" name="Kuva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6220" y="4045645"/>
            <a:ext cx="2707029" cy="2030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kstiruutu 6"/>
          <p:cNvSpPr txBox="1"/>
          <p:nvPr/>
        </p:nvSpPr>
        <p:spPr>
          <a:xfrm>
            <a:off x="639599" y="504766"/>
            <a:ext cx="7281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>
                <a:solidFill>
                  <a:srgbClr val="002060"/>
                </a:solidFill>
                <a:latin typeface="Corbel" panose="020B0503020204020204" pitchFamily="34" charset="0"/>
              </a:rPr>
              <a:t>Tulevaisuuden suuntia ja haaveita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799" y="1899147"/>
            <a:ext cx="4094400" cy="3070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kstiruutu 9"/>
          <p:cNvSpPr txBox="1"/>
          <p:nvPr/>
        </p:nvSpPr>
        <p:spPr>
          <a:xfrm>
            <a:off x="4576927" y="1460497"/>
            <a:ext cx="710738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i-FI" sz="2000" b="1" dirty="0">
              <a:latin typeface="Corbel" panose="020B0503020204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Corbel" panose="020B0503020204020204" pitchFamily="34" charset="0"/>
              </a:rPr>
              <a:t> kulttuuristen sisältöjen tuominen vielä vahvemmin mukaan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Corbel" panose="020B0503020204020204" pitchFamily="34" charset="0"/>
              </a:rPr>
              <a:t> taide ja luonto hyvinvoinnin lähteenä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Corbel" panose="020B0503020204020204" pitchFamily="34" charset="0"/>
              </a:rPr>
              <a:t> ruoka kokonaisuutena, ei pelkästään kokkailu vaan ravinnon merkitys ihmisen hyvinvoinnille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000" b="1" dirty="0">
                <a:latin typeface="Corbel" panose="020B0503020204020204" pitchFamily="34" charset="0"/>
              </a:rPr>
              <a:t>hanke tuskin istuu sellaisenaan joka lukioon, mutta sopivia paloja suosittelemme</a:t>
            </a:r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96408" y="4066214"/>
            <a:ext cx="2652179" cy="19891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090905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116</Words>
  <Application>Microsoft Office PowerPoint</Application>
  <PresentationFormat>Laajakuva</PresentationFormat>
  <Paragraphs>28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Corbel</vt:lpstr>
      <vt:lpstr>Courier New</vt:lpstr>
      <vt:lpstr>Symbol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Heinonen-Seppälä Anu</dc:creator>
  <cp:lastModifiedBy>Lammi Maria (OPH)</cp:lastModifiedBy>
  <cp:revision>12</cp:revision>
  <dcterms:created xsi:type="dcterms:W3CDTF">2022-11-21T07:01:48Z</dcterms:created>
  <dcterms:modified xsi:type="dcterms:W3CDTF">2022-12-19T12:55:38Z</dcterms:modified>
</cp:coreProperties>
</file>