
<file path=[Content_Types].xml><?xml version="1.0" encoding="utf-8"?>
<Types xmlns="http://schemas.openxmlformats.org/package/2006/content-types">
  <Default Extension="emf" ContentType="image/x-emf"/>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4"/>
  </p:sldMasterIdLst>
  <p:notesMasterIdLst>
    <p:notesMasterId r:id="rId64"/>
  </p:notesMasterIdLst>
  <p:sldIdLst>
    <p:sldId id="529" r:id="rId5"/>
    <p:sldId id="274" r:id="rId6"/>
    <p:sldId id="329" r:id="rId7"/>
    <p:sldId id="516" r:id="rId8"/>
    <p:sldId id="259" r:id="rId9"/>
    <p:sldId id="346" r:id="rId10"/>
    <p:sldId id="530" r:id="rId11"/>
    <p:sldId id="276" r:id="rId12"/>
    <p:sldId id="279" r:id="rId13"/>
    <p:sldId id="361" r:id="rId14"/>
    <p:sldId id="277" r:id="rId15"/>
    <p:sldId id="531" r:id="rId16"/>
    <p:sldId id="528" r:id="rId17"/>
    <p:sldId id="355" r:id="rId18"/>
    <p:sldId id="356" r:id="rId19"/>
    <p:sldId id="317" r:id="rId20"/>
    <p:sldId id="318" r:id="rId21"/>
    <p:sldId id="304" r:id="rId22"/>
    <p:sldId id="349" r:id="rId23"/>
    <p:sldId id="340" r:id="rId24"/>
    <p:sldId id="344" r:id="rId25"/>
    <p:sldId id="536" r:id="rId26"/>
    <p:sldId id="535" r:id="rId27"/>
    <p:sldId id="519" r:id="rId28"/>
    <p:sldId id="520" r:id="rId29"/>
    <p:sldId id="532" r:id="rId30"/>
    <p:sldId id="521" r:id="rId31"/>
    <p:sldId id="523" r:id="rId32"/>
    <p:sldId id="524" r:id="rId33"/>
    <p:sldId id="522" r:id="rId34"/>
    <p:sldId id="537" r:id="rId35"/>
    <p:sldId id="538" r:id="rId36"/>
    <p:sldId id="539" r:id="rId37"/>
    <p:sldId id="540" r:id="rId38"/>
    <p:sldId id="541" r:id="rId39"/>
    <p:sldId id="542" r:id="rId40"/>
    <p:sldId id="543" r:id="rId41"/>
    <p:sldId id="544" r:id="rId42"/>
    <p:sldId id="533" r:id="rId43"/>
    <p:sldId id="296" r:id="rId44"/>
    <p:sldId id="298" r:id="rId45"/>
    <p:sldId id="297" r:id="rId46"/>
    <p:sldId id="517" r:id="rId47"/>
    <p:sldId id="286" r:id="rId48"/>
    <p:sldId id="545" r:id="rId49"/>
    <p:sldId id="299" r:id="rId50"/>
    <p:sldId id="301" r:id="rId51"/>
    <p:sldId id="285" r:id="rId52"/>
    <p:sldId id="302" r:id="rId53"/>
    <p:sldId id="303" r:id="rId54"/>
    <p:sldId id="308" r:id="rId55"/>
    <p:sldId id="283" r:id="rId56"/>
    <p:sldId id="360" r:id="rId57"/>
    <p:sldId id="287" r:id="rId58"/>
    <p:sldId id="358" r:id="rId59"/>
    <p:sldId id="312" r:id="rId60"/>
    <p:sldId id="359" r:id="rId61"/>
    <p:sldId id="546" r:id="rId62"/>
    <p:sldId id="534" r:id="rId6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öderek Christine" initials="SC" lastIdx="5" clrIdx="0">
    <p:extLst>
      <p:ext uri="{19B8F6BF-5375-455C-9EA6-DF929625EA0E}">
        <p15:presenceInfo xmlns:p15="http://schemas.microsoft.com/office/powerpoint/2012/main" userId="S::christine.soderek@oph.fi::d903850b-207c-415a-9d84-bfddd47f548a"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41DC"/>
    <a:srgbClr val="3333FF"/>
    <a:srgbClr val="5BD013"/>
    <a:srgbClr val="FF5000"/>
    <a:srgbClr val="FFE500"/>
    <a:srgbClr val="FF00FF"/>
    <a:srgbClr val="00CC00"/>
    <a:srgbClr val="33CC33"/>
    <a:srgbClr val="009900"/>
    <a:srgbClr val="0066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Normaali tyyli 2 - Korostu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098" autoAdjust="0"/>
    <p:restoredTop sz="94660"/>
  </p:normalViewPr>
  <p:slideViewPr>
    <p:cSldViewPr snapToGrid="0">
      <p:cViewPr varScale="1">
        <p:scale>
          <a:sx n="67" d="100"/>
          <a:sy n="67" d="100"/>
        </p:scale>
        <p:origin x="908"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slide" Target="slides/slide59.xml"/><Relationship Id="rId68"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61" Type="http://schemas.openxmlformats.org/officeDocument/2006/relationships/slide" Target="slides/slide57.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notesMaster" Target="notesMasters/notesMaster1.xml"/><Relationship Id="rId69" Type="http://schemas.openxmlformats.org/officeDocument/2006/relationships/tableStyles" Target="tableStyle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viewProps" Target="viewProp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748EAF9-786C-4171-B883-693AADD6D68A}" type="doc">
      <dgm:prSet loTypeId="urn:microsoft.com/office/officeart/2005/8/layout/hProcess9" loCatId="process" qsTypeId="urn:microsoft.com/office/officeart/2005/8/quickstyle/simple1" qsCatId="simple" csTypeId="urn:microsoft.com/office/officeart/2005/8/colors/colorful5" csCatId="colorful" phldr="1"/>
      <dgm:spPr/>
    </dgm:pt>
    <dgm:pt modelId="{2A267AB7-F4AF-428B-B0D5-37E1412DA567}">
      <dgm:prSet phldrT="[Teksti]" custT="1">
        <dgm:style>
          <a:lnRef idx="2">
            <a:schemeClr val="accent1">
              <a:shade val="50000"/>
            </a:schemeClr>
          </a:lnRef>
          <a:fillRef idx="1">
            <a:schemeClr val="accent1"/>
          </a:fillRef>
          <a:effectRef idx="0">
            <a:schemeClr val="accent1"/>
          </a:effectRef>
          <a:fontRef idx="minor">
            <a:schemeClr val="lt1"/>
          </a:fontRef>
        </dgm:style>
      </dgm:prSet>
      <dgm:spPr/>
      <dgm:t>
        <a:bodyPr/>
        <a:lstStyle/>
        <a:p>
          <a:r>
            <a:rPr lang="sv-FI" sz="1800" b="1">
              <a:highlight>
                <a:srgbClr val="0041DC"/>
              </a:highlight>
            </a:rPr>
            <a:t>Lagar och normer</a:t>
          </a:r>
        </a:p>
      </dgm:t>
    </dgm:pt>
    <dgm:pt modelId="{2AAC6990-F518-4B29-8281-5E2C75B628C8}" type="parTrans" cxnId="{EE7454D1-00E9-43B7-AAFF-89953A510EC9}">
      <dgm:prSet/>
      <dgm:spPr/>
      <dgm:t>
        <a:bodyPr/>
        <a:lstStyle/>
        <a:p>
          <a:endParaRPr lang="fi-FI"/>
        </a:p>
      </dgm:t>
    </dgm:pt>
    <dgm:pt modelId="{8DDDACDE-B4B2-49AF-A082-014A35BF3A1C}" type="sibTrans" cxnId="{EE7454D1-00E9-43B7-AAFF-89953A510EC9}">
      <dgm:prSet/>
      <dgm:spPr/>
      <dgm:t>
        <a:bodyPr/>
        <a:lstStyle/>
        <a:p>
          <a:endParaRPr lang="fi-FI"/>
        </a:p>
      </dgm:t>
    </dgm:pt>
    <dgm:pt modelId="{8344EB66-7F52-4D98-A9B7-D9D374C22B58}">
      <dgm:prSet phldrT="[Teksti]" custT="1"/>
      <dgm:spPr>
        <a:solidFill>
          <a:srgbClr val="FF5000"/>
        </a:solidFill>
      </dgm:spPr>
      <dgm:t>
        <a:bodyPr/>
        <a:lstStyle/>
        <a:p>
          <a:r>
            <a:rPr lang="sv-FI" sz="1800" b="1"/>
            <a:t>Ingripande</a:t>
          </a:r>
        </a:p>
      </dgm:t>
    </dgm:pt>
    <dgm:pt modelId="{02D85DFA-4420-403D-9822-91F6B631ACF7}" type="parTrans" cxnId="{513EE349-4059-4A99-AB04-2EFD3CD55A8A}">
      <dgm:prSet/>
      <dgm:spPr/>
      <dgm:t>
        <a:bodyPr/>
        <a:lstStyle/>
        <a:p>
          <a:endParaRPr lang="fi-FI"/>
        </a:p>
      </dgm:t>
    </dgm:pt>
    <dgm:pt modelId="{4A6F3CC9-1C93-4EC3-9B86-8459A5747F77}" type="sibTrans" cxnId="{513EE349-4059-4A99-AB04-2EFD3CD55A8A}">
      <dgm:prSet/>
      <dgm:spPr/>
      <dgm:t>
        <a:bodyPr/>
        <a:lstStyle/>
        <a:p>
          <a:endParaRPr lang="fi-FI"/>
        </a:p>
      </dgm:t>
    </dgm:pt>
    <dgm:pt modelId="{ECAF7882-4008-4A4E-BC4E-C82800D56D60}">
      <dgm:prSet phldrT="[Teksti]" custT="1"/>
      <dgm:spPr>
        <a:solidFill>
          <a:srgbClr val="FFE500"/>
        </a:solidFill>
      </dgm:spPr>
      <dgm:t>
        <a:bodyPr/>
        <a:lstStyle/>
        <a:p>
          <a:r>
            <a:rPr lang="sv-FI" sz="1800" b="1">
              <a:solidFill>
                <a:schemeClr val="tx1"/>
              </a:solidFill>
            </a:rPr>
            <a:t>Individuellt stöd/vård</a:t>
          </a:r>
        </a:p>
      </dgm:t>
    </dgm:pt>
    <dgm:pt modelId="{FACF4A86-B996-4D51-8E8C-A584612FDBF0}" type="parTrans" cxnId="{0C40A139-5FD2-481A-BE1A-CEAE6808646B}">
      <dgm:prSet/>
      <dgm:spPr/>
      <dgm:t>
        <a:bodyPr/>
        <a:lstStyle/>
        <a:p>
          <a:endParaRPr lang="fi-FI"/>
        </a:p>
      </dgm:t>
    </dgm:pt>
    <dgm:pt modelId="{79011D68-7D8D-47D5-A440-9BF2CBD94C7F}" type="sibTrans" cxnId="{0C40A139-5FD2-481A-BE1A-CEAE6808646B}">
      <dgm:prSet/>
      <dgm:spPr/>
      <dgm:t>
        <a:bodyPr/>
        <a:lstStyle/>
        <a:p>
          <a:endParaRPr lang="fi-FI"/>
        </a:p>
      </dgm:t>
    </dgm:pt>
    <dgm:pt modelId="{FC3FBD60-2082-49D8-B01F-941BF2ACE6CB}">
      <dgm:prSet custT="1"/>
      <dgm:spPr>
        <a:solidFill>
          <a:srgbClr val="5BD013"/>
        </a:solidFill>
      </dgm:spPr>
      <dgm:t>
        <a:bodyPr/>
        <a:lstStyle/>
        <a:p>
          <a:r>
            <a:rPr lang="sv-FI" sz="1800" b="1" dirty="0"/>
            <a:t>Före-byggande</a:t>
          </a:r>
        </a:p>
      </dgm:t>
    </dgm:pt>
    <dgm:pt modelId="{0AEE562C-298B-4B3D-BE33-3DA5974BAF28}" type="parTrans" cxnId="{AADD5E88-AFB6-42F6-8378-17FE0DB7D7DB}">
      <dgm:prSet/>
      <dgm:spPr/>
      <dgm:t>
        <a:bodyPr/>
        <a:lstStyle/>
        <a:p>
          <a:endParaRPr lang="fi-FI"/>
        </a:p>
      </dgm:t>
    </dgm:pt>
    <dgm:pt modelId="{C7118733-8D2B-45D4-840B-98AC6BFA613C}" type="sibTrans" cxnId="{AADD5E88-AFB6-42F6-8378-17FE0DB7D7DB}">
      <dgm:prSet/>
      <dgm:spPr/>
      <dgm:t>
        <a:bodyPr/>
        <a:lstStyle/>
        <a:p>
          <a:endParaRPr lang="fi-FI"/>
        </a:p>
      </dgm:t>
    </dgm:pt>
    <dgm:pt modelId="{560DD4AD-665A-4FCD-932E-363511C362A4}">
      <dgm:prSet custT="1"/>
      <dgm:spPr>
        <a:solidFill>
          <a:srgbClr val="FF00FF"/>
        </a:solidFill>
      </dgm:spPr>
      <dgm:t>
        <a:bodyPr/>
        <a:lstStyle/>
        <a:p>
          <a:r>
            <a:rPr lang="sv-FI" sz="1800" b="1" dirty="0"/>
            <a:t>Upp-följning</a:t>
          </a:r>
        </a:p>
      </dgm:t>
    </dgm:pt>
    <dgm:pt modelId="{C753AD3A-BC87-4838-B20E-E8C3B765D462}" type="parTrans" cxnId="{E06444F8-9269-45AB-AAED-96DFB2DC35DC}">
      <dgm:prSet/>
      <dgm:spPr/>
      <dgm:t>
        <a:bodyPr/>
        <a:lstStyle/>
        <a:p>
          <a:endParaRPr lang="fi-FI"/>
        </a:p>
      </dgm:t>
    </dgm:pt>
    <dgm:pt modelId="{28857CC1-BD5A-4412-AF1E-F833DEF1CD77}" type="sibTrans" cxnId="{E06444F8-9269-45AB-AAED-96DFB2DC35DC}">
      <dgm:prSet/>
      <dgm:spPr/>
      <dgm:t>
        <a:bodyPr/>
        <a:lstStyle/>
        <a:p>
          <a:endParaRPr lang="fi-FI"/>
        </a:p>
      </dgm:t>
    </dgm:pt>
    <dgm:pt modelId="{A397805F-6BDB-46BD-8514-8DCA8B812171}" type="pres">
      <dgm:prSet presAssocID="{0748EAF9-786C-4171-B883-693AADD6D68A}" presName="CompostProcess" presStyleCnt="0">
        <dgm:presLayoutVars>
          <dgm:dir/>
          <dgm:resizeHandles val="exact"/>
        </dgm:presLayoutVars>
      </dgm:prSet>
      <dgm:spPr/>
    </dgm:pt>
    <dgm:pt modelId="{D0243AEC-41E2-4445-A77C-A6D4B651070C}" type="pres">
      <dgm:prSet presAssocID="{0748EAF9-786C-4171-B883-693AADD6D68A}" presName="arrow" presStyleLbl="bgShp" presStyleIdx="0" presStyleCnt="1" custLinFactNeighborX="3512" custLinFactNeighborY="-6117"/>
      <dgm:spPr>
        <a:solidFill>
          <a:srgbClr val="99CCFF"/>
        </a:solidFill>
      </dgm:spPr>
    </dgm:pt>
    <dgm:pt modelId="{4B77436E-0725-4E9F-B715-468115A8CE55}" type="pres">
      <dgm:prSet presAssocID="{0748EAF9-786C-4171-B883-693AADD6D68A}" presName="linearProcess" presStyleCnt="0"/>
      <dgm:spPr/>
    </dgm:pt>
    <dgm:pt modelId="{347B9142-F09B-4777-BD52-EFED97B5D2CB}" type="pres">
      <dgm:prSet presAssocID="{2A267AB7-F4AF-428B-B0D5-37E1412DA567}" presName="textNode" presStyleLbl="node1" presStyleIdx="0" presStyleCnt="5" custLinFactNeighborX="-1664" custLinFactNeighborY="-2051">
        <dgm:presLayoutVars>
          <dgm:bulletEnabled val="1"/>
        </dgm:presLayoutVars>
      </dgm:prSet>
      <dgm:spPr/>
    </dgm:pt>
    <dgm:pt modelId="{4A963730-254B-4998-BDF2-7061CC176891}" type="pres">
      <dgm:prSet presAssocID="{8DDDACDE-B4B2-49AF-A082-014A35BF3A1C}" presName="sibTrans" presStyleCnt="0"/>
      <dgm:spPr/>
    </dgm:pt>
    <dgm:pt modelId="{CF95B856-52EF-4758-9336-D0385FD6BDC7}" type="pres">
      <dgm:prSet presAssocID="{FC3FBD60-2082-49D8-B01F-941BF2ACE6CB}" presName="textNode" presStyleLbl="node1" presStyleIdx="1" presStyleCnt="5" custLinFactNeighborX="39350" custLinFactNeighborY="-410">
        <dgm:presLayoutVars>
          <dgm:bulletEnabled val="1"/>
        </dgm:presLayoutVars>
      </dgm:prSet>
      <dgm:spPr/>
    </dgm:pt>
    <dgm:pt modelId="{E7A7ACBF-CE14-40E6-B9EA-BA3E52396F2D}" type="pres">
      <dgm:prSet presAssocID="{C7118733-8D2B-45D4-840B-98AC6BFA613C}" presName="sibTrans" presStyleCnt="0"/>
      <dgm:spPr/>
    </dgm:pt>
    <dgm:pt modelId="{10E38159-B688-491C-A468-D1175A3EB2D0}" type="pres">
      <dgm:prSet presAssocID="{8344EB66-7F52-4D98-A9B7-D9D374C22B58}" presName="textNode" presStyleLbl="node1" presStyleIdx="2" presStyleCnt="5">
        <dgm:presLayoutVars>
          <dgm:bulletEnabled val="1"/>
        </dgm:presLayoutVars>
      </dgm:prSet>
      <dgm:spPr/>
    </dgm:pt>
    <dgm:pt modelId="{047406DB-A86B-4309-AC13-31CB4915D114}" type="pres">
      <dgm:prSet presAssocID="{4A6F3CC9-1C93-4EC3-9B86-8459A5747F77}" presName="sibTrans" presStyleCnt="0"/>
      <dgm:spPr/>
    </dgm:pt>
    <dgm:pt modelId="{8216C522-6FA8-4D0B-B9E4-85D80347A5E9}" type="pres">
      <dgm:prSet presAssocID="{560DD4AD-665A-4FCD-932E-363511C362A4}" presName="textNode" presStyleLbl="node1" presStyleIdx="3" presStyleCnt="5" custLinFactNeighborX="36595" custLinFactNeighborY="1327">
        <dgm:presLayoutVars>
          <dgm:bulletEnabled val="1"/>
        </dgm:presLayoutVars>
      </dgm:prSet>
      <dgm:spPr/>
    </dgm:pt>
    <dgm:pt modelId="{8B58A5A5-0D73-49BF-906B-068DC427FE02}" type="pres">
      <dgm:prSet presAssocID="{28857CC1-BD5A-4412-AF1E-F833DEF1CD77}" presName="sibTrans" presStyleCnt="0"/>
      <dgm:spPr/>
    </dgm:pt>
    <dgm:pt modelId="{D90AC6BF-E390-4D41-9F68-68A2E6D93DED}" type="pres">
      <dgm:prSet presAssocID="{ECAF7882-4008-4A4E-BC4E-C82800D56D60}" presName="textNode" presStyleLbl="node1" presStyleIdx="4" presStyleCnt="5">
        <dgm:presLayoutVars>
          <dgm:bulletEnabled val="1"/>
        </dgm:presLayoutVars>
      </dgm:prSet>
      <dgm:spPr/>
    </dgm:pt>
  </dgm:ptLst>
  <dgm:cxnLst>
    <dgm:cxn modelId="{F17FA237-1CC9-45A0-B1F9-7ECE404ECE9C}" type="presOf" srcId="{2A267AB7-F4AF-428B-B0D5-37E1412DA567}" destId="{347B9142-F09B-4777-BD52-EFED97B5D2CB}" srcOrd="0" destOrd="0" presId="urn:microsoft.com/office/officeart/2005/8/layout/hProcess9"/>
    <dgm:cxn modelId="{0C40A139-5FD2-481A-BE1A-CEAE6808646B}" srcId="{0748EAF9-786C-4171-B883-693AADD6D68A}" destId="{ECAF7882-4008-4A4E-BC4E-C82800D56D60}" srcOrd="4" destOrd="0" parTransId="{FACF4A86-B996-4D51-8E8C-A584612FDBF0}" sibTransId="{79011D68-7D8D-47D5-A440-9BF2CBD94C7F}"/>
    <dgm:cxn modelId="{513EE349-4059-4A99-AB04-2EFD3CD55A8A}" srcId="{0748EAF9-786C-4171-B883-693AADD6D68A}" destId="{8344EB66-7F52-4D98-A9B7-D9D374C22B58}" srcOrd="2" destOrd="0" parTransId="{02D85DFA-4420-403D-9822-91F6B631ACF7}" sibTransId="{4A6F3CC9-1C93-4EC3-9B86-8459A5747F77}"/>
    <dgm:cxn modelId="{5C19CE78-C5A8-4B5D-B813-7651CDCA0FEE}" type="presOf" srcId="{0748EAF9-786C-4171-B883-693AADD6D68A}" destId="{A397805F-6BDB-46BD-8514-8DCA8B812171}" srcOrd="0" destOrd="0" presId="urn:microsoft.com/office/officeart/2005/8/layout/hProcess9"/>
    <dgm:cxn modelId="{6EE5AC5A-C821-4D61-B809-2838318FBF89}" type="presOf" srcId="{FC3FBD60-2082-49D8-B01F-941BF2ACE6CB}" destId="{CF95B856-52EF-4758-9336-D0385FD6BDC7}" srcOrd="0" destOrd="0" presId="urn:microsoft.com/office/officeart/2005/8/layout/hProcess9"/>
    <dgm:cxn modelId="{0E81BA81-95A5-4E2F-A1B1-E70E889F4064}" type="presOf" srcId="{8344EB66-7F52-4D98-A9B7-D9D374C22B58}" destId="{10E38159-B688-491C-A468-D1175A3EB2D0}" srcOrd="0" destOrd="0" presId="urn:microsoft.com/office/officeart/2005/8/layout/hProcess9"/>
    <dgm:cxn modelId="{AADD5E88-AFB6-42F6-8378-17FE0DB7D7DB}" srcId="{0748EAF9-786C-4171-B883-693AADD6D68A}" destId="{FC3FBD60-2082-49D8-B01F-941BF2ACE6CB}" srcOrd="1" destOrd="0" parTransId="{0AEE562C-298B-4B3D-BE33-3DA5974BAF28}" sibTransId="{C7118733-8D2B-45D4-840B-98AC6BFA613C}"/>
    <dgm:cxn modelId="{EE7454D1-00E9-43B7-AAFF-89953A510EC9}" srcId="{0748EAF9-786C-4171-B883-693AADD6D68A}" destId="{2A267AB7-F4AF-428B-B0D5-37E1412DA567}" srcOrd="0" destOrd="0" parTransId="{2AAC6990-F518-4B29-8281-5E2C75B628C8}" sibTransId="{8DDDACDE-B4B2-49AF-A082-014A35BF3A1C}"/>
    <dgm:cxn modelId="{001BACDF-3563-4664-895B-ACC199D1CFBC}" type="presOf" srcId="{ECAF7882-4008-4A4E-BC4E-C82800D56D60}" destId="{D90AC6BF-E390-4D41-9F68-68A2E6D93DED}" srcOrd="0" destOrd="0" presId="urn:microsoft.com/office/officeart/2005/8/layout/hProcess9"/>
    <dgm:cxn modelId="{5C19B7E3-0502-4652-B1DE-7A9A9D43F41E}" type="presOf" srcId="{560DD4AD-665A-4FCD-932E-363511C362A4}" destId="{8216C522-6FA8-4D0B-B9E4-85D80347A5E9}" srcOrd="0" destOrd="0" presId="urn:microsoft.com/office/officeart/2005/8/layout/hProcess9"/>
    <dgm:cxn modelId="{E06444F8-9269-45AB-AAED-96DFB2DC35DC}" srcId="{0748EAF9-786C-4171-B883-693AADD6D68A}" destId="{560DD4AD-665A-4FCD-932E-363511C362A4}" srcOrd="3" destOrd="0" parTransId="{C753AD3A-BC87-4838-B20E-E8C3B765D462}" sibTransId="{28857CC1-BD5A-4412-AF1E-F833DEF1CD77}"/>
    <dgm:cxn modelId="{415E5A0D-49FE-47E5-A7FC-F9CD0C9EDC9B}" type="presParOf" srcId="{A397805F-6BDB-46BD-8514-8DCA8B812171}" destId="{D0243AEC-41E2-4445-A77C-A6D4B651070C}" srcOrd="0" destOrd="0" presId="urn:microsoft.com/office/officeart/2005/8/layout/hProcess9"/>
    <dgm:cxn modelId="{7B1894EC-EC57-409D-BB59-B60DDBDCC2EA}" type="presParOf" srcId="{A397805F-6BDB-46BD-8514-8DCA8B812171}" destId="{4B77436E-0725-4E9F-B715-468115A8CE55}" srcOrd="1" destOrd="0" presId="urn:microsoft.com/office/officeart/2005/8/layout/hProcess9"/>
    <dgm:cxn modelId="{6F5E7BF4-3C62-4DFC-8AF8-83FD0CB5FFF2}" type="presParOf" srcId="{4B77436E-0725-4E9F-B715-468115A8CE55}" destId="{347B9142-F09B-4777-BD52-EFED97B5D2CB}" srcOrd="0" destOrd="0" presId="urn:microsoft.com/office/officeart/2005/8/layout/hProcess9"/>
    <dgm:cxn modelId="{252DF951-40D7-4A85-A829-731BCEBCED9F}" type="presParOf" srcId="{4B77436E-0725-4E9F-B715-468115A8CE55}" destId="{4A963730-254B-4998-BDF2-7061CC176891}" srcOrd="1" destOrd="0" presId="urn:microsoft.com/office/officeart/2005/8/layout/hProcess9"/>
    <dgm:cxn modelId="{622B0499-E7D3-48C9-8430-A6A6130AEEC1}" type="presParOf" srcId="{4B77436E-0725-4E9F-B715-468115A8CE55}" destId="{CF95B856-52EF-4758-9336-D0385FD6BDC7}" srcOrd="2" destOrd="0" presId="urn:microsoft.com/office/officeart/2005/8/layout/hProcess9"/>
    <dgm:cxn modelId="{464F2973-3760-4A01-9C20-D286044C0E2A}" type="presParOf" srcId="{4B77436E-0725-4E9F-B715-468115A8CE55}" destId="{E7A7ACBF-CE14-40E6-B9EA-BA3E52396F2D}" srcOrd="3" destOrd="0" presId="urn:microsoft.com/office/officeart/2005/8/layout/hProcess9"/>
    <dgm:cxn modelId="{B072C7F3-E401-40EC-9F5A-F1D7E2AF9CD6}" type="presParOf" srcId="{4B77436E-0725-4E9F-B715-468115A8CE55}" destId="{10E38159-B688-491C-A468-D1175A3EB2D0}" srcOrd="4" destOrd="0" presId="urn:microsoft.com/office/officeart/2005/8/layout/hProcess9"/>
    <dgm:cxn modelId="{97771208-9B3E-4FE7-94A8-36FD9CBAC7DB}" type="presParOf" srcId="{4B77436E-0725-4E9F-B715-468115A8CE55}" destId="{047406DB-A86B-4309-AC13-31CB4915D114}" srcOrd="5" destOrd="0" presId="urn:microsoft.com/office/officeart/2005/8/layout/hProcess9"/>
    <dgm:cxn modelId="{7E84FF2E-F895-4B51-81C2-A3DEA08A1B22}" type="presParOf" srcId="{4B77436E-0725-4E9F-B715-468115A8CE55}" destId="{8216C522-6FA8-4D0B-B9E4-85D80347A5E9}" srcOrd="6" destOrd="0" presId="urn:microsoft.com/office/officeart/2005/8/layout/hProcess9"/>
    <dgm:cxn modelId="{8E835271-20B6-4073-8A24-5C1B6C32D8E6}" type="presParOf" srcId="{4B77436E-0725-4E9F-B715-468115A8CE55}" destId="{8B58A5A5-0D73-49BF-906B-068DC427FE02}" srcOrd="7" destOrd="0" presId="urn:microsoft.com/office/officeart/2005/8/layout/hProcess9"/>
    <dgm:cxn modelId="{28CC6231-DEC2-437B-AED4-F58087F7646B}" type="presParOf" srcId="{4B77436E-0725-4E9F-B715-468115A8CE55}" destId="{D90AC6BF-E390-4D41-9F68-68A2E6D93DED}" srcOrd="8"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9B2E3B9-E2EA-41A2-85DB-3B48AD8802BF}"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fi-FI"/>
        </a:p>
      </dgm:t>
    </dgm:pt>
    <dgm:pt modelId="{D008659E-E953-48B6-A825-162A1AFDF5ED}">
      <dgm:prSet phldrT="[Teksti]" custT="1"/>
      <dgm:spPr>
        <a:solidFill>
          <a:srgbClr val="0041DC"/>
        </a:solidFill>
      </dgm:spPr>
      <dgm:t>
        <a:bodyPr/>
        <a:lstStyle/>
        <a:p>
          <a:pPr>
            <a:buNone/>
          </a:pPr>
          <a:r>
            <a:rPr lang="sv-FI" sz="3600" b="0" dirty="0">
              <a:solidFill>
                <a:schemeClr val="bg1"/>
              </a:solidFill>
              <a:latin typeface="+mn-lt"/>
              <a:ea typeface="+mn-ea"/>
              <a:cs typeface="+mn-cs"/>
            </a:rPr>
            <a:t>Värde-grunden</a:t>
          </a:r>
        </a:p>
      </dgm:t>
    </dgm:pt>
    <dgm:pt modelId="{E5F01FB5-EF4F-458A-8760-00F38DE9DF04}" type="parTrans" cxnId="{86B75215-4014-45F2-A8B6-BD3678C31A03}">
      <dgm:prSet/>
      <dgm:spPr/>
      <dgm:t>
        <a:bodyPr/>
        <a:lstStyle/>
        <a:p>
          <a:endParaRPr lang="fi-FI"/>
        </a:p>
      </dgm:t>
    </dgm:pt>
    <dgm:pt modelId="{F3D4225B-E429-4376-9A8E-3D8D0DEB9EB0}" type="sibTrans" cxnId="{86B75215-4014-45F2-A8B6-BD3678C31A03}">
      <dgm:prSet/>
      <dgm:spPr/>
      <dgm:t>
        <a:bodyPr/>
        <a:lstStyle/>
        <a:p>
          <a:endParaRPr lang="fi-FI"/>
        </a:p>
      </dgm:t>
    </dgm:pt>
    <dgm:pt modelId="{5AC58442-2663-4A57-B263-576D84E5B004}">
      <dgm:prSet phldrT="[Teksti]" custT="1"/>
      <dgm:spPr>
        <a:solidFill>
          <a:srgbClr val="5BD013"/>
        </a:solidFill>
      </dgm:spPr>
      <dgm:t>
        <a:bodyPr/>
        <a:lstStyle/>
        <a:p>
          <a:r>
            <a:rPr lang="sv-FI" sz="3600" b="0">
              <a:solidFill>
                <a:schemeClr val="bg1"/>
              </a:solidFill>
              <a:latin typeface="+mn-lt"/>
              <a:ea typeface="+mn-ea"/>
              <a:cs typeface="+mn-cs"/>
            </a:rPr>
            <a:t>Verksamhets-</a:t>
          </a:r>
        </a:p>
        <a:p>
          <a:r>
            <a:rPr lang="sv-FI" sz="3600" b="0">
              <a:solidFill>
                <a:schemeClr val="bg1"/>
              </a:solidFill>
              <a:latin typeface="+mn-lt"/>
              <a:ea typeface="+mn-ea"/>
              <a:cs typeface="+mn-cs"/>
            </a:rPr>
            <a:t>kulturen</a:t>
          </a:r>
        </a:p>
      </dgm:t>
    </dgm:pt>
    <dgm:pt modelId="{936A8BE7-941E-4B6F-A913-7A544F952D9C}" type="parTrans" cxnId="{F805BD76-5A63-4190-A71C-B2349BA4B6E9}">
      <dgm:prSet/>
      <dgm:spPr/>
      <dgm:t>
        <a:bodyPr/>
        <a:lstStyle/>
        <a:p>
          <a:endParaRPr lang="fi-FI"/>
        </a:p>
      </dgm:t>
    </dgm:pt>
    <dgm:pt modelId="{557657B5-AD6B-4294-89EA-3C1C685BD456}" type="sibTrans" cxnId="{F805BD76-5A63-4190-A71C-B2349BA4B6E9}">
      <dgm:prSet/>
      <dgm:spPr/>
      <dgm:t>
        <a:bodyPr/>
        <a:lstStyle/>
        <a:p>
          <a:endParaRPr lang="fi-FI"/>
        </a:p>
      </dgm:t>
    </dgm:pt>
    <dgm:pt modelId="{44E6B5A6-93F8-4C9A-8114-1655CDF965B3}">
      <dgm:prSet phldrT="[Teksti]" custT="1"/>
      <dgm:spPr>
        <a:solidFill>
          <a:srgbClr val="FF5000"/>
        </a:solidFill>
      </dgm:spPr>
      <dgm:t>
        <a:bodyPr/>
        <a:lstStyle/>
        <a:p>
          <a:pPr marL="0" lvl="0" algn="ctr" defTabSz="2133600">
            <a:lnSpc>
              <a:spcPct val="90000"/>
            </a:lnSpc>
            <a:spcBef>
              <a:spcPct val="0"/>
            </a:spcBef>
            <a:spcAft>
              <a:spcPct val="35000"/>
            </a:spcAft>
            <a:buNone/>
          </a:pPr>
          <a:r>
            <a:rPr lang="sv-FI" sz="3600" b="0">
              <a:solidFill>
                <a:schemeClr val="bg1"/>
              </a:solidFill>
              <a:latin typeface="+mn-lt"/>
              <a:ea typeface="+mn-ea"/>
              <a:cs typeface="Calibri Light" panose="020F0302020204030204" pitchFamily="34" charset="0"/>
            </a:rPr>
            <a:t>Mångsidig kompetens</a:t>
          </a:r>
        </a:p>
      </dgm:t>
    </dgm:pt>
    <dgm:pt modelId="{6BB4230D-E179-49F0-985A-79EF66596C59}" type="parTrans" cxnId="{4DB48154-E8EF-435B-A447-E6A1D240FA81}">
      <dgm:prSet/>
      <dgm:spPr/>
      <dgm:t>
        <a:bodyPr/>
        <a:lstStyle/>
        <a:p>
          <a:endParaRPr lang="fi-FI"/>
        </a:p>
      </dgm:t>
    </dgm:pt>
    <dgm:pt modelId="{1D58D65A-99AF-436B-ABC5-BCA55A2F273D}" type="sibTrans" cxnId="{4DB48154-E8EF-435B-A447-E6A1D240FA81}">
      <dgm:prSet/>
      <dgm:spPr/>
      <dgm:t>
        <a:bodyPr/>
        <a:lstStyle/>
        <a:p>
          <a:endParaRPr lang="fi-FI"/>
        </a:p>
      </dgm:t>
    </dgm:pt>
    <dgm:pt modelId="{EA4D742C-2B07-4551-A057-7B6B1CA67CC8}">
      <dgm:prSet phldrT="[Teksti]" custT="1"/>
      <dgm:spPr>
        <a:solidFill>
          <a:srgbClr val="FFE500"/>
        </a:solidFill>
      </dgm:spPr>
      <dgm:t>
        <a:bodyPr/>
        <a:lstStyle/>
        <a:p>
          <a:r>
            <a:rPr lang="sv-FI" sz="3200" b="0">
              <a:solidFill>
                <a:schemeClr val="tx1"/>
              </a:solidFill>
              <a:latin typeface="+mn-lt"/>
            </a:rPr>
            <a:t>Läroämnen:</a:t>
          </a:r>
        </a:p>
        <a:p>
          <a:r>
            <a:rPr lang="sv-FI" sz="3200" b="0">
              <a:solidFill>
                <a:srgbClr val="0066FF"/>
              </a:solidFill>
              <a:latin typeface="+mn-lt"/>
              <a:ea typeface="+mn-ea"/>
              <a:cs typeface="+mn-cs"/>
            </a:rPr>
            <a:t>Hälsokunskap</a:t>
          </a:r>
          <a:r>
            <a:rPr lang="sv-FI" sz="3200" b="0">
              <a:solidFill>
                <a:schemeClr val="tx1"/>
              </a:solidFill>
              <a:latin typeface="+mn-lt"/>
              <a:ea typeface="+mn-ea"/>
              <a:cs typeface="+mn-cs"/>
            </a:rPr>
            <a:t> </a:t>
          </a:r>
          <a:r>
            <a:rPr lang="sv-FI" sz="3200" b="0">
              <a:solidFill>
                <a:srgbClr val="FF0000"/>
              </a:solidFill>
              <a:latin typeface="+mn-lt"/>
              <a:ea typeface="+mn-ea"/>
              <a:cs typeface="+mn-cs"/>
            </a:rPr>
            <a:t>Samhällslära</a:t>
          </a:r>
          <a:r>
            <a:rPr lang="sv-FI" sz="3200" b="0">
              <a:solidFill>
                <a:schemeClr val="tx1"/>
              </a:solidFill>
              <a:latin typeface="+mn-lt"/>
              <a:ea typeface="+mn-ea"/>
              <a:cs typeface="+mn-cs"/>
            </a:rPr>
            <a:t> </a:t>
          </a:r>
          <a:r>
            <a:rPr lang="sv-FI" sz="3200" b="0">
              <a:solidFill>
                <a:srgbClr val="009900"/>
              </a:solidFill>
              <a:latin typeface="+mn-lt"/>
              <a:ea typeface="+mn-ea"/>
              <a:cs typeface="+mn-cs"/>
            </a:rPr>
            <a:t>Modersmål och litteratur</a:t>
          </a:r>
          <a:r>
            <a:rPr lang="sv-FI" sz="3200" b="0">
              <a:solidFill>
                <a:schemeClr val="tx1"/>
              </a:solidFill>
              <a:latin typeface="+mn-lt"/>
              <a:ea typeface="+mn-ea"/>
              <a:cs typeface="+mn-cs"/>
            </a:rPr>
            <a:t> </a:t>
          </a:r>
          <a:r>
            <a:rPr lang="sv-FI" sz="3200" b="0">
              <a:solidFill>
                <a:srgbClr val="7030A0"/>
              </a:solidFill>
              <a:latin typeface="+mn-lt"/>
              <a:ea typeface="+mn-ea"/>
              <a:cs typeface="+mn-cs"/>
            </a:rPr>
            <a:t>Åskådningsämnen</a:t>
          </a:r>
          <a:r>
            <a:rPr lang="sv-FI" sz="3200" b="0">
              <a:solidFill>
                <a:schemeClr val="tx1"/>
              </a:solidFill>
              <a:latin typeface="+mn-lt"/>
              <a:ea typeface="+mn-ea"/>
              <a:cs typeface="+mn-cs"/>
            </a:rPr>
            <a:t> </a:t>
          </a:r>
          <a:r>
            <a:rPr lang="sv-FI" sz="3200" b="0">
              <a:solidFill>
                <a:srgbClr val="FF00FF"/>
              </a:solidFill>
              <a:latin typeface="+mn-lt"/>
              <a:ea typeface="+mn-ea"/>
              <a:cs typeface="+mn-cs"/>
            </a:rPr>
            <a:t>Konst- och färdighetsämnen</a:t>
          </a:r>
          <a:r>
            <a:rPr lang="sv-FI" sz="3200" b="0">
              <a:solidFill>
                <a:schemeClr val="tx1"/>
              </a:solidFill>
              <a:latin typeface="+mn-lt"/>
              <a:ea typeface="+mn-ea"/>
              <a:cs typeface="+mn-cs"/>
            </a:rPr>
            <a:t>  </a:t>
          </a:r>
          <a:r>
            <a:rPr lang="sv-FI" sz="3200" b="0">
              <a:solidFill>
                <a:srgbClr val="0066FF"/>
              </a:solidFill>
              <a:latin typeface="+mn-lt"/>
              <a:ea typeface="+mn-ea"/>
              <a:cs typeface="+mn-cs"/>
            </a:rPr>
            <a:t>Psykologi (gymnasiet) </a:t>
          </a:r>
          <a:r>
            <a:rPr lang="sv-FI" sz="3200" b="1">
              <a:solidFill>
                <a:srgbClr val="009900"/>
              </a:solidFill>
              <a:latin typeface="Calibri Light" panose="020F0302020204030204"/>
              <a:ea typeface="+mn-ea"/>
              <a:cs typeface="+mn-cs"/>
            </a:rPr>
            <a:t>Gemensamma examensdelar (yrkesutbildning)…</a:t>
          </a:r>
        </a:p>
      </dgm:t>
    </dgm:pt>
    <dgm:pt modelId="{D18987BA-39E0-4424-873C-1645FD4BC2EE}" type="parTrans" cxnId="{0263EE60-EF60-4DC1-9B2D-E90C201FB570}">
      <dgm:prSet/>
      <dgm:spPr/>
      <dgm:t>
        <a:bodyPr/>
        <a:lstStyle/>
        <a:p>
          <a:endParaRPr lang="fi-FI"/>
        </a:p>
      </dgm:t>
    </dgm:pt>
    <dgm:pt modelId="{73C544A8-4B43-40AB-BF8B-E3D605015E64}" type="sibTrans" cxnId="{0263EE60-EF60-4DC1-9B2D-E90C201FB570}">
      <dgm:prSet/>
      <dgm:spPr/>
      <dgm:t>
        <a:bodyPr/>
        <a:lstStyle/>
        <a:p>
          <a:endParaRPr lang="fi-FI"/>
        </a:p>
      </dgm:t>
    </dgm:pt>
    <dgm:pt modelId="{11B0C10D-CF2B-4A82-937D-2A572FAC8D38}">
      <dgm:prSet phldrT="[Teksti]" custT="1"/>
      <dgm:spPr>
        <a:solidFill>
          <a:srgbClr val="7030A0"/>
        </a:solidFill>
      </dgm:spPr>
      <dgm:t>
        <a:bodyPr/>
        <a:lstStyle/>
        <a:p>
          <a:endParaRPr lang="fi-FI" sz="4800" b="1" dirty="0">
            <a:solidFill>
              <a:srgbClr val="FFFF00"/>
            </a:solidFill>
          </a:endParaRPr>
        </a:p>
      </dgm:t>
    </dgm:pt>
    <dgm:pt modelId="{421183FC-AAD6-40E4-AB8E-E34D763C0F48}" type="sibTrans" cxnId="{44C02F49-D1BB-4134-92EF-33918BA914A8}">
      <dgm:prSet/>
      <dgm:spPr/>
      <dgm:t>
        <a:bodyPr/>
        <a:lstStyle/>
        <a:p>
          <a:endParaRPr lang="fi-FI"/>
        </a:p>
      </dgm:t>
    </dgm:pt>
    <dgm:pt modelId="{7AAB21E4-8967-4C78-A71A-61092CFE0CBF}" type="parTrans" cxnId="{44C02F49-D1BB-4134-92EF-33918BA914A8}">
      <dgm:prSet/>
      <dgm:spPr/>
      <dgm:t>
        <a:bodyPr/>
        <a:lstStyle/>
        <a:p>
          <a:endParaRPr lang="fi-FI"/>
        </a:p>
      </dgm:t>
    </dgm:pt>
    <dgm:pt modelId="{0705DF2E-40C3-45BB-A1B9-CDD308E61F63}" type="pres">
      <dgm:prSet presAssocID="{B9B2E3B9-E2EA-41A2-85DB-3B48AD8802BF}" presName="diagram" presStyleCnt="0">
        <dgm:presLayoutVars>
          <dgm:dir/>
          <dgm:resizeHandles val="exact"/>
        </dgm:presLayoutVars>
      </dgm:prSet>
      <dgm:spPr/>
    </dgm:pt>
    <dgm:pt modelId="{4E9C748E-8D8C-4574-904A-228601B4A236}" type="pres">
      <dgm:prSet presAssocID="{D008659E-E953-48B6-A825-162A1AFDF5ED}" presName="node" presStyleLbl="node1" presStyleIdx="0" presStyleCnt="5" custScaleX="109324" custLinFactNeighborX="-8942" custLinFactNeighborY="1954">
        <dgm:presLayoutVars>
          <dgm:bulletEnabled val="1"/>
        </dgm:presLayoutVars>
      </dgm:prSet>
      <dgm:spPr/>
    </dgm:pt>
    <dgm:pt modelId="{DC73B504-3164-43ED-8036-45D6B8BED768}" type="pres">
      <dgm:prSet presAssocID="{F3D4225B-E429-4376-9A8E-3D8D0DEB9EB0}" presName="sibTrans" presStyleCnt="0"/>
      <dgm:spPr/>
    </dgm:pt>
    <dgm:pt modelId="{861CDB92-D76B-4A6E-8442-583D125EE9B3}" type="pres">
      <dgm:prSet presAssocID="{5AC58442-2663-4A57-B263-576D84E5B004}" presName="node" presStyleLbl="node1" presStyleIdx="1" presStyleCnt="5" custScaleX="114280" custLinFactNeighborX="-8175" custLinFactNeighborY="1954">
        <dgm:presLayoutVars>
          <dgm:bulletEnabled val="1"/>
        </dgm:presLayoutVars>
      </dgm:prSet>
      <dgm:spPr/>
    </dgm:pt>
    <dgm:pt modelId="{A2B66E36-DD3F-4600-A2D5-54AFABB9A25A}" type="pres">
      <dgm:prSet presAssocID="{557657B5-AD6B-4294-89EA-3C1C685BD456}" presName="sibTrans" presStyleCnt="0"/>
      <dgm:spPr/>
    </dgm:pt>
    <dgm:pt modelId="{A73180A5-0820-4558-A960-4567D9094133}" type="pres">
      <dgm:prSet presAssocID="{44E6B5A6-93F8-4C9A-8114-1655CDF965B3}" presName="node" presStyleLbl="node1" presStyleIdx="2" presStyleCnt="5" custScaleX="122356" custLinFactNeighborY="1003">
        <dgm:presLayoutVars>
          <dgm:bulletEnabled val="1"/>
        </dgm:presLayoutVars>
      </dgm:prSet>
      <dgm:spPr/>
    </dgm:pt>
    <dgm:pt modelId="{243A1CF7-DE08-4D74-85F4-ADDD41FCF249}" type="pres">
      <dgm:prSet presAssocID="{1D58D65A-99AF-436B-ABC5-BCA55A2F273D}" presName="sibTrans" presStyleCnt="0"/>
      <dgm:spPr/>
    </dgm:pt>
    <dgm:pt modelId="{4E32581F-C813-48B8-AC61-FF04DF9874B1}" type="pres">
      <dgm:prSet presAssocID="{11B0C10D-CF2B-4A82-937D-2A572FAC8D38}" presName="node" presStyleLbl="node1" presStyleIdx="3" presStyleCnt="5" custLinFactX="15962" custLinFactNeighborX="100000" custLinFactNeighborY="1472">
        <dgm:presLayoutVars>
          <dgm:bulletEnabled val="1"/>
        </dgm:presLayoutVars>
      </dgm:prSet>
      <dgm:spPr/>
    </dgm:pt>
    <dgm:pt modelId="{D6523241-102D-444B-9469-15492FEE5236}" type="pres">
      <dgm:prSet presAssocID="{421183FC-AAD6-40E4-AB8E-E34D763C0F48}" presName="sibTrans" presStyleCnt="0"/>
      <dgm:spPr/>
    </dgm:pt>
    <dgm:pt modelId="{CB8E13BC-392E-44CA-83C6-77207C05799D}" type="pres">
      <dgm:prSet presAssocID="{EA4D742C-2B07-4551-A057-7B6B1CA67CC8}" presName="node" presStyleLbl="node1" presStyleIdx="4" presStyleCnt="5" custScaleX="274956" custScaleY="165467" custLinFactNeighborX="-68788" custLinFactNeighborY="-1801">
        <dgm:presLayoutVars>
          <dgm:bulletEnabled val="1"/>
        </dgm:presLayoutVars>
      </dgm:prSet>
      <dgm:spPr/>
    </dgm:pt>
  </dgm:ptLst>
  <dgm:cxnLst>
    <dgm:cxn modelId="{86B75215-4014-45F2-A8B6-BD3678C31A03}" srcId="{B9B2E3B9-E2EA-41A2-85DB-3B48AD8802BF}" destId="{D008659E-E953-48B6-A825-162A1AFDF5ED}" srcOrd="0" destOrd="0" parTransId="{E5F01FB5-EF4F-458A-8760-00F38DE9DF04}" sibTransId="{F3D4225B-E429-4376-9A8E-3D8D0DEB9EB0}"/>
    <dgm:cxn modelId="{8ADEF217-5E7C-4C3E-ACC5-484BECC1D705}" type="presOf" srcId="{5AC58442-2663-4A57-B263-576D84E5B004}" destId="{861CDB92-D76B-4A6E-8442-583D125EE9B3}" srcOrd="0" destOrd="0" presId="urn:microsoft.com/office/officeart/2005/8/layout/default"/>
    <dgm:cxn modelId="{0263EE60-EF60-4DC1-9B2D-E90C201FB570}" srcId="{B9B2E3B9-E2EA-41A2-85DB-3B48AD8802BF}" destId="{EA4D742C-2B07-4551-A057-7B6B1CA67CC8}" srcOrd="4" destOrd="0" parTransId="{D18987BA-39E0-4424-873C-1645FD4BC2EE}" sibTransId="{73C544A8-4B43-40AB-BF8B-E3D605015E64}"/>
    <dgm:cxn modelId="{44C02F49-D1BB-4134-92EF-33918BA914A8}" srcId="{B9B2E3B9-E2EA-41A2-85DB-3B48AD8802BF}" destId="{11B0C10D-CF2B-4A82-937D-2A572FAC8D38}" srcOrd="3" destOrd="0" parTransId="{7AAB21E4-8967-4C78-A71A-61092CFE0CBF}" sibTransId="{421183FC-AAD6-40E4-AB8E-E34D763C0F48}"/>
    <dgm:cxn modelId="{89B3BA6F-7D52-4699-BF9F-8B0513B02936}" type="presOf" srcId="{D008659E-E953-48B6-A825-162A1AFDF5ED}" destId="{4E9C748E-8D8C-4574-904A-228601B4A236}" srcOrd="0" destOrd="0" presId="urn:microsoft.com/office/officeart/2005/8/layout/default"/>
    <dgm:cxn modelId="{D18FF16F-2D99-44B9-A74F-99EBB5754708}" type="presOf" srcId="{44E6B5A6-93F8-4C9A-8114-1655CDF965B3}" destId="{A73180A5-0820-4558-A960-4567D9094133}" srcOrd="0" destOrd="0" presId="urn:microsoft.com/office/officeart/2005/8/layout/default"/>
    <dgm:cxn modelId="{4DB48154-E8EF-435B-A447-E6A1D240FA81}" srcId="{B9B2E3B9-E2EA-41A2-85DB-3B48AD8802BF}" destId="{44E6B5A6-93F8-4C9A-8114-1655CDF965B3}" srcOrd="2" destOrd="0" parTransId="{6BB4230D-E179-49F0-985A-79EF66596C59}" sibTransId="{1D58D65A-99AF-436B-ABC5-BCA55A2F273D}"/>
    <dgm:cxn modelId="{F805BD76-5A63-4190-A71C-B2349BA4B6E9}" srcId="{B9B2E3B9-E2EA-41A2-85DB-3B48AD8802BF}" destId="{5AC58442-2663-4A57-B263-576D84E5B004}" srcOrd="1" destOrd="0" parTransId="{936A8BE7-941E-4B6F-A913-7A544F952D9C}" sibTransId="{557657B5-AD6B-4294-89EA-3C1C685BD456}"/>
    <dgm:cxn modelId="{163A3DC5-3710-46D1-AF6B-5BE669D510D8}" type="presOf" srcId="{B9B2E3B9-E2EA-41A2-85DB-3B48AD8802BF}" destId="{0705DF2E-40C3-45BB-A1B9-CDD308E61F63}" srcOrd="0" destOrd="0" presId="urn:microsoft.com/office/officeart/2005/8/layout/default"/>
    <dgm:cxn modelId="{402BA8C6-5D26-4BC1-8B86-45F8B8AA922F}" type="presOf" srcId="{11B0C10D-CF2B-4A82-937D-2A572FAC8D38}" destId="{4E32581F-C813-48B8-AC61-FF04DF9874B1}" srcOrd="0" destOrd="0" presId="urn:microsoft.com/office/officeart/2005/8/layout/default"/>
    <dgm:cxn modelId="{F3C924D8-AEE1-4C6B-9012-0132944D5D6C}" type="presOf" srcId="{EA4D742C-2B07-4551-A057-7B6B1CA67CC8}" destId="{CB8E13BC-392E-44CA-83C6-77207C05799D}" srcOrd="0" destOrd="0" presId="urn:microsoft.com/office/officeart/2005/8/layout/default"/>
    <dgm:cxn modelId="{A1B4006B-37F9-46CC-B361-3A72E1EF20E0}" type="presParOf" srcId="{0705DF2E-40C3-45BB-A1B9-CDD308E61F63}" destId="{4E9C748E-8D8C-4574-904A-228601B4A236}" srcOrd="0" destOrd="0" presId="urn:microsoft.com/office/officeart/2005/8/layout/default"/>
    <dgm:cxn modelId="{A3C0F3D5-ADD6-445B-83B6-F377E23525A2}" type="presParOf" srcId="{0705DF2E-40C3-45BB-A1B9-CDD308E61F63}" destId="{DC73B504-3164-43ED-8036-45D6B8BED768}" srcOrd="1" destOrd="0" presId="urn:microsoft.com/office/officeart/2005/8/layout/default"/>
    <dgm:cxn modelId="{9DCC96DC-B0FB-4C6E-8EEA-2614DB57188C}" type="presParOf" srcId="{0705DF2E-40C3-45BB-A1B9-CDD308E61F63}" destId="{861CDB92-D76B-4A6E-8442-583D125EE9B3}" srcOrd="2" destOrd="0" presId="urn:microsoft.com/office/officeart/2005/8/layout/default"/>
    <dgm:cxn modelId="{F9D702B0-CC79-4172-8E47-5C8C7EEC17E5}" type="presParOf" srcId="{0705DF2E-40C3-45BB-A1B9-CDD308E61F63}" destId="{A2B66E36-DD3F-4600-A2D5-54AFABB9A25A}" srcOrd="3" destOrd="0" presId="urn:microsoft.com/office/officeart/2005/8/layout/default"/>
    <dgm:cxn modelId="{E0BDF0E2-5C1D-49BC-AC80-5ACB716CA09C}" type="presParOf" srcId="{0705DF2E-40C3-45BB-A1B9-CDD308E61F63}" destId="{A73180A5-0820-4558-A960-4567D9094133}" srcOrd="4" destOrd="0" presId="urn:microsoft.com/office/officeart/2005/8/layout/default"/>
    <dgm:cxn modelId="{8F07F713-5A24-4D4C-947F-2D45858795F4}" type="presParOf" srcId="{0705DF2E-40C3-45BB-A1B9-CDD308E61F63}" destId="{243A1CF7-DE08-4D74-85F4-ADDD41FCF249}" srcOrd="5" destOrd="0" presId="urn:microsoft.com/office/officeart/2005/8/layout/default"/>
    <dgm:cxn modelId="{7B754EE2-3824-41F0-B426-A3F53F9ECE25}" type="presParOf" srcId="{0705DF2E-40C3-45BB-A1B9-CDD308E61F63}" destId="{4E32581F-C813-48B8-AC61-FF04DF9874B1}" srcOrd="6" destOrd="0" presId="urn:microsoft.com/office/officeart/2005/8/layout/default"/>
    <dgm:cxn modelId="{BD4F4B2D-7105-4ED6-97A5-42D5594AA06C}" type="presParOf" srcId="{0705DF2E-40C3-45BB-A1B9-CDD308E61F63}" destId="{D6523241-102D-444B-9469-15492FEE5236}" srcOrd="7" destOrd="0" presId="urn:microsoft.com/office/officeart/2005/8/layout/default"/>
    <dgm:cxn modelId="{CAA2B229-9E1D-4D2F-A5FA-6B78326313E5}" type="presParOf" srcId="{0705DF2E-40C3-45BB-A1B9-CDD308E61F63}" destId="{CB8E13BC-392E-44CA-83C6-77207C05799D}" srcOrd="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A858950-CA1F-4A28-B9C8-C4BB2462C6EC}" type="doc">
      <dgm:prSet loTypeId="urn:microsoft.com/office/officeart/2005/8/layout/radial3" loCatId="relationship" qsTypeId="urn:microsoft.com/office/officeart/2005/8/quickstyle/simple1" qsCatId="simple" csTypeId="urn:microsoft.com/office/officeart/2005/8/colors/accent1_2" csCatId="accent1" phldr="1"/>
      <dgm:spPr/>
      <dgm:t>
        <a:bodyPr/>
        <a:lstStyle/>
        <a:p>
          <a:endParaRPr lang="fi-FI"/>
        </a:p>
      </dgm:t>
    </dgm:pt>
    <dgm:pt modelId="{3789DD2E-7D13-47C6-99A7-31ADCFE17B3D}">
      <dgm:prSet phldrT="[Teksti]" custT="1"/>
      <dgm:spPr>
        <a:solidFill>
          <a:srgbClr val="0000FF"/>
        </a:solidFill>
      </dgm:spPr>
      <dgm:t>
        <a:bodyPr/>
        <a:lstStyle/>
        <a:p>
          <a:r>
            <a:rPr lang="sv-FI" sz="3200" b="1" dirty="0">
              <a:solidFill>
                <a:srgbClr val="FFFF00"/>
              </a:solidFill>
              <a:latin typeface="+mn-lt"/>
            </a:rPr>
            <a:t>Information om förekomsten av mobbning</a:t>
          </a:r>
        </a:p>
      </dgm:t>
    </dgm:pt>
    <dgm:pt modelId="{35219C65-B9B4-4CDF-B0F1-CF4538131C8D}" type="parTrans" cxnId="{80F41F90-404F-4AED-8D24-ADD0E37F6C38}">
      <dgm:prSet/>
      <dgm:spPr/>
      <dgm:t>
        <a:bodyPr/>
        <a:lstStyle/>
        <a:p>
          <a:endParaRPr lang="fi-FI"/>
        </a:p>
      </dgm:t>
    </dgm:pt>
    <dgm:pt modelId="{3808D5C6-B5B9-4A84-9E82-567260140119}" type="sibTrans" cxnId="{80F41F90-404F-4AED-8D24-ADD0E37F6C38}">
      <dgm:prSet/>
      <dgm:spPr/>
      <dgm:t>
        <a:bodyPr/>
        <a:lstStyle/>
        <a:p>
          <a:endParaRPr lang="fi-FI"/>
        </a:p>
      </dgm:t>
    </dgm:pt>
    <dgm:pt modelId="{5A9017E4-C464-4F4A-A71A-E05EC36ECCBB}">
      <dgm:prSet phldrT="[Teksti]" custT="1"/>
      <dgm:spPr>
        <a:solidFill>
          <a:srgbClr val="5BD013"/>
        </a:solidFill>
      </dgm:spPr>
      <dgm:t>
        <a:bodyPr/>
        <a:lstStyle/>
        <a:p>
          <a:pPr marL="0" lvl="0" indent="0" algn="ctr" defTabSz="800100">
            <a:lnSpc>
              <a:spcPct val="90000"/>
            </a:lnSpc>
            <a:spcBef>
              <a:spcPct val="0"/>
            </a:spcBef>
            <a:spcAft>
              <a:spcPct val="35000"/>
            </a:spcAft>
            <a:buNone/>
          </a:pPr>
          <a:r>
            <a:rPr lang="sv-FI" sz="1600" dirty="0">
              <a:solidFill>
                <a:prstClr val="black"/>
              </a:solidFill>
              <a:latin typeface="+mn-lt"/>
              <a:ea typeface="+mn-ea"/>
              <a:cs typeface="+mn-cs"/>
            </a:rPr>
            <a:t>Enkäten Hälsa i skolan</a:t>
          </a:r>
        </a:p>
      </dgm:t>
    </dgm:pt>
    <dgm:pt modelId="{B9B434E1-F4AC-4A2B-B2C3-19BC604F0999}" type="parTrans" cxnId="{D3670851-46A8-4DDD-97C9-AA7F39B46B72}">
      <dgm:prSet/>
      <dgm:spPr/>
      <dgm:t>
        <a:bodyPr/>
        <a:lstStyle/>
        <a:p>
          <a:endParaRPr lang="fi-FI"/>
        </a:p>
      </dgm:t>
    </dgm:pt>
    <dgm:pt modelId="{2C58D374-3A12-4800-9D8A-F44C86622515}" type="sibTrans" cxnId="{D3670851-46A8-4DDD-97C9-AA7F39B46B72}">
      <dgm:prSet/>
      <dgm:spPr/>
      <dgm:t>
        <a:bodyPr/>
        <a:lstStyle/>
        <a:p>
          <a:endParaRPr lang="fi-FI"/>
        </a:p>
      </dgm:t>
    </dgm:pt>
    <dgm:pt modelId="{B83D7EBF-A798-4BC8-B3F9-2D5A4A07D9AB}">
      <dgm:prSet phldrT="[Teksti]" custT="1"/>
      <dgm:spPr>
        <a:solidFill>
          <a:srgbClr val="5BD013"/>
        </a:solidFill>
        <a:ln w="12700" cap="flat" cmpd="sng" algn="ctr">
          <a:solidFill>
            <a:prstClr val="white">
              <a:hueOff val="0"/>
              <a:satOff val="0"/>
              <a:lumOff val="0"/>
              <a:alphaOff val="0"/>
            </a:prstClr>
          </a:solidFill>
          <a:prstDash val="solid"/>
          <a:miter lim="800000"/>
        </a:ln>
        <a:effectLst/>
      </dgm:spPr>
      <dgm:t>
        <a:bodyPr spcFirstLastPara="0" vert="horz" wrap="square" lIns="25400" tIns="25400" rIns="25400" bIns="25400" numCol="1" spcCol="1270" anchor="ctr" anchorCtr="0"/>
        <a:lstStyle/>
        <a:p>
          <a:pPr marL="0" lvl="0" indent="0" algn="ctr" defTabSz="800100">
            <a:lnSpc>
              <a:spcPct val="90000"/>
            </a:lnSpc>
            <a:spcBef>
              <a:spcPct val="0"/>
            </a:spcBef>
            <a:spcAft>
              <a:spcPct val="35000"/>
            </a:spcAft>
            <a:buNone/>
          </a:pPr>
          <a:r>
            <a:rPr lang="sv-FI" sz="1600" dirty="0" err="1">
              <a:solidFill>
                <a:prstClr val="black"/>
              </a:solidFill>
              <a:latin typeface="+mn-lt"/>
              <a:ea typeface="+mn-ea"/>
              <a:cs typeface="+mn-cs"/>
            </a:rPr>
            <a:t>KiVa</a:t>
          </a:r>
          <a:r>
            <a:rPr lang="sv-FI" sz="1600" dirty="0">
              <a:solidFill>
                <a:prstClr val="black"/>
              </a:solidFill>
              <a:latin typeface="+mn-lt"/>
              <a:ea typeface="+mn-ea"/>
              <a:cs typeface="+mn-cs"/>
            </a:rPr>
            <a:t>-situations-kartläggning </a:t>
          </a:r>
          <a:r>
            <a:rPr lang="sv-FI" sz="1600" dirty="0" err="1">
              <a:solidFill>
                <a:prstClr val="black"/>
              </a:solidFill>
              <a:latin typeface="+mn-lt"/>
              <a:ea typeface="+mn-ea"/>
              <a:cs typeface="+mn-cs"/>
            </a:rPr>
            <a:t>o.dyl</a:t>
          </a:r>
          <a:r>
            <a:rPr lang="sv-FI" sz="1600" dirty="0">
              <a:solidFill>
                <a:prstClr val="black"/>
              </a:solidFill>
              <a:latin typeface="+mn-lt"/>
              <a:ea typeface="+mn-ea"/>
              <a:cs typeface="+mn-cs"/>
            </a:rPr>
            <a:t>.</a:t>
          </a:r>
        </a:p>
      </dgm:t>
    </dgm:pt>
    <dgm:pt modelId="{320B2BE9-6FAE-423C-8BC8-94D87A7D79E4}" type="parTrans" cxnId="{83296226-497B-4714-B150-0CF72A4F74D6}">
      <dgm:prSet/>
      <dgm:spPr/>
      <dgm:t>
        <a:bodyPr/>
        <a:lstStyle/>
        <a:p>
          <a:endParaRPr lang="fi-FI"/>
        </a:p>
      </dgm:t>
    </dgm:pt>
    <dgm:pt modelId="{5C1B8BDA-59C5-421F-8026-6D3BF42A101C}" type="sibTrans" cxnId="{83296226-497B-4714-B150-0CF72A4F74D6}">
      <dgm:prSet/>
      <dgm:spPr/>
      <dgm:t>
        <a:bodyPr/>
        <a:lstStyle/>
        <a:p>
          <a:endParaRPr lang="fi-FI"/>
        </a:p>
      </dgm:t>
    </dgm:pt>
    <dgm:pt modelId="{0F55F802-6F4B-495E-9E0B-E73669FAE968}">
      <dgm:prSet phldrT="[Teksti]" custT="1"/>
      <dgm:spPr>
        <a:solidFill>
          <a:srgbClr val="5BD013"/>
        </a:solidFill>
      </dgm:spPr>
      <dgm:t>
        <a:bodyPr/>
        <a:lstStyle/>
        <a:p>
          <a:r>
            <a:rPr lang="sv-FI" sz="1600" dirty="0" err="1">
              <a:latin typeface="+mn-lt"/>
            </a:rPr>
            <a:t>Gransk-ningar</a:t>
          </a:r>
          <a:r>
            <a:rPr lang="sv-FI" sz="1600" dirty="0">
              <a:latin typeface="+mn-lt"/>
            </a:rPr>
            <a:t> av skolgemen-skapens och studiemiljöns sundhet och säkerhet</a:t>
          </a:r>
        </a:p>
      </dgm:t>
    </dgm:pt>
    <dgm:pt modelId="{1BAB50DF-49D7-4DFE-B76C-C2A5E4611D9A}" type="parTrans" cxnId="{BE793446-CD04-47F9-9532-EAEFF238C3FC}">
      <dgm:prSet/>
      <dgm:spPr/>
      <dgm:t>
        <a:bodyPr/>
        <a:lstStyle/>
        <a:p>
          <a:endParaRPr lang="fi-FI"/>
        </a:p>
      </dgm:t>
    </dgm:pt>
    <dgm:pt modelId="{88A0012B-7D0F-4AED-B498-E17D6C444C12}" type="sibTrans" cxnId="{BE793446-CD04-47F9-9532-EAEFF238C3FC}">
      <dgm:prSet/>
      <dgm:spPr/>
      <dgm:t>
        <a:bodyPr/>
        <a:lstStyle/>
        <a:p>
          <a:endParaRPr lang="fi-FI"/>
        </a:p>
      </dgm:t>
    </dgm:pt>
    <dgm:pt modelId="{F524DDA0-03F6-4033-8F24-5D2555585900}">
      <dgm:prSet phldrT="[Teksti]" custT="1"/>
      <dgm:spPr>
        <a:solidFill>
          <a:srgbClr val="5BD013"/>
        </a:solidFill>
      </dgm:spPr>
      <dgm:t>
        <a:bodyPr/>
        <a:lstStyle/>
        <a:p>
          <a:pPr marL="0" lvl="0" indent="0" algn="ctr" defTabSz="800100">
            <a:lnSpc>
              <a:spcPct val="90000"/>
            </a:lnSpc>
            <a:spcBef>
              <a:spcPct val="0"/>
            </a:spcBef>
            <a:spcAft>
              <a:spcPct val="35000"/>
            </a:spcAft>
            <a:buNone/>
          </a:pPr>
          <a:r>
            <a:rPr lang="sv-FI" sz="1600" dirty="0">
              <a:solidFill>
                <a:prstClr val="black"/>
              </a:solidFill>
              <a:latin typeface="+mn-lt"/>
              <a:ea typeface="+mn-ea"/>
              <a:cs typeface="+mn-cs"/>
            </a:rPr>
            <a:t>Väl-befinnande-profil</a:t>
          </a:r>
        </a:p>
      </dgm:t>
    </dgm:pt>
    <dgm:pt modelId="{31CE6430-B990-4069-9F5A-7B95E05CF8D1}" type="parTrans" cxnId="{C71C8056-6C9E-4D5C-9193-BE5553025885}">
      <dgm:prSet/>
      <dgm:spPr/>
      <dgm:t>
        <a:bodyPr/>
        <a:lstStyle/>
        <a:p>
          <a:endParaRPr lang="fi-FI"/>
        </a:p>
      </dgm:t>
    </dgm:pt>
    <dgm:pt modelId="{FBF73BF9-C132-44D1-BB75-CEAABD719A0E}" type="sibTrans" cxnId="{C71C8056-6C9E-4D5C-9193-BE5553025885}">
      <dgm:prSet/>
      <dgm:spPr/>
      <dgm:t>
        <a:bodyPr/>
        <a:lstStyle/>
        <a:p>
          <a:endParaRPr lang="fi-FI"/>
        </a:p>
      </dgm:t>
    </dgm:pt>
    <dgm:pt modelId="{1009266E-4225-47F1-8276-41523575A7DF}">
      <dgm:prSet custT="1"/>
      <dgm:spPr>
        <a:solidFill>
          <a:srgbClr val="5BD013"/>
        </a:solidFill>
      </dgm:spPr>
      <dgm:t>
        <a:bodyPr/>
        <a:lstStyle/>
        <a:p>
          <a:pPr marL="0" lvl="0" indent="0" algn="ctr" defTabSz="800100">
            <a:lnSpc>
              <a:spcPct val="90000"/>
            </a:lnSpc>
            <a:spcBef>
              <a:spcPct val="0"/>
            </a:spcBef>
            <a:spcAft>
              <a:spcPct val="35000"/>
            </a:spcAft>
            <a:buNone/>
          </a:pPr>
          <a:r>
            <a:rPr lang="sv-FI" sz="1600" dirty="0">
              <a:solidFill>
                <a:prstClr val="black"/>
              </a:solidFill>
              <a:latin typeface="+mn-lt"/>
              <a:ea typeface="+mn-ea"/>
              <a:cs typeface="+mn-cs"/>
            </a:rPr>
            <a:t>TEA-</a:t>
          </a:r>
          <a:br>
            <a:rPr lang="sv-FI" sz="1600" dirty="0">
              <a:solidFill>
                <a:prstClr val="black"/>
              </a:solidFill>
              <a:latin typeface="+mn-lt"/>
              <a:ea typeface="+mn-ea"/>
              <a:cs typeface="+mn-cs"/>
            </a:rPr>
          </a:br>
          <a:r>
            <a:rPr lang="sv-FI" sz="1600" dirty="0">
              <a:solidFill>
                <a:prstClr val="black"/>
              </a:solidFill>
              <a:latin typeface="+mn-lt"/>
              <a:ea typeface="+mn-ea"/>
              <a:cs typeface="+mn-cs"/>
            </a:rPr>
            <a:t>data-insamlingen</a:t>
          </a:r>
        </a:p>
      </dgm:t>
    </dgm:pt>
    <dgm:pt modelId="{3C3E88D7-58E1-4110-8F03-A6A64680EAAC}" type="parTrans" cxnId="{CDDC65A1-3317-4A50-ACCB-6935B4F1E22D}">
      <dgm:prSet/>
      <dgm:spPr/>
      <dgm:t>
        <a:bodyPr/>
        <a:lstStyle/>
        <a:p>
          <a:endParaRPr lang="fi-FI"/>
        </a:p>
      </dgm:t>
    </dgm:pt>
    <dgm:pt modelId="{C5FDE7EB-A252-46E3-AA16-5223C393096E}" type="sibTrans" cxnId="{CDDC65A1-3317-4A50-ACCB-6935B4F1E22D}">
      <dgm:prSet/>
      <dgm:spPr/>
      <dgm:t>
        <a:bodyPr/>
        <a:lstStyle/>
        <a:p>
          <a:endParaRPr lang="fi-FI"/>
        </a:p>
      </dgm:t>
    </dgm:pt>
    <dgm:pt modelId="{02609696-E622-45A2-A6E9-BA922DFC6FB6}">
      <dgm:prSet custT="1"/>
      <dgm:spPr>
        <a:solidFill>
          <a:srgbClr val="5BD013"/>
        </a:solidFill>
      </dgm:spPr>
      <dgm:t>
        <a:bodyPr/>
        <a:lstStyle/>
        <a:p>
          <a:r>
            <a:rPr lang="sv-FI" sz="1600" dirty="0">
              <a:latin typeface="+mn-lt"/>
            </a:rPr>
            <a:t>Sammandrag av omfattande hälsounder-sökningar</a:t>
          </a:r>
        </a:p>
      </dgm:t>
    </dgm:pt>
    <dgm:pt modelId="{A5089AF9-3EAF-4C52-A12B-C4CCB8BB4CBD}" type="parTrans" cxnId="{C819CEA3-EC27-4070-998B-4AB6AFFF20A4}">
      <dgm:prSet/>
      <dgm:spPr/>
      <dgm:t>
        <a:bodyPr/>
        <a:lstStyle/>
        <a:p>
          <a:endParaRPr lang="fi-FI"/>
        </a:p>
      </dgm:t>
    </dgm:pt>
    <dgm:pt modelId="{750AE599-325A-4285-BEC4-B0273AAA5064}" type="sibTrans" cxnId="{C819CEA3-EC27-4070-998B-4AB6AFFF20A4}">
      <dgm:prSet/>
      <dgm:spPr/>
      <dgm:t>
        <a:bodyPr/>
        <a:lstStyle/>
        <a:p>
          <a:endParaRPr lang="fi-FI"/>
        </a:p>
      </dgm:t>
    </dgm:pt>
    <dgm:pt modelId="{18DA2F30-76AC-4A34-B462-BD8F92F8CB8A}">
      <dgm:prSet custT="1"/>
      <dgm:spPr>
        <a:solidFill>
          <a:srgbClr val="5BD013"/>
        </a:solidFill>
      </dgm:spPr>
      <dgm:t>
        <a:bodyPr/>
        <a:lstStyle/>
        <a:p>
          <a:r>
            <a:rPr lang="sv-FI" sz="1600">
              <a:solidFill>
                <a:prstClr val="black"/>
              </a:solidFill>
              <a:latin typeface="+mn-lt"/>
              <a:ea typeface="+mn-ea"/>
              <a:cs typeface="+mn-cs"/>
            </a:rPr>
            <a:t>Skolans eller klassens egen kartläggning</a:t>
          </a:r>
        </a:p>
      </dgm:t>
    </dgm:pt>
    <dgm:pt modelId="{3CA7FA71-03DF-4B23-A708-A9B837612681}" type="parTrans" cxnId="{CF015636-2292-4138-945F-C6B803C15316}">
      <dgm:prSet/>
      <dgm:spPr/>
      <dgm:t>
        <a:bodyPr/>
        <a:lstStyle/>
        <a:p>
          <a:endParaRPr lang="fi-FI"/>
        </a:p>
      </dgm:t>
    </dgm:pt>
    <dgm:pt modelId="{09AF8F5A-3C3B-485E-85E5-400D21D89F5C}" type="sibTrans" cxnId="{CF015636-2292-4138-945F-C6B803C15316}">
      <dgm:prSet/>
      <dgm:spPr/>
      <dgm:t>
        <a:bodyPr/>
        <a:lstStyle/>
        <a:p>
          <a:endParaRPr lang="fi-FI"/>
        </a:p>
      </dgm:t>
    </dgm:pt>
    <dgm:pt modelId="{0F862D32-7E15-44BF-81B0-8CAF033249EA}">
      <dgm:prSet custT="1"/>
      <dgm:spPr>
        <a:solidFill>
          <a:srgbClr val="5BD013"/>
        </a:solidFill>
        <a:ln w="12700" cap="flat" cmpd="sng" algn="ctr">
          <a:solidFill>
            <a:prstClr val="white">
              <a:hueOff val="0"/>
              <a:satOff val="0"/>
              <a:lumOff val="0"/>
              <a:alphaOff val="0"/>
            </a:prstClr>
          </a:solidFill>
          <a:prstDash val="solid"/>
          <a:miter lim="800000"/>
        </a:ln>
        <a:effectLst/>
      </dgm:spPr>
      <dgm:t>
        <a:bodyPr spcFirstLastPara="0" vert="horz" wrap="square" lIns="25400" tIns="25400" rIns="25400" bIns="25400" numCol="1" spcCol="1270" anchor="ctr" anchorCtr="0"/>
        <a:lstStyle/>
        <a:p>
          <a:pPr marL="0" lvl="0" indent="0" algn="ctr" defTabSz="889000">
            <a:lnSpc>
              <a:spcPct val="90000"/>
            </a:lnSpc>
            <a:spcBef>
              <a:spcPct val="0"/>
            </a:spcBef>
            <a:spcAft>
              <a:spcPct val="35000"/>
            </a:spcAft>
            <a:buNone/>
          </a:pPr>
          <a:r>
            <a:rPr lang="sv-FI" sz="1600" dirty="0">
              <a:solidFill>
                <a:prstClr val="black"/>
              </a:solidFill>
              <a:latin typeface="+mn-lt"/>
              <a:ea typeface="+mn-ea"/>
              <a:cs typeface="+mn-cs"/>
            </a:rPr>
            <a:t>Personalens uppfattning, inkl. tjänsterna</a:t>
          </a:r>
        </a:p>
      </dgm:t>
    </dgm:pt>
    <dgm:pt modelId="{5806180F-3FD9-4950-BB4C-FF1297344526}" type="parTrans" cxnId="{42D4DA58-F171-4E74-9713-EDCCE70E546D}">
      <dgm:prSet/>
      <dgm:spPr/>
      <dgm:t>
        <a:bodyPr/>
        <a:lstStyle/>
        <a:p>
          <a:endParaRPr lang="fi-FI"/>
        </a:p>
      </dgm:t>
    </dgm:pt>
    <dgm:pt modelId="{F7FA4A99-9134-4560-91C2-9FD0EF10BDF7}" type="sibTrans" cxnId="{42D4DA58-F171-4E74-9713-EDCCE70E546D}">
      <dgm:prSet/>
      <dgm:spPr/>
      <dgm:t>
        <a:bodyPr/>
        <a:lstStyle/>
        <a:p>
          <a:endParaRPr lang="fi-FI"/>
        </a:p>
      </dgm:t>
    </dgm:pt>
    <dgm:pt modelId="{0441FDBF-D9EE-4FE5-BD33-DE01A176DA0A}">
      <dgm:prSet custT="1"/>
      <dgm:spPr>
        <a:solidFill>
          <a:srgbClr val="FF0000"/>
        </a:solidFill>
        <a:ln w="12700" cap="flat" cmpd="sng" algn="ctr">
          <a:solidFill>
            <a:prstClr val="white">
              <a:hueOff val="0"/>
              <a:satOff val="0"/>
              <a:lumOff val="0"/>
              <a:alphaOff val="0"/>
            </a:prstClr>
          </a:solidFill>
          <a:prstDash val="solid"/>
          <a:miter lim="800000"/>
        </a:ln>
        <a:effectLst/>
      </dgm:spPr>
      <dgm:t>
        <a:bodyPr spcFirstLastPara="0" vert="horz" wrap="square" lIns="25400" tIns="25400" rIns="25400" bIns="25400" numCol="1" spcCol="1270" anchor="ctr" anchorCtr="0"/>
        <a:lstStyle/>
        <a:p>
          <a:r>
            <a:rPr lang="sv-FI" sz="1600" b="0" dirty="0">
              <a:latin typeface="+mn-lt"/>
              <a:ea typeface="+mn-ea"/>
              <a:cs typeface="+mn-cs"/>
            </a:rPr>
            <a:t>Information från elever eller vårdnads-havare</a:t>
          </a:r>
        </a:p>
      </dgm:t>
    </dgm:pt>
    <dgm:pt modelId="{015478F8-ABA8-4594-BFBC-4CBB31B591DF}" type="parTrans" cxnId="{0CA3DCAC-394B-4554-9270-6009F0EDC89C}">
      <dgm:prSet/>
      <dgm:spPr/>
      <dgm:t>
        <a:bodyPr/>
        <a:lstStyle/>
        <a:p>
          <a:endParaRPr lang="fi-FI"/>
        </a:p>
      </dgm:t>
    </dgm:pt>
    <dgm:pt modelId="{D7F2120B-9409-49ED-B203-7572D1918996}" type="sibTrans" cxnId="{0CA3DCAC-394B-4554-9270-6009F0EDC89C}">
      <dgm:prSet/>
      <dgm:spPr/>
      <dgm:t>
        <a:bodyPr/>
        <a:lstStyle/>
        <a:p>
          <a:endParaRPr lang="fi-FI"/>
        </a:p>
      </dgm:t>
    </dgm:pt>
    <dgm:pt modelId="{517C27A6-2240-40D2-A1B2-90626B708AE1}">
      <dgm:prSet custT="1"/>
      <dgm:spPr>
        <a:solidFill>
          <a:srgbClr val="5BD013"/>
        </a:solidFill>
        <a:ln w="12700" cap="flat" cmpd="sng" algn="ctr">
          <a:solidFill>
            <a:prstClr val="white">
              <a:hueOff val="0"/>
              <a:satOff val="0"/>
              <a:lumOff val="0"/>
              <a:alphaOff val="0"/>
            </a:prstClr>
          </a:solidFill>
          <a:prstDash val="solid"/>
          <a:miter lim="800000"/>
        </a:ln>
        <a:effectLst/>
      </dgm:spPr>
      <dgm:t>
        <a:bodyPr spcFirstLastPara="0" vert="horz" wrap="square" lIns="25400" tIns="25400" rIns="25400" bIns="25400" numCol="1" spcCol="1270" anchor="ctr" anchorCtr="0"/>
        <a:lstStyle/>
        <a:p>
          <a:r>
            <a:rPr lang="sv-FI" sz="1600" dirty="0">
              <a:latin typeface="+mn-lt"/>
            </a:rPr>
            <a:t>Samarbets-partnernas åsikter</a:t>
          </a:r>
        </a:p>
      </dgm:t>
    </dgm:pt>
    <dgm:pt modelId="{24F5D594-3D64-4D4F-89CF-6011CBAA2E1F}" type="parTrans" cxnId="{26C17760-A04E-42F3-8A55-25C630D05184}">
      <dgm:prSet/>
      <dgm:spPr/>
      <dgm:t>
        <a:bodyPr/>
        <a:lstStyle/>
        <a:p>
          <a:endParaRPr lang="fi-FI"/>
        </a:p>
      </dgm:t>
    </dgm:pt>
    <dgm:pt modelId="{26F1C9AB-1522-43D3-BFE7-F49CD1EF23C4}" type="sibTrans" cxnId="{26C17760-A04E-42F3-8A55-25C630D05184}">
      <dgm:prSet/>
      <dgm:spPr/>
      <dgm:t>
        <a:bodyPr/>
        <a:lstStyle/>
        <a:p>
          <a:endParaRPr lang="fi-FI"/>
        </a:p>
      </dgm:t>
    </dgm:pt>
    <dgm:pt modelId="{3B2A277E-036F-423E-8624-2F96907578A3}" type="pres">
      <dgm:prSet presAssocID="{8A858950-CA1F-4A28-B9C8-C4BB2462C6EC}" presName="composite" presStyleCnt="0">
        <dgm:presLayoutVars>
          <dgm:chMax val="1"/>
          <dgm:dir/>
          <dgm:resizeHandles val="exact"/>
        </dgm:presLayoutVars>
      </dgm:prSet>
      <dgm:spPr/>
    </dgm:pt>
    <dgm:pt modelId="{B0BAD701-E25C-4483-82D4-B3B313D0F67A}" type="pres">
      <dgm:prSet presAssocID="{8A858950-CA1F-4A28-B9C8-C4BB2462C6EC}" presName="radial" presStyleCnt="0">
        <dgm:presLayoutVars>
          <dgm:animLvl val="ctr"/>
        </dgm:presLayoutVars>
      </dgm:prSet>
      <dgm:spPr/>
    </dgm:pt>
    <dgm:pt modelId="{F3B260B3-745C-44FB-BF2E-1902CC6E414B}" type="pres">
      <dgm:prSet presAssocID="{3789DD2E-7D13-47C6-99A7-31ADCFE17B3D}" presName="centerShape" presStyleLbl="vennNode1" presStyleIdx="0" presStyleCnt="11" custScaleX="129707" custScaleY="71173" custLinFactNeighborX="-4055" custLinFactNeighborY="-1392"/>
      <dgm:spPr/>
    </dgm:pt>
    <dgm:pt modelId="{5F19C884-F48F-4689-BE92-05458BB67BBF}" type="pres">
      <dgm:prSet presAssocID="{5A9017E4-C464-4F4A-A71A-E05EC36ECCBB}" presName="node" presStyleLbl="vennNode1" presStyleIdx="1" presStyleCnt="11" custRadScaleRad="97491" custRadScaleInc="-5867">
        <dgm:presLayoutVars>
          <dgm:bulletEnabled val="1"/>
        </dgm:presLayoutVars>
      </dgm:prSet>
      <dgm:spPr/>
    </dgm:pt>
    <dgm:pt modelId="{F21D6769-85EA-471E-AAF3-70F4199BE39E}" type="pres">
      <dgm:prSet presAssocID="{1009266E-4225-47F1-8276-41523575A7DF}" presName="node" presStyleLbl="vennNode1" presStyleIdx="2" presStyleCnt="11" custRadScaleRad="117497" custRadScaleInc="13752">
        <dgm:presLayoutVars>
          <dgm:bulletEnabled val="1"/>
        </dgm:presLayoutVars>
      </dgm:prSet>
      <dgm:spPr/>
    </dgm:pt>
    <dgm:pt modelId="{F2230F31-A434-4A1B-AB9B-E9C0385A42BB}" type="pres">
      <dgm:prSet presAssocID="{B83D7EBF-A798-4BC8-B3F9-2D5A4A07D9AB}" presName="node" presStyleLbl="vennNode1" presStyleIdx="3" presStyleCnt="11" custRadScaleRad="139353" custRadScaleInc="9820">
        <dgm:presLayoutVars>
          <dgm:bulletEnabled val="1"/>
        </dgm:presLayoutVars>
      </dgm:prSet>
      <dgm:spPr>
        <a:xfrm>
          <a:off x="7959184" y="1655362"/>
          <a:ext cx="1948739" cy="1948739"/>
        </a:xfrm>
        <a:prstGeom prst="ellipse">
          <a:avLst/>
        </a:prstGeom>
      </dgm:spPr>
    </dgm:pt>
    <dgm:pt modelId="{4445E2B7-CA98-49BE-AE00-B9D61442D359}" type="pres">
      <dgm:prSet presAssocID="{0F55F802-6F4B-495E-9E0B-E73669FAE968}" presName="node" presStyleLbl="vennNode1" presStyleIdx="4" presStyleCnt="11" custScaleX="104745" custScaleY="105922" custRadScaleRad="150165" custRadScaleInc="1677">
        <dgm:presLayoutVars>
          <dgm:bulletEnabled val="1"/>
        </dgm:presLayoutVars>
      </dgm:prSet>
      <dgm:spPr/>
    </dgm:pt>
    <dgm:pt modelId="{49B9C20F-555B-4AB9-A7D3-09C97C05D483}" type="pres">
      <dgm:prSet presAssocID="{F524DDA0-03F6-4033-8F24-5D2555585900}" presName="node" presStyleLbl="vennNode1" presStyleIdx="5" presStyleCnt="11" custScaleX="95162" custScaleY="94034" custRadScaleRad="109678" custRadScaleInc="-11954">
        <dgm:presLayoutVars>
          <dgm:bulletEnabled val="1"/>
        </dgm:presLayoutVars>
      </dgm:prSet>
      <dgm:spPr/>
    </dgm:pt>
    <dgm:pt modelId="{891E08BC-47BB-4ACB-BD5B-73B0FEF8C9EF}" type="pres">
      <dgm:prSet presAssocID="{02609696-E622-45A2-A6E9-BA922DFC6FB6}" presName="node" presStyleLbl="vennNode1" presStyleIdx="6" presStyleCnt="11" custScaleX="104293" custScaleY="102782" custRadScaleRad="91651" custRadScaleInc="14959">
        <dgm:presLayoutVars>
          <dgm:bulletEnabled val="1"/>
        </dgm:presLayoutVars>
      </dgm:prSet>
      <dgm:spPr/>
    </dgm:pt>
    <dgm:pt modelId="{EFDD63E9-F668-466A-9BB5-BD7F6DF05560}" type="pres">
      <dgm:prSet presAssocID="{18DA2F30-76AC-4A34-B462-BD8F92F8CB8A}" presName="node" presStyleLbl="vennNode1" presStyleIdx="7" presStyleCnt="11" custScaleX="101113" custScaleY="95635" custRadScaleRad="123549" custRadScaleInc="31643">
        <dgm:presLayoutVars>
          <dgm:bulletEnabled val="1"/>
        </dgm:presLayoutVars>
      </dgm:prSet>
      <dgm:spPr/>
    </dgm:pt>
    <dgm:pt modelId="{ADCC94B2-8F46-427B-8F7C-843769BC4E3B}" type="pres">
      <dgm:prSet presAssocID="{0F862D32-7E15-44BF-81B0-8CAF033249EA}" presName="node" presStyleLbl="vennNode1" presStyleIdx="8" presStyleCnt="11" custScaleX="108627" custScaleY="92503" custRadScaleRad="160471" custRadScaleInc="14702">
        <dgm:presLayoutVars>
          <dgm:bulletEnabled val="1"/>
        </dgm:presLayoutVars>
      </dgm:prSet>
      <dgm:spPr>
        <a:xfrm>
          <a:off x="477006" y="3507838"/>
          <a:ext cx="2116857" cy="1802642"/>
        </a:xfrm>
        <a:prstGeom prst="ellipse">
          <a:avLst/>
        </a:prstGeom>
      </dgm:spPr>
    </dgm:pt>
    <dgm:pt modelId="{F3B13A4C-40A5-467F-A05E-560E6688EEBA}" type="pres">
      <dgm:prSet presAssocID="{0441FDBF-D9EE-4FE5-BD33-DE01A176DA0A}" presName="node" presStyleLbl="vennNode1" presStyleIdx="9" presStyleCnt="11" custScaleX="109481" custRadScaleRad="156286" custRadScaleInc="-6176">
        <dgm:presLayoutVars>
          <dgm:bulletEnabled val="1"/>
        </dgm:presLayoutVars>
      </dgm:prSet>
      <dgm:spPr>
        <a:xfrm>
          <a:off x="624578" y="1460331"/>
          <a:ext cx="2133499" cy="1948739"/>
        </a:xfrm>
        <a:prstGeom prst="ellipse">
          <a:avLst/>
        </a:prstGeom>
      </dgm:spPr>
    </dgm:pt>
    <dgm:pt modelId="{E0B98C45-AE30-41F3-9AB0-1212695593CE}" type="pres">
      <dgm:prSet presAssocID="{517C27A6-2240-40D2-A1B2-90626B708AE1}" presName="node" presStyleLbl="vennNode1" presStyleIdx="10" presStyleCnt="11" custRadScaleRad="122206" custRadScaleInc="-18216">
        <dgm:presLayoutVars>
          <dgm:bulletEnabled val="1"/>
        </dgm:presLayoutVars>
      </dgm:prSet>
      <dgm:spPr>
        <a:xfrm>
          <a:off x="2436471" y="254093"/>
          <a:ext cx="1948739" cy="1948739"/>
        </a:xfrm>
        <a:prstGeom prst="ellipse">
          <a:avLst/>
        </a:prstGeom>
      </dgm:spPr>
    </dgm:pt>
  </dgm:ptLst>
  <dgm:cxnLst>
    <dgm:cxn modelId="{998C7802-BF9E-4062-8AC3-57780E65C303}" type="presOf" srcId="{18DA2F30-76AC-4A34-B462-BD8F92F8CB8A}" destId="{EFDD63E9-F668-466A-9BB5-BD7F6DF05560}" srcOrd="0" destOrd="0" presId="urn:microsoft.com/office/officeart/2005/8/layout/radial3"/>
    <dgm:cxn modelId="{04A9DF04-803F-4580-BF35-F6A4B656CE18}" type="presOf" srcId="{517C27A6-2240-40D2-A1B2-90626B708AE1}" destId="{E0B98C45-AE30-41F3-9AB0-1212695593CE}" srcOrd="0" destOrd="0" presId="urn:microsoft.com/office/officeart/2005/8/layout/radial3"/>
    <dgm:cxn modelId="{D9CC5509-0CDC-4F39-99DA-F7747693FDA8}" type="presOf" srcId="{0F862D32-7E15-44BF-81B0-8CAF033249EA}" destId="{ADCC94B2-8F46-427B-8F7C-843769BC4E3B}" srcOrd="0" destOrd="0" presId="urn:microsoft.com/office/officeart/2005/8/layout/radial3"/>
    <dgm:cxn modelId="{F445120A-3CF9-4F73-B468-6128AAD330B3}" type="presOf" srcId="{8A858950-CA1F-4A28-B9C8-C4BB2462C6EC}" destId="{3B2A277E-036F-423E-8624-2F96907578A3}" srcOrd="0" destOrd="0" presId="urn:microsoft.com/office/officeart/2005/8/layout/radial3"/>
    <dgm:cxn modelId="{83296226-497B-4714-B150-0CF72A4F74D6}" srcId="{3789DD2E-7D13-47C6-99A7-31ADCFE17B3D}" destId="{B83D7EBF-A798-4BC8-B3F9-2D5A4A07D9AB}" srcOrd="2" destOrd="0" parTransId="{320B2BE9-6FAE-423C-8BC8-94D87A7D79E4}" sibTransId="{5C1B8BDA-59C5-421F-8026-6D3BF42A101C}"/>
    <dgm:cxn modelId="{CF015636-2292-4138-945F-C6B803C15316}" srcId="{3789DD2E-7D13-47C6-99A7-31ADCFE17B3D}" destId="{18DA2F30-76AC-4A34-B462-BD8F92F8CB8A}" srcOrd="6" destOrd="0" parTransId="{3CA7FA71-03DF-4B23-A708-A9B837612681}" sibTransId="{09AF8F5A-3C3B-485E-85E5-400D21D89F5C}"/>
    <dgm:cxn modelId="{ABF2093A-F355-4640-8BB9-21A1A7CED1C0}" type="presOf" srcId="{0F55F802-6F4B-495E-9E0B-E73669FAE968}" destId="{4445E2B7-CA98-49BE-AE00-B9D61442D359}" srcOrd="0" destOrd="0" presId="urn:microsoft.com/office/officeart/2005/8/layout/radial3"/>
    <dgm:cxn modelId="{9649F15F-0E34-4869-9581-72B6F330E3CB}" type="presOf" srcId="{0441FDBF-D9EE-4FE5-BD33-DE01A176DA0A}" destId="{F3B13A4C-40A5-467F-A05E-560E6688EEBA}" srcOrd="0" destOrd="0" presId="urn:microsoft.com/office/officeart/2005/8/layout/radial3"/>
    <dgm:cxn modelId="{26C17760-A04E-42F3-8A55-25C630D05184}" srcId="{3789DD2E-7D13-47C6-99A7-31ADCFE17B3D}" destId="{517C27A6-2240-40D2-A1B2-90626B708AE1}" srcOrd="9" destOrd="0" parTransId="{24F5D594-3D64-4D4F-89CF-6011CBAA2E1F}" sibTransId="{26F1C9AB-1522-43D3-BFE7-F49CD1EF23C4}"/>
    <dgm:cxn modelId="{BE793446-CD04-47F9-9532-EAEFF238C3FC}" srcId="{3789DD2E-7D13-47C6-99A7-31ADCFE17B3D}" destId="{0F55F802-6F4B-495E-9E0B-E73669FAE968}" srcOrd="3" destOrd="0" parTransId="{1BAB50DF-49D7-4DFE-B76C-C2A5E4611D9A}" sibTransId="{88A0012B-7D0F-4AED-B498-E17D6C444C12}"/>
    <dgm:cxn modelId="{D3670851-46A8-4DDD-97C9-AA7F39B46B72}" srcId="{3789DD2E-7D13-47C6-99A7-31ADCFE17B3D}" destId="{5A9017E4-C464-4F4A-A71A-E05EC36ECCBB}" srcOrd="0" destOrd="0" parTransId="{B9B434E1-F4AC-4A2B-B2C3-19BC604F0999}" sibTransId="{2C58D374-3A12-4800-9D8A-F44C86622515}"/>
    <dgm:cxn modelId="{C71C8056-6C9E-4D5C-9193-BE5553025885}" srcId="{3789DD2E-7D13-47C6-99A7-31ADCFE17B3D}" destId="{F524DDA0-03F6-4033-8F24-5D2555585900}" srcOrd="4" destOrd="0" parTransId="{31CE6430-B990-4069-9F5A-7B95E05CF8D1}" sibTransId="{FBF73BF9-C132-44D1-BB75-CEAABD719A0E}"/>
    <dgm:cxn modelId="{42D4DA58-F171-4E74-9713-EDCCE70E546D}" srcId="{3789DD2E-7D13-47C6-99A7-31ADCFE17B3D}" destId="{0F862D32-7E15-44BF-81B0-8CAF033249EA}" srcOrd="7" destOrd="0" parTransId="{5806180F-3FD9-4950-BB4C-FF1297344526}" sibTransId="{F7FA4A99-9134-4560-91C2-9FD0EF10BDF7}"/>
    <dgm:cxn modelId="{80F41F90-404F-4AED-8D24-ADD0E37F6C38}" srcId="{8A858950-CA1F-4A28-B9C8-C4BB2462C6EC}" destId="{3789DD2E-7D13-47C6-99A7-31ADCFE17B3D}" srcOrd="0" destOrd="0" parTransId="{35219C65-B9B4-4CDF-B0F1-CF4538131C8D}" sibTransId="{3808D5C6-B5B9-4A84-9E82-567260140119}"/>
    <dgm:cxn modelId="{4A3DBD95-754F-4ED6-8D23-77F61A9EAA65}" type="presOf" srcId="{1009266E-4225-47F1-8276-41523575A7DF}" destId="{F21D6769-85EA-471E-AAF3-70F4199BE39E}" srcOrd="0" destOrd="0" presId="urn:microsoft.com/office/officeart/2005/8/layout/radial3"/>
    <dgm:cxn modelId="{FD7EA89F-E5C8-4188-B1CE-A147B9B34E96}" type="presOf" srcId="{F524DDA0-03F6-4033-8F24-5D2555585900}" destId="{49B9C20F-555B-4AB9-A7D3-09C97C05D483}" srcOrd="0" destOrd="0" presId="urn:microsoft.com/office/officeart/2005/8/layout/radial3"/>
    <dgm:cxn modelId="{CDDC65A1-3317-4A50-ACCB-6935B4F1E22D}" srcId="{3789DD2E-7D13-47C6-99A7-31ADCFE17B3D}" destId="{1009266E-4225-47F1-8276-41523575A7DF}" srcOrd="1" destOrd="0" parTransId="{3C3E88D7-58E1-4110-8F03-A6A64680EAAC}" sibTransId="{C5FDE7EB-A252-46E3-AA16-5223C393096E}"/>
    <dgm:cxn modelId="{C819CEA3-EC27-4070-998B-4AB6AFFF20A4}" srcId="{3789DD2E-7D13-47C6-99A7-31ADCFE17B3D}" destId="{02609696-E622-45A2-A6E9-BA922DFC6FB6}" srcOrd="5" destOrd="0" parTransId="{A5089AF9-3EAF-4C52-A12B-C4CCB8BB4CBD}" sibTransId="{750AE599-325A-4285-BEC4-B0273AAA5064}"/>
    <dgm:cxn modelId="{0CA3DCAC-394B-4554-9270-6009F0EDC89C}" srcId="{3789DD2E-7D13-47C6-99A7-31ADCFE17B3D}" destId="{0441FDBF-D9EE-4FE5-BD33-DE01A176DA0A}" srcOrd="8" destOrd="0" parTransId="{015478F8-ABA8-4594-BFBC-4CBB31B591DF}" sibTransId="{D7F2120B-9409-49ED-B203-7572D1918996}"/>
    <dgm:cxn modelId="{8FA26CBD-2F5A-4849-8C32-1C4003886672}" type="presOf" srcId="{3789DD2E-7D13-47C6-99A7-31ADCFE17B3D}" destId="{F3B260B3-745C-44FB-BF2E-1902CC6E414B}" srcOrd="0" destOrd="0" presId="urn:microsoft.com/office/officeart/2005/8/layout/radial3"/>
    <dgm:cxn modelId="{F09694C1-2B1D-44A7-8B93-6006092E5CCC}" type="presOf" srcId="{02609696-E622-45A2-A6E9-BA922DFC6FB6}" destId="{891E08BC-47BB-4ACB-BD5B-73B0FEF8C9EF}" srcOrd="0" destOrd="0" presId="urn:microsoft.com/office/officeart/2005/8/layout/radial3"/>
    <dgm:cxn modelId="{7E8195D6-C81B-484A-903D-EABC2AA7DA26}" type="presOf" srcId="{B83D7EBF-A798-4BC8-B3F9-2D5A4A07D9AB}" destId="{F2230F31-A434-4A1B-AB9B-E9C0385A42BB}" srcOrd="0" destOrd="0" presId="urn:microsoft.com/office/officeart/2005/8/layout/radial3"/>
    <dgm:cxn modelId="{2903AFED-3B19-4FA2-A732-D2A9EB67431B}" type="presOf" srcId="{5A9017E4-C464-4F4A-A71A-E05EC36ECCBB}" destId="{5F19C884-F48F-4689-BE92-05458BB67BBF}" srcOrd="0" destOrd="0" presId="urn:microsoft.com/office/officeart/2005/8/layout/radial3"/>
    <dgm:cxn modelId="{D720EB65-869E-43A2-A12E-8C444342B042}" type="presParOf" srcId="{3B2A277E-036F-423E-8624-2F96907578A3}" destId="{B0BAD701-E25C-4483-82D4-B3B313D0F67A}" srcOrd="0" destOrd="0" presId="urn:microsoft.com/office/officeart/2005/8/layout/radial3"/>
    <dgm:cxn modelId="{9023336B-42A9-41F8-8031-51F1C937FCA3}" type="presParOf" srcId="{B0BAD701-E25C-4483-82D4-B3B313D0F67A}" destId="{F3B260B3-745C-44FB-BF2E-1902CC6E414B}" srcOrd="0" destOrd="0" presId="urn:microsoft.com/office/officeart/2005/8/layout/radial3"/>
    <dgm:cxn modelId="{94119C54-C4F4-4578-9A12-F691B39BB2AF}" type="presParOf" srcId="{B0BAD701-E25C-4483-82D4-B3B313D0F67A}" destId="{5F19C884-F48F-4689-BE92-05458BB67BBF}" srcOrd="1" destOrd="0" presId="urn:microsoft.com/office/officeart/2005/8/layout/radial3"/>
    <dgm:cxn modelId="{CE001843-CA97-459D-B22F-CAC4B6677F6D}" type="presParOf" srcId="{B0BAD701-E25C-4483-82D4-B3B313D0F67A}" destId="{F21D6769-85EA-471E-AAF3-70F4199BE39E}" srcOrd="2" destOrd="0" presId="urn:microsoft.com/office/officeart/2005/8/layout/radial3"/>
    <dgm:cxn modelId="{BE1C54A4-B816-4221-B1B4-8F903A268262}" type="presParOf" srcId="{B0BAD701-E25C-4483-82D4-B3B313D0F67A}" destId="{F2230F31-A434-4A1B-AB9B-E9C0385A42BB}" srcOrd="3" destOrd="0" presId="urn:microsoft.com/office/officeart/2005/8/layout/radial3"/>
    <dgm:cxn modelId="{2337F9ED-3364-4505-AD18-AAB93DE8A610}" type="presParOf" srcId="{B0BAD701-E25C-4483-82D4-B3B313D0F67A}" destId="{4445E2B7-CA98-49BE-AE00-B9D61442D359}" srcOrd="4" destOrd="0" presId="urn:microsoft.com/office/officeart/2005/8/layout/radial3"/>
    <dgm:cxn modelId="{22F00D5F-5EAD-43B5-AB51-1AEF903824D8}" type="presParOf" srcId="{B0BAD701-E25C-4483-82D4-B3B313D0F67A}" destId="{49B9C20F-555B-4AB9-A7D3-09C97C05D483}" srcOrd="5" destOrd="0" presId="urn:microsoft.com/office/officeart/2005/8/layout/radial3"/>
    <dgm:cxn modelId="{BB7E327C-E17A-4575-B9A6-E7965125ABED}" type="presParOf" srcId="{B0BAD701-E25C-4483-82D4-B3B313D0F67A}" destId="{891E08BC-47BB-4ACB-BD5B-73B0FEF8C9EF}" srcOrd="6" destOrd="0" presId="urn:microsoft.com/office/officeart/2005/8/layout/radial3"/>
    <dgm:cxn modelId="{D908F466-E82D-487C-BC37-5333732E4C86}" type="presParOf" srcId="{B0BAD701-E25C-4483-82D4-B3B313D0F67A}" destId="{EFDD63E9-F668-466A-9BB5-BD7F6DF05560}" srcOrd="7" destOrd="0" presId="urn:microsoft.com/office/officeart/2005/8/layout/radial3"/>
    <dgm:cxn modelId="{45E85E70-1A5F-4111-88D3-15A0364BD9E6}" type="presParOf" srcId="{B0BAD701-E25C-4483-82D4-B3B313D0F67A}" destId="{ADCC94B2-8F46-427B-8F7C-843769BC4E3B}" srcOrd="8" destOrd="0" presId="urn:microsoft.com/office/officeart/2005/8/layout/radial3"/>
    <dgm:cxn modelId="{839EEEA3-89BE-4463-B07F-33368343049C}" type="presParOf" srcId="{B0BAD701-E25C-4483-82D4-B3B313D0F67A}" destId="{F3B13A4C-40A5-467F-A05E-560E6688EEBA}" srcOrd="9" destOrd="0" presId="urn:microsoft.com/office/officeart/2005/8/layout/radial3"/>
    <dgm:cxn modelId="{FE6AEAFE-4955-43DF-9966-3CC0A5CA44A2}" type="presParOf" srcId="{B0BAD701-E25C-4483-82D4-B3B313D0F67A}" destId="{E0B98C45-AE30-41F3-9AB0-1212695593CE}" srcOrd="10" destOrd="0" presId="urn:microsoft.com/office/officeart/2005/8/layout/radial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0243AEC-41E2-4445-A77C-A6D4B651070C}">
      <dsp:nvSpPr>
        <dsp:cNvPr id="0" name=""/>
        <dsp:cNvSpPr/>
      </dsp:nvSpPr>
      <dsp:spPr>
        <a:xfrm>
          <a:off x="1070622" y="0"/>
          <a:ext cx="8679180" cy="5804958"/>
        </a:xfrm>
        <a:prstGeom prst="rightArrow">
          <a:avLst/>
        </a:prstGeom>
        <a:solidFill>
          <a:srgbClr val="99CCFF"/>
        </a:solidFill>
        <a:ln>
          <a:noFill/>
        </a:ln>
        <a:effectLst/>
      </dsp:spPr>
      <dsp:style>
        <a:lnRef idx="0">
          <a:scrgbClr r="0" g="0" b="0"/>
        </a:lnRef>
        <a:fillRef idx="1">
          <a:scrgbClr r="0" g="0" b="0"/>
        </a:fillRef>
        <a:effectRef idx="0">
          <a:scrgbClr r="0" g="0" b="0"/>
        </a:effectRef>
        <a:fontRef idx="minor"/>
      </dsp:style>
    </dsp:sp>
    <dsp:sp modelId="{347B9142-F09B-4777-BD52-EFED97B5D2CB}">
      <dsp:nvSpPr>
        <dsp:cNvPr id="0" name=""/>
        <dsp:cNvSpPr/>
      </dsp:nvSpPr>
      <dsp:spPr>
        <a:xfrm>
          <a:off x="0" y="1693863"/>
          <a:ext cx="1800850" cy="2321983"/>
        </a:xfrm>
        <a:prstGeom prst="roundRect">
          <a:avLst/>
        </a:prstGeom>
        <a:solidFill>
          <a:schemeClr val="accent1"/>
        </a:solidFill>
        <a:ln w="12700" cap="flat" cmpd="sng" algn="ctr">
          <a:solidFill>
            <a:schemeClr val="accent1">
              <a:shade val="50000"/>
            </a:schemeClr>
          </a:solidFill>
          <a:prstDash val="solid"/>
          <a:miter lim="800000"/>
        </a:ln>
        <a:effectLst/>
      </dsp:spPr>
      <dsp:style>
        <a:lnRef idx="2">
          <a:schemeClr val="accent1">
            <a:shade val="50000"/>
          </a:schemeClr>
        </a:lnRef>
        <a:fillRef idx="1">
          <a:schemeClr val="accent1"/>
        </a:fillRef>
        <a:effectRef idx="0">
          <a:schemeClr val="accent1"/>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sv-FI" sz="1800" b="1" kern="1200">
              <a:highlight>
                <a:srgbClr val="0041DC"/>
              </a:highlight>
            </a:rPr>
            <a:t>Lagar och normer</a:t>
          </a:r>
        </a:p>
      </dsp:txBody>
      <dsp:txXfrm>
        <a:off x="87910" y="1781773"/>
        <a:ext cx="1625030" cy="2146163"/>
      </dsp:txXfrm>
    </dsp:sp>
    <dsp:sp modelId="{CF95B856-52EF-4758-9336-D0385FD6BDC7}">
      <dsp:nvSpPr>
        <dsp:cNvPr id="0" name=""/>
        <dsp:cNvSpPr/>
      </dsp:nvSpPr>
      <dsp:spPr>
        <a:xfrm>
          <a:off x="2222088" y="1731967"/>
          <a:ext cx="1800850" cy="2321983"/>
        </a:xfrm>
        <a:prstGeom prst="roundRect">
          <a:avLst/>
        </a:prstGeom>
        <a:solidFill>
          <a:srgbClr val="5BD01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sv-FI" sz="1800" b="1" kern="1200" dirty="0"/>
            <a:t>Före-byggande</a:t>
          </a:r>
        </a:p>
      </dsp:txBody>
      <dsp:txXfrm>
        <a:off x="2309998" y="1819877"/>
        <a:ext cx="1625030" cy="2146163"/>
      </dsp:txXfrm>
    </dsp:sp>
    <dsp:sp modelId="{10E38159-B688-491C-A468-D1175A3EB2D0}">
      <dsp:nvSpPr>
        <dsp:cNvPr id="0" name=""/>
        <dsp:cNvSpPr/>
      </dsp:nvSpPr>
      <dsp:spPr>
        <a:xfrm>
          <a:off x="4204974" y="1741487"/>
          <a:ext cx="1800850" cy="2321983"/>
        </a:xfrm>
        <a:prstGeom prst="roundRect">
          <a:avLst/>
        </a:prstGeom>
        <a:solidFill>
          <a:srgbClr val="FF5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sv-FI" sz="1800" b="1" kern="1200"/>
            <a:t>Ingripande</a:t>
          </a:r>
        </a:p>
      </dsp:txBody>
      <dsp:txXfrm>
        <a:off x="4292884" y="1829397"/>
        <a:ext cx="1625030" cy="2146163"/>
      </dsp:txXfrm>
    </dsp:sp>
    <dsp:sp modelId="{8216C522-6FA8-4D0B-B9E4-85D80347A5E9}">
      <dsp:nvSpPr>
        <dsp:cNvPr id="0" name=""/>
        <dsp:cNvSpPr/>
      </dsp:nvSpPr>
      <dsp:spPr>
        <a:xfrm>
          <a:off x="6415803" y="1772300"/>
          <a:ext cx="1800850" cy="2321983"/>
        </a:xfrm>
        <a:prstGeom prst="roundRect">
          <a:avLst/>
        </a:prstGeom>
        <a:solidFill>
          <a:srgbClr val="FF00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sv-FI" sz="1800" b="1" kern="1200" dirty="0"/>
            <a:t>Upp-följning</a:t>
          </a:r>
        </a:p>
      </dsp:txBody>
      <dsp:txXfrm>
        <a:off x="6503713" y="1860210"/>
        <a:ext cx="1625030" cy="2146163"/>
      </dsp:txXfrm>
    </dsp:sp>
    <dsp:sp modelId="{D90AC6BF-E390-4D41-9F68-68A2E6D93DED}">
      <dsp:nvSpPr>
        <dsp:cNvPr id="0" name=""/>
        <dsp:cNvSpPr/>
      </dsp:nvSpPr>
      <dsp:spPr>
        <a:xfrm>
          <a:off x="8406958" y="1741487"/>
          <a:ext cx="1800850" cy="2321983"/>
        </a:xfrm>
        <a:prstGeom prst="roundRect">
          <a:avLst/>
        </a:prstGeom>
        <a:solidFill>
          <a:srgbClr val="FFE5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sv-FI" sz="1800" b="1" kern="1200">
              <a:solidFill>
                <a:schemeClr val="tx1"/>
              </a:solidFill>
            </a:rPr>
            <a:t>Individuellt stöd/vård</a:t>
          </a:r>
        </a:p>
      </dsp:txBody>
      <dsp:txXfrm>
        <a:off x="8494868" y="1829397"/>
        <a:ext cx="1625030" cy="214616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E9C748E-8D8C-4574-904A-228601B4A236}">
      <dsp:nvSpPr>
        <dsp:cNvPr id="0" name=""/>
        <dsp:cNvSpPr/>
      </dsp:nvSpPr>
      <dsp:spPr>
        <a:xfrm>
          <a:off x="17026" y="252794"/>
          <a:ext cx="3328610" cy="1826832"/>
        </a:xfrm>
        <a:prstGeom prst="rect">
          <a:avLst/>
        </a:prstGeom>
        <a:solidFill>
          <a:srgbClr val="0041DC"/>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sv-FI" sz="3600" b="0" kern="1200" dirty="0">
              <a:solidFill>
                <a:schemeClr val="bg1"/>
              </a:solidFill>
              <a:latin typeface="+mn-lt"/>
              <a:ea typeface="+mn-ea"/>
              <a:cs typeface="+mn-cs"/>
            </a:rPr>
            <a:t>Värde-grunden</a:t>
          </a:r>
        </a:p>
      </dsp:txBody>
      <dsp:txXfrm>
        <a:off x="17026" y="252794"/>
        <a:ext cx="3328610" cy="1826832"/>
      </dsp:txXfrm>
    </dsp:sp>
    <dsp:sp modelId="{861CDB92-D76B-4A6E-8442-583D125EE9B3}">
      <dsp:nvSpPr>
        <dsp:cNvPr id="0" name=""/>
        <dsp:cNvSpPr/>
      </dsp:nvSpPr>
      <dsp:spPr>
        <a:xfrm>
          <a:off x="3673461" y="252794"/>
          <a:ext cx="3479506" cy="1826832"/>
        </a:xfrm>
        <a:prstGeom prst="rect">
          <a:avLst/>
        </a:prstGeom>
        <a:solidFill>
          <a:srgbClr val="5BD01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sv-FI" sz="3600" b="0" kern="1200">
              <a:solidFill>
                <a:schemeClr val="bg1"/>
              </a:solidFill>
              <a:latin typeface="+mn-lt"/>
              <a:ea typeface="+mn-ea"/>
              <a:cs typeface="+mn-cs"/>
            </a:rPr>
            <a:t>Verksamhets-</a:t>
          </a:r>
        </a:p>
        <a:p>
          <a:pPr marL="0" lvl="0" indent="0" algn="ctr" defTabSz="1600200">
            <a:lnSpc>
              <a:spcPct val="90000"/>
            </a:lnSpc>
            <a:spcBef>
              <a:spcPct val="0"/>
            </a:spcBef>
            <a:spcAft>
              <a:spcPct val="35000"/>
            </a:spcAft>
            <a:buNone/>
          </a:pPr>
          <a:r>
            <a:rPr lang="sv-FI" sz="3600" b="0" kern="1200">
              <a:solidFill>
                <a:schemeClr val="bg1"/>
              </a:solidFill>
              <a:latin typeface="+mn-lt"/>
              <a:ea typeface="+mn-ea"/>
              <a:cs typeface="+mn-cs"/>
            </a:rPr>
            <a:t>kulturen</a:t>
          </a:r>
        </a:p>
      </dsp:txBody>
      <dsp:txXfrm>
        <a:off x="3673461" y="252794"/>
        <a:ext cx="3479506" cy="1826832"/>
      </dsp:txXfrm>
    </dsp:sp>
    <dsp:sp modelId="{A73180A5-0820-4558-A960-4567D9094133}">
      <dsp:nvSpPr>
        <dsp:cNvPr id="0" name=""/>
        <dsp:cNvSpPr/>
      </dsp:nvSpPr>
      <dsp:spPr>
        <a:xfrm>
          <a:off x="7706346" y="235421"/>
          <a:ext cx="3725398" cy="1826832"/>
        </a:xfrm>
        <a:prstGeom prst="rect">
          <a:avLst/>
        </a:prstGeom>
        <a:solidFill>
          <a:srgbClr val="FF5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ctr" defTabSz="2133600">
            <a:lnSpc>
              <a:spcPct val="90000"/>
            </a:lnSpc>
            <a:spcBef>
              <a:spcPct val="0"/>
            </a:spcBef>
            <a:spcAft>
              <a:spcPct val="35000"/>
            </a:spcAft>
            <a:buNone/>
          </a:pPr>
          <a:r>
            <a:rPr lang="sv-FI" sz="3600" b="0" kern="1200">
              <a:solidFill>
                <a:schemeClr val="bg1"/>
              </a:solidFill>
              <a:latin typeface="+mn-lt"/>
              <a:ea typeface="+mn-ea"/>
              <a:cs typeface="Calibri Light" panose="020F0302020204030204" pitchFamily="34" charset="0"/>
            </a:rPr>
            <a:t>Mångsidig kompetens</a:t>
          </a:r>
        </a:p>
      </dsp:txBody>
      <dsp:txXfrm>
        <a:off x="7706346" y="235421"/>
        <a:ext cx="3725398" cy="1826832"/>
      </dsp:txXfrm>
    </dsp:sp>
    <dsp:sp modelId="{4E32581F-C813-48B8-AC61-FF04DF9874B1}">
      <dsp:nvSpPr>
        <dsp:cNvPr id="0" name=""/>
        <dsp:cNvSpPr/>
      </dsp:nvSpPr>
      <dsp:spPr>
        <a:xfrm>
          <a:off x="3530816" y="2973280"/>
          <a:ext cx="3044720" cy="1826832"/>
        </a:xfrm>
        <a:prstGeom prst="rect">
          <a:avLst/>
        </a:prstGeom>
        <a:solidFill>
          <a:srgbClr val="7030A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2880" tIns="182880" rIns="182880" bIns="182880" numCol="1" spcCol="1270" anchor="ctr" anchorCtr="0">
          <a:noAutofit/>
        </a:bodyPr>
        <a:lstStyle/>
        <a:p>
          <a:pPr marL="0" lvl="0" indent="0" algn="ctr" defTabSz="2133600">
            <a:lnSpc>
              <a:spcPct val="90000"/>
            </a:lnSpc>
            <a:spcBef>
              <a:spcPct val="0"/>
            </a:spcBef>
            <a:spcAft>
              <a:spcPct val="35000"/>
            </a:spcAft>
            <a:buNone/>
          </a:pPr>
          <a:endParaRPr lang="fi-FI" sz="4800" b="1" kern="1200" dirty="0">
            <a:solidFill>
              <a:srgbClr val="FFFF00"/>
            </a:solidFill>
          </a:endParaRPr>
        </a:p>
      </dsp:txBody>
      <dsp:txXfrm>
        <a:off x="3530816" y="2973280"/>
        <a:ext cx="3044720" cy="1826832"/>
      </dsp:txXfrm>
    </dsp:sp>
    <dsp:sp modelId="{CB8E13BC-392E-44CA-83C6-77207C05799D}">
      <dsp:nvSpPr>
        <dsp:cNvPr id="0" name=""/>
        <dsp:cNvSpPr/>
      </dsp:nvSpPr>
      <dsp:spPr>
        <a:xfrm>
          <a:off x="1254887" y="2315501"/>
          <a:ext cx="8371642" cy="3022804"/>
        </a:xfrm>
        <a:prstGeom prst="rect">
          <a:avLst/>
        </a:prstGeom>
        <a:solidFill>
          <a:srgbClr val="FFE5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sv-FI" sz="3200" b="0" kern="1200">
              <a:solidFill>
                <a:schemeClr val="tx1"/>
              </a:solidFill>
              <a:latin typeface="+mn-lt"/>
            </a:rPr>
            <a:t>Läroämnen:</a:t>
          </a:r>
        </a:p>
        <a:p>
          <a:pPr marL="0" lvl="0" indent="0" algn="ctr" defTabSz="1422400">
            <a:lnSpc>
              <a:spcPct val="90000"/>
            </a:lnSpc>
            <a:spcBef>
              <a:spcPct val="0"/>
            </a:spcBef>
            <a:spcAft>
              <a:spcPct val="35000"/>
            </a:spcAft>
            <a:buNone/>
          </a:pPr>
          <a:r>
            <a:rPr lang="sv-FI" sz="3200" b="0" kern="1200">
              <a:solidFill>
                <a:srgbClr val="0066FF"/>
              </a:solidFill>
              <a:latin typeface="+mn-lt"/>
              <a:ea typeface="+mn-ea"/>
              <a:cs typeface="+mn-cs"/>
            </a:rPr>
            <a:t>Hälsokunskap</a:t>
          </a:r>
          <a:r>
            <a:rPr lang="sv-FI" sz="3200" b="0" kern="1200">
              <a:solidFill>
                <a:schemeClr val="tx1"/>
              </a:solidFill>
              <a:latin typeface="+mn-lt"/>
              <a:ea typeface="+mn-ea"/>
              <a:cs typeface="+mn-cs"/>
            </a:rPr>
            <a:t> </a:t>
          </a:r>
          <a:r>
            <a:rPr lang="sv-FI" sz="3200" b="0" kern="1200">
              <a:solidFill>
                <a:srgbClr val="FF0000"/>
              </a:solidFill>
              <a:latin typeface="+mn-lt"/>
              <a:ea typeface="+mn-ea"/>
              <a:cs typeface="+mn-cs"/>
            </a:rPr>
            <a:t>Samhällslära</a:t>
          </a:r>
          <a:r>
            <a:rPr lang="sv-FI" sz="3200" b="0" kern="1200">
              <a:solidFill>
                <a:schemeClr val="tx1"/>
              </a:solidFill>
              <a:latin typeface="+mn-lt"/>
              <a:ea typeface="+mn-ea"/>
              <a:cs typeface="+mn-cs"/>
            </a:rPr>
            <a:t> </a:t>
          </a:r>
          <a:r>
            <a:rPr lang="sv-FI" sz="3200" b="0" kern="1200">
              <a:solidFill>
                <a:srgbClr val="009900"/>
              </a:solidFill>
              <a:latin typeface="+mn-lt"/>
              <a:ea typeface="+mn-ea"/>
              <a:cs typeface="+mn-cs"/>
            </a:rPr>
            <a:t>Modersmål och litteratur</a:t>
          </a:r>
          <a:r>
            <a:rPr lang="sv-FI" sz="3200" b="0" kern="1200">
              <a:solidFill>
                <a:schemeClr val="tx1"/>
              </a:solidFill>
              <a:latin typeface="+mn-lt"/>
              <a:ea typeface="+mn-ea"/>
              <a:cs typeface="+mn-cs"/>
            </a:rPr>
            <a:t> </a:t>
          </a:r>
          <a:r>
            <a:rPr lang="sv-FI" sz="3200" b="0" kern="1200">
              <a:solidFill>
                <a:srgbClr val="7030A0"/>
              </a:solidFill>
              <a:latin typeface="+mn-lt"/>
              <a:ea typeface="+mn-ea"/>
              <a:cs typeface="+mn-cs"/>
            </a:rPr>
            <a:t>Åskådningsämnen</a:t>
          </a:r>
          <a:r>
            <a:rPr lang="sv-FI" sz="3200" b="0" kern="1200">
              <a:solidFill>
                <a:schemeClr val="tx1"/>
              </a:solidFill>
              <a:latin typeface="+mn-lt"/>
              <a:ea typeface="+mn-ea"/>
              <a:cs typeface="+mn-cs"/>
            </a:rPr>
            <a:t> </a:t>
          </a:r>
          <a:r>
            <a:rPr lang="sv-FI" sz="3200" b="0" kern="1200">
              <a:solidFill>
                <a:srgbClr val="FF00FF"/>
              </a:solidFill>
              <a:latin typeface="+mn-lt"/>
              <a:ea typeface="+mn-ea"/>
              <a:cs typeface="+mn-cs"/>
            </a:rPr>
            <a:t>Konst- och färdighetsämnen</a:t>
          </a:r>
          <a:r>
            <a:rPr lang="sv-FI" sz="3200" b="0" kern="1200">
              <a:solidFill>
                <a:schemeClr val="tx1"/>
              </a:solidFill>
              <a:latin typeface="+mn-lt"/>
              <a:ea typeface="+mn-ea"/>
              <a:cs typeface="+mn-cs"/>
            </a:rPr>
            <a:t>  </a:t>
          </a:r>
          <a:r>
            <a:rPr lang="sv-FI" sz="3200" b="0" kern="1200">
              <a:solidFill>
                <a:srgbClr val="0066FF"/>
              </a:solidFill>
              <a:latin typeface="+mn-lt"/>
              <a:ea typeface="+mn-ea"/>
              <a:cs typeface="+mn-cs"/>
            </a:rPr>
            <a:t>Psykologi (gymnasiet) </a:t>
          </a:r>
          <a:r>
            <a:rPr lang="sv-FI" sz="3200" b="1" kern="1200">
              <a:solidFill>
                <a:srgbClr val="009900"/>
              </a:solidFill>
              <a:latin typeface="Calibri Light" panose="020F0302020204030204"/>
              <a:ea typeface="+mn-ea"/>
              <a:cs typeface="+mn-cs"/>
            </a:rPr>
            <a:t>Gemensamma examensdelar (yrkesutbildning)…</a:t>
          </a:r>
        </a:p>
      </dsp:txBody>
      <dsp:txXfrm>
        <a:off x="1254887" y="2315501"/>
        <a:ext cx="8371642" cy="302280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3B260B3-745C-44FB-BF2E-1902CC6E414B}">
      <dsp:nvSpPr>
        <dsp:cNvPr id="0" name=""/>
        <dsp:cNvSpPr/>
      </dsp:nvSpPr>
      <dsp:spPr>
        <a:xfrm>
          <a:off x="2752063" y="2042028"/>
          <a:ext cx="5055303" cy="2773953"/>
        </a:xfrm>
        <a:prstGeom prst="ellipse">
          <a:avLst/>
        </a:prstGeom>
        <a:solidFill>
          <a:srgbClr val="0000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40640" tIns="40640" rIns="40640" bIns="40640" numCol="1" spcCol="1270" anchor="ctr" anchorCtr="0">
          <a:noAutofit/>
        </a:bodyPr>
        <a:lstStyle/>
        <a:p>
          <a:pPr marL="0" lvl="0" indent="0" algn="ctr" defTabSz="1422400">
            <a:lnSpc>
              <a:spcPct val="90000"/>
            </a:lnSpc>
            <a:spcBef>
              <a:spcPct val="0"/>
            </a:spcBef>
            <a:spcAft>
              <a:spcPct val="35000"/>
            </a:spcAft>
            <a:buNone/>
          </a:pPr>
          <a:r>
            <a:rPr lang="sv-FI" sz="3200" b="1" kern="1200" dirty="0">
              <a:solidFill>
                <a:srgbClr val="FFFF00"/>
              </a:solidFill>
              <a:latin typeface="+mn-lt"/>
            </a:rPr>
            <a:t>Information om förekomsten av mobbning</a:t>
          </a:r>
        </a:p>
      </dsp:txBody>
      <dsp:txXfrm>
        <a:off x="3492395" y="2448264"/>
        <a:ext cx="3574639" cy="1961481"/>
      </dsp:txXfrm>
    </dsp:sp>
    <dsp:sp modelId="{5F19C884-F48F-4689-BE92-05458BB67BBF}">
      <dsp:nvSpPr>
        <dsp:cNvPr id="0" name=""/>
        <dsp:cNvSpPr/>
      </dsp:nvSpPr>
      <dsp:spPr>
        <a:xfrm>
          <a:off x="4419993" y="52505"/>
          <a:ext cx="1948739" cy="1948739"/>
        </a:xfrm>
        <a:prstGeom prst="ellipse">
          <a:avLst/>
        </a:prstGeom>
        <a:solidFill>
          <a:srgbClr val="5BD01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20320" tIns="20320" rIns="20320" bIns="20320" numCol="1" spcCol="1270" anchor="ctr" anchorCtr="0">
          <a:noAutofit/>
        </a:bodyPr>
        <a:lstStyle/>
        <a:p>
          <a:pPr marL="0" lvl="0" indent="0" algn="ctr" defTabSz="800100">
            <a:lnSpc>
              <a:spcPct val="90000"/>
            </a:lnSpc>
            <a:spcBef>
              <a:spcPct val="0"/>
            </a:spcBef>
            <a:spcAft>
              <a:spcPct val="35000"/>
            </a:spcAft>
            <a:buNone/>
          </a:pPr>
          <a:r>
            <a:rPr lang="sv-FI" sz="1600" kern="1200" dirty="0">
              <a:solidFill>
                <a:prstClr val="black"/>
              </a:solidFill>
              <a:latin typeface="+mn-lt"/>
              <a:ea typeface="+mn-ea"/>
              <a:cs typeface="+mn-cs"/>
            </a:rPr>
            <a:t>Enkäten Hälsa i skolan</a:t>
          </a:r>
        </a:p>
      </dsp:txBody>
      <dsp:txXfrm>
        <a:off x="4705379" y="337891"/>
        <a:ext cx="1377967" cy="1377967"/>
      </dsp:txXfrm>
    </dsp:sp>
    <dsp:sp modelId="{F21D6769-85EA-471E-AAF3-70F4199BE39E}">
      <dsp:nvSpPr>
        <dsp:cNvPr id="0" name=""/>
        <dsp:cNvSpPr/>
      </dsp:nvSpPr>
      <dsp:spPr>
        <a:xfrm>
          <a:off x="6465789" y="272878"/>
          <a:ext cx="1948739" cy="1948739"/>
        </a:xfrm>
        <a:prstGeom prst="ellipse">
          <a:avLst/>
        </a:prstGeom>
        <a:solidFill>
          <a:srgbClr val="5BD01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20320" tIns="20320" rIns="20320" bIns="20320" numCol="1" spcCol="1270" anchor="ctr" anchorCtr="0">
          <a:noAutofit/>
        </a:bodyPr>
        <a:lstStyle/>
        <a:p>
          <a:pPr marL="0" lvl="0" indent="0" algn="ctr" defTabSz="800100">
            <a:lnSpc>
              <a:spcPct val="90000"/>
            </a:lnSpc>
            <a:spcBef>
              <a:spcPct val="0"/>
            </a:spcBef>
            <a:spcAft>
              <a:spcPct val="35000"/>
            </a:spcAft>
            <a:buNone/>
          </a:pPr>
          <a:r>
            <a:rPr lang="sv-FI" sz="1600" kern="1200" dirty="0">
              <a:solidFill>
                <a:prstClr val="black"/>
              </a:solidFill>
              <a:latin typeface="+mn-lt"/>
              <a:ea typeface="+mn-ea"/>
              <a:cs typeface="+mn-cs"/>
            </a:rPr>
            <a:t>TEA-</a:t>
          </a:r>
          <a:br>
            <a:rPr lang="sv-FI" sz="1600" kern="1200" dirty="0">
              <a:solidFill>
                <a:prstClr val="black"/>
              </a:solidFill>
              <a:latin typeface="+mn-lt"/>
              <a:ea typeface="+mn-ea"/>
              <a:cs typeface="+mn-cs"/>
            </a:rPr>
          </a:br>
          <a:r>
            <a:rPr lang="sv-FI" sz="1600" kern="1200" dirty="0">
              <a:solidFill>
                <a:prstClr val="black"/>
              </a:solidFill>
              <a:latin typeface="+mn-lt"/>
              <a:ea typeface="+mn-ea"/>
              <a:cs typeface="+mn-cs"/>
            </a:rPr>
            <a:t>data-insamlingen</a:t>
          </a:r>
        </a:p>
      </dsp:txBody>
      <dsp:txXfrm>
        <a:off x="6751175" y="558264"/>
        <a:ext cx="1377967" cy="1377967"/>
      </dsp:txXfrm>
    </dsp:sp>
    <dsp:sp modelId="{F2230F31-A434-4A1B-AB9B-E9C0385A42BB}">
      <dsp:nvSpPr>
        <dsp:cNvPr id="0" name=""/>
        <dsp:cNvSpPr/>
      </dsp:nvSpPr>
      <dsp:spPr>
        <a:xfrm>
          <a:off x="7936067" y="1641808"/>
          <a:ext cx="1948739" cy="1948739"/>
        </a:xfrm>
        <a:prstGeom prst="ellipse">
          <a:avLst/>
        </a:prstGeom>
        <a:solidFill>
          <a:srgbClr val="5BD013"/>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25400" tIns="25400" rIns="25400" bIns="25400" numCol="1" spcCol="1270" anchor="ctr" anchorCtr="0">
          <a:noAutofit/>
        </a:bodyPr>
        <a:lstStyle/>
        <a:p>
          <a:pPr marL="0" lvl="0" indent="0" algn="ctr" defTabSz="800100">
            <a:lnSpc>
              <a:spcPct val="90000"/>
            </a:lnSpc>
            <a:spcBef>
              <a:spcPct val="0"/>
            </a:spcBef>
            <a:spcAft>
              <a:spcPct val="35000"/>
            </a:spcAft>
            <a:buNone/>
          </a:pPr>
          <a:r>
            <a:rPr lang="sv-FI" sz="1600" kern="1200" dirty="0" err="1">
              <a:solidFill>
                <a:prstClr val="black"/>
              </a:solidFill>
              <a:latin typeface="+mn-lt"/>
              <a:ea typeface="+mn-ea"/>
              <a:cs typeface="+mn-cs"/>
            </a:rPr>
            <a:t>KiVa</a:t>
          </a:r>
          <a:r>
            <a:rPr lang="sv-FI" sz="1600" kern="1200" dirty="0">
              <a:solidFill>
                <a:prstClr val="black"/>
              </a:solidFill>
              <a:latin typeface="+mn-lt"/>
              <a:ea typeface="+mn-ea"/>
              <a:cs typeface="+mn-cs"/>
            </a:rPr>
            <a:t>-situations-kartläggning </a:t>
          </a:r>
          <a:r>
            <a:rPr lang="sv-FI" sz="1600" kern="1200" dirty="0" err="1">
              <a:solidFill>
                <a:prstClr val="black"/>
              </a:solidFill>
              <a:latin typeface="+mn-lt"/>
              <a:ea typeface="+mn-ea"/>
              <a:cs typeface="+mn-cs"/>
            </a:rPr>
            <a:t>o.dyl</a:t>
          </a:r>
          <a:r>
            <a:rPr lang="sv-FI" sz="1600" kern="1200" dirty="0">
              <a:solidFill>
                <a:prstClr val="black"/>
              </a:solidFill>
              <a:latin typeface="+mn-lt"/>
              <a:ea typeface="+mn-ea"/>
              <a:cs typeface="+mn-cs"/>
            </a:rPr>
            <a:t>.</a:t>
          </a:r>
        </a:p>
      </dsp:txBody>
      <dsp:txXfrm>
        <a:off x="8221453" y="1927194"/>
        <a:ext cx="1377967" cy="1377967"/>
      </dsp:txXfrm>
    </dsp:sp>
    <dsp:sp modelId="{4445E2B7-CA98-49BE-AE00-B9D61442D359}">
      <dsp:nvSpPr>
        <dsp:cNvPr id="0" name=""/>
        <dsp:cNvSpPr/>
      </dsp:nvSpPr>
      <dsp:spPr>
        <a:xfrm>
          <a:off x="8077221" y="3683518"/>
          <a:ext cx="2041207" cy="2064144"/>
        </a:xfrm>
        <a:prstGeom prst="ellipse">
          <a:avLst/>
        </a:prstGeom>
        <a:solidFill>
          <a:srgbClr val="5BD01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sv-FI" sz="1600" kern="1200" dirty="0" err="1">
              <a:latin typeface="+mn-lt"/>
            </a:rPr>
            <a:t>Gransk-ningar</a:t>
          </a:r>
          <a:r>
            <a:rPr lang="sv-FI" sz="1600" kern="1200" dirty="0">
              <a:latin typeface="+mn-lt"/>
            </a:rPr>
            <a:t> av skolgemen-skapens och studiemiljöns sundhet och säkerhet</a:t>
          </a:r>
        </a:p>
      </dsp:txBody>
      <dsp:txXfrm>
        <a:off x="8376149" y="3985805"/>
        <a:ext cx="1443351" cy="1459570"/>
      </dsp:txXfrm>
    </dsp:sp>
    <dsp:sp modelId="{49B9C20F-555B-4AB9-A7D3-09C97C05D483}">
      <dsp:nvSpPr>
        <dsp:cNvPr id="0" name=""/>
        <dsp:cNvSpPr/>
      </dsp:nvSpPr>
      <dsp:spPr>
        <a:xfrm>
          <a:off x="6358989" y="4706435"/>
          <a:ext cx="1854459" cy="1832477"/>
        </a:xfrm>
        <a:prstGeom prst="ellipse">
          <a:avLst/>
        </a:prstGeom>
        <a:solidFill>
          <a:srgbClr val="5BD01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20320" tIns="20320" rIns="20320" bIns="20320" numCol="1" spcCol="1270" anchor="ctr" anchorCtr="0">
          <a:noAutofit/>
        </a:bodyPr>
        <a:lstStyle/>
        <a:p>
          <a:pPr marL="0" lvl="0" indent="0" algn="ctr" defTabSz="800100">
            <a:lnSpc>
              <a:spcPct val="90000"/>
            </a:lnSpc>
            <a:spcBef>
              <a:spcPct val="0"/>
            </a:spcBef>
            <a:spcAft>
              <a:spcPct val="35000"/>
            </a:spcAft>
            <a:buNone/>
          </a:pPr>
          <a:r>
            <a:rPr lang="sv-FI" sz="1600" kern="1200" dirty="0">
              <a:solidFill>
                <a:prstClr val="black"/>
              </a:solidFill>
              <a:latin typeface="+mn-lt"/>
              <a:ea typeface="+mn-ea"/>
              <a:cs typeface="+mn-cs"/>
            </a:rPr>
            <a:t>Väl-befinnande-profil</a:t>
          </a:r>
        </a:p>
      </dsp:txBody>
      <dsp:txXfrm>
        <a:off x="6630568" y="4974795"/>
        <a:ext cx="1311301" cy="1295757"/>
      </dsp:txXfrm>
    </dsp:sp>
    <dsp:sp modelId="{891E08BC-47BB-4ACB-BD5B-73B0FEF8C9EF}">
      <dsp:nvSpPr>
        <dsp:cNvPr id="0" name=""/>
        <dsp:cNvSpPr/>
      </dsp:nvSpPr>
      <dsp:spPr>
        <a:xfrm>
          <a:off x="4251038" y="4814167"/>
          <a:ext cx="2032399" cy="2002953"/>
        </a:xfrm>
        <a:prstGeom prst="ellipse">
          <a:avLst/>
        </a:prstGeom>
        <a:solidFill>
          <a:srgbClr val="5BD01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sv-FI" sz="1600" kern="1200" dirty="0">
              <a:latin typeface="+mn-lt"/>
            </a:rPr>
            <a:t>Sammandrag av omfattande hälsounder-sökningar</a:t>
          </a:r>
        </a:p>
      </dsp:txBody>
      <dsp:txXfrm>
        <a:off x="4548676" y="5107493"/>
        <a:ext cx="1437123" cy="1416301"/>
      </dsp:txXfrm>
    </dsp:sp>
    <dsp:sp modelId="{EFDD63E9-F668-466A-9BB5-BD7F6DF05560}">
      <dsp:nvSpPr>
        <dsp:cNvPr id="0" name=""/>
        <dsp:cNvSpPr/>
      </dsp:nvSpPr>
      <dsp:spPr>
        <a:xfrm>
          <a:off x="2192359" y="4690764"/>
          <a:ext cx="1970429" cy="1863677"/>
        </a:xfrm>
        <a:prstGeom prst="ellipse">
          <a:avLst/>
        </a:prstGeom>
        <a:solidFill>
          <a:srgbClr val="5BD01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sv-FI" sz="1600" kern="1200">
              <a:solidFill>
                <a:prstClr val="black"/>
              </a:solidFill>
              <a:latin typeface="+mn-lt"/>
              <a:ea typeface="+mn-ea"/>
              <a:cs typeface="+mn-cs"/>
            </a:rPr>
            <a:t>Skolans eller klassens egen kartläggning</a:t>
          </a:r>
        </a:p>
      </dsp:txBody>
      <dsp:txXfrm>
        <a:off x="2480922" y="4963693"/>
        <a:ext cx="1393303" cy="1317819"/>
      </dsp:txXfrm>
    </dsp:sp>
    <dsp:sp modelId="{ADCC94B2-8F46-427B-8F7C-843769BC4E3B}">
      <dsp:nvSpPr>
        <dsp:cNvPr id="0" name=""/>
        <dsp:cNvSpPr/>
      </dsp:nvSpPr>
      <dsp:spPr>
        <a:xfrm>
          <a:off x="453889" y="3494285"/>
          <a:ext cx="2116857" cy="1802642"/>
        </a:xfrm>
        <a:prstGeom prst="ellipse">
          <a:avLst/>
        </a:prstGeom>
        <a:solidFill>
          <a:srgbClr val="5BD013"/>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sv-FI" sz="1600" kern="1200" dirty="0">
              <a:solidFill>
                <a:prstClr val="black"/>
              </a:solidFill>
              <a:latin typeface="+mn-lt"/>
              <a:ea typeface="+mn-ea"/>
              <a:cs typeface="+mn-cs"/>
            </a:rPr>
            <a:t>Personalens uppfattning, inkl. tjänsterna</a:t>
          </a:r>
        </a:p>
      </dsp:txBody>
      <dsp:txXfrm>
        <a:off x="763896" y="3758276"/>
        <a:ext cx="1496843" cy="1274660"/>
      </dsp:txXfrm>
    </dsp:sp>
    <dsp:sp modelId="{F3B13A4C-40A5-467F-A05E-560E6688EEBA}">
      <dsp:nvSpPr>
        <dsp:cNvPr id="0" name=""/>
        <dsp:cNvSpPr/>
      </dsp:nvSpPr>
      <dsp:spPr>
        <a:xfrm>
          <a:off x="601461" y="1446777"/>
          <a:ext cx="2133499" cy="1948739"/>
        </a:xfrm>
        <a:prstGeom prst="ellipse">
          <a:avLst/>
        </a:prstGeom>
        <a:solidFill>
          <a:srgbClr val="FF0000"/>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25400" tIns="25400" rIns="25400" bIns="25400" numCol="1" spcCol="1270" anchor="ctr" anchorCtr="0">
          <a:noAutofit/>
        </a:bodyPr>
        <a:lstStyle/>
        <a:p>
          <a:pPr marL="0" lvl="0" indent="0" algn="ctr" defTabSz="711200">
            <a:lnSpc>
              <a:spcPct val="90000"/>
            </a:lnSpc>
            <a:spcBef>
              <a:spcPct val="0"/>
            </a:spcBef>
            <a:spcAft>
              <a:spcPct val="35000"/>
            </a:spcAft>
            <a:buNone/>
          </a:pPr>
          <a:r>
            <a:rPr lang="sv-FI" sz="1600" b="0" kern="1200" dirty="0">
              <a:latin typeface="+mn-lt"/>
              <a:ea typeface="+mn-ea"/>
              <a:cs typeface="+mn-cs"/>
            </a:rPr>
            <a:t>Information från elever eller vårdnads-havare</a:t>
          </a:r>
        </a:p>
      </dsp:txBody>
      <dsp:txXfrm>
        <a:off x="913905" y="1732163"/>
        <a:ext cx="1508611" cy="1377967"/>
      </dsp:txXfrm>
    </dsp:sp>
    <dsp:sp modelId="{E0B98C45-AE30-41F3-9AB0-1212695593CE}">
      <dsp:nvSpPr>
        <dsp:cNvPr id="0" name=""/>
        <dsp:cNvSpPr/>
      </dsp:nvSpPr>
      <dsp:spPr>
        <a:xfrm>
          <a:off x="2413354" y="240540"/>
          <a:ext cx="1948739" cy="1948739"/>
        </a:xfrm>
        <a:prstGeom prst="ellipse">
          <a:avLst/>
        </a:prstGeom>
        <a:solidFill>
          <a:srgbClr val="5BD013"/>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25400" tIns="25400" rIns="25400" bIns="25400" numCol="1" spcCol="1270" anchor="ctr" anchorCtr="0">
          <a:noAutofit/>
        </a:bodyPr>
        <a:lstStyle/>
        <a:p>
          <a:pPr marL="0" lvl="0" indent="0" algn="ctr" defTabSz="711200">
            <a:lnSpc>
              <a:spcPct val="90000"/>
            </a:lnSpc>
            <a:spcBef>
              <a:spcPct val="0"/>
            </a:spcBef>
            <a:spcAft>
              <a:spcPct val="35000"/>
            </a:spcAft>
            <a:buNone/>
          </a:pPr>
          <a:r>
            <a:rPr lang="sv-FI" sz="1600" kern="1200" dirty="0">
              <a:latin typeface="+mn-lt"/>
            </a:rPr>
            <a:t>Samarbets-partnernas åsikter</a:t>
          </a:r>
        </a:p>
      </dsp:txBody>
      <dsp:txXfrm>
        <a:off x="2698740" y="525926"/>
        <a:ext cx="1377967" cy="1377967"/>
      </dsp:txXfrm>
    </dsp:sp>
  </dsp:spTree>
</dsp:drawing>
</file>

<file path=ppt/diagrams/layout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Ylätunnisteen paikkamerkki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i-FI"/>
          </a:p>
        </p:txBody>
      </p:sp>
      <p:sp>
        <p:nvSpPr>
          <p:cNvPr id="3" name="Päivämäärän paikkamerkki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7B1FAC0-3980-4EA5-8A5B-7FB6C8F169D9}" type="datetimeFigureOut">
              <a:rPr lang="fi-FI" smtClean="0"/>
              <a:t>5.5.2021</a:t>
            </a:fld>
            <a:endParaRPr lang="fi-FI"/>
          </a:p>
        </p:txBody>
      </p:sp>
      <p:sp>
        <p:nvSpPr>
          <p:cNvPr id="4" name="Dian kuvan paikkamerkki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i-FI"/>
          </a:p>
        </p:txBody>
      </p:sp>
      <p:sp>
        <p:nvSpPr>
          <p:cNvPr id="5" name="Huomautusten paikkamerkki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6" name="Alatunnisteen paikkamerkki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i-FI"/>
          </a:p>
        </p:txBody>
      </p:sp>
      <p:sp>
        <p:nvSpPr>
          <p:cNvPr id="7" name="Dian numeron paikkamerkki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8726FED-01AC-4FF2-BC1B-0C6564655C25}" type="slidenum">
              <a:rPr lang="fi-FI" smtClean="0"/>
              <a:t>‹#›</a:t>
            </a:fld>
            <a:endParaRPr lang="fi-FI"/>
          </a:p>
        </p:txBody>
      </p:sp>
    </p:spTree>
    <p:extLst>
      <p:ext uri="{BB962C8B-B14F-4D97-AF65-F5344CB8AC3E}">
        <p14:creationId xmlns:p14="http://schemas.microsoft.com/office/powerpoint/2010/main" val="14754562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Otsikkodia">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fi-FI"/>
              <a:t>Muokkaa ots. perustyyl. napsautt.</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endParaRPr lang="en-US" dirty="0"/>
          </a:p>
        </p:txBody>
      </p:sp>
      <p:sp>
        <p:nvSpPr>
          <p:cNvPr id="4" name="Date Placeholder 3"/>
          <p:cNvSpPr>
            <a:spLocks noGrp="1"/>
          </p:cNvSpPr>
          <p:nvPr>
            <p:ph type="dt" sz="half" idx="10"/>
          </p:nvPr>
        </p:nvSpPr>
        <p:spPr/>
        <p:txBody>
          <a:bodyPr/>
          <a:lstStyle/>
          <a:p>
            <a:fld id="{C33A7FC4-C26F-4D58-B318-353DFA37D3D8}" type="datetimeFigureOut">
              <a:rPr lang="fi-FI" smtClean="0"/>
              <a:t>5.5.2021</a:t>
            </a:fld>
            <a:endParaRPr lang="fi-FI"/>
          </a:p>
        </p:txBody>
      </p:sp>
      <p:sp>
        <p:nvSpPr>
          <p:cNvPr id="5" name="Footer Placeholder 4"/>
          <p:cNvSpPr>
            <a:spLocks noGrp="1"/>
          </p:cNvSpPr>
          <p:nvPr>
            <p:ph type="ftr" sz="quarter" idx="11"/>
          </p:nvPr>
        </p:nvSpPr>
        <p:spPr/>
        <p:txBody>
          <a:bodyPr/>
          <a:lstStyle/>
          <a:p>
            <a:endParaRPr lang="fi-FI"/>
          </a:p>
        </p:txBody>
      </p:sp>
      <p:sp>
        <p:nvSpPr>
          <p:cNvPr id="6" name="Slide Number Placeholder 5"/>
          <p:cNvSpPr>
            <a:spLocks noGrp="1"/>
          </p:cNvSpPr>
          <p:nvPr>
            <p:ph type="sldNum" sz="quarter" idx="12"/>
          </p:nvPr>
        </p:nvSpPr>
        <p:spPr/>
        <p:txBody>
          <a:bodyPr/>
          <a:lstStyle/>
          <a:p>
            <a:fld id="{75DA9F6B-9B9A-4DA3-B39F-4599AA86F260}" type="slidenum">
              <a:rPr lang="fi-FI" smtClean="0"/>
              <a:t>‹#›</a:t>
            </a:fld>
            <a:endParaRPr lang="fi-FI"/>
          </a:p>
        </p:txBody>
      </p:sp>
    </p:spTree>
    <p:extLst>
      <p:ext uri="{BB962C8B-B14F-4D97-AF65-F5344CB8AC3E}">
        <p14:creationId xmlns:p14="http://schemas.microsoft.com/office/powerpoint/2010/main" val="5559322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a:t>Muokkaa ots. perustyyl. napsautt.</a:t>
            </a:r>
            <a:endParaRPr lang="en-US" dirty="0"/>
          </a:p>
        </p:txBody>
      </p:sp>
      <p:sp>
        <p:nvSpPr>
          <p:cNvPr id="3" name="Content Placeholder 2"/>
          <p:cNvSpPr>
            <a:spLocks noGrp="1"/>
          </p:cNvSpPr>
          <p:nvPr>
            <p:ph idx="1"/>
          </p:nvPr>
        </p:nvSpPr>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4" name="Date Placeholder 3"/>
          <p:cNvSpPr>
            <a:spLocks noGrp="1"/>
          </p:cNvSpPr>
          <p:nvPr>
            <p:ph type="dt" sz="half" idx="10"/>
          </p:nvPr>
        </p:nvSpPr>
        <p:spPr/>
        <p:txBody>
          <a:bodyPr/>
          <a:lstStyle/>
          <a:p>
            <a:fld id="{C33A7FC4-C26F-4D58-B318-353DFA37D3D8}" type="datetimeFigureOut">
              <a:rPr lang="fi-FI" smtClean="0"/>
              <a:t>5.5.2021</a:t>
            </a:fld>
            <a:endParaRPr lang="fi-FI"/>
          </a:p>
        </p:txBody>
      </p:sp>
      <p:sp>
        <p:nvSpPr>
          <p:cNvPr id="5" name="Footer Placeholder 4"/>
          <p:cNvSpPr>
            <a:spLocks noGrp="1"/>
          </p:cNvSpPr>
          <p:nvPr>
            <p:ph type="ftr" sz="quarter" idx="11"/>
          </p:nvPr>
        </p:nvSpPr>
        <p:spPr/>
        <p:txBody>
          <a:bodyPr/>
          <a:lstStyle/>
          <a:p>
            <a:endParaRPr lang="fi-FI"/>
          </a:p>
        </p:txBody>
      </p:sp>
      <p:sp>
        <p:nvSpPr>
          <p:cNvPr id="6" name="Slide Number Placeholder 5"/>
          <p:cNvSpPr>
            <a:spLocks noGrp="1"/>
          </p:cNvSpPr>
          <p:nvPr>
            <p:ph type="sldNum" sz="quarter" idx="12"/>
          </p:nvPr>
        </p:nvSpPr>
        <p:spPr/>
        <p:txBody>
          <a:bodyPr/>
          <a:lstStyle/>
          <a:p>
            <a:fld id="{75DA9F6B-9B9A-4DA3-B39F-4599AA86F260}" type="slidenum">
              <a:rPr lang="fi-FI" smtClean="0"/>
              <a:t>‹#›</a:t>
            </a:fld>
            <a:endParaRPr lang="fi-FI"/>
          </a:p>
        </p:txBody>
      </p:sp>
    </p:spTree>
    <p:extLst>
      <p:ext uri="{BB962C8B-B14F-4D97-AF65-F5344CB8AC3E}">
        <p14:creationId xmlns:p14="http://schemas.microsoft.com/office/powerpoint/2010/main" val="27060384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Osan ylätunniste">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fi-FI"/>
              <a:t>Muokkaa ots. perustyyl. napsautt.</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Muokkaa tekstin perustyylejä napsauttamalla</a:t>
            </a:r>
          </a:p>
        </p:txBody>
      </p:sp>
      <p:sp>
        <p:nvSpPr>
          <p:cNvPr id="4" name="Date Placeholder 3"/>
          <p:cNvSpPr>
            <a:spLocks noGrp="1"/>
          </p:cNvSpPr>
          <p:nvPr>
            <p:ph type="dt" sz="half" idx="10"/>
          </p:nvPr>
        </p:nvSpPr>
        <p:spPr/>
        <p:txBody>
          <a:bodyPr/>
          <a:lstStyle/>
          <a:p>
            <a:fld id="{C33A7FC4-C26F-4D58-B318-353DFA37D3D8}" type="datetimeFigureOut">
              <a:rPr lang="fi-FI" smtClean="0"/>
              <a:t>5.5.2021</a:t>
            </a:fld>
            <a:endParaRPr lang="fi-FI"/>
          </a:p>
        </p:txBody>
      </p:sp>
      <p:sp>
        <p:nvSpPr>
          <p:cNvPr id="5" name="Footer Placeholder 4"/>
          <p:cNvSpPr>
            <a:spLocks noGrp="1"/>
          </p:cNvSpPr>
          <p:nvPr>
            <p:ph type="ftr" sz="quarter" idx="11"/>
          </p:nvPr>
        </p:nvSpPr>
        <p:spPr/>
        <p:txBody>
          <a:bodyPr/>
          <a:lstStyle/>
          <a:p>
            <a:endParaRPr lang="fi-FI"/>
          </a:p>
        </p:txBody>
      </p:sp>
      <p:sp>
        <p:nvSpPr>
          <p:cNvPr id="6" name="Slide Number Placeholder 5"/>
          <p:cNvSpPr>
            <a:spLocks noGrp="1"/>
          </p:cNvSpPr>
          <p:nvPr>
            <p:ph type="sldNum" sz="quarter" idx="12"/>
          </p:nvPr>
        </p:nvSpPr>
        <p:spPr/>
        <p:txBody>
          <a:bodyPr/>
          <a:lstStyle/>
          <a:p>
            <a:fld id="{75DA9F6B-9B9A-4DA3-B39F-4599AA86F260}" type="slidenum">
              <a:rPr lang="fi-FI" smtClean="0"/>
              <a:t>‹#›</a:t>
            </a:fld>
            <a:endParaRPr lang="fi-FI"/>
          </a:p>
        </p:txBody>
      </p:sp>
    </p:spTree>
    <p:extLst>
      <p:ext uri="{BB962C8B-B14F-4D97-AF65-F5344CB8AC3E}">
        <p14:creationId xmlns:p14="http://schemas.microsoft.com/office/powerpoint/2010/main" val="15424360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Kaksi sisältökohdett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a:t>Muokkaa ots. perustyyl. napsautt.</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5" name="Date Placeholder 4"/>
          <p:cNvSpPr>
            <a:spLocks noGrp="1"/>
          </p:cNvSpPr>
          <p:nvPr>
            <p:ph type="dt" sz="half" idx="10"/>
          </p:nvPr>
        </p:nvSpPr>
        <p:spPr/>
        <p:txBody>
          <a:bodyPr/>
          <a:lstStyle/>
          <a:p>
            <a:fld id="{C33A7FC4-C26F-4D58-B318-353DFA37D3D8}" type="datetimeFigureOut">
              <a:rPr lang="fi-FI" smtClean="0"/>
              <a:t>5.5.2021</a:t>
            </a:fld>
            <a:endParaRPr lang="fi-FI"/>
          </a:p>
        </p:txBody>
      </p:sp>
      <p:sp>
        <p:nvSpPr>
          <p:cNvPr id="6" name="Footer Placeholder 5"/>
          <p:cNvSpPr>
            <a:spLocks noGrp="1"/>
          </p:cNvSpPr>
          <p:nvPr>
            <p:ph type="ftr" sz="quarter" idx="11"/>
          </p:nvPr>
        </p:nvSpPr>
        <p:spPr/>
        <p:txBody>
          <a:bodyPr/>
          <a:lstStyle/>
          <a:p>
            <a:endParaRPr lang="fi-FI"/>
          </a:p>
        </p:txBody>
      </p:sp>
      <p:sp>
        <p:nvSpPr>
          <p:cNvPr id="7" name="Slide Number Placeholder 6"/>
          <p:cNvSpPr>
            <a:spLocks noGrp="1"/>
          </p:cNvSpPr>
          <p:nvPr>
            <p:ph type="sldNum" sz="quarter" idx="12"/>
          </p:nvPr>
        </p:nvSpPr>
        <p:spPr/>
        <p:txBody>
          <a:bodyPr/>
          <a:lstStyle/>
          <a:p>
            <a:fld id="{75DA9F6B-9B9A-4DA3-B39F-4599AA86F260}" type="slidenum">
              <a:rPr lang="fi-FI" smtClean="0"/>
              <a:t>‹#›</a:t>
            </a:fld>
            <a:endParaRPr lang="fi-FI"/>
          </a:p>
        </p:txBody>
      </p:sp>
    </p:spTree>
    <p:extLst>
      <p:ext uri="{BB962C8B-B14F-4D97-AF65-F5344CB8AC3E}">
        <p14:creationId xmlns:p14="http://schemas.microsoft.com/office/powerpoint/2010/main" val="35481449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tailu">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fi-FI"/>
              <a:t>Muokkaa ots. perustyyl. napsautt.</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4" name="Content Placeholder 3"/>
          <p:cNvSpPr>
            <a:spLocks noGrp="1"/>
          </p:cNvSpPr>
          <p:nvPr>
            <p:ph sz="half" idx="2"/>
          </p:nvPr>
        </p:nvSpPr>
        <p:spPr>
          <a:xfrm>
            <a:off x="839788" y="2505075"/>
            <a:ext cx="5157787" cy="368458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6" name="Content Placeholder 5"/>
          <p:cNvSpPr>
            <a:spLocks noGrp="1"/>
          </p:cNvSpPr>
          <p:nvPr>
            <p:ph sz="quarter" idx="4"/>
          </p:nvPr>
        </p:nvSpPr>
        <p:spPr>
          <a:xfrm>
            <a:off x="6172200" y="2505075"/>
            <a:ext cx="5183188" cy="368458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7" name="Date Placeholder 6"/>
          <p:cNvSpPr>
            <a:spLocks noGrp="1"/>
          </p:cNvSpPr>
          <p:nvPr>
            <p:ph type="dt" sz="half" idx="10"/>
          </p:nvPr>
        </p:nvSpPr>
        <p:spPr/>
        <p:txBody>
          <a:bodyPr/>
          <a:lstStyle/>
          <a:p>
            <a:fld id="{C33A7FC4-C26F-4D58-B318-353DFA37D3D8}" type="datetimeFigureOut">
              <a:rPr lang="fi-FI" smtClean="0"/>
              <a:t>5.5.2021</a:t>
            </a:fld>
            <a:endParaRPr lang="fi-FI"/>
          </a:p>
        </p:txBody>
      </p:sp>
      <p:sp>
        <p:nvSpPr>
          <p:cNvPr id="8" name="Footer Placeholder 7"/>
          <p:cNvSpPr>
            <a:spLocks noGrp="1"/>
          </p:cNvSpPr>
          <p:nvPr>
            <p:ph type="ftr" sz="quarter" idx="11"/>
          </p:nvPr>
        </p:nvSpPr>
        <p:spPr/>
        <p:txBody>
          <a:bodyPr/>
          <a:lstStyle/>
          <a:p>
            <a:endParaRPr lang="fi-FI"/>
          </a:p>
        </p:txBody>
      </p:sp>
      <p:sp>
        <p:nvSpPr>
          <p:cNvPr id="9" name="Slide Number Placeholder 8"/>
          <p:cNvSpPr>
            <a:spLocks noGrp="1"/>
          </p:cNvSpPr>
          <p:nvPr>
            <p:ph type="sldNum" sz="quarter" idx="12"/>
          </p:nvPr>
        </p:nvSpPr>
        <p:spPr/>
        <p:txBody>
          <a:bodyPr/>
          <a:lstStyle/>
          <a:p>
            <a:fld id="{75DA9F6B-9B9A-4DA3-B39F-4599AA86F260}" type="slidenum">
              <a:rPr lang="fi-FI" smtClean="0"/>
              <a:t>‹#›</a:t>
            </a:fld>
            <a:endParaRPr lang="fi-FI"/>
          </a:p>
        </p:txBody>
      </p:sp>
    </p:spTree>
    <p:extLst>
      <p:ext uri="{BB962C8B-B14F-4D97-AF65-F5344CB8AC3E}">
        <p14:creationId xmlns:p14="http://schemas.microsoft.com/office/powerpoint/2010/main" val="6464258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a:t>Muokkaa ots. perustyyl. napsautt.</a:t>
            </a:r>
            <a:endParaRPr lang="en-US" dirty="0"/>
          </a:p>
        </p:txBody>
      </p:sp>
      <p:sp>
        <p:nvSpPr>
          <p:cNvPr id="3" name="Date Placeholder 2"/>
          <p:cNvSpPr>
            <a:spLocks noGrp="1"/>
          </p:cNvSpPr>
          <p:nvPr>
            <p:ph type="dt" sz="half" idx="10"/>
          </p:nvPr>
        </p:nvSpPr>
        <p:spPr/>
        <p:txBody>
          <a:bodyPr/>
          <a:lstStyle/>
          <a:p>
            <a:fld id="{C33A7FC4-C26F-4D58-B318-353DFA37D3D8}" type="datetimeFigureOut">
              <a:rPr lang="fi-FI" smtClean="0"/>
              <a:t>5.5.2021</a:t>
            </a:fld>
            <a:endParaRPr lang="fi-FI"/>
          </a:p>
        </p:txBody>
      </p:sp>
      <p:sp>
        <p:nvSpPr>
          <p:cNvPr id="4" name="Footer Placeholder 3"/>
          <p:cNvSpPr>
            <a:spLocks noGrp="1"/>
          </p:cNvSpPr>
          <p:nvPr>
            <p:ph type="ftr" sz="quarter" idx="11"/>
          </p:nvPr>
        </p:nvSpPr>
        <p:spPr/>
        <p:txBody>
          <a:bodyPr/>
          <a:lstStyle/>
          <a:p>
            <a:endParaRPr lang="fi-FI"/>
          </a:p>
        </p:txBody>
      </p:sp>
      <p:sp>
        <p:nvSpPr>
          <p:cNvPr id="5" name="Slide Number Placeholder 4"/>
          <p:cNvSpPr>
            <a:spLocks noGrp="1"/>
          </p:cNvSpPr>
          <p:nvPr>
            <p:ph type="sldNum" sz="quarter" idx="12"/>
          </p:nvPr>
        </p:nvSpPr>
        <p:spPr/>
        <p:txBody>
          <a:bodyPr/>
          <a:lstStyle/>
          <a:p>
            <a:fld id="{75DA9F6B-9B9A-4DA3-B39F-4599AA86F260}" type="slidenum">
              <a:rPr lang="fi-FI" smtClean="0"/>
              <a:t>‹#›</a:t>
            </a:fld>
            <a:endParaRPr lang="fi-FI"/>
          </a:p>
        </p:txBody>
      </p:sp>
    </p:spTree>
    <p:extLst>
      <p:ext uri="{BB962C8B-B14F-4D97-AF65-F5344CB8AC3E}">
        <p14:creationId xmlns:p14="http://schemas.microsoft.com/office/powerpoint/2010/main" val="3580125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yhjä">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33A7FC4-C26F-4D58-B318-353DFA37D3D8}" type="datetimeFigureOut">
              <a:rPr lang="fi-FI" smtClean="0"/>
              <a:t>5.5.2021</a:t>
            </a:fld>
            <a:endParaRPr lang="fi-FI"/>
          </a:p>
        </p:txBody>
      </p:sp>
      <p:sp>
        <p:nvSpPr>
          <p:cNvPr id="3" name="Footer Placeholder 2"/>
          <p:cNvSpPr>
            <a:spLocks noGrp="1"/>
          </p:cNvSpPr>
          <p:nvPr>
            <p:ph type="ftr" sz="quarter" idx="11"/>
          </p:nvPr>
        </p:nvSpPr>
        <p:spPr/>
        <p:txBody>
          <a:bodyPr/>
          <a:lstStyle/>
          <a:p>
            <a:endParaRPr lang="fi-FI"/>
          </a:p>
        </p:txBody>
      </p:sp>
      <p:sp>
        <p:nvSpPr>
          <p:cNvPr id="4" name="Slide Number Placeholder 3"/>
          <p:cNvSpPr>
            <a:spLocks noGrp="1"/>
          </p:cNvSpPr>
          <p:nvPr>
            <p:ph type="sldNum" sz="quarter" idx="12"/>
          </p:nvPr>
        </p:nvSpPr>
        <p:spPr/>
        <p:txBody>
          <a:bodyPr/>
          <a:lstStyle/>
          <a:p>
            <a:fld id="{75DA9F6B-9B9A-4DA3-B39F-4599AA86F260}" type="slidenum">
              <a:rPr lang="fi-FI" smtClean="0"/>
              <a:t>‹#›</a:t>
            </a:fld>
            <a:endParaRPr lang="fi-FI"/>
          </a:p>
        </p:txBody>
      </p:sp>
    </p:spTree>
    <p:extLst>
      <p:ext uri="{BB962C8B-B14F-4D97-AF65-F5344CB8AC3E}">
        <p14:creationId xmlns:p14="http://schemas.microsoft.com/office/powerpoint/2010/main" val="12844881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Kuvatekstillinen sisältö">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fi-FI"/>
              <a:t>Muokkaa ots. perustyyl. napsautt.</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5" name="Date Placeholder 4"/>
          <p:cNvSpPr>
            <a:spLocks noGrp="1"/>
          </p:cNvSpPr>
          <p:nvPr>
            <p:ph type="dt" sz="half" idx="10"/>
          </p:nvPr>
        </p:nvSpPr>
        <p:spPr/>
        <p:txBody>
          <a:bodyPr/>
          <a:lstStyle/>
          <a:p>
            <a:fld id="{C33A7FC4-C26F-4D58-B318-353DFA37D3D8}" type="datetimeFigureOut">
              <a:rPr lang="fi-FI" smtClean="0"/>
              <a:t>5.5.2021</a:t>
            </a:fld>
            <a:endParaRPr lang="fi-FI"/>
          </a:p>
        </p:txBody>
      </p:sp>
      <p:sp>
        <p:nvSpPr>
          <p:cNvPr id="6" name="Footer Placeholder 5"/>
          <p:cNvSpPr>
            <a:spLocks noGrp="1"/>
          </p:cNvSpPr>
          <p:nvPr>
            <p:ph type="ftr" sz="quarter" idx="11"/>
          </p:nvPr>
        </p:nvSpPr>
        <p:spPr/>
        <p:txBody>
          <a:bodyPr/>
          <a:lstStyle/>
          <a:p>
            <a:endParaRPr lang="fi-FI"/>
          </a:p>
        </p:txBody>
      </p:sp>
      <p:sp>
        <p:nvSpPr>
          <p:cNvPr id="7" name="Slide Number Placeholder 6"/>
          <p:cNvSpPr>
            <a:spLocks noGrp="1"/>
          </p:cNvSpPr>
          <p:nvPr>
            <p:ph type="sldNum" sz="quarter" idx="12"/>
          </p:nvPr>
        </p:nvSpPr>
        <p:spPr/>
        <p:txBody>
          <a:bodyPr/>
          <a:lstStyle/>
          <a:p>
            <a:fld id="{75DA9F6B-9B9A-4DA3-B39F-4599AA86F260}" type="slidenum">
              <a:rPr lang="fi-FI" smtClean="0"/>
              <a:t>‹#›</a:t>
            </a:fld>
            <a:endParaRPr lang="fi-FI"/>
          </a:p>
        </p:txBody>
      </p:sp>
    </p:spTree>
    <p:extLst>
      <p:ext uri="{BB962C8B-B14F-4D97-AF65-F5344CB8AC3E}">
        <p14:creationId xmlns:p14="http://schemas.microsoft.com/office/powerpoint/2010/main" val="13445586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Kuvatekstillinen kuva">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fi-FI"/>
              <a:t>Muokkaa ots. perustyyl. napsautt.</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i-FI"/>
              <a:t>Lisää kuva napsauttamalla kuvaketta</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5" name="Date Placeholder 4"/>
          <p:cNvSpPr>
            <a:spLocks noGrp="1"/>
          </p:cNvSpPr>
          <p:nvPr>
            <p:ph type="dt" sz="half" idx="10"/>
          </p:nvPr>
        </p:nvSpPr>
        <p:spPr/>
        <p:txBody>
          <a:bodyPr/>
          <a:lstStyle/>
          <a:p>
            <a:fld id="{C33A7FC4-C26F-4D58-B318-353DFA37D3D8}" type="datetimeFigureOut">
              <a:rPr lang="fi-FI" smtClean="0"/>
              <a:t>5.5.2021</a:t>
            </a:fld>
            <a:endParaRPr lang="fi-FI"/>
          </a:p>
        </p:txBody>
      </p:sp>
      <p:sp>
        <p:nvSpPr>
          <p:cNvPr id="6" name="Footer Placeholder 5"/>
          <p:cNvSpPr>
            <a:spLocks noGrp="1"/>
          </p:cNvSpPr>
          <p:nvPr>
            <p:ph type="ftr" sz="quarter" idx="11"/>
          </p:nvPr>
        </p:nvSpPr>
        <p:spPr/>
        <p:txBody>
          <a:bodyPr/>
          <a:lstStyle/>
          <a:p>
            <a:endParaRPr lang="fi-FI"/>
          </a:p>
        </p:txBody>
      </p:sp>
      <p:sp>
        <p:nvSpPr>
          <p:cNvPr id="7" name="Slide Number Placeholder 6"/>
          <p:cNvSpPr>
            <a:spLocks noGrp="1"/>
          </p:cNvSpPr>
          <p:nvPr>
            <p:ph type="sldNum" sz="quarter" idx="12"/>
          </p:nvPr>
        </p:nvSpPr>
        <p:spPr/>
        <p:txBody>
          <a:bodyPr/>
          <a:lstStyle/>
          <a:p>
            <a:fld id="{75DA9F6B-9B9A-4DA3-B39F-4599AA86F260}" type="slidenum">
              <a:rPr lang="fi-FI" smtClean="0"/>
              <a:t>‹#›</a:t>
            </a:fld>
            <a:endParaRPr lang="fi-FI"/>
          </a:p>
        </p:txBody>
      </p:sp>
    </p:spTree>
    <p:extLst>
      <p:ext uri="{BB962C8B-B14F-4D97-AF65-F5344CB8AC3E}">
        <p14:creationId xmlns:p14="http://schemas.microsoft.com/office/powerpoint/2010/main" val="7105587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Otsikko ja pystysuora tekst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a:t>Muokkaa ots. perustyyl. napsautt.</a:t>
            </a:r>
            <a:endParaRPr lang="en-US" dirty="0"/>
          </a:p>
        </p:txBody>
      </p:sp>
      <p:sp>
        <p:nvSpPr>
          <p:cNvPr id="3" name="Vertical Text Placeholder 2"/>
          <p:cNvSpPr>
            <a:spLocks noGrp="1"/>
          </p:cNvSpPr>
          <p:nvPr>
            <p:ph type="body" orient="vert" idx="1"/>
          </p:nvPr>
        </p:nvSpPr>
        <p:spPr/>
        <p:txBody>
          <a:bodyPr vert="eaVer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4" name="Date Placeholder 3"/>
          <p:cNvSpPr>
            <a:spLocks noGrp="1"/>
          </p:cNvSpPr>
          <p:nvPr>
            <p:ph type="dt" sz="half" idx="10"/>
          </p:nvPr>
        </p:nvSpPr>
        <p:spPr/>
        <p:txBody>
          <a:bodyPr/>
          <a:lstStyle/>
          <a:p>
            <a:fld id="{C33A7FC4-C26F-4D58-B318-353DFA37D3D8}" type="datetimeFigureOut">
              <a:rPr lang="fi-FI" smtClean="0"/>
              <a:t>5.5.2021</a:t>
            </a:fld>
            <a:endParaRPr lang="fi-FI"/>
          </a:p>
        </p:txBody>
      </p:sp>
      <p:sp>
        <p:nvSpPr>
          <p:cNvPr id="5" name="Footer Placeholder 4"/>
          <p:cNvSpPr>
            <a:spLocks noGrp="1"/>
          </p:cNvSpPr>
          <p:nvPr>
            <p:ph type="ftr" sz="quarter" idx="11"/>
          </p:nvPr>
        </p:nvSpPr>
        <p:spPr/>
        <p:txBody>
          <a:bodyPr/>
          <a:lstStyle/>
          <a:p>
            <a:endParaRPr lang="fi-FI"/>
          </a:p>
        </p:txBody>
      </p:sp>
      <p:sp>
        <p:nvSpPr>
          <p:cNvPr id="6" name="Slide Number Placeholder 5"/>
          <p:cNvSpPr>
            <a:spLocks noGrp="1"/>
          </p:cNvSpPr>
          <p:nvPr>
            <p:ph type="sldNum" sz="quarter" idx="12"/>
          </p:nvPr>
        </p:nvSpPr>
        <p:spPr/>
        <p:txBody>
          <a:bodyPr/>
          <a:lstStyle/>
          <a:p>
            <a:fld id="{75DA9F6B-9B9A-4DA3-B39F-4599AA86F260}" type="slidenum">
              <a:rPr lang="fi-FI" smtClean="0"/>
              <a:t>‹#›</a:t>
            </a:fld>
            <a:endParaRPr lang="fi-FI"/>
          </a:p>
        </p:txBody>
      </p:sp>
    </p:spTree>
    <p:extLst>
      <p:ext uri="{BB962C8B-B14F-4D97-AF65-F5344CB8AC3E}">
        <p14:creationId xmlns:p14="http://schemas.microsoft.com/office/powerpoint/2010/main" val="21719260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Pystysuora otsikko ja teksti">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fi-FI"/>
              <a:t>Muokkaa ots. perustyyl. napsautt.</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4" name="Date Placeholder 3"/>
          <p:cNvSpPr>
            <a:spLocks noGrp="1"/>
          </p:cNvSpPr>
          <p:nvPr>
            <p:ph type="dt" sz="half" idx="10"/>
          </p:nvPr>
        </p:nvSpPr>
        <p:spPr/>
        <p:txBody>
          <a:bodyPr/>
          <a:lstStyle/>
          <a:p>
            <a:fld id="{C33A7FC4-C26F-4D58-B318-353DFA37D3D8}" type="datetimeFigureOut">
              <a:rPr lang="fi-FI" smtClean="0"/>
              <a:t>5.5.2021</a:t>
            </a:fld>
            <a:endParaRPr lang="fi-FI"/>
          </a:p>
        </p:txBody>
      </p:sp>
      <p:sp>
        <p:nvSpPr>
          <p:cNvPr id="5" name="Footer Placeholder 4"/>
          <p:cNvSpPr>
            <a:spLocks noGrp="1"/>
          </p:cNvSpPr>
          <p:nvPr>
            <p:ph type="ftr" sz="quarter" idx="11"/>
          </p:nvPr>
        </p:nvSpPr>
        <p:spPr/>
        <p:txBody>
          <a:bodyPr/>
          <a:lstStyle/>
          <a:p>
            <a:endParaRPr lang="fi-FI"/>
          </a:p>
        </p:txBody>
      </p:sp>
      <p:sp>
        <p:nvSpPr>
          <p:cNvPr id="6" name="Slide Number Placeholder 5"/>
          <p:cNvSpPr>
            <a:spLocks noGrp="1"/>
          </p:cNvSpPr>
          <p:nvPr>
            <p:ph type="sldNum" sz="quarter" idx="12"/>
          </p:nvPr>
        </p:nvSpPr>
        <p:spPr/>
        <p:txBody>
          <a:bodyPr/>
          <a:lstStyle/>
          <a:p>
            <a:fld id="{75DA9F6B-9B9A-4DA3-B39F-4599AA86F260}" type="slidenum">
              <a:rPr lang="fi-FI" smtClean="0"/>
              <a:t>‹#›</a:t>
            </a:fld>
            <a:endParaRPr lang="fi-FI"/>
          </a:p>
        </p:txBody>
      </p:sp>
    </p:spTree>
    <p:extLst>
      <p:ext uri="{BB962C8B-B14F-4D97-AF65-F5344CB8AC3E}">
        <p14:creationId xmlns:p14="http://schemas.microsoft.com/office/powerpoint/2010/main" val="42569022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i-FI"/>
              <a:t>Muokkaa ots. perustyyl. napsautt.</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33A7FC4-C26F-4D58-B318-353DFA37D3D8}" type="datetimeFigureOut">
              <a:rPr lang="fi-FI" smtClean="0"/>
              <a:t>5.5.2021</a:t>
            </a:fld>
            <a:endParaRPr lang="fi-FI"/>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i-FI"/>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DA9F6B-9B9A-4DA3-B39F-4599AA86F260}" type="slidenum">
              <a:rPr lang="fi-FI" smtClean="0"/>
              <a:t>‹#›</a:t>
            </a:fld>
            <a:endParaRPr lang="fi-FI"/>
          </a:p>
        </p:txBody>
      </p:sp>
    </p:spTree>
    <p:extLst>
      <p:ext uri="{BB962C8B-B14F-4D97-AF65-F5344CB8AC3E}">
        <p14:creationId xmlns:p14="http://schemas.microsoft.com/office/powerpoint/2010/main" val="29043450"/>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teaviisari.fi/teaviisari/sv/index" TargetMode="External"/><Relationship Id="rId2" Type="http://schemas.openxmlformats.org/officeDocument/2006/relationships/hyperlink" Target="https://thl.fi/sv/web/thlfi-sv/forskning-och-expertarbete/befolkningsundersokningar/enkaten-halsa-i-skolan/resultat-av-enkaten-halsa-i-skolan" TargetMode="External"/><Relationship Id="rId1" Type="http://schemas.openxmlformats.org/officeDocument/2006/relationships/slideLayout" Target="../slideLayouts/slideLayout2.xml"/><Relationship Id="rId5" Type="http://schemas.openxmlformats.org/officeDocument/2006/relationships/image" Target="../media/image3.emf"/><Relationship Id="rId4" Type="http://schemas.openxmlformats.org/officeDocument/2006/relationships/image" Target="../media/image2.emf"/></Relationships>
</file>

<file path=ppt/slides/_rels/slide4.xml.rels><?xml version="1.0" encoding="UTF-8" standalone="yes"?>
<Relationships xmlns="http://schemas.openxmlformats.org/package/2006/relationships"><Relationship Id="rId2" Type="http://schemas.openxmlformats.org/officeDocument/2006/relationships/hyperlink" Target="https://thl.fi/sv/web/thlfi-sv/forskning-och-expertarbete/befolkningsundersokningar/enkaten-halsa-i-skolan/resultat-av-enkaten-halsa-i-skolan" TargetMode="Externa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https://www.oph.fi/sv/utbildning-och-examina/anvandningen-av-dator-mobiltelefon-och-andra-mobila-enheter-i-skolan" TargetMode="External"/><Relationship Id="rId2" Type="http://schemas.openxmlformats.org/officeDocument/2006/relationships/hyperlink" Target="https://www.oph.fi/sv/statistik-och-publikationer/publikationer/utarbetande-av-ordningsregler" TargetMode="Externa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3" Type="http://schemas.openxmlformats.org/officeDocument/2006/relationships/hyperlink" Target="https://www.oph.fi/fi/tilastot-ja-julkaisut/julkaisut/kiusaamisen-vastainen-tyo-kouluissa-ja-oppilaitoksissa" TargetMode="External"/><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Kuva 1" descr="Kuva, joka sisältää kohteen sisä, pieni, lelu, istuminen&#10;&#10;Kuvaus luotu automaattisesti">
            <a:extLst>
              <a:ext uri="{FF2B5EF4-FFF2-40B4-BE49-F238E27FC236}">
                <a16:creationId xmlns:a16="http://schemas.microsoft.com/office/drawing/2014/main" id="{5945F9BC-8D36-4EB2-ABBA-EC0E8491FC87}"/>
              </a:ext>
            </a:extLst>
          </p:cNvPr>
          <p:cNvPicPr>
            <a:picLocks noChangeAspect="1"/>
          </p:cNvPicPr>
          <p:nvPr/>
        </p:nvPicPr>
        <p:blipFill rotWithShape="1">
          <a:blip r:embed="rId2">
            <a:extLst>
              <a:ext uri="{28A0092B-C50C-407E-A947-70E740481C1C}">
                <a14:useLocalDpi xmlns:a14="http://schemas.microsoft.com/office/drawing/2010/main" val="0"/>
              </a:ext>
            </a:extLst>
          </a:blip>
          <a:srcRect t="2522" b="13209"/>
          <a:stretch/>
        </p:blipFill>
        <p:spPr>
          <a:xfrm>
            <a:off x="20" y="-14484"/>
            <a:ext cx="12191980" cy="6857990"/>
          </a:xfrm>
          <a:prstGeom prst="rect">
            <a:avLst/>
          </a:prstGeom>
        </p:spPr>
      </p:pic>
      <p:sp>
        <p:nvSpPr>
          <p:cNvPr id="3" name="Suorakulmio 2">
            <a:extLst>
              <a:ext uri="{FF2B5EF4-FFF2-40B4-BE49-F238E27FC236}">
                <a16:creationId xmlns:a16="http://schemas.microsoft.com/office/drawing/2014/main" id="{063B3ECC-D3C1-4330-9CDD-A133C55D016F}"/>
              </a:ext>
            </a:extLst>
          </p:cNvPr>
          <p:cNvSpPr/>
          <p:nvPr/>
        </p:nvSpPr>
        <p:spPr>
          <a:xfrm>
            <a:off x="514027" y="3960367"/>
            <a:ext cx="7524749" cy="1815882"/>
          </a:xfrm>
          <a:prstGeom prst="rect">
            <a:avLst/>
          </a:prstGeom>
          <a:solidFill>
            <a:srgbClr val="0041DC"/>
          </a:solidFill>
        </p:spPr>
        <p:txBody>
          <a:bodyPr wrap="square">
            <a:spAutoFit/>
          </a:bodyPr>
          <a:lstStyle/>
          <a:p>
            <a:pPr algn="ctr"/>
            <a:r>
              <a:rPr lang="sv-FI" sz="2800" b="1" dirty="0">
                <a:solidFill>
                  <a:schemeClr val="bg1"/>
                </a:solidFill>
                <a:latin typeface="+mj-lt"/>
              </a:rPr>
              <a:t>Antimobbningsarbete</a:t>
            </a:r>
            <a:br>
              <a:rPr lang="sv-FI" sz="2800" b="1" dirty="0">
                <a:solidFill>
                  <a:schemeClr val="bg1"/>
                </a:solidFill>
                <a:latin typeface="+mj-lt"/>
              </a:rPr>
            </a:br>
            <a:r>
              <a:rPr lang="sv-FI" sz="2800" b="1" dirty="0">
                <a:solidFill>
                  <a:schemeClr val="bg1"/>
                </a:solidFill>
                <a:latin typeface="+mj-lt"/>
              </a:rPr>
              <a:t>i skolor och läroanstalter</a:t>
            </a:r>
            <a:br>
              <a:rPr lang="sv-FI" sz="2800" b="1" dirty="0">
                <a:solidFill>
                  <a:schemeClr val="bg1"/>
                </a:solidFill>
                <a:latin typeface="+mj-lt"/>
              </a:rPr>
            </a:br>
            <a:r>
              <a:rPr lang="sv-FI" sz="2800" b="1" dirty="0">
                <a:solidFill>
                  <a:schemeClr val="bg1"/>
                </a:solidFill>
                <a:latin typeface="+mj-lt"/>
              </a:rPr>
              <a:t>Utbildningsstyrelsen</a:t>
            </a:r>
            <a:br>
              <a:rPr lang="sv-FI" sz="2800" b="1" dirty="0">
                <a:solidFill>
                  <a:schemeClr val="bg1"/>
                </a:solidFill>
                <a:latin typeface="+mj-lt"/>
              </a:rPr>
            </a:br>
            <a:r>
              <a:rPr lang="sv-FI" sz="2800" b="1" dirty="0">
                <a:solidFill>
                  <a:schemeClr val="bg1"/>
                </a:solidFill>
                <a:latin typeface="+mj-lt"/>
              </a:rPr>
              <a:t>Guider och handböcker 2020:3b</a:t>
            </a:r>
          </a:p>
        </p:txBody>
      </p:sp>
    </p:spTree>
    <p:extLst>
      <p:ext uri="{BB962C8B-B14F-4D97-AF65-F5344CB8AC3E}">
        <p14:creationId xmlns:p14="http://schemas.microsoft.com/office/powerpoint/2010/main" val="36969793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1D2B2E52-ED66-4C5B-87C9-7AA1C9B9BA1F}"/>
              </a:ext>
            </a:extLst>
          </p:cNvPr>
          <p:cNvSpPr>
            <a:spLocks noGrp="1"/>
          </p:cNvSpPr>
          <p:nvPr>
            <p:ph type="title"/>
          </p:nvPr>
        </p:nvSpPr>
        <p:spPr>
          <a:xfrm>
            <a:off x="494456" y="745541"/>
            <a:ext cx="10515600" cy="676322"/>
          </a:xfrm>
        </p:spPr>
        <p:txBody>
          <a:bodyPr>
            <a:noAutofit/>
          </a:bodyPr>
          <a:lstStyle/>
          <a:p>
            <a:pPr algn="ctr"/>
            <a:r>
              <a:rPr lang="sv-FI" sz="4800">
                <a:solidFill>
                  <a:srgbClr val="0041DC"/>
                </a:solidFill>
              </a:rPr>
              <a:t>Handbokens innehåll</a:t>
            </a:r>
          </a:p>
        </p:txBody>
      </p:sp>
      <p:sp>
        <p:nvSpPr>
          <p:cNvPr id="3" name="Sisällön paikkamerkki 2">
            <a:extLst>
              <a:ext uri="{FF2B5EF4-FFF2-40B4-BE49-F238E27FC236}">
                <a16:creationId xmlns:a16="http://schemas.microsoft.com/office/drawing/2014/main" id="{4930AFEB-2818-4796-B8CC-04EE801840D0}"/>
              </a:ext>
            </a:extLst>
          </p:cNvPr>
          <p:cNvSpPr>
            <a:spLocks noGrp="1"/>
          </p:cNvSpPr>
          <p:nvPr>
            <p:ph idx="1"/>
          </p:nvPr>
        </p:nvSpPr>
        <p:spPr>
          <a:xfrm>
            <a:off x="924747" y="1702217"/>
            <a:ext cx="10515600" cy="4186955"/>
          </a:xfrm>
        </p:spPr>
        <p:txBody>
          <a:bodyPr>
            <a:normAutofit lnSpcReduction="10000"/>
          </a:bodyPr>
          <a:lstStyle/>
          <a:p>
            <a:pPr marL="457200" indent="-457200">
              <a:buFont typeface="+mj-lt"/>
              <a:buAutoNum type="arabicPeriod"/>
            </a:pPr>
            <a:r>
              <a:rPr lang="sv-FI"/>
              <a:t>Mobbning är maktmissbruk</a:t>
            </a:r>
          </a:p>
          <a:p>
            <a:pPr marL="457200" indent="-457200">
              <a:buFont typeface="+mj-lt"/>
              <a:buAutoNum type="arabicPeriod"/>
            </a:pPr>
            <a:r>
              <a:rPr lang="sv-FI"/>
              <a:t>Förekomsten av mobbning</a:t>
            </a:r>
          </a:p>
          <a:p>
            <a:pPr marL="457200" indent="-457200">
              <a:buFont typeface="+mj-lt"/>
              <a:buAutoNum type="arabicPeriod"/>
            </a:pPr>
            <a:r>
              <a:rPr lang="sv-FI"/>
              <a:t>Lagstiftningen skyddar och förpliktar</a:t>
            </a:r>
          </a:p>
          <a:p>
            <a:pPr marL="457200" indent="-457200">
              <a:buFont typeface="+mj-lt"/>
              <a:buAutoNum type="arabicPeriod"/>
            </a:pPr>
            <a:r>
              <a:rPr lang="sv-FI"/>
              <a:t>Mobbning på nätet</a:t>
            </a:r>
          </a:p>
          <a:p>
            <a:pPr marL="457200" indent="-457200">
              <a:buFont typeface="+mj-lt"/>
              <a:buAutoNum type="arabicPeriod"/>
            </a:pPr>
            <a:r>
              <a:rPr lang="sv-FI"/>
              <a:t>Förebyggande av mobbning</a:t>
            </a:r>
          </a:p>
          <a:p>
            <a:pPr marL="457200" indent="-457200">
              <a:buFont typeface="+mj-lt"/>
              <a:buAutoNum type="arabicPeriod"/>
            </a:pPr>
            <a:r>
              <a:rPr lang="sv-FI"/>
              <a:t>Ingripande i mobbning</a:t>
            </a:r>
          </a:p>
          <a:p>
            <a:pPr marL="457200" indent="-457200">
              <a:buFont typeface="+mj-lt"/>
              <a:buAutoNum type="arabicPeriod"/>
            </a:pPr>
            <a:r>
              <a:rPr lang="sv-FI"/>
              <a:t>Anvisningar till yrkespersoner, elever och vårdnadshavare</a:t>
            </a:r>
          </a:p>
          <a:p>
            <a:pPr marL="457200" indent="-457200">
              <a:buFont typeface="+mj-lt"/>
              <a:buAutoNum type="arabicPeriod"/>
            </a:pPr>
            <a:r>
              <a:rPr lang="sv-FI"/>
              <a:t>Bilagor</a:t>
            </a:r>
          </a:p>
        </p:txBody>
      </p:sp>
      <p:sp>
        <p:nvSpPr>
          <p:cNvPr id="4" name="Päivämäärän paikkamerkki 3">
            <a:extLst>
              <a:ext uri="{FF2B5EF4-FFF2-40B4-BE49-F238E27FC236}">
                <a16:creationId xmlns:a16="http://schemas.microsoft.com/office/drawing/2014/main" id="{21AF58A5-9180-453A-BE27-0C89964150B3}"/>
              </a:ext>
            </a:extLst>
          </p:cNvPr>
          <p:cNvSpPr>
            <a:spLocks noGrp="1"/>
          </p:cNvSpPr>
          <p:nvPr>
            <p:ph type="dt" sz="half" idx="10"/>
          </p:nvPr>
        </p:nvSpPr>
        <p:spPr/>
        <p:txBody>
          <a:bodyPr/>
          <a:lstStyle/>
          <a:p>
            <a:fld id="{5A93E190-C3B8-4F0D-BC5A-414A6F0316F6}" type="datetime1">
              <a:rPr lang="en-GB" smtClean="0"/>
              <a:t>05/05/2021</a:t>
            </a:fld>
            <a:endParaRPr lang="en-GB"/>
          </a:p>
        </p:txBody>
      </p:sp>
      <p:sp>
        <p:nvSpPr>
          <p:cNvPr id="5" name="Alatunnisteen paikkamerkki 4">
            <a:extLst>
              <a:ext uri="{FF2B5EF4-FFF2-40B4-BE49-F238E27FC236}">
                <a16:creationId xmlns:a16="http://schemas.microsoft.com/office/drawing/2014/main" id="{F25BAFBC-01C3-4457-8F51-E3AD63F86F5D}"/>
              </a:ext>
            </a:extLst>
          </p:cNvPr>
          <p:cNvSpPr>
            <a:spLocks noGrp="1"/>
          </p:cNvSpPr>
          <p:nvPr>
            <p:ph type="ftr" sz="quarter" idx="11"/>
          </p:nvPr>
        </p:nvSpPr>
        <p:spPr/>
        <p:txBody>
          <a:bodyPr/>
          <a:lstStyle/>
          <a:p>
            <a:r>
              <a:rPr lang="sv-FI"/>
              <a:t>Utbildningsstyrelsen</a:t>
            </a:r>
          </a:p>
        </p:txBody>
      </p:sp>
      <p:sp>
        <p:nvSpPr>
          <p:cNvPr id="6" name="Dian numeron paikkamerkki 5">
            <a:extLst>
              <a:ext uri="{FF2B5EF4-FFF2-40B4-BE49-F238E27FC236}">
                <a16:creationId xmlns:a16="http://schemas.microsoft.com/office/drawing/2014/main" id="{CD922926-18DF-495B-ADC5-772CBA15163D}"/>
              </a:ext>
            </a:extLst>
          </p:cNvPr>
          <p:cNvSpPr>
            <a:spLocks noGrp="1"/>
          </p:cNvSpPr>
          <p:nvPr>
            <p:ph type="sldNum" sz="quarter" idx="12"/>
          </p:nvPr>
        </p:nvSpPr>
        <p:spPr/>
        <p:txBody>
          <a:bodyPr/>
          <a:lstStyle/>
          <a:p>
            <a:fld id="{A6E131DE-DA31-4CDF-828A-8EB206A3CD12}" type="slidenum">
              <a:rPr lang="en-GB" smtClean="0"/>
              <a:t>2</a:t>
            </a:fld>
            <a:endParaRPr lang="en-GB"/>
          </a:p>
        </p:txBody>
      </p:sp>
    </p:spTree>
    <p:extLst>
      <p:ext uri="{BB962C8B-B14F-4D97-AF65-F5344CB8AC3E}">
        <p14:creationId xmlns:p14="http://schemas.microsoft.com/office/powerpoint/2010/main" val="15443328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853FE90C-CD5C-4FA3-8B1D-1C276E824746}"/>
              </a:ext>
            </a:extLst>
          </p:cNvPr>
          <p:cNvSpPr>
            <a:spLocks noGrp="1"/>
          </p:cNvSpPr>
          <p:nvPr>
            <p:ph type="title"/>
          </p:nvPr>
        </p:nvSpPr>
        <p:spPr>
          <a:xfrm>
            <a:off x="0" y="136525"/>
            <a:ext cx="11829242" cy="1325563"/>
          </a:xfrm>
        </p:spPr>
        <p:txBody>
          <a:bodyPr>
            <a:normAutofit fontScale="90000"/>
          </a:bodyPr>
          <a:lstStyle/>
          <a:p>
            <a:pPr algn="ctr"/>
            <a:r>
              <a:rPr lang="sv-FI" sz="4800" dirty="0">
                <a:solidFill>
                  <a:srgbClr val="0041DC"/>
                </a:solidFill>
              </a:rPr>
              <a:t>Varför är antimobbningsarbetet viktigt?</a:t>
            </a:r>
            <a:br>
              <a:rPr lang="sv-FI" sz="4800" dirty="0">
                <a:solidFill>
                  <a:srgbClr val="0041DC"/>
                </a:solidFill>
              </a:rPr>
            </a:br>
            <a:endParaRPr lang="sv-FI" sz="4800" dirty="0">
              <a:solidFill>
                <a:srgbClr val="0041DC"/>
              </a:solidFill>
            </a:endParaRPr>
          </a:p>
        </p:txBody>
      </p:sp>
      <p:sp>
        <p:nvSpPr>
          <p:cNvPr id="3" name="Sisällön paikkamerkki 2">
            <a:extLst>
              <a:ext uri="{FF2B5EF4-FFF2-40B4-BE49-F238E27FC236}">
                <a16:creationId xmlns:a16="http://schemas.microsoft.com/office/drawing/2014/main" id="{A7B871A7-4259-4EAD-B0DC-982169571DEF}"/>
              </a:ext>
            </a:extLst>
          </p:cNvPr>
          <p:cNvSpPr>
            <a:spLocks noGrp="1"/>
          </p:cNvSpPr>
          <p:nvPr>
            <p:ph idx="1"/>
          </p:nvPr>
        </p:nvSpPr>
        <p:spPr>
          <a:xfrm>
            <a:off x="623817" y="1635894"/>
            <a:ext cx="10581608" cy="4819335"/>
          </a:xfrm>
        </p:spPr>
        <p:txBody>
          <a:bodyPr>
            <a:normAutofit fontScale="55000" lnSpcReduction="20000"/>
          </a:bodyPr>
          <a:lstStyle/>
          <a:p>
            <a:pPr marL="0" indent="0">
              <a:lnSpc>
                <a:spcPct val="120000"/>
              </a:lnSpc>
              <a:buNone/>
            </a:pPr>
            <a:r>
              <a:rPr lang="sv-FI" dirty="0">
                <a:solidFill>
                  <a:srgbClr val="0041DC"/>
                </a:solidFill>
                <a:ea typeface="+mj-ea"/>
                <a:cs typeface="+mj-cs"/>
              </a:rPr>
              <a:t>Resultatet av enkäten Hälsa i skolan 2019 </a:t>
            </a:r>
          </a:p>
          <a:p>
            <a:pPr marL="0" indent="0">
              <a:lnSpc>
                <a:spcPct val="120000"/>
              </a:lnSpc>
              <a:buNone/>
            </a:pPr>
            <a:r>
              <a:rPr lang="sv-SE" dirty="0">
                <a:hlinkClick r:id="rId2"/>
              </a:rPr>
              <a:t>https://thl.fi/sv/web/thlfi-sv/forskning-och-expertarbete/befolkningsundersokningar/enkaten-halsa-i-skolan/resultat-av-enkaten-halsa-i-skolan</a:t>
            </a:r>
            <a:endParaRPr lang="sv-FI" u="sng" dirty="0">
              <a:solidFill>
                <a:srgbClr val="0041DC"/>
              </a:solidFill>
              <a:ea typeface="+mj-ea"/>
              <a:cs typeface="+mj-cs"/>
            </a:endParaRPr>
          </a:p>
          <a:p>
            <a:pPr>
              <a:lnSpc>
                <a:spcPct val="120000"/>
              </a:lnSpc>
            </a:pPr>
            <a:r>
              <a:rPr lang="sv-FI" dirty="0"/>
              <a:t>uppföljningsinformation om 10-12-åringars hälsa och välbefinnande</a:t>
            </a:r>
          </a:p>
          <a:p>
            <a:pPr>
              <a:lnSpc>
                <a:spcPct val="120000"/>
              </a:lnSpc>
            </a:pPr>
            <a:r>
              <a:rPr lang="sv-FI" dirty="0"/>
              <a:t>genomförs vartannat år som en anonym, lärarhandledd klassenkät </a:t>
            </a:r>
          </a:p>
          <a:p>
            <a:pPr marL="0" indent="0">
              <a:lnSpc>
                <a:spcPct val="120000"/>
              </a:lnSpc>
              <a:buNone/>
            </a:pPr>
            <a:endParaRPr lang="fi-FI" dirty="0"/>
          </a:p>
          <a:p>
            <a:pPr marL="0" indent="0">
              <a:lnSpc>
                <a:spcPct val="120000"/>
              </a:lnSpc>
              <a:buNone/>
            </a:pPr>
            <a:r>
              <a:rPr lang="sv-FI" dirty="0" err="1">
                <a:solidFill>
                  <a:srgbClr val="0041DC"/>
                </a:solidFill>
                <a:ea typeface="+mj-ea"/>
                <a:cs typeface="+mj-cs"/>
              </a:rPr>
              <a:t>TEAviisari</a:t>
            </a:r>
            <a:r>
              <a:rPr lang="sv-FI" dirty="0">
                <a:solidFill>
                  <a:srgbClr val="0041DC"/>
                </a:solidFill>
                <a:ea typeface="+mj-ea"/>
                <a:cs typeface="+mj-cs"/>
              </a:rPr>
              <a:t> </a:t>
            </a:r>
            <a:r>
              <a:rPr lang="sv-FI" dirty="0">
                <a:solidFill>
                  <a:srgbClr val="0041DC"/>
                </a:solidFill>
                <a:ea typeface="+mj-ea"/>
                <a:cs typeface="+mj-cs"/>
                <a:hlinkClick r:id="rId3"/>
              </a:rPr>
              <a:t>https://teaviisari.fi/teaviisari/sv/index</a:t>
            </a:r>
            <a:r>
              <a:rPr lang="sv-FI" dirty="0">
                <a:solidFill>
                  <a:srgbClr val="0041DC"/>
                </a:solidFill>
                <a:ea typeface="+mj-ea"/>
                <a:cs typeface="+mj-cs"/>
              </a:rPr>
              <a:t> </a:t>
            </a:r>
            <a:endParaRPr lang="sv-FI" u="sng" dirty="0">
              <a:solidFill>
                <a:srgbClr val="0041DC"/>
              </a:solidFill>
              <a:ea typeface="+mj-ea"/>
              <a:cs typeface="+mj-cs"/>
            </a:endParaRPr>
          </a:p>
          <a:p>
            <a:pPr>
              <a:lnSpc>
                <a:spcPct val="120000"/>
              </a:lnSpc>
            </a:pPr>
            <a:r>
              <a:rPr lang="sv-FI" dirty="0"/>
              <a:t>system för jämförelsematerial inom hälsa och välfärd </a:t>
            </a:r>
          </a:p>
          <a:p>
            <a:pPr>
              <a:lnSpc>
                <a:spcPct val="120000"/>
              </a:lnSpc>
            </a:pPr>
            <a:r>
              <a:rPr lang="sv-FI" dirty="0"/>
              <a:t>grundläggande utbildningen hösten 2019, resultat våren 2020</a:t>
            </a:r>
          </a:p>
          <a:p>
            <a:pPr>
              <a:lnSpc>
                <a:spcPct val="120000"/>
              </a:lnSpc>
            </a:pPr>
            <a:r>
              <a:rPr lang="sv-FI" dirty="0"/>
              <a:t>gymnasieutbildningen/yrkesinriktade grundexamensutbildningen 2018</a:t>
            </a:r>
          </a:p>
          <a:p>
            <a:pPr marL="0" indent="0">
              <a:buNone/>
            </a:pPr>
            <a:endParaRPr lang="fi-FI" dirty="0"/>
          </a:p>
          <a:p>
            <a:pPr marL="0" indent="0">
              <a:lnSpc>
                <a:spcPct val="120000"/>
              </a:lnSpc>
              <a:buNone/>
            </a:pPr>
            <a:r>
              <a:rPr lang="sv-FI" sz="4400" dirty="0">
                <a:solidFill>
                  <a:srgbClr val="FF0000"/>
                </a:solidFill>
                <a:latin typeface="+mj-lt"/>
                <a:ea typeface="+mj-ea"/>
                <a:cs typeface="Calibri Light" panose="020F0302020204030204" pitchFamily="34" charset="0"/>
              </a:rPr>
              <a:t>Mobbning har en negativ inverkan på elevernas senare psykosociala utveckling!</a:t>
            </a:r>
          </a:p>
        </p:txBody>
      </p:sp>
      <p:sp>
        <p:nvSpPr>
          <p:cNvPr id="4" name="Päivämäärän paikkamerkki 3">
            <a:extLst>
              <a:ext uri="{FF2B5EF4-FFF2-40B4-BE49-F238E27FC236}">
                <a16:creationId xmlns:a16="http://schemas.microsoft.com/office/drawing/2014/main" id="{0E7636DD-CF47-4A75-A3D8-1F13FEAF55BC}"/>
              </a:ext>
            </a:extLst>
          </p:cNvPr>
          <p:cNvSpPr>
            <a:spLocks noGrp="1"/>
          </p:cNvSpPr>
          <p:nvPr>
            <p:ph type="dt" sz="half" idx="10"/>
          </p:nvPr>
        </p:nvSpPr>
        <p:spPr/>
        <p:txBody>
          <a:bodyPr/>
          <a:lstStyle/>
          <a:p>
            <a:fld id="{5A93E190-C3B8-4F0D-BC5A-414A6F0316F6}" type="datetime1">
              <a:rPr lang="en-GB" smtClean="0"/>
              <a:t>05/05/2021</a:t>
            </a:fld>
            <a:endParaRPr lang="en-GB"/>
          </a:p>
        </p:txBody>
      </p:sp>
      <p:sp>
        <p:nvSpPr>
          <p:cNvPr id="6" name="Dian numeron paikkamerkki 5">
            <a:extLst>
              <a:ext uri="{FF2B5EF4-FFF2-40B4-BE49-F238E27FC236}">
                <a16:creationId xmlns:a16="http://schemas.microsoft.com/office/drawing/2014/main" id="{ED058E53-F3CA-4B25-9458-40C7D86FAFF2}"/>
              </a:ext>
            </a:extLst>
          </p:cNvPr>
          <p:cNvSpPr>
            <a:spLocks noGrp="1"/>
          </p:cNvSpPr>
          <p:nvPr>
            <p:ph type="sldNum" sz="quarter" idx="12"/>
          </p:nvPr>
        </p:nvSpPr>
        <p:spPr/>
        <p:txBody>
          <a:bodyPr/>
          <a:lstStyle/>
          <a:p>
            <a:fld id="{A6E131DE-DA31-4CDF-828A-8EB206A3CD12}" type="slidenum">
              <a:rPr lang="en-GB" smtClean="0"/>
              <a:t>3</a:t>
            </a:fld>
            <a:endParaRPr lang="en-GB"/>
          </a:p>
        </p:txBody>
      </p:sp>
      <p:pic>
        <p:nvPicPr>
          <p:cNvPr id="7" name="Kuva 6">
            <a:extLst>
              <a:ext uri="{FF2B5EF4-FFF2-40B4-BE49-F238E27FC236}">
                <a16:creationId xmlns:a16="http://schemas.microsoft.com/office/drawing/2014/main" id="{8359C08B-5568-4EB3-A305-A0A0697DCEAA}"/>
              </a:ext>
            </a:extLst>
          </p:cNvPr>
          <p:cNvPicPr>
            <a:picLocks noChangeAspect="1"/>
          </p:cNvPicPr>
          <p:nvPr/>
        </p:nvPicPr>
        <p:blipFill>
          <a:blip r:embed="rId4"/>
          <a:stretch>
            <a:fillRect/>
          </a:stretch>
        </p:blipFill>
        <p:spPr>
          <a:xfrm>
            <a:off x="9764779" y="2321730"/>
            <a:ext cx="1249350" cy="1243072"/>
          </a:xfrm>
          <a:prstGeom prst="rect">
            <a:avLst/>
          </a:prstGeom>
        </p:spPr>
      </p:pic>
      <p:pic>
        <p:nvPicPr>
          <p:cNvPr id="8" name="Kuva 7">
            <a:extLst>
              <a:ext uri="{FF2B5EF4-FFF2-40B4-BE49-F238E27FC236}">
                <a16:creationId xmlns:a16="http://schemas.microsoft.com/office/drawing/2014/main" id="{B0E16BC7-4B93-4178-825A-A0D8C295770B}"/>
              </a:ext>
            </a:extLst>
          </p:cNvPr>
          <p:cNvPicPr>
            <a:picLocks noChangeAspect="1"/>
          </p:cNvPicPr>
          <p:nvPr/>
        </p:nvPicPr>
        <p:blipFill>
          <a:blip r:embed="rId5"/>
          <a:stretch>
            <a:fillRect/>
          </a:stretch>
        </p:blipFill>
        <p:spPr>
          <a:xfrm>
            <a:off x="9827532" y="3961754"/>
            <a:ext cx="1249350" cy="998821"/>
          </a:xfrm>
          <a:prstGeom prst="rect">
            <a:avLst/>
          </a:prstGeom>
        </p:spPr>
      </p:pic>
    </p:spTree>
    <p:extLst>
      <p:ext uri="{BB962C8B-B14F-4D97-AF65-F5344CB8AC3E}">
        <p14:creationId xmlns:p14="http://schemas.microsoft.com/office/powerpoint/2010/main" val="28807537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1571082D-0D8C-48D4-9360-9D31A9931DC5}"/>
              </a:ext>
            </a:extLst>
          </p:cNvPr>
          <p:cNvSpPr>
            <a:spLocks noGrp="1"/>
          </p:cNvSpPr>
          <p:nvPr>
            <p:ph type="title"/>
          </p:nvPr>
        </p:nvSpPr>
        <p:spPr>
          <a:xfrm>
            <a:off x="698643" y="203190"/>
            <a:ext cx="10515600" cy="1325563"/>
          </a:xfrm>
        </p:spPr>
        <p:txBody>
          <a:bodyPr>
            <a:normAutofit/>
          </a:bodyPr>
          <a:lstStyle/>
          <a:p>
            <a:pPr algn="ctr"/>
            <a:r>
              <a:rPr lang="sv-FI" sz="4800">
                <a:solidFill>
                  <a:srgbClr val="0041DC"/>
                </a:solidFill>
              </a:rPr>
              <a:t>Mobbningens utvecklingstrender</a:t>
            </a:r>
          </a:p>
        </p:txBody>
      </p:sp>
      <p:sp>
        <p:nvSpPr>
          <p:cNvPr id="3" name="Sisällön paikkamerkki 2">
            <a:extLst>
              <a:ext uri="{FF2B5EF4-FFF2-40B4-BE49-F238E27FC236}">
                <a16:creationId xmlns:a16="http://schemas.microsoft.com/office/drawing/2014/main" id="{A6C7AACE-687A-4988-A0A4-A5ADCCA11EC1}"/>
              </a:ext>
            </a:extLst>
          </p:cNvPr>
          <p:cNvSpPr>
            <a:spLocks noGrp="1"/>
          </p:cNvSpPr>
          <p:nvPr>
            <p:ph sz="half" idx="1"/>
          </p:nvPr>
        </p:nvSpPr>
        <p:spPr>
          <a:xfrm>
            <a:off x="431514" y="1339850"/>
            <a:ext cx="5664486" cy="4351338"/>
          </a:xfrm>
        </p:spPr>
        <p:style>
          <a:lnRef idx="2">
            <a:schemeClr val="accent1"/>
          </a:lnRef>
          <a:fillRef idx="1">
            <a:schemeClr val="lt1"/>
          </a:fillRef>
          <a:effectRef idx="0">
            <a:schemeClr val="accent1"/>
          </a:effectRef>
          <a:fontRef idx="minor">
            <a:schemeClr val="dk1"/>
          </a:fontRef>
        </p:style>
        <p:txBody>
          <a:bodyPr>
            <a:normAutofit fontScale="77500" lnSpcReduction="20000"/>
          </a:bodyPr>
          <a:lstStyle/>
          <a:p>
            <a:pPr marL="0" indent="0" algn="ctr">
              <a:buNone/>
            </a:pPr>
            <a:endParaRPr lang="fi-FI" sz="4400" dirty="0">
              <a:solidFill>
                <a:srgbClr val="3333FF"/>
              </a:solidFill>
              <a:latin typeface="+mj-lt"/>
              <a:ea typeface="+mj-ea"/>
              <a:cs typeface="+mj-cs"/>
            </a:endParaRPr>
          </a:p>
          <a:p>
            <a:pPr marL="0" indent="0" algn="ctr">
              <a:buNone/>
            </a:pPr>
            <a:endParaRPr lang="fi-FI" sz="4400" dirty="0">
              <a:solidFill>
                <a:srgbClr val="3333FF"/>
              </a:solidFill>
              <a:latin typeface="+mj-lt"/>
              <a:ea typeface="+mj-ea"/>
              <a:cs typeface="+mj-cs"/>
            </a:endParaRPr>
          </a:p>
          <a:p>
            <a:pPr marL="0" indent="0" algn="ctr">
              <a:buNone/>
            </a:pPr>
            <a:r>
              <a:rPr lang="sv-FI" sz="4300" dirty="0">
                <a:solidFill>
                  <a:srgbClr val="0041DC"/>
                </a:solidFill>
                <a:ea typeface="+mj-ea"/>
                <a:cs typeface="+mj-cs"/>
              </a:rPr>
              <a:t>Trend:</a:t>
            </a:r>
          </a:p>
          <a:p>
            <a:pPr marL="0" indent="0" algn="ctr">
              <a:buNone/>
            </a:pPr>
            <a:r>
              <a:rPr lang="sv-FI" sz="4300" dirty="0">
                <a:solidFill>
                  <a:srgbClr val="0041DC"/>
                </a:solidFill>
                <a:ea typeface="+mj-ea"/>
                <a:cs typeface="+mj-cs"/>
              </a:rPr>
              <a:t>Skolmobbningen har </a:t>
            </a:r>
          </a:p>
          <a:p>
            <a:pPr marL="0" indent="0" algn="ctr">
              <a:buNone/>
            </a:pPr>
            <a:r>
              <a:rPr lang="sv-FI" sz="4300" dirty="0">
                <a:solidFill>
                  <a:srgbClr val="0041DC"/>
                </a:solidFill>
                <a:ea typeface="+mj-ea"/>
                <a:cs typeface="+mj-cs"/>
              </a:rPr>
              <a:t>minskat</a:t>
            </a:r>
          </a:p>
          <a:p>
            <a:pPr marL="0" indent="0" algn="ctr">
              <a:buNone/>
            </a:pPr>
            <a:endParaRPr lang="fi-FI" sz="4400" dirty="0">
              <a:solidFill>
                <a:srgbClr val="3333FF"/>
              </a:solidFill>
              <a:ea typeface="+mj-ea"/>
              <a:cs typeface="+mj-cs"/>
            </a:endParaRPr>
          </a:p>
          <a:p>
            <a:pPr marL="0" indent="0" algn="ctr">
              <a:buNone/>
            </a:pPr>
            <a:r>
              <a:rPr lang="sv-SE" dirty="0">
                <a:hlinkClick r:id="rId2"/>
              </a:rPr>
              <a:t>https://thl.fi/sv/web/thlfi-sv/forskning-och-expertarbete/befolkningsundersokningar/enkaten-halsa-i-skolan/resultat-av-enkaten-halsa-i-skolan</a:t>
            </a:r>
            <a:endParaRPr lang="sv-SE" dirty="0"/>
          </a:p>
          <a:p>
            <a:pPr marL="0" indent="0" algn="ctr">
              <a:buNone/>
            </a:pPr>
            <a:endParaRPr lang="sv-FI" u="sng" dirty="0">
              <a:solidFill>
                <a:srgbClr val="FF5000"/>
              </a:solidFill>
              <a:ea typeface="+mj-ea"/>
              <a:cs typeface="+mj-cs"/>
            </a:endParaRPr>
          </a:p>
        </p:txBody>
      </p:sp>
      <p:sp>
        <p:nvSpPr>
          <p:cNvPr id="4" name="Sisällön paikkamerkki 3">
            <a:extLst>
              <a:ext uri="{FF2B5EF4-FFF2-40B4-BE49-F238E27FC236}">
                <a16:creationId xmlns:a16="http://schemas.microsoft.com/office/drawing/2014/main" id="{E4787812-72EE-4A53-984A-D9AB72C8142D}"/>
              </a:ext>
            </a:extLst>
          </p:cNvPr>
          <p:cNvSpPr>
            <a:spLocks noGrp="1"/>
          </p:cNvSpPr>
          <p:nvPr>
            <p:ph sz="half" idx="2"/>
          </p:nvPr>
        </p:nvSpPr>
        <p:spPr>
          <a:xfrm>
            <a:off x="6685908" y="1671512"/>
            <a:ext cx="5181600" cy="4351338"/>
          </a:xfrm>
        </p:spPr>
        <p:style>
          <a:lnRef idx="2">
            <a:schemeClr val="accent3"/>
          </a:lnRef>
          <a:fillRef idx="1">
            <a:schemeClr val="lt1"/>
          </a:fillRef>
          <a:effectRef idx="0">
            <a:schemeClr val="accent3"/>
          </a:effectRef>
          <a:fontRef idx="minor">
            <a:schemeClr val="dk1"/>
          </a:fontRef>
        </p:style>
        <p:txBody>
          <a:bodyPr>
            <a:normAutofit fontScale="77500" lnSpcReduction="20000"/>
          </a:bodyPr>
          <a:lstStyle/>
          <a:p>
            <a:pPr>
              <a:lnSpc>
                <a:spcPct val="120000"/>
              </a:lnSpc>
            </a:pPr>
            <a:r>
              <a:rPr lang="sv-FI" sz="3800" dirty="0">
                <a:solidFill>
                  <a:srgbClr val="5BD013"/>
                </a:solidFill>
                <a:ea typeface="+mj-ea"/>
                <a:cs typeface="+mj-cs"/>
              </a:rPr>
              <a:t>kvantitativ variation</a:t>
            </a:r>
            <a:br>
              <a:rPr lang="sv-FI" sz="3800" dirty="0">
                <a:solidFill>
                  <a:srgbClr val="5BD013"/>
                </a:solidFill>
                <a:ea typeface="+mj-ea"/>
                <a:cs typeface="+mj-cs"/>
              </a:rPr>
            </a:br>
            <a:r>
              <a:rPr lang="sv-FI" sz="3800" dirty="0">
                <a:solidFill>
                  <a:srgbClr val="5BD013"/>
                </a:solidFill>
                <a:ea typeface="+mj-ea"/>
                <a:cs typeface="+mj-cs"/>
              </a:rPr>
              <a:t>i olika skeden av</a:t>
            </a:r>
            <a:br>
              <a:rPr lang="sv-FI" sz="3800" dirty="0">
                <a:solidFill>
                  <a:srgbClr val="5BD013"/>
                </a:solidFill>
                <a:ea typeface="+mj-ea"/>
                <a:cs typeface="+mj-cs"/>
              </a:rPr>
            </a:br>
            <a:r>
              <a:rPr lang="sv-FI" sz="3800" dirty="0">
                <a:solidFill>
                  <a:srgbClr val="5BD013"/>
                </a:solidFill>
                <a:ea typeface="+mj-ea"/>
                <a:cs typeface="+mj-cs"/>
              </a:rPr>
              <a:t>skolgången</a:t>
            </a:r>
          </a:p>
          <a:p>
            <a:pPr>
              <a:lnSpc>
                <a:spcPct val="120000"/>
              </a:lnSpc>
            </a:pPr>
            <a:r>
              <a:rPr lang="sv-FI" sz="3800" dirty="0">
                <a:solidFill>
                  <a:srgbClr val="5BD013"/>
                </a:solidFill>
                <a:ea typeface="+mj-ea"/>
                <a:cs typeface="+mj-cs"/>
              </a:rPr>
              <a:t>flickor vs. pojkar</a:t>
            </a:r>
          </a:p>
          <a:p>
            <a:pPr>
              <a:lnSpc>
                <a:spcPct val="120000"/>
              </a:lnSpc>
            </a:pPr>
            <a:r>
              <a:rPr lang="sv-FI" sz="3800" dirty="0">
                <a:solidFill>
                  <a:srgbClr val="5BD013"/>
                </a:solidFill>
                <a:ea typeface="+mj-ea"/>
                <a:cs typeface="+mj-cs"/>
              </a:rPr>
              <a:t>nätmobbning </a:t>
            </a:r>
          </a:p>
          <a:p>
            <a:pPr>
              <a:lnSpc>
                <a:spcPct val="120000"/>
              </a:lnSpc>
            </a:pPr>
            <a:r>
              <a:rPr lang="sv-FI" sz="3800" dirty="0">
                <a:solidFill>
                  <a:srgbClr val="5BD013"/>
                </a:solidFill>
                <a:ea typeface="+mj-ea"/>
                <a:cs typeface="+mj-cs"/>
              </a:rPr>
              <a:t>barn och unga </a:t>
            </a:r>
            <a:br>
              <a:rPr lang="sv-FI" sz="3800" dirty="0">
                <a:solidFill>
                  <a:srgbClr val="5BD013"/>
                </a:solidFill>
                <a:ea typeface="+mj-ea"/>
                <a:cs typeface="+mj-cs"/>
              </a:rPr>
            </a:br>
            <a:r>
              <a:rPr lang="sv-FI" sz="3800" dirty="0">
                <a:solidFill>
                  <a:srgbClr val="5BD013"/>
                </a:solidFill>
                <a:ea typeface="+mj-ea"/>
                <a:cs typeface="+mj-cs"/>
              </a:rPr>
              <a:t>inom specialgrupper</a:t>
            </a:r>
          </a:p>
          <a:p>
            <a:endParaRPr lang="fi-FI" dirty="0"/>
          </a:p>
        </p:txBody>
      </p:sp>
    </p:spTree>
    <p:extLst>
      <p:ext uri="{BB962C8B-B14F-4D97-AF65-F5344CB8AC3E}">
        <p14:creationId xmlns:p14="http://schemas.microsoft.com/office/powerpoint/2010/main" val="17883766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a:xfrm>
            <a:off x="441613" y="167413"/>
            <a:ext cx="11438659" cy="1325563"/>
          </a:xfrm>
        </p:spPr>
        <p:style>
          <a:lnRef idx="2">
            <a:schemeClr val="accent1"/>
          </a:lnRef>
          <a:fillRef idx="1">
            <a:schemeClr val="lt1"/>
          </a:fillRef>
          <a:effectRef idx="0">
            <a:schemeClr val="accent1"/>
          </a:effectRef>
          <a:fontRef idx="minor">
            <a:schemeClr val="dk1"/>
          </a:fontRef>
        </p:style>
        <p:txBody>
          <a:bodyPr>
            <a:normAutofit/>
          </a:bodyPr>
          <a:lstStyle/>
          <a:p>
            <a:pPr algn="ctr"/>
            <a:r>
              <a:rPr lang="sv-FI">
                <a:solidFill>
                  <a:srgbClr val="0041DC"/>
                </a:solidFill>
                <a:latin typeface="+mj-lt"/>
              </a:rPr>
              <a:t>Mobbning är medvetet maktmissbruk</a:t>
            </a:r>
          </a:p>
        </p:txBody>
      </p:sp>
      <p:sp>
        <p:nvSpPr>
          <p:cNvPr id="3" name="Sisällön paikkamerkki 2"/>
          <p:cNvSpPr>
            <a:spLocks noGrp="1"/>
          </p:cNvSpPr>
          <p:nvPr>
            <p:ph sz="half" idx="1"/>
          </p:nvPr>
        </p:nvSpPr>
        <p:spPr>
          <a:xfrm>
            <a:off x="311728" y="1527901"/>
            <a:ext cx="5402388" cy="4990814"/>
          </a:xfrm>
        </p:spPr>
        <p:style>
          <a:lnRef idx="2">
            <a:schemeClr val="accent2"/>
          </a:lnRef>
          <a:fillRef idx="1">
            <a:schemeClr val="lt1"/>
          </a:fillRef>
          <a:effectRef idx="0">
            <a:schemeClr val="accent2"/>
          </a:effectRef>
          <a:fontRef idx="minor">
            <a:schemeClr val="dk1"/>
          </a:fontRef>
        </p:style>
        <p:txBody>
          <a:bodyPr>
            <a:normAutofit/>
          </a:bodyPr>
          <a:lstStyle/>
          <a:p>
            <a:r>
              <a:rPr lang="sv-FI" dirty="0">
                <a:solidFill>
                  <a:srgbClr val="0041DC"/>
                </a:solidFill>
                <a:ea typeface="+mj-ea"/>
                <a:cs typeface="+mj-cs"/>
              </a:rPr>
              <a:t>när en och samma elev/studerande upprepade gånger utsätts för skada eller lidande</a:t>
            </a:r>
          </a:p>
          <a:p>
            <a:r>
              <a:rPr lang="sv-FI" dirty="0">
                <a:solidFill>
                  <a:srgbClr val="FF5000"/>
                </a:solidFill>
                <a:ea typeface="+mj-ea"/>
                <a:cs typeface="+mj-cs"/>
              </a:rPr>
              <a:t>upprepat</a:t>
            </a:r>
          </a:p>
          <a:p>
            <a:r>
              <a:rPr lang="sv-FI" dirty="0">
                <a:solidFill>
                  <a:srgbClr val="FF5000"/>
                </a:solidFill>
                <a:ea typeface="+mj-ea"/>
                <a:cs typeface="+mj-cs"/>
              </a:rPr>
              <a:t>medvetet</a:t>
            </a:r>
          </a:p>
          <a:p>
            <a:r>
              <a:rPr lang="sv-FI" dirty="0">
                <a:solidFill>
                  <a:srgbClr val="FF5000"/>
                </a:solidFill>
                <a:ea typeface="+mj-ea"/>
                <a:cs typeface="+mj-cs"/>
              </a:rPr>
              <a:t>gruppfenomen</a:t>
            </a:r>
          </a:p>
          <a:p>
            <a:r>
              <a:rPr lang="sv-FI" dirty="0">
                <a:solidFill>
                  <a:srgbClr val="0041DC"/>
                </a:solidFill>
                <a:ea typeface="+mj-ea"/>
                <a:cs typeface="+mj-cs"/>
              </a:rPr>
              <a:t>förövarna är en person /flera personer som det är svårt att försvara sig mot</a:t>
            </a:r>
          </a:p>
          <a:p>
            <a:pPr marL="0" indent="0">
              <a:buNone/>
            </a:pPr>
            <a:endParaRPr lang="fi-FI" sz="4400" dirty="0">
              <a:solidFill>
                <a:srgbClr val="3333FF"/>
              </a:solidFill>
              <a:latin typeface="+mj-lt"/>
              <a:ea typeface="+mj-ea"/>
              <a:cs typeface="+mj-cs"/>
            </a:endParaRPr>
          </a:p>
        </p:txBody>
      </p:sp>
      <p:sp>
        <p:nvSpPr>
          <p:cNvPr id="20" name="Sisällön paikkamerkki 19"/>
          <p:cNvSpPr>
            <a:spLocks noGrp="1"/>
          </p:cNvSpPr>
          <p:nvPr>
            <p:ph sz="half" idx="2"/>
          </p:nvPr>
        </p:nvSpPr>
        <p:spPr>
          <a:xfrm>
            <a:off x="6096000" y="1625278"/>
            <a:ext cx="5784272" cy="4893437"/>
          </a:xfrm>
        </p:spPr>
        <p:txBody>
          <a:bodyPr>
            <a:normAutofit/>
          </a:bodyPr>
          <a:lstStyle/>
          <a:p>
            <a:r>
              <a:rPr lang="sv-FI" dirty="0">
                <a:solidFill>
                  <a:srgbClr val="5BD013"/>
                </a:solidFill>
                <a:ea typeface="+mj-ea"/>
                <a:cs typeface="+mj-cs"/>
              </a:rPr>
              <a:t> verbal</a:t>
            </a:r>
          </a:p>
          <a:p>
            <a:r>
              <a:rPr lang="sv-FI" dirty="0">
                <a:solidFill>
                  <a:srgbClr val="5BD013"/>
                </a:solidFill>
                <a:ea typeface="+mj-ea"/>
                <a:cs typeface="+mj-cs"/>
              </a:rPr>
              <a:t> fysisk</a:t>
            </a:r>
          </a:p>
          <a:p>
            <a:r>
              <a:rPr lang="sv-FI" dirty="0">
                <a:solidFill>
                  <a:srgbClr val="5BD013"/>
                </a:solidFill>
                <a:ea typeface="+mj-ea"/>
                <a:cs typeface="+mj-cs"/>
              </a:rPr>
              <a:t> riktad mot egendom </a:t>
            </a:r>
          </a:p>
          <a:p>
            <a:r>
              <a:rPr lang="sv-FI" dirty="0">
                <a:solidFill>
                  <a:srgbClr val="5BD013"/>
                </a:solidFill>
                <a:ea typeface="+mj-ea"/>
                <a:cs typeface="+mj-cs"/>
              </a:rPr>
              <a:t> indirekt</a:t>
            </a:r>
          </a:p>
          <a:p>
            <a:r>
              <a:rPr lang="sv-FI" dirty="0">
                <a:solidFill>
                  <a:srgbClr val="5BD013"/>
                </a:solidFill>
                <a:ea typeface="+mj-ea"/>
                <a:cs typeface="+mj-cs"/>
              </a:rPr>
              <a:t> på nätet</a:t>
            </a:r>
          </a:p>
        </p:txBody>
      </p:sp>
      <p:sp>
        <p:nvSpPr>
          <p:cNvPr id="7" name="Dian numeron paikkamerkki 6"/>
          <p:cNvSpPr>
            <a:spLocks noGrp="1"/>
          </p:cNvSpPr>
          <p:nvPr>
            <p:ph type="sldNum" sz="quarter" idx="12"/>
          </p:nvPr>
        </p:nvSpPr>
        <p:spPr/>
        <p:txBody>
          <a:bodyPr/>
          <a:lstStyle/>
          <a:p>
            <a:fld id="{A6E131DE-DA31-4CDF-828A-8EB206A3CD12}" type="slidenum">
              <a:rPr lang="en-GB" smtClean="0"/>
              <a:pPr/>
              <a:t>5</a:t>
            </a:fld>
            <a:endParaRPr lang="en-GB"/>
          </a:p>
        </p:txBody>
      </p:sp>
    </p:spTree>
    <p:extLst>
      <p:ext uri="{BB962C8B-B14F-4D97-AF65-F5344CB8AC3E}">
        <p14:creationId xmlns:p14="http://schemas.microsoft.com/office/powerpoint/2010/main" val="2513242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Kaaviokuva 1">
            <a:extLst>
              <a:ext uri="{FF2B5EF4-FFF2-40B4-BE49-F238E27FC236}">
                <a16:creationId xmlns:a16="http://schemas.microsoft.com/office/drawing/2014/main" id="{4200F5DD-4ACB-42D7-A965-FF008E629226}"/>
              </a:ext>
            </a:extLst>
          </p:cNvPr>
          <p:cNvGraphicFramePr/>
          <p:nvPr>
            <p:extLst>
              <p:ext uri="{D42A27DB-BD31-4B8C-83A1-F6EECF244321}">
                <p14:modId xmlns:p14="http://schemas.microsoft.com/office/powerpoint/2010/main" val="885393278"/>
              </p:ext>
            </p:extLst>
          </p:nvPr>
        </p:nvGraphicFramePr>
        <p:xfrm>
          <a:off x="776769" y="1209827"/>
          <a:ext cx="10210800" cy="580495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ekstiruutu 2">
            <a:extLst>
              <a:ext uri="{FF2B5EF4-FFF2-40B4-BE49-F238E27FC236}">
                <a16:creationId xmlns:a16="http://schemas.microsoft.com/office/drawing/2014/main" id="{389ADEA7-ABC2-44DC-A3D1-A7FF17F13879}"/>
              </a:ext>
            </a:extLst>
          </p:cNvPr>
          <p:cNvSpPr txBox="1"/>
          <p:nvPr/>
        </p:nvSpPr>
        <p:spPr>
          <a:xfrm>
            <a:off x="500743" y="194506"/>
            <a:ext cx="6977743" cy="1569660"/>
          </a:xfrm>
          <a:prstGeom prst="rect">
            <a:avLst/>
          </a:prstGeom>
          <a:noFill/>
        </p:spPr>
        <p:txBody>
          <a:bodyPr wrap="square" rtlCol="0">
            <a:spAutoFit/>
          </a:bodyPr>
          <a:lstStyle/>
          <a:p>
            <a:pPr algn="ctr"/>
            <a:r>
              <a:rPr lang="sv-FI" sz="4800" dirty="0">
                <a:solidFill>
                  <a:srgbClr val="3333FF"/>
                </a:solidFill>
                <a:latin typeface="+mj-lt"/>
              </a:rPr>
              <a:t>Antimobbningsarbetet </a:t>
            </a:r>
          </a:p>
          <a:p>
            <a:pPr algn="ctr"/>
            <a:r>
              <a:rPr lang="sv-FI" sz="4800" dirty="0">
                <a:solidFill>
                  <a:srgbClr val="3333FF"/>
                </a:solidFill>
                <a:latin typeface="+mj-lt"/>
              </a:rPr>
              <a:t>är en process</a:t>
            </a:r>
          </a:p>
        </p:txBody>
      </p:sp>
    </p:spTree>
    <p:extLst>
      <p:ext uri="{BB962C8B-B14F-4D97-AF65-F5344CB8AC3E}">
        <p14:creationId xmlns:p14="http://schemas.microsoft.com/office/powerpoint/2010/main" val="15769297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Kuva 1" descr="Kuva, joka sisältää kohteen sisä, pieni, lelu, istuminen&#10;&#10;Kuvaus luotu automaattisesti">
            <a:extLst>
              <a:ext uri="{FF2B5EF4-FFF2-40B4-BE49-F238E27FC236}">
                <a16:creationId xmlns:a16="http://schemas.microsoft.com/office/drawing/2014/main" id="{5945F9BC-8D36-4EB2-ABBA-EC0E8491FC87}"/>
              </a:ext>
            </a:extLst>
          </p:cNvPr>
          <p:cNvPicPr>
            <a:picLocks noChangeAspect="1"/>
          </p:cNvPicPr>
          <p:nvPr/>
        </p:nvPicPr>
        <p:blipFill rotWithShape="1">
          <a:blip r:embed="rId2">
            <a:extLst>
              <a:ext uri="{28A0092B-C50C-407E-A947-70E740481C1C}">
                <a14:useLocalDpi xmlns:a14="http://schemas.microsoft.com/office/drawing/2010/main" val="0"/>
              </a:ext>
            </a:extLst>
          </a:blip>
          <a:srcRect t="2522" b="13209"/>
          <a:stretch/>
        </p:blipFill>
        <p:spPr>
          <a:xfrm>
            <a:off x="20" y="10"/>
            <a:ext cx="12191980" cy="6857990"/>
          </a:xfrm>
          <a:prstGeom prst="rect">
            <a:avLst/>
          </a:prstGeom>
        </p:spPr>
      </p:pic>
      <p:sp>
        <p:nvSpPr>
          <p:cNvPr id="3" name="Suorakulmio 2">
            <a:extLst>
              <a:ext uri="{FF2B5EF4-FFF2-40B4-BE49-F238E27FC236}">
                <a16:creationId xmlns:a16="http://schemas.microsoft.com/office/drawing/2014/main" id="{063B3ECC-D3C1-4330-9CDD-A133C55D016F}"/>
              </a:ext>
            </a:extLst>
          </p:cNvPr>
          <p:cNvSpPr/>
          <p:nvPr/>
        </p:nvSpPr>
        <p:spPr>
          <a:xfrm>
            <a:off x="431836" y="4802848"/>
            <a:ext cx="7524749" cy="1569660"/>
          </a:xfrm>
          <a:prstGeom prst="rect">
            <a:avLst/>
          </a:prstGeom>
          <a:solidFill>
            <a:srgbClr val="0041DC"/>
          </a:solidFill>
        </p:spPr>
        <p:txBody>
          <a:bodyPr wrap="square">
            <a:spAutoFit/>
          </a:bodyPr>
          <a:lstStyle/>
          <a:p>
            <a:pPr algn="ctr"/>
            <a:r>
              <a:rPr lang="sv-FI" sz="4800">
                <a:solidFill>
                  <a:schemeClr val="bg1"/>
                </a:solidFill>
              </a:rPr>
              <a:t>Lagstiftningen skyddar och förpliktar</a:t>
            </a:r>
          </a:p>
        </p:txBody>
      </p:sp>
    </p:spTree>
    <p:extLst>
      <p:ext uri="{BB962C8B-B14F-4D97-AF65-F5344CB8AC3E}">
        <p14:creationId xmlns:p14="http://schemas.microsoft.com/office/powerpoint/2010/main" val="23886477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4958E0E1-C6EB-43BA-93F5-6E8FB3260D09}"/>
              </a:ext>
            </a:extLst>
          </p:cNvPr>
          <p:cNvSpPr>
            <a:spLocks noGrp="1"/>
          </p:cNvSpPr>
          <p:nvPr>
            <p:ph type="title"/>
          </p:nvPr>
        </p:nvSpPr>
        <p:spPr>
          <a:xfrm>
            <a:off x="247440" y="337457"/>
            <a:ext cx="11798797" cy="1077288"/>
          </a:xfrm>
        </p:spPr>
        <p:txBody>
          <a:bodyPr>
            <a:normAutofit fontScale="90000"/>
          </a:bodyPr>
          <a:lstStyle/>
          <a:p>
            <a:pPr algn="ctr"/>
            <a:r>
              <a:rPr lang="sv-FI" sz="4800">
                <a:solidFill>
                  <a:srgbClr val="0041DC"/>
                </a:solidFill>
              </a:rPr>
              <a:t>Lagstiftningen skyddar och förpliktar 1/2</a:t>
            </a:r>
          </a:p>
        </p:txBody>
      </p:sp>
      <p:sp>
        <p:nvSpPr>
          <p:cNvPr id="3" name="Sisällön paikkamerkki 2">
            <a:extLst>
              <a:ext uri="{FF2B5EF4-FFF2-40B4-BE49-F238E27FC236}">
                <a16:creationId xmlns:a16="http://schemas.microsoft.com/office/drawing/2014/main" id="{3DE1D0E6-BE04-481A-ABA2-EF66C2882024}"/>
              </a:ext>
            </a:extLst>
          </p:cNvPr>
          <p:cNvSpPr>
            <a:spLocks noGrp="1"/>
          </p:cNvSpPr>
          <p:nvPr>
            <p:ph idx="1"/>
          </p:nvPr>
        </p:nvSpPr>
        <p:spPr>
          <a:xfrm>
            <a:off x="297951" y="1422502"/>
            <a:ext cx="11646609" cy="4926091"/>
          </a:xfrm>
        </p:spPr>
        <p:txBody>
          <a:bodyPr>
            <a:normAutofit fontScale="92500" lnSpcReduction="10000"/>
          </a:bodyPr>
          <a:lstStyle/>
          <a:p>
            <a:pPr>
              <a:lnSpc>
                <a:spcPct val="100000"/>
              </a:lnSpc>
            </a:pPr>
            <a:r>
              <a:rPr lang="sv-FI" dirty="0"/>
              <a:t>FN:s konvention om barnets rättigheter</a:t>
            </a:r>
          </a:p>
          <a:p>
            <a:pPr>
              <a:lnSpc>
                <a:spcPct val="100000"/>
              </a:lnSpc>
            </a:pPr>
            <a:r>
              <a:rPr lang="sv-FI" dirty="0"/>
              <a:t>grundlagsenliga rättigheter: rätt till liv, trygghet, frihet och integritet</a:t>
            </a:r>
          </a:p>
          <a:p>
            <a:pPr>
              <a:lnSpc>
                <a:spcPct val="100000"/>
              </a:lnSpc>
            </a:pPr>
            <a:r>
              <a:rPr lang="sv-FI" dirty="0"/>
              <a:t>rätten till en trygg studiemiljö</a:t>
            </a:r>
          </a:p>
          <a:p>
            <a:pPr>
              <a:lnSpc>
                <a:spcPct val="100000"/>
              </a:lnSpc>
            </a:pPr>
            <a:r>
              <a:rPr lang="sv-FI" dirty="0"/>
              <a:t>den gemensamma elev- och studerandevården som primärt verksamhetssätt; individuell elev- och studerandevård är en rättighet</a:t>
            </a:r>
          </a:p>
          <a:p>
            <a:pPr>
              <a:lnSpc>
                <a:spcPct val="100000"/>
              </a:lnSpc>
            </a:pPr>
            <a:r>
              <a:rPr lang="sv-FI" dirty="0"/>
              <a:t>plan för att </a:t>
            </a:r>
            <a:r>
              <a:rPr lang="sv-FI"/>
              <a:t>skydda eleverna/studerandena </a:t>
            </a:r>
            <a:r>
              <a:rPr lang="sv-FI" dirty="0"/>
              <a:t>mot våld, mobbning och trakasserier</a:t>
            </a:r>
          </a:p>
          <a:p>
            <a:pPr>
              <a:lnSpc>
                <a:spcPct val="100000"/>
              </a:lnSpc>
            </a:pPr>
            <a:r>
              <a:rPr lang="sv-FI" dirty="0"/>
              <a:t>jämställdhetslagen och diskrimineringslagen samt</a:t>
            </a:r>
            <a:br>
              <a:rPr lang="sv-FI" dirty="0"/>
            </a:br>
            <a:r>
              <a:rPr lang="sv-FI" dirty="0"/>
              <a:t>tillhörande planer</a:t>
            </a:r>
          </a:p>
          <a:p>
            <a:endParaRPr lang="fi-FI" sz="2800" dirty="0"/>
          </a:p>
        </p:txBody>
      </p:sp>
      <p:sp>
        <p:nvSpPr>
          <p:cNvPr id="4" name="Päivämäärän paikkamerkki 3">
            <a:extLst>
              <a:ext uri="{FF2B5EF4-FFF2-40B4-BE49-F238E27FC236}">
                <a16:creationId xmlns:a16="http://schemas.microsoft.com/office/drawing/2014/main" id="{C26DAD46-B6EA-41C5-84B8-2B18D8212A42}"/>
              </a:ext>
            </a:extLst>
          </p:cNvPr>
          <p:cNvSpPr>
            <a:spLocks noGrp="1"/>
          </p:cNvSpPr>
          <p:nvPr>
            <p:ph type="dt" sz="half" idx="10"/>
          </p:nvPr>
        </p:nvSpPr>
        <p:spPr/>
        <p:txBody>
          <a:bodyPr/>
          <a:lstStyle/>
          <a:p>
            <a:fld id="{5A93E190-C3B8-4F0D-BC5A-414A6F0316F6}" type="datetime1">
              <a:rPr lang="en-GB" smtClean="0"/>
              <a:t>05/05/2021</a:t>
            </a:fld>
            <a:endParaRPr lang="en-GB"/>
          </a:p>
        </p:txBody>
      </p:sp>
      <p:sp>
        <p:nvSpPr>
          <p:cNvPr id="5" name="Alatunnisteen paikkamerkki 4">
            <a:extLst>
              <a:ext uri="{FF2B5EF4-FFF2-40B4-BE49-F238E27FC236}">
                <a16:creationId xmlns:a16="http://schemas.microsoft.com/office/drawing/2014/main" id="{454EA5DE-D6EE-4266-B853-7C528B171BA8}"/>
              </a:ext>
            </a:extLst>
          </p:cNvPr>
          <p:cNvSpPr>
            <a:spLocks noGrp="1"/>
          </p:cNvSpPr>
          <p:nvPr>
            <p:ph type="ftr" sz="quarter" idx="11"/>
          </p:nvPr>
        </p:nvSpPr>
        <p:spPr/>
        <p:txBody>
          <a:bodyPr/>
          <a:lstStyle/>
          <a:p>
            <a:r>
              <a:rPr lang="sv-FI"/>
              <a:t>Utbildningsstyrelsen</a:t>
            </a:r>
          </a:p>
        </p:txBody>
      </p:sp>
      <p:sp>
        <p:nvSpPr>
          <p:cNvPr id="6" name="Dian numeron paikkamerkki 5">
            <a:extLst>
              <a:ext uri="{FF2B5EF4-FFF2-40B4-BE49-F238E27FC236}">
                <a16:creationId xmlns:a16="http://schemas.microsoft.com/office/drawing/2014/main" id="{1734F662-B1D7-46B8-BEB6-52AF7BAC9174}"/>
              </a:ext>
            </a:extLst>
          </p:cNvPr>
          <p:cNvSpPr>
            <a:spLocks noGrp="1"/>
          </p:cNvSpPr>
          <p:nvPr>
            <p:ph type="sldNum" sz="quarter" idx="12"/>
          </p:nvPr>
        </p:nvSpPr>
        <p:spPr/>
        <p:txBody>
          <a:bodyPr/>
          <a:lstStyle/>
          <a:p>
            <a:fld id="{A6E131DE-DA31-4CDF-828A-8EB206A3CD12}" type="slidenum">
              <a:rPr lang="en-GB" smtClean="0"/>
              <a:t>8</a:t>
            </a:fld>
            <a:endParaRPr lang="en-GB"/>
          </a:p>
        </p:txBody>
      </p:sp>
    </p:spTree>
    <p:extLst>
      <p:ext uri="{BB962C8B-B14F-4D97-AF65-F5344CB8AC3E}">
        <p14:creationId xmlns:p14="http://schemas.microsoft.com/office/powerpoint/2010/main" val="22096702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6AA27D99-338A-430B-9CA0-64FAE9A44930}"/>
              </a:ext>
            </a:extLst>
          </p:cNvPr>
          <p:cNvSpPr>
            <a:spLocks noGrp="1"/>
          </p:cNvSpPr>
          <p:nvPr>
            <p:ph type="title"/>
          </p:nvPr>
        </p:nvSpPr>
        <p:spPr>
          <a:xfrm>
            <a:off x="416380" y="442186"/>
            <a:ext cx="11572874" cy="1212441"/>
          </a:xfrm>
        </p:spPr>
        <p:txBody>
          <a:bodyPr>
            <a:normAutofit fontScale="90000"/>
          </a:bodyPr>
          <a:lstStyle/>
          <a:p>
            <a:pPr algn="ctr"/>
            <a:r>
              <a:rPr lang="sv-FI">
                <a:solidFill>
                  <a:srgbClr val="0041DC"/>
                </a:solidFill>
              </a:rPr>
              <a:t>Lagstiftningen skyddar och förpliktar 2/2</a:t>
            </a:r>
          </a:p>
        </p:txBody>
      </p:sp>
      <p:sp>
        <p:nvSpPr>
          <p:cNvPr id="3" name="Sisällön paikkamerkki 2">
            <a:extLst>
              <a:ext uri="{FF2B5EF4-FFF2-40B4-BE49-F238E27FC236}">
                <a16:creationId xmlns:a16="http://schemas.microsoft.com/office/drawing/2014/main" id="{D2B4F836-FA6D-4E99-96D9-7291CCC28A20}"/>
              </a:ext>
            </a:extLst>
          </p:cNvPr>
          <p:cNvSpPr>
            <a:spLocks noGrp="1"/>
          </p:cNvSpPr>
          <p:nvPr>
            <p:ph idx="1"/>
          </p:nvPr>
        </p:nvSpPr>
        <p:spPr>
          <a:xfrm>
            <a:off x="791151" y="1545771"/>
            <a:ext cx="11084409" cy="4521653"/>
          </a:xfrm>
        </p:spPr>
        <p:txBody>
          <a:bodyPr>
            <a:normAutofit fontScale="92500" lnSpcReduction="10000"/>
          </a:bodyPr>
          <a:lstStyle/>
          <a:p>
            <a:r>
              <a:rPr lang="sv-FI" sz="3000" dirty="0"/>
              <a:t>granskning av sundheten och säkerheten i skol/studiegemenskapen och -miljön</a:t>
            </a:r>
          </a:p>
          <a:p>
            <a:r>
              <a:rPr lang="sv-FI" sz="3000" dirty="0"/>
              <a:t>ordningsregler</a:t>
            </a:r>
          </a:p>
          <a:p>
            <a:r>
              <a:rPr lang="sv-FI" sz="3000" dirty="0"/>
              <a:t>disciplinära och tillrättavisande åtgärder</a:t>
            </a:r>
          </a:p>
          <a:p>
            <a:r>
              <a:rPr lang="sv-FI" sz="3000" dirty="0"/>
              <a:t>mobbning som uppfyller kännetecknen för ett brott</a:t>
            </a:r>
          </a:p>
          <a:p>
            <a:r>
              <a:rPr lang="sv-FI" sz="3000" dirty="0"/>
              <a:t>anmälningsskyldighet och rätt till utlämnande av   </a:t>
            </a:r>
          </a:p>
          <a:p>
            <a:pPr marL="0" indent="0">
              <a:buNone/>
            </a:pPr>
            <a:r>
              <a:rPr lang="sv-FI" sz="3000" dirty="0"/>
              <a:t>   uppgifter</a:t>
            </a:r>
          </a:p>
          <a:p>
            <a:endParaRPr lang="fi-FI" sz="3000" dirty="0"/>
          </a:p>
          <a:p>
            <a:pPr marL="0" indent="0" algn="ctr">
              <a:buNone/>
            </a:pPr>
            <a:r>
              <a:rPr lang="sv-FI" sz="3000" dirty="0">
                <a:solidFill>
                  <a:srgbClr val="FF0000"/>
                </a:solidFill>
              </a:rPr>
              <a:t>Att ingripa i mobbning är en tjänsteplikt </a:t>
            </a:r>
          </a:p>
          <a:p>
            <a:pPr marL="0" indent="0" algn="ctr">
              <a:buNone/>
            </a:pPr>
            <a:r>
              <a:rPr lang="sv-FI" sz="3000" dirty="0">
                <a:solidFill>
                  <a:srgbClr val="FF0000"/>
                </a:solidFill>
              </a:rPr>
              <a:t>som förutsätts i flera lagar.</a:t>
            </a:r>
          </a:p>
          <a:p>
            <a:endParaRPr lang="fi-FI" dirty="0">
              <a:latin typeface="+mj-lt"/>
            </a:endParaRPr>
          </a:p>
        </p:txBody>
      </p:sp>
      <p:sp>
        <p:nvSpPr>
          <p:cNvPr id="4" name="Päivämäärän paikkamerkki 3">
            <a:extLst>
              <a:ext uri="{FF2B5EF4-FFF2-40B4-BE49-F238E27FC236}">
                <a16:creationId xmlns:a16="http://schemas.microsoft.com/office/drawing/2014/main" id="{889FCEE0-0B04-4438-A43E-604146091FC2}"/>
              </a:ext>
            </a:extLst>
          </p:cNvPr>
          <p:cNvSpPr>
            <a:spLocks noGrp="1"/>
          </p:cNvSpPr>
          <p:nvPr>
            <p:ph type="dt" sz="half" idx="10"/>
          </p:nvPr>
        </p:nvSpPr>
        <p:spPr/>
        <p:txBody>
          <a:bodyPr/>
          <a:lstStyle/>
          <a:p>
            <a:fld id="{5A93E190-C3B8-4F0D-BC5A-414A6F0316F6}" type="datetime1">
              <a:rPr lang="en-GB" smtClean="0"/>
              <a:t>05/05/2021</a:t>
            </a:fld>
            <a:endParaRPr lang="en-GB"/>
          </a:p>
        </p:txBody>
      </p:sp>
      <p:sp>
        <p:nvSpPr>
          <p:cNvPr id="5" name="Alatunnisteen paikkamerkki 4">
            <a:extLst>
              <a:ext uri="{FF2B5EF4-FFF2-40B4-BE49-F238E27FC236}">
                <a16:creationId xmlns:a16="http://schemas.microsoft.com/office/drawing/2014/main" id="{0D804004-74E5-4E6D-9AEF-0CAF6967D520}"/>
              </a:ext>
            </a:extLst>
          </p:cNvPr>
          <p:cNvSpPr>
            <a:spLocks noGrp="1"/>
          </p:cNvSpPr>
          <p:nvPr>
            <p:ph type="ftr" sz="quarter" idx="11"/>
          </p:nvPr>
        </p:nvSpPr>
        <p:spPr/>
        <p:txBody>
          <a:bodyPr/>
          <a:lstStyle/>
          <a:p>
            <a:r>
              <a:rPr lang="sv-FI"/>
              <a:t>Utbildningsstyrelsen</a:t>
            </a:r>
          </a:p>
        </p:txBody>
      </p:sp>
      <p:sp>
        <p:nvSpPr>
          <p:cNvPr id="6" name="Dian numeron paikkamerkki 5">
            <a:extLst>
              <a:ext uri="{FF2B5EF4-FFF2-40B4-BE49-F238E27FC236}">
                <a16:creationId xmlns:a16="http://schemas.microsoft.com/office/drawing/2014/main" id="{75E951DC-7461-43FF-9C25-4628684792E5}"/>
              </a:ext>
            </a:extLst>
          </p:cNvPr>
          <p:cNvSpPr>
            <a:spLocks noGrp="1"/>
          </p:cNvSpPr>
          <p:nvPr>
            <p:ph type="sldNum" sz="quarter" idx="12"/>
          </p:nvPr>
        </p:nvSpPr>
        <p:spPr/>
        <p:txBody>
          <a:bodyPr/>
          <a:lstStyle/>
          <a:p>
            <a:fld id="{A6E131DE-DA31-4CDF-828A-8EB206A3CD12}" type="slidenum">
              <a:rPr lang="en-GB" smtClean="0"/>
              <a:t>9</a:t>
            </a:fld>
            <a:endParaRPr lang="en-GB"/>
          </a:p>
        </p:txBody>
      </p:sp>
    </p:spTree>
    <p:extLst>
      <p:ext uri="{BB962C8B-B14F-4D97-AF65-F5344CB8AC3E}">
        <p14:creationId xmlns:p14="http://schemas.microsoft.com/office/powerpoint/2010/main" val="27190001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EFEAE423-3CD2-401E-A959-E966E2D8F077}"/>
              </a:ext>
            </a:extLst>
          </p:cNvPr>
          <p:cNvSpPr>
            <a:spLocks noGrp="1"/>
          </p:cNvSpPr>
          <p:nvPr>
            <p:ph type="title"/>
          </p:nvPr>
        </p:nvSpPr>
        <p:spPr>
          <a:xfrm>
            <a:off x="561976" y="500062"/>
            <a:ext cx="10515600" cy="1325563"/>
          </a:xfrm>
        </p:spPr>
        <p:txBody>
          <a:bodyPr>
            <a:normAutofit/>
          </a:bodyPr>
          <a:lstStyle/>
          <a:p>
            <a:pPr algn="ctr"/>
            <a:r>
              <a:rPr lang="sv-FI" sz="4800">
                <a:solidFill>
                  <a:srgbClr val="0041DC"/>
                </a:solidFill>
              </a:rPr>
              <a:t>En trygg studiemiljö</a:t>
            </a:r>
          </a:p>
        </p:txBody>
      </p:sp>
      <p:sp>
        <p:nvSpPr>
          <p:cNvPr id="3" name="Sisällön paikkamerkki 2">
            <a:extLst>
              <a:ext uri="{FF2B5EF4-FFF2-40B4-BE49-F238E27FC236}">
                <a16:creationId xmlns:a16="http://schemas.microsoft.com/office/drawing/2014/main" id="{8434C9B6-6B07-4D93-980E-B8D7C4D15AA8}"/>
              </a:ext>
            </a:extLst>
          </p:cNvPr>
          <p:cNvSpPr>
            <a:spLocks noGrp="1"/>
          </p:cNvSpPr>
          <p:nvPr>
            <p:ph sz="half" idx="1"/>
          </p:nvPr>
        </p:nvSpPr>
        <p:spPr>
          <a:xfrm>
            <a:off x="838201" y="1825625"/>
            <a:ext cx="4133850" cy="4351338"/>
          </a:xfrm>
        </p:spPr>
        <p:txBody>
          <a:bodyPr>
            <a:normAutofit/>
          </a:bodyPr>
          <a:lstStyle/>
          <a:p>
            <a:pPr marL="0" indent="0" algn="ctr">
              <a:spcBef>
                <a:spcPct val="0"/>
              </a:spcBef>
              <a:buNone/>
            </a:pPr>
            <a:endParaRPr lang="fi-FI" sz="4400" dirty="0">
              <a:solidFill>
                <a:srgbClr val="0000FF"/>
              </a:solidFill>
              <a:latin typeface="+mj-lt"/>
              <a:ea typeface="+mj-ea"/>
              <a:cs typeface="+mj-cs"/>
            </a:endParaRPr>
          </a:p>
          <a:p>
            <a:pPr marL="0" indent="0" algn="ctr">
              <a:spcBef>
                <a:spcPct val="0"/>
              </a:spcBef>
              <a:buNone/>
            </a:pPr>
            <a:r>
              <a:rPr lang="sv-FI" sz="3600" dirty="0">
                <a:solidFill>
                  <a:srgbClr val="FF0000"/>
                </a:solidFill>
                <a:ea typeface="+mj-ea"/>
                <a:cs typeface="+mj-cs"/>
              </a:rPr>
              <a:t>Att trygga</a:t>
            </a:r>
          </a:p>
          <a:p>
            <a:pPr marL="0" indent="0" algn="ctr">
              <a:spcBef>
                <a:spcPct val="0"/>
              </a:spcBef>
              <a:buNone/>
            </a:pPr>
            <a:r>
              <a:rPr lang="sv-FI" sz="3600" dirty="0">
                <a:solidFill>
                  <a:srgbClr val="FF0000"/>
                </a:solidFill>
                <a:ea typeface="+mj-ea"/>
                <a:cs typeface="+mj-cs"/>
              </a:rPr>
              <a:t>säkerheten är en gemensam uppgift</a:t>
            </a:r>
          </a:p>
        </p:txBody>
      </p:sp>
      <p:sp>
        <p:nvSpPr>
          <p:cNvPr id="4" name="Sisällön paikkamerkki 3">
            <a:extLst>
              <a:ext uri="{FF2B5EF4-FFF2-40B4-BE49-F238E27FC236}">
                <a16:creationId xmlns:a16="http://schemas.microsoft.com/office/drawing/2014/main" id="{1AAEA3BF-93EA-4483-A55B-2AEF1FF9D819}"/>
              </a:ext>
            </a:extLst>
          </p:cNvPr>
          <p:cNvSpPr>
            <a:spLocks noGrp="1"/>
          </p:cNvSpPr>
          <p:nvPr>
            <p:ph sz="half" idx="2"/>
          </p:nvPr>
        </p:nvSpPr>
        <p:spPr>
          <a:xfrm>
            <a:off x="5410199" y="1690687"/>
            <a:ext cx="6219825" cy="4802187"/>
          </a:xfrm>
        </p:spPr>
        <p:txBody>
          <a:bodyPr>
            <a:normAutofit/>
          </a:bodyPr>
          <a:lstStyle/>
          <a:p>
            <a:pPr>
              <a:lnSpc>
                <a:spcPct val="100000"/>
              </a:lnSpc>
            </a:pPr>
            <a:r>
              <a:rPr lang="sv-FI" sz="3200" dirty="0">
                <a:solidFill>
                  <a:srgbClr val="5BD013"/>
                </a:solidFill>
                <a:ea typeface="+mj-ea"/>
                <a:cs typeface="+mj-cs"/>
              </a:rPr>
              <a:t>psykisk trygghet</a:t>
            </a:r>
          </a:p>
          <a:p>
            <a:pPr>
              <a:lnSpc>
                <a:spcPct val="100000"/>
              </a:lnSpc>
            </a:pPr>
            <a:r>
              <a:rPr lang="sv-FI" sz="3200" dirty="0">
                <a:solidFill>
                  <a:srgbClr val="5BD013"/>
                </a:solidFill>
                <a:ea typeface="+mj-ea"/>
                <a:cs typeface="+mj-cs"/>
              </a:rPr>
              <a:t>social trygghet</a:t>
            </a:r>
          </a:p>
          <a:p>
            <a:pPr>
              <a:lnSpc>
                <a:spcPct val="100000"/>
              </a:lnSpc>
            </a:pPr>
            <a:r>
              <a:rPr lang="sv-FI" sz="3200" dirty="0">
                <a:solidFill>
                  <a:srgbClr val="5BD013"/>
                </a:solidFill>
                <a:ea typeface="+mj-ea"/>
                <a:cs typeface="+mj-cs"/>
              </a:rPr>
              <a:t>fysisk trygghet</a:t>
            </a:r>
          </a:p>
          <a:p>
            <a:pPr>
              <a:lnSpc>
                <a:spcPct val="100000"/>
              </a:lnSpc>
            </a:pPr>
            <a:r>
              <a:rPr lang="sv-FI" sz="3200" dirty="0">
                <a:solidFill>
                  <a:srgbClr val="5BD013"/>
                </a:solidFill>
                <a:ea typeface="+mj-ea"/>
                <a:cs typeface="+mj-cs"/>
              </a:rPr>
              <a:t>pedagogisk trygghet</a:t>
            </a:r>
          </a:p>
          <a:p>
            <a:pPr>
              <a:lnSpc>
                <a:spcPct val="100000"/>
              </a:lnSpc>
            </a:pPr>
            <a:r>
              <a:rPr lang="sv-FI" sz="3200" dirty="0">
                <a:solidFill>
                  <a:srgbClr val="5BD013"/>
                </a:solidFill>
                <a:ea typeface="+mj-ea"/>
                <a:cs typeface="+mj-cs"/>
              </a:rPr>
              <a:t>trygg användning av</a:t>
            </a:r>
            <a:br>
              <a:rPr lang="sv-FI" sz="3200" dirty="0">
                <a:solidFill>
                  <a:srgbClr val="5BD013"/>
                </a:solidFill>
                <a:ea typeface="+mj-ea"/>
                <a:cs typeface="+mj-cs"/>
              </a:rPr>
            </a:br>
            <a:r>
              <a:rPr lang="sv-FI" sz="3200" dirty="0">
                <a:solidFill>
                  <a:srgbClr val="5BD013"/>
                </a:solidFill>
                <a:ea typeface="+mj-ea"/>
                <a:cs typeface="+mj-cs"/>
              </a:rPr>
              <a:t>digitala plattformar</a:t>
            </a:r>
          </a:p>
        </p:txBody>
      </p:sp>
    </p:spTree>
    <p:extLst>
      <p:ext uri="{BB962C8B-B14F-4D97-AF65-F5344CB8AC3E}">
        <p14:creationId xmlns:p14="http://schemas.microsoft.com/office/powerpoint/2010/main" val="20530218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CD33C31B-494C-47D5-9E20-520B41EDAA12}"/>
              </a:ext>
            </a:extLst>
          </p:cNvPr>
          <p:cNvSpPr>
            <a:spLocks noGrp="1"/>
          </p:cNvSpPr>
          <p:nvPr>
            <p:ph type="title"/>
          </p:nvPr>
        </p:nvSpPr>
        <p:spPr>
          <a:xfrm>
            <a:off x="226031" y="136525"/>
            <a:ext cx="11813569" cy="1954943"/>
          </a:xfrm>
        </p:spPr>
        <p:txBody>
          <a:bodyPr>
            <a:noAutofit/>
          </a:bodyPr>
          <a:lstStyle/>
          <a:p>
            <a:pPr algn="ctr"/>
            <a:r>
              <a:rPr lang="sv-FI" sz="3200" dirty="0">
                <a:solidFill>
                  <a:srgbClr val="0041DC"/>
                </a:solidFill>
              </a:rPr>
              <a:t>Planen för att skydda eleverna/studerandena mot våld, </a:t>
            </a:r>
            <a:br>
              <a:rPr lang="sv-FI" sz="3200" dirty="0">
                <a:solidFill>
                  <a:srgbClr val="0041DC"/>
                </a:solidFill>
              </a:rPr>
            </a:br>
            <a:r>
              <a:rPr lang="sv-FI" sz="3200" dirty="0">
                <a:solidFill>
                  <a:srgbClr val="0041DC"/>
                </a:solidFill>
              </a:rPr>
              <a:t>mobbning och trakasserier</a:t>
            </a:r>
            <a:br>
              <a:rPr lang="sv-FI" sz="3200" dirty="0">
                <a:solidFill>
                  <a:srgbClr val="0041DC"/>
                </a:solidFill>
              </a:rPr>
            </a:br>
            <a:r>
              <a:rPr lang="sv-FI" sz="3200" dirty="0">
                <a:solidFill>
                  <a:schemeClr val="accent3"/>
                </a:solidFill>
              </a:rPr>
              <a:t>Förebyggande arbete</a:t>
            </a:r>
          </a:p>
        </p:txBody>
      </p:sp>
      <p:sp>
        <p:nvSpPr>
          <p:cNvPr id="3" name="Sisällön paikkamerkki 2">
            <a:extLst>
              <a:ext uri="{FF2B5EF4-FFF2-40B4-BE49-F238E27FC236}">
                <a16:creationId xmlns:a16="http://schemas.microsoft.com/office/drawing/2014/main" id="{B85DE98A-543E-4806-BA6D-E511C96162F2}"/>
              </a:ext>
            </a:extLst>
          </p:cNvPr>
          <p:cNvSpPr>
            <a:spLocks noGrp="1"/>
          </p:cNvSpPr>
          <p:nvPr>
            <p:ph idx="1"/>
          </p:nvPr>
        </p:nvSpPr>
        <p:spPr>
          <a:xfrm>
            <a:off x="226031" y="2091468"/>
            <a:ext cx="12010677" cy="4516161"/>
          </a:xfrm>
        </p:spPr>
        <p:txBody>
          <a:bodyPr>
            <a:normAutofit lnSpcReduction="10000"/>
          </a:bodyPr>
          <a:lstStyle/>
          <a:p>
            <a:pPr lvl="0"/>
            <a:r>
              <a:rPr lang="sv-FI" sz="2400" dirty="0">
                <a:latin typeface="+mj-lt"/>
              </a:rPr>
              <a:t>förebyggande och ingripande</a:t>
            </a:r>
          </a:p>
          <a:p>
            <a:pPr lvl="0"/>
            <a:r>
              <a:rPr lang="sv-FI" sz="2400" dirty="0">
                <a:latin typeface="+mj-lt"/>
              </a:rPr>
              <a:t>gemenskap-, grupp- och individnivå</a:t>
            </a:r>
          </a:p>
          <a:p>
            <a:pPr lvl="0"/>
            <a:r>
              <a:rPr lang="sv-FI" sz="2400" dirty="0">
                <a:latin typeface="+mj-lt"/>
              </a:rPr>
              <a:t>individuellt stöd, vård, uppföljning och övriga åtgärder</a:t>
            </a:r>
          </a:p>
          <a:p>
            <a:pPr lvl="1"/>
            <a:r>
              <a:rPr lang="sv-FI" dirty="0">
                <a:solidFill>
                  <a:srgbClr val="00CC00"/>
                </a:solidFill>
                <a:latin typeface="+mj-lt"/>
              </a:rPr>
              <a:t>förövaren/förövarna och den som utsatts</a:t>
            </a:r>
          </a:p>
          <a:p>
            <a:pPr lvl="0"/>
            <a:r>
              <a:rPr lang="sv-FI" sz="2400" dirty="0">
                <a:latin typeface="+mj-lt"/>
              </a:rPr>
              <a:t>samarbete med vårdnadshavarna och myndigheterna</a:t>
            </a:r>
          </a:p>
          <a:p>
            <a:pPr lvl="0"/>
            <a:r>
              <a:rPr lang="sv-FI" sz="2400" dirty="0">
                <a:latin typeface="+mj-lt"/>
              </a:rPr>
              <a:t>introduktion och information </a:t>
            </a:r>
          </a:p>
          <a:p>
            <a:pPr lvl="1"/>
            <a:r>
              <a:rPr lang="sv-FI" dirty="0">
                <a:solidFill>
                  <a:srgbClr val="00CC00"/>
                </a:solidFill>
                <a:latin typeface="+mj-lt"/>
              </a:rPr>
              <a:t>personalen, eleverna/studerandena, vårdnadshavarna, samarbetspartnerna </a:t>
            </a:r>
          </a:p>
          <a:p>
            <a:pPr lvl="0"/>
            <a:r>
              <a:rPr lang="sv-FI" sz="2400" dirty="0">
                <a:latin typeface="+mj-lt"/>
              </a:rPr>
              <a:t>uppdatering, uppföljning och utvärdering. </a:t>
            </a:r>
          </a:p>
          <a:p>
            <a:pPr marL="0" lvl="0" indent="0">
              <a:buNone/>
            </a:pPr>
            <a:br>
              <a:rPr lang="fi-FI" sz="2400" dirty="0">
                <a:latin typeface="+mj-lt"/>
              </a:rPr>
            </a:br>
            <a:r>
              <a:rPr lang="sv-FI" sz="2400" dirty="0">
                <a:solidFill>
                  <a:srgbClr val="FF0000"/>
                </a:solidFill>
                <a:latin typeface="+mj-lt"/>
              </a:rPr>
              <a:t>Interaktionen mellan eleverna/studerandena och mellan eleverna/studerandena och de vuxna!</a:t>
            </a:r>
          </a:p>
        </p:txBody>
      </p:sp>
      <p:sp>
        <p:nvSpPr>
          <p:cNvPr id="6" name="Dian numeron paikkamerkki 5">
            <a:extLst>
              <a:ext uri="{FF2B5EF4-FFF2-40B4-BE49-F238E27FC236}">
                <a16:creationId xmlns:a16="http://schemas.microsoft.com/office/drawing/2014/main" id="{125D9F10-9365-4990-ADED-97E4291CD8C7}"/>
              </a:ext>
            </a:extLst>
          </p:cNvPr>
          <p:cNvSpPr>
            <a:spLocks noGrp="1"/>
          </p:cNvSpPr>
          <p:nvPr>
            <p:ph type="sldNum" sz="quarter" idx="12"/>
          </p:nvPr>
        </p:nvSpPr>
        <p:spPr/>
        <p:txBody>
          <a:bodyPr/>
          <a:lstStyle/>
          <a:p>
            <a:fld id="{A6E131DE-DA31-4CDF-828A-8EB206A3CD12}" type="slidenum">
              <a:rPr lang="en-GB" smtClean="0"/>
              <a:t>11</a:t>
            </a:fld>
            <a:endParaRPr lang="en-GB"/>
          </a:p>
        </p:txBody>
      </p:sp>
    </p:spTree>
    <p:extLst>
      <p:ext uri="{BB962C8B-B14F-4D97-AF65-F5344CB8AC3E}">
        <p14:creationId xmlns:p14="http://schemas.microsoft.com/office/powerpoint/2010/main" val="26082013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Kuva 1" descr="Kuva, joka sisältää kohteen sisä, pieni, lelu, istuminen&#10;&#10;Kuvaus luotu automaattisesti">
            <a:extLst>
              <a:ext uri="{FF2B5EF4-FFF2-40B4-BE49-F238E27FC236}">
                <a16:creationId xmlns:a16="http://schemas.microsoft.com/office/drawing/2014/main" id="{5945F9BC-8D36-4EB2-ABBA-EC0E8491FC87}"/>
              </a:ext>
            </a:extLst>
          </p:cNvPr>
          <p:cNvPicPr>
            <a:picLocks noChangeAspect="1"/>
          </p:cNvPicPr>
          <p:nvPr/>
        </p:nvPicPr>
        <p:blipFill rotWithShape="1">
          <a:blip r:embed="rId2">
            <a:extLst>
              <a:ext uri="{28A0092B-C50C-407E-A947-70E740481C1C}">
                <a14:useLocalDpi xmlns:a14="http://schemas.microsoft.com/office/drawing/2010/main" val="0"/>
              </a:ext>
            </a:extLst>
          </a:blip>
          <a:srcRect t="2522" b="13209"/>
          <a:stretch/>
        </p:blipFill>
        <p:spPr>
          <a:xfrm>
            <a:off x="20" y="10"/>
            <a:ext cx="12191980" cy="6857990"/>
          </a:xfrm>
          <a:prstGeom prst="rect">
            <a:avLst/>
          </a:prstGeom>
        </p:spPr>
      </p:pic>
      <p:sp>
        <p:nvSpPr>
          <p:cNvPr id="3" name="Suorakulmio 2">
            <a:extLst>
              <a:ext uri="{FF2B5EF4-FFF2-40B4-BE49-F238E27FC236}">
                <a16:creationId xmlns:a16="http://schemas.microsoft.com/office/drawing/2014/main" id="{063B3ECC-D3C1-4330-9CDD-A133C55D016F}"/>
              </a:ext>
            </a:extLst>
          </p:cNvPr>
          <p:cNvSpPr/>
          <p:nvPr/>
        </p:nvSpPr>
        <p:spPr>
          <a:xfrm>
            <a:off x="442109" y="5028880"/>
            <a:ext cx="5393612" cy="1446550"/>
          </a:xfrm>
          <a:prstGeom prst="rect">
            <a:avLst/>
          </a:prstGeom>
          <a:solidFill>
            <a:srgbClr val="3333FF"/>
          </a:solidFill>
        </p:spPr>
        <p:txBody>
          <a:bodyPr wrap="square">
            <a:spAutoFit/>
          </a:bodyPr>
          <a:lstStyle/>
          <a:p>
            <a:pPr algn="ctr"/>
            <a:r>
              <a:rPr lang="sv-FI" sz="4400">
                <a:solidFill>
                  <a:schemeClr val="bg1"/>
                </a:solidFill>
              </a:rPr>
              <a:t>Förebyggande</a:t>
            </a:r>
          </a:p>
          <a:p>
            <a:pPr algn="ctr"/>
            <a:r>
              <a:rPr lang="sv-FI" sz="4400">
                <a:solidFill>
                  <a:schemeClr val="bg1"/>
                </a:solidFill>
              </a:rPr>
              <a:t> arbete</a:t>
            </a:r>
          </a:p>
        </p:txBody>
      </p:sp>
    </p:spTree>
    <p:extLst>
      <p:ext uri="{BB962C8B-B14F-4D97-AF65-F5344CB8AC3E}">
        <p14:creationId xmlns:p14="http://schemas.microsoft.com/office/powerpoint/2010/main" val="18554535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2813BFC4-38CB-4418-A452-9885D7615D2E}"/>
              </a:ext>
            </a:extLst>
          </p:cNvPr>
          <p:cNvSpPr>
            <a:spLocks noGrp="1"/>
          </p:cNvSpPr>
          <p:nvPr>
            <p:ph type="title"/>
          </p:nvPr>
        </p:nvSpPr>
        <p:spPr>
          <a:xfrm>
            <a:off x="838200" y="159351"/>
            <a:ext cx="10515600" cy="1325563"/>
          </a:xfrm>
        </p:spPr>
        <p:txBody>
          <a:bodyPr>
            <a:normAutofit/>
          </a:bodyPr>
          <a:lstStyle/>
          <a:p>
            <a:pPr algn="ctr"/>
            <a:r>
              <a:rPr lang="sv-FI">
                <a:solidFill>
                  <a:srgbClr val="3333FF"/>
                </a:solidFill>
              </a:rPr>
              <a:t>Läroplanens möjligheter</a:t>
            </a:r>
          </a:p>
        </p:txBody>
      </p:sp>
      <p:graphicFrame>
        <p:nvGraphicFramePr>
          <p:cNvPr id="6" name="Sisällön paikkamerkki 5">
            <a:extLst>
              <a:ext uri="{FF2B5EF4-FFF2-40B4-BE49-F238E27FC236}">
                <a16:creationId xmlns:a16="http://schemas.microsoft.com/office/drawing/2014/main" id="{603C7CE6-5A98-47DB-9BFE-7601AD41426B}"/>
              </a:ext>
            </a:extLst>
          </p:cNvPr>
          <p:cNvGraphicFramePr>
            <a:graphicFrameLocks noGrp="1"/>
          </p:cNvGraphicFramePr>
          <p:nvPr>
            <p:ph idx="1"/>
            <p:extLst>
              <p:ext uri="{D42A27DB-BD31-4B8C-83A1-F6EECF244321}">
                <p14:modId xmlns:p14="http://schemas.microsoft.com/office/powerpoint/2010/main" val="1350861277"/>
              </p:ext>
            </p:extLst>
          </p:nvPr>
        </p:nvGraphicFramePr>
        <p:xfrm>
          <a:off x="342440" y="1143000"/>
          <a:ext cx="11721030" cy="558830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9751024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isällön paikkamerkki 2">
            <a:extLst>
              <a:ext uri="{FF2B5EF4-FFF2-40B4-BE49-F238E27FC236}">
                <a16:creationId xmlns:a16="http://schemas.microsoft.com/office/drawing/2014/main" id="{80064662-CA3A-45F2-BECB-7884D3A230B8}"/>
              </a:ext>
            </a:extLst>
          </p:cNvPr>
          <p:cNvSpPr>
            <a:spLocks noGrp="1"/>
          </p:cNvSpPr>
          <p:nvPr>
            <p:ph sz="half" idx="1"/>
          </p:nvPr>
        </p:nvSpPr>
        <p:spPr>
          <a:xfrm>
            <a:off x="994683" y="742497"/>
            <a:ext cx="4495800" cy="4351338"/>
          </a:xfrm>
        </p:spPr>
        <p:txBody>
          <a:bodyPr>
            <a:normAutofit fontScale="92500" lnSpcReduction="10000"/>
          </a:bodyPr>
          <a:lstStyle/>
          <a:p>
            <a:pPr marL="0" indent="0" algn="ctr">
              <a:buNone/>
            </a:pPr>
            <a:endParaRPr lang="fi-FI" sz="4000" dirty="0">
              <a:solidFill>
                <a:srgbClr val="0000FF"/>
              </a:solidFill>
            </a:endParaRPr>
          </a:p>
          <a:p>
            <a:pPr marL="0" indent="0" algn="ctr">
              <a:buNone/>
            </a:pPr>
            <a:endParaRPr lang="fi-FI" sz="4800" dirty="0">
              <a:solidFill>
                <a:srgbClr val="0000FF"/>
              </a:solidFill>
            </a:endParaRPr>
          </a:p>
          <a:p>
            <a:pPr marL="0" indent="0" algn="ctr">
              <a:buNone/>
            </a:pPr>
            <a:r>
              <a:rPr lang="sv-FI" sz="5200" dirty="0">
                <a:solidFill>
                  <a:srgbClr val="0041DC"/>
                </a:solidFill>
                <a:latin typeface="+mj-lt"/>
              </a:rPr>
              <a:t>Vad innebär ett förebyggande arbetssätt?</a:t>
            </a:r>
          </a:p>
        </p:txBody>
      </p:sp>
      <p:sp>
        <p:nvSpPr>
          <p:cNvPr id="4" name="Sisällön paikkamerkki 3">
            <a:extLst>
              <a:ext uri="{FF2B5EF4-FFF2-40B4-BE49-F238E27FC236}">
                <a16:creationId xmlns:a16="http://schemas.microsoft.com/office/drawing/2014/main" id="{42A8B634-294E-4D24-8DC1-C06CD4431D9E}"/>
              </a:ext>
            </a:extLst>
          </p:cNvPr>
          <p:cNvSpPr>
            <a:spLocks noGrp="1"/>
          </p:cNvSpPr>
          <p:nvPr>
            <p:ph sz="half" idx="2"/>
          </p:nvPr>
        </p:nvSpPr>
        <p:spPr>
          <a:xfrm>
            <a:off x="5845629" y="809625"/>
            <a:ext cx="6097361" cy="5238750"/>
          </a:xfrm>
          <a:solidFill>
            <a:schemeClr val="bg1"/>
          </a:solidFill>
        </p:spPr>
        <p:txBody>
          <a:bodyPr>
            <a:normAutofit fontScale="92500" lnSpcReduction="10000"/>
          </a:bodyPr>
          <a:lstStyle/>
          <a:p>
            <a:pPr>
              <a:lnSpc>
                <a:spcPct val="110000"/>
              </a:lnSpc>
            </a:pPr>
            <a:r>
              <a:rPr lang="sv-FI" dirty="0">
                <a:solidFill>
                  <a:srgbClr val="5BD013"/>
                </a:solidFill>
              </a:rPr>
              <a:t>framtidsinriktning</a:t>
            </a:r>
          </a:p>
          <a:p>
            <a:pPr>
              <a:lnSpc>
                <a:spcPct val="110000"/>
              </a:lnSpc>
            </a:pPr>
            <a:r>
              <a:rPr lang="sv-FI" dirty="0">
                <a:solidFill>
                  <a:srgbClr val="5BD013"/>
                </a:solidFill>
              </a:rPr>
              <a:t>tidigt ingripande</a:t>
            </a:r>
          </a:p>
          <a:p>
            <a:pPr>
              <a:lnSpc>
                <a:spcPct val="110000"/>
              </a:lnSpc>
            </a:pPr>
            <a:r>
              <a:rPr lang="sv-FI" dirty="0">
                <a:solidFill>
                  <a:srgbClr val="5BD013"/>
                </a:solidFill>
              </a:rPr>
              <a:t>minskning av senare problem</a:t>
            </a:r>
          </a:p>
          <a:p>
            <a:pPr>
              <a:lnSpc>
                <a:spcPct val="110000"/>
              </a:lnSpc>
            </a:pPr>
            <a:r>
              <a:rPr lang="sv-FI" dirty="0">
                <a:solidFill>
                  <a:srgbClr val="5BD013"/>
                </a:solidFill>
              </a:rPr>
              <a:t>vars och ens vardagliga arbete och att utnyttja den egna sakkunskapen</a:t>
            </a:r>
          </a:p>
          <a:p>
            <a:pPr>
              <a:lnSpc>
                <a:spcPct val="110000"/>
              </a:lnSpc>
            </a:pPr>
            <a:r>
              <a:rPr lang="sv-FI" dirty="0">
                <a:solidFill>
                  <a:srgbClr val="5BD013"/>
                </a:solidFill>
              </a:rPr>
              <a:t>att observera förändringar </a:t>
            </a:r>
            <a:br>
              <a:rPr lang="sv-FI" dirty="0">
                <a:solidFill>
                  <a:srgbClr val="5BD013"/>
                </a:solidFill>
              </a:rPr>
            </a:br>
            <a:r>
              <a:rPr lang="sv-FI" dirty="0">
                <a:solidFill>
                  <a:srgbClr val="5BD013"/>
                </a:solidFill>
              </a:rPr>
              <a:t>och även tysta signaler</a:t>
            </a:r>
          </a:p>
          <a:p>
            <a:pPr>
              <a:lnSpc>
                <a:spcPct val="110000"/>
              </a:lnSpc>
            </a:pPr>
            <a:r>
              <a:rPr lang="sv-FI" dirty="0">
                <a:solidFill>
                  <a:srgbClr val="5BD013"/>
                </a:solidFill>
              </a:rPr>
              <a:t>förmåga att se skolan/läroanstalten</a:t>
            </a:r>
            <a:br>
              <a:rPr lang="sv-FI" dirty="0">
                <a:solidFill>
                  <a:srgbClr val="5BD013"/>
                </a:solidFill>
              </a:rPr>
            </a:br>
            <a:r>
              <a:rPr lang="sv-FI" dirty="0">
                <a:solidFill>
                  <a:srgbClr val="5BD013"/>
                </a:solidFill>
              </a:rPr>
              <a:t>som en helhet </a:t>
            </a:r>
          </a:p>
        </p:txBody>
      </p:sp>
    </p:spTree>
    <p:extLst>
      <p:ext uri="{BB962C8B-B14F-4D97-AF65-F5344CB8AC3E}">
        <p14:creationId xmlns:p14="http://schemas.microsoft.com/office/powerpoint/2010/main" val="27657584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isällön paikkamerkki 2">
            <a:extLst>
              <a:ext uri="{FF2B5EF4-FFF2-40B4-BE49-F238E27FC236}">
                <a16:creationId xmlns:a16="http://schemas.microsoft.com/office/drawing/2014/main" id="{EA063096-B8A9-4B9E-A5FB-F3477FFD8CE5}"/>
              </a:ext>
            </a:extLst>
          </p:cNvPr>
          <p:cNvSpPr>
            <a:spLocks noGrp="1"/>
          </p:cNvSpPr>
          <p:nvPr>
            <p:ph sz="half" idx="1"/>
          </p:nvPr>
        </p:nvSpPr>
        <p:spPr>
          <a:xfrm>
            <a:off x="276225" y="685800"/>
            <a:ext cx="4676775" cy="4421188"/>
          </a:xfrm>
        </p:spPr>
        <p:txBody>
          <a:bodyPr>
            <a:normAutofit/>
          </a:bodyPr>
          <a:lstStyle/>
          <a:p>
            <a:pPr marL="0" indent="0" algn="ctr">
              <a:buNone/>
            </a:pPr>
            <a:endParaRPr lang="fi-FI" sz="4400" dirty="0">
              <a:solidFill>
                <a:srgbClr val="0000FF"/>
              </a:solidFill>
            </a:endParaRPr>
          </a:p>
          <a:p>
            <a:pPr marL="0" indent="0" algn="ctr">
              <a:buNone/>
            </a:pPr>
            <a:endParaRPr lang="fi-FI" sz="4400" dirty="0">
              <a:solidFill>
                <a:srgbClr val="0000FF"/>
              </a:solidFill>
            </a:endParaRPr>
          </a:p>
          <a:p>
            <a:pPr marL="0" indent="0" algn="ctr">
              <a:buNone/>
            </a:pPr>
            <a:r>
              <a:rPr lang="sv-FI" sz="4800" dirty="0">
                <a:solidFill>
                  <a:srgbClr val="0041DC"/>
                </a:solidFill>
                <a:latin typeface="+mj-lt"/>
              </a:rPr>
              <a:t>Exempel på förebyggande arbete i skolan</a:t>
            </a:r>
          </a:p>
        </p:txBody>
      </p:sp>
      <p:sp>
        <p:nvSpPr>
          <p:cNvPr id="4" name="Sisällön paikkamerkki 3">
            <a:extLst>
              <a:ext uri="{FF2B5EF4-FFF2-40B4-BE49-F238E27FC236}">
                <a16:creationId xmlns:a16="http://schemas.microsoft.com/office/drawing/2014/main" id="{9AE4A149-A56A-4C64-82F9-E47472224E23}"/>
              </a:ext>
            </a:extLst>
          </p:cNvPr>
          <p:cNvSpPr>
            <a:spLocks noGrp="1"/>
          </p:cNvSpPr>
          <p:nvPr>
            <p:ph sz="half" idx="2"/>
          </p:nvPr>
        </p:nvSpPr>
        <p:spPr>
          <a:xfrm>
            <a:off x="5172931" y="1491342"/>
            <a:ext cx="6457950" cy="5234805"/>
          </a:xfrm>
        </p:spPr>
        <p:txBody>
          <a:bodyPr>
            <a:normAutofit/>
          </a:bodyPr>
          <a:lstStyle/>
          <a:p>
            <a:r>
              <a:rPr lang="sv-FI" dirty="0">
                <a:solidFill>
                  <a:srgbClr val="5BD013"/>
                </a:solidFill>
              </a:rPr>
              <a:t>utveckling av verksamhetskulturen</a:t>
            </a:r>
          </a:p>
          <a:p>
            <a:r>
              <a:rPr lang="sv-FI" dirty="0">
                <a:solidFill>
                  <a:srgbClr val="5BD013"/>
                </a:solidFill>
              </a:rPr>
              <a:t>omsorg om delaktigheten</a:t>
            </a:r>
          </a:p>
          <a:p>
            <a:r>
              <a:rPr lang="sv-FI" dirty="0">
                <a:solidFill>
                  <a:srgbClr val="5BD013"/>
                </a:solidFill>
              </a:rPr>
              <a:t>förståelse för gruppdynamiken</a:t>
            </a:r>
          </a:p>
          <a:p>
            <a:r>
              <a:rPr lang="sv-FI" dirty="0">
                <a:solidFill>
                  <a:srgbClr val="5BD013"/>
                </a:solidFill>
              </a:rPr>
              <a:t>mångsidig kompetens och</a:t>
            </a:r>
            <a:br>
              <a:rPr lang="sv-FI" dirty="0">
                <a:solidFill>
                  <a:srgbClr val="5BD013"/>
                </a:solidFill>
              </a:rPr>
            </a:br>
            <a:r>
              <a:rPr lang="sv-FI" dirty="0">
                <a:solidFill>
                  <a:srgbClr val="5BD013"/>
                </a:solidFill>
              </a:rPr>
              <a:t>läroämnena</a:t>
            </a:r>
          </a:p>
          <a:p>
            <a:r>
              <a:rPr lang="sv-FI" dirty="0">
                <a:solidFill>
                  <a:srgbClr val="5BD013"/>
                </a:solidFill>
              </a:rPr>
              <a:t>övning av emotionella och kommunikativa färdigheter </a:t>
            </a:r>
          </a:p>
          <a:p>
            <a:r>
              <a:rPr lang="sv-FI" dirty="0">
                <a:solidFill>
                  <a:srgbClr val="5BD013"/>
                </a:solidFill>
              </a:rPr>
              <a:t>gemensam och individuell</a:t>
            </a:r>
            <a:br>
              <a:rPr lang="sv-FI" dirty="0">
                <a:solidFill>
                  <a:srgbClr val="5BD013"/>
                </a:solidFill>
              </a:rPr>
            </a:br>
            <a:r>
              <a:rPr lang="sv-FI" dirty="0">
                <a:solidFill>
                  <a:srgbClr val="5BD013"/>
                </a:solidFill>
              </a:rPr>
              <a:t>elev- och studerandevård</a:t>
            </a:r>
          </a:p>
        </p:txBody>
      </p:sp>
    </p:spTree>
    <p:extLst>
      <p:ext uri="{BB962C8B-B14F-4D97-AF65-F5344CB8AC3E}">
        <p14:creationId xmlns:p14="http://schemas.microsoft.com/office/powerpoint/2010/main" val="5310291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653D2ECB-A1BA-417C-BA67-BF360F3CECDF}"/>
              </a:ext>
            </a:extLst>
          </p:cNvPr>
          <p:cNvSpPr>
            <a:spLocks noGrp="1"/>
          </p:cNvSpPr>
          <p:nvPr>
            <p:ph type="title"/>
          </p:nvPr>
        </p:nvSpPr>
        <p:spPr>
          <a:xfrm>
            <a:off x="-60718" y="398513"/>
            <a:ext cx="12313436" cy="1325563"/>
          </a:xfrm>
        </p:spPr>
        <p:txBody>
          <a:bodyPr>
            <a:normAutofit/>
          </a:bodyPr>
          <a:lstStyle/>
          <a:p>
            <a:pPr algn="ctr"/>
            <a:r>
              <a:rPr lang="sv-FI" sz="4000" dirty="0">
                <a:solidFill>
                  <a:srgbClr val="3333FF"/>
                </a:solidFill>
              </a:rPr>
              <a:t>“Plans </a:t>
            </a:r>
            <a:r>
              <a:rPr lang="sv-FI" sz="4000" dirty="0" err="1">
                <a:solidFill>
                  <a:srgbClr val="3333FF"/>
                </a:solidFill>
              </a:rPr>
              <a:t>are</a:t>
            </a:r>
            <a:r>
              <a:rPr lang="sv-FI" sz="4000" dirty="0">
                <a:solidFill>
                  <a:srgbClr val="3333FF"/>
                </a:solidFill>
              </a:rPr>
              <a:t> </a:t>
            </a:r>
            <a:r>
              <a:rPr lang="sv-FI" sz="4000" dirty="0" err="1">
                <a:solidFill>
                  <a:srgbClr val="3333FF"/>
                </a:solidFill>
              </a:rPr>
              <a:t>nothing</a:t>
            </a:r>
            <a:r>
              <a:rPr lang="sv-FI" sz="4000" dirty="0">
                <a:solidFill>
                  <a:srgbClr val="3333FF"/>
                </a:solidFill>
              </a:rPr>
              <a:t>; planning is </a:t>
            </a:r>
            <a:r>
              <a:rPr lang="sv-FI" sz="4000" dirty="0" err="1">
                <a:solidFill>
                  <a:srgbClr val="3333FF"/>
                </a:solidFill>
              </a:rPr>
              <a:t>everything</a:t>
            </a:r>
            <a:r>
              <a:rPr lang="sv-FI" sz="4000" dirty="0">
                <a:solidFill>
                  <a:schemeClr val="accent1"/>
                </a:solidFill>
              </a:rPr>
              <a:t>”</a:t>
            </a:r>
            <a:r>
              <a:rPr lang="sv-FI" sz="4000" dirty="0"/>
              <a:t> </a:t>
            </a:r>
            <a:r>
              <a:rPr lang="sv-FI" sz="3600" b="1" dirty="0"/>
              <a:t>	</a:t>
            </a:r>
            <a:r>
              <a:rPr lang="sv-FI" sz="2400" dirty="0"/>
              <a:t>Dwight D. Eisenhower</a:t>
            </a:r>
          </a:p>
        </p:txBody>
      </p:sp>
      <p:sp>
        <p:nvSpPr>
          <p:cNvPr id="3" name="Sisällön paikkamerkki 2">
            <a:extLst>
              <a:ext uri="{FF2B5EF4-FFF2-40B4-BE49-F238E27FC236}">
                <a16:creationId xmlns:a16="http://schemas.microsoft.com/office/drawing/2014/main" id="{AB318038-F850-4539-8032-14B63660D899}"/>
              </a:ext>
            </a:extLst>
          </p:cNvPr>
          <p:cNvSpPr>
            <a:spLocks noGrp="1"/>
          </p:cNvSpPr>
          <p:nvPr>
            <p:ph sz="half" idx="1"/>
          </p:nvPr>
        </p:nvSpPr>
        <p:spPr>
          <a:xfrm>
            <a:off x="293915" y="1629632"/>
            <a:ext cx="5529942" cy="5302377"/>
          </a:xfrm>
        </p:spPr>
        <p:txBody>
          <a:bodyPr>
            <a:normAutofit lnSpcReduction="10000"/>
          </a:bodyPr>
          <a:lstStyle/>
          <a:p>
            <a:pPr marL="0" indent="0">
              <a:buNone/>
            </a:pPr>
            <a:r>
              <a:rPr lang="sv-FI" sz="2400" dirty="0">
                <a:solidFill>
                  <a:srgbClr val="00CC00"/>
                </a:solidFill>
              </a:rPr>
              <a:t>Antimobbningsplanen - en del av vardagens säkerhetskultur och omsorg</a:t>
            </a:r>
          </a:p>
          <a:p>
            <a:r>
              <a:rPr lang="sv-FI" sz="2400" dirty="0"/>
              <a:t>mobbningens särdrag (t.ex. upprepning) påverkar tillvägagångssätten</a:t>
            </a:r>
          </a:p>
          <a:p>
            <a:r>
              <a:rPr lang="sv-FI" sz="2400" dirty="0"/>
              <a:t>verksamhetsmodellen förändras och utvecklas i takt med behov, situationer och erfarenheter</a:t>
            </a:r>
          </a:p>
          <a:p>
            <a:r>
              <a:rPr lang="sv-FI" sz="2400" dirty="0"/>
              <a:t>en god verksamhetsmodell grundar sig på </a:t>
            </a:r>
            <a:r>
              <a:rPr lang="sv-FI" sz="2400" dirty="0">
                <a:solidFill>
                  <a:srgbClr val="3333FF"/>
                </a:solidFill>
              </a:rPr>
              <a:t>medvetenheten</a:t>
            </a:r>
            <a:r>
              <a:rPr lang="sv-FI" sz="2400" dirty="0"/>
              <a:t> om förekomsten av mobbning i gemenskapen</a:t>
            </a:r>
          </a:p>
          <a:p>
            <a:pPr lvl="1"/>
            <a:r>
              <a:rPr lang="sv-FI" sz="2000" dirty="0"/>
              <a:t>användning av informationskällor</a:t>
            </a:r>
          </a:p>
          <a:p>
            <a:pPr lvl="1"/>
            <a:r>
              <a:rPr lang="sv-FI" sz="2000" dirty="0"/>
              <a:t>kravet på uppföljning </a:t>
            </a:r>
          </a:p>
        </p:txBody>
      </p:sp>
      <p:sp>
        <p:nvSpPr>
          <p:cNvPr id="4" name="Sisällön paikkamerkki 3">
            <a:extLst>
              <a:ext uri="{FF2B5EF4-FFF2-40B4-BE49-F238E27FC236}">
                <a16:creationId xmlns:a16="http://schemas.microsoft.com/office/drawing/2014/main" id="{F6B2B33D-0B46-4150-ADC0-8497F07E7727}"/>
              </a:ext>
            </a:extLst>
          </p:cNvPr>
          <p:cNvSpPr>
            <a:spLocks noGrp="1"/>
          </p:cNvSpPr>
          <p:nvPr>
            <p:ph sz="half" idx="2"/>
          </p:nvPr>
        </p:nvSpPr>
        <p:spPr>
          <a:xfrm>
            <a:off x="6096000" y="1629632"/>
            <a:ext cx="5529943" cy="4938712"/>
          </a:xfrm>
        </p:spPr>
        <p:txBody>
          <a:bodyPr>
            <a:normAutofit lnSpcReduction="10000"/>
          </a:bodyPr>
          <a:lstStyle/>
          <a:p>
            <a:pPr marL="0" indent="0">
              <a:buNone/>
            </a:pPr>
            <a:r>
              <a:rPr lang="sv-FI" sz="2400" dirty="0">
                <a:solidFill>
                  <a:srgbClr val="00CC00"/>
                </a:solidFill>
              </a:rPr>
              <a:t>I planen beskrivs konkreta tillvägagångssätt</a:t>
            </a:r>
          </a:p>
          <a:p>
            <a:r>
              <a:rPr lang="sv-FI" sz="2400" dirty="0"/>
              <a:t>det förebyggande arbetet som helhet</a:t>
            </a:r>
          </a:p>
          <a:p>
            <a:r>
              <a:rPr lang="sv-FI" sz="2400" dirty="0"/>
              <a:t>ingripande i mobbning</a:t>
            </a:r>
          </a:p>
          <a:p>
            <a:r>
              <a:rPr lang="sv-FI" sz="2400" dirty="0"/>
              <a:t>individuellt stöd för och uppföljning av eleverna/studerandena (både förövaren och den som utsatts)</a:t>
            </a:r>
          </a:p>
          <a:p>
            <a:r>
              <a:rPr lang="sv-FI" sz="2400" dirty="0"/>
              <a:t>delaktighet i beredningen av planen</a:t>
            </a:r>
          </a:p>
          <a:p>
            <a:r>
              <a:rPr lang="sv-FI" sz="2400" dirty="0"/>
              <a:t>säkerställande av introduktionen i planen</a:t>
            </a:r>
          </a:p>
        </p:txBody>
      </p:sp>
      <p:sp>
        <p:nvSpPr>
          <p:cNvPr id="7" name="Dian numeron paikkamerkki 6">
            <a:extLst>
              <a:ext uri="{FF2B5EF4-FFF2-40B4-BE49-F238E27FC236}">
                <a16:creationId xmlns:a16="http://schemas.microsoft.com/office/drawing/2014/main" id="{A6CC769A-B2AD-4DA2-A6BF-994DBE1B22BB}"/>
              </a:ext>
            </a:extLst>
          </p:cNvPr>
          <p:cNvSpPr>
            <a:spLocks noGrp="1"/>
          </p:cNvSpPr>
          <p:nvPr>
            <p:ph type="sldNum" sz="quarter" idx="12"/>
          </p:nvPr>
        </p:nvSpPr>
        <p:spPr/>
        <p:txBody>
          <a:bodyPr/>
          <a:lstStyle/>
          <a:p>
            <a:fld id="{A6E131DE-DA31-4CDF-828A-8EB206A3CD12}" type="slidenum">
              <a:rPr lang="en-GB" smtClean="0"/>
              <a:t>16</a:t>
            </a:fld>
            <a:endParaRPr lang="en-GB"/>
          </a:p>
        </p:txBody>
      </p:sp>
    </p:spTree>
    <p:extLst>
      <p:ext uri="{BB962C8B-B14F-4D97-AF65-F5344CB8AC3E}">
        <p14:creationId xmlns:p14="http://schemas.microsoft.com/office/powerpoint/2010/main" val="41186168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isällön paikkamerkki 2">
            <a:extLst>
              <a:ext uri="{FF2B5EF4-FFF2-40B4-BE49-F238E27FC236}">
                <a16:creationId xmlns:a16="http://schemas.microsoft.com/office/drawing/2014/main" id="{3F829FA4-5911-44CB-8E1B-24BDC804D7E1}"/>
              </a:ext>
            </a:extLst>
          </p:cNvPr>
          <p:cNvSpPr>
            <a:spLocks noGrp="1"/>
          </p:cNvSpPr>
          <p:nvPr>
            <p:ph sz="half" idx="1"/>
          </p:nvPr>
        </p:nvSpPr>
        <p:spPr>
          <a:xfrm>
            <a:off x="310339" y="1154243"/>
            <a:ext cx="5485117" cy="5714745"/>
          </a:xfrm>
        </p:spPr>
        <p:txBody>
          <a:bodyPr>
            <a:normAutofit/>
          </a:bodyPr>
          <a:lstStyle/>
          <a:p>
            <a:pPr marL="0" indent="0">
              <a:buNone/>
            </a:pPr>
            <a:r>
              <a:rPr lang="sv-FI" sz="2000" dirty="0">
                <a:solidFill>
                  <a:srgbClr val="3333FF"/>
                </a:solidFill>
              </a:rPr>
              <a:t>Elevernas </a:t>
            </a:r>
            <a:r>
              <a:rPr lang="sv-FI" sz="2000" dirty="0"/>
              <a:t>delaktighet är ytterst viktig</a:t>
            </a:r>
          </a:p>
          <a:p>
            <a:pPr marL="457200" indent="-457200"/>
            <a:r>
              <a:rPr lang="sv-FI" sz="2000" dirty="0"/>
              <a:t>mobbning är ett gruppfenomen!</a:t>
            </a:r>
          </a:p>
          <a:p>
            <a:pPr marL="0" indent="0">
              <a:buNone/>
            </a:pPr>
            <a:r>
              <a:rPr lang="sv-FI" sz="2000" dirty="0"/>
              <a:t>Att garantera tryggheten är alla </a:t>
            </a:r>
            <a:r>
              <a:rPr lang="sv-FI" sz="2000" dirty="0">
                <a:solidFill>
                  <a:srgbClr val="3333FF"/>
                </a:solidFill>
              </a:rPr>
              <a:t>vuxnas tjänsteansvar </a:t>
            </a:r>
            <a:r>
              <a:rPr lang="sv-FI" sz="2000" dirty="0"/>
              <a:t>inom gemenskapen</a:t>
            </a:r>
            <a:endParaRPr lang="sv-FI" sz="2000" dirty="0">
              <a:solidFill>
                <a:srgbClr val="3333FF"/>
              </a:solidFill>
            </a:endParaRPr>
          </a:p>
          <a:p>
            <a:r>
              <a:rPr lang="sv-FI" sz="2000" dirty="0"/>
              <a:t>läraren spelar en nyckelroll för tidig identifiering och i förebyggande arbete.</a:t>
            </a:r>
          </a:p>
          <a:p>
            <a:pPr marL="0" indent="0">
              <a:buNone/>
            </a:pPr>
            <a:r>
              <a:rPr lang="sv-FI" sz="2000" dirty="0">
                <a:solidFill>
                  <a:srgbClr val="3333FF"/>
                </a:solidFill>
              </a:rPr>
              <a:t>Vårdnadshavaren</a:t>
            </a:r>
            <a:r>
              <a:rPr lang="sv-FI" sz="2000" dirty="0"/>
              <a:t> skyddar sitt barn i utvecklingsmiljöer utanför skolan/läroanstalten</a:t>
            </a:r>
          </a:p>
          <a:p>
            <a:r>
              <a:rPr lang="sv-FI" sz="2000" dirty="0"/>
              <a:t>bästa experten på förändringar hos barnet</a:t>
            </a:r>
          </a:p>
          <a:p>
            <a:r>
              <a:rPr lang="sv-FI" sz="2000" dirty="0"/>
              <a:t>kännedom om skolans/läroanstaltens verksamhetssätt</a:t>
            </a:r>
          </a:p>
          <a:p>
            <a:r>
              <a:rPr lang="sv-FI" sz="2000" dirty="0"/>
              <a:t>särskilt mobbning som sker på fritiden och på nätet</a:t>
            </a:r>
          </a:p>
          <a:p>
            <a:endParaRPr lang="fi-FI" dirty="0"/>
          </a:p>
          <a:p>
            <a:endParaRPr lang="fi-FI" dirty="0"/>
          </a:p>
          <a:p>
            <a:pPr marL="0" indent="0">
              <a:buNone/>
            </a:pPr>
            <a:endParaRPr lang="fi-FI" dirty="0"/>
          </a:p>
        </p:txBody>
      </p:sp>
      <p:sp>
        <p:nvSpPr>
          <p:cNvPr id="4" name="Sisällön paikkamerkki 3">
            <a:extLst>
              <a:ext uri="{FF2B5EF4-FFF2-40B4-BE49-F238E27FC236}">
                <a16:creationId xmlns:a16="http://schemas.microsoft.com/office/drawing/2014/main" id="{C2B3C24B-3767-49B6-8D1F-04F07672A692}"/>
              </a:ext>
            </a:extLst>
          </p:cNvPr>
          <p:cNvSpPr>
            <a:spLocks noGrp="1"/>
          </p:cNvSpPr>
          <p:nvPr>
            <p:ph sz="half" idx="2"/>
          </p:nvPr>
        </p:nvSpPr>
        <p:spPr>
          <a:xfrm>
            <a:off x="6096000" y="1154243"/>
            <a:ext cx="5990955" cy="5633783"/>
          </a:xfrm>
        </p:spPr>
        <p:txBody>
          <a:bodyPr>
            <a:noAutofit/>
          </a:bodyPr>
          <a:lstStyle/>
          <a:p>
            <a:pPr marL="0" indent="0">
              <a:buNone/>
            </a:pPr>
            <a:r>
              <a:rPr lang="sv-FI" sz="2000" dirty="0"/>
              <a:t>Utnyttjande av </a:t>
            </a:r>
            <a:r>
              <a:rPr lang="sv-FI" sz="2000" dirty="0">
                <a:solidFill>
                  <a:srgbClr val="3333FF"/>
                </a:solidFill>
              </a:rPr>
              <a:t>yrkesövergripande kompetens</a:t>
            </a:r>
          </a:p>
          <a:p>
            <a:r>
              <a:rPr lang="sv-FI" sz="2000" dirty="0">
                <a:solidFill>
                  <a:srgbClr val="33CC33"/>
                </a:solidFill>
              </a:rPr>
              <a:t>Elev- och studerandevårdstjänsterna</a:t>
            </a:r>
            <a:r>
              <a:rPr lang="sv-FI" sz="2000" dirty="0"/>
              <a:t> erbjuder</a:t>
            </a:r>
          </a:p>
          <a:p>
            <a:pPr lvl="1"/>
            <a:r>
              <a:rPr lang="sv-FI" sz="2000" dirty="0"/>
              <a:t>sakkunskap för planernas innehåll och verkställande</a:t>
            </a:r>
          </a:p>
          <a:p>
            <a:pPr lvl="1"/>
            <a:r>
              <a:rPr lang="sv-FI" sz="2000" dirty="0"/>
              <a:t>individuellt stöd</a:t>
            </a:r>
          </a:p>
          <a:p>
            <a:pPr lvl="1"/>
            <a:r>
              <a:rPr lang="sv-FI" sz="2000" dirty="0"/>
              <a:t>hänvisar vid behov till tjänster utanför skolan/läroanstalten</a:t>
            </a:r>
          </a:p>
          <a:p>
            <a:r>
              <a:rPr lang="sv-FI" sz="2000" dirty="0">
                <a:solidFill>
                  <a:srgbClr val="33CC33"/>
                </a:solidFill>
              </a:rPr>
              <a:t>Samarbete med intressegrupper</a:t>
            </a:r>
            <a:r>
              <a:rPr lang="sv-FI" sz="2000" dirty="0"/>
              <a:t> för att utveckla gemenskapsfrämjande verksam-</a:t>
            </a:r>
            <a:r>
              <a:rPr lang="sv-FI" sz="2000" dirty="0" err="1"/>
              <a:t>hetssätt</a:t>
            </a:r>
            <a:r>
              <a:rPr lang="sv-FI" sz="2000" dirty="0"/>
              <a:t> och för att ordna individuellt stöd</a:t>
            </a:r>
          </a:p>
          <a:p>
            <a:pPr lvl="1"/>
            <a:r>
              <a:rPr lang="sv-FI" sz="2000" dirty="0"/>
              <a:t>barnskyddet</a:t>
            </a:r>
          </a:p>
          <a:p>
            <a:pPr lvl="1"/>
            <a:r>
              <a:rPr lang="sv-FI" sz="2000" dirty="0"/>
              <a:t>social- och hälsovårdsväsendet</a:t>
            </a:r>
          </a:p>
          <a:p>
            <a:pPr lvl="1"/>
            <a:r>
              <a:rPr lang="sv-FI" sz="2000" dirty="0"/>
              <a:t>ungdomsväsendet</a:t>
            </a:r>
          </a:p>
          <a:p>
            <a:pPr lvl="1"/>
            <a:r>
              <a:rPr lang="sv-FI" sz="2000" dirty="0"/>
              <a:t>polisen</a:t>
            </a:r>
          </a:p>
          <a:p>
            <a:pPr lvl="1"/>
            <a:r>
              <a:rPr lang="sv-FI" sz="2000" dirty="0"/>
              <a:t>tredje sektorn...</a:t>
            </a:r>
          </a:p>
        </p:txBody>
      </p:sp>
      <p:sp>
        <p:nvSpPr>
          <p:cNvPr id="7" name="Dian numeron paikkamerkki 6">
            <a:extLst>
              <a:ext uri="{FF2B5EF4-FFF2-40B4-BE49-F238E27FC236}">
                <a16:creationId xmlns:a16="http://schemas.microsoft.com/office/drawing/2014/main" id="{88A9DC45-B1D7-42AE-9027-BF92AED4C8D4}"/>
              </a:ext>
            </a:extLst>
          </p:cNvPr>
          <p:cNvSpPr>
            <a:spLocks noGrp="1"/>
          </p:cNvSpPr>
          <p:nvPr>
            <p:ph type="sldNum" sz="quarter" idx="12"/>
          </p:nvPr>
        </p:nvSpPr>
        <p:spPr/>
        <p:txBody>
          <a:bodyPr/>
          <a:lstStyle/>
          <a:p>
            <a:fld id="{A6E131DE-DA31-4CDF-828A-8EB206A3CD12}" type="slidenum">
              <a:rPr lang="en-GB" smtClean="0"/>
              <a:t>17</a:t>
            </a:fld>
            <a:endParaRPr lang="en-GB"/>
          </a:p>
        </p:txBody>
      </p:sp>
      <p:sp>
        <p:nvSpPr>
          <p:cNvPr id="5" name="Otsikko 1">
            <a:extLst>
              <a:ext uri="{FF2B5EF4-FFF2-40B4-BE49-F238E27FC236}">
                <a16:creationId xmlns:a16="http://schemas.microsoft.com/office/drawing/2014/main" id="{6A52FBA5-0EE0-4A91-800F-6AD0EB654EA5}"/>
              </a:ext>
            </a:extLst>
          </p:cNvPr>
          <p:cNvSpPr>
            <a:spLocks noGrp="1"/>
          </p:cNvSpPr>
          <p:nvPr>
            <p:ph type="title"/>
          </p:nvPr>
        </p:nvSpPr>
        <p:spPr>
          <a:xfrm>
            <a:off x="82193" y="0"/>
            <a:ext cx="12313436" cy="1325563"/>
          </a:xfrm>
        </p:spPr>
        <p:txBody>
          <a:bodyPr>
            <a:normAutofit/>
          </a:bodyPr>
          <a:lstStyle/>
          <a:p>
            <a:pPr algn="ctr"/>
            <a:r>
              <a:rPr lang="sv-FI" sz="4000" dirty="0">
                <a:solidFill>
                  <a:srgbClr val="3333FF"/>
                </a:solidFill>
              </a:rPr>
              <a:t>“Plans </a:t>
            </a:r>
            <a:r>
              <a:rPr lang="sv-FI" sz="4000" dirty="0" err="1">
                <a:solidFill>
                  <a:srgbClr val="3333FF"/>
                </a:solidFill>
              </a:rPr>
              <a:t>are</a:t>
            </a:r>
            <a:r>
              <a:rPr lang="sv-FI" sz="4000" dirty="0">
                <a:solidFill>
                  <a:srgbClr val="3333FF"/>
                </a:solidFill>
              </a:rPr>
              <a:t> </a:t>
            </a:r>
            <a:r>
              <a:rPr lang="sv-FI" sz="4000" dirty="0" err="1">
                <a:solidFill>
                  <a:srgbClr val="3333FF"/>
                </a:solidFill>
              </a:rPr>
              <a:t>nothing</a:t>
            </a:r>
            <a:r>
              <a:rPr lang="sv-FI" sz="4000" dirty="0">
                <a:solidFill>
                  <a:srgbClr val="3333FF"/>
                </a:solidFill>
              </a:rPr>
              <a:t>; planning is </a:t>
            </a:r>
            <a:r>
              <a:rPr lang="sv-FI" sz="4000" dirty="0" err="1">
                <a:solidFill>
                  <a:srgbClr val="3333FF"/>
                </a:solidFill>
              </a:rPr>
              <a:t>everything</a:t>
            </a:r>
            <a:r>
              <a:rPr lang="sv-FI" sz="4000" dirty="0">
                <a:solidFill>
                  <a:schemeClr val="accent1"/>
                </a:solidFill>
              </a:rPr>
              <a:t>”</a:t>
            </a:r>
            <a:r>
              <a:rPr lang="sv-FI" sz="4000" dirty="0"/>
              <a:t> </a:t>
            </a:r>
            <a:r>
              <a:rPr lang="sv-FI" sz="3600" b="1" dirty="0"/>
              <a:t>	</a:t>
            </a:r>
            <a:r>
              <a:rPr lang="sv-FI" sz="2400" dirty="0"/>
              <a:t>Dwight D. Eisenhower</a:t>
            </a:r>
          </a:p>
        </p:txBody>
      </p:sp>
    </p:spTree>
    <p:extLst>
      <p:ext uri="{BB962C8B-B14F-4D97-AF65-F5344CB8AC3E}">
        <p14:creationId xmlns:p14="http://schemas.microsoft.com/office/powerpoint/2010/main" val="295873788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7" name="Sisällön paikkamerkki 6">
            <a:extLst>
              <a:ext uri="{FF2B5EF4-FFF2-40B4-BE49-F238E27FC236}">
                <a16:creationId xmlns:a16="http://schemas.microsoft.com/office/drawing/2014/main" id="{9055B2A9-44E2-4EA1-841A-F396A6E2314C}"/>
              </a:ext>
            </a:extLst>
          </p:cNvPr>
          <p:cNvGraphicFramePr>
            <a:graphicFrameLocks noGrp="1"/>
          </p:cNvGraphicFramePr>
          <p:nvPr>
            <p:ph idx="1"/>
            <p:extLst>
              <p:ext uri="{D42A27DB-BD31-4B8C-83A1-F6EECF244321}">
                <p14:modId xmlns:p14="http://schemas.microsoft.com/office/powerpoint/2010/main" val="1427901929"/>
              </p:ext>
            </p:extLst>
          </p:nvPr>
        </p:nvGraphicFramePr>
        <p:xfrm>
          <a:off x="448282" y="1"/>
          <a:ext cx="10924974" cy="702644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Päivämäärän paikkamerkki 3">
            <a:extLst>
              <a:ext uri="{FF2B5EF4-FFF2-40B4-BE49-F238E27FC236}">
                <a16:creationId xmlns:a16="http://schemas.microsoft.com/office/drawing/2014/main" id="{18185242-6527-40E8-9A74-949F9BAAC89B}"/>
              </a:ext>
            </a:extLst>
          </p:cNvPr>
          <p:cNvSpPr>
            <a:spLocks noGrp="1"/>
          </p:cNvSpPr>
          <p:nvPr>
            <p:ph type="dt" sz="half" idx="10"/>
          </p:nvPr>
        </p:nvSpPr>
        <p:spPr/>
        <p:txBody>
          <a:bodyPr vert="horz" lIns="91440" tIns="45720" rIns="91440" bIns="45720" rtlCol="0" anchor="ctr">
            <a:normAutofit/>
          </a:bodyPr>
          <a:lstStyle/>
          <a:p>
            <a:pPr>
              <a:spcAft>
                <a:spcPts val="600"/>
              </a:spcAft>
            </a:pPr>
            <a:fld id="{5A93E190-C3B8-4F0D-BC5A-414A6F0316F6}" type="datetime1">
              <a:rPr lang="en-US">
                <a:solidFill>
                  <a:srgbClr val="FFFFFF"/>
                </a:solidFill>
              </a:rPr>
              <a:pPr>
                <a:spcAft>
                  <a:spcPts val="600"/>
                </a:spcAft>
              </a:pPr>
              <a:t>5/5/2021</a:t>
            </a:fld>
            <a:endParaRPr lang="en-US">
              <a:solidFill>
                <a:srgbClr val="FFFFFF"/>
              </a:solidFill>
            </a:endParaRPr>
          </a:p>
        </p:txBody>
      </p:sp>
      <p:sp>
        <p:nvSpPr>
          <p:cNvPr id="6" name="Dian numeron paikkamerkki 5">
            <a:extLst>
              <a:ext uri="{FF2B5EF4-FFF2-40B4-BE49-F238E27FC236}">
                <a16:creationId xmlns:a16="http://schemas.microsoft.com/office/drawing/2014/main" id="{86EAB2AC-B1A6-4812-AC65-5A367F25E22F}"/>
              </a:ext>
            </a:extLst>
          </p:cNvPr>
          <p:cNvSpPr>
            <a:spLocks noGrp="1"/>
          </p:cNvSpPr>
          <p:nvPr>
            <p:ph type="sldNum" sz="quarter" idx="12"/>
          </p:nvPr>
        </p:nvSpPr>
        <p:spPr/>
        <p:txBody>
          <a:bodyPr vert="horz" lIns="91440" tIns="45720" rIns="91440" bIns="45720" rtlCol="0" anchor="ctr">
            <a:normAutofit/>
          </a:bodyPr>
          <a:lstStyle/>
          <a:p>
            <a:pPr>
              <a:spcAft>
                <a:spcPts val="600"/>
              </a:spcAft>
            </a:pPr>
            <a:fld id="{A6E131DE-DA31-4CDF-828A-8EB206A3CD12}" type="slidenum">
              <a:rPr lang="en-US">
                <a:solidFill>
                  <a:srgbClr val="FFFFFF"/>
                </a:solidFill>
              </a:rPr>
              <a:pPr>
                <a:spcAft>
                  <a:spcPts val="600"/>
                </a:spcAft>
              </a:pPr>
              <a:t>18</a:t>
            </a:fld>
            <a:endParaRPr lang="en-US">
              <a:solidFill>
                <a:srgbClr val="FFFFFF"/>
              </a:solidFill>
            </a:endParaRPr>
          </a:p>
        </p:txBody>
      </p:sp>
    </p:spTree>
    <p:extLst>
      <p:ext uri="{BB962C8B-B14F-4D97-AF65-F5344CB8AC3E}">
        <p14:creationId xmlns:p14="http://schemas.microsoft.com/office/powerpoint/2010/main" val="7755912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CDEA7C4-515C-4612-8125-E6F5482030F4}"/>
              </a:ext>
            </a:extLst>
          </p:cNvPr>
          <p:cNvSpPr>
            <a:spLocks noGrp="1"/>
          </p:cNvSpPr>
          <p:nvPr>
            <p:ph type="title"/>
          </p:nvPr>
        </p:nvSpPr>
        <p:spPr>
          <a:xfrm>
            <a:off x="447675" y="88900"/>
            <a:ext cx="10515600" cy="1325563"/>
          </a:xfrm>
        </p:spPr>
        <p:txBody>
          <a:bodyPr>
            <a:normAutofit/>
          </a:bodyPr>
          <a:lstStyle/>
          <a:p>
            <a:pPr algn="ctr"/>
            <a:r>
              <a:rPr lang="sv-FI" sz="4800">
                <a:solidFill>
                  <a:srgbClr val="0000FF"/>
                </a:solidFill>
              </a:rPr>
              <a:t>Verksamhetskultur</a:t>
            </a:r>
          </a:p>
        </p:txBody>
      </p:sp>
      <p:sp>
        <p:nvSpPr>
          <p:cNvPr id="3" name="Sisällön paikkamerkki 2">
            <a:extLst>
              <a:ext uri="{FF2B5EF4-FFF2-40B4-BE49-F238E27FC236}">
                <a16:creationId xmlns:a16="http://schemas.microsoft.com/office/drawing/2014/main" id="{CD020863-8462-487F-BA8B-BB1A84666F39}"/>
              </a:ext>
            </a:extLst>
          </p:cNvPr>
          <p:cNvSpPr>
            <a:spLocks noGrp="1"/>
          </p:cNvSpPr>
          <p:nvPr>
            <p:ph idx="1"/>
          </p:nvPr>
        </p:nvSpPr>
        <p:spPr>
          <a:xfrm>
            <a:off x="533399" y="1253331"/>
            <a:ext cx="11425719" cy="5366544"/>
          </a:xfrm>
        </p:spPr>
        <p:txBody>
          <a:bodyPr>
            <a:normAutofit fontScale="92500" lnSpcReduction="20000"/>
          </a:bodyPr>
          <a:lstStyle/>
          <a:p>
            <a:r>
              <a:rPr lang="sv-FI" sz="3000" dirty="0"/>
              <a:t>medveten och systematisk utveckling av skolan/läroanstalten</a:t>
            </a:r>
          </a:p>
          <a:p>
            <a:r>
              <a:rPr lang="sv-FI" sz="3000" dirty="0"/>
              <a:t>välbefinnandeperspektivet berör all verksamhet i skolan/läroanstalten och styr allas arbete</a:t>
            </a:r>
          </a:p>
          <a:p>
            <a:r>
              <a:rPr lang="sv-FI" sz="3000" dirty="0"/>
              <a:t>delaktigheten i nyckelposition</a:t>
            </a:r>
          </a:p>
          <a:p>
            <a:r>
              <a:rPr lang="sv-FI" sz="3000" dirty="0"/>
              <a:t>stärkande av samspelet och av en atmosfär som kännetecknas av förtroende inom gemenskapen </a:t>
            </a:r>
          </a:p>
          <a:p>
            <a:r>
              <a:rPr lang="sv-FI" sz="3000" dirty="0"/>
              <a:t>eleverna/studerandena uppmuntras att informera vuxna om mobbning som de observerar/möter</a:t>
            </a:r>
          </a:p>
          <a:p>
            <a:r>
              <a:rPr lang="sv-FI" sz="3000" dirty="0"/>
              <a:t>att behandla fenomenet mobbning tillsammans redan på förhand hjälper eleverna/studerandena att identifiera olika former av mobbning, känna till skolans/läroanstaltens verksamhetssätt och olika yrkespersoner samt att agera även i trängda situationer.</a:t>
            </a:r>
          </a:p>
          <a:p>
            <a:endParaRPr lang="fi-FI" dirty="0">
              <a:latin typeface="+mj-lt"/>
            </a:endParaRPr>
          </a:p>
        </p:txBody>
      </p:sp>
    </p:spTree>
    <p:extLst>
      <p:ext uri="{BB962C8B-B14F-4D97-AF65-F5344CB8AC3E}">
        <p14:creationId xmlns:p14="http://schemas.microsoft.com/office/powerpoint/2010/main" val="144969663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EE4B0AE3-0584-4E83-8F58-14A6BC64F56D}"/>
              </a:ext>
            </a:extLst>
          </p:cNvPr>
          <p:cNvSpPr>
            <a:spLocks noGrp="1"/>
          </p:cNvSpPr>
          <p:nvPr>
            <p:ph type="title"/>
          </p:nvPr>
        </p:nvSpPr>
        <p:spPr>
          <a:xfrm>
            <a:off x="588785" y="136525"/>
            <a:ext cx="10515600" cy="1764194"/>
          </a:xfrm>
        </p:spPr>
        <p:txBody>
          <a:bodyPr>
            <a:noAutofit/>
          </a:bodyPr>
          <a:lstStyle/>
          <a:p>
            <a:pPr algn="ctr"/>
            <a:r>
              <a:rPr lang="sv-FI" sz="3600" dirty="0">
                <a:solidFill>
                  <a:srgbClr val="3333FF"/>
                </a:solidFill>
              </a:rPr>
              <a:t>Emotionella och kommunikativa färdigheter går att undervisa och lära sig</a:t>
            </a:r>
          </a:p>
        </p:txBody>
      </p:sp>
      <p:sp>
        <p:nvSpPr>
          <p:cNvPr id="3" name="Sisällön paikkamerkki 2">
            <a:extLst>
              <a:ext uri="{FF2B5EF4-FFF2-40B4-BE49-F238E27FC236}">
                <a16:creationId xmlns:a16="http://schemas.microsoft.com/office/drawing/2014/main" id="{DDFD9DD8-2248-473E-AD33-B5B5BD03FE10}"/>
              </a:ext>
            </a:extLst>
          </p:cNvPr>
          <p:cNvSpPr>
            <a:spLocks noGrp="1"/>
          </p:cNvSpPr>
          <p:nvPr>
            <p:ph idx="1"/>
          </p:nvPr>
        </p:nvSpPr>
        <p:spPr>
          <a:xfrm>
            <a:off x="588785" y="1670698"/>
            <a:ext cx="11123753" cy="4685652"/>
          </a:xfrm>
        </p:spPr>
        <p:txBody>
          <a:bodyPr>
            <a:normAutofit/>
          </a:bodyPr>
          <a:lstStyle/>
          <a:p>
            <a:r>
              <a:rPr lang="sv-FI" sz="2000" dirty="0"/>
              <a:t>med på flera olika ställen i läroplansgrunderna</a:t>
            </a:r>
          </a:p>
          <a:p>
            <a:r>
              <a:rPr lang="sv-FI" sz="2000" dirty="0"/>
              <a:t>lärarens elev/studerandekännedom och intresse för hur eleverna/studerandena har det stärker gruppandan </a:t>
            </a:r>
          </a:p>
          <a:p>
            <a:r>
              <a:rPr lang="sv-FI" sz="2000" dirty="0"/>
              <a:t>betydelsen av den modell som läraren ger (lärarens egna emotionella färdigheter)</a:t>
            </a:r>
          </a:p>
          <a:p>
            <a:r>
              <a:rPr lang="sv-FI" sz="2000" dirty="0"/>
              <a:t>medvetet stärkande av en trygg stämning i gruppen och en förståelse för gruppdynamiken</a:t>
            </a:r>
          </a:p>
          <a:p>
            <a:r>
              <a:rPr lang="sv-FI" sz="2000" dirty="0"/>
              <a:t>mobbning är ett gruppfenomen: </a:t>
            </a:r>
            <a:r>
              <a:rPr lang="sv-FI" sz="2000" dirty="0">
                <a:solidFill>
                  <a:srgbClr val="FF0000"/>
                </a:solidFill>
              </a:rPr>
              <a:t>för att få mobbningen att upphöra är gruppens förhållningssätt viktigt</a:t>
            </a:r>
            <a:r>
              <a:rPr lang="sv-FI" sz="2000" dirty="0"/>
              <a:t> (elevernas/studerandenas roller och normer)</a:t>
            </a:r>
          </a:p>
          <a:p>
            <a:r>
              <a:rPr lang="sv-FI" sz="2000" dirty="0"/>
              <a:t>öva på ett vänligt och respektfullt sätt att kommunicera (även på sociala medier)</a:t>
            </a:r>
          </a:p>
          <a:p>
            <a:r>
              <a:rPr lang="sv-FI" sz="2000" dirty="0"/>
              <a:t>arbetssätt som förutsätter samarbete och gemensamma projekt</a:t>
            </a:r>
          </a:p>
          <a:p>
            <a:r>
              <a:rPr lang="sv-FI" sz="2000" dirty="0"/>
              <a:t>den positiva återkopplingens styrka</a:t>
            </a:r>
          </a:p>
          <a:p>
            <a:r>
              <a:rPr lang="sv-FI" sz="2000" dirty="0"/>
              <a:t>specifika program som utvecklats för att öva upp emotionella och kommunikativa färdigheter (se bilaga 3 till handboken)</a:t>
            </a:r>
          </a:p>
        </p:txBody>
      </p:sp>
      <p:sp>
        <p:nvSpPr>
          <p:cNvPr id="4" name="Päivämäärän paikkamerkki 3">
            <a:extLst>
              <a:ext uri="{FF2B5EF4-FFF2-40B4-BE49-F238E27FC236}">
                <a16:creationId xmlns:a16="http://schemas.microsoft.com/office/drawing/2014/main" id="{0066A2CE-1731-403E-9D01-27A14BBFD1F7}"/>
              </a:ext>
            </a:extLst>
          </p:cNvPr>
          <p:cNvSpPr>
            <a:spLocks noGrp="1"/>
          </p:cNvSpPr>
          <p:nvPr>
            <p:ph type="dt" sz="half" idx="10"/>
          </p:nvPr>
        </p:nvSpPr>
        <p:spPr/>
        <p:txBody>
          <a:bodyPr/>
          <a:lstStyle/>
          <a:p>
            <a:fld id="{5A93E190-C3B8-4F0D-BC5A-414A6F0316F6}" type="datetime1">
              <a:rPr lang="en-GB" smtClean="0"/>
              <a:t>05/05/2021</a:t>
            </a:fld>
            <a:endParaRPr lang="en-GB" dirty="0"/>
          </a:p>
        </p:txBody>
      </p:sp>
      <p:sp>
        <p:nvSpPr>
          <p:cNvPr id="5" name="Alatunnisteen paikkamerkki 4">
            <a:extLst>
              <a:ext uri="{FF2B5EF4-FFF2-40B4-BE49-F238E27FC236}">
                <a16:creationId xmlns:a16="http://schemas.microsoft.com/office/drawing/2014/main" id="{766FDA33-9AE8-4087-A56C-C5F1ED0704B5}"/>
              </a:ext>
            </a:extLst>
          </p:cNvPr>
          <p:cNvSpPr>
            <a:spLocks noGrp="1"/>
          </p:cNvSpPr>
          <p:nvPr>
            <p:ph type="ftr" sz="quarter" idx="11"/>
          </p:nvPr>
        </p:nvSpPr>
        <p:spPr/>
        <p:txBody>
          <a:bodyPr/>
          <a:lstStyle/>
          <a:p>
            <a:r>
              <a:rPr lang="sv-FI"/>
              <a:t>Utbildningsstyrelsen</a:t>
            </a:r>
          </a:p>
        </p:txBody>
      </p:sp>
      <p:sp>
        <p:nvSpPr>
          <p:cNvPr id="6" name="Dian numeron paikkamerkki 5">
            <a:extLst>
              <a:ext uri="{FF2B5EF4-FFF2-40B4-BE49-F238E27FC236}">
                <a16:creationId xmlns:a16="http://schemas.microsoft.com/office/drawing/2014/main" id="{1ABDAD10-0F86-4FA0-89A3-6089D555E90D}"/>
              </a:ext>
            </a:extLst>
          </p:cNvPr>
          <p:cNvSpPr>
            <a:spLocks noGrp="1"/>
          </p:cNvSpPr>
          <p:nvPr>
            <p:ph type="sldNum" sz="quarter" idx="12"/>
          </p:nvPr>
        </p:nvSpPr>
        <p:spPr/>
        <p:txBody>
          <a:bodyPr/>
          <a:lstStyle/>
          <a:p>
            <a:fld id="{A6E131DE-DA31-4CDF-828A-8EB206A3CD12}" type="slidenum">
              <a:rPr lang="en-GB" smtClean="0"/>
              <a:t>20</a:t>
            </a:fld>
            <a:endParaRPr lang="en-GB"/>
          </a:p>
        </p:txBody>
      </p:sp>
    </p:spTree>
    <p:extLst>
      <p:ext uri="{BB962C8B-B14F-4D97-AF65-F5344CB8AC3E}">
        <p14:creationId xmlns:p14="http://schemas.microsoft.com/office/powerpoint/2010/main" val="230793193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EEFB4C75-133C-4CA2-8B88-8B89DA17366A}"/>
              </a:ext>
            </a:extLst>
          </p:cNvPr>
          <p:cNvSpPr>
            <a:spLocks noGrp="1"/>
          </p:cNvSpPr>
          <p:nvPr>
            <p:ph type="title"/>
          </p:nvPr>
        </p:nvSpPr>
        <p:spPr>
          <a:xfrm>
            <a:off x="627635" y="190110"/>
            <a:ext cx="10515600" cy="1325563"/>
          </a:xfrm>
        </p:spPr>
        <p:txBody>
          <a:bodyPr>
            <a:normAutofit/>
          </a:bodyPr>
          <a:lstStyle/>
          <a:p>
            <a:pPr algn="ctr"/>
            <a:r>
              <a:rPr lang="sv-FI" b="1">
                <a:solidFill>
                  <a:srgbClr val="3333FF"/>
                </a:solidFill>
              </a:rPr>
              <a:t>Gemensamma examensdelar</a:t>
            </a:r>
            <a:br>
              <a:rPr lang="sv-FI" b="1">
                <a:solidFill>
                  <a:srgbClr val="3333FF"/>
                </a:solidFill>
              </a:rPr>
            </a:br>
            <a:r>
              <a:rPr lang="sv-FI" b="1">
                <a:solidFill>
                  <a:srgbClr val="3333FF"/>
                </a:solidFill>
              </a:rPr>
              <a:t>Yrkesutbildningen</a:t>
            </a:r>
          </a:p>
        </p:txBody>
      </p:sp>
      <p:sp>
        <p:nvSpPr>
          <p:cNvPr id="3" name="Sisällön paikkamerkki 2">
            <a:extLst>
              <a:ext uri="{FF2B5EF4-FFF2-40B4-BE49-F238E27FC236}">
                <a16:creationId xmlns:a16="http://schemas.microsoft.com/office/drawing/2014/main" id="{9C06EDBC-0EDC-4CAF-B9F7-7CE4A49B801A}"/>
              </a:ext>
            </a:extLst>
          </p:cNvPr>
          <p:cNvSpPr>
            <a:spLocks noGrp="1"/>
          </p:cNvSpPr>
          <p:nvPr>
            <p:ph idx="1"/>
          </p:nvPr>
        </p:nvSpPr>
        <p:spPr>
          <a:xfrm>
            <a:off x="741935" y="1838730"/>
            <a:ext cx="10515600" cy="3871507"/>
          </a:xfrm>
        </p:spPr>
        <p:txBody>
          <a:bodyPr/>
          <a:lstStyle/>
          <a:p>
            <a:endParaRPr lang="fi-FI" dirty="0"/>
          </a:p>
        </p:txBody>
      </p:sp>
      <p:sp>
        <p:nvSpPr>
          <p:cNvPr id="4" name="Päivämäärän paikkamerkki 3">
            <a:extLst>
              <a:ext uri="{FF2B5EF4-FFF2-40B4-BE49-F238E27FC236}">
                <a16:creationId xmlns:a16="http://schemas.microsoft.com/office/drawing/2014/main" id="{A83B9E07-DC79-45A1-BB82-463DDA750FAA}"/>
              </a:ext>
            </a:extLst>
          </p:cNvPr>
          <p:cNvSpPr>
            <a:spLocks noGrp="1"/>
          </p:cNvSpPr>
          <p:nvPr>
            <p:ph type="dt" sz="half" idx="10"/>
          </p:nvPr>
        </p:nvSpPr>
        <p:spPr/>
        <p:txBody>
          <a:bodyPr/>
          <a:lstStyle/>
          <a:p>
            <a:fld id="{5A93E190-C3B8-4F0D-BC5A-414A6F0316F6}" type="datetime1">
              <a:rPr lang="en-GB" smtClean="0"/>
              <a:t>05/05/2021</a:t>
            </a:fld>
            <a:endParaRPr lang="en-GB"/>
          </a:p>
        </p:txBody>
      </p:sp>
      <p:sp>
        <p:nvSpPr>
          <p:cNvPr id="5" name="Alatunnisteen paikkamerkki 4">
            <a:extLst>
              <a:ext uri="{FF2B5EF4-FFF2-40B4-BE49-F238E27FC236}">
                <a16:creationId xmlns:a16="http://schemas.microsoft.com/office/drawing/2014/main" id="{293BA2E2-1DF3-4B7C-96EA-A5D30CB517BE}"/>
              </a:ext>
            </a:extLst>
          </p:cNvPr>
          <p:cNvSpPr>
            <a:spLocks noGrp="1"/>
          </p:cNvSpPr>
          <p:nvPr>
            <p:ph type="ftr" sz="quarter" idx="11"/>
          </p:nvPr>
        </p:nvSpPr>
        <p:spPr/>
        <p:txBody>
          <a:bodyPr/>
          <a:lstStyle/>
          <a:p>
            <a:r>
              <a:rPr lang="sv-FI"/>
              <a:t>Utbildningsstyrelsen</a:t>
            </a:r>
          </a:p>
        </p:txBody>
      </p:sp>
      <p:sp>
        <p:nvSpPr>
          <p:cNvPr id="6" name="Dian numeron paikkamerkki 5">
            <a:extLst>
              <a:ext uri="{FF2B5EF4-FFF2-40B4-BE49-F238E27FC236}">
                <a16:creationId xmlns:a16="http://schemas.microsoft.com/office/drawing/2014/main" id="{42A704D7-0305-40A2-ADA7-7B098C926579}"/>
              </a:ext>
            </a:extLst>
          </p:cNvPr>
          <p:cNvSpPr>
            <a:spLocks noGrp="1"/>
          </p:cNvSpPr>
          <p:nvPr>
            <p:ph type="sldNum" sz="quarter" idx="12"/>
          </p:nvPr>
        </p:nvSpPr>
        <p:spPr/>
        <p:txBody>
          <a:bodyPr/>
          <a:lstStyle/>
          <a:p>
            <a:fld id="{A6E131DE-DA31-4CDF-828A-8EB206A3CD12}" type="slidenum">
              <a:rPr lang="en-GB" smtClean="0"/>
              <a:t>21</a:t>
            </a:fld>
            <a:endParaRPr lang="en-GB"/>
          </a:p>
        </p:txBody>
      </p:sp>
      <p:pic>
        <p:nvPicPr>
          <p:cNvPr id="7" name="Kuva 6" descr="Kuva, joka sisältää kohteen sisä, pieni, lelu, istuminen&#10;&#10;Kuvaus luotu automaattisesti">
            <a:extLst>
              <a:ext uri="{FF2B5EF4-FFF2-40B4-BE49-F238E27FC236}">
                <a16:creationId xmlns:a16="http://schemas.microsoft.com/office/drawing/2014/main" id="{668C9482-4AF1-49BE-9945-B07D160019DE}"/>
              </a:ext>
            </a:extLst>
          </p:cNvPr>
          <p:cNvPicPr>
            <a:picLocks noChangeAspect="1"/>
          </p:cNvPicPr>
          <p:nvPr/>
        </p:nvPicPr>
        <p:blipFill rotWithShape="1">
          <a:blip r:embed="rId2">
            <a:extLst>
              <a:ext uri="{28A0092B-C50C-407E-A947-70E740481C1C}">
                <a14:useLocalDpi xmlns:a14="http://schemas.microsoft.com/office/drawing/2010/main" val="0"/>
              </a:ext>
            </a:extLst>
          </a:blip>
          <a:srcRect t="2522" b="13209"/>
          <a:stretch/>
        </p:blipFill>
        <p:spPr>
          <a:xfrm>
            <a:off x="20" y="15100"/>
            <a:ext cx="12191980" cy="6857990"/>
          </a:xfrm>
          <a:prstGeom prst="rect">
            <a:avLst/>
          </a:prstGeom>
        </p:spPr>
      </p:pic>
      <p:sp>
        <p:nvSpPr>
          <p:cNvPr id="8" name="Suorakulmio 7">
            <a:extLst>
              <a:ext uri="{FF2B5EF4-FFF2-40B4-BE49-F238E27FC236}">
                <a16:creationId xmlns:a16="http://schemas.microsoft.com/office/drawing/2014/main" id="{BCE1DFD1-8D7B-4A95-BC3D-A95E550B441E}"/>
              </a:ext>
            </a:extLst>
          </p:cNvPr>
          <p:cNvSpPr/>
          <p:nvPr/>
        </p:nvSpPr>
        <p:spPr>
          <a:xfrm>
            <a:off x="386458" y="4925407"/>
            <a:ext cx="7766942" cy="1569660"/>
          </a:xfrm>
          <a:prstGeom prst="rect">
            <a:avLst/>
          </a:prstGeom>
          <a:solidFill>
            <a:srgbClr val="3333FF"/>
          </a:solidFill>
        </p:spPr>
        <p:txBody>
          <a:bodyPr wrap="square">
            <a:spAutoFit/>
          </a:bodyPr>
          <a:lstStyle/>
          <a:p>
            <a:pPr algn="ctr"/>
            <a:r>
              <a:rPr lang="sv-FI" sz="4800" dirty="0">
                <a:solidFill>
                  <a:schemeClr val="bg1"/>
                </a:solidFill>
                <a:latin typeface="+mj-lt"/>
              </a:rPr>
              <a:t>Mobbning på nätet</a:t>
            </a:r>
          </a:p>
        </p:txBody>
      </p:sp>
    </p:spTree>
    <p:extLst>
      <p:ext uri="{BB962C8B-B14F-4D97-AF65-F5344CB8AC3E}">
        <p14:creationId xmlns:p14="http://schemas.microsoft.com/office/powerpoint/2010/main" val="380784937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EFEAE423-3CD2-401E-A959-E966E2D8F077}"/>
              </a:ext>
            </a:extLst>
          </p:cNvPr>
          <p:cNvSpPr>
            <a:spLocks noGrp="1"/>
          </p:cNvSpPr>
          <p:nvPr>
            <p:ph type="title"/>
          </p:nvPr>
        </p:nvSpPr>
        <p:spPr>
          <a:xfrm>
            <a:off x="838200" y="117475"/>
            <a:ext cx="10515600" cy="1325563"/>
          </a:xfrm>
        </p:spPr>
        <p:txBody>
          <a:bodyPr>
            <a:normAutofit/>
          </a:bodyPr>
          <a:lstStyle/>
          <a:p>
            <a:pPr algn="ctr"/>
            <a:r>
              <a:rPr lang="sv-FI" dirty="0">
                <a:solidFill>
                  <a:srgbClr val="0041DC"/>
                </a:solidFill>
              </a:rPr>
              <a:t>En trygg lärmiljö</a:t>
            </a:r>
          </a:p>
        </p:txBody>
      </p:sp>
      <p:sp>
        <p:nvSpPr>
          <p:cNvPr id="3" name="Sisällön paikkamerkki 2">
            <a:extLst>
              <a:ext uri="{FF2B5EF4-FFF2-40B4-BE49-F238E27FC236}">
                <a16:creationId xmlns:a16="http://schemas.microsoft.com/office/drawing/2014/main" id="{8434C9B6-6B07-4D93-980E-B8D7C4D15AA8}"/>
              </a:ext>
            </a:extLst>
          </p:cNvPr>
          <p:cNvSpPr>
            <a:spLocks noGrp="1"/>
          </p:cNvSpPr>
          <p:nvPr>
            <p:ph sz="half" idx="1"/>
          </p:nvPr>
        </p:nvSpPr>
        <p:spPr>
          <a:xfrm>
            <a:off x="657036" y="1438488"/>
            <a:ext cx="4745474" cy="4794531"/>
          </a:xfrm>
        </p:spPr>
        <p:txBody>
          <a:bodyPr>
            <a:noAutofit/>
          </a:bodyPr>
          <a:lstStyle/>
          <a:p>
            <a:pPr marL="0" indent="0">
              <a:buNone/>
            </a:pPr>
            <a:r>
              <a:rPr lang="sv-FI" dirty="0">
                <a:solidFill>
                  <a:srgbClr val="0041DC"/>
                </a:solidFill>
              </a:rPr>
              <a:t>Läraren ska ingripa även i mobbning på nätet som</a:t>
            </a:r>
          </a:p>
          <a:p>
            <a:r>
              <a:rPr lang="sv-FI" dirty="0">
                <a:solidFill>
                  <a:srgbClr val="0041DC"/>
                </a:solidFill>
              </a:rPr>
              <a:t>sker på skoltid,</a:t>
            </a:r>
          </a:p>
          <a:p>
            <a:r>
              <a:rPr lang="sv-FI" dirty="0">
                <a:solidFill>
                  <a:srgbClr val="0041DC"/>
                </a:solidFill>
              </a:rPr>
              <a:t>inom aktiviteter i anknytning till skolan/läroanstalten och </a:t>
            </a:r>
          </a:p>
          <a:p>
            <a:r>
              <a:rPr lang="sv-FI" dirty="0">
                <a:solidFill>
                  <a:srgbClr val="0041DC"/>
                </a:solidFill>
              </a:rPr>
              <a:t>där skolans elever/läroanstaltens studerande är delaktiga.</a:t>
            </a:r>
          </a:p>
        </p:txBody>
      </p:sp>
      <p:sp>
        <p:nvSpPr>
          <p:cNvPr id="4" name="Sisällön paikkamerkki 3">
            <a:extLst>
              <a:ext uri="{FF2B5EF4-FFF2-40B4-BE49-F238E27FC236}">
                <a16:creationId xmlns:a16="http://schemas.microsoft.com/office/drawing/2014/main" id="{1AAEA3BF-93EA-4483-A55B-2AEF1FF9D819}"/>
              </a:ext>
            </a:extLst>
          </p:cNvPr>
          <p:cNvSpPr>
            <a:spLocks noGrp="1"/>
          </p:cNvSpPr>
          <p:nvPr>
            <p:ph sz="half" idx="2"/>
          </p:nvPr>
        </p:nvSpPr>
        <p:spPr>
          <a:xfrm>
            <a:off x="5776966" y="1438489"/>
            <a:ext cx="6219825" cy="5547938"/>
          </a:xfrm>
        </p:spPr>
        <p:txBody>
          <a:bodyPr>
            <a:normAutofit lnSpcReduction="10000"/>
          </a:bodyPr>
          <a:lstStyle/>
          <a:p>
            <a:pPr marL="0" indent="0">
              <a:buNone/>
            </a:pPr>
            <a:r>
              <a:rPr lang="sv-FI" sz="2400" dirty="0">
                <a:solidFill>
                  <a:srgbClr val="5BD013"/>
                </a:solidFill>
                <a:ea typeface="+mj-ea"/>
                <a:cs typeface="+mj-cs"/>
              </a:rPr>
              <a:t>Med skoltid och aktiviteter i anknytning till </a:t>
            </a:r>
            <a:r>
              <a:rPr lang="sv-FI" sz="2400" dirty="0">
                <a:solidFill>
                  <a:schemeClr val="accent3"/>
                </a:solidFill>
                <a:ea typeface="+mj-ea"/>
                <a:cs typeface="+mj-cs"/>
              </a:rPr>
              <a:t>skolan/läroanstalten </a:t>
            </a:r>
            <a:endParaRPr lang="sv-FI" sz="2400" strike="sngStrike" dirty="0">
              <a:solidFill>
                <a:schemeClr val="accent3"/>
              </a:solidFill>
              <a:ea typeface="+mj-ea"/>
              <a:cs typeface="+mj-cs"/>
            </a:endParaRPr>
          </a:p>
          <a:p>
            <a:pPr marL="0" indent="0">
              <a:buNone/>
            </a:pPr>
            <a:r>
              <a:rPr lang="sv-FI" sz="2400" dirty="0">
                <a:solidFill>
                  <a:schemeClr val="accent3"/>
                </a:solidFill>
                <a:ea typeface="+mj-ea"/>
                <a:cs typeface="+mj-cs"/>
              </a:rPr>
              <a:t>avses situationer där eleven/den studerande deltar i undervisning eller verksamhet i eller utanför skolan/läroanstalten, enligt läroplanen eller någon annan plan </a:t>
            </a:r>
            <a:r>
              <a:rPr lang="sv-FI" sz="2400" dirty="0">
                <a:solidFill>
                  <a:srgbClr val="5BD013"/>
                </a:solidFill>
                <a:ea typeface="+mj-ea"/>
                <a:cs typeface="+mj-cs"/>
              </a:rPr>
              <a:t>som utbildningsanordnaren har godkänt.</a:t>
            </a:r>
            <a:r>
              <a:rPr lang="fi-FI" sz="2400" dirty="0"/>
              <a:t> </a:t>
            </a:r>
          </a:p>
          <a:p>
            <a:pPr marL="0" indent="0">
              <a:buNone/>
            </a:pPr>
            <a:r>
              <a:rPr lang="sv-FI" sz="2400" dirty="0">
                <a:solidFill>
                  <a:srgbClr val="FF0000"/>
                </a:solidFill>
              </a:rPr>
              <a:t>Det kan vara svårt att ingripa i nätmobbning i skolan/läroanstalten, eftersom skolans/läroanstaltens personal inte nödvändigtvis får information om nätmobbningen och då de eventuellt inte känner till de digitala plattformar som barnen och ungdomarna använder.</a:t>
            </a:r>
          </a:p>
          <a:p>
            <a:pPr marL="0" indent="0">
              <a:buNone/>
            </a:pPr>
            <a:endParaRPr lang="fi-FI" dirty="0"/>
          </a:p>
        </p:txBody>
      </p:sp>
    </p:spTree>
    <p:extLst>
      <p:ext uri="{BB962C8B-B14F-4D97-AF65-F5344CB8AC3E}">
        <p14:creationId xmlns:p14="http://schemas.microsoft.com/office/powerpoint/2010/main" val="45000258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11DDC819-AF0A-46EF-90DE-2A4D9ECEE9E6}"/>
              </a:ext>
            </a:extLst>
          </p:cNvPr>
          <p:cNvSpPr>
            <a:spLocks noGrp="1"/>
          </p:cNvSpPr>
          <p:nvPr>
            <p:ph type="title"/>
          </p:nvPr>
        </p:nvSpPr>
        <p:spPr>
          <a:xfrm>
            <a:off x="838200" y="18255"/>
            <a:ext cx="10515600" cy="1325563"/>
          </a:xfrm>
        </p:spPr>
        <p:txBody>
          <a:bodyPr/>
          <a:lstStyle/>
          <a:p>
            <a:pPr algn="ctr"/>
            <a:r>
              <a:rPr lang="sv-FI">
                <a:solidFill>
                  <a:srgbClr val="0041DC"/>
                </a:solidFill>
              </a:rPr>
              <a:t>Kännetecken för nätmobbning</a:t>
            </a:r>
          </a:p>
        </p:txBody>
      </p:sp>
      <p:sp>
        <p:nvSpPr>
          <p:cNvPr id="3" name="Sisällön paikkamerkki 2">
            <a:extLst>
              <a:ext uri="{FF2B5EF4-FFF2-40B4-BE49-F238E27FC236}">
                <a16:creationId xmlns:a16="http://schemas.microsoft.com/office/drawing/2014/main" id="{7D41459A-35A7-4B23-9492-02CDD894C4AB}"/>
              </a:ext>
            </a:extLst>
          </p:cNvPr>
          <p:cNvSpPr>
            <a:spLocks noGrp="1"/>
          </p:cNvSpPr>
          <p:nvPr>
            <p:ph idx="1"/>
          </p:nvPr>
        </p:nvSpPr>
        <p:spPr>
          <a:xfrm>
            <a:off x="838200" y="1253331"/>
            <a:ext cx="10515600" cy="5250212"/>
          </a:xfrm>
        </p:spPr>
        <p:txBody>
          <a:bodyPr>
            <a:noAutofit/>
          </a:bodyPr>
          <a:lstStyle/>
          <a:p>
            <a:pPr marL="0" indent="0" algn="ctr">
              <a:buNone/>
            </a:pPr>
            <a:r>
              <a:rPr lang="sv-FI" dirty="0">
                <a:solidFill>
                  <a:srgbClr val="0041DC"/>
                </a:solidFill>
                <a:ea typeface="+mj-ea"/>
                <a:cs typeface="+mj-cs"/>
              </a:rPr>
              <a:t>Mobbning på nätet kan förekomma på internet, </a:t>
            </a:r>
          </a:p>
          <a:p>
            <a:pPr marL="0" indent="0" algn="ctr">
              <a:buNone/>
            </a:pPr>
            <a:r>
              <a:rPr lang="sv-FI" dirty="0">
                <a:solidFill>
                  <a:srgbClr val="0041DC"/>
                </a:solidFill>
                <a:ea typeface="+mj-ea"/>
                <a:cs typeface="+mj-cs"/>
              </a:rPr>
              <a:t>i sociala medier och i digitala spel</a:t>
            </a:r>
          </a:p>
          <a:p>
            <a:r>
              <a:rPr lang="sv-FI" sz="2000" dirty="0">
                <a:ea typeface="+mj-ea"/>
                <a:cs typeface="+mj-cs"/>
              </a:rPr>
              <a:t>det kan vara att aktivt skicka meddelanden/bilder/videor, offentliggöra privat information, utpressa, hota, skvallra, sprida falsk information och skämma ut personen offentligt </a:t>
            </a:r>
          </a:p>
          <a:p>
            <a:r>
              <a:rPr lang="sv-FI" sz="2000" dirty="0">
                <a:ea typeface="+mj-ea"/>
                <a:cs typeface="+mj-cs"/>
              </a:rPr>
              <a:t>det kan också vara att utesluta eller isolera t.ex. från gruppsamtal i sociala medier</a:t>
            </a:r>
          </a:p>
          <a:p>
            <a:r>
              <a:rPr lang="sv-FI" sz="2000" dirty="0">
                <a:ea typeface="+mj-ea"/>
                <a:cs typeface="+mj-cs"/>
              </a:rPr>
              <a:t>nätmobbning skiljer sig från traditionella former av mobbning på många sätt:</a:t>
            </a:r>
          </a:p>
          <a:p>
            <a:pPr lvl="1"/>
            <a:r>
              <a:rPr lang="sv-FI" sz="2000" dirty="0">
                <a:ea typeface="+mj-ea"/>
                <a:cs typeface="+mj-cs"/>
              </a:rPr>
              <a:t>det är svårt att fly från mobbningen (man når sociala medier överallt)</a:t>
            </a:r>
          </a:p>
          <a:p>
            <a:pPr lvl="1"/>
            <a:r>
              <a:rPr lang="sv-FI" sz="2000" dirty="0">
                <a:ea typeface="+mj-ea"/>
                <a:cs typeface="+mj-cs"/>
              </a:rPr>
              <a:t>mobbningen är mer offentlig (når stora publiker)</a:t>
            </a:r>
          </a:p>
          <a:p>
            <a:pPr lvl="1"/>
            <a:r>
              <a:rPr lang="sv-FI" sz="2000" dirty="0">
                <a:ea typeface="+mj-ea"/>
                <a:cs typeface="+mj-cs"/>
              </a:rPr>
              <a:t>mobbningen är mer bestående (det är svårt eller omöjligt att ta bort materialet som använts från applikationer och webbplatser)</a:t>
            </a:r>
          </a:p>
          <a:p>
            <a:pPr lvl="1"/>
            <a:r>
              <a:rPr lang="sv-FI" sz="2000" dirty="0">
                <a:ea typeface="+mj-ea"/>
                <a:cs typeface="+mj-cs"/>
              </a:rPr>
              <a:t>mobbningen kan vara mycket grym (nätet erbjuder en möjlighet till anonymitet).</a:t>
            </a:r>
          </a:p>
        </p:txBody>
      </p:sp>
    </p:spTree>
    <p:extLst>
      <p:ext uri="{BB962C8B-B14F-4D97-AF65-F5344CB8AC3E}">
        <p14:creationId xmlns:p14="http://schemas.microsoft.com/office/powerpoint/2010/main" val="25083356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BB9D1992-A0A9-4324-9474-4C631E12BD50}"/>
              </a:ext>
            </a:extLst>
          </p:cNvPr>
          <p:cNvSpPr>
            <a:spLocks noGrp="1"/>
          </p:cNvSpPr>
          <p:nvPr>
            <p:ph type="title"/>
          </p:nvPr>
        </p:nvSpPr>
        <p:spPr>
          <a:xfrm>
            <a:off x="838200" y="439495"/>
            <a:ext cx="10515600" cy="1325563"/>
          </a:xfrm>
        </p:spPr>
        <p:txBody>
          <a:bodyPr/>
          <a:lstStyle/>
          <a:p>
            <a:pPr algn="ctr"/>
            <a:r>
              <a:rPr lang="sv-FI" dirty="0">
                <a:solidFill>
                  <a:srgbClr val="0041DC"/>
                </a:solidFill>
              </a:rPr>
              <a:t>Regler för användning av mobila enheter i skolan</a:t>
            </a:r>
          </a:p>
        </p:txBody>
      </p:sp>
      <p:sp>
        <p:nvSpPr>
          <p:cNvPr id="3" name="Sisällön paikkamerkki 2">
            <a:extLst>
              <a:ext uri="{FF2B5EF4-FFF2-40B4-BE49-F238E27FC236}">
                <a16:creationId xmlns:a16="http://schemas.microsoft.com/office/drawing/2014/main" id="{A76FECAF-A2A1-4590-9D5C-E5C14663B75D}"/>
              </a:ext>
            </a:extLst>
          </p:cNvPr>
          <p:cNvSpPr>
            <a:spLocks noGrp="1"/>
          </p:cNvSpPr>
          <p:nvPr>
            <p:ph idx="1"/>
          </p:nvPr>
        </p:nvSpPr>
        <p:spPr>
          <a:xfrm>
            <a:off x="638282" y="2067167"/>
            <a:ext cx="10915436" cy="4351338"/>
          </a:xfrm>
        </p:spPr>
        <p:txBody>
          <a:bodyPr>
            <a:normAutofit fontScale="85000" lnSpcReduction="10000"/>
          </a:bodyPr>
          <a:lstStyle/>
          <a:p>
            <a:pPr marL="0" indent="0">
              <a:buNone/>
            </a:pPr>
            <a:r>
              <a:rPr lang="sv-FI" sz="2600" dirty="0"/>
              <a:t>Ordningsreglerna kan också innehålla bestämmelser om användningen av mobila enheter och till exempel förbjuda användning som stör undervisningen eller inlärningen under lektionen:</a:t>
            </a:r>
          </a:p>
          <a:p>
            <a:pPr marL="0" indent="0">
              <a:buNone/>
            </a:pPr>
            <a:endParaRPr lang="fi-FI" sz="2600" dirty="0"/>
          </a:p>
          <a:p>
            <a:pPr marL="0" indent="0">
              <a:buNone/>
            </a:pPr>
            <a:r>
              <a:rPr lang="sv-FI" sz="2600" dirty="0"/>
              <a:t>Utarbetande av ordningsregler. Anvisning 1/012/2016. Utbildningsstyrelsen.</a:t>
            </a:r>
          </a:p>
          <a:p>
            <a:pPr marL="0" indent="0">
              <a:buNone/>
            </a:pPr>
            <a:r>
              <a:rPr lang="sv-FI" sz="2600" dirty="0">
                <a:solidFill>
                  <a:srgbClr val="0041DC"/>
                </a:solidFill>
                <a:hlinkClick r:id="rId2">
                  <a:extLst>
                    <a:ext uri="{A12FA001-AC4F-418D-AE19-62706E023703}">
                      <ahyp:hlinkClr xmlns:ahyp="http://schemas.microsoft.com/office/drawing/2018/hyperlinkcolor" val="tx"/>
                    </a:ext>
                  </a:extLst>
                </a:hlinkClick>
              </a:rPr>
              <a:t>https://www.oph.fi/sv/statistik-och-publikationer/publikationer/utarbetande-av-ordningsregler</a:t>
            </a:r>
          </a:p>
          <a:p>
            <a:pPr marL="0" indent="0">
              <a:buNone/>
            </a:pPr>
            <a:endParaRPr lang="fi-FI" sz="2600" dirty="0">
              <a:solidFill>
                <a:srgbClr val="0066FF"/>
              </a:solidFill>
            </a:endParaRPr>
          </a:p>
          <a:p>
            <a:pPr marL="0" indent="0">
              <a:buNone/>
            </a:pPr>
            <a:r>
              <a:rPr lang="sv-FI" sz="2600" dirty="0"/>
              <a:t>Rättigheter och skyldigheter vid användningen av dator, mobiltelefon och andra mobila enheter i skolan. Guider och handböcker 2017:5b. Utbildningsstyrelsen.</a:t>
            </a:r>
          </a:p>
          <a:p>
            <a:pPr marL="0" indent="0">
              <a:buNone/>
            </a:pPr>
            <a:r>
              <a:rPr lang="sv-FI" sz="2600" dirty="0">
                <a:solidFill>
                  <a:srgbClr val="0041DC"/>
                </a:solidFill>
                <a:hlinkClick r:id="rId3">
                  <a:extLst>
                    <a:ext uri="{A12FA001-AC4F-418D-AE19-62706E023703}">
                      <ahyp:hlinkClr xmlns:ahyp="http://schemas.microsoft.com/office/drawing/2018/hyperlinkcolor" val="tx"/>
                    </a:ext>
                  </a:extLst>
                </a:hlinkClick>
              </a:rPr>
              <a:t>https://www.oph.fi/sv/utbildning-och-examina/anvandningen-av-dator-mobiltelefon-och-andra-mobila-enheter-i-skolan</a:t>
            </a:r>
          </a:p>
          <a:p>
            <a:pPr marL="0" indent="0">
              <a:buNone/>
            </a:pPr>
            <a:endParaRPr lang="fi-FI" dirty="0"/>
          </a:p>
          <a:p>
            <a:pPr marL="0" indent="0">
              <a:buNone/>
            </a:pPr>
            <a:endParaRPr lang="fi-FI" dirty="0"/>
          </a:p>
          <a:p>
            <a:pPr marL="0" indent="0">
              <a:buNone/>
            </a:pPr>
            <a:endParaRPr lang="fi-FI" dirty="0"/>
          </a:p>
          <a:p>
            <a:endParaRPr lang="fi-FI" dirty="0"/>
          </a:p>
        </p:txBody>
      </p:sp>
    </p:spTree>
    <p:extLst>
      <p:ext uri="{BB962C8B-B14F-4D97-AF65-F5344CB8AC3E}">
        <p14:creationId xmlns:p14="http://schemas.microsoft.com/office/powerpoint/2010/main" val="352060229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187E023E-7CA7-4D4D-851B-49FC583DEF6D}"/>
              </a:ext>
            </a:extLst>
          </p:cNvPr>
          <p:cNvSpPr>
            <a:spLocks noGrp="1"/>
          </p:cNvSpPr>
          <p:nvPr>
            <p:ph type="title"/>
          </p:nvPr>
        </p:nvSpPr>
        <p:spPr>
          <a:xfrm>
            <a:off x="620485" y="192916"/>
            <a:ext cx="10515600" cy="1325563"/>
          </a:xfrm>
        </p:spPr>
        <p:style>
          <a:lnRef idx="2">
            <a:schemeClr val="accent1"/>
          </a:lnRef>
          <a:fillRef idx="1">
            <a:schemeClr val="lt1"/>
          </a:fillRef>
          <a:effectRef idx="0">
            <a:schemeClr val="accent1"/>
          </a:effectRef>
          <a:fontRef idx="minor">
            <a:schemeClr val="dk1"/>
          </a:fontRef>
        </p:style>
        <p:txBody>
          <a:bodyPr>
            <a:normAutofit/>
          </a:bodyPr>
          <a:lstStyle/>
          <a:p>
            <a:pPr algn="ctr"/>
            <a:r>
              <a:rPr lang="sv-FI" sz="4000" dirty="0">
                <a:solidFill>
                  <a:srgbClr val="0041DC"/>
                </a:solidFill>
              </a:rPr>
              <a:t>Sociala medier och digitala spel </a:t>
            </a:r>
            <a:br>
              <a:rPr lang="sv-FI" sz="4000" dirty="0">
                <a:solidFill>
                  <a:srgbClr val="0041DC"/>
                </a:solidFill>
              </a:rPr>
            </a:br>
            <a:r>
              <a:rPr lang="sv-FI" sz="4000" dirty="0">
                <a:solidFill>
                  <a:srgbClr val="0041DC"/>
                </a:solidFill>
              </a:rPr>
              <a:t>ur mobbningssynvinkel</a:t>
            </a:r>
          </a:p>
        </p:txBody>
      </p:sp>
      <p:sp>
        <p:nvSpPr>
          <p:cNvPr id="3" name="Sisällön paikkamerkki 2">
            <a:extLst>
              <a:ext uri="{FF2B5EF4-FFF2-40B4-BE49-F238E27FC236}">
                <a16:creationId xmlns:a16="http://schemas.microsoft.com/office/drawing/2014/main" id="{94E30A97-2A09-45E2-A27B-DD568548016D}"/>
              </a:ext>
            </a:extLst>
          </p:cNvPr>
          <p:cNvSpPr>
            <a:spLocks noGrp="1"/>
          </p:cNvSpPr>
          <p:nvPr>
            <p:ph idx="1"/>
          </p:nvPr>
        </p:nvSpPr>
        <p:spPr>
          <a:xfrm>
            <a:off x="838200" y="1650964"/>
            <a:ext cx="10515600" cy="4351338"/>
          </a:xfrm>
        </p:spPr>
        <p:txBody>
          <a:bodyPr>
            <a:normAutofit fontScale="85000" lnSpcReduction="20000"/>
          </a:bodyPr>
          <a:lstStyle/>
          <a:p>
            <a:pPr marL="0" indent="0">
              <a:buNone/>
            </a:pPr>
            <a:r>
              <a:rPr lang="sv-FI" sz="3500" dirty="0">
                <a:solidFill>
                  <a:srgbClr val="0041DC"/>
                </a:solidFill>
                <a:ea typeface="+mj-ea"/>
                <a:cs typeface="+mj-cs"/>
              </a:rPr>
              <a:t>Utbildningsanordnaren fastställer riktlinjerna för vilka pedagogiska </a:t>
            </a:r>
            <a:r>
              <a:rPr lang="sv-FI" sz="3500" dirty="0" err="1">
                <a:solidFill>
                  <a:srgbClr val="0041DC"/>
                </a:solidFill>
                <a:ea typeface="+mj-ea"/>
                <a:cs typeface="+mj-cs"/>
              </a:rPr>
              <a:t>appar</a:t>
            </a:r>
            <a:r>
              <a:rPr lang="sv-FI" sz="3500" dirty="0">
                <a:solidFill>
                  <a:srgbClr val="0041DC"/>
                </a:solidFill>
                <a:ea typeface="+mj-ea"/>
                <a:cs typeface="+mj-cs"/>
              </a:rPr>
              <a:t>, sociala medier och digitala spel som används i undervisningen. </a:t>
            </a:r>
          </a:p>
          <a:p>
            <a:pPr marL="0" indent="0">
              <a:buNone/>
            </a:pPr>
            <a:r>
              <a:rPr lang="sv-FI" sz="3200" dirty="0">
                <a:ea typeface="+mj-ea"/>
                <a:cs typeface="+mj-cs"/>
              </a:rPr>
              <a:t>Kom ihåg:</a:t>
            </a:r>
          </a:p>
          <a:p>
            <a:r>
              <a:rPr lang="sv-FI" sz="3200" dirty="0">
                <a:ea typeface="+mj-ea"/>
                <a:cs typeface="+mj-cs"/>
              </a:rPr>
              <a:t>dataskydd och datasäkerhet</a:t>
            </a:r>
          </a:p>
          <a:p>
            <a:r>
              <a:rPr lang="sv-FI" sz="3200" dirty="0">
                <a:ea typeface="+mj-ea"/>
                <a:cs typeface="+mj-cs"/>
              </a:rPr>
              <a:t>åldersgränser</a:t>
            </a:r>
          </a:p>
          <a:p>
            <a:r>
              <a:rPr lang="sv-FI" sz="3200" dirty="0">
                <a:ea typeface="+mj-ea"/>
                <a:cs typeface="+mj-cs"/>
              </a:rPr>
              <a:t>bevarande av meddelandenas offentlighet/integritet och texter/bilder/videor</a:t>
            </a:r>
          </a:p>
          <a:p>
            <a:r>
              <a:rPr lang="sv-FI" sz="3200" dirty="0">
                <a:ea typeface="+mj-ea"/>
                <a:cs typeface="+mj-cs"/>
              </a:rPr>
              <a:t>en del av tjänsterna används med användarnamn eller anonymt (det blir svårare att utreda mobbning)</a:t>
            </a:r>
          </a:p>
          <a:p>
            <a:r>
              <a:rPr lang="sv-FI" sz="3200" dirty="0" err="1">
                <a:ea typeface="+mj-ea"/>
                <a:cs typeface="+mj-cs"/>
              </a:rPr>
              <a:t>gromning</a:t>
            </a:r>
            <a:r>
              <a:rPr lang="sv-FI" sz="3200" dirty="0">
                <a:ea typeface="+mj-ea"/>
                <a:cs typeface="+mj-cs"/>
              </a:rPr>
              <a:t>!</a:t>
            </a:r>
          </a:p>
        </p:txBody>
      </p:sp>
    </p:spTree>
    <p:extLst>
      <p:ext uri="{BB962C8B-B14F-4D97-AF65-F5344CB8AC3E}">
        <p14:creationId xmlns:p14="http://schemas.microsoft.com/office/powerpoint/2010/main" val="356207158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EEFB4C75-133C-4CA2-8B88-8B89DA17366A}"/>
              </a:ext>
            </a:extLst>
          </p:cNvPr>
          <p:cNvSpPr>
            <a:spLocks noGrp="1"/>
          </p:cNvSpPr>
          <p:nvPr>
            <p:ph type="title"/>
          </p:nvPr>
        </p:nvSpPr>
        <p:spPr>
          <a:xfrm>
            <a:off x="627635" y="190110"/>
            <a:ext cx="10515600" cy="1325563"/>
          </a:xfrm>
        </p:spPr>
        <p:txBody>
          <a:bodyPr>
            <a:normAutofit/>
          </a:bodyPr>
          <a:lstStyle/>
          <a:p>
            <a:pPr algn="ctr"/>
            <a:r>
              <a:rPr lang="sv-FI" b="1">
                <a:solidFill>
                  <a:srgbClr val="3333FF"/>
                </a:solidFill>
              </a:rPr>
              <a:t>Gemensamma examensdelar</a:t>
            </a:r>
            <a:br>
              <a:rPr lang="sv-FI" b="1">
                <a:solidFill>
                  <a:srgbClr val="3333FF"/>
                </a:solidFill>
              </a:rPr>
            </a:br>
            <a:r>
              <a:rPr lang="sv-FI" b="1">
                <a:solidFill>
                  <a:srgbClr val="3333FF"/>
                </a:solidFill>
              </a:rPr>
              <a:t>Yrkesutbildningen</a:t>
            </a:r>
          </a:p>
        </p:txBody>
      </p:sp>
      <p:sp>
        <p:nvSpPr>
          <p:cNvPr id="3" name="Sisällön paikkamerkki 2">
            <a:extLst>
              <a:ext uri="{FF2B5EF4-FFF2-40B4-BE49-F238E27FC236}">
                <a16:creationId xmlns:a16="http://schemas.microsoft.com/office/drawing/2014/main" id="{9C06EDBC-0EDC-4CAF-B9F7-7CE4A49B801A}"/>
              </a:ext>
            </a:extLst>
          </p:cNvPr>
          <p:cNvSpPr>
            <a:spLocks noGrp="1"/>
          </p:cNvSpPr>
          <p:nvPr>
            <p:ph idx="1"/>
          </p:nvPr>
        </p:nvSpPr>
        <p:spPr>
          <a:xfrm>
            <a:off x="741935" y="1838730"/>
            <a:ext cx="10515600" cy="3871507"/>
          </a:xfrm>
        </p:spPr>
        <p:txBody>
          <a:bodyPr/>
          <a:lstStyle/>
          <a:p>
            <a:endParaRPr lang="fi-FI" dirty="0"/>
          </a:p>
        </p:txBody>
      </p:sp>
      <p:sp>
        <p:nvSpPr>
          <p:cNvPr id="4" name="Päivämäärän paikkamerkki 3">
            <a:extLst>
              <a:ext uri="{FF2B5EF4-FFF2-40B4-BE49-F238E27FC236}">
                <a16:creationId xmlns:a16="http://schemas.microsoft.com/office/drawing/2014/main" id="{A83B9E07-DC79-45A1-BB82-463DDA750FAA}"/>
              </a:ext>
            </a:extLst>
          </p:cNvPr>
          <p:cNvSpPr>
            <a:spLocks noGrp="1"/>
          </p:cNvSpPr>
          <p:nvPr>
            <p:ph type="dt" sz="half" idx="10"/>
          </p:nvPr>
        </p:nvSpPr>
        <p:spPr/>
        <p:txBody>
          <a:bodyPr/>
          <a:lstStyle/>
          <a:p>
            <a:fld id="{5A93E190-C3B8-4F0D-BC5A-414A6F0316F6}" type="datetime1">
              <a:rPr lang="en-GB" smtClean="0"/>
              <a:t>05/05/2021</a:t>
            </a:fld>
            <a:endParaRPr lang="en-GB"/>
          </a:p>
        </p:txBody>
      </p:sp>
      <p:sp>
        <p:nvSpPr>
          <p:cNvPr id="5" name="Alatunnisteen paikkamerkki 4">
            <a:extLst>
              <a:ext uri="{FF2B5EF4-FFF2-40B4-BE49-F238E27FC236}">
                <a16:creationId xmlns:a16="http://schemas.microsoft.com/office/drawing/2014/main" id="{293BA2E2-1DF3-4B7C-96EA-A5D30CB517BE}"/>
              </a:ext>
            </a:extLst>
          </p:cNvPr>
          <p:cNvSpPr>
            <a:spLocks noGrp="1"/>
          </p:cNvSpPr>
          <p:nvPr>
            <p:ph type="ftr" sz="quarter" idx="11"/>
          </p:nvPr>
        </p:nvSpPr>
        <p:spPr/>
        <p:txBody>
          <a:bodyPr/>
          <a:lstStyle/>
          <a:p>
            <a:r>
              <a:rPr lang="sv-FI"/>
              <a:t>Utbildningsstyrelsen</a:t>
            </a:r>
          </a:p>
        </p:txBody>
      </p:sp>
      <p:sp>
        <p:nvSpPr>
          <p:cNvPr id="6" name="Dian numeron paikkamerkki 5">
            <a:extLst>
              <a:ext uri="{FF2B5EF4-FFF2-40B4-BE49-F238E27FC236}">
                <a16:creationId xmlns:a16="http://schemas.microsoft.com/office/drawing/2014/main" id="{42A704D7-0305-40A2-ADA7-7B098C926579}"/>
              </a:ext>
            </a:extLst>
          </p:cNvPr>
          <p:cNvSpPr>
            <a:spLocks noGrp="1"/>
          </p:cNvSpPr>
          <p:nvPr>
            <p:ph type="sldNum" sz="quarter" idx="12"/>
          </p:nvPr>
        </p:nvSpPr>
        <p:spPr/>
        <p:txBody>
          <a:bodyPr/>
          <a:lstStyle/>
          <a:p>
            <a:fld id="{A6E131DE-DA31-4CDF-828A-8EB206A3CD12}" type="slidenum">
              <a:rPr lang="en-GB" smtClean="0"/>
              <a:t>26</a:t>
            </a:fld>
            <a:endParaRPr lang="en-GB"/>
          </a:p>
        </p:txBody>
      </p:sp>
      <p:pic>
        <p:nvPicPr>
          <p:cNvPr id="7" name="Kuva 6" descr="Kuva, joka sisältää kohteen sisä, pieni, lelu, istuminen&#10;&#10;Kuvaus luotu automaattisesti">
            <a:extLst>
              <a:ext uri="{FF2B5EF4-FFF2-40B4-BE49-F238E27FC236}">
                <a16:creationId xmlns:a16="http://schemas.microsoft.com/office/drawing/2014/main" id="{668C9482-4AF1-49BE-9945-B07D160019DE}"/>
              </a:ext>
            </a:extLst>
          </p:cNvPr>
          <p:cNvPicPr>
            <a:picLocks noChangeAspect="1"/>
          </p:cNvPicPr>
          <p:nvPr/>
        </p:nvPicPr>
        <p:blipFill rotWithShape="1">
          <a:blip r:embed="rId2">
            <a:extLst>
              <a:ext uri="{28A0092B-C50C-407E-A947-70E740481C1C}">
                <a14:useLocalDpi xmlns:a14="http://schemas.microsoft.com/office/drawing/2010/main" val="0"/>
              </a:ext>
            </a:extLst>
          </a:blip>
          <a:srcRect t="2522" b="13209"/>
          <a:stretch/>
        </p:blipFill>
        <p:spPr>
          <a:xfrm>
            <a:off x="20" y="19515"/>
            <a:ext cx="12191980" cy="6857990"/>
          </a:xfrm>
          <a:prstGeom prst="rect">
            <a:avLst/>
          </a:prstGeom>
        </p:spPr>
      </p:pic>
      <p:sp>
        <p:nvSpPr>
          <p:cNvPr id="8" name="Suorakulmio 7">
            <a:extLst>
              <a:ext uri="{FF2B5EF4-FFF2-40B4-BE49-F238E27FC236}">
                <a16:creationId xmlns:a16="http://schemas.microsoft.com/office/drawing/2014/main" id="{BCE1DFD1-8D7B-4A95-BC3D-A95E550B441E}"/>
              </a:ext>
            </a:extLst>
          </p:cNvPr>
          <p:cNvSpPr/>
          <p:nvPr/>
        </p:nvSpPr>
        <p:spPr>
          <a:xfrm>
            <a:off x="358955" y="4925407"/>
            <a:ext cx="5490360" cy="1569660"/>
          </a:xfrm>
          <a:prstGeom prst="rect">
            <a:avLst/>
          </a:prstGeom>
          <a:solidFill>
            <a:srgbClr val="3333FF"/>
          </a:solidFill>
        </p:spPr>
        <p:txBody>
          <a:bodyPr wrap="square">
            <a:spAutoFit/>
          </a:bodyPr>
          <a:lstStyle/>
          <a:p>
            <a:pPr algn="ctr"/>
            <a:r>
              <a:rPr lang="sv-FI" sz="4800">
                <a:solidFill>
                  <a:schemeClr val="bg1"/>
                </a:solidFill>
                <a:highlight>
                  <a:srgbClr val="0041DC"/>
                </a:highlight>
                <a:latin typeface="+mj-lt"/>
              </a:rPr>
              <a:t>Ingripande </a:t>
            </a:r>
          </a:p>
          <a:p>
            <a:pPr algn="ctr"/>
            <a:r>
              <a:rPr lang="sv-FI" sz="4800">
                <a:solidFill>
                  <a:schemeClr val="bg1"/>
                </a:solidFill>
                <a:highlight>
                  <a:srgbClr val="0041DC"/>
                </a:highlight>
                <a:latin typeface="+mj-lt"/>
              </a:rPr>
              <a:t>i mobbning</a:t>
            </a:r>
          </a:p>
        </p:txBody>
      </p:sp>
    </p:spTree>
    <p:extLst>
      <p:ext uri="{BB962C8B-B14F-4D97-AF65-F5344CB8AC3E}">
        <p14:creationId xmlns:p14="http://schemas.microsoft.com/office/powerpoint/2010/main" val="352282979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5AC7FA9C-E9DF-47C5-B691-F8077C4EF5F2}"/>
              </a:ext>
            </a:extLst>
          </p:cNvPr>
          <p:cNvSpPr>
            <a:spLocks noGrp="1"/>
          </p:cNvSpPr>
          <p:nvPr>
            <p:ph type="title"/>
          </p:nvPr>
        </p:nvSpPr>
        <p:spPr>
          <a:xfrm>
            <a:off x="838200" y="190464"/>
            <a:ext cx="10515600" cy="1325563"/>
          </a:xfrm>
        </p:spPr>
        <p:txBody>
          <a:bodyPr>
            <a:noAutofit/>
          </a:bodyPr>
          <a:lstStyle/>
          <a:p>
            <a:pPr algn="ctr"/>
            <a:r>
              <a:rPr lang="sv-FI" sz="4000">
                <a:solidFill>
                  <a:srgbClr val="0041DC"/>
                </a:solidFill>
              </a:rPr>
              <a:t>Ingripande i mobbningssituationer består av flera olika skeden</a:t>
            </a:r>
          </a:p>
        </p:txBody>
      </p:sp>
      <p:sp>
        <p:nvSpPr>
          <p:cNvPr id="3" name="Sisällön paikkamerkki 2">
            <a:extLst>
              <a:ext uri="{FF2B5EF4-FFF2-40B4-BE49-F238E27FC236}">
                <a16:creationId xmlns:a16="http://schemas.microsoft.com/office/drawing/2014/main" id="{120FB0AD-6BF5-4EAA-95B5-6482AA65E240}"/>
              </a:ext>
            </a:extLst>
          </p:cNvPr>
          <p:cNvSpPr>
            <a:spLocks noGrp="1"/>
          </p:cNvSpPr>
          <p:nvPr>
            <p:ph idx="1"/>
          </p:nvPr>
        </p:nvSpPr>
        <p:spPr>
          <a:xfrm>
            <a:off x="766280" y="1697199"/>
            <a:ext cx="10515600" cy="4703601"/>
          </a:xfrm>
        </p:spPr>
        <p:txBody>
          <a:bodyPr>
            <a:normAutofit/>
          </a:bodyPr>
          <a:lstStyle/>
          <a:p>
            <a:r>
              <a:rPr lang="sv-FI" sz="2400" dirty="0"/>
              <a:t>det bästa sättet att ingripa i mobbning är via gemenskapens förebyggande och gemenskapsfrämjande arbete</a:t>
            </a:r>
          </a:p>
          <a:p>
            <a:r>
              <a:rPr lang="sv-FI" sz="2400" dirty="0"/>
              <a:t>om det förekommer mobbning i gruppen ska också det förebyggande arbetet och andra åtgärder mot mobbning effektiveras</a:t>
            </a:r>
          </a:p>
          <a:p>
            <a:r>
              <a:rPr lang="sv-FI" sz="2400" dirty="0">
                <a:solidFill>
                  <a:srgbClr val="FF0000"/>
                </a:solidFill>
              </a:rPr>
              <a:t>stöd från andra elever/studerande till den mobbade eleven/studerande har en väsentlig inverkan på hur hen klarar erfarenheten!</a:t>
            </a:r>
          </a:p>
          <a:p>
            <a:pPr marL="0" indent="0" algn="ctr">
              <a:buNone/>
            </a:pPr>
            <a:endParaRPr lang="fi-FI" sz="2400" dirty="0">
              <a:solidFill>
                <a:srgbClr val="FF0000"/>
              </a:solidFill>
            </a:endParaRPr>
          </a:p>
          <a:p>
            <a:pPr marL="0" indent="0" algn="ctr">
              <a:buNone/>
            </a:pPr>
            <a:r>
              <a:rPr lang="sv-FI" sz="2400" dirty="0">
                <a:solidFill>
                  <a:srgbClr val="009900"/>
                </a:solidFill>
              </a:rPr>
              <a:t>De olika skedena i ingripandet i mobbningssituationer beskrivs nedan som exempel på de viktigaste stegen från tidig observation till myndighetssamarbete:</a:t>
            </a:r>
          </a:p>
        </p:txBody>
      </p:sp>
    </p:spTree>
    <p:extLst>
      <p:ext uri="{BB962C8B-B14F-4D97-AF65-F5344CB8AC3E}">
        <p14:creationId xmlns:p14="http://schemas.microsoft.com/office/powerpoint/2010/main" val="284233321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0F770992-1FA6-4FC4-96FD-9A04D99AEED2}"/>
              </a:ext>
            </a:extLst>
          </p:cNvPr>
          <p:cNvSpPr>
            <a:spLocks noGrp="1"/>
          </p:cNvSpPr>
          <p:nvPr>
            <p:ph type="title"/>
          </p:nvPr>
        </p:nvSpPr>
        <p:spPr>
          <a:xfrm>
            <a:off x="359596" y="108271"/>
            <a:ext cx="11548152" cy="1325563"/>
          </a:xfrm>
        </p:spPr>
        <p:txBody>
          <a:bodyPr>
            <a:normAutofit/>
          </a:bodyPr>
          <a:lstStyle/>
          <a:p>
            <a:pPr algn="ctr"/>
            <a:r>
              <a:rPr lang="sv-FI" sz="4000">
                <a:solidFill>
                  <a:srgbClr val="0041DC"/>
                </a:solidFill>
              </a:rPr>
              <a:t>Vetskap om mobbning möjliggör ingripande</a:t>
            </a:r>
          </a:p>
        </p:txBody>
      </p:sp>
      <p:sp>
        <p:nvSpPr>
          <p:cNvPr id="3" name="Sisällön paikkamerkki 2">
            <a:extLst>
              <a:ext uri="{FF2B5EF4-FFF2-40B4-BE49-F238E27FC236}">
                <a16:creationId xmlns:a16="http://schemas.microsoft.com/office/drawing/2014/main" id="{33F5B45E-56DF-40D7-90DD-3424B9356429}"/>
              </a:ext>
            </a:extLst>
          </p:cNvPr>
          <p:cNvSpPr>
            <a:spLocks noGrp="1"/>
          </p:cNvSpPr>
          <p:nvPr>
            <p:ph idx="1"/>
          </p:nvPr>
        </p:nvSpPr>
        <p:spPr>
          <a:xfrm>
            <a:off x="745732" y="1243173"/>
            <a:ext cx="10853792" cy="5352836"/>
          </a:xfrm>
        </p:spPr>
        <p:txBody>
          <a:bodyPr>
            <a:normAutofit fontScale="70000" lnSpcReduction="20000"/>
          </a:bodyPr>
          <a:lstStyle/>
          <a:p>
            <a:r>
              <a:rPr lang="sv-FI" dirty="0">
                <a:latin typeface="+mj-lt"/>
              </a:rPr>
              <a:t>en trygg verksamhetskultur skapar förtroende</a:t>
            </a:r>
          </a:p>
          <a:p>
            <a:r>
              <a:rPr lang="sv-FI" dirty="0">
                <a:latin typeface="+mj-lt"/>
              </a:rPr>
              <a:t>uppmuntra eleverna/de studerande till att tala om mobbning som de upptäcker/möter</a:t>
            </a:r>
          </a:p>
          <a:p>
            <a:r>
              <a:rPr lang="sv-FI" dirty="0">
                <a:latin typeface="+mj-lt"/>
              </a:rPr>
              <a:t>att tillsammans på förhand diskutera olika mobbningsfenomen hjälper eleverna/de studerande att känna igen olika former av mobbning och att agera också i svåra situationer</a:t>
            </a:r>
          </a:p>
          <a:p>
            <a:r>
              <a:rPr lang="sv-FI" dirty="0">
                <a:latin typeface="+mj-lt"/>
              </a:rPr>
              <a:t>lärarna spelar en nyckelroll i den tidiga identifieringen (kännedom om eleverna/de studerande och undervisningsgruppen)</a:t>
            </a:r>
          </a:p>
          <a:p>
            <a:r>
              <a:rPr lang="sv-FI" dirty="0" err="1">
                <a:latin typeface="+mj-lt"/>
              </a:rPr>
              <a:t>rastövervakningen</a:t>
            </a:r>
            <a:r>
              <a:rPr lang="sv-FI" dirty="0">
                <a:latin typeface="+mj-lt"/>
              </a:rPr>
              <a:t> är viktig både för att förebygga och identifiera problem</a:t>
            </a:r>
          </a:p>
          <a:p>
            <a:r>
              <a:rPr lang="sv-FI" dirty="0">
                <a:latin typeface="+mj-lt"/>
              </a:rPr>
              <a:t>regelbunden kartläggning av förekomsten av mobbning t.ex. genom enkäter eller i samband med regelbundna hälsoundersökningar inom skol- och studerandehälsovården</a:t>
            </a:r>
          </a:p>
          <a:p>
            <a:r>
              <a:rPr lang="sv-FI" dirty="0">
                <a:latin typeface="+mj-lt"/>
              </a:rPr>
              <a:t>det är viktigt att eleverna/de studerande också känner till experterna inom elev- och studerandevårdstjänsterna och deras uppgifter för att vid behov kunna söka hjälp</a:t>
            </a:r>
          </a:p>
          <a:p>
            <a:r>
              <a:rPr lang="sv-FI" dirty="0">
                <a:latin typeface="+mj-lt"/>
              </a:rPr>
              <a:t>vårdnadshavaren känner sitt barn bäst – informera skolans/läroanstaltens personal om misstänkt mobbning (även om den sker på fritiden eller på nätet).</a:t>
            </a:r>
          </a:p>
        </p:txBody>
      </p:sp>
    </p:spTree>
    <p:extLst>
      <p:ext uri="{BB962C8B-B14F-4D97-AF65-F5344CB8AC3E}">
        <p14:creationId xmlns:p14="http://schemas.microsoft.com/office/powerpoint/2010/main" val="416891074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CBDC043B-D14B-4BAB-8EDF-34203A4B661D}"/>
              </a:ext>
            </a:extLst>
          </p:cNvPr>
          <p:cNvSpPr>
            <a:spLocks noGrp="1"/>
          </p:cNvSpPr>
          <p:nvPr>
            <p:ph type="title"/>
          </p:nvPr>
        </p:nvSpPr>
        <p:spPr>
          <a:xfrm>
            <a:off x="684088" y="0"/>
            <a:ext cx="10515600" cy="1253447"/>
          </a:xfrm>
        </p:spPr>
        <p:txBody>
          <a:bodyPr>
            <a:normAutofit/>
          </a:bodyPr>
          <a:lstStyle/>
          <a:p>
            <a:pPr algn="ctr"/>
            <a:r>
              <a:rPr lang="sv-FI">
                <a:solidFill>
                  <a:srgbClr val="0041DC"/>
                </a:solidFill>
              </a:rPr>
              <a:t>Utredningssamtal</a:t>
            </a:r>
          </a:p>
        </p:txBody>
      </p:sp>
      <p:sp>
        <p:nvSpPr>
          <p:cNvPr id="3" name="Sisällön paikkamerkki 2">
            <a:extLst>
              <a:ext uri="{FF2B5EF4-FFF2-40B4-BE49-F238E27FC236}">
                <a16:creationId xmlns:a16="http://schemas.microsoft.com/office/drawing/2014/main" id="{9ED075F9-F864-4355-AF46-AF7689BBC0E5}"/>
              </a:ext>
            </a:extLst>
          </p:cNvPr>
          <p:cNvSpPr>
            <a:spLocks noGrp="1"/>
          </p:cNvSpPr>
          <p:nvPr>
            <p:ph idx="1"/>
          </p:nvPr>
        </p:nvSpPr>
        <p:spPr>
          <a:xfrm>
            <a:off x="684088" y="1332465"/>
            <a:ext cx="10515600" cy="4975867"/>
          </a:xfrm>
        </p:spPr>
        <p:txBody>
          <a:bodyPr>
            <a:normAutofit fontScale="92500"/>
          </a:bodyPr>
          <a:lstStyle/>
          <a:p>
            <a:r>
              <a:rPr lang="sv-FI" dirty="0">
                <a:latin typeface="+mj-lt"/>
              </a:rPr>
              <a:t>för att säkerställa skolans/läroanstaltens trygga studiemiljö </a:t>
            </a:r>
          </a:p>
          <a:p>
            <a:r>
              <a:rPr lang="sv-FI" dirty="0">
                <a:latin typeface="+mj-lt"/>
              </a:rPr>
              <a:t>bygger inte på elevens/den studerande frivillighet = skolan/läroanstalten måste agera och situationen måste utredas</a:t>
            </a:r>
          </a:p>
          <a:p>
            <a:r>
              <a:rPr lang="sv-FI" dirty="0">
                <a:latin typeface="+mj-lt"/>
              </a:rPr>
              <a:t>kan ordnas som ett fostrande samtal</a:t>
            </a:r>
          </a:p>
          <a:p>
            <a:r>
              <a:rPr lang="sv-FI" dirty="0">
                <a:latin typeface="+mj-lt"/>
              </a:rPr>
              <a:t>utredningssamtalet genomförs enligt skolans/läroanstaltens åtgärdsplan (ingår i den enhetsspecifika elev- och studerandevårdsplanen)</a:t>
            </a:r>
          </a:p>
          <a:p>
            <a:r>
              <a:rPr lang="sv-FI" dirty="0">
                <a:latin typeface="+mj-lt"/>
              </a:rPr>
              <a:t>ett fungerande samarbete med vårdnadshavarna hjälper att få mobbningen att upphöra. Vårdnadshavaren informeras också om utredningssamtalet.</a:t>
            </a:r>
          </a:p>
          <a:p>
            <a:endParaRPr lang="fi-FI" dirty="0"/>
          </a:p>
        </p:txBody>
      </p:sp>
    </p:spTree>
    <p:extLst>
      <p:ext uri="{BB962C8B-B14F-4D97-AF65-F5344CB8AC3E}">
        <p14:creationId xmlns:p14="http://schemas.microsoft.com/office/powerpoint/2010/main" val="140532328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F5BC6F05-5724-4E81-98EA-2CB4760B5DF6}"/>
              </a:ext>
            </a:extLst>
          </p:cNvPr>
          <p:cNvSpPr>
            <a:spLocks noGrp="1"/>
          </p:cNvSpPr>
          <p:nvPr>
            <p:ph type="title"/>
          </p:nvPr>
        </p:nvSpPr>
        <p:spPr>
          <a:xfrm>
            <a:off x="838200" y="97997"/>
            <a:ext cx="10515600" cy="1325563"/>
          </a:xfrm>
        </p:spPr>
        <p:txBody>
          <a:bodyPr/>
          <a:lstStyle/>
          <a:p>
            <a:pPr algn="ctr"/>
            <a:r>
              <a:rPr lang="sv-FI" sz="4800">
                <a:solidFill>
                  <a:srgbClr val="0041DC"/>
                </a:solidFill>
              </a:rPr>
              <a:t>Uppföljning är nödvändigt</a:t>
            </a:r>
          </a:p>
        </p:txBody>
      </p:sp>
      <p:sp>
        <p:nvSpPr>
          <p:cNvPr id="3" name="Sisällön paikkamerkki 2">
            <a:extLst>
              <a:ext uri="{FF2B5EF4-FFF2-40B4-BE49-F238E27FC236}">
                <a16:creationId xmlns:a16="http://schemas.microsoft.com/office/drawing/2014/main" id="{A6872C30-B1F9-420C-BC3E-7072380BA854}"/>
              </a:ext>
            </a:extLst>
          </p:cNvPr>
          <p:cNvSpPr>
            <a:spLocks noGrp="1"/>
          </p:cNvSpPr>
          <p:nvPr>
            <p:ph idx="1"/>
          </p:nvPr>
        </p:nvSpPr>
        <p:spPr>
          <a:xfrm>
            <a:off x="735459" y="1253330"/>
            <a:ext cx="10515600" cy="5013905"/>
          </a:xfrm>
        </p:spPr>
        <p:txBody>
          <a:bodyPr>
            <a:normAutofit fontScale="92500"/>
          </a:bodyPr>
          <a:lstStyle/>
          <a:p>
            <a:r>
              <a:rPr lang="sv-FI" dirty="0"/>
              <a:t>ett av mobbningens särdrag är att den är återkommande</a:t>
            </a:r>
          </a:p>
          <a:p>
            <a:r>
              <a:rPr lang="sv-FI" dirty="0"/>
              <a:t>systematisk uppföljning är nödvändig för att mobbningen ska upphöra</a:t>
            </a:r>
          </a:p>
          <a:p>
            <a:r>
              <a:rPr lang="sv-FI" dirty="0"/>
              <a:t>det bör fästas särskild uppmärksamhet vid elevernas/de studerandes växelverkan såväl under lektionerna som rasterna och vid övergångssituationer</a:t>
            </a:r>
          </a:p>
          <a:p>
            <a:r>
              <a:rPr lang="sv-FI" dirty="0"/>
              <a:t>det är bra att avtala tidpunkterna för uppföljningssamtalen (ett eller flera tillfällen) redan under utredningssamtalet </a:t>
            </a:r>
          </a:p>
          <a:p>
            <a:r>
              <a:rPr lang="sv-FI" dirty="0"/>
              <a:t>det är viktigt att säkerställa att den mobbade eleven/studerande inte blir ensam och utanför gruppen i fortsättningen (pedagogiska metoder)</a:t>
            </a:r>
          </a:p>
          <a:p>
            <a:r>
              <a:rPr lang="sv-FI" dirty="0"/>
              <a:t>vårdnadshavarnas roll: uppföljning av situationen hemma.</a:t>
            </a:r>
          </a:p>
          <a:p>
            <a:pPr marL="0" indent="0">
              <a:buNone/>
            </a:pPr>
            <a:endParaRPr lang="fi-FI" dirty="0"/>
          </a:p>
        </p:txBody>
      </p:sp>
    </p:spTree>
    <p:extLst>
      <p:ext uri="{BB962C8B-B14F-4D97-AF65-F5344CB8AC3E}">
        <p14:creationId xmlns:p14="http://schemas.microsoft.com/office/powerpoint/2010/main" val="396883994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12FAB857-FFA5-43BD-90B7-44A36301197E}"/>
              </a:ext>
            </a:extLst>
          </p:cNvPr>
          <p:cNvSpPr>
            <a:spLocks noGrp="1"/>
          </p:cNvSpPr>
          <p:nvPr>
            <p:ph type="title"/>
          </p:nvPr>
        </p:nvSpPr>
        <p:spPr>
          <a:xfrm>
            <a:off x="745733" y="108272"/>
            <a:ext cx="10515600" cy="991064"/>
          </a:xfrm>
        </p:spPr>
        <p:txBody>
          <a:bodyPr>
            <a:normAutofit/>
          </a:bodyPr>
          <a:lstStyle/>
          <a:p>
            <a:pPr algn="ctr"/>
            <a:r>
              <a:rPr lang="sv-FI" sz="4800">
                <a:solidFill>
                  <a:srgbClr val="0041DC"/>
                </a:solidFill>
              </a:rPr>
              <a:t>Registrering skapar rättssäkerhet</a:t>
            </a:r>
          </a:p>
        </p:txBody>
      </p:sp>
      <p:sp>
        <p:nvSpPr>
          <p:cNvPr id="3" name="Sisällön paikkamerkki 2">
            <a:extLst>
              <a:ext uri="{FF2B5EF4-FFF2-40B4-BE49-F238E27FC236}">
                <a16:creationId xmlns:a16="http://schemas.microsoft.com/office/drawing/2014/main" id="{B6A96CB8-3410-40A0-AF6B-1881285D94DD}"/>
              </a:ext>
            </a:extLst>
          </p:cNvPr>
          <p:cNvSpPr>
            <a:spLocks noGrp="1"/>
          </p:cNvSpPr>
          <p:nvPr>
            <p:ph idx="1"/>
          </p:nvPr>
        </p:nvSpPr>
        <p:spPr>
          <a:xfrm>
            <a:off x="838200" y="1222234"/>
            <a:ext cx="10515600" cy="5558318"/>
          </a:xfrm>
        </p:spPr>
        <p:txBody>
          <a:bodyPr>
            <a:normAutofit fontScale="85000" lnSpcReduction="20000"/>
          </a:bodyPr>
          <a:lstStyle/>
          <a:p>
            <a:r>
              <a:rPr lang="sv-FI" dirty="0"/>
              <a:t>dokumentation av ärendets behandlingsfaser ingår i principerna för god förvaltning</a:t>
            </a:r>
          </a:p>
          <a:p>
            <a:r>
              <a:rPr lang="sv-FI" dirty="0"/>
              <a:t>utbildningsanordnaren ansvarar för att hanteringen av personuppgifter i skolan/läroanstalten görs på lagstadgat sätt (inkl. personregister)</a:t>
            </a:r>
          </a:p>
          <a:p>
            <a:r>
              <a:rPr lang="sv-FI" dirty="0"/>
              <a:t>fostrande samtal och andra eventuella disciplinära åtgärder och metoder för ingripande ska registreras (i regel offentliga uppgifter)</a:t>
            </a:r>
          </a:p>
          <a:p>
            <a:r>
              <a:rPr lang="sv-FI" dirty="0"/>
              <a:t>vid användning av olika antimobbningsprogram kan det till exempel uppstå handlingar som upprättats för det interna arbetet</a:t>
            </a:r>
          </a:p>
          <a:p>
            <a:r>
              <a:rPr lang="sv-FI" dirty="0"/>
              <a:t>eleven/den studerande och vårdnadshavaren har som part i ärendet rätt att ta del av uppgifter om sig själv i sekretessbelagda handlingar (innehåller t.ex. hälsotillstånd eller personliga förhållanden)</a:t>
            </a:r>
          </a:p>
          <a:p>
            <a:r>
              <a:rPr lang="sv-FI" dirty="0"/>
              <a:t>om mobbningen leder till en klientrelation inom elev- och studerandevårdstjänsterna görs anteckningarna i tjänsternas egna register.</a:t>
            </a:r>
          </a:p>
          <a:p>
            <a:pPr marL="0" indent="0">
              <a:buNone/>
            </a:pPr>
            <a:endParaRPr lang="fi-FI" sz="2400" dirty="0"/>
          </a:p>
        </p:txBody>
      </p:sp>
    </p:spTree>
    <p:extLst>
      <p:ext uri="{BB962C8B-B14F-4D97-AF65-F5344CB8AC3E}">
        <p14:creationId xmlns:p14="http://schemas.microsoft.com/office/powerpoint/2010/main" val="184644664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33D7F87F-F5F5-4E25-BD16-23C89AFFCB68}"/>
              </a:ext>
            </a:extLst>
          </p:cNvPr>
          <p:cNvSpPr>
            <a:spLocks noGrp="1"/>
          </p:cNvSpPr>
          <p:nvPr>
            <p:ph type="title"/>
          </p:nvPr>
        </p:nvSpPr>
        <p:spPr>
          <a:xfrm>
            <a:off x="745732" y="18256"/>
            <a:ext cx="10515600" cy="1006476"/>
          </a:xfrm>
        </p:spPr>
        <p:txBody>
          <a:bodyPr>
            <a:normAutofit/>
          </a:bodyPr>
          <a:lstStyle/>
          <a:p>
            <a:pPr algn="ctr"/>
            <a:r>
              <a:rPr lang="sv-FI" sz="4000" dirty="0">
                <a:solidFill>
                  <a:srgbClr val="0041DC"/>
                </a:solidFill>
              </a:rPr>
              <a:t>Om mobbningen sker på nätet</a:t>
            </a:r>
          </a:p>
        </p:txBody>
      </p:sp>
      <p:sp>
        <p:nvSpPr>
          <p:cNvPr id="3" name="Sisällön paikkamerkki 2">
            <a:extLst>
              <a:ext uri="{FF2B5EF4-FFF2-40B4-BE49-F238E27FC236}">
                <a16:creationId xmlns:a16="http://schemas.microsoft.com/office/drawing/2014/main" id="{F9797D9E-1ED5-4122-B5B2-01E35A5FC600}"/>
              </a:ext>
            </a:extLst>
          </p:cNvPr>
          <p:cNvSpPr>
            <a:spLocks noGrp="1"/>
          </p:cNvSpPr>
          <p:nvPr>
            <p:ph idx="1"/>
          </p:nvPr>
        </p:nvSpPr>
        <p:spPr>
          <a:xfrm>
            <a:off x="623031" y="1196181"/>
            <a:ext cx="10945938" cy="5153842"/>
          </a:xfrm>
        </p:spPr>
        <p:txBody>
          <a:bodyPr>
            <a:noAutofit/>
          </a:bodyPr>
          <a:lstStyle/>
          <a:p>
            <a:r>
              <a:rPr lang="sv-FI" sz="2400" dirty="0"/>
              <a:t>lärarna ska ingripa också i nätmobbning som sker under skoltid eller under aktiviteter i anknytning till skolan/läroanstalten och där skolans elever/läroanstaltens studerande är delaktiga</a:t>
            </a:r>
          </a:p>
          <a:p>
            <a:r>
              <a:rPr lang="sv-FI" sz="2400" dirty="0"/>
              <a:t>ingripande enligt samma principer som för traditionella former av mobbning</a:t>
            </a:r>
          </a:p>
          <a:p>
            <a:r>
              <a:rPr lang="sv-FI" sz="2400" dirty="0"/>
              <a:t>yttrandefriheten och hemligheten i fråga om förtroliga meddelanden ska beaktas</a:t>
            </a:r>
          </a:p>
          <a:p>
            <a:r>
              <a:rPr lang="sv-FI" sz="2400" dirty="0"/>
              <a:t>osakliga skriverier, foton eller videor kan rapporteras till den som tillhandahåller sociala medier</a:t>
            </a:r>
          </a:p>
          <a:p>
            <a:r>
              <a:rPr lang="sv-FI" sz="2400" dirty="0"/>
              <a:t>om innehållet konstateras strida mot mediets regler, kan rapporteringen leda till att innehållet avlägsnas/användarkontot stängs</a:t>
            </a:r>
          </a:p>
          <a:p>
            <a:r>
              <a:rPr lang="sv-FI" sz="2400" dirty="0"/>
              <a:t>polisen är även närvarande på sociala medier och ger råd i problemsituationer.</a:t>
            </a:r>
          </a:p>
        </p:txBody>
      </p:sp>
    </p:spTree>
    <p:extLst>
      <p:ext uri="{BB962C8B-B14F-4D97-AF65-F5344CB8AC3E}">
        <p14:creationId xmlns:p14="http://schemas.microsoft.com/office/powerpoint/2010/main" val="334093493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BA7ED96B-6D1A-4889-AF03-C4FD4CD57DE9}"/>
              </a:ext>
            </a:extLst>
          </p:cNvPr>
          <p:cNvSpPr>
            <a:spLocks noGrp="1"/>
          </p:cNvSpPr>
          <p:nvPr>
            <p:ph type="title"/>
          </p:nvPr>
        </p:nvSpPr>
        <p:spPr>
          <a:xfrm>
            <a:off x="766281" y="18255"/>
            <a:ext cx="10515600" cy="1325563"/>
          </a:xfrm>
        </p:spPr>
        <p:txBody>
          <a:bodyPr>
            <a:normAutofit/>
          </a:bodyPr>
          <a:lstStyle/>
          <a:p>
            <a:pPr algn="ctr"/>
            <a:r>
              <a:rPr lang="sv-FI">
                <a:solidFill>
                  <a:srgbClr val="0041DC"/>
                </a:solidFill>
              </a:rPr>
              <a:t>Meddelande till vårdnadshavaren</a:t>
            </a:r>
          </a:p>
        </p:txBody>
      </p:sp>
      <p:sp>
        <p:nvSpPr>
          <p:cNvPr id="3" name="Sisällön paikkamerkki 2">
            <a:extLst>
              <a:ext uri="{FF2B5EF4-FFF2-40B4-BE49-F238E27FC236}">
                <a16:creationId xmlns:a16="http://schemas.microsoft.com/office/drawing/2014/main" id="{BFEB1D5F-D863-4E01-B84C-38498FB66E27}"/>
              </a:ext>
            </a:extLst>
          </p:cNvPr>
          <p:cNvSpPr>
            <a:spLocks noGrp="1"/>
          </p:cNvSpPr>
          <p:nvPr>
            <p:ph idx="1"/>
          </p:nvPr>
        </p:nvSpPr>
        <p:spPr>
          <a:xfrm>
            <a:off x="587928" y="1028701"/>
            <a:ext cx="11016144" cy="5627456"/>
          </a:xfrm>
        </p:spPr>
        <p:txBody>
          <a:bodyPr>
            <a:noAutofit/>
          </a:bodyPr>
          <a:lstStyle/>
          <a:p>
            <a:pPr>
              <a:lnSpc>
                <a:spcPct val="110000"/>
              </a:lnSpc>
            </a:pPr>
            <a:r>
              <a:rPr lang="sv-FI" sz="2000" dirty="0">
                <a:latin typeface="+mj-lt"/>
              </a:rPr>
              <a:t>en bra verksamhetskultur omfattar att tillvägagångssätten för samarbete avtalas med hemmen –  samtidigt fastställs hur vårdnadshavarna kontaktas vid eventuella problemsituationer</a:t>
            </a:r>
          </a:p>
          <a:p>
            <a:pPr>
              <a:lnSpc>
                <a:spcPct val="110000"/>
              </a:lnSpc>
            </a:pPr>
            <a:r>
              <a:rPr lang="sv-FI" sz="2000" dirty="0">
                <a:latin typeface="+mj-lt"/>
              </a:rPr>
              <a:t>läraren eller rektorn ska meddela om trakasserier, mobbning eller våld som skett i skolan eller under skolvägen och som kommit till deras kännedom till vårdnadshavaren för den elev som gjort sig skyldig till detta och för den elev som utsatts för detta (grundläggande utbildning) </a:t>
            </a:r>
          </a:p>
          <a:p>
            <a:pPr>
              <a:lnSpc>
                <a:spcPct val="110000"/>
              </a:lnSpc>
            </a:pPr>
            <a:r>
              <a:rPr lang="sv-FI" sz="2000" dirty="0">
                <a:latin typeface="+mj-lt"/>
              </a:rPr>
              <a:t>mobbning sker också på fritiden och speciellt i fråga om nätmobbning är det svårt att fastställa när mobbningen sker i skolan/läroanstalten och när utanför skoldagen. Det rekommenderas att vårdnadshavarna meddelar läraren om mobbning de fått kännedom om så att även skolan/läroanstalten kan fästa uppmärksamhet vid saken.</a:t>
            </a:r>
            <a:endParaRPr lang="fi-FI" sz="2000" dirty="0"/>
          </a:p>
        </p:txBody>
      </p:sp>
    </p:spTree>
    <p:extLst>
      <p:ext uri="{BB962C8B-B14F-4D97-AF65-F5344CB8AC3E}">
        <p14:creationId xmlns:p14="http://schemas.microsoft.com/office/powerpoint/2010/main" val="73915100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CB62053-4673-460F-8286-924EC842F8B2}"/>
              </a:ext>
            </a:extLst>
          </p:cNvPr>
          <p:cNvSpPr>
            <a:spLocks noGrp="1"/>
          </p:cNvSpPr>
          <p:nvPr>
            <p:ph type="title"/>
          </p:nvPr>
        </p:nvSpPr>
        <p:spPr>
          <a:xfrm>
            <a:off x="838200" y="0"/>
            <a:ext cx="10515600" cy="1325563"/>
          </a:xfrm>
        </p:spPr>
        <p:txBody>
          <a:bodyPr>
            <a:normAutofit/>
          </a:bodyPr>
          <a:lstStyle/>
          <a:p>
            <a:pPr algn="ctr"/>
            <a:r>
              <a:rPr lang="sv-FI">
                <a:solidFill>
                  <a:srgbClr val="0041DC"/>
                </a:solidFill>
              </a:rPr>
              <a:t>Meddelande till myndigheterna</a:t>
            </a:r>
          </a:p>
        </p:txBody>
      </p:sp>
      <p:sp>
        <p:nvSpPr>
          <p:cNvPr id="3" name="Sisällön paikkamerkki 2">
            <a:extLst>
              <a:ext uri="{FF2B5EF4-FFF2-40B4-BE49-F238E27FC236}">
                <a16:creationId xmlns:a16="http://schemas.microsoft.com/office/drawing/2014/main" id="{9FB42ED7-A871-403F-B521-814D4215B4F2}"/>
              </a:ext>
            </a:extLst>
          </p:cNvPr>
          <p:cNvSpPr>
            <a:spLocks noGrp="1"/>
          </p:cNvSpPr>
          <p:nvPr>
            <p:ph idx="1"/>
          </p:nvPr>
        </p:nvSpPr>
        <p:spPr>
          <a:xfrm>
            <a:off x="612169" y="1125609"/>
            <a:ext cx="10515600" cy="5460126"/>
          </a:xfrm>
        </p:spPr>
        <p:txBody>
          <a:bodyPr>
            <a:normAutofit lnSpcReduction="10000"/>
          </a:bodyPr>
          <a:lstStyle/>
          <a:p>
            <a:r>
              <a:rPr lang="sv-FI" sz="2400" dirty="0"/>
              <a:t>om skolan/läroanstalten inte lyckas få mobbningen att upphöra med tillgängliga metoder</a:t>
            </a:r>
          </a:p>
          <a:p>
            <a:r>
              <a:rPr lang="sv-FI" sz="2400" dirty="0"/>
              <a:t>särskilt i frågor som gäller säkerhet är det bra att planera samarbetet med myndigheter utanför skolan/läroanstalten redan innan problem uppkommer</a:t>
            </a:r>
          </a:p>
          <a:p>
            <a:r>
              <a:rPr lang="sv-FI" sz="2400" dirty="0"/>
              <a:t>målet är att alla myndigheter ska ha en enhetlig uppfattning om hur man agerar i problemsituationer såväl på olika håll som tillsammans</a:t>
            </a:r>
          </a:p>
          <a:p>
            <a:r>
              <a:rPr lang="sv-FI" sz="2400" dirty="0"/>
              <a:t>behovet av barnskydd ska utredas om ett barns behov av vård och omsorg, omständigheter som äventyrar barnets utveckling eller eget beteende förutsätter det (barnskyddsanmälan)</a:t>
            </a:r>
          </a:p>
          <a:p>
            <a:r>
              <a:rPr lang="sv-FI" sz="2400" dirty="0"/>
              <a:t>särskilt i allvarligare situationer har skolan/läroanstalten rätt / i akuta fall skyldighet att anmäla situationen till polisen</a:t>
            </a:r>
          </a:p>
          <a:p>
            <a:r>
              <a:rPr lang="sv-FI" sz="2400" dirty="0"/>
              <a:t>barnskyddet och polisen kan alltid konsulteras så att eleven/den studerande inte kan identifieras utifrån sammanhanget.</a:t>
            </a:r>
          </a:p>
        </p:txBody>
      </p:sp>
    </p:spTree>
    <p:extLst>
      <p:ext uri="{BB962C8B-B14F-4D97-AF65-F5344CB8AC3E}">
        <p14:creationId xmlns:p14="http://schemas.microsoft.com/office/powerpoint/2010/main" val="212924497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DC4C676A-B8B0-4B08-A93B-F2737D526BBE}"/>
              </a:ext>
            </a:extLst>
          </p:cNvPr>
          <p:cNvSpPr>
            <a:spLocks noGrp="1"/>
          </p:cNvSpPr>
          <p:nvPr>
            <p:ph type="title"/>
          </p:nvPr>
        </p:nvSpPr>
        <p:spPr>
          <a:xfrm>
            <a:off x="838200" y="213464"/>
            <a:ext cx="10515600" cy="1325563"/>
          </a:xfrm>
        </p:spPr>
        <p:txBody>
          <a:bodyPr>
            <a:normAutofit/>
          </a:bodyPr>
          <a:lstStyle/>
          <a:p>
            <a:pPr algn="ctr"/>
            <a:r>
              <a:rPr lang="sv-FI" sz="4000" dirty="0">
                <a:solidFill>
                  <a:srgbClr val="0041DC"/>
                </a:solidFill>
              </a:rPr>
              <a:t>Disciplinära och ingripande åtgärder </a:t>
            </a:r>
            <a:br>
              <a:rPr lang="sv-FI" sz="4000" dirty="0">
                <a:solidFill>
                  <a:srgbClr val="0041DC"/>
                </a:solidFill>
              </a:rPr>
            </a:br>
            <a:r>
              <a:rPr lang="sv-FI" sz="4000" dirty="0">
                <a:solidFill>
                  <a:srgbClr val="0041DC"/>
                </a:solidFill>
              </a:rPr>
              <a:t>vid mobbning</a:t>
            </a:r>
          </a:p>
        </p:txBody>
      </p:sp>
      <p:sp>
        <p:nvSpPr>
          <p:cNvPr id="3" name="Sisällön paikkamerkki 2">
            <a:extLst>
              <a:ext uri="{FF2B5EF4-FFF2-40B4-BE49-F238E27FC236}">
                <a16:creationId xmlns:a16="http://schemas.microsoft.com/office/drawing/2014/main" id="{0ED57200-94DD-4964-8B5B-F52B29CDE99F}"/>
              </a:ext>
            </a:extLst>
          </p:cNvPr>
          <p:cNvSpPr>
            <a:spLocks noGrp="1"/>
          </p:cNvSpPr>
          <p:nvPr>
            <p:ph idx="1"/>
          </p:nvPr>
        </p:nvSpPr>
        <p:spPr>
          <a:xfrm>
            <a:off x="523876" y="1762124"/>
            <a:ext cx="11077574" cy="4882411"/>
          </a:xfrm>
        </p:spPr>
        <p:txBody>
          <a:bodyPr>
            <a:normAutofit/>
          </a:bodyPr>
          <a:lstStyle/>
          <a:p>
            <a:r>
              <a:rPr lang="sv-FI" sz="2400" dirty="0">
                <a:latin typeface="+mj-lt"/>
              </a:rPr>
              <a:t>den som deltar i undervisningen har rätt till en trygg studiemiljö där arbetsro råder</a:t>
            </a:r>
          </a:p>
          <a:p>
            <a:r>
              <a:rPr lang="sv-FI" sz="2400" dirty="0">
                <a:latin typeface="+mj-lt"/>
              </a:rPr>
              <a:t>ett bra arbetsklimat bygger på pedagogiska lösningar, förståelse för gruppdynamik samt en förtroendefull och omsorgsfull atmosfär</a:t>
            </a:r>
          </a:p>
          <a:p>
            <a:r>
              <a:rPr lang="sv-FI" sz="2400" dirty="0">
                <a:latin typeface="+mj-lt"/>
              </a:rPr>
              <a:t>gemensskapsfrämjande verksamhetssätt och undervisning av emotionella och kommunikativa färdigheter förebygger också problem med arbetsron och mobbning</a:t>
            </a:r>
          </a:p>
          <a:p>
            <a:r>
              <a:rPr lang="sv-FI" sz="2400" dirty="0">
                <a:latin typeface="+mj-lt"/>
              </a:rPr>
              <a:t>ibland får man inte mobbningen att upphöra genom att systematiskt ordna uppföljningssamtal eller med stöd av föräldrarna, utan det behövs disciplinära åtgärder för att ingripa i osakliga handlingar </a:t>
            </a:r>
          </a:p>
          <a:p>
            <a:r>
              <a:rPr lang="sv-FI" sz="2400" dirty="0">
                <a:latin typeface="+mj-lt"/>
              </a:rPr>
              <a:t>disciplinära metoder som lämpar sig för mobbningssituationer beskrivs i kapitel 3.5 i handboken.</a:t>
            </a:r>
          </a:p>
          <a:p>
            <a:endParaRPr lang="fi-FI" dirty="0">
              <a:latin typeface="+mj-lt"/>
            </a:endParaRPr>
          </a:p>
        </p:txBody>
      </p:sp>
    </p:spTree>
    <p:extLst>
      <p:ext uri="{BB962C8B-B14F-4D97-AF65-F5344CB8AC3E}">
        <p14:creationId xmlns:p14="http://schemas.microsoft.com/office/powerpoint/2010/main" val="58517472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07585B72-A884-4C45-AC35-F72BE626B4DF}"/>
              </a:ext>
            </a:extLst>
          </p:cNvPr>
          <p:cNvSpPr>
            <a:spLocks noGrp="1"/>
          </p:cNvSpPr>
          <p:nvPr>
            <p:ph type="title"/>
          </p:nvPr>
        </p:nvSpPr>
        <p:spPr>
          <a:xfrm>
            <a:off x="756007" y="221287"/>
            <a:ext cx="10515600" cy="1325563"/>
          </a:xfrm>
        </p:spPr>
        <p:txBody>
          <a:bodyPr>
            <a:noAutofit/>
          </a:bodyPr>
          <a:lstStyle/>
          <a:p>
            <a:pPr algn="ctr"/>
            <a:r>
              <a:rPr lang="sv-FI" dirty="0">
                <a:solidFill>
                  <a:srgbClr val="0041DC"/>
                </a:solidFill>
              </a:rPr>
              <a:t>Ändringar i undervisnings-arrangemangen eller skolbyte</a:t>
            </a:r>
          </a:p>
        </p:txBody>
      </p:sp>
      <p:sp>
        <p:nvSpPr>
          <p:cNvPr id="3" name="Sisällön paikkamerkki 2">
            <a:extLst>
              <a:ext uri="{FF2B5EF4-FFF2-40B4-BE49-F238E27FC236}">
                <a16:creationId xmlns:a16="http://schemas.microsoft.com/office/drawing/2014/main" id="{824036A9-C82A-411E-83EF-E8EC7CED45F7}"/>
              </a:ext>
            </a:extLst>
          </p:cNvPr>
          <p:cNvSpPr>
            <a:spLocks noGrp="1"/>
          </p:cNvSpPr>
          <p:nvPr>
            <p:ph idx="1"/>
          </p:nvPr>
        </p:nvSpPr>
        <p:spPr>
          <a:xfrm>
            <a:off x="684087" y="1849348"/>
            <a:ext cx="10515600" cy="4869950"/>
          </a:xfrm>
        </p:spPr>
        <p:style>
          <a:lnRef idx="2">
            <a:schemeClr val="accent1"/>
          </a:lnRef>
          <a:fillRef idx="1">
            <a:schemeClr val="lt1"/>
          </a:fillRef>
          <a:effectRef idx="0">
            <a:schemeClr val="accent1"/>
          </a:effectRef>
          <a:fontRef idx="minor">
            <a:schemeClr val="dk1"/>
          </a:fontRef>
        </p:style>
        <p:txBody>
          <a:bodyPr>
            <a:normAutofit fontScale="85000" lnSpcReduction="20000"/>
          </a:bodyPr>
          <a:lstStyle/>
          <a:p>
            <a:r>
              <a:rPr lang="sv-FI" dirty="0"/>
              <a:t>Rektorn kan </a:t>
            </a:r>
            <a:r>
              <a:rPr lang="sv-FI" dirty="0">
                <a:solidFill>
                  <a:srgbClr val="0041DC"/>
                </a:solidFill>
              </a:rPr>
              <a:t>ändra elevernas klass- och gruppindelning på pedagogiska eller säkerhetsrelaterade grunder</a:t>
            </a:r>
            <a:r>
              <a:rPr lang="sv-FI" dirty="0"/>
              <a:t> om undervisningen inte annars kan genomföras enligt läroplanen. Ändringen kan vara </a:t>
            </a:r>
            <a:r>
              <a:rPr lang="sv-FI" sz="3000" dirty="0">
                <a:solidFill>
                  <a:srgbClr val="0041DC"/>
                </a:solidFill>
              </a:rPr>
              <a:t>tillfällig eller permanent</a:t>
            </a:r>
            <a:r>
              <a:rPr lang="sv-FI" dirty="0"/>
              <a:t>.</a:t>
            </a:r>
            <a:r>
              <a:rPr lang="sv-FI" dirty="0">
                <a:solidFill>
                  <a:srgbClr val="0041DC"/>
                </a:solidFill>
              </a:rPr>
              <a:t> </a:t>
            </a:r>
            <a:r>
              <a:rPr lang="sv-FI" dirty="0"/>
              <a:t>Ändringen av undervisningsarrangemangen kan inte användas som bestraffningsmedel.</a:t>
            </a:r>
          </a:p>
          <a:p>
            <a:r>
              <a:rPr lang="sv-FI" dirty="0"/>
              <a:t>Enligt 6 § i lagen om grundläggande utbildning kan kommunen </a:t>
            </a:r>
            <a:r>
              <a:rPr lang="sv-FI" sz="3000" dirty="0">
                <a:solidFill>
                  <a:srgbClr val="0041DC"/>
                </a:solidFill>
              </a:rPr>
              <a:t>av grundad anledning som har samband med undervisningen byta plats för undervisningen utan att ändra på undervisningsspråket</a:t>
            </a:r>
            <a:r>
              <a:rPr lang="sv-FI" dirty="0"/>
              <a:t>.</a:t>
            </a:r>
            <a:r>
              <a:rPr lang="sv-FI" sz="3000" dirty="0">
                <a:solidFill>
                  <a:srgbClr val="0041DC"/>
                </a:solidFill>
              </a:rPr>
              <a:t> </a:t>
            </a:r>
            <a:r>
              <a:rPr lang="sv-FI" dirty="0"/>
              <a:t>Byte av plats för undervisningen kan också komma i fråga av anledningar som har samband med eleven. Skolbyte som görs av anledning som har samband med eleven förutsätter, i mån av möjlighet, samförstånd med elevens vårdnadshavare. Det finns ingen rättspraxis för att flytta en elev som gjort sig skyldig till mobbning till en annan skola. Byte av skola kan inte betraktas som en rekommenderad åtgärd, men det kan tillämpas i enskilda fall som en sista utväg. </a:t>
            </a:r>
          </a:p>
        </p:txBody>
      </p:sp>
    </p:spTree>
    <p:extLst>
      <p:ext uri="{BB962C8B-B14F-4D97-AF65-F5344CB8AC3E}">
        <p14:creationId xmlns:p14="http://schemas.microsoft.com/office/powerpoint/2010/main" val="372001817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58734D59-8E88-4FEF-991E-119EDE9C4006}"/>
              </a:ext>
            </a:extLst>
          </p:cNvPr>
          <p:cNvSpPr>
            <a:spLocks noGrp="1"/>
          </p:cNvSpPr>
          <p:nvPr>
            <p:ph type="title"/>
          </p:nvPr>
        </p:nvSpPr>
        <p:spPr>
          <a:xfrm>
            <a:off x="398980" y="170556"/>
            <a:ext cx="11394040" cy="1093441"/>
          </a:xfrm>
        </p:spPr>
        <p:txBody>
          <a:bodyPr>
            <a:noAutofit/>
          </a:bodyPr>
          <a:lstStyle/>
          <a:p>
            <a:pPr algn="ctr"/>
            <a:r>
              <a:rPr lang="sv-FI" sz="3200" dirty="0">
                <a:solidFill>
                  <a:srgbClr val="0041DC"/>
                </a:solidFill>
              </a:rPr>
              <a:t>Elev- och studerandevårdstjänster som stöd för eleven/den studerande (psykolog- och kuratorstjänster samt skol- och studerandehälsovård)</a:t>
            </a:r>
          </a:p>
        </p:txBody>
      </p:sp>
      <p:sp>
        <p:nvSpPr>
          <p:cNvPr id="3" name="Sisällön paikkamerkki 2">
            <a:extLst>
              <a:ext uri="{FF2B5EF4-FFF2-40B4-BE49-F238E27FC236}">
                <a16:creationId xmlns:a16="http://schemas.microsoft.com/office/drawing/2014/main" id="{2DF6F9CD-713E-47AC-8E3C-7BB346A188E6}"/>
              </a:ext>
            </a:extLst>
          </p:cNvPr>
          <p:cNvSpPr>
            <a:spLocks noGrp="1"/>
          </p:cNvSpPr>
          <p:nvPr>
            <p:ph idx="1"/>
          </p:nvPr>
        </p:nvSpPr>
        <p:spPr>
          <a:xfrm>
            <a:off x="528264" y="1446560"/>
            <a:ext cx="11264756" cy="5290443"/>
          </a:xfrm>
        </p:spPr>
        <p:style>
          <a:lnRef idx="2">
            <a:schemeClr val="accent1"/>
          </a:lnRef>
          <a:fillRef idx="1">
            <a:schemeClr val="lt1"/>
          </a:fillRef>
          <a:effectRef idx="0">
            <a:schemeClr val="accent1"/>
          </a:effectRef>
          <a:fontRef idx="minor">
            <a:schemeClr val="dk1"/>
          </a:fontRef>
        </p:style>
        <p:txBody>
          <a:bodyPr>
            <a:normAutofit lnSpcReduction="10000"/>
          </a:bodyPr>
          <a:lstStyle/>
          <a:p>
            <a:r>
              <a:rPr lang="sv-FI" sz="2000" dirty="0"/>
              <a:t>Att bli mobbad och att mobba andra utgör båda allvarliga utvecklingsrisker </a:t>
            </a:r>
          </a:p>
          <a:p>
            <a:r>
              <a:rPr lang="sv-FI" sz="2000" dirty="0"/>
              <a:t>Elever som är parter i mobbningssituationer har </a:t>
            </a:r>
            <a:r>
              <a:rPr lang="sv-FI" sz="2000" dirty="0">
                <a:solidFill>
                  <a:srgbClr val="0041DC"/>
                </a:solidFill>
              </a:rPr>
              <a:t>rätt till den elev- och studerandevård och de tjänster de behöver </a:t>
            </a:r>
          </a:p>
          <a:p>
            <a:r>
              <a:rPr lang="sv-FI" sz="2000" dirty="0"/>
              <a:t>Skolans/läroanstaltens uppgift är att se till att eleverna/studerandena och deras vårdnadshavare är medvetna om sina rättigheter till elev- och studerandevårdstjänster </a:t>
            </a:r>
          </a:p>
          <a:p>
            <a:r>
              <a:rPr lang="sv-FI" sz="2000" dirty="0"/>
              <a:t>Om en anställd vid skolan/läroanstalten eller inom elev- och studerandevården bedömer att en elev/studerande behöver elev- och studerandevårdens psykolog- eller kuratorstjänster, ska den anställda </a:t>
            </a:r>
            <a:r>
              <a:rPr lang="sv-FI" sz="2000" dirty="0">
                <a:solidFill>
                  <a:srgbClr val="0041DC"/>
                </a:solidFill>
              </a:rPr>
              <a:t>utan dröjsmål</a:t>
            </a:r>
            <a:r>
              <a:rPr lang="sv-FI" sz="2000" dirty="0"/>
              <a:t> kontakta dem (tillsammans med eleven/den studerande). Samtidigt ska psykologen eller kuratorn få de </a:t>
            </a:r>
            <a:r>
              <a:rPr lang="sv-FI" sz="2000" dirty="0">
                <a:solidFill>
                  <a:srgbClr val="0041DC"/>
                </a:solidFill>
              </a:rPr>
              <a:t>uppgifter som behövs för bedömning av stödbehovet</a:t>
            </a:r>
            <a:r>
              <a:rPr lang="sv-FI" sz="2000" dirty="0"/>
              <a:t>.</a:t>
            </a:r>
            <a:r>
              <a:rPr lang="sv-FI" sz="2000" dirty="0">
                <a:solidFill>
                  <a:srgbClr val="0041DC"/>
                </a:solidFill>
              </a:rPr>
              <a:t> </a:t>
            </a:r>
          </a:p>
          <a:p>
            <a:r>
              <a:rPr lang="sv-FI" sz="2000" dirty="0"/>
              <a:t>Med samtycke av eleven/den studerande eller vårdnadshavaren kan behovet av stöd från elev- och studerandevården som mobbningssituationen orsakar behandlas i en </a:t>
            </a:r>
            <a:r>
              <a:rPr lang="sv-FI" sz="2000" dirty="0">
                <a:solidFill>
                  <a:srgbClr val="0041DC"/>
                </a:solidFill>
              </a:rPr>
              <a:t>sektorsövergripande expertgrupp</a:t>
            </a:r>
            <a:r>
              <a:rPr lang="sv-FI" sz="2000" dirty="0"/>
              <a:t>.</a:t>
            </a:r>
            <a:r>
              <a:rPr lang="sv-FI" sz="2000" dirty="0">
                <a:solidFill>
                  <a:srgbClr val="0041DC"/>
                </a:solidFill>
              </a:rPr>
              <a:t> </a:t>
            </a:r>
          </a:p>
          <a:p>
            <a:r>
              <a:rPr lang="sv-FI" sz="2000" dirty="0"/>
              <a:t>Inom den grundläggande utbildningen ska utbildningsanordnaren se till att nödvändig elevvård ordnas för </a:t>
            </a:r>
            <a:r>
              <a:rPr lang="sv-FI" sz="2000" dirty="0">
                <a:solidFill>
                  <a:srgbClr val="0041DC"/>
                </a:solidFill>
              </a:rPr>
              <a:t>en elev som påförts ett disciplinärt straff och en elev som förvägrats rätt att delta i undervisningen</a:t>
            </a:r>
            <a:r>
              <a:rPr lang="sv-FI" sz="2000" dirty="0"/>
              <a:t>. </a:t>
            </a:r>
          </a:p>
        </p:txBody>
      </p:sp>
    </p:spTree>
    <p:extLst>
      <p:ext uri="{BB962C8B-B14F-4D97-AF65-F5344CB8AC3E}">
        <p14:creationId xmlns:p14="http://schemas.microsoft.com/office/powerpoint/2010/main" val="372502612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73360880-E6C2-40E3-B52F-1979CE1062CC}"/>
              </a:ext>
            </a:extLst>
          </p:cNvPr>
          <p:cNvSpPr>
            <a:spLocks noGrp="1"/>
          </p:cNvSpPr>
          <p:nvPr>
            <p:ph type="title"/>
          </p:nvPr>
        </p:nvSpPr>
        <p:spPr>
          <a:xfrm>
            <a:off x="725185" y="0"/>
            <a:ext cx="10515600" cy="1325563"/>
          </a:xfrm>
        </p:spPr>
        <p:txBody>
          <a:bodyPr>
            <a:noAutofit/>
          </a:bodyPr>
          <a:lstStyle/>
          <a:p>
            <a:pPr algn="ctr"/>
            <a:r>
              <a:rPr lang="sv-FI" sz="4800">
                <a:solidFill>
                  <a:srgbClr val="0041DC"/>
                </a:solidFill>
              </a:rPr>
              <a:t>Mobbning kan vara ett brott</a:t>
            </a:r>
          </a:p>
        </p:txBody>
      </p:sp>
      <p:sp>
        <p:nvSpPr>
          <p:cNvPr id="3" name="Sisällön paikkamerkki 2">
            <a:extLst>
              <a:ext uri="{FF2B5EF4-FFF2-40B4-BE49-F238E27FC236}">
                <a16:creationId xmlns:a16="http://schemas.microsoft.com/office/drawing/2014/main" id="{774898F8-CE57-4A82-82FB-4F320BE5CDA0}"/>
              </a:ext>
            </a:extLst>
          </p:cNvPr>
          <p:cNvSpPr>
            <a:spLocks noGrp="1"/>
          </p:cNvSpPr>
          <p:nvPr>
            <p:ph idx="1"/>
          </p:nvPr>
        </p:nvSpPr>
        <p:spPr>
          <a:xfrm>
            <a:off x="591620" y="1253331"/>
            <a:ext cx="10515600" cy="5373500"/>
          </a:xfrm>
        </p:spPr>
        <p:txBody>
          <a:bodyPr>
            <a:normAutofit/>
          </a:bodyPr>
          <a:lstStyle/>
          <a:p>
            <a:r>
              <a:rPr lang="sv-FI" sz="2400" dirty="0"/>
              <a:t>Det finns situationer där mobbningen av en elev/studerande är så </a:t>
            </a:r>
            <a:r>
              <a:rPr lang="sv-FI" sz="2400" dirty="0">
                <a:solidFill>
                  <a:srgbClr val="0041DC"/>
                </a:solidFill>
              </a:rPr>
              <a:t>allvarlig eller långvarig</a:t>
            </a:r>
            <a:r>
              <a:rPr lang="sv-FI" sz="2400" dirty="0"/>
              <a:t> att den uppfyller kännetecknen för brott </a:t>
            </a:r>
          </a:p>
          <a:p>
            <a:r>
              <a:rPr lang="sv-FI" sz="2400" dirty="0"/>
              <a:t>Vid misstanke om brott kan </a:t>
            </a:r>
            <a:r>
              <a:rPr lang="sv-FI" sz="2400" dirty="0">
                <a:solidFill>
                  <a:srgbClr val="0041DC"/>
                </a:solidFill>
              </a:rPr>
              <a:t>polisen </a:t>
            </a:r>
            <a:r>
              <a:rPr lang="sv-FI" sz="2400" dirty="0"/>
              <a:t>rådfrågas om saken </a:t>
            </a:r>
          </a:p>
          <a:p>
            <a:r>
              <a:rPr lang="sv-FI" sz="2400" dirty="0"/>
              <a:t>Alla som medverkat i mobbningen kan vara skyldiga till brott: även att fungera som mobbarens </a:t>
            </a:r>
            <a:r>
              <a:rPr lang="sv-FI" sz="2400" dirty="0">
                <a:solidFill>
                  <a:srgbClr val="0041DC"/>
                </a:solidFill>
              </a:rPr>
              <a:t>medbrottsling, medlöpare eller uppviglare</a:t>
            </a:r>
            <a:r>
              <a:rPr lang="sv-FI" sz="2400" dirty="0"/>
              <a:t> är ibland straffbara gärningar (t.ex. att uppmana till mobbning) </a:t>
            </a:r>
          </a:p>
          <a:p>
            <a:r>
              <a:rPr lang="sv-FI" sz="2400" dirty="0"/>
              <a:t>Mobbning kan uppfylla </a:t>
            </a:r>
            <a:r>
              <a:rPr lang="sv-FI" sz="2400" dirty="0">
                <a:solidFill>
                  <a:srgbClr val="0041DC"/>
                </a:solidFill>
              </a:rPr>
              <a:t>kännetecknen för många olika brott</a:t>
            </a:r>
            <a:r>
              <a:rPr lang="sv-FI" sz="2400" dirty="0"/>
              <a:t>. Brottsrubriceringarna behandlas i kapitel 3.6 i handboken. </a:t>
            </a:r>
          </a:p>
          <a:p>
            <a:r>
              <a:rPr lang="sv-FI" sz="2400" dirty="0"/>
              <a:t>Diskussion om mobbning som brott och om att elevens/studerandens egna handlingar i mobbningssituationer kan vara straffbara hjälper eleverna/studerandena att förstå vilken allvarlig sak mobbning i själva verket är. </a:t>
            </a:r>
          </a:p>
        </p:txBody>
      </p:sp>
    </p:spTree>
    <p:extLst>
      <p:ext uri="{BB962C8B-B14F-4D97-AF65-F5344CB8AC3E}">
        <p14:creationId xmlns:p14="http://schemas.microsoft.com/office/powerpoint/2010/main" val="121566928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EEFB4C75-133C-4CA2-8B88-8B89DA17366A}"/>
              </a:ext>
            </a:extLst>
          </p:cNvPr>
          <p:cNvSpPr>
            <a:spLocks noGrp="1"/>
          </p:cNvSpPr>
          <p:nvPr>
            <p:ph type="title"/>
          </p:nvPr>
        </p:nvSpPr>
        <p:spPr>
          <a:xfrm>
            <a:off x="627635" y="190110"/>
            <a:ext cx="10515600" cy="1325563"/>
          </a:xfrm>
        </p:spPr>
        <p:txBody>
          <a:bodyPr>
            <a:normAutofit/>
          </a:bodyPr>
          <a:lstStyle/>
          <a:p>
            <a:pPr algn="ctr"/>
            <a:r>
              <a:rPr lang="sv-FI" b="1">
                <a:solidFill>
                  <a:srgbClr val="3333FF"/>
                </a:solidFill>
              </a:rPr>
              <a:t>Gemensamma examensdelar</a:t>
            </a:r>
            <a:br>
              <a:rPr lang="sv-FI" b="1">
                <a:solidFill>
                  <a:srgbClr val="3333FF"/>
                </a:solidFill>
              </a:rPr>
            </a:br>
            <a:r>
              <a:rPr lang="sv-FI" b="1">
                <a:solidFill>
                  <a:srgbClr val="3333FF"/>
                </a:solidFill>
              </a:rPr>
              <a:t>Yrkesutbildningen</a:t>
            </a:r>
          </a:p>
        </p:txBody>
      </p:sp>
      <p:sp>
        <p:nvSpPr>
          <p:cNvPr id="3" name="Sisällön paikkamerkki 2">
            <a:extLst>
              <a:ext uri="{FF2B5EF4-FFF2-40B4-BE49-F238E27FC236}">
                <a16:creationId xmlns:a16="http://schemas.microsoft.com/office/drawing/2014/main" id="{9C06EDBC-0EDC-4CAF-B9F7-7CE4A49B801A}"/>
              </a:ext>
            </a:extLst>
          </p:cNvPr>
          <p:cNvSpPr>
            <a:spLocks noGrp="1"/>
          </p:cNvSpPr>
          <p:nvPr>
            <p:ph idx="1"/>
          </p:nvPr>
        </p:nvSpPr>
        <p:spPr>
          <a:xfrm>
            <a:off x="741935" y="1838730"/>
            <a:ext cx="10515600" cy="3871507"/>
          </a:xfrm>
        </p:spPr>
        <p:txBody>
          <a:bodyPr/>
          <a:lstStyle/>
          <a:p>
            <a:endParaRPr lang="fi-FI" dirty="0"/>
          </a:p>
        </p:txBody>
      </p:sp>
      <p:sp>
        <p:nvSpPr>
          <p:cNvPr id="4" name="Päivämäärän paikkamerkki 3">
            <a:extLst>
              <a:ext uri="{FF2B5EF4-FFF2-40B4-BE49-F238E27FC236}">
                <a16:creationId xmlns:a16="http://schemas.microsoft.com/office/drawing/2014/main" id="{A83B9E07-DC79-45A1-BB82-463DDA750FAA}"/>
              </a:ext>
            </a:extLst>
          </p:cNvPr>
          <p:cNvSpPr>
            <a:spLocks noGrp="1"/>
          </p:cNvSpPr>
          <p:nvPr>
            <p:ph type="dt" sz="half" idx="10"/>
          </p:nvPr>
        </p:nvSpPr>
        <p:spPr/>
        <p:txBody>
          <a:bodyPr/>
          <a:lstStyle/>
          <a:p>
            <a:fld id="{5A93E190-C3B8-4F0D-BC5A-414A6F0316F6}" type="datetime1">
              <a:rPr lang="en-GB" smtClean="0"/>
              <a:t>05/05/2021</a:t>
            </a:fld>
            <a:endParaRPr lang="en-GB"/>
          </a:p>
        </p:txBody>
      </p:sp>
      <p:sp>
        <p:nvSpPr>
          <p:cNvPr id="5" name="Alatunnisteen paikkamerkki 4">
            <a:extLst>
              <a:ext uri="{FF2B5EF4-FFF2-40B4-BE49-F238E27FC236}">
                <a16:creationId xmlns:a16="http://schemas.microsoft.com/office/drawing/2014/main" id="{293BA2E2-1DF3-4B7C-96EA-A5D30CB517BE}"/>
              </a:ext>
            </a:extLst>
          </p:cNvPr>
          <p:cNvSpPr>
            <a:spLocks noGrp="1"/>
          </p:cNvSpPr>
          <p:nvPr>
            <p:ph type="ftr" sz="quarter" idx="11"/>
          </p:nvPr>
        </p:nvSpPr>
        <p:spPr/>
        <p:txBody>
          <a:bodyPr/>
          <a:lstStyle/>
          <a:p>
            <a:r>
              <a:rPr lang="sv-FI"/>
              <a:t>Utbildningsstyrelsen</a:t>
            </a:r>
          </a:p>
        </p:txBody>
      </p:sp>
      <p:sp>
        <p:nvSpPr>
          <p:cNvPr id="6" name="Dian numeron paikkamerkki 5">
            <a:extLst>
              <a:ext uri="{FF2B5EF4-FFF2-40B4-BE49-F238E27FC236}">
                <a16:creationId xmlns:a16="http://schemas.microsoft.com/office/drawing/2014/main" id="{42A704D7-0305-40A2-ADA7-7B098C926579}"/>
              </a:ext>
            </a:extLst>
          </p:cNvPr>
          <p:cNvSpPr>
            <a:spLocks noGrp="1"/>
          </p:cNvSpPr>
          <p:nvPr>
            <p:ph type="sldNum" sz="quarter" idx="12"/>
          </p:nvPr>
        </p:nvSpPr>
        <p:spPr/>
        <p:txBody>
          <a:bodyPr/>
          <a:lstStyle/>
          <a:p>
            <a:fld id="{A6E131DE-DA31-4CDF-828A-8EB206A3CD12}" type="slidenum">
              <a:rPr lang="en-GB" smtClean="0"/>
              <a:t>39</a:t>
            </a:fld>
            <a:endParaRPr lang="en-GB"/>
          </a:p>
        </p:txBody>
      </p:sp>
      <p:pic>
        <p:nvPicPr>
          <p:cNvPr id="7" name="Kuva 6" descr="Kuva, joka sisältää kohteen sisä, pieni, lelu, istuminen&#10;&#10;Kuvaus luotu automaattisesti">
            <a:extLst>
              <a:ext uri="{FF2B5EF4-FFF2-40B4-BE49-F238E27FC236}">
                <a16:creationId xmlns:a16="http://schemas.microsoft.com/office/drawing/2014/main" id="{668C9482-4AF1-49BE-9945-B07D160019DE}"/>
              </a:ext>
            </a:extLst>
          </p:cNvPr>
          <p:cNvPicPr>
            <a:picLocks noChangeAspect="1"/>
          </p:cNvPicPr>
          <p:nvPr/>
        </p:nvPicPr>
        <p:blipFill rotWithShape="1">
          <a:blip r:embed="rId2">
            <a:extLst>
              <a:ext uri="{28A0092B-C50C-407E-A947-70E740481C1C}">
                <a14:useLocalDpi xmlns:a14="http://schemas.microsoft.com/office/drawing/2010/main" val="0"/>
              </a:ext>
            </a:extLst>
          </a:blip>
          <a:srcRect t="2522" b="13209"/>
          <a:stretch/>
        </p:blipFill>
        <p:spPr>
          <a:xfrm>
            <a:off x="20" y="10"/>
            <a:ext cx="12191980" cy="6857990"/>
          </a:xfrm>
          <a:prstGeom prst="rect">
            <a:avLst/>
          </a:prstGeom>
        </p:spPr>
      </p:pic>
      <p:sp>
        <p:nvSpPr>
          <p:cNvPr id="8" name="Suorakulmio 7">
            <a:extLst>
              <a:ext uri="{FF2B5EF4-FFF2-40B4-BE49-F238E27FC236}">
                <a16:creationId xmlns:a16="http://schemas.microsoft.com/office/drawing/2014/main" id="{BCE1DFD1-8D7B-4A95-BC3D-A95E550B441E}"/>
              </a:ext>
            </a:extLst>
          </p:cNvPr>
          <p:cNvSpPr/>
          <p:nvPr/>
        </p:nvSpPr>
        <p:spPr>
          <a:xfrm>
            <a:off x="376183" y="4523394"/>
            <a:ext cx="8234417" cy="1754326"/>
          </a:xfrm>
          <a:prstGeom prst="rect">
            <a:avLst/>
          </a:prstGeom>
          <a:solidFill>
            <a:srgbClr val="0041DC"/>
          </a:solidFill>
        </p:spPr>
        <p:txBody>
          <a:bodyPr wrap="square">
            <a:spAutoFit/>
          </a:bodyPr>
          <a:lstStyle/>
          <a:p>
            <a:pPr algn="ctr"/>
            <a:r>
              <a:rPr lang="sv-FI" sz="3600" dirty="0">
                <a:solidFill>
                  <a:schemeClr val="bg1"/>
                </a:solidFill>
              </a:rPr>
              <a:t>Anvisningar för yrkespersoner, </a:t>
            </a:r>
          </a:p>
          <a:p>
            <a:pPr algn="ctr"/>
            <a:r>
              <a:rPr lang="sv-FI" sz="3600" dirty="0">
                <a:solidFill>
                  <a:schemeClr val="bg1"/>
                </a:solidFill>
              </a:rPr>
              <a:t>elever/studerande och vårdnadshavare</a:t>
            </a:r>
          </a:p>
        </p:txBody>
      </p:sp>
    </p:spTree>
    <p:extLst>
      <p:ext uri="{BB962C8B-B14F-4D97-AF65-F5344CB8AC3E}">
        <p14:creationId xmlns:p14="http://schemas.microsoft.com/office/powerpoint/2010/main" val="65499446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60C62F87-F2D4-4AF0-952A-817310531D4B}"/>
              </a:ext>
            </a:extLst>
          </p:cNvPr>
          <p:cNvSpPr>
            <a:spLocks noGrp="1"/>
          </p:cNvSpPr>
          <p:nvPr>
            <p:ph type="title"/>
          </p:nvPr>
        </p:nvSpPr>
        <p:spPr>
          <a:xfrm>
            <a:off x="570484" y="632860"/>
            <a:ext cx="10515600" cy="1326569"/>
          </a:xfrm>
        </p:spPr>
        <p:txBody>
          <a:bodyPr>
            <a:noAutofit/>
          </a:bodyPr>
          <a:lstStyle/>
          <a:p>
            <a:pPr algn="ctr"/>
            <a:r>
              <a:rPr lang="sv-FI" sz="3600" dirty="0">
                <a:solidFill>
                  <a:srgbClr val="0000FF"/>
                </a:solidFill>
              </a:rPr>
              <a:t>Skolans/läroanstaltens personal har det primära ansvaret för skol- och läroanstaltgemenskapens välbefinnande</a:t>
            </a:r>
            <a:br>
              <a:rPr lang="sv-FI" dirty="0"/>
            </a:br>
            <a:endParaRPr lang="sv-FI" dirty="0"/>
          </a:p>
        </p:txBody>
      </p:sp>
      <p:sp>
        <p:nvSpPr>
          <p:cNvPr id="3" name="Sisällön paikkamerkki 2">
            <a:extLst>
              <a:ext uri="{FF2B5EF4-FFF2-40B4-BE49-F238E27FC236}">
                <a16:creationId xmlns:a16="http://schemas.microsoft.com/office/drawing/2014/main" id="{A70D99CF-E0F7-4522-BC3C-7F1026DBD40D}"/>
              </a:ext>
            </a:extLst>
          </p:cNvPr>
          <p:cNvSpPr>
            <a:spLocks noGrp="1"/>
          </p:cNvSpPr>
          <p:nvPr>
            <p:ph idx="1"/>
          </p:nvPr>
        </p:nvSpPr>
        <p:spPr>
          <a:xfrm>
            <a:off x="436627" y="1959429"/>
            <a:ext cx="10783315" cy="4564661"/>
          </a:xfrm>
        </p:spPr>
        <p:txBody>
          <a:bodyPr>
            <a:normAutofit lnSpcReduction="10000"/>
          </a:bodyPr>
          <a:lstStyle/>
          <a:p>
            <a:pPr marL="0" indent="0">
              <a:buNone/>
              <a:defRPr/>
            </a:pPr>
            <a:r>
              <a:rPr lang="sv-FI" dirty="0">
                <a:solidFill>
                  <a:srgbClr val="0041DC"/>
                </a:solidFill>
              </a:rPr>
              <a:t>Alla </a:t>
            </a:r>
            <a:r>
              <a:rPr lang="sv-FI" dirty="0">
                <a:solidFill>
                  <a:srgbClr val="FF0000"/>
                </a:solidFill>
              </a:rPr>
              <a:t>som arbetar med elever i skolan/studerande på läroanstalter och de som ansvarar för elev- och studerandevårdstjänsterna ska </a:t>
            </a:r>
            <a:r>
              <a:rPr lang="sv-FI" dirty="0">
                <a:solidFill>
                  <a:srgbClr val="0041DC"/>
                </a:solidFill>
              </a:rPr>
              <a:t>i sina uppgifter </a:t>
            </a:r>
            <a:r>
              <a:rPr lang="sv-FI" dirty="0">
                <a:solidFill>
                  <a:srgbClr val="FF0000"/>
                </a:solidFill>
              </a:rPr>
              <a:t>främja elevernas/studerandenas och skol-/läroanstaltgemenskapens välbefinnande och samarbetet med hemmen.</a:t>
            </a:r>
          </a:p>
          <a:p>
            <a:pPr>
              <a:defRPr/>
            </a:pPr>
            <a:r>
              <a:rPr lang="sv-FI" dirty="0"/>
              <a:t>Skyldighet till förebyggande arbete</a:t>
            </a:r>
          </a:p>
          <a:p>
            <a:pPr>
              <a:defRPr/>
            </a:pPr>
            <a:r>
              <a:rPr lang="sv-FI" dirty="0"/>
              <a:t>Skyldighet att ingripa i mobbnings- och andra problemsituationer. </a:t>
            </a:r>
          </a:p>
          <a:p>
            <a:pPr>
              <a:defRPr/>
            </a:pPr>
            <a:r>
              <a:rPr lang="sv-FI" dirty="0"/>
              <a:t>Var och en som observerat eller fått kännedom om mobbning ska se till att saken börjar utredas omedelbart. </a:t>
            </a:r>
          </a:p>
          <a:p>
            <a:pPr>
              <a:defRPr/>
            </a:pPr>
            <a:endParaRPr lang="fi-FI" dirty="0"/>
          </a:p>
          <a:p>
            <a:pPr marL="0" indent="0">
              <a:buNone/>
            </a:pPr>
            <a:endParaRPr lang="fi-FI" dirty="0"/>
          </a:p>
        </p:txBody>
      </p:sp>
      <p:sp>
        <p:nvSpPr>
          <p:cNvPr id="4" name="Päivämäärän paikkamerkki 3">
            <a:extLst>
              <a:ext uri="{FF2B5EF4-FFF2-40B4-BE49-F238E27FC236}">
                <a16:creationId xmlns:a16="http://schemas.microsoft.com/office/drawing/2014/main" id="{56F04832-B781-4A73-A6CC-75390ED07609}"/>
              </a:ext>
            </a:extLst>
          </p:cNvPr>
          <p:cNvSpPr>
            <a:spLocks noGrp="1"/>
          </p:cNvSpPr>
          <p:nvPr>
            <p:ph type="dt" sz="half" idx="10"/>
          </p:nvPr>
        </p:nvSpPr>
        <p:spPr/>
        <p:txBody>
          <a:bodyPr/>
          <a:lstStyle/>
          <a:p>
            <a:fld id="{5A93E190-C3B8-4F0D-BC5A-414A6F0316F6}" type="datetime1">
              <a:rPr lang="en-GB" smtClean="0"/>
              <a:t>05/05/2021</a:t>
            </a:fld>
            <a:endParaRPr lang="en-GB"/>
          </a:p>
        </p:txBody>
      </p:sp>
      <p:sp>
        <p:nvSpPr>
          <p:cNvPr id="5" name="Alatunnisteen paikkamerkki 4">
            <a:extLst>
              <a:ext uri="{FF2B5EF4-FFF2-40B4-BE49-F238E27FC236}">
                <a16:creationId xmlns:a16="http://schemas.microsoft.com/office/drawing/2014/main" id="{97C066BF-3D27-4ECF-8E9B-E637BD768385}"/>
              </a:ext>
            </a:extLst>
          </p:cNvPr>
          <p:cNvSpPr>
            <a:spLocks noGrp="1"/>
          </p:cNvSpPr>
          <p:nvPr>
            <p:ph type="ftr" sz="quarter" idx="11"/>
          </p:nvPr>
        </p:nvSpPr>
        <p:spPr/>
        <p:txBody>
          <a:bodyPr/>
          <a:lstStyle/>
          <a:p>
            <a:r>
              <a:rPr lang="sv-FI"/>
              <a:t>Utbildningsstyrelsen</a:t>
            </a:r>
          </a:p>
        </p:txBody>
      </p:sp>
      <p:sp>
        <p:nvSpPr>
          <p:cNvPr id="6" name="Dian numeron paikkamerkki 5">
            <a:extLst>
              <a:ext uri="{FF2B5EF4-FFF2-40B4-BE49-F238E27FC236}">
                <a16:creationId xmlns:a16="http://schemas.microsoft.com/office/drawing/2014/main" id="{2659C924-1765-4F0C-A117-0ECC6F34503F}"/>
              </a:ext>
            </a:extLst>
          </p:cNvPr>
          <p:cNvSpPr>
            <a:spLocks noGrp="1"/>
          </p:cNvSpPr>
          <p:nvPr>
            <p:ph type="sldNum" sz="quarter" idx="12"/>
          </p:nvPr>
        </p:nvSpPr>
        <p:spPr/>
        <p:txBody>
          <a:bodyPr/>
          <a:lstStyle/>
          <a:p>
            <a:fld id="{A6E131DE-DA31-4CDF-828A-8EB206A3CD12}" type="slidenum">
              <a:rPr lang="en-GB" smtClean="0"/>
              <a:t>40</a:t>
            </a:fld>
            <a:endParaRPr lang="en-GB"/>
          </a:p>
        </p:txBody>
      </p:sp>
    </p:spTree>
    <p:extLst>
      <p:ext uri="{BB962C8B-B14F-4D97-AF65-F5344CB8AC3E}">
        <p14:creationId xmlns:p14="http://schemas.microsoft.com/office/powerpoint/2010/main" val="20978283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080AC6B-235D-4B51-9D94-24E501C1A279}"/>
              </a:ext>
            </a:extLst>
          </p:cNvPr>
          <p:cNvSpPr>
            <a:spLocks noGrp="1"/>
          </p:cNvSpPr>
          <p:nvPr>
            <p:ph type="title"/>
          </p:nvPr>
        </p:nvSpPr>
        <p:spPr>
          <a:xfrm>
            <a:off x="503810" y="0"/>
            <a:ext cx="10648950" cy="1325563"/>
          </a:xfrm>
        </p:spPr>
        <p:txBody>
          <a:bodyPr>
            <a:normAutofit/>
          </a:bodyPr>
          <a:lstStyle/>
          <a:p>
            <a:pPr algn="ctr"/>
            <a:r>
              <a:rPr lang="sv-FI">
                <a:solidFill>
                  <a:srgbClr val="0000FF"/>
                </a:solidFill>
              </a:rPr>
              <a:t>Anmälningsskyldigheter</a:t>
            </a:r>
          </a:p>
        </p:txBody>
      </p:sp>
      <p:sp>
        <p:nvSpPr>
          <p:cNvPr id="3" name="Sisällön paikkamerkki 2">
            <a:extLst>
              <a:ext uri="{FF2B5EF4-FFF2-40B4-BE49-F238E27FC236}">
                <a16:creationId xmlns:a16="http://schemas.microsoft.com/office/drawing/2014/main" id="{3F68B2D4-1157-4BB7-AF5B-7FB626172BFE}"/>
              </a:ext>
            </a:extLst>
          </p:cNvPr>
          <p:cNvSpPr>
            <a:spLocks noGrp="1"/>
          </p:cNvSpPr>
          <p:nvPr>
            <p:ph idx="1"/>
          </p:nvPr>
        </p:nvSpPr>
        <p:spPr>
          <a:xfrm>
            <a:off x="585280" y="1763486"/>
            <a:ext cx="11021440" cy="4592864"/>
          </a:xfrm>
        </p:spPr>
        <p:txBody>
          <a:bodyPr>
            <a:normAutofit fontScale="92500" lnSpcReduction="10000"/>
          </a:bodyPr>
          <a:lstStyle/>
          <a:p>
            <a:r>
              <a:rPr lang="sv-FI" sz="2000" dirty="0"/>
              <a:t>Till vårdnadshavaren för en elev som gjort sig skyldig till/utsätts för mobbning om det gäller mobbning (inkl. våld och trakasserier) i eller på vägen till/från skolan (gäller endast läraren och rektorn, grundläggande utbildningen)</a:t>
            </a:r>
          </a:p>
          <a:p>
            <a:pPr marL="0" indent="0">
              <a:buNone/>
            </a:pPr>
            <a:endParaRPr lang="sv-FI" sz="2000" dirty="0"/>
          </a:p>
          <a:p>
            <a:r>
              <a:rPr lang="sv-FI" sz="2000" dirty="0"/>
              <a:t>Behov av barnskydd </a:t>
            </a:r>
          </a:p>
          <a:p>
            <a:r>
              <a:rPr lang="sv-FI" sz="2000" dirty="0"/>
              <a:t>Behov av socialvård</a:t>
            </a:r>
          </a:p>
          <a:p>
            <a:pPr lvl="1"/>
            <a:r>
              <a:rPr lang="sv-FI" sz="2000" dirty="0"/>
              <a:t>Hänvisning till socialservice eller</a:t>
            </a:r>
          </a:p>
          <a:p>
            <a:pPr lvl="1"/>
            <a:r>
              <a:rPr lang="sv-FI" sz="2000" dirty="0"/>
              <a:t>Anmälan (med samtycke) till socialvårdsmyndigheterna </a:t>
            </a:r>
          </a:p>
          <a:p>
            <a:r>
              <a:rPr lang="sv-FI" sz="2000" dirty="0"/>
              <a:t>Misstanke om sexualbrott till polisen (+ barnskyddet)</a:t>
            </a:r>
          </a:p>
          <a:p>
            <a:r>
              <a:rPr lang="sv-FI" sz="2000" dirty="0"/>
              <a:t>Brott mot liv eller hälsa, för vilket maximistraffet är fängelse i minst 2 år, till polisen (+ till barnskyddet)</a:t>
            </a:r>
          </a:p>
          <a:p>
            <a:pPr marL="0" indent="0">
              <a:buNone/>
            </a:pPr>
            <a:endParaRPr lang="sv-FI" sz="2000" dirty="0"/>
          </a:p>
          <a:p>
            <a:pPr marL="0" indent="0" algn="ctr">
              <a:buNone/>
            </a:pPr>
            <a:r>
              <a:rPr lang="sv-FI" sz="2400" dirty="0">
                <a:solidFill>
                  <a:srgbClr val="FF0000"/>
                </a:solidFill>
              </a:rPr>
              <a:t>I oklara situationer kan man alltid konsultera barnskyddet och polisen anonymt.</a:t>
            </a:r>
          </a:p>
        </p:txBody>
      </p:sp>
      <p:sp>
        <p:nvSpPr>
          <p:cNvPr id="4" name="Päivämäärän paikkamerkki 3">
            <a:extLst>
              <a:ext uri="{FF2B5EF4-FFF2-40B4-BE49-F238E27FC236}">
                <a16:creationId xmlns:a16="http://schemas.microsoft.com/office/drawing/2014/main" id="{35D77147-06F1-4A70-89BA-C63963174F60}"/>
              </a:ext>
            </a:extLst>
          </p:cNvPr>
          <p:cNvSpPr>
            <a:spLocks noGrp="1"/>
          </p:cNvSpPr>
          <p:nvPr>
            <p:ph type="dt" sz="half" idx="10"/>
          </p:nvPr>
        </p:nvSpPr>
        <p:spPr/>
        <p:txBody>
          <a:bodyPr/>
          <a:lstStyle/>
          <a:p>
            <a:fld id="{5A93E190-C3B8-4F0D-BC5A-414A6F0316F6}" type="datetime1">
              <a:rPr lang="en-GB" smtClean="0"/>
              <a:t>05/05/2021</a:t>
            </a:fld>
            <a:endParaRPr lang="en-GB"/>
          </a:p>
        </p:txBody>
      </p:sp>
      <p:sp>
        <p:nvSpPr>
          <p:cNvPr id="5" name="Alatunnisteen paikkamerkki 4">
            <a:extLst>
              <a:ext uri="{FF2B5EF4-FFF2-40B4-BE49-F238E27FC236}">
                <a16:creationId xmlns:a16="http://schemas.microsoft.com/office/drawing/2014/main" id="{72D7B688-AC90-474F-994F-81AFF93385E4}"/>
              </a:ext>
            </a:extLst>
          </p:cNvPr>
          <p:cNvSpPr>
            <a:spLocks noGrp="1"/>
          </p:cNvSpPr>
          <p:nvPr>
            <p:ph type="ftr" sz="quarter" idx="11"/>
          </p:nvPr>
        </p:nvSpPr>
        <p:spPr/>
        <p:txBody>
          <a:bodyPr/>
          <a:lstStyle/>
          <a:p>
            <a:r>
              <a:rPr lang="sv-FI"/>
              <a:t>Utbildningsstyrelsen</a:t>
            </a:r>
          </a:p>
        </p:txBody>
      </p:sp>
      <p:sp>
        <p:nvSpPr>
          <p:cNvPr id="6" name="Dian numeron paikkamerkki 5">
            <a:extLst>
              <a:ext uri="{FF2B5EF4-FFF2-40B4-BE49-F238E27FC236}">
                <a16:creationId xmlns:a16="http://schemas.microsoft.com/office/drawing/2014/main" id="{989EA1DB-76FD-46D4-9CC2-5E896E562E7A}"/>
              </a:ext>
            </a:extLst>
          </p:cNvPr>
          <p:cNvSpPr>
            <a:spLocks noGrp="1"/>
          </p:cNvSpPr>
          <p:nvPr>
            <p:ph type="sldNum" sz="quarter" idx="12"/>
          </p:nvPr>
        </p:nvSpPr>
        <p:spPr/>
        <p:txBody>
          <a:bodyPr/>
          <a:lstStyle/>
          <a:p>
            <a:fld id="{A6E131DE-DA31-4CDF-828A-8EB206A3CD12}" type="slidenum">
              <a:rPr lang="en-GB" smtClean="0"/>
              <a:t>41</a:t>
            </a:fld>
            <a:endParaRPr lang="en-GB"/>
          </a:p>
        </p:txBody>
      </p:sp>
    </p:spTree>
    <p:extLst>
      <p:ext uri="{BB962C8B-B14F-4D97-AF65-F5344CB8AC3E}">
        <p14:creationId xmlns:p14="http://schemas.microsoft.com/office/powerpoint/2010/main" val="409646908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12C5DDEA-B5EA-4FA3-BF2C-2EC26E985D1E}"/>
              </a:ext>
            </a:extLst>
          </p:cNvPr>
          <p:cNvSpPr>
            <a:spLocks noGrp="1"/>
          </p:cNvSpPr>
          <p:nvPr>
            <p:ph type="title"/>
          </p:nvPr>
        </p:nvSpPr>
        <p:spPr>
          <a:xfrm>
            <a:off x="578729" y="136525"/>
            <a:ext cx="10515600" cy="1325563"/>
          </a:xfrm>
        </p:spPr>
        <p:txBody>
          <a:bodyPr>
            <a:normAutofit/>
          </a:bodyPr>
          <a:lstStyle/>
          <a:p>
            <a:pPr algn="ctr"/>
            <a:r>
              <a:rPr lang="sv-FI">
                <a:solidFill>
                  <a:srgbClr val="0000FF"/>
                </a:solidFill>
              </a:rPr>
              <a:t>Rätt att lämna ut och få uppgifter</a:t>
            </a:r>
          </a:p>
        </p:txBody>
      </p:sp>
      <p:sp>
        <p:nvSpPr>
          <p:cNvPr id="3" name="Sisällön paikkamerkki 2">
            <a:extLst>
              <a:ext uri="{FF2B5EF4-FFF2-40B4-BE49-F238E27FC236}">
                <a16:creationId xmlns:a16="http://schemas.microsoft.com/office/drawing/2014/main" id="{D7EC5837-77F5-41CA-926E-5F7EDE1D9BF9}"/>
              </a:ext>
            </a:extLst>
          </p:cNvPr>
          <p:cNvSpPr>
            <a:spLocks noGrp="1"/>
          </p:cNvSpPr>
          <p:nvPr>
            <p:ph idx="1"/>
          </p:nvPr>
        </p:nvSpPr>
        <p:spPr>
          <a:xfrm>
            <a:off x="392013" y="1447801"/>
            <a:ext cx="10889032" cy="4908549"/>
          </a:xfrm>
        </p:spPr>
        <p:txBody>
          <a:bodyPr>
            <a:normAutofit fontScale="92500" lnSpcReduction="10000"/>
          </a:bodyPr>
          <a:lstStyle/>
          <a:p>
            <a:r>
              <a:rPr lang="sv-FI" sz="2600" dirty="0"/>
              <a:t>Nödvändiga uppgifter för att undervisningen ska kunna ordnas på ändamålsenligt sätt (grundläggande utbildning och gymnasium) </a:t>
            </a:r>
          </a:p>
          <a:p>
            <a:r>
              <a:rPr lang="sv-FI" sz="2600" dirty="0"/>
              <a:t>Uppgifter om studerandens hälsotillstånd och funktionsförmåga som är nödvändiga för att garantera en trygg studiemiljö (gymnasium och yrkesutbildning)</a:t>
            </a:r>
          </a:p>
          <a:p>
            <a:r>
              <a:rPr lang="sv-FI" sz="2600" dirty="0"/>
              <a:t>Uppgifter som är nödvändiga för att ordna och genomföra den individuella elev- och studerandevården (grundläggande utbildning, gymnasium och yrkesutbildning)</a:t>
            </a:r>
          </a:p>
          <a:p>
            <a:r>
              <a:rPr lang="sv-FI" sz="2600" dirty="0"/>
              <a:t>Uppgifter som är nödvändiga för undervisningen/utbildningen för den nya undervisnings-/utbildningsanordnaren i övergångsskeden (under 18 år)</a:t>
            </a:r>
          </a:p>
          <a:p>
            <a:r>
              <a:rPr lang="sv-FI" sz="2600" dirty="0"/>
              <a:t>Uppgifter om elev- och studerandevården överförs med samtycke (med undantag av 16 § i lagen om elev- och studerandevård, kontakta psykolog- eller kuratorstjänster utan dröjsmål)</a:t>
            </a:r>
          </a:p>
          <a:p>
            <a:pPr marL="0" indent="0">
              <a:buNone/>
            </a:pPr>
            <a:endParaRPr lang="fi-FI" sz="2800" dirty="0">
              <a:latin typeface="+mj-lt"/>
            </a:endParaRPr>
          </a:p>
        </p:txBody>
      </p:sp>
      <p:sp>
        <p:nvSpPr>
          <p:cNvPr id="4" name="Päivämäärän paikkamerkki 3">
            <a:extLst>
              <a:ext uri="{FF2B5EF4-FFF2-40B4-BE49-F238E27FC236}">
                <a16:creationId xmlns:a16="http://schemas.microsoft.com/office/drawing/2014/main" id="{F84554F0-BBE1-4908-9CAE-81BF6FC5E959}"/>
              </a:ext>
            </a:extLst>
          </p:cNvPr>
          <p:cNvSpPr>
            <a:spLocks noGrp="1"/>
          </p:cNvSpPr>
          <p:nvPr>
            <p:ph type="dt" sz="half" idx="10"/>
          </p:nvPr>
        </p:nvSpPr>
        <p:spPr/>
        <p:txBody>
          <a:bodyPr/>
          <a:lstStyle/>
          <a:p>
            <a:fld id="{5A93E190-C3B8-4F0D-BC5A-414A6F0316F6}" type="datetime1">
              <a:rPr lang="en-GB" smtClean="0"/>
              <a:t>05/05/2021</a:t>
            </a:fld>
            <a:endParaRPr lang="en-GB"/>
          </a:p>
        </p:txBody>
      </p:sp>
      <p:sp>
        <p:nvSpPr>
          <p:cNvPr id="5" name="Alatunnisteen paikkamerkki 4">
            <a:extLst>
              <a:ext uri="{FF2B5EF4-FFF2-40B4-BE49-F238E27FC236}">
                <a16:creationId xmlns:a16="http://schemas.microsoft.com/office/drawing/2014/main" id="{E426142B-5446-4849-B15F-A68E2AF8A334}"/>
              </a:ext>
            </a:extLst>
          </p:cNvPr>
          <p:cNvSpPr>
            <a:spLocks noGrp="1"/>
          </p:cNvSpPr>
          <p:nvPr>
            <p:ph type="ftr" sz="quarter" idx="11"/>
          </p:nvPr>
        </p:nvSpPr>
        <p:spPr/>
        <p:txBody>
          <a:bodyPr/>
          <a:lstStyle/>
          <a:p>
            <a:r>
              <a:rPr lang="sv-FI"/>
              <a:t>Utbildningsstyrelsen</a:t>
            </a:r>
          </a:p>
        </p:txBody>
      </p:sp>
      <p:sp>
        <p:nvSpPr>
          <p:cNvPr id="6" name="Dian numeron paikkamerkki 5">
            <a:extLst>
              <a:ext uri="{FF2B5EF4-FFF2-40B4-BE49-F238E27FC236}">
                <a16:creationId xmlns:a16="http://schemas.microsoft.com/office/drawing/2014/main" id="{3A72A761-58F1-44AE-A4CC-00154801E795}"/>
              </a:ext>
            </a:extLst>
          </p:cNvPr>
          <p:cNvSpPr>
            <a:spLocks noGrp="1"/>
          </p:cNvSpPr>
          <p:nvPr>
            <p:ph type="sldNum" sz="quarter" idx="12"/>
          </p:nvPr>
        </p:nvSpPr>
        <p:spPr/>
        <p:txBody>
          <a:bodyPr/>
          <a:lstStyle/>
          <a:p>
            <a:fld id="{A6E131DE-DA31-4CDF-828A-8EB206A3CD12}" type="slidenum">
              <a:rPr lang="en-GB" smtClean="0"/>
              <a:t>42</a:t>
            </a:fld>
            <a:endParaRPr lang="en-GB"/>
          </a:p>
        </p:txBody>
      </p:sp>
    </p:spTree>
    <p:extLst>
      <p:ext uri="{BB962C8B-B14F-4D97-AF65-F5344CB8AC3E}">
        <p14:creationId xmlns:p14="http://schemas.microsoft.com/office/powerpoint/2010/main" val="5229501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70C52A29-6F6C-4874-ADE1-B3AA7DF47C85}"/>
              </a:ext>
            </a:extLst>
          </p:cNvPr>
          <p:cNvSpPr>
            <a:spLocks noGrp="1"/>
          </p:cNvSpPr>
          <p:nvPr>
            <p:ph type="title"/>
          </p:nvPr>
        </p:nvSpPr>
        <p:spPr>
          <a:xfrm>
            <a:off x="723900" y="13022"/>
            <a:ext cx="10515600" cy="1325563"/>
          </a:xfrm>
        </p:spPr>
        <p:txBody>
          <a:bodyPr>
            <a:normAutofit fontScale="90000"/>
          </a:bodyPr>
          <a:lstStyle/>
          <a:p>
            <a:pPr algn="ctr"/>
            <a:r>
              <a:rPr lang="sv-FI" sz="4800" b="1">
                <a:solidFill>
                  <a:srgbClr val="0000FF"/>
                </a:solidFill>
              </a:rPr>
              <a:t>Rätt att lämna ut och få uppgifter 2/2</a:t>
            </a:r>
          </a:p>
        </p:txBody>
      </p:sp>
      <p:sp>
        <p:nvSpPr>
          <p:cNvPr id="3" name="Sisällön paikkamerkki 2">
            <a:extLst>
              <a:ext uri="{FF2B5EF4-FFF2-40B4-BE49-F238E27FC236}">
                <a16:creationId xmlns:a16="http://schemas.microsoft.com/office/drawing/2014/main" id="{48D02225-673C-4E92-889C-A327626D7AB9}"/>
              </a:ext>
            </a:extLst>
          </p:cNvPr>
          <p:cNvSpPr>
            <a:spLocks noGrp="1"/>
          </p:cNvSpPr>
          <p:nvPr>
            <p:ph idx="1"/>
          </p:nvPr>
        </p:nvSpPr>
        <p:spPr>
          <a:xfrm>
            <a:off x="490537" y="1338585"/>
            <a:ext cx="11210925" cy="4992687"/>
          </a:xfrm>
        </p:spPr>
        <p:txBody>
          <a:bodyPr>
            <a:normAutofit fontScale="92500" lnSpcReduction="20000"/>
          </a:bodyPr>
          <a:lstStyle/>
          <a:p>
            <a:r>
              <a:rPr lang="sv-FI" sz="3200">
                <a:latin typeface="+mj-lt"/>
              </a:rPr>
              <a:t>Utlämnandet av uppgifter grundar sig antingen på en bestämmelse i lagen eller på samtycke</a:t>
            </a:r>
          </a:p>
          <a:p>
            <a:r>
              <a:rPr lang="sv-FI" sz="3200">
                <a:latin typeface="+mj-lt"/>
              </a:rPr>
              <a:t>Bedömningen av om sekretessbelagda uppgifter ska överlämnas görs av den som har uppgifterna</a:t>
            </a:r>
          </a:p>
          <a:p>
            <a:r>
              <a:rPr lang="sv-FI" sz="3200">
                <a:latin typeface="+mj-lt"/>
              </a:rPr>
              <a:t>Exempel på information som är nödvändig för att undervisningen ska kunna ordnas på ändamålsenligt sätt: information om elevens hälsotillstånd som påverkar elevens egen eller andras säkerhet</a:t>
            </a:r>
          </a:p>
          <a:p>
            <a:r>
              <a:rPr lang="sv-FI" sz="3200">
                <a:latin typeface="+mj-lt"/>
              </a:rPr>
              <a:t>Det huruvida uppgifter om att en elev har blivit utsatt för mobbning/har mobbat andra är nödvändiga kräver separat övervägande i varje enskilt fall</a:t>
            </a:r>
          </a:p>
          <a:p>
            <a:pPr marL="0" indent="0" algn="ctr">
              <a:buNone/>
            </a:pPr>
            <a:r>
              <a:rPr lang="sv-FI" sz="3600">
                <a:solidFill>
                  <a:srgbClr val="FF0000"/>
                </a:solidFill>
                <a:latin typeface="+mj-lt"/>
              </a:rPr>
              <a:t>Om du är osäker på hur du ska gå till väga kan uppgifterna alltid lämnas ut med samtycke!</a:t>
            </a:r>
          </a:p>
          <a:p>
            <a:endParaRPr lang="fi-FI" dirty="0">
              <a:latin typeface="+mj-lt"/>
            </a:endParaRPr>
          </a:p>
        </p:txBody>
      </p:sp>
      <p:pic>
        <p:nvPicPr>
          <p:cNvPr id="4" name="Kuva 3" descr="Kuva, joka sisältää kohteen sisä, pieni, lelu, istuminen&#10;&#10;Kuvaus luotu automaattisesti">
            <a:extLst>
              <a:ext uri="{FF2B5EF4-FFF2-40B4-BE49-F238E27FC236}">
                <a16:creationId xmlns:a16="http://schemas.microsoft.com/office/drawing/2014/main" id="{B31C61FE-DA2D-4927-93EB-D20A59A50BDC}"/>
              </a:ext>
            </a:extLst>
          </p:cNvPr>
          <p:cNvPicPr>
            <a:picLocks noChangeAspect="1"/>
          </p:cNvPicPr>
          <p:nvPr/>
        </p:nvPicPr>
        <p:blipFill rotWithShape="1">
          <a:blip r:embed="rId2">
            <a:extLst>
              <a:ext uri="{28A0092B-C50C-407E-A947-70E740481C1C}">
                <a14:useLocalDpi xmlns:a14="http://schemas.microsoft.com/office/drawing/2010/main" val="0"/>
              </a:ext>
            </a:extLst>
          </a:blip>
          <a:srcRect t="2522" b="13209"/>
          <a:stretch/>
        </p:blipFill>
        <p:spPr>
          <a:xfrm>
            <a:off x="0" y="0"/>
            <a:ext cx="12191980" cy="6857990"/>
          </a:xfrm>
          <a:prstGeom prst="rect">
            <a:avLst/>
          </a:prstGeom>
        </p:spPr>
      </p:pic>
      <p:sp>
        <p:nvSpPr>
          <p:cNvPr id="6" name="Suorakulmio 5">
            <a:extLst>
              <a:ext uri="{FF2B5EF4-FFF2-40B4-BE49-F238E27FC236}">
                <a16:creationId xmlns:a16="http://schemas.microsoft.com/office/drawing/2014/main" id="{23A858D1-758A-4D96-9DDB-C22C17F8C169}"/>
              </a:ext>
            </a:extLst>
          </p:cNvPr>
          <p:cNvSpPr/>
          <p:nvPr/>
        </p:nvSpPr>
        <p:spPr>
          <a:xfrm>
            <a:off x="0" y="4292818"/>
            <a:ext cx="10638973" cy="2308324"/>
          </a:xfrm>
          <a:prstGeom prst="rect">
            <a:avLst/>
          </a:prstGeom>
          <a:solidFill>
            <a:srgbClr val="0041DC"/>
          </a:solidFill>
        </p:spPr>
        <p:txBody>
          <a:bodyPr wrap="square">
            <a:spAutoFit/>
          </a:bodyPr>
          <a:lstStyle/>
          <a:p>
            <a:r>
              <a:rPr lang="sv-FI" sz="3600" dirty="0">
                <a:solidFill>
                  <a:schemeClr val="bg1"/>
                </a:solidFill>
                <a:latin typeface="+mj-lt"/>
              </a:rPr>
              <a:t>Utbildningsanordnaren, rektorn, läraren, elev- och studerandevårdsgruppen och -tjänsterna, eleven/den studerande och vårdnadshavaren</a:t>
            </a:r>
          </a:p>
        </p:txBody>
      </p:sp>
    </p:spTree>
    <p:extLst>
      <p:ext uri="{BB962C8B-B14F-4D97-AF65-F5344CB8AC3E}">
        <p14:creationId xmlns:p14="http://schemas.microsoft.com/office/powerpoint/2010/main" val="288475459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3BF19E7-85B1-43D6-9581-B0A659C5A0A6}"/>
              </a:ext>
            </a:extLst>
          </p:cNvPr>
          <p:cNvSpPr>
            <a:spLocks noGrp="1"/>
          </p:cNvSpPr>
          <p:nvPr>
            <p:ph type="title"/>
          </p:nvPr>
        </p:nvSpPr>
        <p:spPr>
          <a:xfrm>
            <a:off x="529449" y="2961"/>
            <a:ext cx="10515600" cy="1325563"/>
          </a:xfrm>
        </p:spPr>
        <p:txBody>
          <a:bodyPr>
            <a:normAutofit/>
          </a:bodyPr>
          <a:lstStyle/>
          <a:p>
            <a:pPr algn="ctr"/>
            <a:r>
              <a:rPr lang="sv-FI">
                <a:solidFill>
                  <a:srgbClr val="0000FF"/>
                </a:solidFill>
              </a:rPr>
              <a:t>Utbildningsanordnaren 1/2</a:t>
            </a:r>
          </a:p>
        </p:txBody>
      </p:sp>
      <p:sp>
        <p:nvSpPr>
          <p:cNvPr id="3" name="Sisällön paikkamerkki 2">
            <a:extLst>
              <a:ext uri="{FF2B5EF4-FFF2-40B4-BE49-F238E27FC236}">
                <a16:creationId xmlns:a16="http://schemas.microsoft.com/office/drawing/2014/main" id="{C7D5889A-CA3A-499F-A17E-75A84B83977F}"/>
              </a:ext>
            </a:extLst>
          </p:cNvPr>
          <p:cNvSpPr>
            <a:spLocks noGrp="1"/>
          </p:cNvSpPr>
          <p:nvPr>
            <p:ph idx="1"/>
          </p:nvPr>
        </p:nvSpPr>
        <p:spPr>
          <a:xfrm>
            <a:off x="421149" y="961587"/>
            <a:ext cx="11133102" cy="5577325"/>
          </a:xfrm>
        </p:spPr>
        <p:txBody>
          <a:bodyPr>
            <a:normAutofit fontScale="92500" lnSpcReduction="10000"/>
          </a:bodyPr>
          <a:lstStyle/>
          <a:p>
            <a:pPr marL="0" indent="0">
              <a:buNone/>
            </a:pPr>
            <a:r>
              <a:rPr lang="sv-FI" sz="2600" dirty="0">
                <a:solidFill>
                  <a:srgbClr val="5BD013"/>
                </a:solidFill>
              </a:rPr>
              <a:t>Utbildningsanordnaren ansvarar generellt för lagenligheten i verksamheten och resursernas tillräcklighet vid skolorna och läroanstalterna den upprätthåller. Utbildningsanordnaren ansvarar för att likabehandling av eleverna/de studerande uppnås och för att gemensamma verksamhetsmodeller utvecklas på anordnarnivå.</a:t>
            </a:r>
          </a:p>
          <a:p>
            <a:pPr marL="0" indent="0">
              <a:buNone/>
            </a:pPr>
            <a:endParaRPr lang="fi-FI" sz="2600" dirty="0">
              <a:solidFill>
                <a:srgbClr val="33CC33"/>
              </a:solidFill>
            </a:endParaRPr>
          </a:p>
          <a:p>
            <a:r>
              <a:rPr lang="sv-FI" sz="2200" dirty="0"/>
              <a:t>Ansvarar för att </a:t>
            </a:r>
            <a:r>
              <a:rPr lang="sv-FI" sz="2200" dirty="0">
                <a:solidFill>
                  <a:srgbClr val="0041DC"/>
                </a:solidFill>
              </a:rPr>
              <a:t>skolorna/läroanstalterna följer lagstiftningen och att verksamhetens lagenlighet övervakas</a:t>
            </a:r>
            <a:r>
              <a:rPr lang="sv-FI" sz="2200" dirty="0"/>
              <a:t> </a:t>
            </a:r>
          </a:p>
          <a:p>
            <a:r>
              <a:rPr lang="sv-FI" sz="2200" dirty="0"/>
              <a:t>Ansvarar för att skolorna/läroanstalterna </a:t>
            </a:r>
            <a:r>
              <a:rPr lang="sv-FI" sz="2200" dirty="0">
                <a:solidFill>
                  <a:srgbClr val="0041DC"/>
                </a:solidFill>
              </a:rPr>
              <a:t>förebygger</a:t>
            </a:r>
            <a:r>
              <a:rPr lang="sv-FI" sz="2200" dirty="0"/>
              <a:t> mobbning, </a:t>
            </a:r>
            <a:r>
              <a:rPr lang="sv-FI" sz="2200" dirty="0">
                <a:solidFill>
                  <a:srgbClr val="0041DC"/>
                </a:solidFill>
              </a:rPr>
              <a:t>ingriper</a:t>
            </a:r>
            <a:r>
              <a:rPr lang="sv-FI" sz="2200" dirty="0"/>
              <a:t> i mobbning och </a:t>
            </a:r>
            <a:r>
              <a:rPr lang="sv-FI" sz="2200" dirty="0">
                <a:solidFill>
                  <a:srgbClr val="0041DC"/>
                </a:solidFill>
              </a:rPr>
              <a:t>följer upp</a:t>
            </a:r>
            <a:r>
              <a:rPr lang="sv-FI" sz="2200" dirty="0"/>
              <a:t> åtgärdernas inverkan </a:t>
            </a:r>
          </a:p>
          <a:p>
            <a:r>
              <a:rPr lang="sv-FI" sz="2200" dirty="0">
                <a:solidFill>
                  <a:srgbClr val="0041DC"/>
                </a:solidFill>
              </a:rPr>
              <a:t>Lagstadgade grupper</a:t>
            </a:r>
            <a:r>
              <a:rPr lang="sv-FI" sz="2200" dirty="0"/>
              <a:t> (t.ex. styrgrupp för elev- och studerandevården och enhetsspecifika elev- och studerandevårdsgrupper) har tillsatts och medlemmarna i dem har utsetts</a:t>
            </a:r>
          </a:p>
          <a:p>
            <a:r>
              <a:rPr lang="sv-FI" sz="2200" dirty="0"/>
              <a:t>Lagstadgade </a:t>
            </a:r>
            <a:r>
              <a:rPr lang="sv-FI" sz="2200" dirty="0">
                <a:solidFill>
                  <a:srgbClr val="0041DC"/>
                </a:solidFill>
              </a:rPr>
              <a:t>planer och stadgor</a:t>
            </a:r>
            <a:r>
              <a:rPr lang="sv-FI" sz="2200" dirty="0"/>
              <a:t> (t.ex. läroplaner, välfärdsplan för barn och unga, enhetsspecifika elev- och studerandevårdsplaner inkl. antimobbningsplan, ordningsregler, jämställdhetsplan och likabehandlingsplan) har godkänts, de motsvarar bestämmelserna och är uppdaterade och genomförandet av dem uppföljs.</a:t>
            </a:r>
          </a:p>
          <a:p>
            <a:endParaRPr lang="fi-FI" sz="2000" dirty="0">
              <a:latin typeface="+mj-lt"/>
            </a:endParaRPr>
          </a:p>
          <a:p>
            <a:endParaRPr lang="fi-FI" sz="2000" dirty="0">
              <a:latin typeface="+mj-lt"/>
            </a:endParaRPr>
          </a:p>
          <a:p>
            <a:pPr marL="0" indent="0">
              <a:buNone/>
            </a:pPr>
            <a:endParaRPr lang="fi-FI" sz="2000" dirty="0">
              <a:latin typeface="+mj-lt"/>
            </a:endParaRPr>
          </a:p>
        </p:txBody>
      </p:sp>
      <p:sp>
        <p:nvSpPr>
          <p:cNvPr id="6" name="Dian numeron paikkamerkki 5">
            <a:extLst>
              <a:ext uri="{FF2B5EF4-FFF2-40B4-BE49-F238E27FC236}">
                <a16:creationId xmlns:a16="http://schemas.microsoft.com/office/drawing/2014/main" id="{91CAEC16-8341-4728-910B-0687A5AFED34}"/>
              </a:ext>
            </a:extLst>
          </p:cNvPr>
          <p:cNvSpPr>
            <a:spLocks noGrp="1"/>
          </p:cNvSpPr>
          <p:nvPr>
            <p:ph type="sldNum" sz="quarter" idx="12"/>
          </p:nvPr>
        </p:nvSpPr>
        <p:spPr/>
        <p:txBody>
          <a:bodyPr/>
          <a:lstStyle/>
          <a:p>
            <a:fld id="{A6E131DE-DA31-4CDF-828A-8EB206A3CD12}" type="slidenum">
              <a:rPr lang="en-GB" smtClean="0"/>
              <a:t>44</a:t>
            </a:fld>
            <a:endParaRPr lang="en-GB"/>
          </a:p>
        </p:txBody>
      </p:sp>
    </p:spTree>
    <p:extLst>
      <p:ext uri="{BB962C8B-B14F-4D97-AF65-F5344CB8AC3E}">
        <p14:creationId xmlns:p14="http://schemas.microsoft.com/office/powerpoint/2010/main" val="357779013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56AD077C-1E82-4E42-BAF7-D53890C98CD4}"/>
              </a:ext>
            </a:extLst>
          </p:cNvPr>
          <p:cNvSpPr>
            <a:spLocks noGrp="1"/>
          </p:cNvSpPr>
          <p:nvPr>
            <p:ph type="title"/>
          </p:nvPr>
        </p:nvSpPr>
        <p:spPr>
          <a:xfrm>
            <a:off x="756007" y="0"/>
            <a:ext cx="10515600" cy="1325563"/>
          </a:xfrm>
        </p:spPr>
        <p:txBody>
          <a:bodyPr>
            <a:normAutofit/>
          </a:bodyPr>
          <a:lstStyle/>
          <a:p>
            <a:pPr algn="ctr"/>
            <a:r>
              <a:rPr lang="sv-FI">
                <a:solidFill>
                  <a:srgbClr val="0041DC"/>
                </a:solidFill>
              </a:rPr>
              <a:t>Utbildningsanordnaren 2/2</a:t>
            </a:r>
          </a:p>
        </p:txBody>
      </p:sp>
      <p:sp>
        <p:nvSpPr>
          <p:cNvPr id="3" name="Sisällön paikkamerkki 2">
            <a:extLst>
              <a:ext uri="{FF2B5EF4-FFF2-40B4-BE49-F238E27FC236}">
                <a16:creationId xmlns:a16="http://schemas.microsoft.com/office/drawing/2014/main" id="{F133E05E-8CED-45DB-8E5B-0DFEDF0A8A3C}"/>
              </a:ext>
            </a:extLst>
          </p:cNvPr>
          <p:cNvSpPr>
            <a:spLocks noGrp="1"/>
          </p:cNvSpPr>
          <p:nvPr>
            <p:ph idx="1"/>
          </p:nvPr>
        </p:nvSpPr>
        <p:spPr>
          <a:xfrm>
            <a:off x="756006" y="1229722"/>
            <a:ext cx="11151741" cy="5540948"/>
          </a:xfrm>
        </p:spPr>
        <p:txBody>
          <a:bodyPr>
            <a:normAutofit/>
          </a:bodyPr>
          <a:lstStyle/>
          <a:p>
            <a:pPr lvl="0"/>
            <a:r>
              <a:rPr lang="sv-FI" sz="2000" dirty="0">
                <a:solidFill>
                  <a:srgbClr val="0041DC"/>
                </a:solidFill>
              </a:rPr>
              <a:t>Elev- och studerandevården ordnas och dess genomförande och effekter bedöms</a:t>
            </a:r>
            <a:r>
              <a:rPr lang="sv-FI" sz="2000" dirty="0"/>
              <a:t> genom samarbete med social- och hälsovårdsväsendet</a:t>
            </a:r>
          </a:p>
          <a:p>
            <a:pPr lvl="0"/>
            <a:r>
              <a:rPr lang="sv-FI" sz="2000" dirty="0"/>
              <a:t>Utbildningsanordnaren deltar i en extern </a:t>
            </a:r>
            <a:r>
              <a:rPr lang="sv-FI" sz="2000" dirty="0">
                <a:solidFill>
                  <a:srgbClr val="0041DC"/>
                </a:solidFill>
              </a:rPr>
              <a:t>utvärdering</a:t>
            </a:r>
            <a:r>
              <a:rPr lang="sv-FI" sz="2000" dirty="0"/>
              <a:t> av elev- och studerandevården och </a:t>
            </a:r>
            <a:r>
              <a:rPr lang="sv-FI" sz="2000" dirty="0">
                <a:solidFill>
                  <a:srgbClr val="3333FF"/>
                </a:solidFill>
              </a:rPr>
              <a:t>egenkontroll</a:t>
            </a:r>
            <a:r>
              <a:rPr lang="sv-FI" sz="2000" dirty="0"/>
              <a:t> av elev- och studerandevården som helhet sker i samarbete med social- och hälsovårdsväsendet</a:t>
            </a:r>
          </a:p>
          <a:p>
            <a:pPr lvl="0"/>
            <a:r>
              <a:rPr lang="sv-FI" sz="2000" dirty="0">
                <a:solidFill>
                  <a:srgbClr val="0041DC"/>
                </a:solidFill>
              </a:rPr>
              <a:t>Skol- och läroanstaltgemenskapens och studiemiljöns hälsosamhet och säkerhet undersöks</a:t>
            </a:r>
            <a:r>
              <a:rPr lang="sv-FI" sz="2000" dirty="0"/>
              <a:t> mångprofessionellt, iakttagna brister åtgärdas, utvecklingsbehov följs upp och rapporteras. Vid undersökningen kartläggs också förekomsten av mobbning i skolan/läroanstalten. </a:t>
            </a:r>
          </a:p>
          <a:p>
            <a:pPr lvl="0"/>
            <a:r>
              <a:rPr lang="sv-FI" sz="2000" dirty="0"/>
              <a:t>Personalen erbjuds tillräcklig </a:t>
            </a:r>
            <a:r>
              <a:rPr lang="sv-FI" sz="2000" dirty="0">
                <a:solidFill>
                  <a:srgbClr val="0041DC"/>
                </a:solidFill>
              </a:rPr>
              <a:t>utbildning och introduktion</a:t>
            </a:r>
            <a:r>
              <a:rPr lang="sv-FI" sz="2000" dirty="0"/>
              <a:t> (t.ex. i antimobbningsarbete samt i sociala medier och digitala spel som eleverna/de studerande använder)</a:t>
            </a:r>
          </a:p>
          <a:p>
            <a:pPr lvl="0"/>
            <a:r>
              <a:rPr lang="sv-FI" sz="2000" dirty="0">
                <a:solidFill>
                  <a:srgbClr val="0041DC"/>
                </a:solidFill>
              </a:rPr>
              <a:t>Vid behov erbjuds skolan/läroanstalten stöd</a:t>
            </a:r>
            <a:r>
              <a:rPr lang="sv-FI" sz="2000" dirty="0"/>
              <a:t> för att utreda enskilda mobbningsfall</a:t>
            </a:r>
          </a:p>
          <a:p>
            <a:pPr lvl="0"/>
            <a:r>
              <a:rPr lang="sv-FI" sz="2000" dirty="0"/>
              <a:t>Skolorna/Läroanstalterna </a:t>
            </a:r>
            <a:r>
              <a:rPr lang="sv-FI" sz="2000" dirty="0">
                <a:solidFill>
                  <a:srgbClr val="0041DC"/>
                </a:solidFill>
              </a:rPr>
              <a:t>får anvisningar för hur mobbningsfall ska registreras</a:t>
            </a:r>
            <a:r>
              <a:rPr lang="sv-FI" sz="2000" dirty="0"/>
              <a:t> och registren arkiveras enligt informationsstyrningsplanen.</a:t>
            </a:r>
          </a:p>
          <a:p>
            <a:endParaRPr lang="fi-FI" sz="2000" dirty="0"/>
          </a:p>
        </p:txBody>
      </p:sp>
    </p:spTree>
    <p:extLst>
      <p:ext uri="{BB962C8B-B14F-4D97-AF65-F5344CB8AC3E}">
        <p14:creationId xmlns:p14="http://schemas.microsoft.com/office/powerpoint/2010/main" val="113100646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0A838FA-9BCE-4173-A0D9-F5953F24C412}"/>
              </a:ext>
            </a:extLst>
          </p:cNvPr>
          <p:cNvSpPr>
            <a:spLocks noGrp="1"/>
          </p:cNvSpPr>
          <p:nvPr>
            <p:ph type="title"/>
          </p:nvPr>
        </p:nvSpPr>
        <p:spPr>
          <a:xfrm>
            <a:off x="789560" y="184379"/>
            <a:ext cx="10515600" cy="1035500"/>
          </a:xfrm>
        </p:spPr>
        <p:txBody>
          <a:bodyPr>
            <a:normAutofit/>
          </a:bodyPr>
          <a:lstStyle/>
          <a:p>
            <a:pPr algn="ctr"/>
            <a:r>
              <a:rPr lang="sv-FI">
                <a:solidFill>
                  <a:srgbClr val="0041DC"/>
                </a:solidFill>
              </a:rPr>
              <a:t>Rektorn 1/2</a:t>
            </a:r>
          </a:p>
        </p:txBody>
      </p:sp>
      <p:sp>
        <p:nvSpPr>
          <p:cNvPr id="3" name="Sisällön paikkamerkki 2">
            <a:extLst>
              <a:ext uri="{FF2B5EF4-FFF2-40B4-BE49-F238E27FC236}">
                <a16:creationId xmlns:a16="http://schemas.microsoft.com/office/drawing/2014/main" id="{C62ABD90-ED8F-413F-8D0D-22CC0A74B903}"/>
              </a:ext>
            </a:extLst>
          </p:cNvPr>
          <p:cNvSpPr>
            <a:spLocks noGrp="1"/>
          </p:cNvSpPr>
          <p:nvPr>
            <p:ph idx="1"/>
          </p:nvPr>
        </p:nvSpPr>
        <p:spPr>
          <a:xfrm>
            <a:off x="789560" y="1493246"/>
            <a:ext cx="10974350" cy="4977853"/>
          </a:xfrm>
        </p:spPr>
        <p:style>
          <a:lnRef idx="2">
            <a:schemeClr val="accent3"/>
          </a:lnRef>
          <a:fillRef idx="1">
            <a:schemeClr val="lt1"/>
          </a:fillRef>
          <a:effectRef idx="0">
            <a:schemeClr val="accent3"/>
          </a:effectRef>
          <a:fontRef idx="minor">
            <a:schemeClr val="dk1"/>
          </a:fontRef>
        </p:style>
        <p:txBody>
          <a:bodyPr>
            <a:normAutofit/>
          </a:bodyPr>
          <a:lstStyle/>
          <a:p>
            <a:pPr marL="0" indent="0">
              <a:buNone/>
            </a:pPr>
            <a:r>
              <a:rPr lang="sv-FI" sz="2000" dirty="0">
                <a:solidFill>
                  <a:srgbClr val="33CC33"/>
                </a:solidFill>
                <a:latin typeface="+mj-lt"/>
              </a:rPr>
              <a:t>Rektorn ansvarar i sista hand för säkerheten i skolans/läroanstaltens studiemiljö och utvecklingen av verksamhetskulturen. Ansvaret innebär ledning och övervakning av personalen samt ingripande i problem som upptäcks.</a:t>
            </a:r>
          </a:p>
          <a:p>
            <a:pPr marL="0" indent="0">
              <a:buNone/>
            </a:pPr>
            <a:endParaRPr lang="fi-FI" sz="2000" dirty="0">
              <a:solidFill>
                <a:srgbClr val="33CC33"/>
              </a:solidFill>
              <a:latin typeface="+mj-lt"/>
            </a:endParaRPr>
          </a:p>
          <a:p>
            <a:r>
              <a:rPr lang="sv-FI" sz="2000" dirty="0">
                <a:latin typeface="+mj-lt"/>
              </a:rPr>
              <a:t>Ansvarar för att elevernas/de studerandes </a:t>
            </a:r>
            <a:r>
              <a:rPr lang="sv-FI" sz="2000" dirty="0">
                <a:solidFill>
                  <a:srgbClr val="0041DC"/>
                </a:solidFill>
                <a:latin typeface="+mj-lt"/>
              </a:rPr>
              <a:t>rätt till en trygg studiemiljö</a:t>
            </a:r>
            <a:r>
              <a:rPr lang="sv-FI" sz="2000" dirty="0">
                <a:latin typeface="+mj-lt"/>
              </a:rPr>
              <a:t> förverkligas.</a:t>
            </a:r>
          </a:p>
          <a:p>
            <a:r>
              <a:rPr lang="sv-FI" sz="2000" dirty="0">
                <a:latin typeface="+mj-lt"/>
              </a:rPr>
              <a:t>Ansvarar för att skolan/läroanstalten </a:t>
            </a:r>
            <a:r>
              <a:rPr lang="sv-FI" sz="2000" dirty="0">
                <a:solidFill>
                  <a:srgbClr val="0041DC"/>
                </a:solidFill>
                <a:latin typeface="+mj-lt"/>
              </a:rPr>
              <a:t>förebygger</a:t>
            </a:r>
            <a:r>
              <a:rPr lang="sv-FI" sz="2000" dirty="0">
                <a:latin typeface="+mj-lt"/>
              </a:rPr>
              <a:t> mobbning, </a:t>
            </a:r>
            <a:r>
              <a:rPr lang="sv-FI" sz="2000" dirty="0">
                <a:solidFill>
                  <a:srgbClr val="0041DC"/>
                </a:solidFill>
                <a:latin typeface="+mj-lt"/>
              </a:rPr>
              <a:t>ingriper</a:t>
            </a:r>
            <a:r>
              <a:rPr lang="sv-FI" sz="2000" dirty="0">
                <a:latin typeface="+mj-lt"/>
              </a:rPr>
              <a:t> i mobbning och </a:t>
            </a:r>
            <a:r>
              <a:rPr lang="sv-FI" sz="2000" dirty="0">
                <a:solidFill>
                  <a:srgbClr val="0041DC"/>
                </a:solidFill>
                <a:latin typeface="+mj-lt"/>
              </a:rPr>
              <a:t>följer upp</a:t>
            </a:r>
            <a:r>
              <a:rPr lang="sv-FI" sz="2000" dirty="0">
                <a:latin typeface="+mj-lt"/>
              </a:rPr>
              <a:t> åtgärdernas inverkan.</a:t>
            </a:r>
          </a:p>
          <a:p>
            <a:r>
              <a:rPr lang="sv-FI" sz="2000" dirty="0">
                <a:latin typeface="+mj-lt"/>
              </a:rPr>
              <a:t>Ansvarar för att enhetsspecifika </a:t>
            </a:r>
            <a:r>
              <a:rPr lang="sv-FI" sz="2000" dirty="0">
                <a:solidFill>
                  <a:srgbClr val="0041DC"/>
                </a:solidFill>
                <a:latin typeface="+mj-lt"/>
              </a:rPr>
              <a:t>planer och stadgor</a:t>
            </a:r>
            <a:r>
              <a:rPr lang="sv-FI" sz="2000" dirty="0">
                <a:latin typeface="+mj-lt"/>
              </a:rPr>
              <a:t> (t.ex. läroplanen, den enhetsspecifika elev- och studerandevårdsplanen inkl. antimobbningsplanen, ordningsreglerna o.s.v.) har gjorts på ett involverande sätt och att de uppdateras regelbundet.</a:t>
            </a:r>
          </a:p>
          <a:p>
            <a:r>
              <a:rPr lang="sv-FI" sz="2000" dirty="0">
                <a:latin typeface="+mj-lt"/>
              </a:rPr>
              <a:t>Ansvarar för att den enhetsspecifika </a:t>
            </a:r>
            <a:r>
              <a:rPr lang="sv-FI" sz="2000" dirty="0">
                <a:solidFill>
                  <a:srgbClr val="0041DC"/>
                </a:solidFill>
                <a:latin typeface="+mj-lt"/>
              </a:rPr>
              <a:t>elev- och studerandevårdsgruppen </a:t>
            </a:r>
            <a:r>
              <a:rPr lang="sv-FI" sz="2000" dirty="0">
                <a:latin typeface="+mj-lt"/>
              </a:rPr>
              <a:t>har tillsats och dess medlemmar utnämnts.</a:t>
            </a:r>
          </a:p>
          <a:p>
            <a:pPr marL="0" indent="0">
              <a:buNone/>
            </a:pPr>
            <a:endParaRPr lang="fi-FI" sz="2000" dirty="0"/>
          </a:p>
        </p:txBody>
      </p:sp>
      <p:sp>
        <p:nvSpPr>
          <p:cNvPr id="4" name="Päivämäärän paikkamerkki 3">
            <a:extLst>
              <a:ext uri="{FF2B5EF4-FFF2-40B4-BE49-F238E27FC236}">
                <a16:creationId xmlns:a16="http://schemas.microsoft.com/office/drawing/2014/main" id="{7F935740-4F89-4601-8221-6000A42A90D3}"/>
              </a:ext>
            </a:extLst>
          </p:cNvPr>
          <p:cNvSpPr>
            <a:spLocks noGrp="1"/>
          </p:cNvSpPr>
          <p:nvPr>
            <p:ph type="dt" sz="half" idx="10"/>
          </p:nvPr>
        </p:nvSpPr>
        <p:spPr/>
        <p:txBody>
          <a:bodyPr/>
          <a:lstStyle/>
          <a:p>
            <a:fld id="{5A93E190-C3B8-4F0D-BC5A-414A6F0316F6}" type="datetime1">
              <a:rPr lang="en-GB" smtClean="0"/>
              <a:t>05/05/2021</a:t>
            </a:fld>
            <a:endParaRPr lang="en-GB"/>
          </a:p>
        </p:txBody>
      </p:sp>
      <p:sp>
        <p:nvSpPr>
          <p:cNvPr id="5" name="Alatunnisteen paikkamerkki 4">
            <a:extLst>
              <a:ext uri="{FF2B5EF4-FFF2-40B4-BE49-F238E27FC236}">
                <a16:creationId xmlns:a16="http://schemas.microsoft.com/office/drawing/2014/main" id="{8C2A295E-0FB1-4D9B-8D88-08C20486126B}"/>
              </a:ext>
            </a:extLst>
          </p:cNvPr>
          <p:cNvSpPr>
            <a:spLocks noGrp="1"/>
          </p:cNvSpPr>
          <p:nvPr>
            <p:ph type="ftr" sz="quarter" idx="11"/>
          </p:nvPr>
        </p:nvSpPr>
        <p:spPr/>
        <p:txBody>
          <a:bodyPr/>
          <a:lstStyle/>
          <a:p>
            <a:r>
              <a:rPr lang="sv-FI"/>
              <a:t>Utbildningsstyrelsen</a:t>
            </a:r>
          </a:p>
        </p:txBody>
      </p:sp>
      <p:sp>
        <p:nvSpPr>
          <p:cNvPr id="6" name="Dian numeron paikkamerkki 5">
            <a:extLst>
              <a:ext uri="{FF2B5EF4-FFF2-40B4-BE49-F238E27FC236}">
                <a16:creationId xmlns:a16="http://schemas.microsoft.com/office/drawing/2014/main" id="{969D12BC-556A-446A-92A1-F4F363B02A5D}"/>
              </a:ext>
            </a:extLst>
          </p:cNvPr>
          <p:cNvSpPr>
            <a:spLocks noGrp="1"/>
          </p:cNvSpPr>
          <p:nvPr>
            <p:ph type="sldNum" sz="quarter" idx="12"/>
          </p:nvPr>
        </p:nvSpPr>
        <p:spPr/>
        <p:txBody>
          <a:bodyPr/>
          <a:lstStyle/>
          <a:p>
            <a:fld id="{A6E131DE-DA31-4CDF-828A-8EB206A3CD12}" type="slidenum">
              <a:rPr lang="en-GB" smtClean="0"/>
              <a:t>46</a:t>
            </a:fld>
            <a:endParaRPr lang="en-GB"/>
          </a:p>
        </p:txBody>
      </p:sp>
    </p:spTree>
    <p:extLst>
      <p:ext uri="{BB962C8B-B14F-4D97-AF65-F5344CB8AC3E}">
        <p14:creationId xmlns:p14="http://schemas.microsoft.com/office/powerpoint/2010/main" val="103642768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FC2DE7E9-E2F9-4E01-9C2D-1DB49B27B346}"/>
              </a:ext>
            </a:extLst>
          </p:cNvPr>
          <p:cNvSpPr>
            <a:spLocks noGrp="1"/>
          </p:cNvSpPr>
          <p:nvPr>
            <p:ph type="title"/>
          </p:nvPr>
        </p:nvSpPr>
        <p:spPr>
          <a:xfrm>
            <a:off x="643241" y="25257"/>
            <a:ext cx="10515600" cy="1231456"/>
          </a:xfrm>
        </p:spPr>
        <p:txBody>
          <a:bodyPr>
            <a:normAutofit/>
          </a:bodyPr>
          <a:lstStyle/>
          <a:p>
            <a:pPr algn="ctr"/>
            <a:r>
              <a:rPr lang="sv-FI">
                <a:solidFill>
                  <a:srgbClr val="0041DC"/>
                </a:solidFill>
              </a:rPr>
              <a:t>Rektorn 2/2</a:t>
            </a:r>
          </a:p>
        </p:txBody>
      </p:sp>
      <p:sp>
        <p:nvSpPr>
          <p:cNvPr id="3" name="Sisällön paikkamerkki 2">
            <a:extLst>
              <a:ext uri="{FF2B5EF4-FFF2-40B4-BE49-F238E27FC236}">
                <a16:creationId xmlns:a16="http://schemas.microsoft.com/office/drawing/2014/main" id="{97ECB131-3CEE-4AF1-A33C-FE5C712AC3F9}"/>
              </a:ext>
            </a:extLst>
          </p:cNvPr>
          <p:cNvSpPr>
            <a:spLocks noGrp="1"/>
          </p:cNvSpPr>
          <p:nvPr>
            <p:ph idx="1"/>
          </p:nvPr>
        </p:nvSpPr>
        <p:spPr>
          <a:xfrm>
            <a:off x="448281" y="1256713"/>
            <a:ext cx="11387547" cy="5246829"/>
          </a:xfrm>
        </p:spPr>
        <p:txBody>
          <a:bodyPr>
            <a:normAutofit/>
          </a:bodyPr>
          <a:lstStyle/>
          <a:p>
            <a:r>
              <a:rPr lang="sv-FI" sz="2000" dirty="0">
                <a:solidFill>
                  <a:srgbClr val="0041DC"/>
                </a:solidFill>
                <a:latin typeface="+mj-lt"/>
              </a:rPr>
              <a:t>Skol-/läroanstaltgemenskapens och studiemiljöns hälsosamhet och säkerhet undersöks</a:t>
            </a:r>
            <a:r>
              <a:rPr lang="sv-FI" sz="2000" dirty="0">
                <a:latin typeface="+mj-lt"/>
              </a:rPr>
              <a:t> mångprofessionellt, brister åtgärdas, utvecklingsbehov följs upp och rapporteras</a:t>
            </a:r>
          </a:p>
          <a:p>
            <a:r>
              <a:rPr lang="sv-FI" sz="2000" dirty="0">
                <a:latin typeface="+mj-lt"/>
              </a:rPr>
              <a:t>Personalen ges tillräcklig </a:t>
            </a:r>
            <a:r>
              <a:rPr lang="sv-FI" sz="2000" dirty="0">
                <a:solidFill>
                  <a:srgbClr val="0041DC"/>
                </a:solidFill>
                <a:latin typeface="+mj-lt"/>
              </a:rPr>
              <a:t>introduktion och utbildning</a:t>
            </a:r>
            <a:r>
              <a:rPr lang="sv-FI" sz="2000" dirty="0">
                <a:latin typeface="+mj-lt"/>
              </a:rPr>
              <a:t> (t.ex. i antimobbningsarbete samt i sociala medier och digitala spel som eleverna/de studerande använder)</a:t>
            </a:r>
          </a:p>
          <a:p>
            <a:r>
              <a:rPr lang="sv-FI" sz="2000" dirty="0">
                <a:solidFill>
                  <a:srgbClr val="0041DC"/>
                </a:solidFill>
                <a:latin typeface="+mj-lt"/>
              </a:rPr>
              <a:t>Meddelar</a:t>
            </a:r>
            <a:r>
              <a:rPr lang="sv-FI" sz="2000" dirty="0">
                <a:latin typeface="+mj-lt"/>
              </a:rPr>
              <a:t> om mobbning, våld eller trakasserier som skett i skolan eller under skolvägen och som kommit till kännedom till vårdnadshavarna för eleven som gjort sig skyldig till det och för eleven som blivit utsatt för det (grundläggande utbildning)</a:t>
            </a:r>
          </a:p>
          <a:p>
            <a:r>
              <a:rPr lang="sv-FI" sz="2000" dirty="0">
                <a:latin typeface="+mj-lt"/>
              </a:rPr>
              <a:t>Gemensam och individuell </a:t>
            </a:r>
            <a:r>
              <a:rPr lang="sv-FI" sz="2000" dirty="0">
                <a:solidFill>
                  <a:srgbClr val="0041DC"/>
                </a:solidFill>
                <a:latin typeface="+mj-lt"/>
              </a:rPr>
              <a:t>elev- och studerandevård ordnas enligt lagstiftningen</a:t>
            </a:r>
          </a:p>
          <a:p>
            <a:r>
              <a:rPr lang="sv-FI" sz="2000" dirty="0">
                <a:latin typeface="+mj-lt"/>
              </a:rPr>
              <a:t>Säkerställer elevernas/de studerandes och vårdnadshavarnas </a:t>
            </a:r>
            <a:r>
              <a:rPr lang="sv-FI" sz="2000" dirty="0">
                <a:solidFill>
                  <a:srgbClr val="0041DC"/>
                </a:solidFill>
                <a:latin typeface="+mj-lt"/>
              </a:rPr>
              <a:t>delaktighet</a:t>
            </a:r>
            <a:r>
              <a:rPr lang="sv-FI" sz="2000" dirty="0">
                <a:latin typeface="+mj-lt"/>
              </a:rPr>
              <a:t> i det gemensamma arbetet och informerar dem om antimobbningsarbetet  </a:t>
            </a:r>
          </a:p>
          <a:p>
            <a:pPr lvl="0"/>
            <a:r>
              <a:rPr lang="sv-FI" sz="2000" dirty="0">
                <a:latin typeface="+mj-lt"/>
              </a:rPr>
              <a:t>Den som utsatts för mobbning och den som gjort sig skyldig till det </a:t>
            </a:r>
            <a:r>
              <a:rPr lang="sv-FI" sz="2000" dirty="0">
                <a:solidFill>
                  <a:srgbClr val="0041DC"/>
                </a:solidFill>
                <a:latin typeface="+mj-lt"/>
              </a:rPr>
              <a:t>hänvisas vid behov till elev- och studerandevårdens psykolog- och kuratorstjänster eller till skol- eller studerandehälsovårdens tjänster</a:t>
            </a:r>
          </a:p>
          <a:p>
            <a:pPr lvl="0"/>
            <a:r>
              <a:rPr lang="sv-FI" sz="2000" dirty="0">
                <a:latin typeface="+mj-lt"/>
              </a:rPr>
              <a:t>Gör vid behov en </a:t>
            </a:r>
            <a:r>
              <a:rPr lang="sv-FI" sz="2000" dirty="0">
                <a:solidFill>
                  <a:srgbClr val="0041DC"/>
                </a:solidFill>
                <a:latin typeface="+mj-lt"/>
              </a:rPr>
              <a:t>barnskyddsanmälan</a:t>
            </a:r>
            <a:r>
              <a:rPr lang="sv-FI" sz="2000" dirty="0">
                <a:latin typeface="+mj-lt"/>
              </a:rPr>
              <a:t> och/eller kontaktar </a:t>
            </a:r>
            <a:r>
              <a:rPr lang="sv-FI" sz="2000" dirty="0">
                <a:solidFill>
                  <a:srgbClr val="0041DC"/>
                </a:solidFill>
                <a:latin typeface="+mj-lt"/>
              </a:rPr>
              <a:t>polisen</a:t>
            </a:r>
            <a:r>
              <a:rPr lang="sv-FI" sz="2000" dirty="0">
                <a:latin typeface="+mj-lt"/>
              </a:rPr>
              <a:t>.</a:t>
            </a:r>
          </a:p>
          <a:p>
            <a:pPr marL="0" indent="0">
              <a:buNone/>
            </a:pPr>
            <a:endParaRPr lang="fi-FI" sz="2000" dirty="0"/>
          </a:p>
        </p:txBody>
      </p:sp>
      <p:sp>
        <p:nvSpPr>
          <p:cNvPr id="4" name="Päivämäärän paikkamerkki 3">
            <a:extLst>
              <a:ext uri="{FF2B5EF4-FFF2-40B4-BE49-F238E27FC236}">
                <a16:creationId xmlns:a16="http://schemas.microsoft.com/office/drawing/2014/main" id="{9C749DF6-BDA9-44BE-8D48-F86CA4F3407F}"/>
              </a:ext>
            </a:extLst>
          </p:cNvPr>
          <p:cNvSpPr>
            <a:spLocks noGrp="1"/>
          </p:cNvSpPr>
          <p:nvPr>
            <p:ph type="dt" sz="half" idx="10"/>
          </p:nvPr>
        </p:nvSpPr>
        <p:spPr/>
        <p:txBody>
          <a:bodyPr/>
          <a:lstStyle/>
          <a:p>
            <a:fld id="{5A93E190-C3B8-4F0D-BC5A-414A6F0316F6}" type="datetime1">
              <a:rPr lang="en-GB" smtClean="0"/>
              <a:t>05/05/2021</a:t>
            </a:fld>
            <a:endParaRPr lang="en-GB"/>
          </a:p>
        </p:txBody>
      </p:sp>
      <p:sp>
        <p:nvSpPr>
          <p:cNvPr id="5" name="Alatunnisteen paikkamerkki 4">
            <a:extLst>
              <a:ext uri="{FF2B5EF4-FFF2-40B4-BE49-F238E27FC236}">
                <a16:creationId xmlns:a16="http://schemas.microsoft.com/office/drawing/2014/main" id="{0FB811BE-588C-4138-B516-80C1E83D051A}"/>
              </a:ext>
            </a:extLst>
          </p:cNvPr>
          <p:cNvSpPr>
            <a:spLocks noGrp="1"/>
          </p:cNvSpPr>
          <p:nvPr>
            <p:ph type="ftr" sz="quarter" idx="11"/>
          </p:nvPr>
        </p:nvSpPr>
        <p:spPr/>
        <p:txBody>
          <a:bodyPr/>
          <a:lstStyle/>
          <a:p>
            <a:r>
              <a:rPr lang="sv-FI"/>
              <a:t>Utbildningsstyrelsen</a:t>
            </a:r>
          </a:p>
        </p:txBody>
      </p:sp>
      <p:sp>
        <p:nvSpPr>
          <p:cNvPr id="6" name="Dian numeron paikkamerkki 5">
            <a:extLst>
              <a:ext uri="{FF2B5EF4-FFF2-40B4-BE49-F238E27FC236}">
                <a16:creationId xmlns:a16="http://schemas.microsoft.com/office/drawing/2014/main" id="{D3DA5F6B-23C9-4747-B830-C86060B2AC0C}"/>
              </a:ext>
            </a:extLst>
          </p:cNvPr>
          <p:cNvSpPr>
            <a:spLocks noGrp="1"/>
          </p:cNvSpPr>
          <p:nvPr>
            <p:ph type="sldNum" sz="quarter" idx="12"/>
          </p:nvPr>
        </p:nvSpPr>
        <p:spPr/>
        <p:txBody>
          <a:bodyPr/>
          <a:lstStyle/>
          <a:p>
            <a:fld id="{A6E131DE-DA31-4CDF-828A-8EB206A3CD12}" type="slidenum">
              <a:rPr lang="en-GB" smtClean="0"/>
              <a:t>47</a:t>
            </a:fld>
            <a:endParaRPr lang="en-GB"/>
          </a:p>
        </p:txBody>
      </p:sp>
    </p:spTree>
    <p:extLst>
      <p:ext uri="{BB962C8B-B14F-4D97-AF65-F5344CB8AC3E}">
        <p14:creationId xmlns:p14="http://schemas.microsoft.com/office/powerpoint/2010/main" val="160560801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B161D24A-0107-4D69-9831-DBA03825450C}"/>
              </a:ext>
            </a:extLst>
          </p:cNvPr>
          <p:cNvSpPr>
            <a:spLocks noGrp="1"/>
          </p:cNvSpPr>
          <p:nvPr>
            <p:ph type="title"/>
          </p:nvPr>
        </p:nvSpPr>
        <p:spPr>
          <a:xfrm>
            <a:off x="299552" y="0"/>
            <a:ext cx="10515600" cy="1325563"/>
          </a:xfrm>
        </p:spPr>
        <p:txBody>
          <a:bodyPr>
            <a:normAutofit/>
          </a:bodyPr>
          <a:lstStyle/>
          <a:p>
            <a:pPr algn="ctr"/>
            <a:r>
              <a:rPr lang="sv-FI">
                <a:solidFill>
                  <a:srgbClr val="0041DC"/>
                </a:solidFill>
              </a:rPr>
              <a:t>Läraren 1/3</a:t>
            </a:r>
          </a:p>
        </p:txBody>
      </p:sp>
      <p:sp>
        <p:nvSpPr>
          <p:cNvPr id="3" name="Sisällön paikkamerkki 2">
            <a:extLst>
              <a:ext uri="{FF2B5EF4-FFF2-40B4-BE49-F238E27FC236}">
                <a16:creationId xmlns:a16="http://schemas.microsoft.com/office/drawing/2014/main" id="{CEABF930-A1AE-4764-A74B-7FE270193484}"/>
              </a:ext>
            </a:extLst>
          </p:cNvPr>
          <p:cNvSpPr>
            <a:spLocks noGrp="1"/>
          </p:cNvSpPr>
          <p:nvPr>
            <p:ph idx="1"/>
          </p:nvPr>
        </p:nvSpPr>
        <p:spPr>
          <a:xfrm>
            <a:off x="370614" y="1305705"/>
            <a:ext cx="10983185" cy="5050645"/>
          </a:xfrm>
        </p:spPr>
        <p:txBody>
          <a:bodyPr>
            <a:noAutofit/>
          </a:bodyPr>
          <a:lstStyle/>
          <a:p>
            <a:pPr marL="0" indent="0">
              <a:buNone/>
            </a:pPr>
            <a:r>
              <a:rPr lang="sv-FI" sz="2000" dirty="0">
                <a:solidFill>
                  <a:srgbClr val="5BD013"/>
                </a:solidFill>
                <a:latin typeface="+mj-lt"/>
              </a:rPr>
              <a:t>Läraren ger undervisning, fostran och handledning i enlighet med läroplanen. Läraren ansvarar för sin undervisningsgrupps säkerhet och välbefinnande samt bidrar för sin del till skol- och läroanstaltgemenskapens välbefinnande. </a:t>
            </a:r>
          </a:p>
          <a:p>
            <a:pPr marL="0" indent="0">
              <a:buNone/>
            </a:pPr>
            <a:endParaRPr lang="fi-FI" sz="2000" dirty="0">
              <a:solidFill>
                <a:srgbClr val="33CC33"/>
              </a:solidFill>
              <a:latin typeface="+mj-lt"/>
            </a:endParaRPr>
          </a:p>
          <a:p>
            <a:pPr marL="0" indent="0">
              <a:buNone/>
            </a:pPr>
            <a:r>
              <a:rPr lang="sv-FI" sz="2000" dirty="0">
                <a:solidFill>
                  <a:srgbClr val="0041DC"/>
                </a:solidFill>
                <a:latin typeface="+mj-lt"/>
              </a:rPr>
              <a:t>Förebyggande</a:t>
            </a:r>
          </a:p>
          <a:p>
            <a:pPr lvl="0"/>
            <a:r>
              <a:rPr lang="sv-FI" sz="2000" dirty="0">
                <a:latin typeface="+mj-lt"/>
              </a:rPr>
              <a:t>Ansvarar för att mobbning förebyggs i gruppen och att gruppens välbefinnande utvecklas målinriktat</a:t>
            </a:r>
          </a:p>
          <a:p>
            <a:pPr lvl="0"/>
            <a:r>
              <a:rPr lang="sv-FI" sz="2000" dirty="0">
                <a:latin typeface="+mj-lt"/>
              </a:rPr>
              <a:t>Känner sina elever/studerande, följer varje elevs/studerandes individuella välbefinnande och lärande samt observerar förändringar hos dem</a:t>
            </a:r>
          </a:p>
          <a:p>
            <a:pPr lvl="0"/>
            <a:r>
              <a:rPr lang="sv-FI" sz="2000" dirty="0">
                <a:latin typeface="+mj-lt"/>
              </a:rPr>
              <a:t>Är intresserad av hur eleven/den studerande har det och diskuterar elevens/den studerandes bekymmer på tu man hand</a:t>
            </a:r>
          </a:p>
          <a:p>
            <a:pPr lvl="0"/>
            <a:r>
              <a:rPr lang="sv-FI" sz="2000" dirty="0">
                <a:latin typeface="+mj-lt"/>
              </a:rPr>
              <a:t>Kontaktar vid behov den minderårigas hem</a:t>
            </a:r>
          </a:p>
          <a:p>
            <a:r>
              <a:rPr lang="sv-FI" sz="2000" dirty="0">
                <a:latin typeface="+mj-lt"/>
              </a:rPr>
              <a:t>Deltar i beredningen av skolans läroplan och elev- eller studerandevårdsplan (inkl. antimobbningsplanen) och i den enhetsspecifika elev- eller studerandevårdsgruppens arbete</a:t>
            </a:r>
          </a:p>
          <a:p>
            <a:pPr marL="0" lvl="0" indent="0">
              <a:buNone/>
            </a:pPr>
            <a:endParaRPr lang="fi-FI" sz="2000" dirty="0">
              <a:latin typeface="+mj-lt"/>
            </a:endParaRPr>
          </a:p>
          <a:p>
            <a:pPr marL="0" lvl="0" indent="0">
              <a:buNone/>
            </a:pPr>
            <a:endParaRPr lang="fi-FI" sz="2000" dirty="0"/>
          </a:p>
          <a:p>
            <a:pPr lvl="0"/>
            <a:endParaRPr lang="fi-FI" sz="2000" dirty="0"/>
          </a:p>
        </p:txBody>
      </p:sp>
      <p:sp>
        <p:nvSpPr>
          <p:cNvPr id="4" name="Päivämäärän paikkamerkki 3">
            <a:extLst>
              <a:ext uri="{FF2B5EF4-FFF2-40B4-BE49-F238E27FC236}">
                <a16:creationId xmlns:a16="http://schemas.microsoft.com/office/drawing/2014/main" id="{72CC1982-F8F9-4221-A5C8-97CB9C56741A}"/>
              </a:ext>
            </a:extLst>
          </p:cNvPr>
          <p:cNvSpPr>
            <a:spLocks noGrp="1"/>
          </p:cNvSpPr>
          <p:nvPr>
            <p:ph type="dt" sz="half" idx="10"/>
          </p:nvPr>
        </p:nvSpPr>
        <p:spPr/>
        <p:txBody>
          <a:bodyPr/>
          <a:lstStyle/>
          <a:p>
            <a:fld id="{5A93E190-C3B8-4F0D-BC5A-414A6F0316F6}" type="datetime1">
              <a:rPr lang="en-GB" smtClean="0"/>
              <a:t>05/05/2021</a:t>
            </a:fld>
            <a:endParaRPr lang="en-GB"/>
          </a:p>
        </p:txBody>
      </p:sp>
      <p:sp>
        <p:nvSpPr>
          <p:cNvPr id="5" name="Alatunnisteen paikkamerkki 4">
            <a:extLst>
              <a:ext uri="{FF2B5EF4-FFF2-40B4-BE49-F238E27FC236}">
                <a16:creationId xmlns:a16="http://schemas.microsoft.com/office/drawing/2014/main" id="{33376E71-32BF-4076-8572-E8640700B24B}"/>
              </a:ext>
            </a:extLst>
          </p:cNvPr>
          <p:cNvSpPr>
            <a:spLocks noGrp="1"/>
          </p:cNvSpPr>
          <p:nvPr>
            <p:ph type="ftr" sz="quarter" idx="11"/>
          </p:nvPr>
        </p:nvSpPr>
        <p:spPr/>
        <p:txBody>
          <a:bodyPr/>
          <a:lstStyle/>
          <a:p>
            <a:r>
              <a:rPr lang="sv-FI"/>
              <a:t>Utbildningsstyrelsen</a:t>
            </a:r>
          </a:p>
        </p:txBody>
      </p:sp>
      <p:sp>
        <p:nvSpPr>
          <p:cNvPr id="6" name="Dian numeron paikkamerkki 5">
            <a:extLst>
              <a:ext uri="{FF2B5EF4-FFF2-40B4-BE49-F238E27FC236}">
                <a16:creationId xmlns:a16="http://schemas.microsoft.com/office/drawing/2014/main" id="{0F76C160-2B36-4EEC-B493-D596A980E714}"/>
              </a:ext>
            </a:extLst>
          </p:cNvPr>
          <p:cNvSpPr>
            <a:spLocks noGrp="1"/>
          </p:cNvSpPr>
          <p:nvPr>
            <p:ph type="sldNum" sz="quarter" idx="12"/>
          </p:nvPr>
        </p:nvSpPr>
        <p:spPr/>
        <p:txBody>
          <a:bodyPr/>
          <a:lstStyle/>
          <a:p>
            <a:fld id="{A6E131DE-DA31-4CDF-828A-8EB206A3CD12}" type="slidenum">
              <a:rPr lang="en-GB" smtClean="0"/>
              <a:t>48</a:t>
            </a:fld>
            <a:endParaRPr lang="en-GB"/>
          </a:p>
        </p:txBody>
      </p:sp>
    </p:spTree>
    <p:extLst>
      <p:ext uri="{BB962C8B-B14F-4D97-AF65-F5344CB8AC3E}">
        <p14:creationId xmlns:p14="http://schemas.microsoft.com/office/powerpoint/2010/main" val="63937743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5D6D51EB-8612-4352-8B13-1B4E4131F8C8}"/>
              </a:ext>
            </a:extLst>
          </p:cNvPr>
          <p:cNvSpPr>
            <a:spLocks noGrp="1"/>
          </p:cNvSpPr>
          <p:nvPr>
            <p:ph type="title"/>
          </p:nvPr>
        </p:nvSpPr>
        <p:spPr>
          <a:xfrm>
            <a:off x="601797" y="66857"/>
            <a:ext cx="10515600" cy="1325563"/>
          </a:xfrm>
        </p:spPr>
        <p:txBody>
          <a:bodyPr>
            <a:normAutofit/>
          </a:bodyPr>
          <a:lstStyle/>
          <a:p>
            <a:pPr algn="ctr"/>
            <a:r>
              <a:rPr lang="sv-FI">
                <a:solidFill>
                  <a:srgbClr val="0000FF"/>
                </a:solidFill>
              </a:rPr>
              <a:t>Läraren 2/3</a:t>
            </a:r>
          </a:p>
        </p:txBody>
      </p:sp>
      <p:sp>
        <p:nvSpPr>
          <p:cNvPr id="3" name="Sisällön paikkamerkki 2">
            <a:extLst>
              <a:ext uri="{FF2B5EF4-FFF2-40B4-BE49-F238E27FC236}">
                <a16:creationId xmlns:a16="http://schemas.microsoft.com/office/drawing/2014/main" id="{5BE0B4D3-DF8D-4442-B3D7-DE3D9E094CF8}"/>
              </a:ext>
            </a:extLst>
          </p:cNvPr>
          <p:cNvSpPr>
            <a:spLocks noGrp="1"/>
          </p:cNvSpPr>
          <p:nvPr>
            <p:ph idx="1"/>
          </p:nvPr>
        </p:nvSpPr>
        <p:spPr>
          <a:xfrm>
            <a:off x="761095" y="1337892"/>
            <a:ext cx="10515600" cy="5018458"/>
          </a:xfrm>
        </p:spPr>
        <p:txBody>
          <a:bodyPr>
            <a:normAutofit/>
          </a:bodyPr>
          <a:lstStyle/>
          <a:p>
            <a:pPr marL="0" lvl="0" indent="0">
              <a:buNone/>
            </a:pPr>
            <a:r>
              <a:rPr lang="sv-FI" sz="2400" dirty="0">
                <a:solidFill>
                  <a:srgbClr val="0041DC"/>
                </a:solidFill>
              </a:rPr>
              <a:t>Undervisningssituationer</a:t>
            </a:r>
          </a:p>
          <a:p>
            <a:r>
              <a:rPr lang="sv-FI" sz="2400" dirty="0"/>
              <a:t>Skapar en trygg och lugn atmosfär</a:t>
            </a:r>
          </a:p>
          <a:p>
            <a:r>
              <a:rPr lang="sv-FI" sz="2400" dirty="0"/>
              <a:t>Har hand om att öva upp emotionella och kommunikativa färdigheter</a:t>
            </a:r>
          </a:p>
          <a:p>
            <a:pPr lvl="0"/>
            <a:r>
              <a:rPr lang="sv-FI" sz="2400" dirty="0"/>
              <a:t>Känner till de miljöer i sociala medier och digitala spel som eleverna/de studerande använder och nätmobbningens särdrag</a:t>
            </a:r>
          </a:p>
          <a:p>
            <a:r>
              <a:rPr lang="sv-FI" sz="2400" dirty="0"/>
              <a:t>Antimobbningsteman / teman som gäller säkerhet ingår i</a:t>
            </a:r>
          </a:p>
          <a:p>
            <a:pPr lvl="1"/>
            <a:r>
              <a:rPr lang="sv-FI" dirty="0"/>
              <a:t>mångsidig kompetens (t.ex. kulturell kompetens, växelverkan och uttrycksförmåga samt </a:t>
            </a:r>
            <a:r>
              <a:rPr lang="sv-FI" dirty="0" err="1"/>
              <a:t>multilitteracitet</a:t>
            </a:r>
            <a:r>
              <a:rPr lang="sv-FI" dirty="0"/>
              <a:t>)</a:t>
            </a:r>
          </a:p>
          <a:p>
            <a:pPr lvl="1"/>
            <a:r>
              <a:rPr lang="sv-FI" dirty="0"/>
              <a:t>målen för och innehållet i många läroämnen (såsom hälsokunskap, gymnastik, samhällslära, modersmål och litteratur samt åskådningsämnen).</a:t>
            </a:r>
          </a:p>
          <a:p>
            <a:endParaRPr lang="fi-FI" sz="2400" dirty="0"/>
          </a:p>
        </p:txBody>
      </p:sp>
      <p:sp>
        <p:nvSpPr>
          <p:cNvPr id="4" name="Päivämäärän paikkamerkki 3">
            <a:extLst>
              <a:ext uri="{FF2B5EF4-FFF2-40B4-BE49-F238E27FC236}">
                <a16:creationId xmlns:a16="http://schemas.microsoft.com/office/drawing/2014/main" id="{6B47D847-9B54-4682-A425-636D12A27FAB}"/>
              </a:ext>
            </a:extLst>
          </p:cNvPr>
          <p:cNvSpPr>
            <a:spLocks noGrp="1"/>
          </p:cNvSpPr>
          <p:nvPr>
            <p:ph type="dt" sz="half" idx="10"/>
          </p:nvPr>
        </p:nvSpPr>
        <p:spPr/>
        <p:txBody>
          <a:bodyPr/>
          <a:lstStyle/>
          <a:p>
            <a:fld id="{5A93E190-C3B8-4F0D-BC5A-414A6F0316F6}" type="datetime1">
              <a:rPr lang="en-GB" smtClean="0"/>
              <a:t>05/05/2021</a:t>
            </a:fld>
            <a:endParaRPr lang="en-GB"/>
          </a:p>
        </p:txBody>
      </p:sp>
      <p:sp>
        <p:nvSpPr>
          <p:cNvPr id="5" name="Alatunnisteen paikkamerkki 4">
            <a:extLst>
              <a:ext uri="{FF2B5EF4-FFF2-40B4-BE49-F238E27FC236}">
                <a16:creationId xmlns:a16="http://schemas.microsoft.com/office/drawing/2014/main" id="{98DEA520-A477-4314-8EE6-4FC375DE936C}"/>
              </a:ext>
            </a:extLst>
          </p:cNvPr>
          <p:cNvSpPr>
            <a:spLocks noGrp="1"/>
          </p:cNvSpPr>
          <p:nvPr>
            <p:ph type="ftr" sz="quarter" idx="11"/>
          </p:nvPr>
        </p:nvSpPr>
        <p:spPr/>
        <p:txBody>
          <a:bodyPr/>
          <a:lstStyle/>
          <a:p>
            <a:r>
              <a:rPr lang="sv-FI"/>
              <a:t>Utbildningsstyrelsen</a:t>
            </a:r>
          </a:p>
        </p:txBody>
      </p:sp>
      <p:sp>
        <p:nvSpPr>
          <p:cNvPr id="6" name="Dian numeron paikkamerkki 5">
            <a:extLst>
              <a:ext uri="{FF2B5EF4-FFF2-40B4-BE49-F238E27FC236}">
                <a16:creationId xmlns:a16="http://schemas.microsoft.com/office/drawing/2014/main" id="{97A9BB2D-E683-4262-B9A1-C764E3ECEE82}"/>
              </a:ext>
            </a:extLst>
          </p:cNvPr>
          <p:cNvSpPr>
            <a:spLocks noGrp="1"/>
          </p:cNvSpPr>
          <p:nvPr>
            <p:ph type="sldNum" sz="quarter" idx="12"/>
          </p:nvPr>
        </p:nvSpPr>
        <p:spPr/>
        <p:txBody>
          <a:bodyPr/>
          <a:lstStyle/>
          <a:p>
            <a:fld id="{A6E131DE-DA31-4CDF-828A-8EB206A3CD12}" type="slidenum">
              <a:rPr lang="en-GB" smtClean="0"/>
              <a:t>49</a:t>
            </a:fld>
            <a:endParaRPr lang="en-GB"/>
          </a:p>
        </p:txBody>
      </p:sp>
    </p:spTree>
    <p:extLst>
      <p:ext uri="{BB962C8B-B14F-4D97-AF65-F5344CB8AC3E}">
        <p14:creationId xmlns:p14="http://schemas.microsoft.com/office/powerpoint/2010/main" val="41789014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FBDA8DF5-EEFD-49D9-B761-F244BA7E5BBB}"/>
              </a:ext>
            </a:extLst>
          </p:cNvPr>
          <p:cNvSpPr>
            <a:spLocks noGrp="1"/>
          </p:cNvSpPr>
          <p:nvPr>
            <p:ph type="title"/>
          </p:nvPr>
        </p:nvSpPr>
        <p:spPr>
          <a:xfrm>
            <a:off x="448282" y="148914"/>
            <a:ext cx="10515600" cy="1325563"/>
          </a:xfrm>
        </p:spPr>
        <p:txBody>
          <a:bodyPr>
            <a:normAutofit/>
          </a:bodyPr>
          <a:lstStyle/>
          <a:p>
            <a:pPr algn="ctr"/>
            <a:r>
              <a:rPr lang="sv-FI">
                <a:solidFill>
                  <a:srgbClr val="0000FF"/>
                </a:solidFill>
              </a:rPr>
              <a:t>Läraren 3/3</a:t>
            </a:r>
          </a:p>
        </p:txBody>
      </p:sp>
      <p:sp>
        <p:nvSpPr>
          <p:cNvPr id="3" name="Sisällön paikkamerkki 2">
            <a:extLst>
              <a:ext uri="{FF2B5EF4-FFF2-40B4-BE49-F238E27FC236}">
                <a16:creationId xmlns:a16="http://schemas.microsoft.com/office/drawing/2014/main" id="{A8EEF867-F966-4A8C-8EF9-7D7169CDBF1C}"/>
              </a:ext>
            </a:extLst>
          </p:cNvPr>
          <p:cNvSpPr>
            <a:spLocks noGrp="1"/>
          </p:cNvSpPr>
          <p:nvPr>
            <p:ph idx="1"/>
          </p:nvPr>
        </p:nvSpPr>
        <p:spPr>
          <a:xfrm>
            <a:off x="540750" y="1238856"/>
            <a:ext cx="11279430" cy="5192766"/>
          </a:xfrm>
        </p:spPr>
        <p:txBody>
          <a:bodyPr>
            <a:normAutofit fontScale="77500" lnSpcReduction="20000"/>
          </a:bodyPr>
          <a:lstStyle/>
          <a:p>
            <a:pPr marL="0" lvl="0" indent="0">
              <a:buNone/>
            </a:pPr>
            <a:r>
              <a:rPr lang="sv-FI" sz="2600" dirty="0">
                <a:solidFill>
                  <a:srgbClr val="0041DC"/>
                </a:solidFill>
                <a:latin typeface="+mj-lt"/>
              </a:rPr>
              <a:t>Ingripande</a:t>
            </a:r>
          </a:p>
          <a:p>
            <a:pPr lvl="0"/>
            <a:r>
              <a:rPr lang="sv-FI" sz="2600" dirty="0">
                <a:latin typeface="+mj-lt"/>
              </a:rPr>
              <a:t>Ingriper omedelbart i en mobbningssituation som hen iakttar eller får kännedom om och följer upp effekterna av åtgärderna</a:t>
            </a:r>
          </a:p>
          <a:p>
            <a:pPr lvl="0"/>
            <a:r>
              <a:rPr lang="sv-FI" sz="2600" dirty="0">
                <a:latin typeface="+mj-lt"/>
              </a:rPr>
              <a:t>Meddelar om mobbning, våld eller trakasserier som skett i skolan eller under skolvägen och som kommit till kännedom till vårdnadshavarna för eleven som gjort sig skyldig till det och för eleven som blivit utsatt för det (grundläggande utbildning)</a:t>
            </a:r>
          </a:p>
          <a:p>
            <a:pPr lvl="0"/>
            <a:r>
              <a:rPr lang="sv-FI" sz="2600" dirty="0">
                <a:latin typeface="+mj-lt"/>
              </a:rPr>
              <a:t>Kan enligt lagen konsultera personalen inom elev- och studerandevården om elevens/den studerandes behov av individuell elev- och studerandevård (samt i detta sammanhang lämna ut uppgifter som är nödvändiga utan hinder av sekretess)</a:t>
            </a:r>
          </a:p>
          <a:p>
            <a:r>
              <a:rPr lang="sv-FI" sz="2600" dirty="0">
                <a:latin typeface="+mj-lt"/>
              </a:rPr>
              <a:t>Tar kontakt med elev- och studerandevårdens psykolog eller kurator (tillsammans med eleven/den studerande) när hen konstaterar ett servicebehov samt överlämnar de uppgifter som behövs för att bedöma stödbehovet utan hinder av sekretess </a:t>
            </a:r>
          </a:p>
          <a:p>
            <a:pPr lvl="0"/>
            <a:r>
              <a:rPr lang="sv-FI" sz="2600" dirty="0">
                <a:latin typeface="+mj-lt"/>
              </a:rPr>
              <a:t>Hänvisar vid behov eleven/den studerande (den mobbade/mobbaren) till skol- och studerandehälsovårdens tjänster </a:t>
            </a:r>
          </a:p>
          <a:p>
            <a:pPr lvl="0"/>
            <a:r>
              <a:rPr lang="sv-FI" sz="2600" dirty="0">
                <a:latin typeface="+mj-lt"/>
              </a:rPr>
              <a:t>Sammankallar vid behov en individuell sektorsövergripande expertgrupp (samtycke)</a:t>
            </a:r>
          </a:p>
          <a:p>
            <a:pPr lvl="0"/>
            <a:r>
              <a:rPr lang="sv-FI" sz="2600" dirty="0">
                <a:latin typeface="+mj-lt"/>
              </a:rPr>
              <a:t>Gör vid behov en barnskyddsanmälan och/eller kontaktar polisen.</a:t>
            </a:r>
          </a:p>
          <a:p>
            <a:endParaRPr lang="fi-FI" dirty="0"/>
          </a:p>
        </p:txBody>
      </p:sp>
      <p:sp>
        <p:nvSpPr>
          <p:cNvPr id="4" name="Päivämäärän paikkamerkki 3">
            <a:extLst>
              <a:ext uri="{FF2B5EF4-FFF2-40B4-BE49-F238E27FC236}">
                <a16:creationId xmlns:a16="http://schemas.microsoft.com/office/drawing/2014/main" id="{6E175C8C-10D0-496B-B35D-239D3F52A830}"/>
              </a:ext>
            </a:extLst>
          </p:cNvPr>
          <p:cNvSpPr>
            <a:spLocks noGrp="1"/>
          </p:cNvSpPr>
          <p:nvPr>
            <p:ph type="dt" sz="half" idx="10"/>
          </p:nvPr>
        </p:nvSpPr>
        <p:spPr/>
        <p:txBody>
          <a:bodyPr/>
          <a:lstStyle/>
          <a:p>
            <a:fld id="{5A93E190-C3B8-4F0D-BC5A-414A6F0316F6}" type="datetime1">
              <a:rPr lang="en-GB" smtClean="0"/>
              <a:t>05/05/2021</a:t>
            </a:fld>
            <a:endParaRPr lang="en-GB"/>
          </a:p>
        </p:txBody>
      </p:sp>
      <p:sp>
        <p:nvSpPr>
          <p:cNvPr id="5" name="Alatunnisteen paikkamerkki 4">
            <a:extLst>
              <a:ext uri="{FF2B5EF4-FFF2-40B4-BE49-F238E27FC236}">
                <a16:creationId xmlns:a16="http://schemas.microsoft.com/office/drawing/2014/main" id="{DDE162B0-64A9-40FB-AC1C-F5E58CED3659}"/>
              </a:ext>
            </a:extLst>
          </p:cNvPr>
          <p:cNvSpPr>
            <a:spLocks noGrp="1"/>
          </p:cNvSpPr>
          <p:nvPr>
            <p:ph type="ftr" sz="quarter" idx="11"/>
          </p:nvPr>
        </p:nvSpPr>
        <p:spPr/>
        <p:txBody>
          <a:bodyPr/>
          <a:lstStyle/>
          <a:p>
            <a:r>
              <a:rPr lang="sv-FI"/>
              <a:t>Utbildningsstyrelsen</a:t>
            </a:r>
          </a:p>
        </p:txBody>
      </p:sp>
      <p:sp>
        <p:nvSpPr>
          <p:cNvPr id="6" name="Dian numeron paikkamerkki 5">
            <a:extLst>
              <a:ext uri="{FF2B5EF4-FFF2-40B4-BE49-F238E27FC236}">
                <a16:creationId xmlns:a16="http://schemas.microsoft.com/office/drawing/2014/main" id="{4951B1FA-FC77-4236-B0A1-C4925276F41D}"/>
              </a:ext>
            </a:extLst>
          </p:cNvPr>
          <p:cNvSpPr>
            <a:spLocks noGrp="1"/>
          </p:cNvSpPr>
          <p:nvPr>
            <p:ph type="sldNum" sz="quarter" idx="12"/>
          </p:nvPr>
        </p:nvSpPr>
        <p:spPr/>
        <p:txBody>
          <a:bodyPr/>
          <a:lstStyle/>
          <a:p>
            <a:fld id="{A6E131DE-DA31-4CDF-828A-8EB206A3CD12}" type="slidenum">
              <a:rPr lang="en-GB" smtClean="0"/>
              <a:t>50</a:t>
            </a:fld>
            <a:endParaRPr lang="en-GB"/>
          </a:p>
        </p:txBody>
      </p:sp>
    </p:spTree>
    <p:extLst>
      <p:ext uri="{BB962C8B-B14F-4D97-AF65-F5344CB8AC3E}">
        <p14:creationId xmlns:p14="http://schemas.microsoft.com/office/powerpoint/2010/main" val="291771348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B3D80ED0-9A85-440F-A3F0-CA77CD853A5B}"/>
              </a:ext>
            </a:extLst>
          </p:cNvPr>
          <p:cNvSpPr>
            <a:spLocks noGrp="1"/>
          </p:cNvSpPr>
          <p:nvPr>
            <p:ph type="title"/>
          </p:nvPr>
        </p:nvSpPr>
        <p:spPr>
          <a:xfrm>
            <a:off x="661969" y="167752"/>
            <a:ext cx="10515600" cy="985207"/>
          </a:xfrm>
        </p:spPr>
        <p:txBody>
          <a:bodyPr>
            <a:normAutofit fontScale="90000"/>
          </a:bodyPr>
          <a:lstStyle/>
          <a:p>
            <a:pPr algn="ctr"/>
            <a:r>
              <a:rPr lang="sv-FI" dirty="0">
                <a:solidFill>
                  <a:srgbClr val="0041DC"/>
                </a:solidFill>
              </a:rPr>
              <a:t>Enhetens elev- och studerandevårdsgrupp</a:t>
            </a:r>
          </a:p>
        </p:txBody>
      </p:sp>
      <p:sp>
        <p:nvSpPr>
          <p:cNvPr id="3" name="Sisällön paikkamerkki 2">
            <a:extLst>
              <a:ext uri="{FF2B5EF4-FFF2-40B4-BE49-F238E27FC236}">
                <a16:creationId xmlns:a16="http://schemas.microsoft.com/office/drawing/2014/main" id="{7BD8A23E-B903-43C7-BD07-6747F2DEF62C}"/>
              </a:ext>
            </a:extLst>
          </p:cNvPr>
          <p:cNvSpPr>
            <a:spLocks noGrp="1"/>
          </p:cNvSpPr>
          <p:nvPr>
            <p:ph idx="1"/>
          </p:nvPr>
        </p:nvSpPr>
        <p:spPr>
          <a:xfrm>
            <a:off x="329079" y="1719943"/>
            <a:ext cx="11533841" cy="4724546"/>
          </a:xfrm>
        </p:spPr>
        <p:txBody>
          <a:bodyPr>
            <a:normAutofit lnSpcReduction="10000"/>
          </a:bodyPr>
          <a:lstStyle/>
          <a:p>
            <a:pPr marL="0" indent="0">
              <a:buNone/>
            </a:pPr>
            <a:r>
              <a:rPr lang="sv-FI" sz="2400" dirty="0">
                <a:solidFill>
                  <a:srgbClr val="5BD013"/>
                </a:solidFill>
              </a:rPr>
              <a:t>Den enhetsspecifika elev- och studerandevårdsgruppen ansvarar för planeringen, utvecklingen, genomförandet och utvärderingen av skolans elevvård/läroanstaltens studerandevård. Arbetet är inriktat på gruppen, klassen och gemenskapen. </a:t>
            </a:r>
          </a:p>
          <a:p>
            <a:pPr marL="0" indent="0">
              <a:buNone/>
            </a:pPr>
            <a:endParaRPr lang="sv-FI" sz="2000" dirty="0">
              <a:solidFill>
                <a:srgbClr val="5BD013"/>
              </a:solidFill>
            </a:endParaRPr>
          </a:p>
          <a:p>
            <a:pPr lvl="0"/>
            <a:r>
              <a:rPr lang="sv-FI" sz="2000" dirty="0"/>
              <a:t>Bereder och uppdaterar </a:t>
            </a:r>
            <a:r>
              <a:rPr lang="sv-FI" sz="2000" dirty="0">
                <a:solidFill>
                  <a:srgbClr val="0041DC"/>
                </a:solidFill>
              </a:rPr>
              <a:t>skolans elevvårdsplan/läroanstaltens studerandevårdsplan och övriga planer som gäller elev- och studerandevården och olika problemsituationer, inkl. antimobbningsplanen</a:t>
            </a:r>
            <a:r>
              <a:rPr lang="sv-FI" sz="2000" dirty="0"/>
              <a:t> (vid behov i samarbete) </a:t>
            </a:r>
          </a:p>
          <a:p>
            <a:pPr lvl="0"/>
            <a:r>
              <a:rPr lang="sv-FI" sz="2000" dirty="0"/>
              <a:t>Sammanställer </a:t>
            </a:r>
            <a:r>
              <a:rPr lang="sv-FI" sz="2000" dirty="0">
                <a:solidFill>
                  <a:srgbClr val="3333FF"/>
                </a:solidFill>
              </a:rPr>
              <a:t>information om skol-/läroanstaltgemenskapens välbefinnande</a:t>
            </a:r>
            <a:r>
              <a:rPr lang="sv-FI" sz="2000" dirty="0"/>
              <a:t> från olika källor inkl. förekomsten av mobbning </a:t>
            </a:r>
          </a:p>
          <a:p>
            <a:pPr lvl="0"/>
            <a:r>
              <a:rPr lang="sv-FI" sz="2000" dirty="0">
                <a:solidFill>
                  <a:srgbClr val="0041DC"/>
                </a:solidFill>
              </a:rPr>
              <a:t>Följer upp och bedömer </a:t>
            </a:r>
            <a:r>
              <a:rPr lang="sv-FI" sz="2000" dirty="0"/>
              <a:t>läget för välbefinnandet i gemenskapen och grupperna samt effekterna av det gemensamma arbetet för välbefinnande </a:t>
            </a:r>
          </a:p>
          <a:p>
            <a:r>
              <a:rPr lang="sv-FI" sz="2000" dirty="0">
                <a:solidFill>
                  <a:srgbClr val="0041DC"/>
                </a:solidFill>
              </a:rPr>
              <a:t>Informerar </a:t>
            </a:r>
            <a:r>
              <a:rPr lang="sv-FI" sz="2000" dirty="0"/>
              <a:t>om elev- och studerandevården, dess arbetssätt och rutiner för eleverna/de studerande, vårdnadshavarna, enhetens personal och samarbetspartner.</a:t>
            </a:r>
          </a:p>
          <a:p>
            <a:endParaRPr lang="fi-FI" sz="2000" dirty="0"/>
          </a:p>
        </p:txBody>
      </p:sp>
      <p:sp>
        <p:nvSpPr>
          <p:cNvPr id="4" name="Päivämäärän paikkamerkki 3">
            <a:extLst>
              <a:ext uri="{FF2B5EF4-FFF2-40B4-BE49-F238E27FC236}">
                <a16:creationId xmlns:a16="http://schemas.microsoft.com/office/drawing/2014/main" id="{7F7B2C79-B659-4727-AD72-8F76435B1255}"/>
              </a:ext>
            </a:extLst>
          </p:cNvPr>
          <p:cNvSpPr>
            <a:spLocks noGrp="1"/>
          </p:cNvSpPr>
          <p:nvPr>
            <p:ph type="dt" sz="half" idx="10"/>
          </p:nvPr>
        </p:nvSpPr>
        <p:spPr/>
        <p:txBody>
          <a:bodyPr/>
          <a:lstStyle/>
          <a:p>
            <a:fld id="{5A93E190-C3B8-4F0D-BC5A-414A6F0316F6}" type="datetime1">
              <a:rPr lang="en-GB" smtClean="0"/>
              <a:t>05/05/2021</a:t>
            </a:fld>
            <a:endParaRPr lang="en-GB"/>
          </a:p>
        </p:txBody>
      </p:sp>
      <p:sp>
        <p:nvSpPr>
          <p:cNvPr id="5" name="Alatunnisteen paikkamerkki 4">
            <a:extLst>
              <a:ext uri="{FF2B5EF4-FFF2-40B4-BE49-F238E27FC236}">
                <a16:creationId xmlns:a16="http://schemas.microsoft.com/office/drawing/2014/main" id="{F55CA441-68B3-41D8-9B0B-8434848C755D}"/>
              </a:ext>
            </a:extLst>
          </p:cNvPr>
          <p:cNvSpPr>
            <a:spLocks noGrp="1"/>
          </p:cNvSpPr>
          <p:nvPr>
            <p:ph type="ftr" sz="quarter" idx="11"/>
          </p:nvPr>
        </p:nvSpPr>
        <p:spPr/>
        <p:txBody>
          <a:bodyPr/>
          <a:lstStyle/>
          <a:p>
            <a:r>
              <a:rPr lang="sv-FI"/>
              <a:t>Utbildningsstyrelsen</a:t>
            </a:r>
          </a:p>
        </p:txBody>
      </p:sp>
      <p:sp>
        <p:nvSpPr>
          <p:cNvPr id="6" name="Dian numeron paikkamerkki 5">
            <a:extLst>
              <a:ext uri="{FF2B5EF4-FFF2-40B4-BE49-F238E27FC236}">
                <a16:creationId xmlns:a16="http://schemas.microsoft.com/office/drawing/2014/main" id="{DEB1E207-1FDA-420D-B5E5-9E3AD55AABCC}"/>
              </a:ext>
            </a:extLst>
          </p:cNvPr>
          <p:cNvSpPr>
            <a:spLocks noGrp="1"/>
          </p:cNvSpPr>
          <p:nvPr>
            <p:ph type="sldNum" sz="quarter" idx="12"/>
          </p:nvPr>
        </p:nvSpPr>
        <p:spPr/>
        <p:txBody>
          <a:bodyPr/>
          <a:lstStyle/>
          <a:p>
            <a:fld id="{A6E131DE-DA31-4CDF-828A-8EB206A3CD12}" type="slidenum">
              <a:rPr lang="en-GB" smtClean="0"/>
              <a:t>51</a:t>
            </a:fld>
            <a:endParaRPr lang="en-GB"/>
          </a:p>
        </p:txBody>
      </p:sp>
    </p:spTree>
    <p:extLst>
      <p:ext uri="{BB962C8B-B14F-4D97-AF65-F5344CB8AC3E}">
        <p14:creationId xmlns:p14="http://schemas.microsoft.com/office/powerpoint/2010/main" val="174378029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231A5140-720D-4004-9BCC-D20ECE626FA9}"/>
              </a:ext>
            </a:extLst>
          </p:cNvPr>
          <p:cNvSpPr>
            <a:spLocks noGrp="1"/>
          </p:cNvSpPr>
          <p:nvPr>
            <p:ph type="title"/>
          </p:nvPr>
        </p:nvSpPr>
        <p:spPr>
          <a:xfrm>
            <a:off x="448273" y="372608"/>
            <a:ext cx="11408228" cy="1325563"/>
          </a:xfrm>
        </p:spPr>
        <p:txBody>
          <a:bodyPr>
            <a:normAutofit/>
          </a:bodyPr>
          <a:lstStyle/>
          <a:p>
            <a:pPr algn="ctr"/>
            <a:r>
              <a:rPr lang="sv-FI" sz="4000" dirty="0">
                <a:solidFill>
                  <a:srgbClr val="0041DC"/>
                </a:solidFill>
              </a:rPr>
              <a:t>Personalen inom elev- och studerandevårdstjänsterna 1/2</a:t>
            </a:r>
          </a:p>
        </p:txBody>
      </p:sp>
      <p:sp>
        <p:nvSpPr>
          <p:cNvPr id="3" name="Sisällön paikkamerkki 2">
            <a:extLst>
              <a:ext uri="{FF2B5EF4-FFF2-40B4-BE49-F238E27FC236}">
                <a16:creationId xmlns:a16="http://schemas.microsoft.com/office/drawing/2014/main" id="{D48CD871-2B93-4219-9B93-F6CF6A77BC06}"/>
              </a:ext>
            </a:extLst>
          </p:cNvPr>
          <p:cNvSpPr>
            <a:spLocks noGrp="1"/>
          </p:cNvSpPr>
          <p:nvPr>
            <p:ph idx="1"/>
          </p:nvPr>
        </p:nvSpPr>
        <p:spPr>
          <a:xfrm>
            <a:off x="335498" y="1698171"/>
            <a:ext cx="11521003" cy="5246774"/>
          </a:xfrm>
        </p:spPr>
        <p:txBody>
          <a:bodyPr>
            <a:normAutofit/>
          </a:bodyPr>
          <a:lstStyle/>
          <a:p>
            <a:pPr marL="0" indent="0">
              <a:buNone/>
            </a:pPr>
            <a:r>
              <a:rPr lang="sv-FI" sz="2400" dirty="0">
                <a:solidFill>
                  <a:srgbClr val="5BD013"/>
                </a:solidFill>
              </a:rPr>
              <a:t>Psykologen, kuratorn, hälsovårdaren och läkaren är experter inom elev- och studerandevårdstjänsterna och deras uppgifter omfattar både det gemensamma och individuella elev- och studerandevårdsarbetet.</a:t>
            </a:r>
          </a:p>
          <a:p>
            <a:pPr marL="0" indent="0">
              <a:buNone/>
            </a:pPr>
            <a:r>
              <a:rPr lang="sv-FI" sz="2000" dirty="0">
                <a:solidFill>
                  <a:srgbClr val="5BD013"/>
                </a:solidFill>
              </a:rPr>
              <a:t> </a:t>
            </a:r>
          </a:p>
          <a:p>
            <a:r>
              <a:rPr lang="sv-FI" sz="2000" dirty="0"/>
              <a:t>Genomför </a:t>
            </a:r>
            <a:r>
              <a:rPr lang="sv-FI" sz="2000" dirty="0">
                <a:solidFill>
                  <a:srgbClr val="0041DC"/>
                </a:solidFill>
              </a:rPr>
              <a:t>förebyggande och gemenskapsfrämjande arbete</a:t>
            </a:r>
            <a:r>
              <a:rPr lang="sv-FI" sz="2000" dirty="0"/>
              <a:t> både på gruppnivå och inom hela gemenskapen</a:t>
            </a:r>
          </a:p>
          <a:p>
            <a:r>
              <a:rPr lang="sv-FI" sz="2000" dirty="0">
                <a:solidFill>
                  <a:srgbClr val="0041DC"/>
                </a:solidFill>
              </a:rPr>
              <a:t>Informerar</a:t>
            </a:r>
            <a:r>
              <a:rPr lang="sv-FI" sz="2000" dirty="0"/>
              <a:t> om sin uppgiftsbeskrivning, sina kontaktuppgifter och när de är anträffbara</a:t>
            </a:r>
          </a:p>
          <a:p>
            <a:r>
              <a:rPr lang="sv-FI" sz="2000" dirty="0"/>
              <a:t>Deltar i </a:t>
            </a:r>
            <a:r>
              <a:rPr lang="sv-FI" sz="2000" dirty="0">
                <a:solidFill>
                  <a:schemeClr val="accent1"/>
                </a:solidFill>
              </a:rPr>
              <a:t>beredningen av skolans elevvårdsplan/läroanstaltens studerandevårdsplan inkl. antimobbningsplanen </a:t>
            </a:r>
          </a:p>
          <a:p>
            <a:r>
              <a:rPr lang="sv-FI" sz="2000" dirty="0">
                <a:solidFill>
                  <a:srgbClr val="0041DC"/>
                </a:solidFill>
              </a:rPr>
              <a:t>Ordnar</a:t>
            </a:r>
            <a:r>
              <a:rPr lang="sv-FI" sz="2000" dirty="0"/>
              <a:t> periodiska </a:t>
            </a:r>
            <a:r>
              <a:rPr lang="sv-FI" sz="2000" dirty="0">
                <a:solidFill>
                  <a:srgbClr val="0041DC"/>
                </a:solidFill>
              </a:rPr>
              <a:t>hälsoundersökningar</a:t>
            </a:r>
            <a:r>
              <a:rPr lang="sv-FI" sz="2000" dirty="0"/>
              <a:t> (och diskuterar mobbningsupplevelser i samband med undersökningarna), </a:t>
            </a:r>
            <a:r>
              <a:rPr lang="sv-FI" sz="2000" dirty="0">
                <a:solidFill>
                  <a:srgbClr val="0041DC"/>
                </a:solidFill>
              </a:rPr>
              <a:t>öppna mottagningar</a:t>
            </a:r>
            <a:r>
              <a:rPr lang="sv-FI" sz="2000" dirty="0"/>
              <a:t> samt nödvändiga </a:t>
            </a:r>
            <a:r>
              <a:rPr lang="sv-FI" sz="2000" dirty="0">
                <a:solidFill>
                  <a:srgbClr val="0041DC"/>
                </a:solidFill>
              </a:rPr>
              <a:t>tilläggs- och uppföljningsbesök </a:t>
            </a:r>
            <a:r>
              <a:rPr lang="sv-FI" sz="2000" dirty="0"/>
              <a:t>för alla elever/studerande inom skol- och studerandehälsovården </a:t>
            </a:r>
            <a:r>
              <a:rPr lang="sv-FI" sz="2000" dirty="0">
                <a:solidFill>
                  <a:srgbClr val="0041DC"/>
                </a:solidFill>
              </a:rPr>
              <a:t> </a:t>
            </a:r>
          </a:p>
          <a:p>
            <a:r>
              <a:rPr lang="sv-FI" sz="2000" dirty="0"/>
              <a:t>Erbjuder eleven/den studerande möjlighet till </a:t>
            </a:r>
            <a:r>
              <a:rPr lang="sv-FI" sz="2000" dirty="0">
                <a:solidFill>
                  <a:srgbClr val="0041DC"/>
                </a:solidFill>
              </a:rPr>
              <a:t>individuella samtal med psykolog eller kurator</a:t>
            </a:r>
            <a:r>
              <a:rPr lang="sv-FI" sz="2000" dirty="0"/>
              <a:t> inom tidsfristerna. </a:t>
            </a:r>
          </a:p>
          <a:p>
            <a:pPr marL="0" indent="0">
              <a:buNone/>
            </a:pPr>
            <a:endParaRPr lang="fi-FI" sz="2000" dirty="0">
              <a:solidFill>
                <a:srgbClr val="33CC33"/>
              </a:solidFill>
            </a:endParaRPr>
          </a:p>
        </p:txBody>
      </p:sp>
      <p:sp>
        <p:nvSpPr>
          <p:cNvPr id="4" name="Päivämäärän paikkamerkki 3">
            <a:extLst>
              <a:ext uri="{FF2B5EF4-FFF2-40B4-BE49-F238E27FC236}">
                <a16:creationId xmlns:a16="http://schemas.microsoft.com/office/drawing/2014/main" id="{AA721B04-9F0F-434A-B908-964DFAB1B221}"/>
              </a:ext>
            </a:extLst>
          </p:cNvPr>
          <p:cNvSpPr>
            <a:spLocks noGrp="1"/>
          </p:cNvSpPr>
          <p:nvPr>
            <p:ph type="dt" sz="half" idx="10"/>
          </p:nvPr>
        </p:nvSpPr>
        <p:spPr/>
        <p:txBody>
          <a:bodyPr/>
          <a:lstStyle/>
          <a:p>
            <a:fld id="{5A93E190-C3B8-4F0D-BC5A-414A6F0316F6}" type="datetime1">
              <a:rPr lang="en-GB" smtClean="0"/>
              <a:t>05/05/2021</a:t>
            </a:fld>
            <a:endParaRPr lang="en-GB" dirty="0"/>
          </a:p>
        </p:txBody>
      </p:sp>
      <p:sp>
        <p:nvSpPr>
          <p:cNvPr id="6" name="Dian numeron paikkamerkki 5">
            <a:extLst>
              <a:ext uri="{FF2B5EF4-FFF2-40B4-BE49-F238E27FC236}">
                <a16:creationId xmlns:a16="http://schemas.microsoft.com/office/drawing/2014/main" id="{E469C3B3-42A0-44A2-AACD-C23705A3F50A}"/>
              </a:ext>
            </a:extLst>
          </p:cNvPr>
          <p:cNvSpPr>
            <a:spLocks noGrp="1"/>
          </p:cNvSpPr>
          <p:nvPr>
            <p:ph type="sldNum" sz="quarter" idx="12"/>
          </p:nvPr>
        </p:nvSpPr>
        <p:spPr/>
        <p:txBody>
          <a:bodyPr/>
          <a:lstStyle/>
          <a:p>
            <a:fld id="{A6E131DE-DA31-4CDF-828A-8EB206A3CD12}" type="slidenum">
              <a:rPr lang="en-GB" smtClean="0"/>
              <a:t>52</a:t>
            </a:fld>
            <a:endParaRPr lang="en-GB"/>
          </a:p>
        </p:txBody>
      </p:sp>
    </p:spTree>
    <p:extLst>
      <p:ext uri="{BB962C8B-B14F-4D97-AF65-F5344CB8AC3E}">
        <p14:creationId xmlns:p14="http://schemas.microsoft.com/office/powerpoint/2010/main" val="339769774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43F9861-E30A-4DD2-A085-71F5ABCFFD05}"/>
              </a:ext>
            </a:extLst>
          </p:cNvPr>
          <p:cNvSpPr>
            <a:spLocks noGrp="1"/>
          </p:cNvSpPr>
          <p:nvPr>
            <p:ph type="title"/>
          </p:nvPr>
        </p:nvSpPr>
        <p:spPr>
          <a:xfrm>
            <a:off x="613409" y="424543"/>
            <a:ext cx="10947219" cy="993463"/>
          </a:xfrm>
        </p:spPr>
        <p:txBody>
          <a:bodyPr>
            <a:normAutofit fontScale="90000"/>
          </a:bodyPr>
          <a:lstStyle/>
          <a:p>
            <a:pPr algn="ctr"/>
            <a:r>
              <a:rPr lang="sv-FI" sz="4000" dirty="0">
                <a:solidFill>
                  <a:srgbClr val="0000FF"/>
                </a:solidFill>
              </a:rPr>
              <a:t>Personalen inom elev- och studerandevårdstjänsterna 2/2</a:t>
            </a:r>
          </a:p>
        </p:txBody>
      </p:sp>
      <p:sp>
        <p:nvSpPr>
          <p:cNvPr id="3" name="Sisällön paikkamerkki 2">
            <a:extLst>
              <a:ext uri="{FF2B5EF4-FFF2-40B4-BE49-F238E27FC236}">
                <a16:creationId xmlns:a16="http://schemas.microsoft.com/office/drawing/2014/main" id="{16DB9333-D48B-4145-960D-4412560891C7}"/>
              </a:ext>
            </a:extLst>
          </p:cNvPr>
          <p:cNvSpPr>
            <a:spLocks noGrp="1"/>
          </p:cNvSpPr>
          <p:nvPr>
            <p:ph idx="1"/>
          </p:nvPr>
        </p:nvSpPr>
        <p:spPr>
          <a:xfrm>
            <a:off x="725805" y="1970314"/>
            <a:ext cx="10740390" cy="4739096"/>
          </a:xfrm>
        </p:spPr>
        <p:txBody>
          <a:bodyPr>
            <a:normAutofit/>
          </a:bodyPr>
          <a:lstStyle/>
          <a:p>
            <a:r>
              <a:rPr lang="sv-FI" sz="2000" dirty="0">
                <a:latin typeface="+mj-lt"/>
              </a:rPr>
              <a:t>Bedömer och beaktar elevens/den studerandes </a:t>
            </a:r>
            <a:r>
              <a:rPr lang="sv-FI" sz="2000" dirty="0">
                <a:solidFill>
                  <a:srgbClr val="0041DC"/>
                </a:solidFill>
                <a:latin typeface="+mj-lt"/>
              </a:rPr>
              <a:t>självständiga ställning</a:t>
            </a:r>
            <a:r>
              <a:rPr lang="sv-FI" sz="2000" dirty="0">
                <a:latin typeface="+mj-lt"/>
              </a:rPr>
              <a:t> i det individuella arbetet</a:t>
            </a:r>
          </a:p>
          <a:p>
            <a:r>
              <a:rPr lang="sv-FI" sz="2000" dirty="0">
                <a:solidFill>
                  <a:srgbClr val="0041DC"/>
                </a:solidFill>
                <a:latin typeface="+mj-lt"/>
              </a:rPr>
              <a:t>Hänvisar</a:t>
            </a:r>
            <a:r>
              <a:rPr lang="sv-FI" sz="2000" dirty="0">
                <a:latin typeface="+mj-lt"/>
              </a:rPr>
              <a:t> eleven/den studerande vid behov till andra elev- och studerandevårdstjänster</a:t>
            </a:r>
          </a:p>
          <a:p>
            <a:r>
              <a:rPr lang="sv-FI" sz="2000" dirty="0">
                <a:latin typeface="+mj-lt"/>
              </a:rPr>
              <a:t>Deltar i </a:t>
            </a:r>
            <a:r>
              <a:rPr lang="sv-FI" sz="2000" dirty="0">
                <a:solidFill>
                  <a:srgbClr val="0041DC"/>
                </a:solidFill>
                <a:latin typeface="+mj-lt"/>
              </a:rPr>
              <a:t>utredning</a:t>
            </a:r>
            <a:r>
              <a:rPr lang="sv-FI" sz="2000" dirty="0">
                <a:latin typeface="+mj-lt"/>
              </a:rPr>
              <a:t> av, </a:t>
            </a:r>
            <a:r>
              <a:rPr lang="sv-FI" sz="2000" dirty="0">
                <a:solidFill>
                  <a:srgbClr val="0041DC"/>
                </a:solidFill>
                <a:latin typeface="+mj-lt"/>
              </a:rPr>
              <a:t>ingripande</a:t>
            </a:r>
            <a:r>
              <a:rPr lang="sv-FI" sz="2000" dirty="0">
                <a:latin typeface="+mj-lt"/>
              </a:rPr>
              <a:t> i och </a:t>
            </a:r>
            <a:r>
              <a:rPr lang="sv-FI" sz="2000" dirty="0">
                <a:solidFill>
                  <a:srgbClr val="0041DC"/>
                </a:solidFill>
                <a:latin typeface="+mj-lt"/>
              </a:rPr>
              <a:t>uppföljning</a:t>
            </a:r>
            <a:r>
              <a:rPr lang="sv-FI" sz="2000" dirty="0">
                <a:latin typeface="+mj-lt"/>
              </a:rPr>
              <a:t> av mobbningsfall. Erbjuder hjälp och hänvisar vid behov eleven/den studerande till stöd utanför skolan/läroanstalten enligt hens individuella behov</a:t>
            </a:r>
          </a:p>
          <a:p>
            <a:r>
              <a:rPr lang="sv-FI" sz="2000" dirty="0">
                <a:latin typeface="+mj-lt"/>
              </a:rPr>
              <a:t>Erbjuder elev- och studerandevårdens övriga aktörer (inkl. lärarna) </a:t>
            </a:r>
            <a:r>
              <a:rPr lang="sv-FI" sz="2000" dirty="0">
                <a:solidFill>
                  <a:srgbClr val="0041DC"/>
                </a:solidFill>
                <a:latin typeface="+mj-lt"/>
              </a:rPr>
              <a:t>konsultativt stöd</a:t>
            </a:r>
            <a:r>
              <a:rPr lang="sv-FI" sz="2000" dirty="0">
                <a:latin typeface="+mj-lt"/>
              </a:rPr>
              <a:t> för att bedöma behovet av individuell elev- och studerandevård och stötta eleven/den studerande</a:t>
            </a:r>
          </a:p>
          <a:p>
            <a:r>
              <a:rPr lang="sv-FI" sz="2000" dirty="0">
                <a:solidFill>
                  <a:srgbClr val="0041DC"/>
                </a:solidFill>
                <a:latin typeface="+mj-lt"/>
              </a:rPr>
              <a:t>Samarbetar med vårdnadshavarna och aktörer utanför skolan/läroanstalten</a:t>
            </a:r>
            <a:r>
              <a:rPr lang="sv-FI" sz="2000" dirty="0">
                <a:latin typeface="+mj-lt"/>
              </a:rPr>
              <a:t> (social- och hälsovården, specialsjukvården, polisen, ungdomsväsendet, o.s.v.) </a:t>
            </a:r>
          </a:p>
          <a:p>
            <a:r>
              <a:rPr lang="sv-FI" sz="2000" dirty="0">
                <a:latin typeface="+mj-lt"/>
              </a:rPr>
              <a:t>Gör vid behov en </a:t>
            </a:r>
            <a:r>
              <a:rPr lang="sv-FI" sz="2000" dirty="0">
                <a:solidFill>
                  <a:srgbClr val="0041DC"/>
                </a:solidFill>
                <a:latin typeface="+mj-lt"/>
              </a:rPr>
              <a:t>anmälan om eleven/den studerande till barnskyddet och/eller polisen</a:t>
            </a:r>
            <a:r>
              <a:rPr lang="sv-FI" sz="2000" dirty="0">
                <a:latin typeface="+mj-lt"/>
              </a:rPr>
              <a:t> enligt barnskyddslagen.</a:t>
            </a:r>
          </a:p>
        </p:txBody>
      </p:sp>
    </p:spTree>
    <p:extLst>
      <p:ext uri="{BB962C8B-B14F-4D97-AF65-F5344CB8AC3E}">
        <p14:creationId xmlns:p14="http://schemas.microsoft.com/office/powerpoint/2010/main" val="179925641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07B28ECB-1EFE-4437-BD07-F192FBD0CDAD}"/>
              </a:ext>
            </a:extLst>
          </p:cNvPr>
          <p:cNvSpPr>
            <a:spLocks noGrp="1"/>
          </p:cNvSpPr>
          <p:nvPr>
            <p:ph type="title"/>
          </p:nvPr>
        </p:nvSpPr>
        <p:spPr>
          <a:xfrm>
            <a:off x="584790" y="0"/>
            <a:ext cx="10122195" cy="1325563"/>
          </a:xfrm>
        </p:spPr>
        <p:txBody>
          <a:bodyPr>
            <a:normAutofit/>
          </a:bodyPr>
          <a:lstStyle/>
          <a:p>
            <a:pPr algn="ctr"/>
            <a:r>
              <a:rPr lang="sv-FI" dirty="0">
                <a:solidFill>
                  <a:srgbClr val="0041DC"/>
                </a:solidFill>
              </a:rPr>
              <a:t>Eleven/den studerande 1/2</a:t>
            </a:r>
          </a:p>
        </p:txBody>
      </p:sp>
      <p:sp>
        <p:nvSpPr>
          <p:cNvPr id="3" name="Sisällön paikkamerkki 2">
            <a:extLst>
              <a:ext uri="{FF2B5EF4-FFF2-40B4-BE49-F238E27FC236}">
                <a16:creationId xmlns:a16="http://schemas.microsoft.com/office/drawing/2014/main" id="{5C1726BF-7B6A-4EC4-A2FB-7227A2D8979F}"/>
              </a:ext>
            </a:extLst>
          </p:cNvPr>
          <p:cNvSpPr>
            <a:spLocks noGrp="1"/>
          </p:cNvSpPr>
          <p:nvPr>
            <p:ph idx="1"/>
          </p:nvPr>
        </p:nvSpPr>
        <p:spPr>
          <a:xfrm>
            <a:off x="279060" y="1142387"/>
            <a:ext cx="11633880" cy="5579088"/>
          </a:xfrm>
        </p:spPr>
        <p:txBody>
          <a:bodyPr>
            <a:normAutofit/>
          </a:bodyPr>
          <a:lstStyle/>
          <a:p>
            <a:pPr marL="0" lvl="0" indent="0">
              <a:buNone/>
            </a:pPr>
            <a:r>
              <a:rPr lang="sv-FI" sz="2400" dirty="0">
                <a:solidFill>
                  <a:schemeClr val="accent3"/>
                </a:solidFill>
              </a:rPr>
              <a:t>Eleven/den studerande ska uppträda korrekt och utan att mobba andra samt undvika aktiviteter som kan äventyra säkerheten eller hälsan för andra i studiemiljön. </a:t>
            </a:r>
          </a:p>
          <a:p>
            <a:pPr marL="0" lvl="0" indent="0">
              <a:buNone/>
            </a:pPr>
            <a:r>
              <a:rPr lang="sv-FI" sz="2400" dirty="0">
                <a:solidFill>
                  <a:srgbClr val="0041DC"/>
                </a:solidFill>
              </a:rPr>
              <a:t>Varje elev/studerande ska känna till följande om mobbning:</a:t>
            </a:r>
          </a:p>
          <a:p>
            <a:r>
              <a:rPr lang="sv-FI" sz="2400" dirty="0"/>
              <a:t>Hur man känner igen den </a:t>
            </a:r>
          </a:p>
          <a:p>
            <a:r>
              <a:rPr lang="sv-FI" sz="2400" dirty="0"/>
              <a:t>Hur den förebyggs</a:t>
            </a:r>
          </a:p>
          <a:p>
            <a:r>
              <a:rPr lang="sv-FI" sz="2400" dirty="0"/>
              <a:t>Hur man ingriper i den</a:t>
            </a:r>
          </a:p>
          <a:p>
            <a:r>
              <a:rPr lang="sv-FI" sz="2400" dirty="0"/>
              <a:t>Hur de kan delta i antimobbningsverksamheten</a:t>
            </a:r>
          </a:p>
          <a:p>
            <a:r>
              <a:rPr lang="sv-FI" sz="2400" dirty="0"/>
              <a:t>Vem som kan hjälpa dem när de behöver hjälp</a:t>
            </a:r>
          </a:p>
          <a:p>
            <a:r>
              <a:rPr lang="sv-FI" sz="2400" dirty="0"/>
              <a:t>Deras rättigheter till psykolog- och kuratorstjänster samt skol- och studerandehälsovård </a:t>
            </a:r>
          </a:p>
        </p:txBody>
      </p:sp>
      <p:sp>
        <p:nvSpPr>
          <p:cNvPr id="6" name="Dian numeron paikkamerkki 5">
            <a:extLst>
              <a:ext uri="{FF2B5EF4-FFF2-40B4-BE49-F238E27FC236}">
                <a16:creationId xmlns:a16="http://schemas.microsoft.com/office/drawing/2014/main" id="{A452360D-AA89-4E19-A44E-F82C40BB5231}"/>
              </a:ext>
            </a:extLst>
          </p:cNvPr>
          <p:cNvSpPr>
            <a:spLocks noGrp="1"/>
          </p:cNvSpPr>
          <p:nvPr>
            <p:ph type="sldNum" sz="quarter" idx="12"/>
          </p:nvPr>
        </p:nvSpPr>
        <p:spPr/>
        <p:txBody>
          <a:bodyPr/>
          <a:lstStyle/>
          <a:p>
            <a:fld id="{A6E131DE-DA31-4CDF-828A-8EB206A3CD12}" type="slidenum">
              <a:rPr lang="en-GB" smtClean="0"/>
              <a:t>54</a:t>
            </a:fld>
            <a:endParaRPr lang="en-GB"/>
          </a:p>
        </p:txBody>
      </p:sp>
    </p:spTree>
    <p:extLst>
      <p:ext uri="{BB962C8B-B14F-4D97-AF65-F5344CB8AC3E}">
        <p14:creationId xmlns:p14="http://schemas.microsoft.com/office/powerpoint/2010/main" val="369712503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E20E0A56-C370-48BA-B5EA-F09F17F00C7E}"/>
              </a:ext>
            </a:extLst>
          </p:cNvPr>
          <p:cNvSpPr>
            <a:spLocks noGrp="1"/>
          </p:cNvSpPr>
          <p:nvPr>
            <p:ph type="title"/>
          </p:nvPr>
        </p:nvSpPr>
        <p:spPr>
          <a:xfrm>
            <a:off x="630872" y="-82548"/>
            <a:ext cx="10515600" cy="1325563"/>
          </a:xfrm>
        </p:spPr>
        <p:txBody>
          <a:bodyPr>
            <a:normAutofit/>
          </a:bodyPr>
          <a:lstStyle/>
          <a:p>
            <a:pPr algn="ctr"/>
            <a:r>
              <a:rPr lang="sv-FI" dirty="0">
                <a:solidFill>
                  <a:srgbClr val="0041DC"/>
                </a:solidFill>
              </a:rPr>
              <a:t>Eleven/den studerande 2/2</a:t>
            </a:r>
          </a:p>
        </p:txBody>
      </p:sp>
      <p:sp>
        <p:nvSpPr>
          <p:cNvPr id="4" name="Sisällön paikkamerkki 3">
            <a:extLst>
              <a:ext uri="{FF2B5EF4-FFF2-40B4-BE49-F238E27FC236}">
                <a16:creationId xmlns:a16="http://schemas.microsoft.com/office/drawing/2014/main" id="{608B2475-8F5A-4444-B77E-DBCCD78963F6}"/>
              </a:ext>
            </a:extLst>
          </p:cNvPr>
          <p:cNvSpPr>
            <a:spLocks noGrp="1"/>
          </p:cNvSpPr>
          <p:nvPr>
            <p:ph sz="half" idx="2"/>
          </p:nvPr>
        </p:nvSpPr>
        <p:spPr>
          <a:xfrm>
            <a:off x="360681" y="1049311"/>
            <a:ext cx="5690870" cy="5327679"/>
          </a:xfrm>
        </p:spPr>
        <p:txBody>
          <a:bodyPr>
            <a:noAutofit/>
          </a:bodyPr>
          <a:lstStyle/>
          <a:p>
            <a:pPr marL="0" indent="0">
              <a:buNone/>
            </a:pPr>
            <a:r>
              <a:rPr lang="sv-FI" sz="1800" b="1" dirty="0">
                <a:solidFill>
                  <a:schemeClr val="accent3"/>
                </a:solidFill>
                <a:latin typeface="+mj-lt"/>
              </a:rPr>
              <a:t>Agera såhär i mobbningssituationer</a:t>
            </a:r>
          </a:p>
          <a:p>
            <a:r>
              <a:rPr lang="sv-FI" sz="1800" dirty="0">
                <a:latin typeface="+mj-lt"/>
              </a:rPr>
              <a:t>Var en </a:t>
            </a:r>
            <a:r>
              <a:rPr lang="sv-FI" sz="1800" dirty="0">
                <a:solidFill>
                  <a:srgbClr val="3333FF"/>
                </a:solidFill>
                <a:latin typeface="+mj-lt"/>
              </a:rPr>
              <a:t>hygglig kompis</a:t>
            </a:r>
            <a:r>
              <a:rPr lang="sv-FI" sz="1800" dirty="0">
                <a:latin typeface="+mj-lt"/>
              </a:rPr>
              <a:t>: visa ditt stöd till den mobbade till exempel genom att ta med den som blir ensam i gruppen.</a:t>
            </a:r>
          </a:p>
          <a:p>
            <a:pPr lvl="0"/>
            <a:r>
              <a:rPr lang="sv-FI" sz="1800" dirty="0">
                <a:latin typeface="+mj-lt"/>
              </a:rPr>
              <a:t>Om någon </a:t>
            </a:r>
            <a:r>
              <a:rPr lang="sv-FI" sz="1800" dirty="0">
                <a:solidFill>
                  <a:srgbClr val="3333FF"/>
                </a:solidFill>
                <a:latin typeface="+mj-lt"/>
              </a:rPr>
              <a:t>mobbar dig, meddela genast</a:t>
            </a:r>
            <a:r>
              <a:rPr lang="sv-FI" sz="1800" dirty="0">
                <a:latin typeface="+mj-lt"/>
              </a:rPr>
              <a:t> läraren, rektorn eller någon annan vuxen i skolan/läroanstalten. Då kan hen ingripa i situationen.</a:t>
            </a:r>
          </a:p>
          <a:p>
            <a:pPr lvl="0"/>
            <a:r>
              <a:rPr lang="sv-FI" sz="1800" dirty="0">
                <a:latin typeface="+mj-lt"/>
              </a:rPr>
              <a:t>Meddela också en vuxen </a:t>
            </a:r>
            <a:r>
              <a:rPr lang="sv-FI" sz="1800" dirty="0">
                <a:solidFill>
                  <a:srgbClr val="3333FF"/>
                </a:solidFill>
                <a:latin typeface="+mj-lt"/>
              </a:rPr>
              <a:t>om någon annan</a:t>
            </a:r>
            <a:r>
              <a:rPr lang="sv-FI" sz="1800" dirty="0">
                <a:latin typeface="+mj-lt"/>
              </a:rPr>
              <a:t> mobbas</a:t>
            </a:r>
          </a:p>
          <a:p>
            <a:pPr lvl="0"/>
            <a:r>
              <a:rPr lang="sv-FI" sz="1800" dirty="0">
                <a:latin typeface="+mj-lt"/>
              </a:rPr>
              <a:t>Berätta </a:t>
            </a:r>
            <a:r>
              <a:rPr lang="sv-FI" sz="1800" dirty="0">
                <a:solidFill>
                  <a:srgbClr val="3333FF"/>
                </a:solidFill>
                <a:latin typeface="+mj-lt"/>
              </a:rPr>
              <a:t>vad som hände i situationen</a:t>
            </a:r>
            <a:r>
              <a:rPr lang="sv-FI" sz="1800" dirty="0">
                <a:latin typeface="+mj-lt"/>
              </a:rPr>
              <a:t> och vem som var på plats</a:t>
            </a:r>
          </a:p>
          <a:p>
            <a:pPr lvl="0"/>
            <a:r>
              <a:rPr lang="sv-FI" sz="1800" dirty="0">
                <a:latin typeface="+mj-lt"/>
              </a:rPr>
              <a:t>Berätta också för en vuxen om du har utsatts för mobbning </a:t>
            </a:r>
            <a:r>
              <a:rPr lang="sv-FI" sz="1800" dirty="0">
                <a:solidFill>
                  <a:srgbClr val="3333FF"/>
                </a:solidFill>
                <a:latin typeface="+mj-lt"/>
              </a:rPr>
              <a:t>på nätet</a:t>
            </a:r>
            <a:r>
              <a:rPr lang="sv-FI" sz="1800" dirty="0">
                <a:latin typeface="+mj-lt"/>
              </a:rPr>
              <a:t>.</a:t>
            </a:r>
            <a:r>
              <a:rPr lang="sv-FI" sz="1800" dirty="0">
                <a:solidFill>
                  <a:srgbClr val="3333FF"/>
                </a:solidFill>
                <a:latin typeface="+mj-lt"/>
              </a:rPr>
              <a:t> Spara</a:t>
            </a:r>
            <a:r>
              <a:rPr lang="sv-FI" sz="1800" dirty="0">
                <a:latin typeface="+mj-lt"/>
              </a:rPr>
              <a:t> eventuella bevis, såsom meddelanden i sociala medier, textmeddelanden och e-post</a:t>
            </a:r>
          </a:p>
          <a:p>
            <a:pPr lvl="0"/>
            <a:r>
              <a:rPr lang="sv-FI" sz="1800" dirty="0">
                <a:latin typeface="+mj-lt"/>
              </a:rPr>
              <a:t>Berätta också om saken för </a:t>
            </a:r>
            <a:r>
              <a:rPr lang="sv-FI" sz="1800" dirty="0">
                <a:solidFill>
                  <a:srgbClr val="3333FF"/>
                </a:solidFill>
                <a:latin typeface="+mj-lt"/>
              </a:rPr>
              <a:t>dina föräldrar</a:t>
            </a:r>
          </a:p>
          <a:p>
            <a:endParaRPr lang="fi-FI" sz="2000" dirty="0"/>
          </a:p>
        </p:txBody>
      </p:sp>
      <p:sp>
        <p:nvSpPr>
          <p:cNvPr id="6" name="Sisällön paikkamerkki 5">
            <a:extLst>
              <a:ext uri="{FF2B5EF4-FFF2-40B4-BE49-F238E27FC236}">
                <a16:creationId xmlns:a16="http://schemas.microsoft.com/office/drawing/2014/main" id="{F806753A-D894-4FA5-935D-D1AB84AA52CC}"/>
              </a:ext>
            </a:extLst>
          </p:cNvPr>
          <p:cNvSpPr>
            <a:spLocks noGrp="1"/>
          </p:cNvSpPr>
          <p:nvPr>
            <p:ph sz="quarter" idx="4"/>
          </p:nvPr>
        </p:nvSpPr>
        <p:spPr>
          <a:xfrm>
            <a:off x="6673534" y="1049311"/>
            <a:ext cx="5094921" cy="5070504"/>
          </a:xfrm>
        </p:spPr>
        <p:txBody>
          <a:bodyPr>
            <a:normAutofit/>
          </a:bodyPr>
          <a:lstStyle/>
          <a:p>
            <a:pPr marL="0" lvl="0" indent="0">
              <a:buNone/>
            </a:pPr>
            <a:r>
              <a:rPr lang="sv-FI" sz="1800" b="1" dirty="0">
                <a:solidFill>
                  <a:schemeClr val="accent3"/>
                </a:solidFill>
                <a:latin typeface="+mj-lt"/>
              </a:rPr>
              <a:t>Visste du att</a:t>
            </a:r>
          </a:p>
          <a:p>
            <a:pPr lvl="0"/>
            <a:r>
              <a:rPr lang="sv-FI" sz="1800" dirty="0">
                <a:latin typeface="+mj-lt"/>
              </a:rPr>
              <a:t>De </a:t>
            </a:r>
            <a:r>
              <a:rPr lang="sv-FI" sz="1800" dirty="0">
                <a:solidFill>
                  <a:srgbClr val="3333FF"/>
                </a:solidFill>
                <a:latin typeface="+mj-lt"/>
              </a:rPr>
              <a:t>vuxna i skolan/läroanstalten alltid ska ingripa</a:t>
            </a:r>
            <a:r>
              <a:rPr lang="sv-FI" sz="1800" dirty="0">
                <a:latin typeface="+mj-lt"/>
              </a:rPr>
              <a:t> i mobbning</a:t>
            </a:r>
          </a:p>
          <a:p>
            <a:pPr lvl="0"/>
            <a:r>
              <a:rPr lang="sv-FI" sz="1800" dirty="0">
                <a:latin typeface="+mj-lt"/>
              </a:rPr>
              <a:t>När du behöver hjälp </a:t>
            </a:r>
            <a:r>
              <a:rPr lang="sv-FI" sz="1800" dirty="0">
                <a:solidFill>
                  <a:srgbClr val="3333FF"/>
                </a:solidFill>
                <a:latin typeface="+mj-lt"/>
              </a:rPr>
              <a:t>kan du förutom läraren och rektorn också kontakta skolans/läroanstaltens psykolog, kurator, hälsovårdare eller läkare</a:t>
            </a:r>
            <a:r>
              <a:rPr lang="sv-FI" sz="1800" dirty="0">
                <a:latin typeface="+mj-lt"/>
              </a:rPr>
              <a:t>. Samtalet är konfidentiellt och dina önskemål och åsikter beaktas.</a:t>
            </a:r>
          </a:p>
          <a:p>
            <a:pPr lvl="0"/>
            <a:r>
              <a:rPr lang="sv-FI" sz="1800" dirty="0">
                <a:latin typeface="+mj-lt"/>
              </a:rPr>
              <a:t>Du kan också anmäla mobbning till en vuxen i skolan/läroanstalten via </a:t>
            </a:r>
            <a:r>
              <a:rPr lang="sv-FI" sz="1800" dirty="0">
                <a:solidFill>
                  <a:srgbClr val="3333FF"/>
                </a:solidFill>
                <a:latin typeface="+mj-lt"/>
              </a:rPr>
              <a:t>sociala medier</a:t>
            </a:r>
          </a:p>
          <a:p>
            <a:pPr lvl="0"/>
            <a:r>
              <a:rPr lang="sv-FI" sz="1800" dirty="0">
                <a:latin typeface="+mj-lt"/>
              </a:rPr>
              <a:t>Du har </a:t>
            </a:r>
            <a:r>
              <a:rPr lang="sv-FI" sz="1800" dirty="0">
                <a:solidFill>
                  <a:srgbClr val="3333FF"/>
                </a:solidFill>
                <a:latin typeface="+mj-lt"/>
              </a:rPr>
              <a:t>rätt att delta</a:t>
            </a:r>
            <a:r>
              <a:rPr lang="sv-FI" sz="1800" dirty="0">
                <a:latin typeface="+mj-lt"/>
              </a:rPr>
              <a:t> i planeringen av skolans/läroanstaltens verksamhet och spelregler</a:t>
            </a:r>
          </a:p>
          <a:p>
            <a:pPr marL="0" indent="0">
              <a:buNone/>
            </a:pPr>
            <a:endParaRPr lang="fi-FI" sz="2000" dirty="0"/>
          </a:p>
        </p:txBody>
      </p:sp>
    </p:spTree>
    <p:extLst>
      <p:ext uri="{BB962C8B-B14F-4D97-AF65-F5344CB8AC3E}">
        <p14:creationId xmlns:p14="http://schemas.microsoft.com/office/powerpoint/2010/main" val="197424048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2A8E545D-F3E8-4736-BD63-33E5A3E6538C}"/>
              </a:ext>
            </a:extLst>
          </p:cNvPr>
          <p:cNvSpPr>
            <a:spLocks noGrp="1"/>
          </p:cNvSpPr>
          <p:nvPr>
            <p:ph type="title"/>
          </p:nvPr>
        </p:nvSpPr>
        <p:spPr>
          <a:xfrm>
            <a:off x="646906" y="158754"/>
            <a:ext cx="10706894" cy="974574"/>
          </a:xfrm>
        </p:spPr>
        <p:txBody>
          <a:bodyPr>
            <a:normAutofit/>
          </a:bodyPr>
          <a:lstStyle/>
          <a:p>
            <a:pPr algn="ctr"/>
            <a:r>
              <a:rPr lang="sv-FI">
                <a:solidFill>
                  <a:srgbClr val="0041DC"/>
                </a:solidFill>
              </a:rPr>
              <a:t>Vårdnadshavaren 1/2</a:t>
            </a:r>
          </a:p>
        </p:txBody>
      </p:sp>
      <p:sp>
        <p:nvSpPr>
          <p:cNvPr id="3" name="Sisällön paikkamerkki 2">
            <a:extLst>
              <a:ext uri="{FF2B5EF4-FFF2-40B4-BE49-F238E27FC236}">
                <a16:creationId xmlns:a16="http://schemas.microsoft.com/office/drawing/2014/main" id="{63601CB0-D050-4A30-A079-D1D1E0616C78}"/>
              </a:ext>
            </a:extLst>
          </p:cNvPr>
          <p:cNvSpPr>
            <a:spLocks noGrp="1"/>
          </p:cNvSpPr>
          <p:nvPr>
            <p:ph idx="1"/>
          </p:nvPr>
        </p:nvSpPr>
        <p:spPr>
          <a:xfrm>
            <a:off x="476999" y="1133328"/>
            <a:ext cx="11468100" cy="5724673"/>
          </a:xfrm>
        </p:spPr>
        <p:txBody>
          <a:bodyPr>
            <a:normAutofit/>
          </a:bodyPr>
          <a:lstStyle/>
          <a:p>
            <a:pPr marL="0" indent="0">
              <a:buNone/>
            </a:pPr>
            <a:r>
              <a:rPr lang="sv-FI" sz="2400" dirty="0">
                <a:solidFill>
                  <a:srgbClr val="33CC33"/>
                </a:solidFill>
              </a:rPr>
              <a:t>Vid ordnandet av undervisning och fostran samarbetar skolan/läroanstalten med vårdnadshavarna.</a:t>
            </a:r>
          </a:p>
          <a:p>
            <a:pPr marL="0" indent="0">
              <a:buNone/>
            </a:pPr>
            <a:endParaRPr lang="sv-FI" sz="2400" dirty="0">
              <a:solidFill>
                <a:srgbClr val="33CC33"/>
              </a:solidFill>
            </a:endParaRPr>
          </a:p>
          <a:p>
            <a:pPr marL="0" indent="0">
              <a:buNone/>
            </a:pPr>
            <a:r>
              <a:rPr lang="sv-FI" sz="2000" dirty="0">
                <a:solidFill>
                  <a:srgbClr val="0041DC"/>
                </a:solidFill>
              </a:rPr>
              <a:t>Vårdnadshavaren </a:t>
            </a:r>
          </a:p>
          <a:p>
            <a:r>
              <a:rPr lang="sv-FI" sz="2000" dirty="0"/>
              <a:t>känner sitt eget barn bäst</a:t>
            </a:r>
          </a:p>
          <a:p>
            <a:r>
              <a:rPr lang="sv-FI" sz="2000" dirty="0"/>
              <a:t>ansvarar för sitt barns utveckling och välbefinnande utanför skoldagen </a:t>
            </a:r>
          </a:p>
          <a:p>
            <a:pPr marL="0" indent="0">
              <a:buNone/>
            </a:pPr>
            <a:r>
              <a:rPr lang="sv-FI" sz="2000" dirty="0">
                <a:solidFill>
                  <a:srgbClr val="0041DC"/>
                </a:solidFill>
              </a:rPr>
              <a:t>Skolan/Läroanstalten </a:t>
            </a:r>
          </a:p>
          <a:p>
            <a:r>
              <a:rPr lang="sv-FI" sz="2000" dirty="0"/>
              <a:t>ansvarar för elevernas/de studerandes undervisning och fostran under skoldagen</a:t>
            </a:r>
          </a:p>
          <a:p>
            <a:r>
              <a:rPr lang="sv-FI" sz="2000" dirty="0"/>
              <a:t>samarbetar med vårdnadshavaren för att förebygga och identifiera mobbning samt ingripa i mobbningssituationer</a:t>
            </a:r>
          </a:p>
          <a:p>
            <a:r>
              <a:rPr lang="sv-FI" sz="2000" dirty="0"/>
              <a:t>informerar vårdnadshavaren om antimobbningsarbetet i skolan/läroanstalten</a:t>
            </a:r>
          </a:p>
          <a:p>
            <a:r>
              <a:rPr lang="sv-FI" sz="2000" dirty="0"/>
              <a:t>informerar vårdnadshavaren om elevens/den studerandes rätt till elev- och studerandevårdstjänster och vårdnadshavarens möjlighet till nödvändig handledning.</a:t>
            </a:r>
          </a:p>
          <a:p>
            <a:pPr marL="0" indent="0">
              <a:buNone/>
            </a:pPr>
            <a:r>
              <a:rPr lang="sv-FI" sz="2000" dirty="0"/>
              <a:t> </a:t>
            </a:r>
          </a:p>
        </p:txBody>
      </p:sp>
      <p:sp>
        <p:nvSpPr>
          <p:cNvPr id="4" name="Päivämäärän paikkamerkki 3">
            <a:extLst>
              <a:ext uri="{FF2B5EF4-FFF2-40B4-BE49-F238E27FC236}">
                <a16:creationId xmlns:a16="http://schemas.microsoft.com/office/drawing/2014/main" id="{364D46BE-076F-4DB0-87D0-D5C5F634F579}"/>
              </a:ext>
            </a:extLst>
          </p:cNvPr>
          <p:cNvSpPr>
            <a:spLocks noGrp="1"/>
          </p:cNvSpPr>
          <p:nvPr>
            <p:ph type="dt" sz="half" idx="10"/>
          </p:nvPr>
        </p:nvSpPr>
        <p:spPr/>
        <p:txBody>
          <a:bodyPr/>
          <a:lstStyle/>
          <a:p>
            <a:fld id="{5A93E190-C3B8-4F0D-BC5A-414A6F0316F6}" type="datetime1">
              <a:rPr lang="en-GB" smtClean="0"/>
              <a:t>05/05/2021</a:t>
            </a:fld>
            <a:endParaRPr lang="en-GB"/>
          </a:p>
        </p:txBody>
      </p:sp>
      <p:sp>
        <p:nvSpPr>
          <p:cNvPr id="5" name="Alatunnisteen paikkamerkki 4">
            <a:extLst>
              <a:ext uri="{FF2B5EF4-FFF2-40B4-BE49-F238E27FC236}">
                <a16:creationId xmlns:a16="http://schemas.microsoft.com/office/drawing/2014/main" id="{A4A7B518-807F-4C6A-B9A8-AAB4BDD1E5D6}"/>
              </a:ext>
            </a:extLst>
          </p:cNvPr>
          <p:cNvSpPr>
            <a:spLocks noGrp="1"/>
          </p:cNvSpPr>
          <p:nvPr>
            <p:ph type="ftr" sz="quarter" idx="11"/>
          </p:nvPr>
        </p:nvSpPr>
        <p:spPr/>
        <p:txBody>
          <a:bodyPr/>
          <a:lstStyle/>
          <a:p>
            <a:r>
              <a:rPr lang="sv-FI"/>
              <a:t>Utbildningsstyrelsen</a:t>
            </a:r>
          </a:p>
        </p:txBody>
      </p:sp>
      <p:sp>
        <p:nvSpPr>
          <p:cNvPr id="6" name="Dian numeron paikkamerkki 5">
            <a:extLst>
              <a:ext uri="{FF2B5EF4-FFF2-40B4-BE49-F238E27FC236}">
                <a16:creationId xmlns:a16="http://schemas.microsoft.com/office/drawing/2014/main" id="{1A95F347-8750-4EEB-829B-D9CC81A4FC02}"/>
              </a:ext>
            </a:extLst>
          </p:cNvPr>
          <p:cNvSpPr>
            <a:spLocks noGrp="1"/>
          </p:cNvSpPr>
          <p:nvPr>
            <p:ph type="sldNum" sz="quarter" idx="12"/>
          </p:nvPr>
        </p:nvSpPr>
        <p:spPr/>
        <p:txBody>
          <a:bodyPr/>
          <a:lstStyle/>
          <a:p>
            <a:fld id="{A6E131DE-DA31-4CDF-828A-8EB206A3CD12}" type="slidenum">
              <a:rPr lang="en-GB" smtClean="0"/>
              <a:t>56</a:t>
            </a:fld>
            <a:endParaRPr lang="en-GB"/>
          </a:p>
        </p:txBody>
      </p:sp>
    </p:spTree>
    <p:extLst>
      <p:ext uri="{BB962C8B-B14F-4D97-AF65-F5344CB8AC3E}">
        <p14:creationId xmlns:p14="http://schemas.microsoft.com/office/powerpoint/2010/main" val="109640730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5C88B75D-15A4-4E2A-91D2-7EB2F4EB9F5F}"/>
              </a:ext>
            </a:extLst>
          </p:cNvPr>
          <p:cNvSpPr>
            <a:spLocks noGrp="1"/>
          </p:cNvSpPr>
          <p:nvPr>
            <p:ph type="title"/>
          </p:nvPr>
        </p:nvSpPr>
        <p:spPr>
          <a:xfrm>
            <a:off x="183159" y="208587"/>
            <a:ext cx="5490626" cy="858045"/>
          </a:xfrm>
        </p:spPr>
        <p:txBody>
          <a:bodyPr>
            <a:noAutofit/>
          </a:bodyPr>
          <a:lstStyle/>
          <a:p>
            <a:r>
              <a:rPr lang="sv-FI" sz="3600" dirty="0">
                <a:solidFill>
                  <a:srgbClr val="0000FF"/>
                </a:solidFill>
              </a:rPr>
              <a:t>Vårdnadshavaren 2/2</a:t>
            </a:r>
          </a:p>
        </p:txBody>
      </p:sp>
      <p:sp>
        <p:nvSpPr>
          <p:cNvPr id="3" name="Tekstin paikkamerkki 2">
            <a:extLst>
              <a:ext uri="{FF2B5EF4-FFF2-40B4-BE49-F238E27FC236}">
                <a16:creationId xmlns:a16="http://schemas.microsoft.com/office/drawing/2014/main" id="{E4755C43-3583-4BB6-9DA7-ACFD2CB9DF9F}"/>
              </a:ext>
            </a:extLst>
          </p:cNvPr>
          <p:cNvSpPr>
            <a:spLocks noGrp="1"/>
          </p:cNvSpPr>
          <p:nvPr>
            <p:ph type="body" idx="1"/>
          </p:nvPr>
        </p:nvSpPr>
        <p:spPr>
          <a:xfrm>
            <a:off x="183159" y="1101728"/>
            <a:ext cx="1656527" cy="823912"/>
          </a:xfrm>
        </p:spPr>
        <p:txBody>
          <a:bodyPr>
            <a:normAutofit/>
          </a:bodyPr>
          <a:lstStyle/>
          <a:p>
            <a:endParaRPr lang="fi-FI" sz="2800" dirty="0">
              <a:solidFill>
                <a:srgbClr val="33CC33"/>
              </a:solidFill>
              <a:latin typeface="+mj-lt"/>
            </a:endParaRPr>
          </a:p>
          <a:p>
            <a:endParaRPr lang="fi-FI" dirty="0"/>
          </a:p>
        </p:txBody>
      </p:sp>
      <p:sp>
        <p:nvSpPr>
          <p:cNvPr id="4" name="Sisällön paikkamerkki 3">
            <a:extLst>
              <a:ext uri="{FF2B5EF4-FFF2-40B4-BE49-F238E27FC236}">
                <a16:creationId xmlns:a16="http://schemas.microsoft.com/office/drawing/2014/main" id="{10F04DD7-C657-4858-8E0E-22BBC3E99C76}"/>
              </a:ext>
            </a:extLst>
          </p:cNvPr>
          <p:cNvSpPr>
            <a:spLocks noGrp="1"/>
          </p:cNvSpPr>
          <p:nvPr>
            <p:ph sz="half" idx="2"/>
          </p:nvPr>
        </p:nvSpPr>
        <p:spPr>
          <a:xfrm>
            <a:off x="183159" y="1171919"/>
            <a:ext cx="5490626" cy="5344316"/>
          </a:xfrm>
        </p:spPr>
        <p:txBody>
          <a:bodyPr>
            <a:noAutofit/>
          </a:bodyPr>
          <a:lstStyle/>
          <a:p>
            <a:pPr marL="0" lvl="0" indent="0">
              <a:buNone/>
            </a:pPr>
            <a:r>
              <a:rPr lang="sv-FI" sz="1800" b="1" dirty="0">
                <a:solidFill>
                  <a:schemeClr val="accent3"/>
                </a:solidFill>
              </a:rPr>
              <a:t>Agera så här i mobbningssituationer</a:t>
            </a:r>
          </a:p>
          <a:p>
            <a:pPr lvl="0"/>
            <a:r>
              <a:rPr lang="sv-FI" sz="1800" dirty="0"/>
              <a:t>Var uppmärksam på </a:t>
            </a:r>
            <a:r>
              <a:rPr lang="sv-FI" sz="1800" dirty="0">
                <a:solidFill>
                  <a:srgbClr val="3333FF"/>
                </a:solidFill>
              </a:rPr>
              <a:t>förändringar</a:t>
            </a:r>
            <a:r>
              <a:rPr lang="sv-FI" sz="1800" dirty="0"/>
              <a:t> som sker i ditt barns känslolägen eller beteende</a:t>
            </a:r>
          </a:p>
          <a:p>
            <a:pPr lvl="0"/>
            <a:r>
              <a:rPr lang="sv-FI" sz="1800" dirty="0"/>
              <a:t>Om du upptäcker eller få vetskap om mobbning i skolan/läroanstalten som riktar sig mot ditt eget eller andra barn, </a:t>
            </a:r>
            <a:r>
              <a:rPr lang="sv-FI" sz="1800" b="1" dirty="0"/>
              <a:t>meddela</a:t>
            </a:r>
            <a:r>
              <a:rPr lang="sv-FI" sz="1800" dirty="0"/>
              <a:t> omedelbart saken till skolan/läroanstalten.</a:t>
            </a:r>
          </a:p>
          <a:p>
            <a:pPr lvl="0"/>
            <a:r>
              <a:rPr lang="sv-FI" sz="1800" dirty="0"/>
              <a:t>Du kan även meddela mobbning som </a:t>
            </a:r>
            <a:r>
              <a:rPr lang="sv-FI" sz="1800" dirty="0">
                <a:solidFill>
                  <a:srgbClr val="3333FF"/>
                </a:solidFill>
              </a:rPr>
              <a:t>skett på fritiden</a:t>
            </a:r>
            <a:r>
              <a:rPr lang="sv-FI" sz="1800" dirty="0"/>
              <a:t> om du bedömer att saken påverkar barnets skolgång</a:t>
            </a:r>
          </a:p>
          <a:p>
            <a:pPr lvl="0"/>
            <a:r>
              <a:rPr lang="sv-FI" sz="1800" dirty="0"/>
              <a:t>Även om du är orolig för ditt barn, </a:t>
            </a:r>
            <a:r>
              <a:rPr lang="sv-FI" sz="1800" dirty="0">
                <a:solidFill>
                  <a:srgbClr val="3333FF"/>
                </a:solidFill>
              </a:rPr>
              <a:t>försök att tänka på hur saken bäst skulle lösas</a:t>
            </a:r>
            <a:r>
              <a:rPr lang="sv-FI" sz="1800" dirty="0"/>
              <a:t> även för de andra barnen som var inblandade  </a:t>
            </a:r>
          </a:p>
          <a:p>
            <a:pPr lvl="0"/>
            <a:r>
              <a:rPr lang="sv-FI" sz="1800" dirty="0">
                <a:solidFill>
                  <a:srgbClr val="3333FF"/>
                </a:solidFill>
              </a:rPr>
              <a:t>Om ditt barn har deltagit i mobbning</a:t>
            </a:r>
            <a:r>
              <a:rPr lang="sv-FI" sz="1800" dirty="0"/>
              <a:t>, ska du stöda barnet att behandla saken med lärarna och de barn som var inblandade i situationen.</a:t>
            </a:r>
          </a:p>
        </p:txBody>
      </p:sp>
      <p:sp>
        <p:nvSpPr>
          <p:cNvPr id="6" name="Sisällön paikkamerkki 5">
            <a:extLst>
              <a:ext uri="{FF2B5EF4-FFF2-40B4-BE49-F238E27FC236}">
                <a16:creationId xmlns:a16="http://schemas.microsoft.com/office/drawing/2014/main" id="{BC5C2F5A-6DBB-449A-8F7A-0F697CF2BA62}"/>
              </a:ext>
            </a:extLst>
          </p:cNvPr>
          <p:cNvSpPr>
            <a:spLocks noGrp="1"/>
          </p:cNvSpPr>
          <p:nvPr>
            <p:ph sz="quarter" idx="4"/>
          </p:nvPr>
        </p:nvSpPr>
        <p:spPr>
          <a:xfrm>
            <a:off x="5673785" y="208587"/>
            <a:ext cx="6335056" cy="6307648"/>
          </a:xfrm>
        </p:spPr>
        <p:txBody>
          <a:bodyPr>
            <a:noAutofit/>
          </a:bodyPr>
          <a:lstStyle/>
          <a:p>
            <a:pPr marL="0" lvl="0" indent="0">
              <a:buNone/>
            </a:pPr>
            <a:r>
              <a:rPr lang="sv-FI" sz="1800" b="1" dirty="0">
                <a:solidFill>
                  <a:schemeClr val="accent3"/>
                </a:solidFill>
              </a:rPr>
              <a:t>Du kan förebygga mobbning</a:t>
            </a:r>
          </a:p>
          <a:p>
            <a:pPr lvl="0"/>
            <a:r>
              <a:rPr lang="sv-FI" sz="1800" dirty="0">
                <a:solidFill>
                  <a:srgbClr val="3333FF"/>
                </a:solidFill>
              </a:rPr>
              <a:t>Diskutera</a:t>
            </a:r>
            <a:r>
              <a:rPr lang="sv-FI" sz="1800" dirty="0"/>
              <a:t> med ditt barn om mobbning och om hens kompisrelationer i skolan/läroanstalten, på fritiden och i digitala miljöer  </a:t>
            </a:r>
          </a:p>
          <a:p>
            <a:pPr lvl="0"/>
            <a:r>
              <a:rPr lang="sv-FI" sz="1800" dirty="0">
                <a:solidFill>
                  <a:srgbClr val="3333FF"/>
                </a:solidFill>
              </a:rPr>
              <a:t>Bekanta</a:t>
            </a:r>
            <a:r>
              <a:rPr lang="sv-FI" sz="1800" dirty="0"/>
              <a:t> dig med digitala miljöer och sociala medier som ditt barn använder</a:t>
            </a:r>
          </a:p>
          <a:p>
            <a:pPr lvl="0"/>
            <a:r>
              <a:rPr lang="sv-FI" sz="1800" dirty="0">
                <a:solidFill>
                  <a:srgbClr val="3333FF"/>
                </a:solidFill>
              </a:rPr>
              <a:t>Öva</a:t>
            </a:r>
            <a:r>
              <a:rPr lang="sv-FI" sz="1800" dirty="0"/>
              <a:t> mediefärdigheter och rimlig användning av nätet och </a:t>
            </a:r>
            <a:r>
              <a:rPr lang="sv-FI" sz="1800" dirty="0" err="1"/>
              <a:t>appar</a:t>
            </a:r>
            <a:r>
              <a:rPr lang="sv-FI" sz="1800" dirty="0"/>
              <a:t> tillsammans med barnet och </a:t>
            </a:r>
            <a:r>
              <a:rPr lang="sv-FI" sz="1800" b="1" dirty="0"/>
              <a:t>begränsa</a:t>
            </a:r>
            <a:r>
              <a:rPr lang="sv-FI" sz="1800" dirty="0"/>
              <a:t> vid behov användningen av dem</a:t>
            </a:r>
          </a:p>
          <a:p>
            <a:pPr marL="0" lvl="0" indent="0">
              <a:buNone/>
            </a:pPr>
            <a:endParaRPr lang="sv-FI" sz="1800" b="1" dirty="0">
              <a:solidFill>
                <a:schemeClr val="accent3"/>
              </a:solidFill>
            </a:endParaRPr>
          </a:p>
          <a:p>
            <a:pPr marL="0" lvl="0" indent="0">
              <a:buNone/>
            </a:pPr>
            <a:r>
              <a:rPr lang="sv-FI" sz="1800" b="1" dirty="0">
                <a:solidFill>
                  <a:schemeClr val="accent3"/>
                </a:solidFill>
              </a:rPr>
              <a:t>Visste du att</a:t>
            </a:r>
          </a:p>
          <a:p>
            <a:pPr lvl="0"/>
            <a:r>
              <a:rPr lang="sv-FI" sz="1800" dirty="0"/>
              <a:t>Ditt barn har rätt till </a:t>
            </a:r>
            <a:r>
              <a:rPr lang="sv-FI" sz="1800" dirty="0">
                <a:solidFill>
                  <a:srgbClr val="3333FF"/>
                </a:solidFill>
              </a:rPr>
              <a:t>psykolog- och kuratorstjänster och skol-/ studerandehälsovård</a:t>
            </a:r>
            <a:r>
              <a:rPr lang="sv-FI" sz="1800" dirty="0"/>
              <a:t>. Experterna erbjuder också handledning till vårdnadshavaren</a:t>
            </a:r>
          </a:p>
          <a:p>
            <a:pPr lvl="0"/>
            <a:r>
              <a:rPr lang="sv-FI" sz="1800" dirty="0"/>
              <a:t>Du har också </a:t>
            </a:r>
            <a:r>
              <a:rPr lang="sv-FI" sz="1800" dirty="0">
                <a:solidFill>
                  <a:srgbClr val="3333FF"/>
                </a:solidFill>
              </a:rPr>
              <a:t>rätt att få information</a:t>
            </a:r>
            <a:r>
              <a:rPr lang="sv-FI" sz="1800" dirty="0"/>
              <a:t> om barnets välbefinnande i skolan/läroanstalten</a:t>
            </a:r>
          </a:p>
          <a:p>
            <a:pPr lvl="0"/>
            <a:r>
              <a:rPr lang="sv-FI" sz="1800" dirty="0"/>
              <a:t>När det gäller </a:t>
            </a:r>
            <a:r>
              <a:rPr lang="sv-FI" sz="1800" dirty="0">
                <a:solidFill>
                  <a:srgbClr val="3333FF"/>
                </a:solidFill>
              </a:rPr>
              <a:t>disciplinära eller tillrättavisande åtgärder/ straffrättsliga påföljder blir du hörd</a:t>
            </a:r>
            <a:r>
              <a:rPr lang="sv-FI" sz="1800" dirty="0"/>
              <a:t> och informerad på det sätt som lagen förutsätter</a:t>
            </a:r>
          </a:p>
          <a:p>
            <a:pPr marL="0" indent="0">
              <a:buNone/>
            </a:pPr>
            <a:endParaRPr lang="fi-FI" sz="2000" dirty="0"/>
          </a:p>
        </p:txBody>
      </p:sp>
    </p:spTree>
    <p:extLst>
      <p:ext uri="{BB962C8B-B14F-4D97-AF65-F5344CB8AC3E}">
        <p14:creationId xmlns:p14="http://schemas.microsoft.com/office/powerpoint/2010/main" val="198209091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70C52A29-6F6C-4874-ADE1-B3AA7DF47C85}"/>
              </a:ext>
            </a:extLst>
          </p:cNvPr>
          <p:cNvSpPr>
            <a:spLocks noGrp="1"/>
          </p:cNvSpPr>
          <p:nvPr>
            <p:ph type="title"/>
          </p:nvPr>
        </p:nvSpPr>
        <p:spPr>
          <a:xfrm>
            <a:off x="723900" y="13022"/>
            <a:ext cx="10515600" cy="1325563"/>
          </a:xfrm>
        </p:spPr>
        <p:txBody>
          <a:bodyPr>
            <a:normAutofit fontScale="90000"/>
          </a:bodyPr>
          <a:lstStyle/>
          <a:p>
            <a:pPr algn="ctr"/>
            <a:r>
              <a:rPr lang="sv-FI" sz="4800" b="1">
                <a:solidFill>
                  <a:srgbClr val="0000FF"/>
                </a:solidFill>
              </a:rPr>
              <a:t>Rätt att överlåta och få uppgifter 2/2</a:t>
            </a:r>
          </a:p>
        </p:txBody>
      </p:sp>
      <p:sp>
        <p:nvSpPr>
          <p:cNvPr id="3" name="Sisällön paikkamerkki 2">
            <a:extLst>
              <a:ext uri="{FF2B5EF4-FFF2-40B4-BE49-F238E27FC236}">
                <a16:creationId xmlns:a16="http://schemas.microsoft.com/office/drawing/2014/main" id="{48D02225-673C-4E92-889C-A327626D7AB9}"/>
              </a:ext>
            </a:extLst>
          </p:cNvPr>
          <p:cNvSpPr>
            <a:spLocks noGrp="1"/>
          </p:cNvSpPr>
          <p:nvPr>
            <p:ph idx="1"/>
          </p:nvPr>
        </p:nvSpPr>
        <p:spPr>
          <a:xfrm>
            <a:off x="490537" y="1338585"/>
            <a:ext cx="11210925" cy="4992687"/>
          </a:xfrm>
        </p:spPr>
        <p:txBody>
          <a:bodyPr>
            <a:normAutofit fontScale="92500" lnSpcReduction="20000"/>
          </a:bodyPr>
          <a:lstStyle/>
          <a:p>
            <a:r>
              <a:rPr lang="sv-FI" sz="3200">
                <a:latin typeface="+mj-lt"/>
              </a:rPr>
              <a:t>Utlämnandet av uppgifter grundar sig antingen på en bestämmelse i lagen eller på samtycke</a:t>
            </a:r>
          </a:p>
          <a:p>
            <a:r>
              <a:rPr lang="sv-FI" sz="3200">
                <a:latin typeface="+mj-lt"/>
              </a:rPr>
              <a:t>Bedömningen av om sekretessbelagda uppgifter ska överlämnas görs av den som har uppgifterna</a:t>
            </a:r>
          </a:p>
          <a:p>
            <a:r>
              <a:rPr lang="sv-FI" sz="3200">
                <a:latin typeface="+mj-lt"/>
              </a:rPr>
              <a:t>Exempel på information som är nödvändig för att undervisningen ska kunna ordnas på ändamålsenligt sätt: information om elevens hälsotillstånd som påverkar elevens egen eller andras säkerhet</a:t>
            </a:r>
          </a:p>
          <a:p>
            <a:r>
              <a:rPr lang="sv-FI" sz="3200">
                <a:latin typeface="+mj-lt"/>
              </a:rPr>
              <a:t>Det huruvida uppgifter om att en elev har blivit utsatt för mobbning/har mobbat andra är nödvändiga kräver separat övervägande i varje enskilt fall</a:t>
            </a:r>
          </a:p>
          <a:p>
            <a:pPr marL="0" indent="0" algn="ctr">
              <a:buNone/>
            </a:pPr>
            <a:r>
              <a:rPr lang="sv-FI" sz="3600">
                <a:solidFill>
                  <a:srgbClr val="FF0000"/>
                </a:solidFill>
                <a:latin typeface="+mj-lt"/>
              </a:rPr>
              <a:t>Om du är osäker på hur du ska gå till väga kan uppgifterna alltid lämnas ut med samtycke!</a:t>
            </a:r>
          </a:p>
          <a:p>
            <a:endParaRPr lang="fi-FI" dirty="0">
              <a:latin typeface="+mj-lt"/>
            </a:endParaRPr>
          </a:p>
        </p:txBody>
      </p:sp>
      <p:pic>
        <p:nvPicPr>
          <p:cNvPr id="4" name="Kuva 3" descr="Kuva, joka sisältää kohteen sisä, pieni, lelu, istuminen&#10;&#10;Kuvaus luotu automaattisesti">
            <a:extLst>
              <a:ext uri="{FF2B5EF4-FFF2-40B4-BE49-F238E27FC236}">
                <a16:creationId xmlns:a16="http://schemas.microsoft.com/office/drawing/2014/main" id="{B31C61FE-DA2D-4927-93EB-D20A59A50BDC}"/>
              </a:ext>
            </a:extLst>
          </p:cNvPr>
          <p:cNvPicPr>
            <a:picLocks noChangeAspect="1"/>
          </p:cNvPicPr>
          <p:nvPr/>
        </p:nvPicPr>
        <p:blipFill rotWithShape="1">
          <a:blip r:embed="rId2">
            <a:extLst>
              <a:ext uri="{28A0092B-C50C-407E-A947-70E740481C1C}">
                <a14:useLocalDpi xmlns:a14="http://schemas.microsoft.com/office/drawing/2010/main" val="0"/>
              </a:ext>
            </a:extLst>
          </a:blip>
          <a:srcRect t="2522" b="13209"/>
          <a:stretch/>
        </p:blipFill>
        <p:spPr>
          <a:xfrm>
            <a:off x="0" y="-146576"/>
            <a:ext cx="12191980" cy="6857990"/>
          </a:xfrm>
          <a:prstGeom prst="rect">
            <a:avLst/>
          </a:prstGeom>
        </p:spPr>
      </p:pic>
      <p:sp>
        <p:nvSpPr>
          <p:cNvPr id="7" name="Suorakulmio 6">
            <a:extLst>
              <a:ext uri="{FF2B5EF4-FFF2-40B4-BE49-F238E27FC236}">
                <a16:creationId xmlns:a16="http://schemas.microsoft.com/office/drawing/2014/main" id="{387225D1-14B6-424B-9213-D6BAEF24703F}"/>
              </a:ext>
            </a:extLst>
          </p:cNvPr>
          <p:cNvSpPr/>
          <p:nvPr/>
        </p:nvSpPr>
        <p:spPr>
          <a:xfrm>
            <a:off x="389498" y="4700056"/>
            <a:ext cx="9627806" cy="1815882"/>
          </a:xfrm>
          <a:prstGeom prst="rect">
            <a:avLst/>
          </a:prstGeom>
          <a:solidFill>
            <a:srgbClr val="FF0000"/>
          </a:solidFill>
        </p:spPr>
        <p:txBody>
          <a:bodyPr wrap="square">
            <a:spAutoFit/>
          </a:bodyPr>
          <a:lstStyle/>
          <a:p>
            <a:r>
              <a:rPr lang="sv-FI" sz="2800" dirty="0">
                <a:solidFill>
                  <a:srgbClr val="FFFF00"/>
                </a:solidFill>
                <a:latin typeface="+mj-lt"/>
              </a:rPr>
              <a:t>Handbok, presentationsmaterial och gyllene regler</a:t>
            </a:r>
          </a:p>
          <a:p>
            <a:r>
              <a:rPr lang="sv-FI" sz="2800" u="sng" dirty="0">
                <a:solidFill>
                  <a:schemeClr val="bg1"/>
                </a:solidFill>
                <a:latin typeface="+mj-lt"/>
                <a:hlinkClick r:id="rId3">
                  <a:extLst>
                    <a:ext uri="{A12FA001-AC4F-418D-AE19-62706E023703}">
                      <ahyp:hlinkClr xmlns:ahyp="http://schemas.microsoft.com/office/drawing/2018/hyperlinkcolor" val="tx"/>
                    </a:ext>
                  </a:extLst>
                </a:hlinkClick>
              </a:rPr>
              <a:t>https://www.oph.fi/sv/statistik-och-publikationer/publikationer/antimobbningsarbete-i-skolor-och-laroanstalter </a:t>
            </a:r>
          </a:p>
        </p:txBody>
      </p:sp>
    </p:spTree>
    <p:extLst>
      <p:ext uri="{BB962C8B-B14F-4D97-AF65-F5344CB8AC3E}">
        <p14:creationId xmlns:p14="http://schemas.microsoft.com/office/powerpoint/2010/main" val="284606550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70C52A29-6F6C-4874-ADE1-B3AA7DF47C85}"/>
              </a:ext>
            </a:extLst>
          </p:cNvPr>
          <p:cNvSpPr>
            <a:spLocks noGrp="1"/>
          </p:cNvSpPr>
          <p:nvPr>
            <p:ph type="title"/>
          </p:nvPr>
        </p:nvSpPr>
        <p:spPr>
          <a:xfrm>
            <a:off x="723900" y="13022"/>
            <a:ext cx="10515600" cy="1325563"/>
          </a:xfrm>
        </p:spPr>
        <p:txBody>
          <a:bodyPr>
            <a:normAutofit fontScale="90000"/>
          </a:bodyPr>
          <a:lstStyle/>
          <a:p>
            <a:pPr algn="ctr"/>
            <a:r>
              <a:rPr lang="sv-FI" sz="4800" b="1">
                <a:solidFill>
                  <a:srgbClr val="0000FF"/>
                </a:solidFill>
              </a:rPr>
              <a:t>Rätt att överlåta och få uppgifter 2/2</a:t>
            </a:r>
          </a:p>
        </p:txBody>
      </p:sp>
      <p:sp>
        <p:nvSpPr>
          <p:cNvPr id="3" name="Sisällön paikkamerkki 2">
            <a:extLst>
              <a:ext uri="{FF2B5EF4-FFF2-40B4-BE49-F238E27FC236}">
                <a16:creationId xmlns:a16="http://schemas.microsoft.com/office/drawing/2014/main" id="{48D02225-673C-4E92-889C-A327626D7AB9}"/>
              </a:ext>
            </a:extLst>
          </p:cNvPr>
          <p:cNvSpPr>
            <a:spLocks noGrp="1"/>
          </p:cNvSpPr>
          <p:nvPr>
            <p:ph idx="1"/>
          </p:nvPr>
        </p:nvSpPr>
        <p:spPr>
          <a:xfrm>
            <a:off x="490537" y="1338585"/>
            <a:ext cx="11210925" cy="4992687"/>
          </a:xfrm>
        </p:spPr>
        <p:txBody>
          <a:bodyPr>
            <a:normAutofit fontScale="92500" lnSpcReduction="20000"/>
          </a:bodyPr>
          <a:lstStyle/>
          <a:p>
            <a:r>
              <a:rPr lang="sv-FI" sz="3200">
                <a:latin typeface="+mj-lt"/>
              </a:rPr>
              <a:t>Utlämnandet av uppgifter grundar sig antingen på en bestämmelse i lagen eller på samtycke</a:t>
            </a:r>
          </a:p>
          <a:p>
            <a:r>
              <a:rPr lang="sv-FI" sz="3200">
                <a:latin typeface="+mj-lt"/>
              </a:rPr>
              <a:t>Bedömningen av om sekretessbelagda uppgifter ska överlämnas görs av den som har uppgifterna</a:t>
            </a:r>
          </a:p>
          <a:p>
            <a:r>
              <a:rPr lang="sv-FI" sz="3200">
                <a:latin typeface="+mj-lt"/>
              </a:rPr>
              <a:t>Exempel på information som är nödvändig för att undervisningen ska kunna ordnas på ändamålsenligt sätt: information om elevens hälsotillstånd som påverkar elevens egen eller andras säkerhet</a:t>
            </a:r>
          </a:p>
          <a:p>
            <a:r>
              <a:rPr lang="sv-FI" sz="3200">
                <a:latin typeface="+mj-lt"/>
              </a:rPr>
              <a:t>Det huruvida uppgifter om att en elev har blivit utsatt för mobbning/har mobbat andra är nödvändiga kräver separat övervägande i varje enskilt fall</a:t>
            </a:r>
          </a:p>
          <a:p>
            <a:pPr marL="0" indent="0" algn="ctr">
              <a:buNone/>
            </a:pPr>
            <a:r>
              <a:rPr lang="sv-FI" sz="3600">
                <a:solidFill>
                  <a:srgbClr val="FF0000"/>
                </a:solidFill>
                <a:latin typeface="+mj-lt"/>
              </a:rPr>
              <a:t>Om du är osäker på hur du ska gå till väga kan uppgifterna alltid lämnas ut med samtycke!</a:t>
            </a:r>
          </a:p>
          <a:p>
            <a:endParaRPr lang="fi-FI" dirty="0">
              <a:latin typeface="+mj-lt"/>
            </a:endParaRPr>
          </a:p>
        </p:txBody>
      </p:sp>
      <p:pic>
        <p:nvPicPr>
          <p:cNvPr id="4" name="Kuva 3" descr="Kuva, joka sisältää kohteen sisä, pieni, lelu, istuminen&#10;&#10;Kuvaus luotu automaattisesti">
            <a:extLst>
              <a:ext uri="{FF2B5EF4-FFF2-40B4-BE49-F238E27FC236}">
                <a16:creationId xmlns:a16="http://schemas.microsoft.com/office/drawing/2014/main" id="{B31C61FE-DA2D-4927-93EB-D20A59A50BDC}"/>
              </a:ext>
            </a:extLst>
          </p:cNvPr>
          <p:cNvPicPr>
            <a:picLocks noChangeAspect="1"/>
          </p:cNvPicPr>
          <p:nvPr/>
        </p:nvPicPr>
        <p:blipFill rotWithShape="1">
          <a:blip r:embed="rId2">
            <a:extLst>
              <a:ext uri="{28A0092B-C50C-407E-A947-70E740481C1C}">
                <a14:useLocalDpi xmlns:a14="http://schemas.microsoft.com/office/drawing/2010/main" val="0"/>
              </a:ext>
            </a:extLst>
          </a:blip>
          <a:srcRect t="2522" b="13209"/>
          <a:stretch/>
        </p:blipFill>
        <p:spPr>
          <a:xfrm>
            <a:off x="0" y="13022"/>
            <a:ext cx="12191980" cy="6857990"/>
          </a:xfrm>
          <a:prstGeom prst="rect">
            <a:avLst/>
          </a:prstGeom>
        </p:spPr>
      </p:pic>
      <p:sp>
        <p:nvSpPr>
          <p:cNvPr id="6" name="Suorakulmio 5">
            <a:extLst>
              <a:ext uri="{FF2B5EF4-FFF2-40B4-BE49-F238E27FC236}">
                <a16:creationId xmlns:a16="http://schemas.microsoft.com/office/drawing/2014/main" id="{23A858D1-758A-4D96-9DDB-C22C17F8C169}"/>
              </a:ext>
            </a:extLst>
          </p:cNvPr>
          <p:cNvSpPr/>
          <p:nvPr/>
        </p:nvSpPr>
        <p:spPr>
          <a:xfrm>
            <a:off x="223837" y="4761612"/>
            <a:ext cx="5015983" cy="1323439"/>
          </a:xfrm>
          <a:prstGeom prst="rect">
            <a:avLst/>
          </a:prstGeom>
          <a:solidFill>
            <a:srgbClr val="3333FF"/>
          </a:solidFill>
        </p:spPr>
        <p:txBody>
          <a:bodyPr wrap="square">
            <a:spAutoFit/>
          </a:bodyPr>
          <a:lstStyle/>
          <a:p>
            <a:r>
              <a:rPr lang="sv-FI" sz="4000" dirty="0">
                <a:solidFill>
                  <a:srgbClr val="FFFF00"/>
                </a:solidFill>
                <a:latin typeface="+mj-lt"/>
              </a:rPr>
              <a:t>Ha ett tryggt </a:t>
            </a:r>
          </a:p>
          <a:p>
            <a:r>
              <a:rPr lang="sv-FI" sz="4000" dirty="0">
                <a:solidFill>
                  <a:srgbClr val="FFFF00"/>
                </a:solidFill>
                <a:latin typeface="+mj-lt"/>
              </a:rPr>
              <a:t>läsår!</a:t>
            </a:r>
          </a:p>
        </p:txBody>
      </p:sp>
    </p:spTree>
    <p:extLst>
      <p:ext uri="{BB962C8B-B14F-4D97-AF65-F5344CB8AC3E}">
        <p14:creationId xmlns:p14="http://schemas.microsoft.com/office/powerpoint/2010/main" val="2223092520"/>
      </p:ext>
    </p:extLst>
  </p:cSld>
  <p:clrMapOvr>
    <a:masterClrMapping/>
  </p:clrMapOvr>
</p:sld>
</file>

<file path=ppt/theme/theme1.xml><?xml version="1.0" encoding="utf-8"?>
<a:theme xmlns:a="http://schemas.openxmlformats.org/drawingml/2006/main" name="Office Theme">
  <a:themeElements>
    <a:clrScheme name="Mukautettu 1">
      <a:dk1>
        <a:sysClr val="windowText" lastClr="000000"/>
      </a:dk1>
      <a:lt1>
        <a:sysClr val="window" lastClr="FFFFFF"/>
      </a:lt1>
      <a:dk2>
        <a:srgbClr val="44546A"/>
      </a:dk2>
      <a:lt2>
        <a:srgbClr val="E7E6E6"/>
      </a:lt2>
      <a:accent1>
        <a:srgbClr val="0041DC"/>
      </a:accent1>
      <a:accent2>
        <a:srgbClr val="FF5000"/>
      </a:accent2>
      <a:accent3>
        <a:srgbClr val="5BCA13"/>
      </a:accent3>
      <a:accent4>
        <a:srgbClr val="FFE500"/>
      </a:accent4>
      <a:accent5>
        <a:srgbClr val="E60895"/>
      </a:accent5>
      <a:accent6>
        <a:srgbClr val="C227B9"/>
      </a:accent6>
      <a:hlink>
        <a:srgbClr val="82D4FF"/>
      </a:hlink>
      <a:folHlink>
        <a:srgbClr val="954F72"/>
      </a:folHlink>
    </a:clrScheme>
    <a:fontScheme name="Mukautettu 1">
      <a:majorFont>
        <a:latin typeface="Verdana"/>
        <a:ea typeface=""/>
        <a:cs typeface=""/>
      </a:majorFont>
      <a:minorFont>
        <a:latin typeface="Verdana"/>
        <a:ea typeface=""/>
        <a:cs typeface=""/>
      </a:minorFont>
    </a:fontScheme>
    <a:fmtScheme name="Office-te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6338BD233442C40AE207A03D4E53BE4" ma:contentTypeVersion="0" ma:contentTypeDescription="Create a new document." ma:contentTypeScope="" ma:versionID="144c149992ab3c25e8ba402d9081812b">
  <xsd:schema xmlns:xsd="http://www.w3.org/2001/XMLSchema" xmlns:p="http://schemas.microsoft.com/office/2006/metadata/properties" targetNamespace="http://schemas.microsoft.com/office/2006/metadata/properties" ma:root="true" ma:fieldsID="4aeb20c0e3442673af7ee10786458764">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documentManagement/>
</p:properties>
</file>

<file path=customXml/itemProps1.xml><?xml version="1.0" encoding="utf-8"?>
<ds:datastoreItem xmlns:ds="http://schemas.openxmlformats.org/officeDocument/2006/customXml" ds:itemID="{D7D8975E-5CE2-47D6-A3DE-0AF35BFAE2C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customXml/itemProps2.xml><?xml version="1.0" encoding="utf-8"?>
<ds:datastoreItem xmlns:ds="http://schemas.openxmlformats.org/officeDocument/2006/customXml" ds:itemID="{BAD82B33-1B8D-4052-89E6-1F393A923A99}">
  <ds:schemaRefs>
    <ds:schemaRef ds:uri="http://schemas.microsoft.com/sharepoint/v3/contenttype/forms"/>
  </ds:schemaRefs>
</ds:datastoreItem>
</file>

<file path=customXml/itemProps3.xml><?xml version="1.0" encoding="utf-8"?>
<ds:datastoreItem xmlns:ds="http://schemas.openxmlformats.org/officeDocument/2006/customXml" ds:itemID="{DA2AE8E0-D6FC-40AE-AC6F-024A8E3F31AB}">
  <ds:schemaRefs>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emplate>Office Theme</Template>
  <TotalTime>37416</TotalTime>
  <Words>5498</Words>
  <Application>Microsoft Office PowerPoint</Application>
  <PresentationFormat>Laajakuva</PresentationFormat>
  <Paragraphs>534</Paragraphs>
  <Slides>59</Slides>
  <Notes>0</Notes>
  <HiddenSlides>0</HiddenSlides>
  <MMClips>0</MMClips>
  <ScaleCrop>false</ScaleCrop>
  <HeadingPairs>
    <vt:vector size="6" baseType="variant">
      <vt:variant>
        <vt:lpstr>Käytetyt fontit</vt:lpstr>
      </vt:variant>
      <vt:variant>
        <vt:i4>4</vt:i4>
      </vt:variant>
      <vt:variant>
        <vt:lpstr>Teema</vt:lpstr>
      </vt:variant>
      <vt:variant>
        <vt:i4>1</vt:i4>
      </vt:variant>
      <vt:variant>
        <vt:lpstr>Dian otsikot</vt:lpstr>
      </vt:variant>
      <vt:variant>
        <vt:i4>59</vt:i4>
      </vt:variant>
    </vt:vector>
  </HeadingPairs>
  <TitlesOfParts>
    <vt:vector size="64" baseType="lpstr">
      <vt:lpstr>Arial</vt:lpstr>
      <vt:lpstr>Calibri</vt:lpstr>
      <vt:lpstr>Calibri Light</vt:lpstr>
      <vt:lpstr>Verdana</vt:lpstr>
      <vt:lpstr>Office Theme</vt:lpstr>
      <vt:lpstr>PowerPoint-esitys</vt:lpstr>
      <vt:lpstr>Handbokens innehåll</vt:lpstr>
      <vt:lpstr>Varför är antimobbningsarbetet viktigt? </vt:lpstr>
      <vt:lpstr>Mobbningens utvecklingstrender</vt:lpstr>
      <vt:lpstr>Mobbning är medvetet maktmissbruk</vt:lpstr>
      <vt:lpstr>PowerPoint-esitys</vt:lpstr>
      <vt:lpstr>PowerPoint-esitys</vt:lpstr>
      <vt:lpstr>Lagstiftningen skyddar och förpliktar 1/2</vt:lpstr>
      <vt:lpstr>Lagstiftningen skyddar och förpliktar 2/2</vt:lpstr>
      <vt:lpstr>En trygg studiemiljö</vt:lpstr>
      <vt:lpstr>Planen för att skydda eleverna/studerandena mot våld,  mobbning och trakasserier Förebyggande arbete</vt:lpstr>
      <vt:lpstr>PowerPoint-esitys</vt:lpstr>
      <vt:lpstr>Läroplanens möjligheter</vt:lpstr>
      <vt:lpstr>PowerPoint-esitys</vt:lpstr>
      <vt:lpstr>PowerPoint-esitys</vt:lpstr>
      <vt:lpstr>“Plans are nothing; planning is everything”  Dwight D. Eisenhower</vt:lpstr>
      <vt:lpstr>“Plans are nothing; planning is everything”  Dwight D. Eisenhower</vt:lpstr>
      <vt:lpstr>PowerPoint-esitys</vt:lpstr>
      <vt:lpstr>Verksamhetskultur</vt:lpstr>
      <vt:lpstr>Emotionella och kommunikativa färdigheter går att undervisa och lära sig</vt:lpstr>
      <vt:lpstr>Gemensamma examensdelar Yrkesutbildningen</vt:lpstr>
      <vt:lpstr>En trygg lärmiljö</vt:lpstr>
      <vt:lpstr>Kännetecken för nätmobbning</vt:lpstr>
      <vt:lpstr>Regler för användning av mobila enheter i skolan</vt:lpstr>
      <vt:lpstr>Sociala medier och digitala spel  ur mobbningssynvinkel</vt:lpstr>
      <vt:lpstr>Gemensamma examensdelar Yrkesutbildningen</vt:lpstr>
      <vt:lpstr>Ingripande i mobbningssituationer består av flera olika skeden</vt:lpstr>
      <vt:lpstr>Vetskap om mobbning möjliggör ingripande</vt:lpstr>
      <vt:lpstr>Utredningssamtal</vt:lpstr>
      <vt:lpstr>Uppföljning är nödvändigt</vt:lpstr>
      <vt:lpstr>Registrering skapar rättssäkerhet</vt:lpstr>
      <vt:lpstr>Om mobbningen sker på nätet</vt:lpstr>
      <vt:lpstr>Meddelande till vårdnadshavaren</vt:lpstr>
      <vt:lpstr>Meddelande till myndigheterna</vt:lpstr>
      <vt:lpstr>Disciplinära och ingripande åtgärder  vid mobbning</vt:lpstr>
      <vt:lpstr>Ändringar i undervisnings-arrangemangen eller skolbyte</vt:lpstr>
      <vt:lpstr>Elev- och studerandevårdstjänster som stöd för eleven/den studerande (psykolog- och kuratorstjänster samt skol- och studerandehälsovård)</vt:lpstr>
      <vt:lpstr>Mobbning kan vara ett brott</vt:lpstr>
      <vt:lpstr>Gemensamma examensdelar Yrkesutbildningen</vt:lpstr>
      <vt:lpstr>Skolans/läroanstaltens personal har det primära ansvaret för skol- och läroanstaltgemenskapens välbefinnande </vt:lpstr>
      <vt:lpstr>Anmälningsskyldigheter</vt:lpstr>
      <vt:lpstr>Rätt att lämna ut och få uppgifter</vt:lpstr>
      <vt:lpstr>Rätt att lämna ut och få uppgifter 2/2</vt:lpstr>
      <vt:lpstr>Utbildningsanordnaren 1/2</vt:lpstr>
      <vt:lpstr>Utbildningsanordnaren 2/2</vt:lpstr>
      <vt:lpstr>Rektorn 1/2</vt:lpstr>
      <vt:lpstr>Rektorn 2/2</vt:lpstr>
      <vt:lpstr>Läraren 1/3</vt:lpstr>
      <vt:lpstr>Läraren 2/3</vt:lpstr>
      <vt:lpstr>Läraren 3/3</vt:lpstr>
      <vt:lpstr>Enhetens elev- och studerandevårdsgrupp</vt:lpstr>
      <vt:lpstr>Personalen inom elev- och studerandevårdstjänsterna 1/2</vt:lpstr>
      <vt:lpstr>Personalen inom elev- och studerandevårdstjänsterna 2/2</vt:lpstr>
      <vt:lpstr>Eleven/den studerande 1/2</vt:lpstr>
      <vt:lpstr>Eleven/den studerande 2/2</vt:lpstr>
      <vt:lpstr>Vårdnadshavaren 1/2</vt:lpstr>
      <vt:lpstr>Vårdnadshavaren 2/2</vt:lpstr>
      <vt:lpstr>Rätt att överlåta och få uppgifter 2/2</vt:lpstr>
      <vt:lpstr>Rätt att överlåta och få uppgifter 2/2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PowerPoint-esitys</dc:title>
  <dc:creator>Laitinen Kristiina</dc:creator>
  <cp:lastModifiedBy>Karlsson Patricia (OPH)</cp:lastModifiedBy>
  <cp:revision>207</cp:revision>
  <dcterms:created xsi:type="dcterms:W3CDTF">2020-03-11T14:04:48Z</dcterms:created>
  <dcterms:modified xsi:type="dcterms:W3CDTF">2021-05-05T08:51:25Z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0x01010006338BD233442C40AE207A03D4E53BE4</vt:lpwstr>
  </property>
</Properties>
</file>