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42"/>
  </p:notesMasterIdLst>
  <p:sldIdLst>
    <p:sldId id="257" r:id="rId3"/>
    <p:sldId id="595" r:id="rId4"/>
    <p:sldId id="258" r:id="rId5"/>
    <p:sldId id="450" r:id="rId6"/>
    <p:sldId id="286" r:id="rId7"/>
    <p:sldId id="473" r:id="rId8"/>
    <p:sldId id="607" r:id="rId9"/>
    <p:sldId id="673" r:id="rId10"/>
    <p:sldId id="477" r:id="rId11"/>
    <p:sldId id="272" r:id="rId12"/>
    <p:sldId id="475" r:id="rId13"/>
    <p:sldId id="476" r:id="rId14"/>
    <p:sldId id="674" r:id="rId15"/>
    <p:sldId id="649" r:id="rId16"/>
    <p:sldId id="278" r:id="rId17"/>
    <p:sldId id="604" r:id="rId18"/>
    <p:sldId id="675" r:id="rId19"/>
    <p:sldId id="602" r:id="rId20"/>
    <p:sldId id="601" r:id="rId21"/>
    <p:sldId id="612" r:id="rId22"/>
    <p:sldId id="671" r:id="rId23"/>
    <p:sldId id="560" r:id="rId24"/>
    <p:sldId id="605" r:id="rId25"/>
    <p:sldId id="599" r:id="rId26"/>
    <p:sldId id="489" r:id="rId27"/>
    <p:sldId id="498" r:id="rId28"/>
    <p:sldId id="499" r:id="rId29"/>
    <p:sldId id="300" r:id="rId30"/>
    <p:sldId id="303" r:id="rId31"/>
    <p:sldId id="302" r:id="rId32"/>
    <p:sldId id="301" r:id="rId33"/>
    <p:sldId id="469" r:id="rId34"/>
    <p:sldId id="670" r:id="rId35"/>
    <p:sldId id="596" r:id="rId36"/>
    <p:sldId id="304" r:id="rId37"/>
    <p:sldId id="306" r:id="rId38"/>
    <p:sldId id="600" r:id="rId39"/>
    <p:sldId id="289" r:id="rId40"/>
    <p:sldId id="262" r:id="rId4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87769" autoAdjust="0"/>
  </p:normalViewPr>
  <p:slideViewPr>
    <p:cSldViewPr snapToGrid="0">
      <p:cViewPr varScale="1">
        <p:scale>
          <a:sx n="100" d="100"/>
          <a:sy n="100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866227854330698"/>
          <c:y val="9.9469482070036738E-2"/>
          <c:w val="0.17957018523992554"/>
          <c:h val="0.28412430584865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B50CD-FCD3-4319-975C-6FEBA7E57414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i-FI"/>
        </a:p>
      </dgm:t>
    </dgm:pt>
    <dgm:pt modelId="{59683038-A7A1-4830-A6E4-E545D6EB33FD}">
      <dgm:prSet custT="1"/>
      <dgm:spPr>
        <a:ln w="57150">
          <a:solidFill>
            <a:srgbClr val="0070C0"/>
          </a:solidFill>
        </a:ln>
      </dgm:spPr>
      <dgm:t>
        <a:bodyPr/>
        <a:lstStyle/>
        <a:p>
          <a:r>
            <a:rPr lang="fi-FI" sz="2000" b="1" dirty="0"/>
            <a:t>Opiskelija-liikkuvuudet</a:t>
          </a:r>
        </a:p>
      </dgm:t>
    </dgm:pt>
    <dgm:pt modelId="{523D720F-0955-49C2-BF60-6CFEEDE83AC8}" type="parTrans" cxnId="{47413F6C-8AD5-4E9E-96AB-81DAFF699EDC}">
      <dgm:prSet/>
      <dgm:spPr/>
      <dgm:t>
        <a:bodyPr/>
        <a:lstStyle/>
        <a:p>
          <a:endParaRPr lang="fi-FI"/>
        </a:p>
      </dgm:t>
    </dgm:pt>
    <dgm:pt modelId="{40D5080D-396A-4415-8342-F92FA7F90453}" type="sibTrans" cxnId="{47413F6C-8AD5-4E9E-96AB-81DAFF699EDC}">
      <dgm:prSet/>
      <dgm:spPr/>
      <dgm:t>
        <a:bodyPr/>
        <a:lstStyle/>
        <a:p>
          <a:endParaRPr lang="fi-FI"/>
        </a:p>
      </dgm:t>
    </dgm:pt>
    <dgm:pt modelId="{A4BF36FF-2497-47D4-B501-63D8B6735F38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b="0" dirty="0"/>
            <a:t>Ryhmäliikkuvuus</a:t>
          </a:r>
          <a:r>
            <a:rPr lang="fi-FI" dirty="0"/>
            <a:t> 2-30 pv</a:t>
          </a:r>
        </a:p>
      </dgm:t>
    </dgm:pt>
    <dgm:pt modelId="{A9656D1B-0921-486A-BA01-ECDDDF3674E1}" type="parTrans" cxnId="{C424638A-733E-454E-901D-E57945DDA5FF}">
      <dgm:prSet/>
      <dgm:spPr/>
      <dgm:t>
        <a:bodyPr/>
        <a:lstStyle/>
        <a:p>
          <a:endParaRPr lang="fi-FI"/>
        </a:p>
      </dgm:t>
    </dgm:pt>
    <dgm:pt modelId="{32F4D1A9-C6BE-4B15-ABD0-256C7E1EECC4}" type="sibTrans" cxnId="{C424638A-733E-454E-901D-E57945DDA5FF}">
      <dgm:prSet/>
      <dgm:spPr/>
      <dgm:t>
        <a:bodyPr/>
        <a:lstStyle/>
        <a:p>
          <a:endParaRPr lang="fi-FI"/>
        </a:p>
      </dgm:t>
    </dgm:pt>
    <dgm:pt modelId="{05789224-319D-4CE6-A3C2-EDB296DB56D6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dirty="0"/>
            <a:t>Lyhytkestoinen liikkuvuus 10-29 pv</a:t>
          </a:r>
        </a:p>
      </dgm:t>
    </dgm:pt>
    <dgm:pt modelId="{8E18D559-2823-4FF4-A1C8-87A0C31BC107}" type="parTrans" cxnId="{82E78E89-D7B4-4B84-B1B4-617AEA3FD46E}">
      <dgm:prSet/>
      <dgm:spPr/>
      <dgm:t>
        <a:bodyPr/>
        <a:lstStyle/>
        <a:p>
          <a:endParaRPr lang="fi-FI"/>
        </a:p>
      </dgm:t>
    </dgm:pt>
    <dgm:pt modelId="{A621D6C9-2B3B-447D-835E-75DD10C626F9}" type="sibTrans" cxnId="{82E78E89-D7B4-4B84-B1B4-617AEA3FD46E}">
      <dgm:prSet/>
      <dgm:spPr/>
      <dgm:t>
        <a:bodyPr/>
        <a:lstStyle/>
        <a:p>
          <a:endParaRPr lang="fi-FI"/>
        </a:p>
      </dgm:t>
    </dgm:pt>
    <dgm:pt modelId="{34C6D918-1D7E-4004-A4B8-1DE9BAF8556D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dirty="0"/>
            <a:t>Pitkäkestoinen liikkuvuus 30-365 pv</a:t>
          </a:r>
        </a:p>
      </dgm:t>
    </dgm:pt>
    <dgm:pt modelId="{F4BE3BC6-E48C-4BA6-BD8E-AF0C0E65104D}" type="parTrans" cxnId="{5172869E-7F6A-4231-81CE-19A5A95283C5}">
      <dgm:prSet/>
      <dgm:spPr/>
      <dgm:t>
        <a:bodyPr/>
        <a:lstStyle/>
        <a:p>
          <a:endParaRPr lang="fi-FI"/>
        </a:p>
      </dgm:t>
    </dgm:pt>
    <dgm:pt modelId="{0D1BED33-1C93-4DB9-9AE3-73835907BD02}" type="sibTrans" cxnId="{5172869E-7F6A-4231-81CE-19A5A95283C5}">
      <dgm:prSet/>
      <dgm:spPr/>
      <dgm:t>
        <a:bodyPr/>
        <a:lstStyle/>
        <a:p>
          <a:endParaRPr lang="fi-FI"/>
        </a:p>
      </dgm:t>
    </dgm:pt>
    <dgm:pt modelId="{6FA5DA5D-B1EB-4CF1-B451-874CBAD1C3B3}" type="pres">
      <dgm:prSet presAssocID="{8B6B50CD-FCD3-4319-975C-6FEBA7E57414}" presName="Name0" presStyleCnt="0">
        <dgm:presLayoutVars>
          <dgm:dir/>
          <dgm:animLvl val="lvl"/>
          <dgm:resizeHandles val="exact"/>
        </dgm:presLayoutVars>
      </dgm:prSet>
      <dgm:spPr/>
    </dgm:pt>
    <dgm:pt modelId="{33848B0A-F8AD-436D-9921-2F07B3B13A99}" type="pres">
      <dgm:prSet presAssocID="{59683038-A7A1-4830-A6E4-E545D6EB33FD}" presName="linNode" presStyleCnt="0"/>
      <dgm:spPr/>
    </dgm:pt>
    <dgm:pt modelId="{A8EDCE65-3132-42C2-81CC-C2BDDFA8F3AF}" type="pres">
      <dgm:prSet presAssocID="{59683038-A7A1-4830-A6E4-E545D6EB33FD}" presName="parentText" presStyleLbl="node1" presStyleIdx="0" presStyleCnt="1" custScaleX="106325">
        <dgm:presLayoutVars>
          <dgm:chMax val="1"/>
          <dgm:bulletEnabled val="1"/>
        </dgm:presLayoutVars>
      </dgm:prSet>
      <dgm:spPr/>
    </dgm:pt>
    <dgm:pt modelId="{53740D52-6077-41C2-8725-35B23AF59045}" type="pres">
      <dgm:prSet presAssocID="{59683038-A7A1-4830-A6E4-E545D6EB33FD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8B8C102-760D-4EA2-9609-E8AB13B6F073}" type="presOf" srcId="{8B6B50CD-FCD3-4319-975C-6FEBA7E57414}" destId="{6FA5DA5D-B1EB-4CF1-B451-874CBAD1C3B3}" srcOrd="0" destOrd="0" presId="urn:microsoft.com/office/officeart/2005/8/layout/vList5"/>
    <dgm:cxn modelId="{7316C02A-37EB-416A-9CBB-59F55E3AF27E}" type="presOf" srcId="{A4BF36FF-2497-47D4-B501-63D8B6735F38}" destId="{53740D52-6077-41C2-8725-35B23AF59045}" srcOrd="0" destOrd="0" presId="urn:microsoft.com/office/officeart/2005/8/layout/vList5"/>
    <dgm:cxn modelId="{C8CF7A38-D0C7-41A2-A5BE-93B19006485F}" type="presOf" srcId="{59683038-A7A1-4830-A6E4-E545D6EB33FD}" destId="{A8EDCE65-3132-42C2-81CC-C2BDDFA8F3AF}" srcOrd="0" destOrd="0" presId="urn:microsoft.com/office/officeart/2005/8/layout/vList5"/>
    <dgm:cxn modelId="{EC38316B-B221-425D-8809-7A46D4F2EA4E}" type="presOf" srcId="{05789224-319D-4CE6-A3C2-EDB296DB56D6}" destId="{53740D52-6077-41C2-8725-35B23AF59045}" srcOrd="0" destOrd="1" presId="urn:microsoft.com/office/officeart/2005/8/layout/vList5"/>
    <dgm:cxn modelId="{47413F6C-8AD5-4E9E-96AB-81DAFF699EDC}" srcId="{8B6B50CD-FCD3-4319-975C-6FEBA7E57414}" destId="{59683038-A7A1-4830-A6E4-E545D6EB33FD}" srcOrd="0" destOrd="0" parTransId="{523D720F-0955-49C2-BF60-6CFEEDE83AC8}" sibTransId="{40D5080D-396A-4415-8342-F92FA7F90453}"/>
    <dgm:cxn modelId="{25F41E81-362D-4F48-AE10-45F94C5AFC11}" type="presOf" srcId="{34C6D918-1D7E-4004-A4B8-1DE9BAF8556D}" destId="{53740D52-6077-41C2-8725-35B23AF59045}" srcOrd="0" destOrd="2" presId="urn:microsoft.com/office/officeart/2005/8/layout/vList5"/>
    <dgm:cxn modelId="{82E78E89-D7B4-4B84-B1B4-617AEA3FD46E}" srcId="{59683038-A7A1-4830-A6E4-E545D6EB33FD}" destId="{05789224-319D-4CE6-A3C2-EDB296DB56D6}" srcOrd="1" destOrd="0" parTransId="{8E18D559-2823-4FF4-A1C8-87A0C31BC107}" sibTransId="{A621D6C9-2B3B-447D-835E-75DD10C626F9}"/>
    <dgm:cxn modelId="{C424638A-733E-454E-901D-E57945DDA5FF}" srcId="{59683038-A7A1-4830-A6E4-E545D6EB33FD}" destId="{A4BF36FF-2497-47D4-B501-63D8B6735F38}" srcOrd="0" destOrd="0" parTransId="{A9656D1B-0921-486A-BA01-ECDDDF3674E1}" sibTransId="{32F4D1A9-C6BE-4B15-ABD0-256C7E1EECC4}"/>
    <dgm:cxn modelId="{5172869E-7F6A-4231-81CE-19A5A95283C5}" srcId="{59683038-A7A1-4830-A6E4-E545D6EB33FD}" destId="{34C6D918-1D7E-4004-A4B8-1DE9BAF8556D}" srcOrd="2" destOrd="0" parTransId="{F4BE3BC6-E48C-4BA6-BD8E-AF0C0E65104D}" sibTransId="{0D1BED33-1C93-4DB9-9AE3-73835907BD02}"/>
    <dgm:cxn modelId="{6097CC6D-6F1A-455A-897B-A546548FD092}" type="presParOf" srcId="{6FA5DA5D-B1EB-4CF1-B451-874CBAD1C3B3}" destId="{33848B0A-F8AD-436D-9921-2F07B3B13A99}" srcOrd="0" destOrd="0" presId="urn:microsoft.com/office/officeart/2005/8/layout/vList5"/>
    <dgm:cxn modelId="{FEA3C751-1172-471E-B437-2891DDF036F8}" type="presParOf" srcId="{33848B0A-F8AD-436D-9921-2F07B3B13A99}" destId="{A8EDCE65-3132-42C2-81CC-C2BDDFA8F3AF}" srcOrd="0" destOrd="0" presId="urn:microsoft.com/office/officeart/2005/8/layout/vList5"/>
    <dgm:cxn modelId="{6902ECC4-7FA4-4003-8CBE-0E8A116DBEB1}" type="presParOf" srcId="{33848B0A-F8AD-436D-9921-2F07B3B13A99}" destId="{53740D52-6077-41C2-8725-35B23AF5904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E76323-8929-4FE7-89E1-38C64F6CB73D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i-FI"/>
        </a:p>
      </dgm:t>
    </dgm:pt>
    <dgm:pt modelId="{E65F5F0B-F226-4761-A5CA-AF3B0E629334}">
      <dgm:prSet custT="1"/>
      <dgm:spPr>
        <a:ln w="57150">
          <a:solidFill>
            <a:srgbClr val="0070C0"/>
          </a:solidFill>
        </a:ln>
      </dgm:spPr>
      <dgm:t>
        <a:bodyPr/>
        <a:lstStyle/>
        <a:p>
          <a:r>
            <a:rPr lang="fi-FI" sz="2000" b="1" dirty="0"/>
            <a:t>Henkilöstö-liikkuvuudet</a:t>
          </a:r>
          <a:endParaRPr lang="fi-FI" sz="2000" dirty="0"/>
        </a:p>
      </dgm:t>
    </dgm:pt>
    <dgm:pt modelId="{EC2E5491-5EDB-4CF0-9D48-52E5A3DAB8FD}" type="parTrans" cxnId="{0918EBD4-FB2A-4930-8186-CFC4F3D2E6C3}">
      <dgm:prSet/>
      <dgm:spPr/>
      <dgm:t>
        <a:bodyPr/>
        <a:lstStyle/>
        <a:p>
          <a:endParaRPr lang="fi-FI"/>
        </a:p>
      </dgm:t>
    </dgm:pt>
    <dgm:pt modelId="{694F7A5C-51CE-45DC-83EE-6A482ED897FE}" type="sibTrans" cxnId="{0918EBD4-FB2A-4930-8186-CFC4F3D2E6C3}">
      <dgm:prSet/>
      <dgm:spPr/>
      <dgm:t>
        <a:bodyPr/>
        <a:lstStyle/>
        <a:p>
          <a:endParaRPr lang="fi-FI"/>
        </a:p>
      </dgm:t>
    </dgm:pt>
    <dgm:pt modelId="{CF5103AF-05AA-4984-AD1D-AEDC9EA0CFA5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/>
            <a:t>Job shadowing 2-60 pv</a:t>
          </a:r>
        </a:p>
      </dgm:t>
    </dgm:pt>
    <dgm:pt modelId="{D92A227E-140A-4409-B154-7E292609C88D}" type="parTrans" cxnId="{B410239C-3D80-442B-AF4D-20E3ABA282E1}">
      <dgm:prSet/>
      <dgm:spPr/>
      <dgm:t>
        <a:bodyPr/>
        <a:lstStyle/>
        <a:p>
          <a:endParaRPr lang="fi-FI"/>
        </a:p>
      </dgm:t>
    </dgm:pt>
    <dgm:pt modelId="{E17BEF82-815F-4113-A52D-A0C475C5FFAD}" type="sibTrans" cxnId="{B410239C-3D80-442B-AF4D-20E3ABA282E1}">
      <dgm:prSet/>
      <dgm:spPr/>
      <dgm:t>
        <a:bodyPr/>
        <a:lstStyle/>
        <a:p>
          <a:endParaRPr lang="fi-FI"/>
        </a:p>
      </dgm:t>
    </dgm:pt>
    <dgm:pt modelId="{E4B33F27-C66C-4F87-BAE3-AC48FC50DED5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dirty="0"/>
            <a:t>Opettaminen ulkomailla 2-365 pv</a:t>
          </a:r>
        </a:p>
      </dgm:t>
    </dgm:pt>
    <dgm:pt modelId="{D118F69C-C9C3-4066-88E4-6904F19AFD6F}" type="parTrans" cxnId="{946FFD6E-72B0-46DB-BD96-9BB03E97E024}">
      <dgm:prSet/>
      <dgm:spPr/>
      <dgm:t>
        <a:bodyPr/>
        <a:lstStyle/>
        <a:p>
          <a:endParaRPr lang="fi-FI"/>
        </a:p>
      </dgm:t>
    </dgm:pt>
    <dgm:pt modelId="{A8AA3237-EFFB-460A-B1EB-D017F30B3F12}" type="sibTrans" cxnId="{946FFD6E-72B0-46DB-BD96-9BB03E97E024}">
      <dgm:prSet/>
      <dgm:spPr/>
      <dgm:t>
        <a:bodyPr/>
        <a:lstStyle/>
        <a:p>
          <a:endParaRPr lang="fi-FI"/>
        </a:p>
      </dgm:t>
    </dgm:pt>
    <dgm:pt modelId="{BCFDA0C5-7E9D-40B7-9D87-2F9E2DB80816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dirty="0"/>
            <a:t>Täydennyskoulutuskurssi 2-30 pv</a:t>
          </a:r>
        </a:p>
      </dgm:t>
    </dgm:pt>
    <dgm:pt modelId="{98972FAE-A9B1-4EC4-8478-15571185FD20}" type="parTrans" cxnId="{E2772E1F-AB7C-4CA9-854D-BD7C2E6AE4F8}">
      <dgm:prSet/>
      <dgm:spPr/>
      <dgm:t>
        <a:bodyPr/>
        <a:lstStyle/>
        <a:p>
          <a:endParaRPr lang="fi-FI"/>
        </a:p>
      </dgm:t>
    </dgm:pt>
    <dgm:pt modelId="{ABD774FB-4347-4E82-A65C-684DB26BC366}" type="sibTrans" cxnId="{E2772E1F-AB7C-4CA9-854D-BD7C2E6AE4F8}">
      <dgm:prSet/>
      <dgm:spPr/>
      <dgm:t>
        <a:bodyPr/>
        <a:lstStyle/>
        <a:p>
          <a:endParaRPr lang="fi-FI"/>
        </a:p>
      </dgm:t>
    </dgm:pt>
    <dgm:pt modelId="{98A466C2-1C1E-4DD9-B778-3AF140EAA8D6}" type="pres">
      <dgm:prSet presAssocID="{F1E76323-8929-4FE7-89E1-38C64F6CB73D}" presName="Name0" presStyleCnt="0">
        <dgm:presLayoutVars>
          <dgm:dir/>
          <dgm:animLvl val="lvl"/>
          <dgm:resizeHandles val="exact"/>
        </dgm:presLayoutVars>
      </dgm:prSet>
      <dgm:spPr/>
    </dgm:pt>
    <dgm:pt modelId="{EA4D74B3-E79F-4A9A-86F7-58D156170127}" type="pres">
      <dgm:prSet presAssocID="{E65F5F0B-F226-4761-A5CA-AF3B0E629334}" presName="linNode" presStyleCnt="0"/>
      <dgm:spPr/>
    </dgm:pt>
    <dgm:pt modelId="{39ADEC10-98CA-4B6D-BFF7-3F7A2992563D}" type="pres">
      <dgm:prSet presAssocID="{E65F5F0B-F226-4761-A5CA-AF3B0E629334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425ADA60-3394-466B-BCF2-8A936D9FFCFF}" type="pres">
      <dgm:prSet presAssocID="{E65F5F0B-F226-4761-A5CA-AF3B0E629334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E2772E1F-AB7C-4CA9-854D-BD7C2E6AE4F8}" srcId="{E65F5F0B-F226-4761-A5CA-AF3B0E629334}" destId="{BCFDA0C5-7E9D-40B7-9D87-2F9E2DB80816}" srcOrd="2" destOrd="0" parTransId="{98972FAE-A9B1-4EC4-8478-15571185FD20}" sibTransId="{ABD774FB-4347-4E82-A65C-684DB26BC366}"/>
    <dgm:cxn modelId="{1E33D537-D813-4884-9311-FA9E952024BF}" type="presOf" srcId="{F1E76323-8929-4FE7-89E1-38C64F6CB73D}" destId="{98A466C2-1C1E-4DD9-B778-3AF140EAA8D6}" srcOrd="0" destOrd="0" presId="urn:microsoft.com/office/officeart/2005/8/layout/vList5"/>
    <dgm:cxn modelId="{93D54845-B6D1-41EB-8EF8-C0BE9DA0C123}" type="presOf" srcId="{E4B33F27-C66C-4F87-BAE3-AC48FC50DED5}" destId="{425ADA60-3394-466B-BCF2-8A936D9FFCFF}" srcOrd="0" destOrd="1" presId="urn:microsoft.com/office/officeart/2005/8/layout/vList5"/>
    <dgm:cxn modelId="{946FFD6E-72B0-46DB-BD96-9BB03E97E024}" srcId="{E65F5F0B-F226-4761-A5CA-AF3B0E629334}" destId="{E4B33F27-C66C-4F87-BAE3-AC48FC50DED5}" srcOrd="1" destOrd="0" parTransId="{D118F69C-C9C3-4066-88E4-6904F19AFD6F}" sibTransId="{A8AA3237-EFFB-460A-B1EB-D017F30B3F12}"/>
    <dgm:cxn modelId="{BDB5D379-3898-4ECB-A8F0-307238676BBB}" type="presOf" srcId="{E65F5F0B-F226-4761-A5CA-AF3B0E629334}" destId="{39ADEC10-98CA-4B6D-BFF7-3F7A2992563D}" srcOrd="0" destOrd="0" presId="urn:microsoft.com/office/officeart/2005/8/layout/vList5"/>
    <dgm:cxn modelId="{15056891-7464-490A-BFC6-C8C8705161D2}" type="presOf" srcId="{CF5103AF-05AA-4984-AD1D-AEDC9EA0CFA5}" destId="{425ADA60-3394-466B-BCF2-8A936D9FFCFF}" srcOrd="0" destOrd="0" presId="urn:microsoft.com/office/officeart/2005/8/layout/vList5"/>
    <dgm:cxn modelId="{B410239C-3D80-442B-AF4D-20E3ABA282E1}" srcId="{E65F5F0B-F226-4761-A5CA-AF3B0E629334}" destId="{CF5103AF-05AA-4984-AD1D-AEDC9EA0CFA5}" srcOrd="0" destOrd="0" parTransId="{D92A227E-140A-4409-B154-7E292609C88D}" sibTransId="{E17BEF82-815F-4113-A52D-A0C475C5FFAD}"/>
    <dgm:cxn modelId="{0918EBD4-FB2A-4930-8186-CFC4F3D2E6C3}" srcId="{F1E76323-8929-4FE7-89E1-38C64F6CB73D}" destId="{E65F5F0B-F226-4761-A5CA-AF3B0E629334}" srcOrd="0" destOrd="0" parTransId="{EC2E5491-5EDB-4CF0-9D48-52E5A3DAB8FD}" sibTransId="{694F7A5C-51CE-45DC-83EE-6A482ED897FE}"/>
    <dgm:cxn modelId="{283371FE-C11B-4C9B-BF17-FA9C604C0843}" type="presOf" srcId="{BCFDA0C5-7E9D-40B7-9D87-2F9E2DB80816}" destId="{425ADA60-3394-466B-BCF2-8A936D9FFCFF}" srcOrd="0" destOrd="2" presId="urn:microsoft.com/office/officeart/2005/8/layout/vList5"/>
    <dgm:cxn modelId="{06F3B583-2A48-41C7-8FDC-3B2701573485}" type="presParOf" srcId="{98A466C2-1C1E-4DD9-B778-3AF140EAA8D6}" destId="{EA4D74B3-E79F-4A9A-86F7-58D156170127}" srcOrd="0" destOrd="0" presId="urn:microsoft.com/office/officeart/2005/8/layout/vList5"/>
    <dgm:cxn modelId="{DEEB905C-12FF-43E6-87F5-9371D0506FF3}" type="presParOf" srcId="{EA4D74B3-E79F-4A9A-86F7-58D156170127}" destId="{39ADEC10-98CA-4B6D-BFF7-3F7A2992563D}" srcOrd="0" destOrd="0" presId="urn:microsoft.com/office/officeart/2005/8/layout/vList5"/>
    <dgm:cxn modelId="{D34ECA24-7082-45F4-B55B-59149E629169}" type="presParOf" srcId="{EA4D74B3-E79F-4A9A-86F7-58D156170127}" destId="{425ADA60-3394-466B-BCF2-8A936D9FFC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6044FA-448D-4D15-8F7E-FEAEEEF7CD72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i-FI"/>
        </a:p>
      </dgm:t>
    </dgm:pt>
    <dgm:pt modelId="{00169872-6648-4BA4-B092-BC5031F4836C}">
      <dgm:prSet custT="1"/>
      <dgm:spPr>
        <a:ln w="57150">
          <a:solidFill>
            <a:srgbClr val="0070C0"/>
          </a:solidFill>
        </a:ln>
      </dgm:spPr>
      <dgm:t>
        <a:bodyPr/>
        <a:lstStyle/>
        <a:p>
          <a:r>
            <a:rPr lang="fi-FI" sz="2000" b="1" dirty="0"/>
            <a:t>Muut toiminnot</a:t>
          </a:r>
          <a:endParaRPr lang="fi-FI" sz="2000" dirty="0"/>
        </a:p>
      </dgm:t>
    </dgm:pt>
    <dgm:pt modelId="{5187FA18-ABD6-4C6D-920C-DD9BB1D4D34F}" type="parTrans" cxnId="{06733675-4F40-4D23-8D4E-515578F619A0}">
      <dgm:prSet/>
      <dgm:spPr/>
      <dgm:t>
        <a:bodyPr/>
        <a:lstStyle/>
        <a:p>
          <a:endParaRPr lang="fi-FI"/>
        </a:p>
      </dgm:t>
    </dgm:pt>
    <dgm:pt modelId="{1B65B4B9-2F55-4246-B364-EDC3A808D867}" type="sibTrans" cxnId="{06733675-4F40-4D23-8D4E-515578F619A0}">
      <dgm:prSet/>
      <dgm:spPr/>
      <dgm:t>
        <a:bodyPr/>
        <a:lstStyle/>
        <a:p>
          <a:endParaRPr lang="fi-FI"/>
        </a:p>
      </dgm:t>
    </dgm:pt>
    <dgm:pt modelId="{6E001339-6AEB-4730-B0BB-57B5992E3D65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/>
            <a:t>Kutsutut asiantuntija 2-60 pv </a:t>
          </a:r>
        </a:p>
      </dgm:t>
    </dgm:pt>
    <dgm:pt modelId="{97DA56E0-0D48-4111-BF37-FB997F3AA7AB}" type="parTrans" cxnId="{34D423A0-3A3B-4BB3-82D3-9A66BF351C2F}">
      <dgm:prSet/>
      <dgm:spPr/>
      <dgm:t>
        <a:bodyPr/>
        <a:lstStyle/>
        <a:p>
          <a:endParaRPr lang="fi-FI"/>
        </a:p>
      </dgm:t>
    </dgm:pt>
    <dgm:pt modelId="{ED88EF27-D413-4AE0-9961-BD3845EE4F3B}" type="sibTrans" cxnId="{34D423A0-3A3B-4BB3-82D3-9A66BF351C2F}">
      <dgm:prSet/>
      <dgm:spPr/>
      <dgm:t>
        <a:bodyPr/>
        <a:lstStyle/>
        <a:p>
          <a:endParaRPr lang="fi-FI"/>
        </a:p>
      </dgm:t>
    </dgm:pt>
    <dgm:pt modelId="{D29218D6-04C6-497F-A2EB-B930EB44DAD8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 dirty="0"/>
            <a:t>Opettajaksi opiskelevien vastaanottaminen 10-365 pv</a:t>
          </a:r>
        </a:p>
      </dgm:t>
    </dgm:pt>
    <dgm:pt modelId="{7522402E-4F88-493C-AC51-CCABE0E6EE5B}" type="parTrans" cxnId="{EBB8C1E1-FD55-41E6-8BF0-83082DC5F725}">
      <dgm:prSet/>
      <dgm:spPr/>
      <dgm:t>
        <a:bodyPr/>
        <a:lstStyle/>
        <a:p>
          <a:endParaRPr lang="fi-FI"/>
        </a:p>
      </dgm:t>
    </dgm:pt>
    <dgm:pt modelId="{45E91150-1E4A-4ECE-91DB-4B4F483BF883}" type="sibTrans" cxnId="{EBB8C1E1-FD55-41E6-8BF0-83082DC5F725}">
      <dgm:prSet/>
      <dgm:spPr/>
      <dgm:t>
        <a:bodyPr/>
        <a:lstStyle/>
        <a:p>
          <a:endParaRPr lang="fi-FI"/>
        </a:p>
      </dgm:t>
    </dgm:pt>
    <dgm:pt modelId="{E7BB0253-F3A4-486E-AD16-4CD3B7EB44E0}">
      <dgm:prSet/>
      <dgm:spPr>
        <a:ln w="38100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fi-FI"/>
            <a:t>Valmistelevat vierailut</a:t>
          </a:r>
        </a:p>
      </dgm:t>
    </dgm:pt>
    <dgm:pt modelId="{1E2FE1E0-D847-4844-93D8-36B9BCE3F996}" type="parTrans" cxnId="{B8FA0166-C0B3-448E-8A32-8E6F01B73B54}">
      <dgm:prSet/>
      <dgm:spPr/>
      <dgm:t>
        <a:bodyPr/>
        <a:lstStyle/>
        <a:p>
          <a:endParaRPr lang="fi-FI"/>
        </a:p>
      </dgm:t>
    </dgm:pt>
    <dgm:pt modelId="{7CAF8BA8-010F-4442-BE75-F40D166238BA}" type="sibTrans" cxnId="{B8FA0166-C0B3-448E-8A32-8E6F01B73B54}">
      <dgm:prSet/>
      <dgm:spPr/>
      <dgm:t>
        <a:bodyPr/>
        <a:lstStyle/>
        <a:p>
          <a:endParaRPr lang="fi-FI"/>
        </a:p>
      </dgm:t>
    </dgm:pt>
    <dgm:pt modelId="{C79E5158-53AD-475D-8EBC-241C617A84D0}" type="pres">
      <dgm:prSet presAssocID="{186044FA-448D-4D15-8F7E-FEAEEEF7CD72}" presName="Name0" presStyleCnt="0">
        <dgm:presLayoutVars>
          <dgm:dir/>
          <dgm:animLvl val="lvl"/>
          <dgm:resizeHandles val="exact"/>
        </dgm:presLayoutVars>
      </dgm:prSet>
      <dgm:spPr/>
    </dgm:pt>
    <dgm:pt modelId="{258AA63D-F703-40AF-96C9-4660FEA3369F}" type="pres">
      <dgm:prSet presAssocID="{00169872-6648-4BA4-B092-BC5031F4836C}" presName="linNode" presStyleCnt="0"/>
      <dgm:spPr/>
    </dgm:pt>
    <dgm:pt modelId="{6F609D0A-E03E-461D-9E92-EC0542F72B4C}" type="pres">
      <dgm:prSet presAssocID="{00169872-6648-4BA4-B092-BC5031F4836C}" presName="parentText" presStyleLbl="node1" presStyleIdx="0" presStyleCnt="1" custLinFactNeighborX="276" custLinFactNeighborY="3377">
        <dgm:presLayoutVars>
          <dgm:chMax val="1"/>
          <dgm:bulletEnabled val="1"/>
        </dgm:presLayoutVars>
      </dgm:prSet>
      <dgm:spPr/>
    </dgm:pt>
    <dgm:pt modelId="{F7C116C1-7878-41BC-AECC-E1141042C90D}" type="pres">
      <dgm:prSet presAssocID="{00169872-6648-4BA4-B092-BC5031F4836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8FA0166-C0B3-448E-8A32-8E6F01B73B54}" srcId="{00169872-6648-4BA4-B092-BC5031F4836C}" destId="{E7BB0253-F3A4-486E-AD16-4CD3B7EB44E0}" srcOrd="2" destOrd="0" parTransId="{1E2FE1E0-D847-4844-93D8-36B9BCE3F996}" sibTransId="{7CAF8BA8-010F-4442-BE75-F40D166238BA}"/>
    <dgm:cxn modelId="{47A6744E-00DB-4467-B8E1-4686E631B2E5}" type="presOf" srcId="{186044FA-448D-4D15-8F7E-FEAEEEF7CD72}" destId="{C79E5158-53AD-475D-8EBC-241C617A84D0}" srcOrd="0" destOrd="0" presId="urn:microsoft.com/office/officeart/2005/8/layout/vList5"/>
    <dgm:cxn modelId="{06733675-4F40-4D23-8D4E-515578F619A0}" srcId="{186044FA-448D-4D15-8F7E-FEAEEEF7CD72}" destId="{00169872-6648-4BA4-B092-BC5031F4836C}" srcOrd="0" destOrd="0" parTransId="{5187FA18-ABD6-4C6D-920C-DD9BB1D4D34F}" sibTransId="{1B65B4B9-2F55-4246-B364-EDC3A808D867}"/>
    <dgm:cxn modelId="{AC100A7F-C771-4D99-8C8D-F11BBC19DBAF}" type="presOf" srcId="{E7BB0253-F3A4-486E-AD16-4CD3B7EB44E0}" destId="{F7C116C1-7878-41BC-AECC-E1141042C90D}" srcOrd="0" destOrd="2" presId="urn:microsoft.com/office/officeart/2005/8/layout/vList5"/>
    <dgm:cxn modelId="{9D526D99-8B0D-450A-8A00-D2C07C7B00CB}" type="presOf" srcId="{6E001339-6AEB-4730-B0BB-57B5992E3D65}" destId="{F7C116C1-7878-41BC-AECC-E1141042C90D}" srcOrd="0" destOrd="0" presId="urn:microsoft.com/office/officeart/2005/8/layout/vList5"/>
    <dgm:cxn modelId="{34D423A0-3A3B-4BB3-82D3-9A66BF351C2F}" srcId="{00169872-6648-4BA4-B092-BC5031F4836C}" destId="{6E001339-6AEB-4730-B0BB-57B5992E3D65}" srcOrd="0" destOrd="0" parTransId="{97DA56E0-0D48-4111-BF37-FB997F3AA7AB}" sibTransId="{ED88EF27-D413-4AE0-9961-BD3845EE4F3B}"/>
    <dgm:cxn modelId="{876863AA-9E67-4893-B0C4-F7F782C6A744}" type="presOf" srcId="{00169872-6648-4BA4-B092-BC5031F4836C}" destId="{6F609D0A-E03E-461D-9E92-EC0542F72B4C}" srcOrd="0" destOrd="0" presId="urn:microsoft.com/office/officeart/2005/8/layout/vList5"/>
    <dgm:cxn modelId="{EBB8C1E1-FD55-41E6-8BF0-83082DC5F725}" srcId="{00169872-6648-4BA4-B092-BC5031F4836C}" destId="{D29218D6-04C6-497F-A2EB-B930EB44DAD8}" srcOrd="1" destOrd="0" parTransId="{7522402E-4F88-493C-AC51-CCABE0E6EE5B}" sibTransId="{45E91150-1E4A-4ECE-91DB-4B4F483BF883}"/>
    <dgm:cxn modelId="{6BDB3AF0-C62E-4A5C-99DA-109B09DA6B65}" type="presOf" srcId="{D29218D6-04C6-497F-A2EB-B930EB44DAD8}" destId="{F7C116C1-7878-41BC-AECC-E1141042C90D}" srcOrd="0" destOrd="1" presId="urn:microsoft.com/office/officeart/2005/8/layout/vList5"/>
    <dgm:cxn modelId="{E661114C-CFC9-43DA-AB03-E5F20D4EE77E}" type="presParOf" srcId="{C79E5158-53AD-475D-8EBC-241C617A84D0}" destId="{258AA63D-F703-40AF-96C9-4660FEA3369F}" srcOrd="0" destOrd="0" presId="urn:microsoft.com/office/officeart/2005/8/layout/vList5"/>
    <dgm:cxn modelId="{48D167F6-0BB6-4DE7-BB41-261556339285}" type="presParOf" srcId="{258AA63D-F703-40AF-96C9-4660FEA3369F}" destId="{6F609D0A-E03E-461D-9E92-EC0542F72B4C}" srcOrd="0" destOrd="0" presId="urn:microsoft.com/office/officeart/2005/8/layout/vList5"/>
    <dgm:cxn modelId="{C1851860-70B6-4D2B-9C34-BA00560492B8}" type="presParOf" srcId="{258AA63D-F703-40AF-96C9-4660FEA3369F}" destId="{F7C116C1-7878-41BC-AECC-E1141042C90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40D52-6077-41C2-8725-35B23AF59045}">
      <dsp:nvSpPr>
        <dsp:cNvPr id="0" name=""/>
        <dsp:cNvSpPr/>
      </dsp:nvSpPr>
      <dsp:spPr>
        <a:xfrm rot="5400000">
          <a:off x="2693990" y="-531003"/>
          <a:ext cx="1750288" cy="32498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70C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b="0" kern="1200" dirty="0"/>
            <a:t>Ryhmäliikkuvuus</a:t>
          </a:r>
          <a:r>
            <a:rPr lang="fi-FI" sz="1900" kern="1200" dirty="0"/>
            <a:t> 2-30 pv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dirty="0"/>
            <a:t>Lyhytkestoinen liikkuvuus 10-29 pv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dirty="0"/>
            <a:t>Pitkäkestoinen liikkuvuus 30-365 pv</a:t>
          </a:r>
        </a:p>
      </dsp:txBody>
      <dsp:txXfrm rot="-5400000">
        <a:off x="1944201" y="304228"/>
        <a:ext cx="3164425" cy="1579404"/>
      </dsp:txXfrm>
    </dsp:sp>
    <dsp:sp modelId="{A8EDCE65-3132-42C2-81CC-C2BDDFA8F3AF}">
      <dsp:nvSpPr>
        <dsp:cNvPr id="0" name=""/>
        <dsp:cNvSpPr/>
      </dsp:nvSpPr>
      <dsp:spPr>
        <a:xfrm>
          <a:off x="525" y="0"/>
          <a:ext cx="1943674" cy="21878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Opiskelija-liikkuvuudet</a:t>
          </a:r>
        </a:p>
      </dsp:txBody>
      <dsp:txXfrm>
        <a:off x="95407" y="94882"/>
        <a:ext cx="1753910" cy="19980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ADA60-3394-466B-BCF2-8A936D9FFCFF}">
      <dsp:nvSpPr>
        <dsp:cNvPr id="0" name=""/>
        <dsp:cNvSpPr/>
      </dsp:nvSpPr>
      <dsp:spPr>
        <a:xfrm rot="5400000">
          <a:off x="3102127" y="-828523"/>
          <a:ext cx="1619942" cy="368197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70C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/>
            <a:t>Job shadowing 2-60 pv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/>
            <a:t>Opettaminen ulkomailla 2-365 pv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/>
            <a:t>Täydennyskoulutuskurssi 2-30 pv</a:t>
          </a:r>
        </a:p>
      </dsp:txBody>
      <dsp:txXfrm rot="-5400000">
        <a:off x="2071111" y="281572"/>
        <a:ext cx="3602896" cy="1461784"/>
      </dsp:txXfrm>
    </dsp:sp>
    <dsp:sp modelId="{39ADEC10-98CA-4B6D-BFF7-3F7A2992563D}">
      <dsp:nvSpPr>
        <dsp:cNvPr id="0" name=""/>
        <dsp:cNvSpPr/>
      </dsp:nvSpPr>
      <dsp:spPr>
        <a:xfrm>
          <a:off x="0" y="0"/>
          <a:ext cx="2071111" cy="20249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Henkilöstö-liikkuvuudet</a:t>
          </a:r>
          <a:endParaRPr lang="fi-FI" sz="2000" kern="1200" dirty="0"/>
        </a:p>
      </dsp:txBody>
      <dsp:txXfrm>
        <a:off x="98849" y="98849"/>
        <a:ext cx="1873413" cy="18272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116C1-7878-41BC-AECC-E1141042C90D}">
      <dsp:nvSpPr>
        <dsp:cNvPr id="0" name=""/>
        <dsp:cNvSpPr/>
      </dsp:nvSpPr>
      <dsp:spPr>
        <a:xfrm rot="5400000">
          <a:off x="3363387" y="-1122191"/>
          <a:ext cx="1181862" cy="372171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70C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/>
            <a:t>Kutsutut asiantuntija 2-60 pv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/>
            <a:t>Opettajaksi opiskelevien vastaanottaminen 10-365 pv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/>
            <a:t>Valmistelevat vierailut</a:t>
          </a:r>
        </a:p>
      </dsp:txBody>
      <dsp:txXfrm rot="-5400000">
        <a:off x="2093463" y="205427"/>
        <a:ext cx="3664017" cy="1066474"/>
      </dsp:txXfrm>
    </dsp:sp>
    <dsp:sp modelId="{6F609D0A-E03E-461D-9E92-EC0542F72B4C}">
      <dsp:nvSpPr>
        <dsp:cNvPr id="0" name=""/>
        <dsp:cNvSpPr/>
      </dsp:nvSpPr>
      <dsp:spPr>
        <a:xfrm>
          <a:off x="10271" y="0"/>
          <a:ext cx="2093462" cy="14773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Muut toiminnot</a:t>
          </a:r>
          <a:endParaRPr lang="fi-FI" sz="2000" kern="1200" dirty="0"/>
        </a:p>
      </dsp:txBody>
      <dsp:txXfrm>
        <a:off x="82388" y="72117"/>
        <a:ext cx="1949228" cy="1333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BE111-D1FC-4658-9139-C535676F5F51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6033A-29F5-49E0-B4BD-B3C9880130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92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05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795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622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4412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807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Relevanssi: Hakija ja kohderyhmä on relevantti yleissivistävän koulutuksen kannalta. Mahdollisuuksien tarjoaminen laajasti organisaatiossa; osallistujien valinta; muita vähemmän mahdollisuuksia omaavat? Pitkäkestoisista liikkuvuuksista lisäpisteitä.</a:t>
            </a:r>
          </a:p>
          <a:p>
            <a:r>
              <a:rPr lang="fi-FI" dirty="0"/>
              <a:t>Laatu: Onko tavoitteet kirjoitettu osaksi organisaation laajempaa kehittämistä? Hyödyt osallistujille sekä organisaatiolle? Työsuunnitelman selkeys, Ympäristövastuullisuuden painopisteen näkyminen; ympäristövastuullisuus liikkuvuuksien sisällöissä sekä vihreänä matkustamisena</a:t>
            </a:r>
          </a:p>
          <a:p>
            <a:r>
              <a:rPr lang="fi-FI" dirty="0"/>
              <a:t>Seuranta: Näkyykö miten hankkeen hyödyt valuvat koko organisaatioon? Hankkeen vaikutusten mittaaminen, Hankkeen tuloksista viestiminen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1A092-CFA2-4828-BFBF-DF7857B0BB8B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485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klo on 15.15 toivottavasti vasta </a:t>
            </a:r>
            <a:r>
              <a:rPr lang="fi-FI" dirty="0">
                <a:sym typeface="Wingdings" panose="05000000000000000000" pitchFamily="2" charset="2"/>
              </a:rPr>
              <a:t> </a:t>
            </a:r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091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5653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6033A-29F5-49E0-B4BD-B3C98801306D}" type="slidenum">
              <a:rPr lang="fi-FI" smtClean="0"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894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7" y="657225"/>
            <a:ext cx="11160125" cy="235974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429000"/>
            <a:ext cx="10442575" cy="182879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2C3D2AF-FFF5-4876-8A12-E800C1FE3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6" name="Kuva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F877037-C1F8-4631-BBEC-6CAA095C19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1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24748"/>
            <a:ext cx="12192000" cy="303325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Liukuväri kuvan päällä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529" y="657225"/>
            <a:ext cx="11159534" cy="2359741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4" y="3354596"/>
            <a:ext cx="10442574" cy="1610031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D18C228-BA90-4CA0-8B66-F5E3D4CC66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093DCC6-DD1F-4636-8F89-756008FB56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69337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952625"/>
            <a:ext cx="10442576" cy="3816350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240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57225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948585"/>
            <a:ext cx="10442576" cy="3820390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669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3" y="1003299"/>
            <a:ext cx="10397335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792" y="3240928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58CA79D-6500-444D-8933-92B0E29133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5C09804-EB98-48A7-BA95-A6DEE6953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4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69337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3" y="1957285"/>
            <a:ext cx="5005388" cy="381169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1" y="1970954"/>
            <a:ext cx="5005387" cy="381169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761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5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1887" y="1966407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4713" y="2927927"/>
            <a:ext cx="4799603" cy="284104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7683" y="1956377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7683" y="2927927"/>
            <a:ext cx="4799606" cy="2841049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48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36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64441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7163" y="664441"/>
            <a:ext cx="5840125" cy="5196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952626"/>
            <a:ext cx="4390015" cy="381635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80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5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4109" y="657225"/>
            <a:ext cx="5803179" cy="5111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1" y="1952625"/>
            <a:ext cx="4426961" cy="381635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454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952625"/>
            <a:ext cx="4500851" cy="403225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4713" y="6021388"/>
            <a:ext cx="3756616" cy="392348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4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2732" y="-143668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19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74713" y="657225"/>
            <a:ext cx="10442576" cy="5111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CAB4538-CE7D-407A-8EE4-94DB1C7A2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A5BF5B0-2AF3-4BD4-8A8B-F36BFA6654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48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71040" y="-5095067"/>
            <a:ext cx="11409680" cy="11222182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AD1BD0B-6ADE-4150-8321-2C59623FD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1" y="5722121"/>
            <a:ext cx="2369574" cy="957308"/>
          </a:xfrm>
          <a:prstGeom prst="rect">
            <a:avLst/>
          </a:prstGeom>
        </p:spPr>
      </p:pic>
      <p:pic>
        <p:nvPicPr>
          <p:cNvPr id="10" name="Kuva 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7D5BC45-7983-4858-8D5F-B58C87C146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40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57225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945939"/>
            <a:ext cx="4429688" cy="38230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5519093"/>
              </p:ext>
            </p:extLst>
          </p:nvPr>
        </p:nvGraphicFramePr>
        <p:xfrm>
          <a:off x="4772025" y="719666"/>
          <a:ext cx="668813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3B5F2832-8C40-4A64-92F1-9A9B40E1B1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10" name="Kuva 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BAC83AA-B64D-4173-B2FE-C49FF0A227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70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731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970882"/>
            <a:ext cx="4256088" cy="38163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16540008"/>
              </p:ext>
            </p:extLst>
          </p:nvPr>
        </p:nvGraphicFramePr>
        <p:xfrm>
          <a:off x="5264727" y="441326"/>
          <a:ext cx="6411336" cy="554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8172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afisivu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731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952625"/>
            <a:ext cx="4380526" cy="381635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449455" y="657225"/>
            <a:ext cx="6226608" cy="51117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612747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06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iitos"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73394"/>
            <a:ext cx="9144000" cy="2359741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647768"/>
            <a:ext cx="10442575" cy="212120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A4D27A1-F1BB-41E1-8102-0A7D90DE4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6" name="Kuva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C495955-2B94-4DD6-9E75-CBA27250F2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76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2B9F3E-D0B1-4D6E-8EE6-B6901B24A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6" cy="111601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31141A0-2F0D-4915-B04A-75D18FC74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4713" y="1952624"/>
            <a:ext cx="10442575" cy="3816351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7EF34C-545C-4007-97F0-BB227C0F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D3641F-5322-4191-97E1-721C2026E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DCB08D-3F08-4415-AC50-6C3719CDF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2959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D99DA95-316E-4AD8-BE7E-BC0BA0907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40801" y="441325"/>
            <a:ext cx="2376488" cy="5327650"/>
          </a:xfrm>
        </p:spPr>
        <p:txBody>
          <a:bodyPr vert="eaVert"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5D00C75-BA50-4D27-9242-E627255ED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4713" y="441325"/>
            <a:ext cx="7697787" cy="5327650"/>
          </a:xfrm>
        </p:spPr>
        <p:txBody>
          <a:bodyPr vert="eaVert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3A145AC-F1DB-4B99-9EF2-9C7F1638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88F346-3A78-465F-853F-E1D5C3FEA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1EE3D5-9867-477D-B34C-67DAB584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1061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F50F96-349E-4519-BA6A-C836CF91B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905E1B8-B320-4EF0-A524-A85EE2BF9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02DA809-C1D5-4D46-9048-34DFB1C72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D4DA04-3EE1-4932-8AAD-B3F7997E6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FF5927-C36E-40E3-BBA2-0DE7F5AD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7819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CB278E-5B53-486A-BAF2-BDAC9DCA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E3C96F-9CEC-4891-8D8B-D2B807A11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6E670D-B840-41F8-8F41-5B7ECF0F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3A7764-2394-49E2-AFC3-9C8D53B13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4C17DB-0FCC-4C40-932A-75228307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01363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E5DB3-D133-4E99-BC0F-0D35A803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ADB633-CDC9-4269-A73B-FF2E6E627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C355F5-C763-4194-AAE2-2570FB5B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60EEB0-71CA-4392-94C6-CA861BF8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8A0B9B-11CD-44B4-9D53-0FE75D4C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2227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EF33D5-6DB7-4682-8AE9-E4D05FDA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8F248D-AE86-46BB-BA2B-97209CF33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BD38D13-1F0E-4D1E-84CC-DF3F5388C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3771843-B333-4D55-8581-9080B5FB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62C193-3033-4162-BE3D-CFD2EC37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9227A20-0E21-4EF4-BC77-9F16F0FF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9239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C9D367-54F0-465D-A9BD-E3E78C586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343851-612F-40DA-91A7-B1997210E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4FEE881-391D-42A5-B1E2-6ECA41A08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6735C63-D3BE-4DD4-9197-860ABD132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189549B-3A10-4DA1-AB8F-A3BEC54CA5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579E7B1-BBF5-4A05-983E-82F2C82CF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150AF5E-D830-4C2A-9793-F67DBB29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656D141-F4C6-47D9-9570-A30AC9FE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0664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EFFDBA-C4B5-4976-AEE8-E966D4E27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8084B43-33B6-4741-98C3-0C30A5EC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26347E8-6892-4D29-B3CF-A117865E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7B753EB-5B28-4625-9021-A5C9F243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73736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42B545F-D47A-47D3-9FC4-CFF8F3B9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D94E320-5B80-4C16-8E9C-DA4F994D0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B3AC82-125F-4580-8743-3539FB219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783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7BDADA-42D1-439A-B838-7C50756E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A49947-8306-47CA-A8AD-52931A17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D1CE050-46A9-4F0E-BC11-51DD0E4C6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4CB2C8-F9F0-42F2-8FC3-1FF9F8D4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0F7654-8718-4CE2-B209-BB32D8EDD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BFF2A70-83B8-4FBF-8CAB-2E5B961C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4255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D1E2E7-66FF-4E9F-B393-49AF95DC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3277160-59C0-49BD-8FEA-9AD79B4BF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D38123-3DAD-44B8-933F-46DA5A1FC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9752EB-AD8E-42CE-9E10-1A8222F9A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8206D4-CB13-417B-920A-064629D8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C0A167-E48B-47DC-9BF1-214BA8F1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5415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7BE01D-0047-4FF0-87B0-EC5119205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E3E6002-C472-4012-9158-FD8DE3E60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D8A560-2D01-4457-95AB-665C8A3C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F3444B-59E0-44E1-9243-B50901FE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702DC6-278C-48F2-8527-269A9FAC0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4554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3AE1A70-C77A-4E62-B20A-D936832A4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C7F3DA-169A-4E4C-BCF7-FD434DD01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2F86F0-605D-49AE-ABBF-B2290FFB3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0E1181-2365-4F8F-A003-015281B2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05495D-B33A-4EEB-8E83-B5A5ED51D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679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0" y="-1605280"/>
            <a:ext cx="12192000" cy="8463280"/>
          </a:xfrm>
          <a:prstGeom prst="rect">
            <a:avLst/>
          </a:prstGeom>
          <a:gradFill>
            <a:gsLst>
              <a:gs pos="38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5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1952626"/>
            <a:ext cx="10442575" cy="3810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86275" y="6046158"/>
            <a:ext cx="14853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1.2.2023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4713" y="6048611"/>
            <a:ext cx="3756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9101" y="6046158"/>
            <a:ext cx="738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1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625A574-4346-4E15-9D1C-58A2B9871CC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FA21B0F-065E-4CC5-A2ED-BD50957681F4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8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61" r:id="rId11"/>
    <p:sldLayoutId id="2147483669" r:id="rId12"/>
    <p:sldLayoutId id="2147483670" r:id="rId13"/>
    <p:sldLayoutId id="2147483671" r:id="rId14"/>
    <p:sldLayoutId id="2147483672" r:id="rId15"/>
    <p:sldLayoutId id="2147483674" r:id="rId16"/>
    <p:sldLayoutId id="2147483655" r:id="rId17"/>
    <p:sldLayoutId id="2147483673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5" orient="horz" pos="414" userDrawn="1">
          <p15:clr>
            <a:srgbClr val="F26B43"/>
          </p15:clr>
        </p15:guide>
        <p15:guide id="6" orient="horz" pos="1117" userDrawn="1">
          <p15:clr>
            <a:srgbClr val="F26B43"/>
          </p15:clr>
        </p15:guide>
        <p15:guide id="7" pos="7355" userDrawn="1">
          <p15:clr>
            <a:srgbClr val="F26B43"/>
          </p15:clr>
        </p15:guide>
        <p15:guide id="8" orient="horz" pos="1230" userDrawn="1">
          <p15:clr>
            <a:srgbClr val="F26B43"/>
          </p15:clr>
        </p15:guide>
        <p15:guide id="9" orient="horz" pos="3634" userDrawn="1">
          <p15:clr>
            <a:srgbClr val="F26B43"/>
          </p15:clr>
        </p15:guide>
        <p15:guide id="10" orient="horz" pos="3793" userDrawn="1">
          <p15:clr>
            <a:srgbClr val="F26B43"/>
          </p15:clr>
        </p15:guide>
        <p15:guide id="11" pos="551" userDrawn="1">
          <p15:clr>
            <a:srgbClr val="F26B43"/>
          </p15:clr>
        </p15:guide>
        <p15:guide id="12" pos="71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7C6A0FA-D545-4CE6-B053-0C47BFE0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B6B240A-2514-468D-B53C-F88DF9047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4F6DE3-78C0-46C0-AE3A-BABAC05B7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D3144-E7A4-417A-AF65-671001A0FCC5}" type="datetimeFigureOut">
              <a:rPr lang="fi-FI" smtClean="0"/>
              <a:t>1.2.2023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E90E3A-4983-4A9C-BA45-2678781FE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62C0C7-1832-4CB1-8105-85AC4465F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2CD24-876C-47A3-895A-24BAA8346B7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5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tapahtumat/2023/erasmus-lyhytkestoisten-liikkuvuushankkeiden-ka122-sch-2-hakuinfo-vuodelle-202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mika-erasmus-ohjelma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education/education-in-the-eu/european-education-area_fi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ational-partnerships.ec.europa.eu/countries/overseas-countries-and-territories_en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ebgate.ec.europa.eu/erasmus-esc/index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-plus.ec.europa.eu/document/erasmus-quality-standards-mobility-projects-vet-adults-school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ec.europa.eu/programmes/erasmus-plus/resources/documents/erasmus-quality-standards-mobility-projects-vet-adults-schools_en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oph.fi/sites/default/files/documents/Ongelmapuu-menetelm%C3%A4.pdf" TargetMode="External"/><Relationship Id="rId5" Type="http://schemas.openxmlformats.org/officeDocument/2006/relationships/hyperlink" Target="https://www.oph.fi/fi/ohjelmat/erasmus-vaikuttavuustyokalu" TargetMode="External"/><Relationship Id="rId4" Type="http://schemas.openxmlformats.org/officeDocument/2006/relationships/hyperlink" Target="https://youtu.be/i0yZvTN4ysc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digitaalisuus" TargetMode="External"/><Relationship Id="rId2" Type="http://schemas.openxmlformats.org/officeDocument/2006/relationships/hyperlink" Target="https://www.oph.fi/fi/ohjelmat/erasmus-ja-euroopan-solidaarisuusjoukot-ohjelmien-painopisteet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rasmus-plus.ec.europa.eu/document/implementation-guidelines-erasmus-and-european-solidarity-corps-inclusion-and-diversity-strategy" TargetMode="External"/><Relationship Id="rId4" Type="http://schemas.openxmlformats.org/officeDocument/2006/relationships/hyperlink" Target="https://www.oph.fi/sites/default/files/documents/Vihre%C3%A4n%20matkustamisen_vakuus_1.docx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3ecPt48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online-language-support-ols-kielivalmennus-verkoss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ites/default/files/documents/UUSIN%20VERSIO_2022%20-IV.1a%20-%20E%2BGuide%20for%20experts%20on%20quality%20assessment_V2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resources/documents/erasmus-quality-standards-mobility-projects-vet-adults-schools_en" TargetMode="External"/><Relationship Id="rId2" Type="http://schemas.openxmlformats.org/officeDocument/2006/relationships/hyperlink" Target="https://erasmus-plus.ec.europa.eu/document/erasmus-programme-guide-2023-version-2-211222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c.europa.eu/programmes/erasmus-plus/resources/quality-standards-courses-under-key-action-1-learning-mobility-individuals_en" TargetMode="External"/><Relationship Id="rId4" Type="http://schemas.openxmlformats.org/officeDocument/2006/relationships/hyperlink" Target="https://ec.europa.eu/programmes/erasmus-plus/resources/implementation-guidelines-erasmus-and-european-solidarity-corps-inclusion-and-diversity_e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etwinning" TargetMode="External"/><Relationship Id="rId2" Type="http://schemas.openxmlformats.org/officeDocument/2006/relationships/hyperlink" Target="https://www.schooleducationgateway.eu/en/pub/index.htm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erasmusintern.org/" TargetMode="External"/><Relationship Id="rId4" Type="http://schemas.openxmlformats.org/officeDocument/2006/relationships/hyperlink" Target="https://www.erasmusinschool.com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ohjelmat/nain-suunnittelet-ja-toteutat-erasmus-hankkeen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QMTyt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s.ec.europa.eu/display/NAITDOC/How+to+complete+the+application+form" TargetMode="External"/><Relationship Id="rId2" Type="http://schemas.openxmlformats.org/officeDocument/2006/relationships/hyperlink" Target="https://webgate.ec.europa.eu/erasmus-applications/screen/home/opportunities?opportunitiesBy=Field&amp;id=SE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ikis.ec.europa.eu/display/NAITDOC/Applicant+Guides+-+Submission+phase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ites/default/files/documents/eu-login-tunnuksen-ohje.pdf" TargetMode="External"/><Relationship Id="rId2" Type="http://schemas.openxmlformats.org/officeDocument/2006/relationships/hyperlink" Target="https://www.oph.fi/sites/default/files/documents/Hakuohje%20KA122-SCH%20vuonna%202023.pdf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oph.fi/sites/default/files/documents/oid_muutosohje_06102020.pdf" TargetMode="External"/><Relationship Id="rId4" Type="http://schemas.openxmlformats.org/officeDocument/2006/relationships/hyperlink" Target="https://www.oph.fi/sites/default/files/documents/oid-ohje_07012020_ylsiv-002.pdf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lyhytkestoisen-liikkuvuushankkeen-hakijalle-ka122-sch" TargetMode="External"/><Relationship Id="rId2" Type="http://schemas.openxmlformats.org/officeDocument/2006/relationships/hyperlink" Target="https://bit.ly/Erasmuspalvelut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lista.edu.fi/sympa/subscribe/kv.yleissivistava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n paikkamerkki 6" descr="Kuva, joka sisältää kohteen teksti, henkilö&#10;&#10;Kuvaus luotu automaattisesti">
            <a:extLst>
              <a:ext uri="{FF2B5EF4-FFF2-40B4-BE49-F238E27FC236}">
                <a16:creationId xmlns:a16="http://schemas.microsoft.com/office/drawing/2014/main" id="{98F20CC4-90FC-4075-9EB5-27CFFC19E7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5" b="10605"/>
          <a:stretch>
            <a:fillRect/>
          </a:stretch>
        </p:blipFill>
        <p:spPr/>
      </p:pic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7C2F36A-40C0-43EA-AE8B-EB9D7104FB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824748"/>
            <a:ext cx="12192000" cy="3033252"/>
          </a:xfrm>
        </p:spPr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E246616-5A28-4DFC-BE9F-0698BF01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454" y="2012265"/>
            <a:ext cx="11159534" cy="1754695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Webinaari lyhytkestoisen liikkuvuushankkeen hakijalle (KA122-SCH) </a:t>
            </a:r>
            <a:br>
              <a:rPr lang="fi-FI" b="1" dirty="0"/>
            </a:br>
            <a:endParaRPr lang="fi-FI" b="1" dirty="0"/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635772ED-1DE5-4352-94B4-1FC9C9EA7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Yleissivistävä koulutus</a:t>
            </a:r>
          </a:p>
          <a:p>
            <a:r>
              <a:rPr lang="fi-FI"/>
              <a:t>1.2.2023</a:t>
            </a:r>
            <a:endParaRPr lang="fi-FI" dirty="0"/>
          </a:p>
        </p:txBody>
      </p:sp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CCCAFF5-CC37-4BCD-8E1D-DFCE410F8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1" y="5616670"/>
            <a:ext cx="3215640" cy="129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9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0A5F-481B-41E6-95F2-2106FF82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753809"/>
          </a:xfrm>
        </p:spPr>
        <p:txBody>
          <a:bodyPr anchor="t">
            <a:normAutofit/>
          </a:bodyPr>
          <a:lstStyle/>
          <a:p>
            <a:r>
              <a:rPr lang="fi-FI" dirty="0"/>
              <a:t>Osallistumisohjeita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52E22-C775-452C-A728-68E320740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6790" y="2061875"/>
            <a:ext cx="5806532" cy="4140142"/>
          </a:xfrm>
        </p:spPr>
        <p:txBody>
          <a:bodyPr>
            <a:normAutofit/>
          </a:bodyPr>
          <a:lstStyle/>
          <a:p>
            <a:pPr fontAlgn="base"/>
            <a:r>
              <a:rPr lang="fi-FI" sz="2200" dirty="0"/>
              <a:t>Pyydämme sulkemaan mikrofonit</a:t>
            </a:r>
            <a:r>
              <a:rPr lang="en-US" sz="2200" dirty="0"/>
              <a:t>​</a:t>
            </a:r>
          </a:p>
          <a:p>
            <a:pPr fontAlgn="base"/>
            <a:r>
              <a:rPr lang="fi-FI" sz="2200" dirty="0"/>
              <a:t>Tilaisuus tallennetaan ja tallenne on katsottavissa 14 vrk:n ajan </a:t>
            </a:r>
            <a:br>
              <a:rPr lang="fi-FI" sz="2200" dirty="0"/>
            </a:br>
            <a:r>
              <a:rPr lang="fi-FI" sz="2200" dirty="0">
                <a:hlinkClick r:id="rId3"/>
              </a:rPr>
              <a:t>​tilaisuuden sivulta</a:t>
            </a:r>
            <a:endParaRPr lang="fi-FI" sz="2200" dirty="0"/>
          </a:p>
          <a:p>
            <a:pPr fontAlgn="base"/>
            <a:r>
              <a:rPr lang="fi-FI" sz="2200" dirty="0"/>
              <a:t>Kirjoita kysymyksesi Q&amp;A -laatikkoon</a:t>
            </a:r>
          </a:p>
          <a:p>
            <a:pPr lvl="1" fontAlgn="base"/>
            <a:r>
              <a:rPr lang="fi-FI" sz="1800" dirty="0"/>
              <a:t>Vastaamme kysymyksiin sopivissa väleissä esitystä</a:t>
            </a:r>
          </a:p>
          <a:p>
            <a:pPr lvl="1" fontAlgn="base"/>
            <a:r>
              <a:rPr lang="fi-FI" sz="1800" dirty="0"/>
              <a:t>Keskustelu –laatikko on poissa käytöstä</a:t>
            </a:r>
          </a:p>
          <a:p>
            <a:pPr marL="447675" lvl="1" indent="0" fontAlgn="base">
              <a:buNone/>
            </a:pPr>
            <a:endParaRPr lang="fi-FI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E9858-D459-4512-9FB2-C2296C7E30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4" r="14066"/>
          <a:stretch/>
        </p:blipFill>
        <p:spPr>
          <a:xfrm>
            <a:off x="6774074" y="1819752"/>
            <a:ext cx="4599182" cy="3218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1357C-1472-40E6-988D-5AE0B813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205BA55-A5F6-42B2-9286-0FF096362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15" y="5118823"/>
            <a:ext cx="5963681" cy="6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3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Seuraavan 2 tunnin aikana kuulet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sz="3300" dirty="0"/>
              <a:t>Ohjelmaoppaan ohjeet ja säännöt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lyhyesti pähkinänkuoressa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liikkuvuuden monet muodot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uudet ohjaavat asiakirjat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laatustandardit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arviointikriteerit</a:t>
            </a:r>
          </a:p>
          <a:p>
            <a:r>
              <a:rPr lang="fi-FI" sz="3300" dirty="0"/>
              <a:t>Muutama kirjoittamisvinkki</a:t>
            </a:r>
          </a:p>
          <a:p>
            <a:r>
              <a:rPr lang="fi-FI" sz="3300" dirty="0"/>
              <a:t>Hakulomake</a:t>
            </a:r>
            <a:endParaRPr lang="en-US" sz="1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300" dirty="0"/>
              <a:t>uusi hakulomakealusta ja hakulomakkeen toiminallisuudet</a:t>
            </a:r>
          </a:p>
        </p:txBody>
      </p:sp>
      <p:pic>
        <p:nvPicPr>
          <p:cNvPr id="6" name="Kuva 5" descr="Liitutaulu tasaisella täytöllä">
            <a:extLst>
              <a:ext uri="{FF2B5EF4-FFF2-40B4-BE49-F238E27FC236}">
                <a16:creationId xmlns:a16="http://schemas.microsoft.com/office/drawing/2014/main" id="{E884D63D-40D9-44DF-80D0-B7C8DB0E6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3280" y="1627688"/>
            <a:ext cx="2658562" cy="26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7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23F50E01-9AD9-4640-8A8B-B6D88624A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223" b="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C26414-43ED-499E-8E4D-33EEC2FCF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fi-FI" sz="3600" b="1">
                <a:latin typeface="Calibri"/>
              </a:rPr>
              <a:t>Mikä on Erasmus+ -ohjelma</a:t>
            </a:r>
            <a:endParaRPr lang="fi-FI" sz="36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E298C0-2FCA-4967-9DBD-9CBB5CB47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rmAutofit/>
          </a:bodyPr>
          <a:lstStyle/>
          <a:p>
            <a:r>
              <a:rPr lang="fi-FI" sz="1800" dirty="0"/>
              <a:t>Erasmus+ on Euroopan unionin koulutuksen, nuorisoalan ja urheilun ohjelma vuosille 2021-2027</a:t>
            </a:r>
          </a:p>
          <a:p>
            <a:r>
              <a:rPr lang="fi-FI" sz="1800" dirty="0"/>
              <a:t>Opetushallitus on Suomen kansallinen toimisto</a:t>
            </a:r>
          </a:p>
          <a:p>
            <a:r>
              <a:rPr lang="fi-FI" sz="1800" dirty="0"/>
              <a:t>Lisätietoa </a:t>
            </a:r>
            <a:r>
              <a:rPr lang="fi-FI" sz="1800" dirty="0">
                <a:hlinkClick r:id="rId3"/>
              </a:rPr>
              <a:t>https://www.oph.fi/fi/ohjelmat/mika-erasmus-ohjelma</a:t>
            </a:r>
            <a:r>
              <a:rPr lang="fi-FI" sz="1800" dirty="0"/>
              <a:t> </a:t>
            </a: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86084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1DDA5B-4402-48EC-80DB-81C16A59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247650"/>
            <a:ext cx="10442576" cy="5521325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Erasmus+ KA1 liikkuvuus yleissivistävässä koulutuksessa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A1FA53A-E922-41FF-8BB0-1C0BC095A2E9}"/>
              </a:ext>
            </a:extLst>
          </p:cNvPr>
          <p:cNvSpPr/>
          <p:nvPr/>
        </p:nvSpPr>
        <p:spPr>
          <a:xfrm>
            <a:off x="602179" y="809625"/>
            <a:ext cx="2217221" cy="4959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Miten </a:t>
            </a:r>
          </a:p>
          <a:p>
            <a:pPr algn="ctr"/>
            <a:r>
              <a:rPr lang="fi-FI" sz="3200" dirty="0">
                <a:solidFill>
                  <a:srgbClr val="002060"/>
                </a:solidFill>
              </a:rPr>
              <a:t>osallistua </a:t>
            </a:r>
            <a:r>
              <a:rPr lang="fi-FI" sz="3200" dirty="0" err="1">
                <a:solidFill>
                  <a:srgbClr val="002060"/>
                </a:solidFill>
              </a:rPr>
              <a:t>liikku-vuuteen</a:t>
            </a:r>
            <a:r>
              <a:rPr lang="fi-FI" sz="32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17A5253F-EE8C-4414-85C1-2C47F721CD53}"/>
              </a:ext>
            </a:extLst>
          </p:cNvPr>
          <p:cNvSpPr/>
          <p:nvPr/>
        </p:nvSpPr>
        <p:spPr>
          <a:xfrm>
            <a:off x="2908561" y="1344164"/>
            <a:ext cx="978408" cy="484632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Nuoli: Oikea 5">
            <a:extLst>
              <a:ext uri="{FF2B5EF4-FFF2-40B4-BE49-F238E27FC236}">
                <a16:creationId xmlns:a16="http://schemas.microsoft.com/office/drawing/2014/main" id="{1BF20B10-10F0-436A-92C8-CB6F76CBB55A}"/>
              </a:ext>
            </a:extLst>
          </p:cNvPr>
          <p:cNvSpPr/>
          <p:nvPr/>
        </p:nvSpPr>
        <p:spPr>
          <a:xfrm>
            <a:off x="2908561" y="3400425"/>
            <a:ext cx="978408" cy="484632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Nuoli: Oikea 6">
            <a:extLst>
              <a:ext uri="{FF2B5EF4-FFF2-40B4-BE49-F238E27FC236}">
                <a16:creationId xmlns:a16="http://schemas.microsoft.com/office/drawing/2014/main" id="{999AF331-51DE-4EA6-AC2B-06E3E77F88C2}"/>
              </a:ext>
            </a:extLst>
          </p:cNvPr>
          <p:cNvSpPr/>
          <p:nvPr/>
        </p:nvSpPr>
        <p:spPr>
          <a:xfrm>
            <a:off x="2908561" y="5210177"/>
            <a:ext cx="978408" cy="484632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E0135DEE-DF94-4A3B-BDA6-0441651379B5}"/>
              </a:ext>
            </a:extLst>
          </p:cNvPr>
          <p:cNvSpPr/>
          <p:nvPr/>
        </p:nvSpPr>
        <p:spPr>
          <a:xfrm>
            <a:off x="3976130" y="1206149"/>
            <a:ext cx="2811466" cy="1012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Erasmus+ akkreditointi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97D7A0B6-A683-42D2-A75A-F6F3F7E7E420}"/>
              </a:ext>
            </a:extLst>
          </p:cNvPr>
          <p:cNvSpPr/>
          <p:nvPr/>
        </p:nvSpPr>
        <p:spPr>
          <a:xfrm>
            <a:off x="6876757" y="1751233"/>
            <a:ext cx="4152899" cy="1012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Liikkuvuuskonsortion koordinaattori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7028B975-EC23-4A1B-B7A5-A50279138F56}"/>
              </a:ext>
            </a:extLst>
          </p:cNvPr>
          <p:cNvSpPr/>
          <p:nvPr/>
        </p:nvSpPr>
        <p:spPr>
          <a:xfrm>
            <a:off x="6876757" y="823531"/>
            <a:ext cx="4152898" cy="8451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Organisaatio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A3A180E7-44AB-4240-A73E-F60D20E63619}"/>
              </a:ext>
            </a:extLst>
          </p:cNvPr>
          <p:cNvSpPr/>
          <p:nvPr/>
        </p:nvSpPr>
        <p:spPr>
          <a:xfrm>
            <a:off x="3976130" y="3081118"/>
            <a:ext cx="4811715" cy="1012825"/>
          </a:xfrm>
          <a:prstGeom prst="rect">
            <a:avLst/>
          </a:prstGeom>
          <a:solidFill>
            <a:srgbClr val="FFC000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Lyhytkestoiset hankkeet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CE02E096-9BF5-48FD-903A-E0B29016BE5F}"/>
              </a:ext>
            </a:extLst>
          </p:cNvPr>
          <p:cNvSpPr/>
          <p:nvPr/>
        </p:nvSpPr>
        <p:spPr>
          <a:xfrm>
            <a:off x="3976129" y="4680810"/>
            <a:ext cx="4811715" cy="1012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Osallistu ilman hakemusta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0C188CC-5E97-46C5-89CA-D47807940680}"/>
              </a:ext>
            </a:extLst>
          </p:cNvPr>
          <p:cNvSpPr/>
          <p:nvPr/>
        </p:nvSpPr>
        <p:spPr>
          <a:xfrm>
            <a:off x="8834742" y="4174397"/>
            <a:ext cx="2755079" cy="10128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Liity konsortioon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647252E-507B-4824-A47E-EFCF88021A82}"/>
              </a:ext>
            </a:extLst>
          </p:cNvPr>
          <p:cNvSpPr/>
          <p:nvPr/>
        </p:nvSpPr>
        <p:spPr>
          <a:xfrm>
            <a:off x="8846858" y="5292360"/>
            <a:ext cx="2755079" cy="10128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>
                <a:solidFill>
                  <a:srgbClr val="002060"/>
                </a:solidFill>
              </a:rPr>
              <a:t>Vastaanota </a:t>
            </a:r>
            <a:r>
              <a:rPr lang="fi-FI" sz="3200" dirty="0" err="1">
                <a:solidFill>
                  <a:srgbClr val="002060"/>
                </a:solidFill>
              </a:rPr>
              <a:t>liikkuuvuus</a:t>
            </a:r>
            <a:endParaRPr lang="fi-FI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69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B404E8-22DC-434B-9B2D-1A28FC4D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Liikkuvuustoiminnan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7A19BB-E01B-4914-8C06-45760A3FD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b="1" dirty="0"/>
              <a:t>Opetuksen ja oppimisen eurooppalaisen ulottuvuuden vahvistaminen</a:t>
            </a:r>
          </a:p>
          <a:p>
            <a:r>
              <a:rPr lang="fi-FI" dirty="0"/>
              <a:t>osallisuus, jaettu eurooppalainen perintö ja monimuotoisuus, ammatilliset verkostot</a:t>
            </a:r>
          </a:p>
          <a:p>
            <a:pPr marL="0" indent="0">
              <a:buNone/>
            </a:pPr>
            <a:r>
              <a:rPr lang="fi-FI" b="1" dirty="0"/>
              <a:t>Yleissivistävän koulutuksen opetuksen ja oppimisen laadun parantaminen</a:t>
            </a:r>
          </a:p>
          <a:p>
            <a:r>
              <a:rPr lang="fi-FI" dirty="0"/>
              <a:t>ammatillisen kehityksen tukeminen, digitaalisuus, kielten oppiminen, hyvät käytännöt</a:t>
            </a:r>
          </a:p>
          <a:p>
            <a:pPr marL="0" indent="0">
              <a:buNone/>
            </a:pPr>
            <a:r>
              <a:rPr lang="fi-FI" b="1" dirty="0"/>
              <a:t>Osallistuminen eurooppalaisen koulutusalueen luontiin</a:t>
            </a:r>
          </a:p>
          <a:p>
            <a:r>
              <a:rPr lang="fi-FI" dirty="0"/>
              <a:t>korkealaatuinen </a:t>
            </a:r>
            <a:r>
              <a:rPr lang="fi-FI" dirty="0" err="1"/>
              <a:t>kv</a:t>
            </a:r>
            <a:r>
              <a:rPr lang="fi-FI" dirty="0"/>
              <a:t>-yhteistyö, liikkuvuusmahdollisuudet oppilaalle, osaamisen tunnustaminen</a:t>
            </a:r>
          </a:p>
          <a:p>
            <a:r>
              <a:rPr lang="fi-FI" dirty="0"/>
              <a:t>Euroopan komissio kehittää koulujärjestelmiä yhdessä EU-maiden kanssa. Kukin maa on itse vastuussa oppilaitostensa ja koulutusjärjestelmiensä organisoinnista ja opetuksen sisällöstä, yhteistoiminnasta on hyötyä koko EU:lle yhteisten ongelmien ratkaisemisessa </a:t>
            </a:r>
          </a:p>
          <a:p>
            <a:pPr lvl="1"/>
            <a:r>
              <a:rPr lang="fi-FI" dirty="0">
                <a:hlinkClick r:id="rId2"/>
              </a:rPr>
              <a:t>https://ec.europa.eu/education/education-in-the-eu/european-education-area_fi</a:t>
            </a:r>
            <a:r>
              <a:rPr lang="fi-FI" dirty="0"/>
              <a:t>  </a:t>
            </a:r>
          </a:p>
          <a:p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1BC43B8F-B535-4B2A-9F79-541F0FDA3C70}"/>
              </a:ext>
            </a:extLst>
          </p:cNvPr>
          <p:cNvSpPr/>
          <p:nvPr/>
        </p:nvSpPr>
        <p:spPr>
          <a:xfrm>
            <a:off x="1019175" y="133762"/>
            <a:ext cx="1219200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Yksilö</a:t>
            </a:r>
          </a:p>
        </p:txBody>
      </p:sp>
      <p:sp>
        <p:nvSpPr>
          <p:cNvPr id="5" name="Ellipsi 4">
            <a:extLst>
              <a:ext uri="{FF2B5EF4-FFF2-40B4-BE49-F238E27FC236}">
                <a16:creationId xmlns:a16="http://schemas.microsoft.com/office/drawing/2014/main" id="{35DA3F6A-C42B-4624-93FD-E01AF9790473}"/>
              </a:ext>
            </a:extLst>
          </p:cNvPr>
          <p:cNvSpPr/>
          <p:nvPr/>
        </p:nvSpPr>
        <p:spPr>
          <a:xfrm>
            <a:off x="2382837" y="119769"/>
            <a:ext cx="2236788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Organisaatio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49FE22DC-3BCF-408E-8CB9-E4315959FF31}"/>
              </a:ext>
            </a:extLst>
          </p:cNvPr>
          <p:cNvSpPr/>
          <p:nvPr/>
        </p:nvSpPr>
        <p:spPr>
          <a:xfrm>
            <a:off x="4764087" y="133762"/>
            <a:ext cx="2236788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Usea organisaatio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A243A8EA-A72E-404F-9707-9D84EBC138DA}"/>
              </a:ext>
            </a:extLst>
          </p:cNvPr>
          <p:cNvSpPr/>
          <p:nvPr/>
        </p:nvSpPr>
        <p:spPr>
          <a:xfrm>
            <a:off x="7145337" y="119769"/>
            <a:ext cx="1398588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Alue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3419F721-8080-4962-A8C4-EA76D527594A}"/>
              </a:ext>
            </a:extLst>
          </p:cNvPr>
          <p:cNvSpPr/>
          <p:nvPr/>
        </p:nvSpPr>
        <p:spPr>
          <a:xfrm>
            <a:off x="8688387" y="133762"/>
            <a:ext cx="1398588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Maa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B1BA2EB8-02E3-4EA9-8014-61ECA3B92775}"/>
              </a:ext>
            </a:extLst>
          </p:cNvPr>
          <p:cNvSpPr/>
          <p:nvPr/>
        </p:nvSpPr>
        <p:spPr>
          <a:xfrm>
            <a:off x="10231437" y="133762"/>
            <a:ext cx="1398588" cy="919750"/>
          </a:xfrm>
          <a:prstGeom prst="ellipse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EU</a:t>
            </a:r>
          </a:p>
        </p:txBody>
      </p:sp>
    </p:spTree>
    <p:extLst>
      <p:ext uri="{BB962C8B-B14F-4D97-AF65-F5344CB8AC3E}">
        <p14:creationId xmlns:p14="http://schemas.microsoft.com/office/powerpoint/2010/main" val="160491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A14ADA-64E9-4041-AC34-9ECD62D3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475297"/>
            <a:ext cx="10442576" cy="840964"/>
          </a:xfrm>
        </p:spPr>
        <p:txBody>
          <a:bodyPr>
            <a:normAutofit/>
          </a:bodyPr>
          <a:lstStyle/>
          <a:p>
            <a:r>
              <a:rPr lang="fi-FI" dirty="0"/>
              <a:t>Liikkuvuustoiminnot</a:t>
            </a:r>
            <a:endParaRPr lang="fi-FI" dirty="0">
              <a:highlight>
                <a:srgbClr val="FFFF00"/>
              </a:highlight>
            </a:endParaRPr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6D112689-2C22-460D-8B9E-09FE9DB76C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135946"/>
              </p:ext>
            </p:extLst>
          </p:nvPr>
        </p:nvGraphicFramePr>
        <p:xfrm>
          <a:off x="815788" y="1519656"/>
          <a:ext cx="5194594" cy="2187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Kaaviokuva 11">
            <a:extLst>
              <a:ext uri="{FF2B5EF4-FFF2-40B4-BE49-F238E27FC236}">
                <a16:creationId xmlns:a16="http://schemas.microsoft.com/office/drawing/2014/main" id="{E2FFC3AE-869F-489D-B716-6D04F580D2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643711"/>
              </p:ext>
            </p:extLst>
          </p:nvPr>
        </p:nvGraphicFramePr>
        <p:xfrm>
          <a:off x="6274790" y="1519656"/>
          <a:ext cx="5753087" cy="2024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Kaaviokuva 12">
            <a:extLst>
              <a:ext uri="{FF2B5EF4-FFF2-40B4-BE49-F238E27FC236}">
                <a16:creationId xmlns:a16="http://schemas.microsoft.com/office/drawing/2014/main" id="{D510E712-C57B-4743-AA2D-ED843AF36E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3103551"/>
              </p:ext>
            </p:extLst>
          </p:nvPr>
        </p:nvGraphicFramePr>
        <p:xfrm>
          <a:off x="815788" y="4066499"/>
          <a:ext cx="5815174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67043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6FFA41-A1A8-493D-9BB8-B1ADD37D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389107"/>
            <a:ext cx="10442576" cy="943582"/>
          </a:xfrm>
        </p:spPr>
        <p:txBody>
          <a:bodyPr/>
          <a:lstStyle/>
          <a:p>
            <a:r>
              <a:rPr lang="fi-FI" dirty="0"/>
              <a:t>Ohjelmamaat – mitä kuuluu ja mitä ei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592A8B-6F8C-4A54-B79C-8154EF1F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468877"/>
            <a:ext cx="10442576" cy="430009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dirty="0"/>
              <a:t>Liikkuvuuksia voi toteuttaa: </a:t>
            </a:r>
          </a:p>
          <a:p>
            <a:pPr marL="754062"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b="1" i="0" dirty="0">
                <a:effectLst/>
              </a:rPr>
              <a:t>Euroopan unionin (EU) jäsenvaltiot  </a:t>
            </a:r>
            <a:r>
              <a:rPr lang="fi-FI" b="1" dirty="0"/>
              <a:t>* :</a:t>
            </a:r>
            <a:endParaRPr lang="fi-FI" b="1" i="0" dirty="0">
              <a:effectLst/>
            </a:endParaRPr>
          </a:p>
          <a:p>
            <a:pPr lvl="2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i-FI" dirty="0"/>
              <a:t>Alankomaat, Belgia, Bulgaria, Espanja, Irlanti, Italia, Itävalta, Kreikka, Kroatia, Kypros, Latvia, Liettua, Luxemburg, Malta, Portugali, Puola, Ranska, Romania, Ruotsi, Saksa, Slovakia, Slovenia, Suomi, Tanska, Tšekki, Unkari ja Viro 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b="1" i="0" dirty="0">
                <a:effectLst/>
              </a:rPr>
              <a:t>Ohjelmaan assosioituneet kolmannet maat</a:t>
            </a:r>
          </a:p>
          <a:p>
            <a:pPr lvl="2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i-FI" b="0" i="0" dirty="0">
                <a:effectLst/>
              </a:rPr>
              <a:t>Pohjois-Makedonia, Serbia, Islanti</a:t>
            </a:r>
            <a:r>
              <a:rPr lang="fi-FI" dirty="0"/>
              <a:t>, </a:t>
            </a:r>
            <a:r>
              <a:rPr lang="fi-FI" b="0" i="0" dirty="0">
                <a:effectLst/>
              </a:rPr>
              <a:t>Liechtenstein, Norja, Turkki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HUOM seuraavat maat/alueet eivät kuulu ohjelmamaihin! Liikkuvuuksia ei voi toteuttaa:</a:t>
            </a:r>
          </a:p>
          <a:p>
            <a:pPr lvl="2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i-FI" dirty="0"/>
              <a:t>Sveitsi, Iso-Britannia, Färsaaret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1600" dirty="0"/>
              <a:t>*Joillekin Euroopan valtioille kuuluu merentakaisia alueita, jotka katsotaan kuuluvaksi ohjelmamaihin. Tarkista alueet: </a:t>
            </a:r>
            <a:r>
              <a:rPr lang="fi-FI" sz="1600" dirty="0">
                <a:hlinkClick r:id="rId2"/>
              </a:rPr>
              <a:t>https://international-partnerships.ec.europa.eu/countries/overseas-countries-and-territories_en</a:t>
            </a:r>
            <a:r>
              <a:rPr lang="fi-FI" sz="1600" dirty="0"/>
              <a:t> </a:t>
            </a:r>
          </a:p>
          <a:p>
            <a:pPr marL="754062" lvl="1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i-FI" sz="1400" dirty="0"/>
              <a:t>Jos toteuttaa liikkuvuuksia jonnekin kauas merentakaisille alueille, pitäisi siitä saada jotain erityistä lisäarvoa kohteena </a:t>
            </a:r>
          </a:p>
          <a:p>
            <a:pPr marL="754062" lvl="1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i-FI" sz="1400" dirty="0"/>
              <a:t>perusteltu syy, vaikuttaa loppuraportin arviointiin (vihreä painopiste)</a:t>
            </a:r>
          </a:p>
        </p:txBody>
      </p:sp>
    </p:spTree>
    <p:extLst>
      <p:ext uri="{BB962C8B-B14F-4D97-AF65-F5344CB8AC3E}">
        <p14:creationId xmlns:p14="http://schemas.microsoft.com/office/powerpoint/2010/main" val="49386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06996E-98F4-47D8-A458-8F7F57469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422757"/>
            <a:ext cx="10442575" cy="1103901"/>
          </a:xfrm>
        </p:spPr>
        <p:txBody>
          <a:bodyPr>
            <a:normAutofit/>
          </a:bodyPr>
          <a:lstStyle/>
          <a:p>
            <a:r>
              <a:rPr lang="fi-FI" dirty="0"/>
              <a:t>Mistä liikkuvuuksien rahoitus koostuu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230200-FCAA-4617-8C61-D0FBA593FA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Euromääräinen tuki määräytyy hakemuksessa laskettavilla yksikkökuluilla kohdentuen liikkuvuuksien matka-, oleskelu- ja organisointikuluihin seuraavasti:</a:t>
            </a:r>
          </a:p>
          <a:p>
            <a:r>
              <a:rPr lang="fi-FI" dirty="0"/>
              <a:t>matkoihin yleensä 275-530 €/liikkuvuus</a:t>
            </a:r>
          </a:p>
          <a:p>
            <a:r>
              <a:rPr lang="fi-FI" dirty="0"/>
              <a:t>elinkustannuksiin 38-180 €/pv</a:t>
            </a:r>
          </a:p>
          <a:p>
            <a:r>
              <a:rPr lang="fi-FI" dirty="0"/>
              <a:t>tuki organisaatiolle </a:t>
            </a:r>
            <a:r>
              <a:rPr lang="fi-FI" dirty="0" err="1"/>
              <a:t>yl</a:t>
            </a:r>
            <a:r>
              <a:rPr lang="fi-FI" dirty="0"/>
              <a:t>. 100-500 €/liikkuvuus</a:t>
            </a:r>
          </a:p>
          <a:p>
            <a:r>
              <a:rPr lang="fi-FI" dirty="0"/>
              <a:t>valmisteleva vierailu 575€/liikkuvuus</a:t>
            </a:r>
          </a:p>
          <a:p>
            <a:r>
              <a:rPr lang="fi-FI" dirty="0"/>
              <a:t>kurssimaksuun 80 €/pv, </a:t>
            </a:r>
            <a:r>
              <a:rPr lang="fi-FI" dirty="0" err="1"/>
              <a:t>max</a:t>
            </a:r>
            <a:r>
              <a:rPr lang="fi-FI" dirty="0"/>
              <a:t>. 10 pv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4A3D8ED-42CE-4682-9EDA-E702304077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Ympäristövastuullisemmin toteutettuun liikkuvuusjaksoon (vihreä matkustaminen) voi saada lisätukea matkakuluihin ja ylimääräisille matkapäiville. </a:t>
            </a:r>
          </a:p>
          <a:p>
            <a:r>
              <a:rPr lang="fi-FI" dirty="0"/>
              <a:t>Osallisuutta ja moninaisuutta (kaikkien osallistumista) tukeviin liikkuvuuksiin voi saada lisätukea yksilölle ja organisaatiolle. </a:t>
            </a:r>
          </a:p>
          <a:p>
            <a:r>
              <a:rPr lang="fi-FI" dirty="0"/>
              <a:t>Yksikkötukisummat näet ohjelmaoppaasta ja hakulomakkeesta  </a:t>
            </a:r>
          </a:p>
          <a:p>
            <a:pPr lvl="1"/>
            <a:r>
              <a:rPr lang="fi-FI" sz="1900" dirty="0">
                <a:hlinkClick r:id="rId2"/>
              </a:rPr>
              <a:t>https://erasmus-plus.ec.europa.eu/document/erasmus-programme-guide-2023-version-2-211222</a:t>
            </a:r>
          </a:p>
          <a:p>
            <a:pPr lvl="1"/>
            <a:r>
              <a:rPr lang="fi-FI" sz="1900" dirty="0">
                <a:hlinkClick r:id="rId2"/>
              </a:rPr>
              <a:t>https://webgate.ec.europa.eu/erasmus-esc/index/</a:t>
            </a:r>
            <a:r>
              <a:rPr lang="fi-FI" sz="1900" dirty="0"/>
              <a:t> </a:t>
            </a:r>
          </a:p>
          <a:p>
            <a:endParaRPr lang="fi-FI" dirty="0"/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BC29D8BC-5188-42A7-AC49-B25B46FD4970}"/>
              </a:ext>
            </a:extLst>
          </p:cNvPr>
          <p:cNvSpPr/>
          <p:nvPr/>
        </p:nvSpPr>
        <p:spPr>
          <a:xfrm>
            <a:off x="874712" y="1970954"/>
            <a:ext cx="4772025" cy="524596"/>
          </a:xfrm>
          <a:prstGeom prst="roundRect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TUEN MÄÄRÄ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EE2BE655-90CB-487A-A342-86CDE3A9C8F1}"/>
              </a:ext>
            </a:extLst>
          </p:cNvPr>
          <p:cNvSpPr/>
          <p:nvPr/>
        </p:nvSpPr>
        <p:spPr>
          <a:xfrm>
            <a:off x="6428581" y="1970954"/>
            <a:ext cx="4772025" cy="524596"/>
          </a:xfrm>
          <a:prstGeom prst="roundRect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TUEN MÄÄRÄ</a:t>
            </a:r>
          </a:p>
        </p:txBody>
      </p:sp>
    </p:spTree>
    <p:extLst>
      <p:ext uri="{BB962C8B-B14F-4D97-AF65-F5344CB8AC3E}">
        <p14:creationId xmlns:p14="http://schemas.microsoft.com/office/powerpoint/2010/main" val="2685330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B85959-F59E-4308-957B-C934DABE1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Kuka voi hakea?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E807EB-3199-494D-9CD9-89F296A08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sz="2800" dirty="0"/>
              <a:t>Hakija voi olla organisaatio</a:t>
            </a:r>
            <a:r>
              <a:rPr lang="en-GB" sz="2800" b="1" dirty="0"/>
              <a:t>: </a:t>
            </a:r>
          </a:p>
          <a:p>
            <a:pPr marL="360045" lvl="0" indent="-360045"/>
            <a:r>
              <a:rPr lang="en-GB" sz="2800" dirty="0" err="1"/>
              <a:t>päiväkodit</a:t>
            </a:r>
            <a:r>
              <a:rPr lang="en-GB" sz="2800" dirty="0"/>
              <a:t> </a:t>
            </a:r>
            <a:r>
              <a:rPr lang="en-GB" sz="2800" dirty="0" err="1"/>
              <a:t>ja</a:t>
            </a:r>
            <a:r>
              <a:rPr lang="en-GB" sz="2800" dirty="0"/>
              <a:t> </a:t>
            </a:r>
            <a:r>
              <a:rPr lang="en-GB" sz="2800" dirty="0" err="1"/>
              <a:t>esikoulut</a:t>
            </a:r>
            <a:endParaRPr lang="en-GB" sz="2800" dirty="0">
              <a:cs typeface="Calibri"/>
            </a:endParaRPr>
          </a:p>
          <a:p>
            <a:pPr marL="360045" lvl="0" indent="-360045"/>
            <a:r>
              <a:rPr lang="en-GB" sz="2800" dirty="0" err="1"/>
              <a:t>peruskoulut</a:t>
            </a:r>
            <a:endParaRPr lang="en-GB" sz="2800" dirty="0">
              <a:cs typeface="Calibri"/>
            </a:endParaRPr>
          </a:p>
          <a:p>
            <a:pPr marL="360045" indent="-360045"/>
            <a:r>
              <a:rPr lang="en-GB" sz="2800" dirty="0" err="1"/>
              <a:t>lukiot</a:t>
            </a:r>
            <a:endParaRPr lang="en-GB" sz="2800" dirty="0"/>
          </a:p>
          <a:p>
            <a:pPr marL="360045" indent="-360045"/>
            <a:r>
              <a:rPr lang="fi-FI" sz="2800" dirty="0"/>
              <a:t>tehostetun ja erityisen tuen oppimis- ja ohjauskeskukset </a:t>
            </a:r>
            <a:endParaRPr lang="en-GB" sz="2800" dirty="0">
              <a:cs typeface="Calibri"/>
            </a:endParaRPr>
          </a:p>
          <a:p>
            <a:pPr marL="360045" lvl="0" indent="-360045"/>
            <a:r>
              <a:rPr lang="en-GB" sz="2800" dirty="0" err="1"/>
              <a:t>taiteen</a:t>
            </a:r>
            <a:r>
              <a:rPr lang="en-GB" sz="2800" dirty="0"/>
              <a:t> </a:t>
            </a:r>
            <a:r>
              <a:rPr lang="en-GB" sz="2800" dirty="0" err="1"/>
              <a:t>perusopetuksen</a:t>
            </a:r>
            <a:r>
              <a:rPr lang="en-GB" sz="2800" dirty="0"/>
              <a:t> </a:t>
            </a:r>
            <a:r>
              <a:rPr lang="en-GB" sz="2800" dirty="0" err="1"/>
              <a:t>oppilaitokset</a:t>
            </a:r>
            <a:endParaRPr lang="en-GB" sz="2800" dirty="0">
              <a:cs typeface="Calibri"/>
            </a:endParaRPr>
          </a:p>
          <a:p>
            <a:pPr marL="360045" indent="-360045"/>
            <a:r>
              <a:rPr lang="en-GB" sz="2800" dirty="0" err="1"/>
              <a:t>kunnat</a:t>
            </a:r>
            <a:r>
              <a:rPr lang="en-GB" sz="2800" dirty="0"/>
              <a:t> </a:t>
            </a:r>
            <a:r>
              <a:rPr lang="en-GB" sz="2800" dirty="0" err="1"/>
              <a:t>yms</a:t>
            </a:r>
            <a:r>
              <a:rPr lang="en-GB" sz="2800" dirty="0"/>
              <a:t>: </a:t>
            </a:r>
            <a:r>
              <a:rPr lang="en-GB" sz="2800" dirty="0" err="1"/>
              <a:t>opetuksen</a:t>
            </a:r>
            <a:r>
              <a:rPr lang="en-GB" sz="2800" dirty="0"/>
              <a:t>- </a:t>
            </a:r>
            <a:r>
              <a:rPr lang="en-GB" sz="2800" dirty="0" err="1"/>
              <a:t>ja</a:t>
            </a:r>
            <a:r>
              <a:rPr lang="en-GB" sz="2800" dirty="0"/>
              <a:t> </a:t>
            </a:r>
            <a:r>
              <a:rPr lang="en-GB" sz="2800" dirty="0" err="1"/>
              <a:t>koulutuksen</a:t>
            </a:r>
            <a:r>
              <a:rPr lang="en-GB" sz="2800" dirty="0"/>
              <a:t> </a:t>
            </a:r>
            <a:r>
              <a:rPr lang="en-GB" sz="2800" dirty="0" err="1"/>
              <a:t>järjestäjät</a:t>
            </a:r>
            <a:endParaRPr lang="en-GB" sz="2800" dirty="0"/>
          </a:p>
          <a:p>
            <a:pPr marL="360045" indent="-360045"/>
            <a:r>
              <a:rPr lang="fi-FI" dirty="0"/>
              <a:t>muut kansalliset ja alueelliset koulutusalan organisaatiot, kuten aluehallintovirastot, ELY-keskukset</a:t>
            </a:r>
            <a:endParaRPr lang="en-GB" sz="2800" dirty="0">
              <a:cs typeface="Calibri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18163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BEE1D7-4E5E-40E9-BDBB-A3D75625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Lyhytkestoinen hanke pähkinänkuoressa </a:t>
            </a:r>
            <a:br>
              <a:rPr lang="fi-FI" dirty="0"/>
            </a:br>
            <a:r>
              <a:rPr lang="fi-FI" dirty="0"/>
              <a:t>(KA122-SCH)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6C2116-DF92-44FF-9072-0D8F9FA92C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/>
            <a:endParaRPr lang="fi-FI" dirty="0"/>
          </a:p>
          <a:p>
            <a:pPr marL="342900" indent="-342900"/>
            <a:endParaRPr lang="fi-FI" dirty="0"/>
          </a:p>
          <a:p>
            <a:endParaRPr lang="fi-FI" sz="3300" dirty="0"/>
          </a:p>
          <a:p>
            <a:r>
              <a:rPr lang="fi-FI" sz="3300" dirty="0"/>
              <a:t>Rahoitus haetaan vain omalle organisaatiolle, ei partnereille</a:t>
            </a:r>
          </a:p>
          <a:p>
            <a:r>
              <a:rPr lang="fi-FI" sz="3300" dirty="0"/>
              <a:t>Hakemuksen saa täyttää kielillä suomi, ruotsi, englanti</a:t>
            </a:r>
          </a:p>
          <a:p>
            <a:r>
              <a:rPr lang="fi-FI" sz="3300" b="1" dirty="0"/>
              <a:t>Hakuaika päättyy 23.2.2023 klo 13 </a:t>
            </a:r>
            <a:r>
              <a:rPr lang="fi-FI" sz="3300" dirty="0"/>
              <a:t>Suomen aikaa</a:t>
            </a:r>
          </a:p>
          <a:p>
            <a:r>
              <a:rPr lang="fi-FI" sz="3300" dirty="0"/>
              <a:t>Hanke voi alkaa 1.6.-31.12.2023 , kesto 6 – 18  kk</a:t>
            </a:r>
          </a:p>
          <a:p>
            <a:r>
              <a:rPr lang="fi-FI" sz="3300" dirty="0" err="1"/>
              <a:t>max</a:t>
            </a:r>
            <a:r>
              <a:rPr lang="fi-FI" sz="3300" dirty="0"/>
              <a:t>. 30 osallistujaa</a:t>
            </a:r>
          </a:p>
          <a:p>
            <a:r>
              <a:rPr lang="fi-FI" sz="3300" dirty="0" err="1"/>
              <a:t>max</a:t>
            </a:r>
            <a:r>
              <a:rPr lang="fi-FI" sz="3300" dirty="0"/>
              <a:t>. 3 hanketta/5 vuoden kuluessa</a:t>
            </a:r>
          </a:p>
          <a:p>
            <a:pPr lvl="1"/>
            <a:r>
              <a:rPr lang="fi-FI" sz="3300" dirty="0"/>
              <a:t>lasketaan vain uusi ohjelmakausi 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EEC263-D497-4758-B2B4-35EF98375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1" y="1970954"/>
            <a:ext cx="5005387" cy="3798021"/>
          </a:xfrm>
        </p:spPr>
        <p:txBody>
          <a:bodyPr>
            <a:normAutofit fontScale="55000" lnSpcReduction="20000"/>
          </a:bodyPr>
          <a:lstStyle/>
          <a:p>
            <a:endParaRPr lang="fi-FI" dirty="0"/>
          </a:p>
          <a:p>
            <a:endParaRPr lang="fi-FI" dirty="0"/>
          </a:p>
          <a:p>
            <a:endParaRPr lang="fi-FI" sz="3400" dirty="0"/>
          </a:p>
          <a:p>
            <a:r>
              <a:rPr lang="fi-FI" sz="3400" dirty="0"/>
              <a:t>Sopii erityisesti kansainvälisyyttä aloittaville tai avustusta muutamille liikkuvuuksille hakevalle.</a:t>
            </a:r>
          </a:p>
          <a:p>
            <a:r>
              <a:rPr lang="fi-FI" sz="3400" dirty="0"/>
              <a:t>Avustusta on haettavissa noin 1.700.000€</a:t>
            </a:r>
          </a:p>
          <a:p>
            <a:r>
              <a:rPr lang="fi-FI" sz="3400" dirty="0"/>
              <a:t>Akkreditoitu organisaatio ei voi hakea lyhytkestoista hanketta</a:t>
            </a:r>
          </a:p>
          <a:p>
            <a:pPr lvl="1"/>
            <a:r>
              <a:rPr lang="fi-FI" sz="3000" dirty="0"/>
              <a:t>Akkreditoiduille on oma rahoitushaku</a:t>
            </a:r>
          </a:p>
          <a:p>
            <a:r>
              <a:rPr lang="fi-FI" sz="3400" dirty="0"/>
              <a:t>Konsortiona ei voi hakea lyhytkestoista hanketta</a:t>
            </a:r>
          </a:p>
          <a:p>
            <a:pPr lvl="1"/>
            <a:r>
              <a:rPr lang="fi-FI" sz="3000" dirty="0"/>
              <a:t>Konsortio saa avustusta vain </a:t>
            </a:r>
            <a:r>
              <a:rPr lang="fi-FI" sz="3000" dirty="0" err="1"/>
              <a:t>akkreditoiutumalla</a:t>
            </a:r>
            <a:r>
              <a:rPr lang="fi-FI" sz="3000" dirty="0"/>
              <a:t> 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3924ECFD-B6D4-4278-9B58-5C0100B8B583}"/>
              </a:ext>
            </a:extLst>
          </p:cNvPr>
          <p:cNvSpPr/>
          <p:nvPr/>
        </p:nvSpPr>
        <p:spPr>
          <a:xfrm>
            <a:off x="1108074" y="1957285"/>
            <a:ext cx="4772025" cy="524596"/>
          </a:xfrm>
          <a:prstGeom prst="roundRect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prstClr val="white"/>
                </a:solidFill>
              </a:rPr>
              <a:t>HAKU</a:t>
            </a:r>
            <a:endParaRPr lang="fi-FI" dirty="0">
              <a:solidFill>
                <a:prstClr val="white"/>
              </a:solidFill>
            </a:endParaRP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940A4600-9AAB-4FC9-87CA-7416FEF2A708}"/>
              </a:ext>
            </a:extLst>
          </p:cNvPr>
          <p:cNvSpPr/>
          <p:nvPr/>
        </p:nvSpPr>
        <p:spPr>
          <a:xfrm>
            <a:off x="6311901" y="1957285"/>
            <a:ext cx="4772025" cy="524596"/>
          </a:xfrm>
          <a:prstGeom prst="roundRect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prstClr val="white"/>
                </a:solidFill>
              </a:rPr>
              <a:t>Huomioi</a:t>
            </a:r>
          </a:p>
        </p:txBody>
      </p:sp>
    </p:spTree>
    <p:extLst>
      <p:ext uri="{BB962C8B-B14F-4D97-AF65-F5344CB8AC3E}">
        <p14:creationId xmlns:p14="http://schemas.microsoft.com/office/powerpoint/2010/main" val="3506182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DD4B4C-9034-45B8-B157-F50ED54D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Lyhytkestoinen hanke pähkinänkuoressa </a:t>
            </a:r>
            <a:br>
              <a:rPr lang="fi-FI" dirty="0"/>
            </a:br>
            <a:r>
              <a:rPr lang="fi-FI" dirty="0"/>
              <a:t>(KA122-SCH)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9D168C-76F1-464B-B16D-F6A89E8C4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2" y="1957285"/>
            <a:ext cx="10550151" cy="381169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r>
              <a:rPr lang="fi-FI" sz="3600" dirty="0"/>
              <a:t>Päätökset toukokuussa</a:t>
            </a:r>
          </a:p>
          <a:p>
            <a:r>
              <a:rPr lang="fi-FI" sz="3600" dirty="0"/>
              <a:t>Hankesopimuksen allekirjoitus toukokuussa</a:t>
            </a:r>
          </a:p>
          <a:p>
            <a:r>
              <a:rPr lang="fi-FI" sz="3600" dirty="0"/>
              <a:t>Hankekoulutus verkossa/Helsingissä alkusyksystä</a:t>
            </a:r>
          </a:p>
          <a:p>
            <a:pPr marL="0" indent="0">
              <a:buNone/>
            </a:pPr>
            <a:r>
              <a:rPr lang="fi-FI" sz="3600" dirty="0"/>
              <a:t>     + muu ohjaus ja neuvonta hankkeen aikana </a:t>
            </a:r>
          </a:p>
          <a:p>
            <a:r>
              <a:rPr lang="fi-FI" sz="3600" dirty="0"/>
              <a:t>Liikkuvuuksien raportointi tehdään komission raportointialustalla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3200" dirty="0"/>
              <a:t>Koordinaattori hallinnoi, osallistujien raportointi, hankeseuranta, loppuraportti </a:t>
            </a: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C4B832B1-73ED-4A58-A9EB-3A9BD208AA25}"/>
              </a:ext>
            </a:extLst>
          </p:cNvPr>
          <p:cNvSpPr/>
          <p:nvPr/>
        </p:nvSpPr>
        <p:spPr>
          <a:xfrm>
            <a:off x="1019175" y="1970954"/>
            <a:ext cx="5443270" cy="524596"/>
          </a:xfrm>
          <a:prstGeom prst="roundRect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prstClr val="white"/>
                </a:solidFill>
              </a:rPr>
              <a:t>PÄÄTÖS JA HANKETOIMINTA </a:t>
            </a:r>
          </a:p>
        </p:txBody>
      </p:sp>
    </p:spTree>
    <p:extLst>
      <p:ext uri="{BB962C8B-B14F-4D97-AF65-F5344CB8AC3E}">
        <p14:creationId xmlns:p14="http://schemas.microsoft.com/office/powerpoint/2010/main" val="30417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0E1BDD-BF5F-407D-B536-C81DB98E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Erasmus+ KA122-SCH hakemus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6339564-DE92-4942-B826-39F6F7207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1" y="1996162"/>
            <a:ext cx="5005387" cy="381169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arenR"/>
            </a:pPr>
            <a:r>
              <a:rPr lang="fi-FI" dirty="0" err="1">
                <a:effectLst/>
                <a:latin typeface="Arial" panose="020B0604020202020204" pitchFamily="34" charset="0"/>
              </a:rPr>
              <a:t>Backround</a:t>
            </a:r>
            <a:endParaRPr lang="fi-FI" dirty="0"/>
          </a:p>
          <a:p>
            <a:pPr marL="457200" indent="-457200">
              <a:buAutoNum type="arabicParenR"/>
            </a:pPr>
            <a:r>
              <a:rPr lang="fi-FI" b="1" dirty="0">
                <a:effectLst/>
                <a:latin typeface="Arial" panose="020B0604020202020204" pitchFamily="34" charset="0"/>
              </a:rPr>
              <a:t>Project </a:t>
            </a:r>
            <a:r>
              <a:rPr lang="fi-FI" b="1" dirty="0" err="1">
                <a:latin typeface="Arial" panose="020B0604020202020204" pitchFamily="34" charset="0"/>
              </a:rPr>
              <a:t>objectives</a:t>
            </a:r>
            <a:endParaRPr lang="fi-FI" b="1" dirty="0"/>
          </a:p>
          <a:p>
            <a:pPr marL="457200" indent="-457200">
              <a:buAutoNum type="arabicParenR"/>
            </a:pPr>
            <a:r>
              <a:rPr lang="fi-FI" dirty="0" err="1">
                <a:effectLst/>
                <a:latin typeface="Arial" panose="020B0604020202020204" pitchFamily="34" charset="0"/>
              </a:rPr>
              <a:t>Activities</a:t>
            </a:r>
            <a:endParaRPr lang="fi-FI" dirty="0"/>
          </a:p>
          <a:p>
            <a:pPr marL="457200" indent="-457200">
              <a:buAutoNum type="arabicParenR"/>
            </a:pPr>
            <a:r>
              <a:rPr lang="fi-FI" b="1" dirty="0" err="1">
                <a:effectLst/>
                <a:latin typeface="Arial" panose="020B0604020202020204" pitchFamily="34" charset="0"/>
              </a:rPr>
              <a:t>Quality</a:t>
            </a:r>
            <a:r>
              <a:rPr lang="fi-FI" b="1" dirty="0">
                <a:effectLst/>
                <a:latin typeface="Arial" panose="020B0604020202020204" pitchFamily="34" charset="0"/>
              </a:rPr>
              <a:t> </a:t>
            </a:r>
            <a:r>
              <a:rPr lang="fi-FI" b="1" dirty="0" err="1">
                <a:effectLst/>
                <a:latin typeface="Arial" panose="020B0604020202020204" pitchFamily="34" charset="0"/>
              </a:rPr>
              <a:t>Standards</a:t>
            </a:r>
            <a:endParaRPr lang="fi-FI" b="1" dirty="0">
              <a:effectLst/>
              <a:latin typeface="Arial" panose="020B0604020202020204" pitchFamily="34" charset="0"/>
            </a:endParaRPr>
          </a:p>
          <a:p>
            <a:pPr marL="742950" lvl="1" indent="-342900"/>
            <a:r>
              <a:rPr lang="fi-FI" sz="1700" dirty="0">
                <a:effectLst/>
                <a:latin typeface="Arial" panose="020B0604020202020204" pitchFamily="34" charset="0"/>
                <a:hlinkClick r:id="rId3"/>
              </a:rPr>
              <a:t>https://erasmus-plus.ec.europa.eu/document/erasmus-quality-standards-mobility-projects-vet-adults-schools</a:t>
            </a:r>
            <a:r>
              <a:rPr lang="fi-FI" sz="1700" dirty="0">
                <a:effectLst/>
                <a:latin typeface="Arial" panose="020B0604020202020204" pitchFamily="34" charset="0"/>
              </a:rPr>
              <a:t> </a:t>
            </a:r>
          </a:p>
          <a:p>
            <a:pPr marL="457200" indent="-457200">
              <a:buAutoNum type="arabicParenR"/>
            </a:pPr>
            <a:r>
              <a:rPr lang="fi-FI" b="1" dirty="0" err="1">
                <a:effectLst/>
                <a:latin typeface="Arial" panose="020B0604020202020204" pitchFamily="34" charset="0"/>
              </a:rPr>
              <a:t>Follow-up</a:t>
            </a:r>
            <a:endParaRPr lang="fi-FI" b="1" dirty="0">
              <a:latin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fi-FI" dirty="0">
                <a:effectLst/>
                <a:latin typeface="Arial" panose="020B0604020202020204" pitchFamily="34" charset="0"/>
              </a:rPr>
              <a:t>Project </a:t>
            </a:r>
            <a:r>
              <a:rPr lang="fi-FI" dirty="0" err="1">
                <a:effectLst/>
                <a:latin typeface="Arial" panose="020B0604020202020204" pitchFamily="34" charset="0"/>
              </a:rPr>
              <a:t>Summary</a:t>
            </a:r>
            <a:endParaRPr lang="fi-FI" dirty="0"/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9C1116C-0D02-4F4C-94E3-42CAD39B0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30" y="1773238"/>
            <a:ext cx="5048267" cy="410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07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44547B-E11C-4391-9F15-674426FC3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810" y="277683"/>
            <a:ext cx="8653345" cy="1104884"/>
          </a:xfrm>
        </p:spPr>
        <p:txBody>
          <a:bodyPr>
            <a:normAutofit fontScale="90000"/>
          </a:bodyPr>
          <a:lstStyle/>
          <a:p>
            <a:r>
              <a:rPr lang="fi-FI" dirty="0"/>
              <a:t>Lyhytkestoinen liikkuvuushanke voi olla esimerkiksi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4E2AE328-4309-4441-96C9-E1D6263224B9}"/>
              </a:ext>
            </a:extLst>
          </p:cNvPr>
          <p:cNvSpPr/>
          <p:nvPr/>
        </p:nvSpPr>
        <p:spPr>
          <a:xfrm>
            <a:off x="3062287" y="4105272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Oppilaiden ryhmä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574F2A13-09E8-4285-9F5D-168D6A37FDA4}"/>
              </a:ext>
            </a:extLst>
          </p:cNvPr>
          <p:cNvSpPr/>
          <p:nvPr/>
        </p:nvSpPr>
        <p:spPr>
          <a:xfrm>
            <a:off x="7567612" y="4105272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Pitkäkestoinen liikkuvuus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969FA1FA-2527-4520-995A-8DACC6726015}"/>
              </a:ext>
            </a:extLst>
          </p:cNvPr>
          <p:cNvSpPr/>
          <p:nvPr/>
        </p:nvSpPr>
        <p:spPr>
          <a:xfrm>
            <a:off x="3938588" y="3392335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Minun </a:t>
            </a:r>
            <a:r>
              <a:rPr lang="fi-FI" dirty="0" err="1"/>
              <a:t>job</a:t>
            </a:r>
            <a:r>
              <a:rPr lang="fi-FI" dirty="0"/>
              <a:t> </a:t>
            </a:r>
            <a:r>
              <a:rPr lang="fi-FI" dirty="0" err="1"/>
              <a:t>shadowing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FFB50951-1113-48AF-85B6-1D1D98D5E633}"/>
              </a:ext>
            </a:extLst>
          </p:cNvPr>
          <p:cNvSpPr/>
          <p:nvPr/>
        </p:nvSpPr>
        <p:spPr>
          <a:xfrm>
            <a:off x="4657725" y="2679394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Lyhytkestoinen liikkuvuus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EDE60DD-2CBF-47D4-BFA9-901B39EE75FC}"/>
              </a:ext>
            </a:extLst>
          </p:cNvPr>
          <p:cNvSpPr/>
          <p:nvPr/>
        </p:nvSpPr>
        <p:spPr>
          <a:xfrm>
            <a:off x="4568030" y="4105268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Opettaja-harjoittelija 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1F1B4A7E-84B4-4D06-AAFA-688B483782A8}"/>
              </a:ext>
            </a:extLst>
          </p:cNvPr>
          <p:cNvSpPr/>
          <p:nvPr/>
        </p:nvSpPr>
        <p:spPr>
          <a:xfrm>
            <a:off x="2217767" y="4818200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Fys. open kurssi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FF7D950-959F-4097-B739-BFFA1472E4D6}"/>
              </a:ext>
            </a:extLst>
          </p:cNvPr>
          <p:cNvSpPr/>
          <p:nvPr/>
        </p:nvSpPr>
        <p:spPr>
          <a:xfrm>
            <a:off x="3695698" y="4818209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Mat. open </a:t>
            </a:r>
            <a:r>
              <a:rPr lang="fi-FI" sz="1600" dirty="0" err="1"/>
              <a:t>job</a:t>
            </a:r>
            <a:r>
              <a:rPr lang="fi-FI" sz="1600" dirty="0"/>
              <a:t> </a:t>
            </a:r>
            <a:r>
              <a:rPr lang="fi-FI" sz="1600" dirty="0" err="1"/>
              <a:t>shadowing</a:t>
            </a:r>
            <a:endParaRPr lang="fi-FI" sz="1600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C26C93D2-D6F5-458D-AEC8-8E533A312D2A}"/>
              </a:ext>
            </a:extLst>
          </p:cNvPr>
          <p:cNvSpPr/>
          <p:nvPr/>
        </p:nvSpPr>
        <p:spPr>
          <a:xfrm>
            <a:off x="6848474" y="4818201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Ranskan open kurssi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6D358BB7-648C-4021-867C-04A39F0DB3A1}"/>
              </a:ext>
            </a:extLst>
          </p:cNvPr>
          <p:cNvSpPr/>
          <p:nvPr/>
        </p:nvSpPr>
        <p:spPr>
          <a:xfrm>
            <a:off x="5457825" y="3392334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Pitkäkestoinen liikkuvuus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A9799E27-E2D1-4F98-969B-E1A52BAB1217}"/>
              </a:ext>
            </a:extLst>
          </p:cNvPr>
          <p:cNvSpPr/>
          <p:nvPr/>
        </p:nvSpPr>
        <p:spPr>
          <a:xfrm>
            <a:off x="8326405" y="4818201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Kuraattorin </a:t>
            </a:r>
            <a:r>
              <a:rPr lang="fi-FI" sz="1600" dirty="0" err="1"/>
              <a:t>job</a:t>
            </a:r>
            <a:r>
              <a:rPr lang="fi-FI" sz="1600" dirty="0"/>
              <a:t> </a:t>
            </a:r>
            <a:r>
              <a:rPr lang="fi-FI" sz="1600" dirty="0" err="1"/>
              <a:t>shadowing</a:t>
            </a:r>
            <a:endParaRPr lang="fi-FI" sz="1600" dirty="0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4FD17644-049E-4E7E-8F79-1263683CE50D}"/>
              </a:ext>
            </a:extLst>
          </p:cNvPr>
          <p:cNvSpPr/>
          <p:nvPr/>
        </p:nvSpPr>
        <p:spPr>
          <a:xfrm>
            <a:off x="6073773" y="4105272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Rehtorin </a:t>
            </a:r>
            <a:r>
              <a:rPr lang="fi-FI" dirty="0" err="1"/>
              <a:t>job</a:t>
            </a:r>
            <a:r>
              <a:rPr lang="fi-FI" dirty="0"/>
              <a:t> </a:t>
            </a:r>
            <a:r>
              <a:rPr lang="fi-FI" dirty="0" err="1"/>
              <a:t>shadowing</a:t>
            </a:r>
            <a:endParaRPr lang="fi-FI" dirty="0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AFCB69B6-EE26-4369-9E14-7B04B6CDBFA2}"/>
              </a:ext>
            </a:extLst>
          </p:cNvPr>
          <p:cNvSpPr/>
          <p:nvPr/>
        </p:nvSpPr>
        <p:spPr>
          <a:xfrm>
            <a:off x="6201203" y="2679388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Kotitalous-open </a:t>
            </a:r>
            <a:r>
              <a:rPr lang="fi-FI" sz="1400" dirty="0" err="1"/>
              <a:t>job</a:t>
            </a:r>
            <a:r>
              <a:rPr lang="fi-FI" sz="1400" dirty="0"/>
              <a:t> </a:t>
            </a:r>
            <a:r>
              <a:rPr lang="fi-FI" sz="1400" dirty="0" err="1"/>
              <a:t>shadowing</a:t>
            </a:r>
            <a:endParaRPr lang="fi-FI" sz="1400" dirty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B47980DA-372A-4A2E-8574-2C42EA9E71F5}"/>
              </a:ext>
            </a:extLst>
          </p:cNvPr>
          <p:cNvSpPr/>
          <p:nvPr/>
        </p:nvSpPr>
        <p:spPr>
          <a:xfrm>
            <a:off x="6977062" y="3392332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/>
              <a:t>Kuvisopen</a:t>
            </a:r>
            <a:r>
              <a:rPr lang="fi-FI" dirty="0"/>
              <a:t> kurssi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82B3DA5F-9C3C-4693-B8C2-9F6A56B11532}"/>
              </a:ext>
            </a:extLst>
          </p:cNvPr>
          <p:cNvSpPr/>
          <p:nvPr/>
        </p:nvSpPr>
        <p:spPr>
          <a:xfrm>
            <a:off x="5381349" y="1966454"/>
            <a:ext cx="1438275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Kutsuttu asiantuntija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1F7B1F30-73CF-4A9C-B006-27F7E8B72C52}"/>
              </a:ext>
            </a:extLst>
          </p:cNvPr>
          <p:cNvSpPr/>
          <p:nvPr/>
        </p:nvSpPr>
        <p:spPr>
          <a:xfrm>
            <a:off x="5161537" y="4818201"/>
            <a:ext cx="1658087" cy="657225"/>
          </a:xfrm>
          <a:prstGeom prst="rect">
            <a:avLst/>
          </a:prstGeom>
          <a:solidFill>
            <a:schemeClr val="accent2"/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Koulusihteerin </a:t>
            </a:r>
            <a:r>
              <a:rPr lang="fi-FI" sz="1600" dirty="0" err="1"/>
              <a:t>eng</a:t>
            </a:r>
            <a:r>
              <a:rPr lang="fi-FI" sz="1600" dirty="0"/>
              <a:t>. kurssi</a:t>
            </a:r>
          </a:p>
        </p:txBody>
      </p:sp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C06AA9E9-FA4C-427A-A282-82594DBF1CD7}"/>
              </a:ext>
            </a:extLst>
          </p:cNvPr>
          <p:cNvCxnSpPr>
            <a:cxnSpLocks/>
          </p:cNvCxnSpPr>
          <p:nvPr/>
        </p:nvCxnSpPr>
        <p:spPr>
          <a:xfrm>
            <a:off x="10248463" y="1859176"/>
            <a:ext cx="0" cy="3616249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uora nuoliyhdysviiva 19">
            <a:extLst>
              <a:ext uri="{FF2B5EF4-FFF2-40B4-BE49-F238E27FC236}">
                <a16:creationId xmlns:a16="http://schemas.microsoft.com/office/drawing/2014/main" id="{45432B90-B504-4640-86B5-98E91E28C622}"/>
              </a:ext>
            </a:extLst>
          </p:cNvPr>
          <p:cNvCxnSpPr>
            <a:cxnSpLocks/>
          </p:cNvCxnSpPr>
          <p:nvPr/>
        </p:nvCxnSpPr>
        <p:spPr>
          <a:xfrm>
            <a:off x="536873" y="5544255"/>
            <a:ext cx="9711590" cy="0"/>
          </a:xfrm>
          <a:prstGeom prst="straightConnector1">
            <a:avLst/>
          </a:prstGeom>
          <a:ln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iruutu 22">
            <a:extLst>
              <a:ext uri="{FF2B5EF4-FFF2-40B4-BE49-F238E27FC236}">
                <a16:creationId xmlns:a16="http://schemas.microsoft.com/office/drawing/2014/main" id="{6635B8FB-73F9-4712-B3FF-5D91D67C8F2F}"/>
              </a:ext>
            </a:extLst>
          </p:cNvPr>
          <p:cNvSpPr txBox="1"/>
          <p:nvPr/>
        </p:nvSpPr>
        <p:spPr>
          <a:xfrm>
            <a:off x="536873" y="5656015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tx2"/>
                </a:solidFill>
              </a:rPr>
              <a:t>Kesto 6 - 18 kk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B51E05C1-D9A1-4E60-A51D-D3AC88A7552E}"/>
              </a:ext>
            </a:extLst>
          </p:cNvPr>
          <p:cNvSpPr txBox="1"/>
          <p:nvPr/>
        </p:nvSpPr>
        <p:spPr>
          <a:xfrm>
            <a:off x="9290508" y="1438271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tx2"/>
                </a:solidFill>
              </a:rPr>
              <a:t>Yhteinen tavoite</a:t>
            </a:r>
          </a:p>
        </p:txBody>
      </p:sp>
    </p:spTree>
    <p:extLst>
      <p:ext uri="{BB962C8B-B14F-4D97-AF65-F5344CB8AC3E}">
        <p14:creationId xmlns:p14="http://schemas.microsoft.com/office/powerpoint/2010/main" val="2782635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F465AD-2733-4BE5-9044-47A4B929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Erasmus Quality Standards - mobility projects - VET, adults, schools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3D846D5-3E71-4EA7-B2CA-699890F26A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Tutustu laatuoppaaseen huolella ennen hakemuksen kirjoittamista </a:t>
            </a:r>
          </a:p>
          <a:p>
            <a:r>
              <a:rPr lang="fi-FI" dirty="0">
                <a:hlinkClick r:id="rId2"/>
              </a:rPr>
              <a:t>https://ec.europa.eu/programmes/erasmus-plus/resources/documents/erasmus-quality-standards-mobility-projects-vet-adults-schools_en</a:t>
            </a:r>
            <a:r>
              <a:rPr lang="fi-FI" dirty="0"/>
              <a:t> </a:t>
            </a:r>
          </a:p>
          <a:p>
            <a:endParaRPr lang="fi-FI" dirty="0"/>
          </a:p>
        </p:txBody>
      </p:sp>
      <p:pic>
        <p:nvPicPr>
          <p:cNvPr id="7" name="Sisällön paikkamerkki 7">
            <a:extLst>
              <a:ext uri="{FF2B5EF4-FFF2-40B4-BE49-F238E27FC236}">
                <a16:creationId xmlns:a16="http://schemas.microsoft.com/office/drawing/2014/main" id="{149D9424-9D43-49E9-AD89-B023E773AD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1900" y="2824047"/>
            <a:ext cx="5005388" cy="210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0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6C943F-C8B9-4CC8-BB34-64D9B38C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463326"/>
            <a:ext cx="10442575" cy="1103901"/>
          </a:xfrm>
        </p:spPr>
        <p:txBody>
          <a:bodyPr/>
          <a:lstStyle/>
          <a:p>
            <a:r>
              <a:rPr lang="fi-FI" dirty="0"/>
              <a:t>Vaikuttavuustyökalu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179DFD4-5694-4A5D-922B-92F4EC416A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7" y="1495308"/>
            <a:ext cx="5319282" cy="2890914"/>
          </a:xfr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AD0D4F7A-9CE9-4229-B438-E2682F2FFCE7}"/>
              </a:ext>
            </a:extLst>
          </p:cNvPr>
          <p:cNvSpPr txBox="1"/>
          <p:nvPr/>
        </p:nvSpPr>
        <p:spPr>
          <a:xfrm>
            <a:off x="6271374" y="2160546"/>
            <a:ext cx="565078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>
                <a:solidFill>
                  <a:schemeClr val="tx2"/>
                </a:solidFill>
              </a:rPr>
              <a:t>Video: </a:t>
            </a:r>
            <a:r>
              <a:rPr lang="fi-FI">
                <a:solidFill>
                  <a:schemeClr val="tx2"/>
                </a:solidFill>
                <a:hlinkClick r:id="rId4"/>
              </a:rPr>
              <a:t>https://youtu.be/i0yZvTN4ysc</a:t>
            </a:r>
            <a:r>
              <a:rPr lang="fi-FI">
                <a:solidFill>
                  <a:schemeClr val="tx2"/>
                </a:solidFill>
              </a:rPr>
              <a:t> </a:t>
            </a:r>
          </a:p>
          <a:p>
            <a:endParaRPr lang="fi-FI" dirty="0">
              <a:solidFill>
                <a:schemeClr val="tx2"/>
              </a:solidFill>
            </a:endParaRPr>
          </a:p>
          <a:p>
            <a:r>
              <a:rPr lang="fi-FI" dirty="0">
                <a:solidFill>
                  <a:schemeClr val="tx2"/>
                </a:solidFill>
              </a:rPr>
              <a:t>Verkkosivu: </a:t>
            </a:r>
            <a:r>
              <a:rPr lang="fi-FI" sz="1200" dirty="0">
                <a:solidFill>
                  <a:schemeClr val="tx2"/>
                </a:solidFill>
                <a:hlinkClick r:id="rId5"/>
              </a:rPr>
              <a:t>https://www.oph.fi/fi/ohjelmat/erasmus-vaikuttavuustyokalu</a:t>
            </a:r>
            <a:r>
              <a:rPr lang="fi-FI" sz="1200" dirty="0">
                <a:solidFill>
                  <a:schemeClr val="tx2"/>
                </a:solidFill>
              </a:rPr>
              <a:t>  </a:t>
            </a:r>
          </a:p>
          <a:p>
            <a:endParaRPr lang="fi-FI" dirty="0">
              <a:solidFill>
                <a:schemeClr val="tx2"/>
              </a:solidFill>
            </a:endParaRPr>
          </a:p>
          <a:p>
            <a:r>
              <a:rPr lang="fi-FI" dirty="0">
                <a:solidFill>
                  <a:schemeClr val="tx2"/>
                </a:solidFill>
              </a:rPr>
              <a:t>Ongelmapuu: </a:t>
            </a:r>
            <a:r>
              <a:rPr lang="fi-FI" sz="1200" dirty="0">
                <a:solidFill>
                  <a:schemeClr val="tx2"/>
                </a:solidFill>
                <a:hlinkClick r:id="rId6"/>
              </a:rPr>
              <a:t>https://www.oph.fi/sites/default/files/documents/Ongelmapuu-menetelm%C3%A4.pdf</a:t>
            </a:r>
            <a:r>
              <a:rPr lang="fi-FI" sz="1200" dirty="0">
                <a:solidFill>
                  <a:schemeClr val="tx2"/>
                </a:solidFill>
              </a:rPr>
              <a:t> </a:t>
            </a:r>
          </a:p>
          <a:p>
            <a:endParaRPr lang="fi-FI" dirty="0">
              <a:solidFill>
                <a:schemeClr val="tx2"/>
              </a:solidFill>
            </a:endParaRPr>
          </a:p>
          <a:p>
            <a:r>
              <a:rPr lang="fi-FI" sz="1600" dirty="0">
                <a:solidFill>
                  <a:schemeClr val="tx2"/>
                </a:solidFill>
              </a:rPr>
              <a:t>Työkalu auttaa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2"/>
                </a:solidFill>
              </a:rPr>
              <a:t>määrittelemään hankkeen avulla tavoiteltavia muutoksia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2"/>
                </a:solidFill>
              </a:rPr>
              <a:t>valitsemaan soveltuvat toimenpiteet ja tarvittavat resurssit hankkeen tavoitteiden saavuttamiseksi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2"/>
                </a:solidFill>
              </a:rPr>
              <a:t>seuraamaan hankkeen toteutusta ja varmistamaan, että toimenpiteet edistävät hankkeen tavoitteita</a:t>
            </a:r>
          </a:p>
          <a:p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1EACE4AA-F55A-47BC-AB4E-AD7BE19C0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29527"/>
            <a:ext cx="34385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38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CD0791-C632-436B-8A92-8C5038561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Painopisteet </a:t>
            </a:r>
            <a:r>
              <a:rPr lang="fi-FI" dirty="0">
                <a:hlinkClick r:id="rId2"/>
              </a:rPr>
              <a:t>oph.fi/painopisteet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90B809-447B-4EDC-90D2-1D37859B2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3" y="4006851"/>
            <a:ext cx="4852987" cy="1767841"/>
          </a:xfrm>
          <a:ln>
            <a:solidFill>
              <a:schemeClr val="tx2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3400" dirty="0"/>
              <a:t>Digitaalisuus</a:t>
            </a:r>
          </a:p>
          <a:p>
            <a:r>
              <a:rPr lang="fi-FI" sz="2400" dirty="0"/>
              <a:t>Monimuotoliikkuvuus (</a:t>
            </a:r>
            <a:r>
              <a:rPr lang="fi-FI" sz="2400" dirty="0" err="1"/>
              <a:t>blended</a:t>
            </a:r>
            <a:r>
              <a:rPr lang="fi-FI" sz="2400" dirty="0"/>
              <a:t>) </a:t>
            </a:r>
          </a:p>
          <a:p>
            <a:r>
              <a:rPr lang="fi-FI" sz="2400" dirty="0" err="1"/>
              <a:t>eTwinning</a:t>
            </a:r>
            <a:r>
              <a:rPr lang="fi-FI" sz="2400" dirty="0"/>
              <a:t> </a:t>
            </a:r>
          </a:p>
          <a:p>
            <a:r>
              <a:rPr lang="fi-FI" sz="2400" dirty="0">
                <a:hlinkClick r:id="rId3"/>
              </a:rPr>
              <a:t>https://www.oph.fi/fi/ohjelmat/digitaalisuus</a:t>
            </a:r>
            <a:r>
              <a:rPr lang="fi-FI" sz="2400" dirty="0"/>
              <a:t>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4C86DE7-076F-4384-9369-3ACAB8005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32499" y="1942685"/>
            <a:ext cx="4852987" cy="1886012"/>
          </a:xfrm>
          <a:ln>
            <a:solidFill>
              <a:schemeClr val="tx2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3700" dirty="0"/>
              <a:t>Ympäristövastuullisuus </a:t>
            </a:r>
          </a:p>
          <a:p>
            <a:r>
              <a:rPr lang="fi-FI" dirty="0"/>
              <a:t>”Green </a:t>
            </a:r>
            <a:r>
              <a:rPr lang="fi-FI" dirty="0" err="1"/>
              <a:t>travel</a:t>
            </a:r>
            <a:r>
              <a:rPr lang="fi-FI" dirty="0"/>
              <a:t>” lisämatkatuki </a:t>
            </a:r>
          </a:p>
          <a:p>
            <a:r>
              <a:rPr lang="fi-FI" dirty="0"/>
              <a:t>Max. 6 matkapäivää </a:t>
            </a:r>
          </a:p>
          <a:p>
            <a:r>
              <a:rPr lang="fi-FI" dirty="0">
                <a:hlinkClick r:id="rId4"/>
              </a:rPr>
              <a:t>https://www.oph.fi/sites/default/files/documents/Vihre%C3%A4n%20matkustamisen_vakuus_1.docx</a:t>
            </a:r>
            <a:r>
              <a:rPr lang="fi-FI" dirty="0"/>
              <a:t> 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CEE6497-8414-4653-B82D-645D1C18F4E7}"/>
              </a:ext>
            </a:extLst>
          </p:cNvPr>
          <p:cNvSpPr txBox="1">
            <a:spLocks/>
          </p:cNvSpPr>
          <p:nvPr/>
        </p:nvSpPr>
        <p:spPr>
          <a:xfrm>
            <a:off x="874713" y="1942685"/>
            <a:ext cx="4852987" cy="188601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4700" dirty="0"/>
              <a:t>Osallisuus ja moninaisuus</a:t>
            </a:r>
          </a:p>
          <a:p>
            <a:r>
              <a:rPr lang="fi-FI" sz="4000" dirty="0"/>
              <a:t>Tasa-arvo </a:t>
            </a:r>
          </a:p>
          <a:p>
            <a:r>
              <a:rPr lang="fi-FI" sz="4000" dirty="0"/>
              <a:t>Osallisuustuki </a:t>
            </a:r>
          </a:p>
          <a:p>
            <a:r>
              <a:rPr lang="fi-FI" dirty="0">
                <a:hlinkClick r:id="rId5"/>
              </a:rPr>
              <a:t>https://erasmus-plus.ec.europa.eu/document/implementation-guidelines-erasmus-and-european-solidarity-corps-inclusion-and-diversity-strategy</a:t>
            </a:r>
            <a:r>
              <a:rPr lang="fi-FI" dirty="0"/>
              <a:t>  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687B4B58-E2CC-4A90-AC83-4E93117303D4}"/>
              </a:ext>
            </a:extLst>
          </p:cNvPr>
          <p:cNvSpPr txBox="1">
            <a:spLocks/>
          </p:cNvSpPr>
          <p:nvPr/>
        </p:nvSpPr>
        <p:spPr>
          <a:xfrm>
            <a:off x="6032499" y="4007761"/>
            <a:ext cx="4852987" cy="176784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3800" dirty="0"/>
              <a:t>Aktiivinen kansalaisuus</a:t>
            </a:r>
          </a:p>
          <a:p>
            <a:r>
              <a:rPr lang="fi-FI" dirty="0">
                <a:effectLst/>
                <a:latin typeface="Arial" panose="020B0604020202020204" pitchFamily="34" charset="0"/>
              </a:rPr>
              <a:t>Hankkeilla olisi mahdollisuuksien mukaan tarjottava mahdollisuuksia yhteiskunnalliseen toimintaan</a:t>
            </a:r>
            <a:br>
              <a:rPr lang="fi-FI" dirty="0"/>
            </a:br>
            <a:r>
              <a:rPr lang="fi-FI" dirty="0">
                <a:effectLst/>
                <a:latin typeface="Arial" panose="020B0604020202020204" pitchFamily="34" charset="0"/>
              </a:rPr>
              <a:t>osallistumiseen, sosiaaliseen sitoutumiseen ja kansalaistoimintaan virallisen tai epävirallisen oppimisen kautta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8970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B732F4-A4F7-4FBD-A40C-72D2646C7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31" y="533282"/>
            <a:ext cx="10442575" cy="803977"/>
          </a:xfrm>
        </p:spPr>
        <p:txBody>
          <a:bodyPr>
            <a:normAutofit/>
          </a:bodyPr>
          <a:lstStyle/>
          <a:p>
            <a:r>
              <a:rPr lang="fi-FI" dirty="0"/>
              <a:t>Osallisuustuki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1D54BC-9F0A-4D0F-9FCC-11BAF55A3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831" y="2819434"/>
            <a:ext cx="5341152" cy="301966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514350" indent="-457200">
              <a:spcAft>
                <a:spcPts val="600"/>
              </a:spcAft>
              <a:buFont typeface="+mj-lt"/>
              <a:buAutoNum type="arabicPeriod"/>
            </a:pPr>
            <a:r>
              <a:rPr lang="fi-FI" b="1" dirty="0"/>
              <a:t>Osallisuustuki organisaatiolle </a:t>
            </a:r>
          </a:p>
          <a:p>
            <a:pPr marL="400050" indent="-342900">
              <a:spcAft>
                <a:spcPts val="600"/>
              </a:spcAft>
            </a:pPr>
            <a:r>
              <a:rPr lang="fi-FI" sz="2400" dirty="0"/>
              <a:t>Lisätuki liikkuvuustoimintojen järjestämiseen</a:t>
            </a:r>
          </a:p>
          <a:p>
            <a:pPr marL="400050" indent="-342900">
              <a:spcAft>
                <a:spcPts val="600"/>
              </a:spcAft>
            </a:pPr>
            <a:r>
              <a:rPr lang="fi-FI" sz="2400" dirty="0"/>
              <a:t>Yksikköavustus on 100 € / osallistuja, jolla vähemmän mahdollisuuksia</a:t>
            </a:r>
          </a:p>
          <a:p>
            <a:pPr marL="800100" lvl="1" indent="-342900">
              <a:spcAft>
                <a:spcPts val="600"/>
              </a:spcAft>
            </a:pPr>
            <a:r>
              <a:rPr lang="fi-FI" sz="2000" dirty="0"/>
              <a:t>Esim. valmennuskulut, bussi 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2BE9285-EDE7-411D-BF5D-0F69728F2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9691" y="2819434"/>
            <a:ext cx="6051478" cy="301966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2. Osallisuustuki osallistujalle</a:t>
            </a:r>
          </a:p>
          <a:p>
            <a:r>
              <a:rPr lang="fi-FI" sz="2800" b="1" dirty="0"/>
              <a:t> </a:t>
            </a:r>
            <a:r>
              <a:rPr lang="fi-FI" sz="2400" dirty="0"/>
              <a:t>Todellisiin kuluihin perustuva tuki, 100%</a:t>
            </a:r>
          </a:p>
          <a:p>
            <a:r>
              <a:rPr lang="fi-FI" sz="1400" dirty="0"/>
              <a:t>Ks. </a:t>
            </a:r>
            <a:r>
              <a:rPr lang="fi-FI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https://bit.ly/3ecPt48</a:t>
            </a:r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fi-FI" sz="2400" dirty="0"/>
              <a:t>Esim. passi, matkalaukku </a:t>
            </a:r>
          </a:p>
          <a:p>
            <a:r>
              <a:rPr lang="fi-FI" sz="2400" dirty="0"/>
              <a:t>Hakemukseen pitää perustella</a:t>
            </a:r>
          </a:p>
          <a:p>
            <a:r>
              <a:rPr lang="fi-FI" sz="2400" dirty="0"/>
              <a:t>Muista tietosuoja, ei nimiä </a:t>
            </a:r>
          </a:p>
        </p:txBody>
      </p:sp>
      <p:sp>
        <p:nvSpPr>
          <p:cNvPr id="5" name="Sisällön paikkamerkki 3">
            <a:extLst>
              <a:ext uri="{FF2B5EF4-FFF2-40B4-BE49-F238E27FC236}">
                <a16:creationId xmlns:a16="http://schemas.microsoft.com/office/drawing/2014/main" id="{D9A19E4E-B38F-4FC2-98E5-07730865AE6B}"/>
              </a:ext>
            </a:extLst>
          </p:cNvPr>
          <p:cNvSpPr txBox="1">
            <a:spLocks/>
          </p:cNvSpPr>
          <p:nvPr/>
        </p:nvSpPr>
        <p:spPr>
          <a:xfrm>
            <a:off x="450831" y="1337259"/>
            <a:ext cx="11290338" cy="135369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Kaikille tasapuoliset mahdollisuudet osallistua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Lisärahoitus henkilöille, joiden on muita hankalampaa osallistua.</a:t>
            </a:r>
            <a:r>
              <a:rPr lang="fi-FI" b="1" dirty="0"/>
              <a:t> </a:t>
            </a:r>
            <a:endParaRPr lang="fi-FI" sz="2400" dirty="0"/>
          </a:p>
          <a:p>
            <a:pPr marL="0" indent="0">
              <a:buNone/>
            </a:pPr>
            <a:r>
              <a:rPr lang="fi-FI" sz="2800" dirty="0"/>
              <a:t>Vammaisuus, terveysongelmat, koulutusjärjestelmiin liittyvät esteet, kulttuurierot, sosiaaliset esteet, taloudelliset esteet, syrjintään liittyvät esteet, maantieteelliset esteet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09414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BB0072-ABF8-4BAC-8FB7-A8E65B4A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Tauko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CAD2E0-0C8D-43FB-A977-FD38C9653D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8B80A96-D92B-4553-B630-703F8E825A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3520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B27883-C3AE-43B3-A783-84DC1257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Uusi alusta kielenoppimiseen ja sen vaikutus kielivalmennustukeen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255B40-32B7-4524-83FB-88D65F27A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dirty="0"/>
              <a:t>Uusi Online Language </a:t>
            </a:r>
            <a:r>
              <a:rPr lang="fi-FI" dirty="0" err="1"/>
              <a:t>Support</a:t>
            </a:r>
            <a:r>
              <a:rPr lang="fi-FI" dirty="0"/>
              <a:t> eli </a:t>
            </a:r>
            <a:r>
              <a:rPr lang="fi-FI" b="1" dirty="0"/>
              <a:t>OLS</a:t>
            </a:r>
            <a:r>
              <a:rPr lang="fi-FI" dirty="0"/>
              <a:t> on Euroopan komission tarjoama kielivalmennuksen verkkopalvelu. Se tarjoaa mahdollisuuden testata kielitaitoa ja opiskella kieliä verkossa</a:t>
            </a:r>
          </a:p>
          <a:p>
            <a:r>
              <a:rPr lang="fi-FI" dirty="0"/>
              <a:t>Kaikille liikkuvuusjaksoille osallistuville kuuluu pääsy alustalle</a:t>
            </a:r>
          </a:p>
          <a:p>
            <a:r>
              <a:rPr lang="fi-FI" dirty="0"/>
              <a:t>Jatkossa kielivalmennustukea (150€) voi saada vain jos on oikeutettu kielivalmennukseen verkossa, mutta ei voi saada sitä, koska tarvittavaa kieltä tai opetustasoa (A1-C2) ei ole saatavilla </a:t>
            </a:r>
            <a:r>
              <a:rPr lang="fi-FI" dirty="0" err="1"/>
              <a:t>OLS:ssa</a:t>
            </a:r>
            <a:endParaRPr lang="fi-FI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Poikkeuksena pitkäkestoiset opiskelijaliikkuvuudet, joihin voi edelleen saada 150€ kielivalmennustuen </a:t>
            </a:r>
            <a:r>
              <a:rPr lang="fi-FI" dirty="0" err="1"/>
              <a:t>OLS:n</a:t>
            </a:r>
            <a:r>
              <a:rPr lang="fi-FI" dirty="0"/>
              <a:t> lisäksi, jos tarve järjestää ylimääräistä kielivalmennusta</a:t>
            </a:r>
          </a:p>
          <a:p>
            <a:r>
              <a:rPr lang="fi-FI" dirty="0"/>
              <a:t>Koulutusta </a:t>
            </a:r>
            <a:r>
              <a:rPr lang="fi-FI" dirty="0" err="1"/>
              <a:t>OLS:n</a:t>
            </a:r>
            <a:r>
              <a:rPr lang="fi-FI" dirty="0"/>
              <a:t> käytöstä tulossa keväämmällä</a:t>
            </a:r>
          </a:p>
          <a:p>
            <a:r>
              <a:rPr lang="fi-FI" dirty="0"/>
              <a:t>Lisätietoa </a:t>
            </a:r>
            <a:r>
              <a:rPr lang="fi-FI" dirty="0" err="1"/>
              <a:t>OLS:sta</a:t>
            </a:r>
            <a:r>
              <a:rPr lang="fi-FI" dirty="0"/>
              <a:t>: </a:t>
            </a:r>
            <a:r>
              <a:rPr lang="fi-FI" sz="1500" dirty="0">
                <a:hlinkClick r:id="rId3"/>
              </a:rPr>
              <a:t>https://www.oph.fi/fi/ohjelmat/online-language-support-ols-kielivalmennus-verkossa</a:t>
            </a:r>
            <a:r>
              <a:rPr lang="fi-FI" sz="1500" dirty="0"/>
              <a:t>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62614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555407-EAB6-480F-A049-2D65465D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OLS: millä kielillä materiaalia löytyy jo?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FCB87B3-E9B8-4C06-B42E-F961F475A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711" y="1773238"/>
            <a:ext cx="3749396" cy="3816350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AD58B21-5003-448D-AA0E-4790E19DC2A6}"/>
              </a:ext>
            </a:extLst>
          </p:cNvPr>
          <p:cNvSpPr txBox="1"/>
          <p:nvPr/>
        </p:nvSpPr>
        <p:spPr>
          <a:xfrm>
            <a:off x="5186597" y="2248525"/>
            <a:ext cx="61306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2"/>
                </a:solidFill>
              </a:rPr>
              <a:t>Tällä hetkellä alustalla on OLS-kielitesti 24 virallisella EU-kielellä sekä englannin, espanjan, ranskan, saksan ja italian kielikurssiharjoituksia tasoilla A1-B2.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2"/>
                </a:solidFill>
              </a:rPr>
              <a:t>Lisäksi tasolla A1: hollanti, portugali, puola, ruotsi, tšekki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2"/>
                </a:solidFill>
              </a:rPr>
              <a:t> Uutta järjestelmää kehitetään jatkuvasti ja kielivalikoima ja tasotestit laajenevat asteittain. </a:t>
            </a:r>
          </a:p>
        </p:txBody>
      </p:sp>
    </p:spTree>
    <p:extLst>
      <p:ext uri="{BB962C8B-B14F-4D97-AF65-F5344CB8AC3E}">
        <p14:creationId xmlns:p14="http://schemas.microsoft.com/office/powerpoint/2010/main" val="3438765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EF4FFC32-DD44-4557-B007-9681BF480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04812"/>
            <a:ext cx="10515600" cy="1006472"/>
          </a:xfrm>
        </p:spPr>
        <p:txBody>
          <a:bodyPr/>
          <a:lstStyle/>
          <a:p>
            <a:r>
              <a:rPr lang="fi-FI" dirty="0"/>
              <a:t>Hakemusten arviointikriteerit ja pisteet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6C4514FC-0F78-46D8-BC41-3C70FC1E1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211284"/>
            <a:ext cx="10515600" cy="5356712"/>
          </a:xfrm>
        </p:spPr>
        <p:txBody>
          <a:bodyPr/>
          <a:lstStyle/>
          <a:p>
            <a:r>
              <a:rPr lang="fi-FI" sz="2000" b="1" dirty="0"/>
              <a:t>Kukin hankehakemus arvioidaan ja pisteytetään seuraavin kriteerein :</a:t>
            </a:r>
          </a:p>
          <a:p>
            <a:pPr marL="534987" lvl="1" indent="0">
              <a:buNone/>
            </a:pPr>
            <a:r>
              <a:rPr lang="fi-FI" sz="2000" dirty="0"/>
              <a:t>1. </a:t>
            </a:r>
            <a:r>
              <a:rPr lang="fi-FI" sz="2000" dirty="0" err="1"/>
              <a:t>Relevance</a:t>
            </a:r>
            <a:r>
              <a:rPr lang="fi-FI" sz="2000" dirty="0"/>
              <a:t> – Relevanssi  (enintään 30 pistettä)</a:t>
            </a:r>
          </a:p>
          <a:p>
            <a:pPr marL="534987" lvl="1" indent="0">
              <a:buNone/>
            </a:pPr>
            <a:r>
              <a:rPr lang="fi-FI" sz="2000" dirty="0"/>
              <a:t>2. </a:t>
            </a:r>
            <a:r>
              <a:rPr lang="fi-FI" sz="2000" dirty="0" err="1"/>
              <a:t>Quality</a:t>
            </a:r>
            <a:r>
              <a:rPr lang="fi-FI" sz="2000" dirty="0"/>
              <a:t> of </a:t>
            </a:r>
            <a:r>
              <a:rPr lang="fi-FI" sz="2000" dirty="0" err="1"/>
              <a:t>project</a:t>
            </a:r>
            <a:r>
              <a:rPr lang="fi-FI" sz="2000" dirty="0"/>
              <a:t> design – Laatu (enintään 40 pistettä)</a:t>
            </a:r>
          </a:p>
          <a:p>
            <a:pPr marL="534987" lvl="1" indent="0">
              <a:buNone/>
            </a:pPr>
            <a:r>
              <a:rPr lang="fi-FI" sz="2000" dirty="0"/>
              <a:t>3. </a:t>
            </a:r>
            <a:r>
              <a:rPr lang="fi-FI" sz="2000" dirty="0" err="1"/>
              <a:t>Quality</a:t>
            </a:r>
            <a:r>
              <a:rPr lang="fi-FI" sz="2000" dirty="0"/>
              <a:t> of </a:t>
            </a:r>
            <a:r>
              <a:rPr lang="fi-FI" sz="2000" dirty="0" err="1"/>
              <a:t>follow-up</a:t>
            </a:r>
            <a:r>
              <a:rPr lang="fi-FI" sz="2000" dirty="0"/>
              <a:t> </a:t>
            </a:r>
            <a:r>
              <a:rPr lang="fi-FI" sz="2000" dirty="0" err="1"/>
              <a:t>actions</a:t>
            </a:r>
            <a:r>
              <a:rPr lang="fi-FI" sz="2000" dirty="0"/>
              <a:t> – Hankkeen seuranta (enintään 30 pistettä)</a:t>
            </a:r>
          </a:p>
          <a:p>
            <a:r>
              <a:rPr lang="fi-FI" sz="2000" dirty="0"/>
              <a:t>Arvioinnista saatava vähintään 60 pistettä (alin hyväksytty pistemäärä tämän yli määräytyy budjetin riittävyyden mukaan)</a:t>
            </a:r>
          </a:p>
          <a:p>
            <a:r>
              <a:rPr lang="fi-FI" sz="2000" dirty="0"/>
              <a:t>Jokaisesta osiosta on saatava vähintään puolet enimmäispistemäärästä</a:t>
            </a:r>
          </a:p>
          <a:p>
            <a:r>
              <a:rPr lang="fi-FI" sz="2000" dirty="0"/>
              <a:t>Linkki arvioijan oppaaseen, mistä löytyy arviointikriteerit avattuna: </a:t>
            </a:r>
            <a:r>
              <a:rPr lang="fi-FI" sz="2000" dirty="0">
                <a:hlinkClick r:id="rId3"/>
              </a:rPr>
              <a:t>https://www.oph.fi/sites/default/files/documents/UUSIN%20VERSIO_2022%20-IV.1a%20-%20E%2BGuide%20for%20experts%20on%20quality%20assessment_V2.pdf</a:t>
            </a:r>
            <a:r>
              <a:rPr lang="fi-FI" sz="2000" dirty="0"/>
              <a:t>  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600" dirty="0"/>
              <a:t>Auttaa käsittämään mihin arvioijat kiinnittävät huomioita ja mitä kaikkea he arvioivat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fi-FI" sz="1600" dirty="0"/>
              <a:t>Ilmenevätkö asiat hakemuksestanne?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/>
              <a:t>2023-versio ei ole vielä ilmestynyt. Isoja muutoksia ei kuitenkaan pitäisi tulla. </a:t>
            </a:r>
          </a:p>
          <a:p>
            <a:endParaRPr lang="fi-FI" dirty="0"/>
          </a:p>
          <a:p>
            <a:pPr marL="447675" lvl="1" indent="0">
              <a:buNone/>
            </a:pP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4B4696-9709-49D3-A201-2C2B1B9FBD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54508" y="6305687"/>
            <a:ext cx="818748" cy="262309"/>
          </a:xfrm>
        </p:spPr>
        <p:txBody>
          <a:bodyPr/>
          <a:lstStyle/>
          <a:p>
            <a:fld id="{A6E131DE-DA31-4CDF-828A-8EB206A3CD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120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AC82EA-CAE7-42E0-B1B2-4A57D2B3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381661"/>
            <a:ext cx="10442575" cy="1103901"/>
          </a:xfrm>
        </p:spPr>
        <p:txBody>
          <a:bodyPr/>
          <a:lstStyle/>
          <a:p>
            <a:r>
              <a:rPr lang="fi-FI" dirty="0"/>
              <a:t>Ohjaavat dokumentit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509AB0-F50C-4F2B-91AF-89AA9B962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2" y="1485562"/>
            <a:ext cx="10442575" cy="4283413"/>
          </a:xfrm>
        </p:spPr>
        <p:txBody>
          <a:bodyPr>
            <a:normAutofit fontScale="92500" lnSpcReduction="10000"/>
          </a:bodyPr>
          <a:lstStyle/>
          <a:p>
            <a:r>
              <a:rPr lang="fi-FI" b="1" dirty="0"/>
              <a:t>Ohjelmaopas 2023</a:t>
            </a:r>
            <a:r>
              <a:rPr lang="fi-FI" dirty="0"/>
              <a:t>:</a:t>
            </a:r>
          </a:p>
          <a:p>
            <a:pPr marL="400050" lvl="1" indent="0">
              <a:buNone/>
            </a:pPr>
            <a:r>
              <a:rPr lang="fi-FI" dirty="0"/>
              <a:t> </a:t>
            </a:r>
            <a:r>
              <a:rPr lang="fi-FI" sz="2000" dirty="0">
                <a:hlinkClick r:id="rId2"/>
              </a:rPr>
              <a:t>https://erasmus-plus.ec.europa.eu/document/erasmus-programme-guide-2023-version-2-211222</a:t>
            </a:r>
            <a:r>
              <a:rPr lang="fi-FI" sz="2000" dirty="0"/>
              <a:t> </a:t>
            </a:r>
          </a:p>
          <a:p>
            <a:r>
              <a:rPr lang="fi-FI" b="1" dirty="0"/>
              <a:t>Liikkuvuushankkeen laatuvaatimukset </a:t>
            </a:r>
            <a:r>
              <a:rPr lang="fi-FI" dirty="0"/>
              <a:t>(</a:t>
            </a:r>
            <a:r>
              <a:rPr lang="en-US" dirty="0"/>
              <a:t>Erasmus Quality Standards - mobility projects - VET, adults, schools)</a:t>
            </a:r>
            <a:r>
              <a:rPr lang="fi-FI" dirty="0"/>
              <a:t>: </a:t>
            </a:r>
          </a:p>
          <a:p>
            <a:pPr marL="850900" lvl="2" indent="0">
              <a:buNone/>
            </a:pPr>
            <a:r>
              <a:rPr lang="fi-FI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https://ec.europa.eu/programmes/erasmus-plus/resources/documents/erasmus-quality-standards-mobility-projects-vet-adults-schools_en</a:t>
            </a:r>
            <a:r>
              <a:rPr lang="fi-FI" dirty="0"/>
              <a:t> </a:t>
            </a:r>
          </a:p>
          <a:p>
            <a:r>
              <a:rPr lang="fi-FI" b="1" dirty="0"/>
              <a:t>Osallisuus- ja moninaisuusstrategia</a:t>
            </a:r>
            <a:r>
              <a:rPr lang="fi-FI" dirty="0"/>
              <a:t>:</a:t>
            </a:r>
          </a:p>
          <a:p>
            <a:pPr marL="400050" lvl="1" indent="0">
              <a:buNone/>
            </a:pPr>
            <a:r>
              <a:rPr lang="fi-FI" sz="2000" dirty="0">
                <a:hlinkClick r:id="rId4"/>
              </a:rPr>
              <a:t>https://ec.europa.eu/programmes/erasmus-plus/resources/implementation-guidelines-erasmus-and-european-solidarity-corps-inclusion-and-diversity_en</a:t>
            </a:r>
            <a:r>
              <a:rPr lang="fi-FI" sz="2000" dirty="0"/>
              <a:t> </a:t>
            </a:r>
          </a:p>
          <a:p>
            <a:r>
              <a:rPr lang="fi-FI" b="1" dirty="0"/>
              <a:t>Kurssien laatuvaatimukset:</a:t>
            </a:r>
          </a:p>
          <a:p>
            <a:pPr marL="400050" lvl="1" indent="0">
              <a:buNone/>
            </a:pPr>
            <a:r>
              <a:rPr lang="fi-FI" dirty="0"/>
              <a:t> </a:t>
            </a:r>
            <a:r>
              <a:rPr lang="fi-FI" sz="2000" dirty="0">
                <a:hlinkClick r:id="rId5"/>
              </a:rPr>
              <a:t>https://ec.europa.eu/programmes/erasmus-plus/resources/quality-standards-courses-under-key-action-1-learning-mobility-individuals_en</a:t>
            </a:r>
            <a:r>
              <a:rPr lang="fi-FI" sz="2000" dirty="0"/>
              <a:t> 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7359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2F5CC9-53C4-48B0-AD0B-511F3B90B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388134"/>
            <a:ext cx="10442575" cy="1103901"/>
          </a:xfrm>
        </p:spPr>
        <p:txBody>
          <a:bodyPr/>
          <a:lstStyle/>
          <a:p>
            <a:r>
              <a:rPr lang="fi-FI" dirty="0"/>
              <a:t>Verkkoalustat yhteistyötä tukemassa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A37DC9-FDC4-4C98-B183-B97648472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3" y="1957285"/>
            <a:ext cx="10950842" cy="3960630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School </a:t>
            </a:r>
            <a:r>
              <a:rPr lang="fi-FI" dirty="0" err="1"/>
              <a:t>Education</a:t>
            </a:r>
            <a:r>
              <a:rPr lang="fi-FI" dirty="0"/>
              <a:t> </a:t>
            </a:r>
            <a:r>
              <a:rPr lang="fi-FI" dirty="0" err="1"/>
              <a:t>Gateway</a:t>
            </a:r>
            <a:r>
              <a:rPr lang="fi-FI" dirty="0"/>
              <a:t> (kurssien ja ulkomaisten partnerien etsimiseen): </a:t>
            </a:r>
            <a:r>
              <a:rPr lang="fi-FI" sz="2000" dirty="0">
                <a:hlinkClick r:id="rId2"/>
              </a:rPr>
              <a:t>https://www.schooleducationgateway.eu/en/pub/index.htm</a:t>
            </a:r>
            <a:r>
              <a:rPr lang="fi-FI" sz="2000" dirty="0"/>
              <a:t> 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dirty="0"/>
              <a:t> European School </a:t>
            </a:r>
            <a:r>
              <a:rPr lang="fi-FI" dirty="0" err="1"/>
              <a:t>Education</a:t>
            </a:r>
            <a:r>
              <a:rPr lang="fi-FI" dirty="0"/>
              <a:t> </a:t>
            </a:r>
            <a:r>
              <a:rPr lang="fi-FI" dirty="0" err="1"/>
              <a:t>Platform</a:t>
            </a:r>
            <a:r>
              <a:rPr lang="fi-FI" dirty="0"/>
              <a:t>: (verkkoalusta kansainvälistymisen tueksi, partnerien haku, sisältää nykyään </a:t>
            </a:r>
            <a:r>
              <a:rPr lang="fi-FI" dirty="0" err="1"/>
              <a:t>eTwinningin</a:t>
            </a:r>
            <a:r>
              <a:rPr lang="fi-FI" dirty="0"/>
              <a:t>): </a:t>
            </a:r>
          </a:p>
          <a:p>
            <a:pPr marL="354012" lvl="1" indent="0">
              <a:buNone/>
            </a:pPr>
            <a:r>
              <a:rPr lang="fi-FI" sz="2000" dirty="0">
                <a:hlinkClick r:id="rId3"/>
              </a:rPr>
              <a:t>https://school-education.ec.europa.eu/en</a:t>
            </a:r>
          </a:p>
          <a:p>
            <a:pPr marL="354012" lvl="1" indent="0">
              <a:buNone/>
            </a:pPr>
            <a:r>
              <a:rPr lang="fi-FI" sz="2000" dirty="0">
                <a:hlinkClick r:id="rId3"/>
              </a:rPr>
              <a:t>https://www.oph.fi/fi/etwinning</a:t>
            </a:r>
            <a:r>
              <a:rPr lang="fi-FI" sz="2000" dirty="0"/>
              <a:t> </a:t>
            </a:r>
          </a:p>
          <a:p>
            <a:endParaRPr lang="fi-FI" sz="2000" dirty="0"/>
          </a:p>
          <a:p>
            <a:r>
              <a:rPr lang="fi-FI" dirty="0"/>
              <a:t>Erasmus in Schools –sivu (opettajaopiskelijaharjoittelijan etsimiseen): </a:t>
            </a:r>
            <a:r>
              <a:rPr lang="fi-FI" sz="2000" dirty="0">
                <a:hlinkClick r:id="rId4"/>
              </a:rPr>
              <a:t>https://www.erasmusinschool.com/</a:t>
            </a:r>
            <a:endParaRPr lang="fi-FI" sz="2000" dirty="0"/>
          </a:p>
          <a:p>
            <a:endParaRPr lang="fi-FI" sz="2000" dirty="0"/>
          </a:p>
          <a:p>
            <a:r>
              <a:rPr lang="fi-FI" dirty="0" err="1"/>
              <a:t>Erasmusintern</a:t>
            </a:r>
            <a:r>
              <a:rPr lang="fi-FI" dirty="0"/>
              <a:t>-sivu (opettajaopiskelijaharjoittelijan etsimiseen): </a:t>
            </a:r>
            <a:r>
              <a:rPr lang="fi-FI" sz="2000" dirty="0">
                <a:hlinkClick r:id="rId5"/>
              </a:rPr>
              <a:t>http://erasmusintern.org/</a:t>
            </a:r>
            <a:r>
              <a:rPr lang="fi-FI" sz="2000" dirty="0"/>
              <a:t> 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2137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5AE3EE-AB3C-49A1-B444-C54826A1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69337"/>
            <a:ext cx="10442576" cy="1827283"/>
          </a:xfrm>
        </p:spPr>
        <p:txBody>
          <a:bodyPr anchor="t">
            <a:normAutofit/>
          </a:bodyPr>
          <a:lstStyle/>
          <a:p>
            <a:br>
              <a:rPr lang="fi-FI" dirty="0"/>
            </a:br>
            <a:endParaRPr lang="fi-FI" dirty="0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56852E17-0575-47AD-9A20-BB5CC6C6A4CC}"/>
              </a:ext>
            </a:extLst>
          </p:cNvPr>
          <p:cNvSpPr txBox="1">
            <a:spLocks/>
          </p:cNvSpPr>
          <p:nvPr/>
        </p:nvSpPr>
        <p:spPr>
          <a:xfrm>
            <a:off x="1446213" y="2152650"/>
            <a:ext cx="10442576" cy="11160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4400" dirty="0"/>
              <a:t>Muutama vinkki suunnitteluun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92629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95128C-383B-4C86-8AC6-0DBECFBC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Liikkuvuushankkeen suunnittelu – mistä aloittaa? ½</a:t>
            </a:r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A9A26F-E42F-47FE-B38B-EAB5F5246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Pohtikaa mitä haluatte kehittää toiminnan avulla?</a:t>
            </a:r>
          </a:p>
          <a:p>
            <a:pPr lvl="1"/>
            <a:r>
              <a:rPr lang="fi-FI" dirty="0"/>
              <a:t>Henkilöstöliikkuvuuksilla (job shadowing, kurssit, opetusjaksot)</a:t>
            </a:r>
          </a:p>
          <a:p>
            <a:pPr lvl="1"/>
            <a:r>
              <a:rPr lang="fi-FI" dirty="0"/>
              <a:t>Opiskelijaliikkuvuuksilla (liikkuvuusjaksoja ryhmille sekä yksilöinä)</a:t>
            </a:r>
          </a:p>
          <a:p>
            <a:pPr marL="354012" lvl="1" indent="0">
              <a:buNone/>
            </a:pPr>
            <a:endParaRPr lang="fi-FI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Auttaa kirkastamaan tavoitettanne</a:t>
            </a:r>
          </a:p>
          <a:p>
            <a:pPr marL="354012" lvl="1" indent="0">
              <a:buNone/>
            </a:pPr>
            <a:endParaRPr lang="fi-FI" dirty="0"/>
          </a:p>
          <a:p>
            <a:r>
              <a:rPr lang="fi-FI" dirty="0"/>
              <a:t>Tavoitteet kannattaa kytkeä muuhun kehittämistoimintaanne!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Erasmus+ -toiminta kannattaa kytkeä osaksi laajempaa kokonaisuutta kehittämistoiminnassa; koulunne/organisaationne kehittämistarpeet juuri nyt? </a:t>
            </a:r>
          </a:p>
          <a:p>
            <a:pPr marL="354012" lvl="1" indent="0">
              <a:buNone/>
            </a:pPr>
            <a:endParaRPr lang="fi-FI" dirty="0"/>
          </a:p>
          <a:p>
            <a:r>
              <a:rPr lang="fi-FI" dirty="0"/>
              <a:t>Suunnittele käytännön toteutus Erasmus+ laatustandardeihin sopiviksi</a:t>
            </a:r>
          </a:p>
          <a:p>
            <a:r>
              <a:rPr lang="fi-FI" dirty="0"/>
              <a:t>Valitse kumppanit; miksi juuri heidän kanssa?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i-FI" dirty="0"/>
          </a:p>
          <a:p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3115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2CB432-304D-41E5-A787-E1C077F09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Liikkuvuushankkeen suunnittelu – mistä aloittaa?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347992-811E-4813-9BE3-5755B8312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sz="3600" dirty="0"/>
              <a:t>Sitouta johto mukaan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3100" dirty="0"/>
              <a:t>Esitä toiminnan hyödyt, rahoitus, linkki muuhun kehittämistoimintaan</a:t>
            </a:r>
          </a:p>
          <a:p>
            <a:r>
              <a:rPr lang="fi-FI" sz="3600" dirty="0"/>
              <a:t>Varmistakaa resurssit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3100" dirty="0" err="1"/>
              <a:t>Kv</a:t>
            </a:r>
            <a:r>
              <a:rPr lang="fi-FI" sz="3100" dirty="0"/>
              <a:t>-tiimin perustaminen?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3100" dirty="0"/>
              <a:t>Pohtikaa miten </a:t>
            </a:r>
            <a:r>
              <a:rPr lang="fi-FI" sz="3100" dirty="0" err="1"/>
              <a:t>kv</a:t>
            </a:r>
            <a:r>
              <a:rPr lang="fi-FI" sz="3100" dirty="0"/>
              <a:t>-toimintaa pyöritetään käytännössä;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i-FI" sz="2600" dirty="0"/>
              <a:t> keiden työpanosta tarvitaan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i-FI" sz="2600" dirty="0"/>
              <a:t> miten liikkuvuuksia valmistellaan ja ohjataan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i-FI" sz="2600" dirty="0"/>
              <a:t>Millä toimenpiteillä varmistetaan liikkuvuusjaksojen laatu (etukäteisvalmistelut, valmennus, tuki liikkuvuuden aikana, oppien siirtäminen arkeen/opitun tunnustaminen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fi-FI" dirty="0"/>
          </a:p>
          <a:p>
            <a:pPr marL="914400" lvl="2" indent="0">
              <a:buNone/>
            </a:pPr>
            <a:endParaRPr lang="fi-FI" dirty="0"/>
          </a:p>
          <a:p>
            <a:pPr marL="63500" indent="0">
              <a:buNone/>
            </a:pPr>
            <a:r>
              <a:rPr lang="fi-FI" dirty="0"/>
              <a:t>Tarkemmin aiheesta verkkosivuillamme: </a:t>
            </a:r>
            <a:r>
              <a:rPr lang="fi-FI" dirty="0">
                <a:hlinkClick r:id="rId2"/>
              </a:rPr>
              <a:t>https://www.oph.fi/fi/ohjelmat/nain-suunnittelet-ja-toteutat-erasmus-hankkeen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0369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0F7A8A-E4B8-4849-9714-8E955FFC8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063" y="2753724"/>
            <a:ext cx="10442576" cy="1103901"/>
          </a:xfrm>
        </p:spPr>
        <p:txBody>
          <a:bodyPr/>
          <a:lstStyle/>
          <a:p>
            <a:r>
              <a:rPr lang="fi-FI" dirty="0"/>
              <a:t>Muutama vinkki kirjoittamiseen</a:t>
            </a:r>
          </a:p>
        </p:txBody>
      </p:sp>
    </p:spTree>
    <p:extLst>
      <p:ext uri="{BB962C8B-B14F-4D97-AF65-F5344CB8AC3E}">
        <p14:creationId xmlns:p14="http://schemas.microsoft.com/office/powerpoint/2010/main" val="261259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283C43-6875-4E84-AB2D-B5B115291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217274"/>
            <a:ext cx="10442575" cy="1103901"/>
          </a:xfrm>
        </p:spPr>
        <p:txBody>
          <a:bodyPr/>
          <a:lstStyle/>
          <a:p>
            <a:r>
              <a:rPr lang="fi-FI" dirty="0"/>
              <a:t>Esiintyviä kirjoitustyyliongelmia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E8C467-5806-4CEE-95F9-624B418D79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Sama asia on copy-</a:t>
            </a:r>
            <a:r>
              <a:rPr lang="fi-FI" dirty="0" err="1"/>
              <a:t>paste</a:t>
            </a:r>
            <a:r>
              <a:rPr lang="fi-FI" dirty="0"/>
              <a:t> -toiminnolla liitetty useaan kohtaan hakemuksessa ja lisätty väliin yksi lause. </a:t>
            </a:r>
          </a:p>
          <a:p>
            <a:pPr lvl="1"/>
            <a:r>
              <a:rPr lang="fi-FI" dirty="0"/>
              <a:t>Vaikea lukea </a:t>
            </a:r>
          </a:p>
          <a:p>
            <a:pPr lvl="1"/>
            <a:r>
              <a:rPr lang="fi-FI" dirty="0"/>
              <a:t>Vältä liimaa-leikkaa tekstiä</a:t>
            </a:r>
          </a:p>
          <a:p>
            <a:r>
              <a:rPr lang="fi-FI" dirty="0"/>
              <a:t>Epämääräisyys – konditionaalin käyttö  </a:t>
            </a:r>
          </a:p>
          <a:p>
            <a:pPr lvl="1"/>
            <a:r>
              <a:rPr lang="fi-FI" dirty="0"/>
              <a:t>Vaikka kyseessä on hakemus, ja toteumaa ei voida tässä vaiheessa varmuudella tietää, niin siitä huolimatta käytä aktiivista kieltä </a:t>
            </a:r>
          </a:p>
          <a:p>
            <a:pPr lvl="1"/>
            <a:r>
              <a:rPr lang="fi-FI" dirty="0"/>
              <a:t>vrt. rakennuspiirustus, jos se olisi epämäärinen niin, millainen talo siitä muodostuisi? 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0CF3C28-2F21-4963-B2E9-CFA9E379CA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Vain koulutyöllä tehdyt perustelut saavat pisteitä</a:t>
            </a:r>
          </a:p>
          <a:p>
            <a:pPr lvl="1"/>
            <a:r>
              <a:rPr lang="fi-FI" dirty="0"/>
              <a:t>Epämääräinen matkailumieli ei ole peruste</a:t>
            </a:r>
          </a:p>
          <a:p>
            <a:pPr lvl="1"/>
            <a:r>
              <a:rPr lang="fi-FI" dirty="0"/>
              <a:t>Pitää osoittaa miten tiedot siirtyvät </a:t>
            </a:r>
            <a:r>
              <a:rPr lang="fi-FI" dirty="0" err="1"/>
              <a:t>OPSin</a:t>
            </a:r>
            <a:r>
              <a:rPr lang="fi-FI" dirty="0"/>
              <a:t> toteuttamiseen, lukuvuosisuunnitelmiin ja oppilaille </a:t>
            </a:r>
          </a:p>
          <a:p>
            <a:r>
              <a:rPr lang="fi-FI" dirty="0"/>
              <a:t>Pelkästään yleiskäsitteitä viljelemällä ei pisteitä saa </a:t>
            </a:r>
          </a:p>
          <a:p>
            <a:pPr lvl="1"/>
            <a:r>
              <a:rPr lang="fi-FI" dirty="0"/>
              <a:t>esim. eurooppalainen ulottuvuus –käsite ei riitä.</a:t>
            </a:r>
          </a:p>
          <a:p>
            <a:pPr lvl="1"/>
            <a:r>
              <a:rPr lang="fi-FI" dirty="0"/>
              <a:t>Sen sijaan kerro, mitä tarkoittaa koululla, oppilaille, opettajille, pedagogiikkaan, hallintoon niin sisältö saa silloin merkityksen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0670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5F7B19-794C-47A2-8EFB-90D825BAE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Kirjoitustyylin tasapaino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E2B443-2711-4563-AE54-22674A6FC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Joskus hakemuksissa alkuosa on kirjoitettu todella kattavasti mutta hakulomakkeen loppua kohden vastaukset ovat lyhentyneet, tai ne eivät ole olleet yhtenäiset alkuosan vastauksien kanssa</a:t>
            </a:r>
          </a:p>
          <a:p>
            <a:endParaRPr lang="fi-FI" dirty="0"/>
          </a:p>
        </p:txBody>
      </p:sp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6D839E30-DA73-4BF6-B308-5CF5D6559573}"/>
              </a:ext>
            </a:extLst>
          </p:cNvPr>
          <p:cNvSpPr/>
          <p:nvPr/>
        </p:nvSpPr>
        <p:spPr>
          <a:xfrm>
            <a:off x="5543550" y="3362325"/>
            <a:ext cx="5922113" cy="1871995"/>
          </a:xfrm>
          <a:prstGeom prst="wedgeEllipseCallout">
            <a:avLst>
              <a:gd name="adj1" fmla="val -39120"/>
              <a:gd name="adj2" fmla="val -55825"/>
            </a:avLst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i-FI" dirty="0">
                <a:solidFill>
                  <a:schemeClr val="tx1"/>
                </a:solidFill>
              </a:rPr>
              <a:t>Hakemuksesta tulee tunne, ettei hanketta ole loppuun saakka suunniteltu. 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393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2B551F-E1DB-44FE-8305-864DED84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Kirjoittamisessa huomioi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CFF0A0-A5F3-4024-8A1B-1B90EB0CC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Kokemuksen pitää näkyä hakemuksessa </a:t>
            </a:r>
          </a:p>
          <a:p>
            <a:r>
              <a:rPr lang="fi-FI" dirty="0"/>
              <a:t>Jos hakija on kokenut ja hakemuksen taso ei vastaa kokemusta tulee vaikutelma, että hakija ei ole vaivautunut tekemään asiallista hakemusta, kun tietotaitoa olisi </a:t>
            </a:r>
            <a:endParaRPr lang="en-GB" dirty="0"/>
          </a:p>
          <a:p>
            <a:r>
              <a:rPr lang="en-GB" dirty="0" err="1"/>
              <a:t>Jalkauttaminen</a:t>
            </a:r>
            <a:r>
              <a:rPr lang="en-GB" dirty="0"/>
              <a:t> </a:t>
            </a:r>
            <a:r>
              <a:rPr lang="en-GB" dirty="0" err="1"/>
              <a:t>konkreettisesti</a:t>
            </a:r>
            <a:r>
              <a:rPr lang="en-GB" dirty="0"/>
              <a:t> </a:t>
            </a:r>
            <a:r>
              <a:rPr lang="en-GB" dirty="0" err="1"/>
              <a:t>omassa</a:t>
            </a:r>
            <a:r>
              <a:rPr lang="en-GB" dirty="0"/>
              <a:t> </a:t>
            </a:r>
            <a:r>
              <a:rPr lang="en-GB" dirty="0" err="1"/>
              <a:t>koulussa</a:t>
            </a:r>
            <a:r>
              <a:rPr lang="en-GB" dirty="0"/>
              <a:t>/</a:t>
            </a:r>
            <a:r>
              <a:rPr lang="en-GB" dirty="0" err="1"/>
              <a:t>päiväkodissa</a:t>
            </a:r>
            <a:r>
              <a:rPr lang="en-GB" dirty="0"/>
              <a:t> </a:t>
            </a:r>
            <a:r>
              <a:rPr lang="en-GB" dirty="0" err="1"/>
              <a:t>sekä</a:t>
            </a:r>
            <a:r>
              <a:rPr lang="en-GB" dirty="0"/>
              <a:t> </a:t>
            </a:r>
            <a:r>
              <a:rPr lang="en-GB" dirty="0" err="1"/>
              <a:t>laajemmin</a:t>
            </a:r>
            <a:r>
              <a:rPr lang="en-GB" dirty="0"/>
              <a:t> </a:t>
            </a:r>
            <a:r>
              <a:rPr lang="en-GB" dirty="0" err="1"/>
              <a:t>kuten</a:t>
            </a:r>
            <a:r>
              <a:rPr lang="en-GB" dirty="0"/>
              <a:t> </a:t>
            </a:r>
            <a:r>
              <a:rPr lang="en-GB" dirty="0" err="1"/>
              <a:t>esim</a:t>
            </a:r>
            <a:r>
              <a:rPr lang="en-GB" dirty="0"/>
              <a:t>. </a:t>
            </a:r>
            <a:r>
              <a:rPr lang="en-GB" dirty="0" err="1"/>
              <a:t>kunnassa</a:t>
            </a:r>
            <a:r>
              <a:rPr lang="en-GB" dirty="0"/>
              <a:t>, </a:t>
            </a:r>
            <a:r>
              <a:rPr lang="en-GB" dirty="0" err="1"/>
              <a:t>alueella</a:t>
            </a:r>
            <a:r>
              <a:rPr lang="en-GB" dirty="0"/>
              <a:t> tai </a:t>
            </a:r>
            <a:r>
              <a:rPr lang="en-GB" dirty="0" err="1"/>
              <a:t>valtakunnallisesti</a:t>
            </a:r>
            <a:r>
              <a:rPr lang="en-GB" dirty="0"/>
              <a:t> </a:t>
            </a:r>
          </a:p>
          <a:p>
            <a:endParaRPr lang="fi-FI" dirty="0"/>
          </a:p>
        </p:txBody>
      </p:sp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982D3DAA-3EA8-4350-B4A5-D21F7CDCC5A0}"/>
              </a:ext>
            </a:extLst>
          </p:cNvPr>
          <p:cNvSpPr/>
          <p:nvPr/>
        </p:nvSpPr>
        <p:spPr>
          <a:xfrm>
            <a:off x="6937561" y="100288"/>
            <a:ext cx="5110716" cy="1403421"/>
          </a:xfrm>
          <a:prstGeom prst="wedgeEllipseCallout">
            <a:avLst>
              <a:gd name="adj1" fmla="val -21876"/>
              <a:gd name="adj2" fmla="val 58337"/>
            </a:avLst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>
                <a:solidFill>
                  <a:schemeClr val="tx1"/>
                </a:solidFill>
              </a:rPr>
              <a:t>Vaikutuksien tulisi olla merkittävät erityisesti laajassa hankkeessa.</a:t>
            </a:r>
          </a:p>
        </p:txBody>
      </p:sp>
    </p:spTree>
    <p:extLst>
      <p:ext uri="{BB962C8B-B14F-4D97-AF65-F5344CB8AC3E}">
        <p14:creationId xmlns:p14="http://schemas.microsoft.com/office/powerpoint/2010/main" val="1858370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EBA238-DEC5-42B4-B392-2B69F728C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51" y="248097"/>
            <a:ext cx="11002214" cy="1103901"/>
          </a:xfrm>
        </p:spPr>
        <p:txBody>
          <a:bodyPr>
            <a:noAutofit/>
          </a:bodyPr>
          <a:lstStyle/>
          <a:p>
            <a:r>
              <a:rPr lang="fi-FI" sz="3600" dirty="0"/>
              <a:t>Huomioita arvioinneista edellisiltä hakukierroksilta</a:t>
            </a:r>
            <a:endParaRPr lang="fi-FI" sz="3600" dirty="0">
              <a:highlight>
                <a:srgbClr val="FFFF00"/>
              </a:highligh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93E6C0-2B14-4520-90C1-2342F8ACD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51" y="1623852"/>
            <a:ext cx="10442576" cy="4129676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Liitteet</a:t>
            </a:r>
          </a:p>
          <a:p>
            <a:pPr lvl="1"/>
            <a:r>
              <a:rPr lang="fi-FI" dirty="0"/>
              <a:t>Eivät saa sisältää uutta tietoa, vaan ovat tukena</a:t>
            </a:r>
          </a:p>
          <a:p>
            <a:pPr lvl="1"/>
            <a:r>
              <a:rPr lang="fi-FI" dirty="0"/>
              <a:t>Ainoa pakollinen liite on </a:t>
            </a:r>
            <a:r>
              <a:rPr lang="fi-FI" dirty="0" err="1"/>
              <a:t>Declaration</a:t>
            </a:r>
            <a:r>
              <a:rPr lang="fi-FI" dirty="0"/>
              <a:t> on </a:t>
            </a:r>
            <a:r>
              <a:rPr lang="fi-FI" dirty="0" err="1"/>
              <a:t>Honour</a:t>
            </a:r>
            <a:endParaRPr lang="fi-FI" dirty="0"/>
          </a:p>
          <a:p>
            <a:r>
              <a:rPr lang="fi-FI" dirty="0"/>
              <a:t>Aktiviteetit, niiden määrät ja aikataulutus olisi hyvä selittää auki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linkitys tavoitteisiin oltava; päästäänkö näillä aktiviteeteilla määriteltyihin tavoitteisiin?</a:t>
            </a:r>
          </a:p>
          <a:p>
            <a:r>
              <a:rPr lang="fi-FI" dirty="0"/>
              <a:t>Kerro asiat auki ja perustele arvioijalle; arvioija voi ottaa huomioon vain asiat mitkä on kirjoitettu hakemukseen</a:t>
            </a:r>
          </a:p>
          <a:p>
            <a:r>
              <a:rPr lang="fi-FI" dirty="0"/>
              <a:t>Kirjoita hakemus omalla äidinkielellä (FI tai SV); ilmaisu parempaa</a:t>
            </a:r>
          </a:p>
          <a:p>
            <a:r>
              <a:rPr lang="fi-FI" dirty="0"/>
              <a:t>Näkyvätkö painopisteet (osallisuus, ympäristövastuullisuus, digitaalisuus) hakemuksessa?</a:t>
            </a:r>
          </a:p>
          <a:p>
            <a:r>
              <a:rPr lang="fi-FI" dirty="0"/>
              <a:t>Onko hanke kirjoitettu osaksi organisaation muuta kehittämistoimintaa? Huomioidaanko hakemuksessa kansainvälisen toiminnan kehittäminen?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3134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3576E9-4FD6-465C-BF0F-5F142728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496111"/>
            <a:ext cx="10442575" cy="111868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Liikkuvuuksien</a:t>
            </a:r>
            <a:r>
              <a:rPr lang="en-US" dirty="0"/>
              <a:t> </a:t>
            </a:r>
            <a:r>
              <a:rPr lang="en-US" dirty="0" err="1"/>
              <a:t>suunnittelun</a:t>
            </a:r>
            <a:r>
              <a:rPr lang="en-US" dirty="0"/>
              <a:t> ja </a:t>
            </a:r>
            <a:r>
              <a:rPr lang="en-US" dirty="0" err="1"/>
              <a:t>toteutuksen</a:t>
            </a:r>
            <a:r>
              <a:rPr lang="en-US" dirty="0"/>
              <a:t> </a:t>
            </a:r>
            <a:r>
              <a:rPr lang="en-US" dirty="0" err="1"/>
              <a:t>tueksi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672EF5-B1B6-4E4C-9A4F-059153D26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2" y="1614791"/>
            <a:ext cx="10174287" cy="4154184"/>
          </a:xfrm>
        </p:spPr>
        <p:txBody>
          <a:bodyPr>
            <a:normAutofit/>
          </a:bodyPr>
          <a:lstStyle/>
          <a:p>
            <a:r>
              <a:rPr lang="en-US" sz="2000" dirty="0"/>
              <a:t>Erasmus+ handbook for individual pupil mobility in school education</a:t>
            </a:r>
            <a:r>
              <a:rPr lang="fi-FI" sz="2000" dirty="0"/>
              <a:t>: </a:t>
            </a:r>
            <a:r>
              <a:rPr lang="fi-FI" sz="2000" dirty="0">
                <a:hlinkClick r:id="rId3"/>
              </a:rPr>
              <a:t>https://bit.ly/3QMTytx</a:t>
            </a:r>
            <a:r>
              <a:rPr lang="fi-FI" sz="2000" dirty="0"/>
              <a:t> 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57FB309-627B-41A4-BEB1-E7906BA9A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500" y="4692650"/>
            <a:ext cx="2095500" cy="215265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B572C8C-84F6-443E-B91D-E3939A447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12" y="2459847"/>
            <a:ext cx="3729037" cy="330912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2666E0B7-E02D-4D52-8867-E4BFD2E7D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402" y="3066661"/>
            <a:ext cx="4759547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95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189DA9-C0E3-40D3-AF48-80B2EB6E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116057"/>
            <a:ext cx="10442576" cy="1103901"/>
          </a:xfrm>
        </p:spPr>
        <p:txBody>
          <a:bodyPr/>
          <a:lstStyle/>
          <a:p>
            <a:r>
              <a:rPr lang="fi-FI" altLang="fi-FI" sz="4400" dirty="0">
                <a:solidFill>
                  <a:srgbClr val="000000"/>
                </a:solidFill>
              </a:rPr>
              <a:t>Hakulomakkeen täyttöohjeita</a:t>
            </a:r>
            <a:endParaRPr lang="fi-FI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C972839C-9672-4DF3-8B25-A2FB7D421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220" y="1400364"/>
            <a:ext cx="11919693" cy="405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51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0E7BAB-D4BB-4B42-88F1-7EC335E0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altLang="fi-FI" sz="4400" dirty="0"/>
              <a:t>Hakulomakkeen täyttöohjeita (komissio)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F0045B-B5A0-4701-81DD-A5EFB6CAF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Kirjaudu hakulomakkeelle EU </a:t>
            </a:r>
            <a:r>
              <a:rPr lang="fi-FI" dirty="0" err="1"/>
              <a:t>Login</a:t>
            </a:r>
            <a:r>
              <a:rPr lang="fi-FI" dirty="0"/>
              <a:t> -tunnuksillasi </a:t>
            </a:r>
            <a:r>
              <a:rPr lang="fi-FI" dirty="0">
                <a:hlinkClick r:id="rId2"/>
              </a:rPr>
              <a:t>https://webgate.ec.europa.eu/erasmus-applications/screen/home/opportunities?opportunitiesBy=Field&amp;id=SE</a:t>
            </a:r>
            <a:r>
              <a:rPr lang="fi-FI" dirty="0"/>
              <a:t>   </a:t>
            </a:r>
          </a:p>
          <a:p>
            <a:r>
              <a:rPr lang="fi-FI" dirty="0"/>
              <a:t>Lomakkeella Application </a:t>
            </a:r>
            <a:r>
              <a:rPr lang="fi-FI" dirty="0" err="1"/>
              <a:t>details</a:t>
            </a:r>
            <a:r>
              <a:rPr lang="fi-FI" dirty="0"/>
              <a:t> –kohdassa kysymysmerkissä linkit…</a:t>
            </a:r>
          </a:p>
          <a:p>
            <a:pPr lvl="1"/>
            <a:r>
              <a:rPr lang="fi-FI" dirty="0"/>
              <a:t>Komission hakulomakeohje: </a:t>
            </a:r>
            <a:r>
              <a:rPr lang="en-US" dirty="0">
                <a:hlinkClick r:id="rId3"/>
              </a:rPr>
              <a:t>https://wikis.ec.europa.eu/display/NAITDOC/How+to+complete+the+application+form</a:t>
            </a:r>
            <a:endParaRPr lang="fi-FI" dirty="0"/>
          </a:p>
          <a:p>
            <a:pPr lvl="1"/>
            <a:r>
              <a:rPr lang="fi-FI" dirty="0"/>
              <a:t>Komission ohje hakijalle: </a:t>
            </a:r>
            <a:r>
              <a:rPr lang="fi-FI" dirty="0">
                <a:hlinkClick r:id="rId4"/>
              </a:rPr>
              <a:t>https://wikis.ec.europa.eu/display/NAITDOC/Applicant+Guides+-+Submission+phase</a:t>
            </a:r>
            <a:r>
              <a:rPr lang="fi-FI" dirty="0"/>
              <a:t> (julkinen linkki)</a:t>
            </a:r>
          </a:p>
        </p:txBody>
      </p:sp>
    </p:spTree>
    <p:extLst>
      <p:ext uri="{BB962C8B-B14F-4D97-AF65-F5344CB8AC3E}">
        <p14:creationId xmlns:p14="http://schemas.microsoft.com/office/powerpoint/2010/main" val="280990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EC2013-CF5E-43D6-9F0B-046C0B39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altLang="fi-FI" dirty="0"/>
              <a:t>Ohjeita hakuprosessin tukena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F739DB-1DE6-41AB-A3B3-BE1B7A155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endParaRPr lang="fi-FI" b="1" dirty="0"/>
          </a:p>
          <a:p>
            <a:endParaRPr lang="fi-FI" dirty="0"/>
          </a:p>
        </p:txBody>
      </p:sp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2D178C0C-46DE-4E62-8EAC-3A4651A89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32280"/>
              </p:ext>
            </p:extLst>
          </p:nvPr>
        </p:nvGraphicFramePr>
        <p:xfrm>
          <a:off x="866775" y="1826895"/>
          <a:ext cx="10617995" cy="2931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14095">
                  <a:extLst>
                    <a:ext uri="{9D8B030D-6E8A-4147-A177-3AD203B41FA5}">
                      <a16:colId xmlns:a16="http://schemas.microsoft.com/office/drawing/2014/main" val="1728298933"/>
                    </a:ext>
                  </a:extLst>
                </a:gridCol>
                <a:gridCol w="5803900">
                  <a:extLst>
                    <a:ext uri="{9D8B030D-6E8A-4147-A177-3AD203B41FA5}">
                      <a16:colId xmlns:a16="http://schemas.microsoft.com/office/drawing/2014/main" val="1055961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Ohjeita Opetushallituksen sivulla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Linkki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5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Hakuohje KA122-SCH vuonna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solidFill>
                            <a:schemeClr val="tx2"/>
                          </a:solidFill>
                          <a:hlinkClick r:id="rId2"/>
                        </a:rPr>
                        <a:t>https://www.oph.fi/sites/default/files/documents/Hakuohje%20KA122-SCH%20vuonna%202023.pdf</a:t>
                      </a:r>
                      <a:r>
                        <a:rPr lang="fi-FI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1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EU-</a:t>
                      </a:r>
                      <a:r>
                        <a:rPr lang="fi-FI" b="1" dirty="0" err="1">
                          <a:solidFill>
                            <a:schemeClr val="tx2"/>
                          </a:solidFill>
                        </a:rPr>
                        <a:t>Login</a:t>
                      </a:r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 –tunnuksen luominen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solidFill>
                            <a:schemeClr val="tx2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https://www.oph.fi/sites/default/files/documents/eu-login-tunnuksen-ohje.pdf</a:t>
                      </a:r>
                      <a:r>
                        <a:rPr lang="fi-FI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2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OID-koodin luominen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>
                          <a:solidFill>
                            <a:schemeClr val="tx2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https://www.oph.fi/sites/default/files/documents/oid-ohje_07012020_ylsiv-002.pdf</a:t>
                      </a:r>
                      <a:r>
                        <a:rPr lang="fi-FI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8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OID-koodin muutosohje</a:t>
                      </a:r>
                    </a:p>
                    <a:p>
                      <a:endParaRPr lang="fi-FI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solidFill>
                            <a:schemeClr val="tx2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https://www.oph.fi/sites/default/files/documents/oid_muutosohje_06102020.pdf</a:t>
                      </a:r>
                      <a:endParaRPr lang="fi-FI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98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373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7D6C51-F38F-4CDD-AB2D-15D6D335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Katsotaan miltä hakulomake näyttää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C5A9BD-7E0F-44FC-A04C-90C3DA0D4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Activities</a:t>
            </a:r>
            <a:r>
              <a:rPr lang="fi-FI" dirty="0"/>
              <a:t> ja budjetti </a:t>
            </a:r>
          </a:p>
        </p:txBody>
      </p:sp>
    </p:spTree>
    <p:extLst>
      <p:ext uri="{BB962C8B-B14F-4D97-AF65-F5344CB8AC3E}">
        <p14:creationId xmlns:p14="http://schemas.microsoft.com/office/powerpoint/2010/main" val="2829728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A0FBAD-D871-462C-B9B8-C419A2876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44" y="156074"/>
            <a:ext cx="10907712" cy="1103901"/>
          </a:xfrm>
        </p:spPr>
        <p:txBody>
          <a:bodyPr>
            <a:normAutofit fontScale="90000"/>
          </a:bodyPr>
          <a:lstStyle/>
          <a:p>
            <a:r>
              <a:rPr lang="fi-FI" dirty="0"/>
              <a:t>Yhteystiedot Erasmus+ yleissivistävä koulutus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51255E-CF0D-4523-B9C2-A196537BB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397000"/>
            <a:ext cx="10442576" cy="4371975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Sirkka Säikkälä, </a:t>
            </a:r>
            <a:r>
              <a:rPr lang="fi-FI" dirty="0" err="1"/>
              <a:t>sirkka.saikkala</a:t>
            </a:r>
            <a:r>
              <a:rPr lang="fi-FI" dirty="0"/>
              <a:t>(@)oph.fi, 0295 338 583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Katariina Petäjäniemi, </a:t>
            </a:r>
            <a:r>
              <a:rPr lang="fi-FI" dirty="0" err="1"/>
              <a:t>katariina.petajaniemi</a:t>
            </a:r>
            <a:r>
              <a:rPr lang="fi-FI" dirty="0"/>
              <a:t>(@)oph.fi, puh. 0295 338 506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Liisi Airas, </a:t>
            </a:r>
            <a:r>
              <a:rPr lang="fi-FI" dirty="0" err="1"/>
              <a:t>liisi.airas</a:t>
            </a:r>
            <a:r>
              <a:rPr lang="fi-FI" dirty="0"/>
              <a:t>(@)oph.fi, puh. 0295 331 565 </a:t>
            </a:r>
          </a:p>
          <a:p>
            <a:pPr marL="285750" indent="-285750"/>
            <a:r>
              <a:rPr lang="fi-FI" dirty="0"/>
              <a:t>Maive Matikainen, </a:t>
            </a:r>
            <a:r>
              <a:rPr lang="fi-FI" dirty="0" err="1"/>
              <a:t>maive.matikainen</a:t>
            </a:r>
            <a:r>
              <a:rPr lang="fi-FI" dirty="0"/>
              <a:t>( @ )oph.fi, puh. 0295 338 613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2800" dirty="0"/>
              <a:t>Tutustu palveluihimme vuonna 2023 mm. hakuinfowebinaarit: </a:t>
            </a:r>
            <a:r>
              <a:rPr lang="fi-FI" sz="2800" dirty="0">
                <a:hlinkClick r:id="rId2"/>
              </a:rPr>
              <a:t>https://bit.ly/Erasmuspalvelut</a:t>
            </a:r>
            <a:r>
              <a:rPr lang="fi-FI" sz="2800" dirty="0"/>
              <a:t>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2800" dirty="0"/>
              <a:t>Ohjeita lyhytkestoisen liikkuvuushankkeen hakijalle: </a:t>
            </a:r>
            <a:endParaRPr lang="fi-FI" dirty="0"/>
          </a:p>
          <a:p>
            <a:pPr marL="0" indent="0">
              <a:buNone/>
            </a:pPr>
            <a:r>
              <a:rPr lang="fi-FI" dirty="0">
                <a:hlinkClick r:id="rId3"/>
              </a:rPr>
              <a:t>https://www.oph.fi/fi/ohjelmat/lyhytkestoisen-liikkuvuushankkeen-hakijalle-ka122-sch</a:t>
            </a: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Liity </a:t>
            </a:r>
            <a:r>
              <a:rPr lang="fi-FI" b="1" dirty="0" err="1"/>
              <a:t>kv.yleissivistävä</a:t>
            </a:r>
            <a:r>
              <a:rPr lang="fi-FI" b="1" dirty="0"/>
              <a:t> -sähköpostilistalle: </a:t>
            </a:r>
            <a:r>
              <a:rPr lang="fi-FI" dirty="0">
                <a:hlinkClick r:id="rId4"/>
              </a:rPr>
              <a:t>https://lista.edu.fi/sympa/subscribe/kv.yleissivistava</a:t>
            </a:r>
            <a:r>
              <a:rPr lang="fi-FI" dirty="0"/>
              <a:t>  </a:t>
            </a:r>
          </a:p>
          <a:p>
            <a:pPr marL="0" indent="0">
              <a:buNone/>
            </a:pPr>
            <a:r>
              <a:rPr lang="fi-FI" dirty="0"/>
              <a:t>Facebookissa: </a:t>
            </a:r>
            <a:r>
              <a:rPr lang="fi-FI" b="1" dirty="0"/>
              <a:t>Kansainvälisyyttä kouluille </a:t>
            </a:r>
          </a:p>
          <a:p>
            <a:pPr marL="0" indent="0">
              <a:buNone/>
            </a:pPr>
            <a:r>
              <a:rPr lang="fi-FI" dirty="0"/>
              <a:t>Facebookissa myös </a:t>
            </a:r>
            <a:r>
              <a:rPr lang="fi-FI" b="1" dirty="0"/>
              <a:t>Koulujen KV-hankeaktiivit keskusteluryhmä </a:t>
            </a:r>
          </a:p>
          <a:p>
            <a:pPr marL="0" indent="0">
              <a:buNone/>
            </a:pPr>
            <a:r>
              <a:rPr lang="fi-FI" dirty="0"/>
              <a:t>Instagramissa: </a:t>
            </a:r>
            <a:r>
              <a:rPr lang="fi-FI" b="1" dirty="0"/>
              <a:t>@kansainvalisyyttakouluille  sekä @erasmusplusfinland</a:t>
            </a:r>
          </a:p>
          <a:p>
            <a:pPr marL="0" indent="0">
              <a:buNone/>
            </a:pPr>
            <a:r>
              <a:rPr lang="fi-FI" dirty="0"/>
              <a:t>Twitterissä </a:t>
            </a:r>
            <a:r>
              <a:rPr lang="fi-FI" b="1" dirty="0"/>
              <a:t>@EDUFI_GeneralEd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3274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D7BB63-CC21-49FB-BA94-8FE76892C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chemeClr val="tx2"/>
                </a:solidFill>
              </a:rPr>
              <a:t>Kiitos ajastasi!</a:t>
            </a:r>
          </a:p>
        </p:txBody>
      </p:sp>
    </p:spTree>
    <p:extLst>
      <p:ext uri="{BB962C8B-B14F-4D97-AF65-F5344CB8AC3E}">
        <p14:creationId xmlns:p14="http://schemas.microsoft.com/office/powerpoint/2010/main" val="1115107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rasmus+">
      <a:dk1>
        <a:srgbClr val="007FC7"/>
      </a:dk1>
      <a:lt1>
        <a:srgbClr val="FFFFFF"/>
      </a:lt1>
      <a:dk2>
        <a:srgbClr val="004A6C"/>
      </a:dk2>
      <a:lt2>
        <a:srgbClr val="FFFFFF"/>
      </a:lt2>
      <a:accent1>
        <a:srgbClr val="6434C8"/>
      </a:accent1>
      <a:accent2>
        <a:srgbClr val="5DBFBE"/>
      </a:accent2>
      <a:accent3>
        <a:srgbClr val="E86F6F"/>
      </a:accent3>
      <a:accent4>
        <a:srgbClr val="689F38"/>
      </a:accent4>
      <a:accent5>
        <a:srgbClr val="F59E2D"/>
      </a:accent5>
      <a:accent6>
        <a:srgbClr val="FFED00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4504</TotalTime>
  <Words>2589</Words>
  <Application>Microsoft Office PowerPoint</Application>
  <PresentationFormat>Laajakuva</PresentationFormat>
  <Paragraphs>367</Paragraphs>
  <Slides>39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Courier New</vt:lpstr>
      <vt:lpstr>Roboto Black</vt:lpstr>
      <vt:lpstr>Roboto Medium</vt:lpstr>
      <vt:lpstr>Wingdings</vt:lpstr>
      <vt:lpstr>Office-teema</vt:lpstr>
      <vt:lpstr>1_Office-teema</vt:lpstr>
      <vt:lpstr>Webinaari lyhytkestoisen liikkuvuushankkeen hakijalle (KA122-SCH)  </vt:lpstr>
      <vt:lpstr>Osallistumisohjeita</vt:lpstr>
      <vt:lpstr>Seuraavan 2 tunnin aikana kuulet</vt:lpstr>
      <vt:lpstr>Mikä on Erasmus+ -ohjelma</vt:lpstr>
      <vt:lpstr>PowerPoint-esitys</vt:lpstr>
      <vt:lpstr>Liikkuvuustoiminnan tavoitteet</vt:lpstr>
      <vt:lpstr>Liikkuvuustoiminnot</vt:lpstr>
      <vt:lpstr>Ohjelmamaat – mitä kuuluu ja mitä ei </vt:lpstr>
      <vt:lpstr>Mistä liikkuvuuksien rahoitus koostuu</vt:lpstr>
      <vt:lpstr>Kuka voi hakea? </vt:lpstr>
      <vt:lpstr>Lyhytkestoinen hanke pähkinänkuoressa  (KA122-SCH)</vt:lpstr>
      <vt:lpstr>Lyhytkestoinen hanke pähkinänkuoressa  (KA122-SCH)</vt:lpstr>
      <vt:lpstr>Erasmus+ KA122-SCH hakemus</vt:lpstr>
      <vt:lpstr>Lyhytkestoinen liikkuvuushanke voi olla esimerkiksi</vt:lpstr>
      <vt:lpstr>Erasmus Quality Standards - mobility projects - VET, adults, schools</vt:lpstr>
      <vt:lpstr>Vaikuttavuustyökalu </vt:lpstr>
      <vt:lpstr>Painopisteet oph.fi/painopisteet </vt:lpstr>
      <vt:lpstr>Osallisuustuki</vt:lpstr>
      <vt:lpstr>Tauko </vt:lpstr>
      <vt:lpstr>Uusi alusta kielenoppimiseen ja sen vaikutus kielivalmennustukeen</vt:lpstr>
      <vt:lpstr>OLS: millä kielillä materiaalia löytyy jo?</vt:lpstr>
      <vt:lpstr>Hakemusten arviointikriteerit ja pisteet</vt:lpstr>
      <vt:lpstr>Ohjaavat dokumentit</vt:lpstr>
      <vt:lpstr>Verkkoalustat yhteistyötä tukemassa</vt:lpstr>
      <vt:lpstr> </vt:lpstr>
      <vt:lpstr>Liikkuvuushankkeen suunnittelu – mistä aloittaa? ½</vt:lpstr>
      <vt:lpstr>Liikkuvuushankkeen suunnittelu – mistä aloittaa? 2/2</vt:lpstr>
      <vt:lpstr>Muutama vinkki kirjoittamiseen</vt:lpstr>
      <vt:lpstr>Esiintyviä kirjoitustyyliongelmia</vt:lpstr>
      <vt:lpstr>Kirjoitustyylin tasapaino </vt:lpstr>
      <vt:lpstr>Kirjoittamisessa huomioi </vt:lpstr>
      <vt:lpstr>Huomioita arvioinneista edellisiltä hakukierroksilta</vt:lpstr>
      <vt:lpstr>Liikkuvuuksien suunnittelun ja toteutuksen tueksi</vt:lpstr>
      <vt:lpstr>Hakulomakkeen täyttöohjeita</vt:lpstr>
      <vt:lpstr>Hakulomakkeen täyttöohjeita (komissio)</vt:lpstr>
      <vt:lpstr>Ohjeita hakuprosessin tukena</vt:lpstr>
      <vt:lpstr>Katsotaan miltä hakulomake näyttää</vt:lpstr>
      <vt:lpstr>Yhteystiedot Erasmus+ yleissivistävä koulutus </vt:lpstr>
      <vt:lpstr>Kiitos ajastasi!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Oona Miuku</dc:creator>
  <cp:lastModifiedBy>Säikkälä Sirkka (OPH)</cp:lastModifiedBy>
  <cp:revision>462</cp:revision>
  <dcterms:created xsi:type="dcterms:W3CDTF">2021-07-31T11:54:09Z</dcterms:created>
  <dcterms:modified xsi:type="dcterms:W3CDTF">2023-02-01T11:44:34Z</dcterms:modified>
</cp:coreProperties>
</file>