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7" r:id="rId2"/>
  </p:sldMasterIdLst>
  <p:sldIdLst>
    <p:sldId id="263" r:id="rId3"/>
    <p:sldId id="269" r:id="rId4"/>
    <p:sldId id="271" r:id="rId5"/>
    <p:sldId id="272" r:id="rId6"/>
    <p:sldId id="273" r:id="rId7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29C892-859D-1445-B78E-655945E6D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902" y="365125"/>
            <a:ext cx="8239897" cy="5084205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  <a:endParaRPr lang="sv-FI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38F6773-7A73-8C47-B61C-1B57514C4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2164B-46F3-7A4F-857C-5E73B059DC5B}" type="datetimeFigureOut">
              <a:rPr lang="sv-FI" smtClean="0"/>
              <a:t>21-11-2022</a:t>
            </a:fld>
            <a:endParaRPr lang="sv-FI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C5B6179-CFBE-CA47-BE59-8BC09250D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342D239-3576-C04F-A3AE-A2527B670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70E5-A176-4947-BDB2-573BCA90D7CD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760774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FDBE05-815A-024F-8128-607CF0668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281" y="632982"/>
            <a:ext cx="6633519" cy="2796017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  <a:endParaRPr lang="sv-FI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491D5F-9C4C-0E43-B1B3-03805C083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67665"/>
            <a:ext cx="10515600" cy="2051221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4BEAF7-52CA-704B-9D34-96B7E1344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2164B-46F3-7A4F-857C-5E73B059DC5B}" type="datetimeFigureOut">
              <a:rPr lang="sv-FI" smtClean="0"/>
              <a:t>21-11-2022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0741BD-827C-1043-8085-7B94DB5EE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A3DC841-7E61-8548-A114-D264F9F57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70E5-A176-4947-BDB2-573BCA90D7CD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655159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AC02C07-77FD-E64B-86B1-057A9346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2164B-46F3-7A4F-857C-5E73B059DC5B}" type="datetimeFigureOut">
              <a:rPr lang="sv-FI" smtClean="0"/>
              <a:t>21-11-2022</a:t>
            </a:fld>
            <a:endParaRPr lang="sv-FI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152DB68-D4E8-C44B-9550-AB285F7A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81506C6-23E4-1749-BF7A-B2B809769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70E5-A176-4947-BDB2-573BCA90D7CD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628883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AC02C07-77FD-E64B-86B1-057A9346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2164B-46F3-7A4F-857C-5E73B059DC5B}" type="datetimeFigureOut">
              <a:rPr lang="sv-FI" smtClean="0"/>
              <a:t>21-11-2022</a:t>
            </a:fld>
            <a:endParaRPr lang="sv-FI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152DB68-D4E8-C44B-9550-AB285F7A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81506C6-23E4-1749-BF7A-B2B809769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70E5-A176-4947-BDB2-573BCA90D7CD}" type="slidenum">
              <a:rPr lang="sv-FI" smtClean="0"/>
              <a:t>‹#›</a:t>
            </a:fld>
            <a:endParaRPr lang="sv-FI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B0A2B809-77DF-1543-8FE8-34D86B2DC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902" y="1910862"/>
            <a:ext cx="4259913" cy="353846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v-SE" dirty="0"/>
              <a:t>Klicka här för att ändra mall för rubrikformat</a:t>
            </a:r>
            <a:endParaRPr lang="sv-FI" dirty="0"/>
          </a:p>
        </p:txBody>
      </p:sp>
      <p:cxnSp>
        <p:nvCxnSpPr>
          <p:cNvPr id="6" name="Rak 5">
            <a:extLst>
              <a:ext uri="{FF2B5EF4-FFF2-40B4-BE49-F238E27FC236}">
                <a16:creationId xmlns:a16="http://schemas.microsoft.com/office/drawing/2014/main" id="{6A640915-5435-0E45-A04D-9DEA9963A574}"/>
              </a:ext>
            </a:extLst>
          </p:cNvPr>
          <p:cNvCxnSpPr/>
          <p:nvPr userDrawn="1"/>
        </p:nvCxnSpPr>
        <p:spPr>
          <a:xfrm>
            <a:off x="7860323" y="1910862"/>
            <a:ext cx="0" cy="353846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A13C5D39-E6B1-BE4C-9A7E-55C398430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8554" y="1910862"/>
            <a:ext cx="2995245" cy="3538468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</a:defRPr>
            </a:lvl2pPr>
            <a:lvl3pPr marL="914400" indent="0" algn="l">
              <a:buNone/>
              <a:defRPr sz="1800">
                <a:solidFill>
                  <a:schemeClr val="bg1"/>
                </a:solidFill>
              </a:defRPr>
            </a:lvl3pPr>
            <a:lvl4pPr marL="1371600" indent="0" algn="l">
              <a:buNone/>
              <a:defRPr sz="1800">
                <a:solidFill>
                  <a:schemeClr val="bg1"/>
                </a:solidFill>
              </a:defRPr>
            </a:lvl4pPr>
            <a:lvl5pPr marL="1828800" indent="0" algn="l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472401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EBEF45-33C6-1F4D-9034-62336ED6BB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06817"/>
            <a:ext cx="9306697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sv-SE" dirty="0"/>
              <a:t>Klicka här för att ändra mall för rubrikformat</a:t>
            </a:r>
            <a:endParaRPr lang="sv-FI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2E39F1B-CEBF-DD47-9397-EEDC4CC83F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2988899"/>
            <a:ext cx="8701216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9D922DE-4B03-2745-B4A5-45C17D6C8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2164B-46F3-7A4F-857C-5E73B059DC5B}" type="datetimeFigureOut">
              <a:rPr lang="sv-FI" smtClean="0"/>
              <a:t>21-11-2022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CDAB530-C393-FD4D-8CA1-9E9DF9283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1EE9D55-523D-154F-90B7-D0B8A15B3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70E5-A176-4947-BDB2-573BCA90D7CD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289623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FDBE05-815A-024F-8128-607CF0668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491D5F-9C4C-0E43-B1B3-03805C083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FI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4BEAF7-52CA-704B-9D34-96B7E1344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2164B-46F3-7A4F-857C-5E73B059DC5B}" type="datetimeFigureOut">
              <a:rPr lang="sv-FI" smtClean="0"/>
              <a:t>21-11-2022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0741BD-827C-1043-8085-7B94DB5EE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A3DC841-7E61-8548-A114-D264F9F57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70E5-A176-4947-BDB2-573BCA90D7CD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861371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D17B85-6BE5-C046-B67D-FFCC1318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3CD68C-98D2-FA43-AF0E-934E1C7CED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17541" cy="43513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sv-FI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517591-1039-D043-AA9F-D40320176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5805" y="1825625"/>
            <a:ext cx="4417541" cy="4351338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sv-FI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790A5C3-82AC-5642-B7E0-555F3FEA1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2164B-46F3-7A4F-857C-5E73B059DC5B}" type="datetimeFigureOut">
              <a:rPr lang="sv-FI" smtClean="0"/>
              <a:t>21-11-2022</a:t>
            </a:fld>
            <a:endParaRPr lang="sv-FI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2653F6E-4B0C-C345-B506-7D0A92D8B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4F83A35-35DD-334F-9C6F-D626173D7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70E5-A176-4947-BDB2-573BCA90D7CD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48603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29C892-859D-1445-B78E-655945E6D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38F6773-7A73-8C47-B61C-1B57514C4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2164B-46F3-7A4F-857C-5E73B059DC5B}" type="datetimeFigureOut">
              <a:rPr lang="sv-FI" smtClean="0"/>
              <a:t>21-11-2022</a:t>
            </a:fld>
            <a:endParaRPr lang="sv-FI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C5B6179-CFBE-CA47-BE59-8BC09250D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342D239-3576-C04F-A3AE-A2527B670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70E5-A176-4947-BDB2-573BCA90D7CD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55743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AC02C07-77FD-E64B-86B1-057A9346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2164B-46F3-7A4F-857C-5E73B059DC5B}" type="datetimeFigureOut">
              <a:rPr lang="sv-FI" smtClean="0"/>
              <a:t>21-11-2022</a:t>
            </a:fld>
            <a:endParaRPr lang="sv-FI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152DB68-D4E8-C44B-9550-AB285F7A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81506C6-23E4-1749-BF7A-B2B809769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70E5-A176-4947-BDB2-573BCA90D7CD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86112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9DBDFD-C280-434D-A250-A3AD508CC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FI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8F351F-C551-2B43-8DEE-1CCEAD44C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75254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</a:t>
            </a:r>
            <a:r>
              <a:rPr lang="sv-SE" dirty="0" err="1"/>
              <a:t>fema</a:t>
            </a:r>
            <a:endParaRPr lang="sv-FI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FE2AE2A-ADAB-8C47-90F6-6AA18BA38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4681655-842A-6640-B740-167951DB5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2164B-46F3-7A4F-857C-5E73B059DC5B}" type="datetimeFigureOut">
              <a:rPr lang="sv-FI" smtClean="0"/>
              <a:t>21-11-2022</a:t>
            </a:fld>
            <a:endParaRPr lang="sv-FI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ADEAB69-4EC3-2446-B72A-D520316D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4AB5FF4-C030-0244-B7F7-E8C77569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70E5-A176-4947-BDB2-573BCA90D7CD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123938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D2B2F7D-2B84-CE45-A7A5-1316878D5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  <a:endParaRPr lang="sv-FI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C7DDAE-30BB-C844-BB2D-1997EF02C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F38E65-A1E9-7649-82B0-5B46580FE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ABA2164B-46F3-7A4F-857C-5E73B059DC5B}" type="datetimeFigureOut">
              <a:rPr lang="sv-FI" smtClean="0"/>
              <a:pPr/>
              <a:t>21-11-2022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65B2924-2251-0443-A805-69CCC6C07E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119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endParaRPr lang="sv-FI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6E09647-2932-534E-8066-263E6E7C7E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C27570E5-A176-4947-BDB2-573BCA90D7CD}" type="slidenum">
              <a:rPr lang="sv-FI" smtClean="0"/>
              <a:pPr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09179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D2B2F7D-2B84-CE45-A7A5-1316878D5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  <a:endParaRPr lang="sv-FI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C7DDAE-30BB-C844-BB2D-1997EF02C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sv-FI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F38E65-A1E9-7649-82B0-5B46580FE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800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ABA2164B-46F3-7A4F-857C-5E73B059DC5B}" type="datetimeFigureOut">
              <a:rPr lang="sv-FI" smtClean="0"/>
              <a:pPr/>
              <a:t>21-11-2022</a:t>
            </a:fld>
            <a:endParaRPr lang="sv-FI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65B2924-2251-0443-A805-69CCC6C07E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8405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sv-FI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6E09647-2932-534E-8066-263E6E7C7E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8040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C27570E5-A176-4947-BDB2-573BCA90D7CD}" type="slidenum">
              <a:rPr lang="sv-FI" smtClean="0"/>
              <a:pPr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626774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8230C9-4A89-494D-A7B4-FF57B10F9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588" y="365125"/>
            <a:ext cx="9471211" cy="5084205"/>
          </a:xfrm>
        </p:spPr>
        <p:txBody>
          <a:bodyPr/>
          <a:lstStyle/>
          <a:p>
            <a:r>
              <a:rPr lang="sv-FI" dirty="0" smtClean="0"/>
              <a:t>Hållbar handledning</a:t>
            </a:r>
            <a:br>
              <a:rPr lang="sv-FI" dirty="0" smtClean="0"/>
            </a:br>
            <a:r>
              <a:rPr lang="sv-FI" sz="4000" dirty="0" smtClean="0"/>
              <a:t>Samprojekt inom Vi7</a:t>
            </a:r>
            <a:endParaRPr lang="sv-FI" sz="4000" dirty="0"/>
          </a:p>
        </p:txBody>
      </p:sp>
    </p:spTree>
    <p:extLst>
      <p:ext uri="{BB962C8B-B14F-4D97-AF65-F5344CB8AC3E}">
        <p14:creationId xmlns:p14="http://schemas.microsoft.com/office/powerpoint/2010/main" val="219585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94167" cy="1325563"/>
          </a:xfrm>
        </p:spPr>
        <p:txBody>
          <a:bodyPr/>
          <a:lstStyle/>
          <a:p>
            <a:r>
              <a:rPr lang="sv-SE" dirty="0" smtClean="0"/>
              <a:t>Vi7- främjar kvalitet- </a:t>
            </a:r>
            <a:r>
              <a:rPr lang="sv-SE" dirty="0" smtClean="0"/>
              <a:t>och </a:t>
            </a:r>
            <a:r>
              <a:rPr lang="sv-SE" dirty="0" smtClean="0"/>
              <a:t>tillgänglighet på regional nivå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8" y="1690688"/>
            <a:ext cx="10794167" cy="4812919"/>
          </a:xfrm>
        </p:spPr>
        <p:txBody>
          <a:bodyPr>
            <a:noAutofit/>
          </a:bodyPr>
          <a:lstStyle/>
          <a:p>
            <a:r>
              <a:rPr lang="sv-SE" dirty="0" smtClean="0"/>
              <a:t>7 gymnasier och 7 </a:t>
            </a:r>
            <a:r>
              <a:rPr lang="sv-SE" dirty="0"/>
              <a:t>delprojekt </a:t>
            </a:r>
            <a:r>
              <a:rPr lang="sv-SE" dirty="0" smtClean="0"/>
              <a:t>där regionala lösningar utarbetas genom samverkan inom nätverket och med andra nätverk.</a:t>
            </a:r>
          </a:p>
          <a:p>
            <a:r>
              <a:rPr lang="sv-SE" dirty="0" smtClean="0"/>
              <a:t>Idén är att kollaborativt säkra kvaliteten samtidigt som tillgängligheten och jämlikheten tryggas oberoende hemgymnasium.</a:t>
            </a:r>
          </a:p>
          <a:p>
            <a:r>
              <a:rPr lang="sv-SE" dirty="0" smtClean="0"/>
              <a:t>Gymnasierna har sin egna profiler men får tillgång till gemensamt framtagna strukturer och rutiner vilket ger förutsättningarna för fortsatt utveckling – kollaborativt lärande. </a:t>
            </a:r>
          </a:p>
          <a:p>
            <a:r>
              <a:rPr lang="sv-SE" dirty="0" smtClean="0"/>
              <a:t>Tyngdpunkten går från eget arbete till egna anpassningar av gemensamt arbete. Frigör mer tid för övrigt utvecklingsarbete. </a:t>
            </a:r>
          </a:p>
        </p:txBody>
      </p:sp>
    </p:spTree>
    <p:extLst>
      <p:ext uri="{BB962C8B-B14F-4D97-AF65-F5344CB8AC3E}">
        <p14:creationId xmlns:p14="http://schemas.microsoft.com/office/powerpoint/2010/main" val="2633207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54128" cy="1325563"/>
          </a:xfrm>
        </p:spPr>
        <p:txBody>
          <a:bodyPr/>
          <a:lstStyle/>
          <a:p>
            <a:r>
              <a:rPr lang="sv-FI" dirty="0"/>
              <a:t>Följande gemsamma </a:t>
            </a:r>
            <a:r>
              <a:rPr lang="sv-FI" dirty="0" smtClean="0"/>
              <a:t>strukturer och rutiner skapas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854128" cy="4755082"/>
          </a:xfrm>
        </p:spPr>
        <p:txBody>
          <a:bodyPr>
            <a:normAutofit lnSpcReduction="10000"/>
          </a:bodyPr>
          <a:lstStyle/>
          <a:p>
            <a:r>
              <a:rPr lang="sv-SE" sz="3000" dirty="0" smtClean="0"/>
              <a:t>Gemensam verksamhetsmodell för </a:t>
            </a:r>
            <a:r>
              <a:rPr lang="sv-SE" sz="3000" i="1" dirty="0" smtClean="0"/>
              <a:t>efterhandledningen i gymnasierna</a:t>
            </a:r>
            <a:endParaRPr lang="sv-SE" sz="3000" i="1" dirty="0"/>
          </a:p>
          <a:p>
            <a:r>
              <a:rPr lang="sv-SE" sz="3000" dirty="0" smtClean="0"/>
              <a:t>Gemensam årsklocka och handbok </a:t>
            </a:r>
            <a:r>
              <a:rPr lang="sv-SE" sz="3000" i="1" dirty="0" smtClean="0"/>
              <a:t>för </a:t>
            </a:r>
            <a:r>
              <a:rPr lang="sv-SE" sz="3000" i="1" dirty="0"/>
              <a:t>karriärhandledning </a:t>
            </a:r>
            <a:r>
              <a:rPr lang="sv-SE" sz="3000" i="1" dirty="0" smtClean="0"/>
              <a:t>med focus på arbetslivsfärdigheter och </a:t>
            </a:r>
            <a:r>
              <a:rPr lang="sv-SE" sz="3000" i="1" dirty="0" smtClean="0"/>
              <a:t>företagskunnande</a:t>
            </a:r>
            <a:endParaRPr lang="sv-SE" sz="3000" i="1" dirty="0"/>
          </a:p>
          <a:p>
            <a:r>
              <a:rPr lang="sv-SE" sz="3000" dirty="0" smtClean="0"/>
              <a:t>Gemensam kvalitetssäkring och likabehandling av </a:t>
            </a:r>
            <a:r>
              <a:rPr lang="sv-SE" sz="3000" i="1" dirty="0" smtClean="0"/>
              <a:t>svenska som andraspråk och </a:t>
            </a:r>
            <a:r>
              <a:rPr lang="sv-SE" sz="3000" i="1" dirty="0" smtClean="0"/>
              <a:t>litteratur</a:t>
            </a:r>
            <a:endParaRPr lang="sv-SE" sz="3000" dirty="0"/>
          </a:p>
          <a:p>
            <a:r>
              <a:rPr lang="sv-SE" sz="3000" dirty="0" smtClean="0"/>
              <a:t>Gemensam modell för </a:t>
            </a:r>
            <a:r>
              <a:rPr lang="sv-SE" sz="3000" i="1" dirty="0" smtClean="0"/>
              <a:t>kollegialt gruppmentorskap </a:t>
            </a:r>
            <a:r>
              <a:rPr lang="sv-SE" sz="3000" dirty="0" smtClean="0"/>
              <a:t>som studiehandledare kan använda i egen handledning av </a:t>
            </a:r>
            <a:r>
              <a:rPr lang="sv-SE" sz="3000" dirty="0" smtClean="0"/>
              <a:t>studerande</a:t>
            </a:r>
            <a:endParaRPr lang="sv-SE" sz="3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5943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54128" cy="1325563"/>
          </a:xfrm>
        </p:spPr>
        <p:txBody>
          <a:bodyPr/>
          <a:lstStyle/>
          <a:p>
            <a:r>
              <a:rPr lang="sv-FI" dirty="0"/>
              <a:t>Följande gemsamma </a:t>
            </a:r>
            <a:r>
              <a:rPr lang="sv-FI" dirty="0" smtClean="0"/>
              <a:t>strukturer och rutiner skapas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434404" cy="4860014"/>
          </a:xfrm>
        </p:spPr>
        <p:txBody>
          <a:bodyPr>
            <a:normAutofit/>
          </a:bodyPr>
          <a:lstStyle/>
          <a:p>
            <a:r>
              <a:rPr lang="sv-SE" sz="3000" dirty="0" smtClean="0"/>
              <a:t>Gemensam modell för att trygga </a:t>
            </a:r>
            <a:r>
              <a:rPr lang="sv-SE" sz="3000" i="1" dirty="0" smtClean="0"/>
              <a:t>tillgängligheten på stödtjäns</a:t>
            </a:r>
            <a:r>
              <a:rPr lang="sv-SE" sz="3000" dirty="0" smtClean="0"/>
              <a:t>ter för studerande i behov av olika typer av </a:t>
            </a:r>
            <a:r>
              <a:rPr lang="sv-SE" sz="3000" dirty="0" smtClean="0"/>
              <a:t>stöd</a:t>
            </a:r>
            <a:endParaRPr lang="sv-SE" sz="3000" dirty="0"/>
          </a:p>
          <a:p>
            <a:r>
              <a:rPr lang="sv-SE" sz="3000" dirty="0" smtClean="0"/>
              <a:t>Gemensam modell för </a:t>
            </a:r>
            <a:r>
              <a:rPr lang="sv-SE" sz="3000" i="1" dirty="0" smtClean="0"/>
              <a:t>kvalitetssäkring av informationsöverföringen </a:t>
            </a:r>
            <a:r>
              <a:rPr lang="sv-SE" sz="3000" dirty="0" smtClean="0"/>
              <a:t>genom </a:t>
            </a:r>
            <a:r>
              <a:rPr lang="sv-SE" sz="3000" dirty="0" smtClean="0"/>
              <a:t>att utveckla tillgängliga digitala </a:t>
            </a:r>
            <a:r>
              <a:rPr lang="sv-SE" sz="3000" dirty="0" smtClean="0"/>
              <a:t>applikationer</a:t>
            </a:r>
            <a:endParaRPr lang="sv-SE" sz="3000" dirty="0"/>
          </a:p>
          <a:p>
            <a:r>
              <a:rPr lang="sv-SE" sz="3000" dirty="0"/>
              <a:t>Gemensam modell för </a:t>
            </a:r>
            <a:r>
              <a:rPr lang="sv-SE" sz="3000" i="1" dirty="0" smtClean="0"/>
              <a:t>handledning av studerande med betoning på internationella studier under och efter gymnasiestudierna</a:t>
            </a:r>
            <a:r>
              <a:rPr lang="sv-SE" sz="3000" dirty="0" smtClean="0"/>
              <a:t>. </a:t>
            </a:r>
            <a:endParaRPr lang="sv-SE" sz="3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00136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083AA0-14ED-3E44-8B48-2BC503A2A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713" y="1910862"/>
            <a:ext cx="5889400" cy="3538468"/>
          </a:xfrm>
        </p:spPr>
        <p:txBody>
          <a:bodyPr/>
          <a:lstStyle/>
          <a:p>
            <a:r>
              <a:rPr lang="sv-FI" sz="3800" dirty="0" smtClean="0"/>
              <a:t>Frågor &amp; kommentarer</a:t>
            </a:r>
            <a:r>
              <a:rPr lang="sv-FI" dirty="0"/>
              <a:t/>
            </a:r>
            <a:br>
              <a:rPr lang="sv-FI" dirty="0"/>
            </a:br>
            <a:endParaRPr lang="sv-FI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D5226C0-6476-EC47-9620-E9C5C5BDA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6633" y="1713242"/>
            <a:ext cx="2995245" cy="3538468"/>
          </a:xfrm>
        </p:spPr>
        <p:txBody>
          <a:bodyPr/>
          <a:lstStyle/>
          <a:p>
            <a:r>
              <a:rPr lang="sv-FI" b="1" dirty="0"/>
              <a:t> </a:t>
            </a:r>
          </a:p>
          <a:p>
            <a:r>
              <a:rPr lang="sv-FI" b="1" dirty="0"/>
              <a:t>Mats </a:t>
            </a:r>
            <a:r>
              <a:rPr lang="sv-FI" b="1" dirty="0" smtClean="0"/>
              <a:t>Borgmästars</a:t>
            </a:r>
          </a:p>
          <a:p>
            <a:r>
              <a:rPr lang="sv-FI" b="1" dirty="0"/>
              <a:t>Rektor</a:t>
            </a:r>
          </a:p>
          <a:p>
            <a:endParaRPr lang="sv-FI" b="1" dirty="0"/>
          </a:p>
          <a:p>
            <a:endParaRPr lang="sv-FI" b="1" dirty="0" smtClean="0"/>
          </a:p>
          <a:p>
            <a:r>
              <a:rPr lang="sv-FI" b="1" dirty="0" smtClean="0"/>
              <a:t>mats.borgmastars@abo.fi+358 </a:t>
            </a:r>
            <a:r>
              <a:rPr lang="sv-FI" b="1" dirty="0"/>
              <a:t>(0) 46 923 6574 </a:t>
            </a:r>
            <a:endParaRPr lang="sv-FI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765" y="3200773"/>
            <a:ext cx="3138113" cy="113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7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da för rubrik eller betonad text_negativ">
  <a:themeElements>
    <a:clrScheme name="Egen 7">
      <a:dk1>
        <a:srgbClr val="3C3C3C"/>
      </a:dk1>
      <a:lt1>
        <a:srgbClr val="FFFFFF"/>
      </a:lt1>
      <a:dk2>
        <a:srgbClr val="BA9E17"/>
      </a:dk2>
      <a:lt2>
        <a:srgbClr val="C1BCBF"/>
      </a:lt2>
      <a:accent1>
        <a:srgbClr val="BA9E17"/>
      </a:accent1>
      <a:accent2>
        <a:srgbClr val="E3032E"/>
      </a:accent2>
      <a:accent3>
        <a:srgbClr val="FFD300"/>
      </a:accent3>
      <a:accent4>
        <a:srgbClr val="64C2CB"/>
      </a:accent4>
      <a:accent5>
        <a:srgbClr val="003366"/>
      </a:accent5>
      <a:accent6>
        <a:srgbClr val="C1BCB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xtsida">
  <a:themeElements>
    <a:clrScheme name="Egen 6">
      <a:dk1>
        <a:srgbClr val="000000"/>
      </a:dk1>
      <a:lt1>
        <a:srgbClr val="FFFFFF"/>
      </a:lt1>
      <a:dk2>
        <a:srgbClr val="BA9E17"/>
      </a:dk2>
      <a:lt2>
        <a:srgbClr val="C1BCBF"/>
      </a:lt2>
      <a:accent1>
        <a:srgbClr val="BA9E17"/>
      </a:accent1>
      <a:accent2>
        <a:srgbClr val="E3032E"/>
      </a:accent2>
      <a:accent3>
        <a:srgbClr val="FFD300"/>
      </a:accent3>
      <a:accent4>
        <a:srgbClr val="64C2CB"/>
      </a:accent4>
      <a:accent5>
        <a:srgbClr val="003366"/>
      </a:accent5>
      <a:accent6>
        <a:srgbClr val="C1BCB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1524</TotalTime>
  <Words>205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Cambria</vt:lpstr>
      <vt:lpstr>Century Gothic</vt:lpstr>
      <vt:lpstr>Sida för rubrik eller betonad text_negativ</vt:lpstr>
      <vt:lpstr>Textsida</vt:lpstr>
      <vt:lpstr>Hållbar handledning Samprojekt inom Vi7</vt:lpstr>
      <vt:lpstr>Vi7- främjar kvalitet- och tillgänglighet på regional nivå</vt:lpstr>
      <vt:lpstr>Följande gemsamma strukturer och rutiner skapas</vt:lpstr>
      <vt:lpstr>Följande gemsamma strukturer och rutiner skapas</vt:lpstr>
      <vt:lpstr>Frågor &amp; kommentarer </vt:lpstr>
    </vt:vector>
  </TitlesOfParts>
  <Company>Åbo Akademi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Vad erbjuder Övis gymnasium?</dc:title>
  <dc:creator>Mats Borgmästars</dc:creator>
  <cp:lastModifiedBy>Mats Borgmästars</cp:lastModifiedBy>
  <cp:revision>36</cp:revision>
  <dcterms:created xsi:type="dcterms:W3CDTF">2020-01-13T06:57:08Z</dcterms:created>
  <dcterms:modified xsi:type="dcterms:W3CDTF">2022-11-21T16:46:35Z</dcterms:modified>
</cp:coreProperties>
</file>