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77" r:id="rId1"/>
  </p:sldMasterIdLst>
  <p:notesMasterIdLst>
    <p:notesMasterId r:id="rId9"/>
  </p:notesMasterIdLst>
  <p:sldIdLst>
    <p:sldId id="264" r:id="rId2"/>
    <p:sldId id="257" r:id="rId3"/>
    <p:sldId id="258" r:id="rId4"/>
    <p:sldId id="260" r:id="rId5"/>
    <p:sldId id="261" r:id="rId6"/>
    <p:sldId id="262" r:id="rId7"/>
    <p:sldId id="263" r:id="rId8"/>
  </p:sldIdLst>
  <p:sldSz cx="9144000" cy="5143500" type="screen16x9"/>
  <p:notesSz cx="6858000" cy="9144000"/>
  <p:embeddedFontLst>
    <p:embeddedFont>
      <p:font typeface="Calibri" panose="020F0502020204030204" pitchFamily="34" charset="0"/>
      <p:regular r:id="rId10"/>
      <p:bold r:id="rId11"/>
      <p:italic r:id="rId12"/>
      <p:boldItalic r:id="rId13"/>
    </p:embeddedFont>
    <p:embeddedFont>
      <p:font typeface="Calibri Light" panose="020F0302020204030204" pitchFamily="34" charset="0"/>
      <p:regular r:id="rId14"/>
      <p:italic r:id="rId1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4" d="100"/>
          <a:sy n="84" d="100"/>
        </p:scale>
        <p:origin x="780" y="6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9451a9a461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9451a9a461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sp>
        <p:nvSpPr>
          <p:cNvPr id="7" name="Rectangle 6"/>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569214"/>
            <a:ext cx="7543800" cy="2674620"/>
          </a:xfrm>
        </p:spPr>
        <p:txBody>
          <a:bodyPr anchor="b">
            <a:normAutofit/>
          </a:bodyPr>
          <a:lstStyle>
            <a:lvl1pPr algn="l">
              <a:lnSpc>
                <a:spcPct val="85000"/>
              </a:lnSpc>
              <a:defRPr sz="6000" spc="-38" baseline="0">
                <a:solidFill>
                  <a:schemeClr val="tx1">
                    <a:lumMod val="85000"/>
                    <a:lumOff val="15000"/>
                  </a:schemeClr>
                </a:solidFill>
              </a:defRPr>
            </a:lvl1pPr>
          </a:lstStyle>
          <a:p>
            <a:r>
              <a:rPr lang="fi-FI"/>
              <a:t>Muokkaa ots. perustyyl. napsautt.</a:t>
            </a:r>
            <a:endParaRPr lang="en-US" dirty="0"/>
          </a:p>
        </p:txBody>
      </p:sp>
      <p:sp>
        <p:nvSpPr>
          <p:cNvPr id="3" name="Subtitle 2"/>
          <p:cNvSpPr>
            <a:spLocks noGrp="1"/>
          </p:cNvSpPr>
          <p:nvPr>
            <p:ph type="subTitle" idx="1"/>
          </p:nvPr>
        </p:nvSpPr>
        <p:spPr>
          <a:xfrm>
            <a:off x="825038" y="3341715"/>
            <a:ext cx="7543800" cy="85725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fi-FI"/>
              <a:t>Muokkaa alaotsikon perustyyliä napsautt.</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smtClean="0"/>
              <a:t>12/4/2020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i" smtClean="0"/>
              <a:t>‹#›</a:t>
            </a:fld>
            <a:endParaRPr lang="fi"/>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5742938"/>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i-FI"/>
              <a:t>Muokkaa ots. perustyyl. napsautt.</a:t>
            </a:r>
            <a:endParaRPr lang="en-US" dirty="0"/>
          </a:p>
        </p:txBody>
      </p:sp>
      <p:sp>
        <p:nvSpPr>
          <p:cNvPr id="3" name="Content Placeholder 2"/>
          <p:cNvSpPr>
            <a:spLocks noGrp="1"/>
          </p:cNvSpPr>
          <p:nvPr>
            <p:ph idx="1"/>
          </p:nvPr>
        </p:nvSpPr>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smtClean="0"/>
              <a:t>12/4/2020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i" smtClean="0"/>
              <a:t>‹#›</a:t>
            </a:fld>
            <a:endParaRPr lang="fi"/>
          </a:p>
        </p:txBody>
      </p:sp>
    </p:spTree>
    <p:extLst>
      <p:ext uri="{BB962C8B-B14F-4D97-AF65-F5344CB8AC3E}">
        <p14:creationId xmlns:p14="http://schemas.microsoft.com/office/powerpoint/2010/main" val="260210379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Osan ylätunniste">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6000" b="0">
                <a:solidFill>
                  <a:schemeClr val="tx1">
                    <a:lumMod val="85000"/>
                    <a:lumOff val="15000"/>
                  </a:schemeClr>
                </a:solidFill>
              </a:defRPr>
            </a:lvl1pPr>
          </a:lstStyle>
          <a:p>
            <a:r>
              <a:rPr lang="fi-FI"/>
              <a:t>Muokkaa ots. perustyyl. napsautt.</a:t>
            </a:r>
            <a:endParaRPr lang="en-US" dirty="0"/>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fi-FI"/>
              <a:t>Muokkaa tekstin perustyylejä</a:t>
            </a:r>
          </a:p>
        </p:txBody>
      </p:sp>
      <p:sp>
        <p:nvSpPr>
          <p:cNvPr id="4" name="Date Placeholder 3"/>
          <p:cNvSpPr>
            <a:spLocks noGrp="1"/>
          </p:cNvSpPr>
          <p:nvPr>
            <p:ph type="dt" sz="half" idx="10"/>
          </p:nvPr>
        </p:nvSpPr>
        <p:spPr/>
        <p:txBody>
          <a:bodyPr/>
          <a:lstStyle/>
          <a:p>
            <a:fld id="{20EBB0C4-6273-4C6E-B9BD-2EDC30F1CD52}" type="datetimeFigureOut">
              <a:rPr lang="en-US" smtClean="0"/>
              <a:t>12/4/2020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i" smtClean="0"/>
              <a:t>‹#›</a:t>
            </a:fld>
            <a:endParaRPr lang="fi"/>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6685415"/>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fi-FI"/>
              <a:t>Muokkaa ots. perustyyl. napsautt.</a:t>
            </a:r>
            <a:endParaRPr lang="en-US" dirty="0"/>
          </a:p>
        </p:txBody>
      </p:sp>
      <p:sp>
        <p:nvSpPr>
          <p:cNvPr id="3" name="Content Placeholder 2"/>
          <p:cNvSpPr>
            <a:spLocks noGrp="1"/>
          </p:cNvSpPr>
          <p:nvPr>
            <p:ph sz="half" idx="1"/>
          </p:nvPr>
        </p:nvSpPr>
        <p:spPr>
          <a:xfrm>
            <a:off x="822959" y="1384301"/>
            <a:ext cx="3703320" cy="3017520"/>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4663440" y="1384301"/>
            <a:ext cx="3703320" cy="3017520"/>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smtClean="0"/>
              <a:t>12/4/2020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i" smtClean="0"/>
              <a:t>‹#›</a:t>
            </a:fld>
            <a:endParaRPr lang="fi"/>
          </a:p>
        </p:txBody>
      </p:sp>
    </p:spTree>
    <p:extLst>
      <p:ext uri="{BB962C8B-B14F-4D97-AF65-F5344CB8AC3E}">
        <p14:creationId xmlns:p14="http://schemas.microsoft.com/office/powerpoint/2010/main" val="47596370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fi-FI"/>
              <a:t>Muokkaa ots. perustyyl. napsautt.</a:t>
            </a:r>
            <a:endParaRPr lang="en-US" dirty="0"/>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i-FI"/>
              <a:t>Muokkaa tekstin perustyylejä</a:t>
            </a:r>
          </a:p>
        </p:txBody>
      </p:sp>
      <p:sp>
        <p:nvSpPr>
          <p:cNvPr id="4" name="Content Placeholder 3"/>
          <p:cNvSpPr>
            <a:spLocks noGrp="1"/>
          </p:cNvSpPr>
          <p:nvPr>
            <p:ph sz="half" idx="2"/>
          </p:nvPr>
        </p:nvSpPr>
        <p:spPr>
          <a:xfrm>
            <a:off x="822960" y="1936751"/>
            <a:ext cx="3703320" cy="2533650"/>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i-FI"/>
              <a:t>Muokkaa tekstin perustyylejä</a:t>
            </a:r>
          </a:p>
        </p:txBody>
      </p:sp>
      <p:sp>
        <p:nvSpPr>
          <p:cNvPr id="6" name="Content Placeholder 5"/>
          <p:cNvSpPr>
            <a:spLocks noGrp="1"/>
          </p:cNvSpPr>
          <p:nvPr>
            <p:ph sz="quarter" idx="4"/>
          </p:nvPr>
        </p:nvSpPr>
        <p:spPr>
          <a:xfrm>
            <a:off x="4663440" y="1936751"/>
            <a:ext cx="3703320" cy="2533650"/>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smtClean="0"/>
              <a:t>12/4/2020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i" smtClean="0"/>
              <a:t>‹#›</a:t>
            </a:fld>
            <a:endParaRPr lang="fi"/>
          </a:p>
        </p:txBody>
      </p:sp>
    </p:spTree>
    <p:extLst>
      <p:ext uri="{BB962C8B-B14F-4D97-AF65-F5344CB8AC3E}">
        <p14:creationId xmlns:p14="http://schemas.microsoft.com/office/powerpoint/2010/main" val="926851376"/>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smtClean="0"/>
              <a:t>12/4/2020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i" smtClean="0"/>
              <a:t>‹#›</a:t>
            </a:fld>
            <a:endParaRPr lang="fi"/>
          </a:p>
        </p:txBody>
      </p:sp>
    </p:spTree>
    <p:extLst>
      <p:ext uri="{BB962C8B-B14F-4D97-AF65-F5344CB8AC3E}">
        <p14:creationId xmlns:p14="http://schemas.microsoft.com/office/powerpoint/2010/main" val="87152835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sp>
        <p:nvSpPr>
          <p:cNvPr id="5" name="Rectangle 4"/>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smtClean="0"/>
              <a:t>12/4/2020</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i" smtClean="0"/>
              <a:t>‹#›</a:t>
            </a:fld>
            <a:endParaRPr lang="fi"/>
          </a:p>
        </p:txBody>
      </p:sp>
    </p:spTree>
    <p:extLst>
      <p:ext uri="{BB962C8B-B14F-4D97-AF65-F5344CB8AC3E}">
        <p14:creationId xmlns:p14="http://schemas.microsoft.com/office/powerpoint/2010/main" val="1229938374"/>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Kuvatekstillinen sisältö">
    <p:spTree>
      <p:nvGrpSpPr>
        <p:cNvPr id="1" name=""/>
        <p:cNvGrpSpPr/>
        <p:nvPr/>
      </p:nvGrpSpPr>
      <p:grpSpPr>
        <a:xfrm>
          <a:off x="0" y="0"/>
          <a:ext cx="0" cy="0"/>
          <a:chOff x="0" y="0"/>
          <a:chExt cx="0" cy="0"/>
        </a:xfrm>
      </p:grpSpPr>
      <p:sp>
        <p:nvSpPr>
          <p:cNvPr id="8" name="Rectangle 7"/>
          <p:cNvSpPr/>
          <p:nvPr/>
        </p:nvSpPr>
        <p:spPr>
          <a:xfrm>
            <a:off x="13"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fi-FI"/>
              <a:t>Muokkaa ots. perustyyl. napsautt.</a:t>
            </a:r>
            <a:endParaRPr lang="en-US" dirty="0"/>
          </a:p>
        </p:txBody>
      </p:sp>
      <p:sp>
        <p:nvSpPr>
          <p:cNvPr id="3" name="Content Placeholder 2"/>
          <p:cNvSpPr>
            <a:spLocks noGrp="1"/>
          </p:cNvSpPr>
          <p:nvPr>
            <p:ph idx="1"/>
          </p:nvPr>
        </p:nvSpPr>
        <p:spPr>
          <a:xfrm>
            <a:off x="3600450" y="548640"/>
            <a:ext cx="4869180" cy="3943350"/>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a:xfrm>
            <a:off x="342900" y="2194560"/>
            <a:ext cx="2400300" cy="2534343"/>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i-FI"/>
              <a:t>Muokkaa tekstin perustyylejä</a:t>
            </a:r>
          </a:p>
        </p:txBody>
      </p:sp>
      <p:sp>
        <p:nvSpPr>
          <p:cNvPr id="5" name="Date Placeholder 4"/>
          <p:cNvSpPr>
            <a:spLocks noGrp="1"/>
          </p:cNvSpPr>
          <p:nvPr>
            <p:ph type="dt" sz="half" idx="10"/>
          </p:nvPr>
        </p:nvSpPr>
        <p:spPr>
          <a:xfrm>
            <a:off x="349134" y="4844839"/>
            <a:ext cx="1963883" cy="273844"/>
          </a:xfrm>
        </p:spPr>
        <p:txBody>
          <a:bodyPr/>
          <a:lstStyle>
            <a:lvl1pPr algn="l">
              <a:defRPr/>
            </a:lvl1pPr>
          </a:lstStyle>
          <a:p>
            <a:fld id="{32ABBEA6-7C60-4B02-AE87-00D78D8422AF}" type="datetimeFigureOut">
              <a:rPr lang="en-US" smtClean="0"/>
              <a:t>12/4/2020</a:t>
            </a:fld>
            <a:endParaRPr lang="en-US" dirty="0"/>
          </a:p>
        </p:txBody>
      </p:sp>
      <p:sp>
        <p:nvSpPr>
          <p:cNvPr id="6" name="Footer Placeholder 5"/>
          <p:cNvSpPr>
            <a:spLocks noGrp="1"/>
          </p:cNvSpPr>
          <p:nvPr>
            <p:ph type="ftr" sz="quarter" idx="11"/>
          </p:nvPr>
        </p:nvSpPr>
        <p:spPr>
          <a:xfrm>
            <a:off x="3600450" y="4844839"/>
            <a:ext cx="3486150" cy="273844"/>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pPr marL="0" lvl="0" indent="0" algn="r" rtl="0">
              <a:spcBef>
                <a:spcPts val="0"/>
              </a:spcBef>
              <a:spcAft>
                <a:spcPts val="0"/>
              </a:spcAft>
              <a:buNone/>
            </a:pPr>
            <a:fld id="{00000000-1234-1234-1234-123412341234}" type="slidenum">
              <a:rPr lang="fi" smtClean="0"/>
              <a:t>‹#›</a:t>
            </a:fld>
            <a:endParaRPr lang="fi"/>
          </a:p>
        </p:txBody>
      </p:sp>
    </p:spTree>
    <p:extLst>
      <p:ext uri="{BB962C8B-B14F-4D97-AF65-F5344CB8AC3E}">
        <p14:creationId xmlns:p14="http://schemas.microsoft.com/office/powerpoint/2010/main" val="2141314955"/>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Kuvatekstillinen kuva">
    <p:spTree>
      <p:nvGrpSpPr>
        <p:cNvPr id="1" name=""/>
        <p:cNvGrpSpPr/>
        <p:nvPr/>
      </p:nvGrpSpPr>
      <p:grpSpPr>
        <a:xfrm>
          <a:off x="0" y="0"/>
          <a:ext cx="0" cy="0"/>
          <a:chOff x="0" y="0"/>
          <a:chExt cx="0" cy="0"/>
        </a:xfrm>
      </p:grpSpPr>
      <p:sp>
        <p:nvSpPr>
          <p:cNvPr id="8" name="Rectangle 7"/>
          <p:cNvSpPr/>
          <p:nvPr/>
        </p:nvSpPr>
        <p:spPr>
          <a:xfrm>
            <a:off x="0" y="3714750"/>
            <a:ext cx="9141619" cy="1428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368630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3806190"/>
            <a:ext cx="7584948" cy="617220"/>
          </a:xfrm>
        </p:spPr>
        <p:txBody>
          <a:bodyPr lIns="91440" tIns="0" rIns="91440" bIns="0" anchor="b">
            <a:noAutofit/>
          </a:bodyPr>
          <a:lstStyle>
            <a:lvl1pPr>
              <a:defRPr sz="2700" b="0">
                <a:solidFill>
                  <a:srgbClr val="FFFFFF"/>
                </a:solidFill>
              </a:defRPr>
            </a:lvl1pPr>
          </a:lstStyle>
          <a:p>
            <a:r>
              <a:rPr lang="fi-FI"/>
              <a:t>Muokkaa ots. perustyyl. napsautt.</a:t>
            </a:r>
            <a:endParaRPr lang="en-US" dirty="0"/>
          </a:p>
        </p:txBody>
      </p:sp>
      <p:sp>
        <p:nvSpPr>
          <p:cNvPr id="3" name="Picture Placeholder 2"/>
          <p:cNvSpPr>
            <a:spLocks noGrp="1" noChangeAspect="1"/>
          </p:cNvSpPr>
          <p:nvPr>
            <p:ph type="pic" idx="1"/>
          </p:nvPr>
        </p:nvSpPr>
        <p:spPr>
          <a:xfrm>
            <a:off x="12" y="0"/>
            <a:ext cx="9143989" cy="3686307"/>
          </a:xfrm>
          <a:blipFill>
            <a:blip r:embed="rId2"/>
            <a:stretch>
              <a:fillRect/>
            </a:stretch>
          </a:blipFill>
        </p:spPr>
        <p:txBody>
          <a:bodyPr lIns="457200" tIns="457200" anchor="t"/>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i-FI"/>
              <a:t>Lisää kuva napsauttamalla kuvaketta</a:t>
            </a:r>
            <a:endParaRPr lang="en-US" dirty="0"/>
          </a:p>
        </p:txBody>
      </p:sp>
      <p:sp>
        <p:nvSpPr>
          <p:cNvPr id="4" name="Text Placeholder 3"/>
          <p:cNvSpPr>
            <a:spLocks noGrp="1"/>
          </p:cNvSpPr>
          <p:nvPr>
            <p:ph type="body" sz="half" idx="2"/>
          </p:nvPr>
        </p:nvSpPr>
        <p:spPr>
          <a:xfrm>
            <a:off x="822960" y="4430267"/>
            <a:ext cx="7584948" cy="445770"/>
          </a:xfrm>
        </p:spPr>
        <p:txBody>
          <a:bodyPr lIns="91440" tIns="0" rIns="91440" bIns="0">
            <a:normAutofit/>
          </a:bodyPr>
          <a:lstStyle>
            <a:lvl1pPr marL="0" indent="0">
              <a:spcBef>
                <a:spcPts val="0"/>
              </a:spcBef>
              <a:spcAft>
                <a:spcPts val="450"/>
              </a:spcAft>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i-FI"/>
              <a:t>Muokkaa tekstin perustyylejä</a:t>
            </a:r>
          </a:p>
        </p:txBody>
      </p:sp>
      <p:sp>
        <p:nvSpPr>
          <p:cNvPr id="5" name="Date Placeholder 4"/>
          <p:cNvSpPr>
            <a:spLocks noGrp="1"/>
          </p:cNvSpPr>
          <p:nvPr>
            <p:ph type="dt" sz="half" idx="10"/>
          </p:nvPr>
        </p:nvSpPr>
        <p:spPr/>
        <p:txBody>
          <a:bodyPr/>
          <a:lstStyle/>
          <a:p>
            <a:fld id="{C9CAD897-D46E-4AD2-BD9B-49DD3E640873}" type="datetimeFigureOut">
              <a:rPr lang="en-US" smtClean="0"/>
              <a:t>12/4/2020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i" smtClean="0"/>
              <a:t>‹#›</a:t>
            </a:fld>
            <a:endParaRPr lang="fi"/>
          </a:p>
        </p:txBody>
      </p:sp>
    </p:spTree>
    <p:extLst>
      <p:ext uri="{BB962C8B-B14F-4D97-AF65-F5344CB8AC3E}">
        <p14:creationId xmlns:p14="http://schemas.microsoft.com/office/powerpoint/2010/main" val="232964353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smtClean="0"/>
              <a:t>12/4/2020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i" smtClean="0"/>
              <a:t>‹#›</a:t>
            </a:fld>
            <a:endParaRPr lang="fi"/>
          </a:p>
        </p:txBody>
      </p:sp>
    </p:spTree>
    <p:extLst>
      <p:ext uri="{BB962C8B-B14F-4D97-AF65-F5344CB8AC3E}">
        <p14:creationId xmlns:p14="http://schemas.microsoft.com/office/powerpoint/2010/main" val="364410403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Pystysuora otsikko ja teksti">
    <p:spTree>
      <p:nvGrpSpPr>
        <p:cNvPr id="1" name=""/>
        <p:cNvGrpSpPr/>
        <p:nvPr/>
      </p:nvGrpSpPr>
      <p:grpSpPr>
        <a:xfrm>
          <a:off x="0" y="0"/>
          <a:ext cx="0" cy="0"/>
          <a:chOff x="0" y="0"/>
          <a:chExt cx="0" cy="0"/>
        </a:xfrm>
      </p:grpSpPr>
      <p:sp>
        <p:nvSpPr>
          <p:cNvPr id="7" name="Rectangle 6"/>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311084"/>
            <a:ext cx="1971675" cy="4318066"/>
          </a:xfrm>
        </p:spPr>
        <p:txBody>
          <a:bodyPr vert="eaVert"/>
          <a:lstStyle/>
          <a:p>
            <a:r>
              <a:rPr lang="fi-FI"/>
              <a:t>Muokkaa ots. perustyyl. napsautt.</a:t>
            </a:r>
            <a:endParaRPr lang="en-US" dirty="0"/>
          </a:p>
        </p:txBody>
      </p:sp>
      <p:sp>
        <p:nvSpPr>
          <p:cNvPr id="3" name="Vertical Text Placeholder 2"/>
          <p:cNvSpPr>
            <a:spLocks noGrp="1"/>
          </p:cNvSpPr>
          <p:nvPr>
            <p:ph type="body" orient="vert" idx="1"/>
          </p:nvPr>
        </p:nvSpPr>
        <p:spPr>
          <a:xfrm>
            <a:off x="628650" y="311083"/>
            <a:ext cx="5800725" cy="4318067"/>
          </a:xfrm>
        </p:spPr>
        <p:txBody>
          <a:bodyPr vert="eaVert" lIns="45720" tIns="0" rIns="45720" bIns="0"/>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smtClean="0"/>
              <a:t>12/4/2020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i" smtClean="0"/>
              <a:t>‹#›</a:t>
            </a:fld>
            <a:endParaRPr lang="fi"/>
          </a:p>
        </p:txBody>
      </p:sp>
    </p:spTree>
    <p:extLst>
      <p:ext uri="{BB962C8B-B14F-4D97-AF65-F5344CB8AC3E}">
        <p14:creationId xmlns:p14="http://schemas.microsoft.com/office/powerpoint/2010/main" val="50521533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8"/>
        <p:cNvGrpSpPr/>
        <p:nvPr/>
      </p:nvGrpSpPr>
      <p:grpSpPr>
        <a:xfrm>
          <a:off x="0" y="0"/>
          <a:ext cx="0" cy="0"/>
          <a:chOff x="0" y="0"/>
          <a:chExt cx="0" cy="0"/>
        </a:xfrm>
      </p:grpSpPr>
      <p:sp>
        <p:nvSpPr>
          <p:cNvPr id="21" name="Google Shape;21;p4"/>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2" name="Google Shape;22;p4"/>
          <p:cNvSpPr txBox="1">
            <a:spLocks noGrp="1"/>
          </p:cNvSpPr>
          <p:nvPr>
            <p:ph type="body" idx="1"/>
          </p:nvPr>
        </p:nvSpPr>
        <p:spPr>
          <a:xfrm>
            <a:off x="471900" y="1919075"/>
            <a:ext cx="8222100" cy="2710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3" name="Google Shape;23;p4"/>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dirty="0"/>
          </a:p>
        </p:txBody>
      </p:sp>
    </p:spTree>
    <p:extLst>
      <p:ext uri="{BB962C8B-B14F-4D97-AF65-F5344CB8AC3E}">
        <p14:creationId xmlns:p14="http://schemas.microsoft.com/office/powerpoint/2010/main" val="69558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480060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4750737"/>
            <a:ext cx="9144001" cy="494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fi-FI"/>
              <a:t>Muokkaa ots. perustyyl. napsautt.</a:t>
            </a:r>
            <a:endParaRPr lang="en-US" dirty="0"/>
          </a:p>
        </p:txBody>
      </p:sp>
      <p:sp>
        <p:nvSpPr>
          <p:cNvPr id="3" name="Text Placeholder 2"/>
          <p:cNvSpPr>
            <a:spLocks noGrp="1"/>
          </p:cNvSpPr>
          <p:nvPr>
            <p:ph type="body" idx="1"/>
          </p:nvPr>
        </p:nvSpPr>
        <p:spPr>
          <a:xfrm>
            <a:off x="822960" y="1384301"/>
            <a:ext cx="7543800" cy="3017520"/>
          </a:xfrm>
          <a:prstGeom prst="rect">
            <a:avLst/>
          </a:prstGeom>
        </p:spPr>
        <p:txBody>
          <a:bodyPr vert="horz" lIns="0" tIns="45720" rIns="0" bIns="45720" rtlCol="0">
            <a:normAutofit/>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2"/>
          </p:nvPr>
        </p:nvSpPr>
        <p:spPr>
          <a:xfrm>
            <a:off x="822961" y="4844839"/>
            <a:ext cx="1854203" cy="273844"/>
          </a:xfrm>
          <a:prstGeom prst="rect">
            <a:avLst/>
          </a:prstGeom>
        </p:spPr>
        <p:txBody>
          <a:bodyPr vert="horz" lIns="91440" tIns="45720" rIns="91440" bIns="45720" rtlCol="0" anchor="ctr"/>
          <a:lstStyle>
            <a:lvl1pPr algn="l">
              <a:defRPr sz="675">
                <a:solidFill>
                  <a:srgbClr val="FFFFFF"/>
                </a:solidFill>
              </a:defRPr>
            </a:lvl1pPr>
          </a:lstStyle>
          <a:p>
            <a:fld id="{98624D31-43A5-475A-80CF-332C9F6DCF35}" type="datetimeFigureOut">
              <a:rPr lang="en-US" smtClean="0"/>
              <a:t>12/4/2020</a:t>
            </a:fld>
            <a:endParaRPr lang="en-US" dirty="0"/>
          </a:p>
        </p:txBody>
      </p:sp>
      <p:sp>
        <p:nvSpPr>
          <p:cNvPr id="5" name="Footer Placeholder 4"/>
          <p:cNvSpPr>
            <a:spLocks noGrp="1"/>
          </p:cNvSpPr>
          <p:nvPr>
            <p:ph type="ftr" sz="quarter" idx="3"/>
          </p:nvPr>
        </p:nvSpPr>
        <p:spPr>
          <a:xfrm>
            <a:off x="2764639" y="4844839"/>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4844839"/>
            <a:ext cx="984019" cy="273844"/>
          </a:xfrm>
          <a:prstGeom prst="rect">
            <a:avLst/>
          </a:prstGeom>
        </p:spPr>
        <p:txBody>
          <a:bodyPr vert="horz" lIns="91440" tIns="45720" rIns="91440" bIns="45720" rtlCol="0" anchor="ctr"/>
          <a:lstStyle>
            <a:lvl1pPr algn="r">
              <a:defRPr sz="788">
                <a:solidFill>
                  <a:srgbClr val="FFFFFF"/>
                </a:solidFill>
              </a:defRPr>
            </a:lvl1pPr>
          </a:lstStyle>
          <a:p>
            <a:pPr marL="0" lvl="0" indent="0" algn="r" rtl="0">
              <a:spcBef>
                <a:spcPts val="0"/>
              </a:spcBef>
              <a:spcAft>
                <a:spcPts val="0"/>
              </a:spcAft>
              <a:buNone/>
            </a:pPr>
            <a:fld id="{00000000-1234-1234-1234-123412341234}" type="slidenum">
              <a:rPr lang="fi" smtClean="0"/>
              <a:t>‹#›</a:t>
            </a:fld>
            <a:endParaRPr lang="fi"/>
          </a:p>
        </p:txBody>
      </p:sp>
      <p:cxnSp>
        <p:nvCxnSpPr>
          <p:cNvPr id="10" name="Straight Connector 9"/>
          <p:cNvCxnSpPr/>
          <p:nvPr/>
        </p:nvCxnSpPr>
        <p:spPr>
          <a:xfrm>
            <a:off x="895149" y="1303384"/>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0985343"/>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hf sldNum="0" hdr="0" ftr="0" dt="0"/>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4B4B8CD-95CA-4C93-80EA-89640512F530}"/>
              </a:ext>
            </a:extLst>
          </p:cNvPr>
          <p:cNvSpPr>
            <a:spLocks noGrp="1"/>
          </p:cNvSpPr>
          <p:nvPr>
            <p:ph type="ctrTitle"/>
          </p:nvPr>
        </p:nvSpPr>
        <p:spPr/>
        <p:txBody>
          <a:bodyPr>
            <a:normAutofit/>
          </a:bodyPr>
          <a:lstStyle/>
          <a:p>
            <a:r>
              <a:rPr lang="fi-FI" sz="3200" b="1" dirty="0"/>
              <a:t>Lukion erityisopetuksen tuki ja maahanmuuttotaustaiset ja oppimisen tuki</a:t>
            </a:r>
            <a:endParaRPr lang="fi-FI" sz="3200" dirty="0"/>
          </a:p>
        </p:txBody>
      </p:sp>
      <p:sp>
        <p:nvSpPr>
          <p:cNvPr id="3" name="Alaotsikko 2">
            <a:extLst>
              <a:ext uri="{FF2B5EF4-FFF2-40B4-BE49-F238E27FC236}">
                <a16:creationId xmlns:a16="http://schemas.microsoft.com/office/drawing/2014/main" id="{90F921A4-DF03-4D2B-9B85-2E242A4EE3DD}"/>
              </a:ext>
            </a:extLst>
          </p:cNvPr>
          <p:cNvSpPr>
            <a:spLocks noGrp="1"/>
          </p:cNvSpPr>
          <p:nvPr>
            <p:ph type="subTitle" idx="1"/>
          </p:nvPr>
        </p:nvSpPr>
        <p:spPr>
          <a:xfrm>
            <a:off x="825038" y="3581400"/>
            <a:ext cx="7543800" cy="876299"/>
          </a:xfrm>
        </p:spPr>
        <p:txBody>
          <a:bodyPr>
            <a:noAutofit/>
          </a:bodyPr>
          <a:lstStyle/>
          <a:p>
            <a:endParaRPr lang="fi-FI" sz="1200" dirty="0"/>
          </a:p>
          <a:p>
            <a:r>
              <a:rPr lang="fi-FI" sz="1200" b="1" dirty="0"/>
              <a:t>Arja Kuisma</a:t>
            </a:r>
          </a:p>
          <a:p>
            <a:r>
              <a:rPr lang="fi-FI" sz="1200" b="1" dirty="0"/>
              <a:t>Alppilan lukio</a:t>
            </a:r>
          </a:p>
        </p:txBody>
      </p:sp>
    </p:spTree>
    <p:extLst>
      <p:ext uri="{BB962C8B-B14F-4D97-AF65-F5344CB8AC3E}">
        <p14:creationId xmlns:p14="http://schemas.microsoft.com/office/powerpoint/2010/main" val="488935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2"/>
        <p:cNvGrpSpPr/>
        <p:nvPr/>
      </p:nvGrpSpPr>
      <p:grpSpPr>
        <a:xfrm>
          <a:off x="0" y="0"/>
          <a:ext cx="0" cy="0"/>
          <a:chOff x="0" y="0"/>
          <a:chExt cx="0" cy="0"/>
        </a:xfrm>
      </p:grpSpPr>
      <p:sp>
        <p:nvSpPr>
          <p:cNvPr id="73" name="Google Shape;73;p14"/>
          <p:cNvSpPr txBox="1">
            <a:spLocks noGrp="1"/>
          </p:cNvSpPr>
          <p:nvPr>
            <p:ph type="title"/>
          </p:nvPr>
        </p:nvSpPr>
        <p:spPr>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fi" b="1" dirty="0"/>
              <a:t>Erityisopettaja</a:t>
            </a:r>
            <a:endParaRPr b="1" dirty="0"/>
          </a:p>
        </p:txBody>
      </p:sp>
      <p:sp>
        <p:nvSpPr>
          <p:cNvPr id="74" name="Google Shape;74;p14"/>
          <p:cNvSpPr txBox="1">
            <a:spLocks noGrp="1"/>
          </p:cNvSpPr>
          <p:nvPr>
            <p:ph type="body" idx="1"/>
          </p:nvPr>
        </p:nvSpPr>
        <p:spPr>
          <a:xfrm>
            <a:off x="471900" y="1630680"/>
            <a:ext cx="8222100" cy="329439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i" sz="1600" dirty="0"/>
              <a:t>on lukiossa kaikkia opiskelijoita varten ja tehtävä on tukea oppimiseen liittyvissä haasteissa ja oppimisvaikeuksissa.</a:t>
            </a:r>
            <a:endParaRPr sz="1600" dirty="0"/>
          </a:p>
          <a:p>
            <a:pPr marL="0" lvl="0" indent="0" algn="l" rtl="0">
              <a:spcBef>
                <a:spcPts val="1600"/>
              </a:spcBef>
              <a:spcAft>
                <a:spcPts val="0"/>
              </a:spcAft>
              <a:buNone/>
            </a:pPr>
            <a:r>
              <a:rPr lang="fi" sz="1600" dirty="0"/>
              <a:t>kartoittaa ensimmäisessä jaksossa lukion aloittavien oppimisvaikeuksia kyselyllä ja lukiseulalla ja kutsuu tarvittaessa opiskelijan tapaamiseen tulosten perusteella.</a:t>
            </a:r>
            <a:endParaRPr sz="1600" dirty="0"/>
          </a:p>
          <a:p>
            <a:pPr marL="0" lvl="0" indent="0" algn="l" rtl="0">
              <a:spcBef>
                <a:spcPts val="1600"/>
              </a:spcBef>
              <a:spcAft>
                <a:spcPts val="0"/>
              </a:spcAft>
              <a:buNone/>
            </a:pPr>
            <a:r>
              <a:rPr lang="fi" sz="1600" dirty="0"/>
              <a:t>teettää lukitestauksia ja kirjoittaa lukilausuntoja ja vieraskielisyysselvityksiä yo-kirjoituksia varten.</a:t>
            </a:r>
          </a:p>
          <a:p>
            <a:pPr marL="0" lvl="0" indent="0" algn="l" rtl="0">
              <a:spcBef>
                <a:spcPts val="1600"/>
              </a:spcBef>
              <a:spcAft>
                <a:spcPts val="0"/>
              </a:spcAft>
              <a:buNone/>
            </a:pPr>
            <a:r>
              <a:rPr lang="fi-FI" sz="1600" dirty="0"/>
              <a:t>t</a:t>
            </a:r>
            <a:r>
              <a:rPr lang="fi" sz="1600" dirty="0"/>
              <a:t>ekee yhteistyötä aineenopettajien </a:t>
            </a:r>
            <a:r>
              <a:rPr lang="fi-FI" sz="1600" dirty="0"/>
              <a:t>ja kotien kanssa.</a:t>
            </a:r>
            <a:endParaRPr lang="fi" sz="1600" dirty="0"/>
          </a:p>
          <a:p>
            <a:pPr marL="0" lvl="0" indent="0" algn="l" rtl="0">
              <a:spcBef>
                <a:spcPts val="1600"/>
              </a:spcBef>
              <a:spcAft>
                <a:spcPts val="0"/>
              </a:spcAft>
              <a:buNone/>
            </a:pPr>
            <a:r>
              <a:rPr lang="fi" sz="1600" dirty="0"/>
              <a:t>t</a:t>
            </a:r>
            <a:r>
              <a:rPr lang="fi-FI" sz="1600" dirty="0"/>
              <a:t>yön kuva saattaa hiukan vaihdella eri lukiossa erityisopettajan kiinnostuksen ja osaamisen mukaan.</a:t>
            </a:r>
          </a:p>
          <a:p>
            <a:pPr marL="0" lvl="0" indent="0" algn="l" rtl="0">
              <a:spcBef>
                <a:spcPts val="1600"/>
              </a:spcBef>
              <a:spcAft>
                <a:spcPts val="0"/>
              </a:spcAft>
              <a:buNone/>
            </a:pPr>
            <a:endParaRPr lang="fi-FI" sz="1600" dirty="0"/>
          </a:p>
          <a:p>
            <a:pPr marL="0" lvl="0" indent="0" algn="l" rtl="0">
              <a:spcBef>
                <a:spcPts val="1600"/>
              </a:spcBef>
              <a:spcAft>
                <a:spcPts val="0"/>
              </a:spcAft>
              <a:buNone/>
            </a:pPr>
            <a:endParaRPr lang="fi-FI" dirty="0"/>
          </a:p>
          <a:p>
            <a:pPr marL="0" lvl="0" indent="0" algn="l" rtl="0">
              <a:spcBef>
                <a:spcPts val="1600"/>
              </a:spcBef>
              <a:spcAft>
                <a:spcPts val="0"/>
              </a:spcAft>
              <a:buNone/>
            </a:pPr>
            <a:endParaRPr dirty="0"/>
          </a:p>
          <a:p>
            <a:pPr marL="0" lvl="0" indent="0" algn="l" rtl="0">
              <a:spcBef>
                <a:spcPts val="1600"/>
              </a:spcBef>
              <a:spcAft>
                <a:spcPts val="1600"/>
              </a:spcAft>
              <a:buNone/>
            </a:pPr>
            <a:r>
              <a:rPr lang="fi" dirty="0"/>
              <a:t> </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70270F2-E182-4929-96BA-793FC7429A9F}"/>
              </a:ext>
            </a:extLst>
          </p:cNvPr>
          <p:cNvSpPr>
            <a:spLocks noGrp="1"/>
          </p:cNvSpPr>
          <p:nvPr>
            <p:ph type="title"/>
          </p:nvPr>
        </p:nvSpPr>
        <p:spPr>
          <a:xfrm>
            <a:off x="822960" y="491778"/>
            <a:ext cx="7543800" cy="811242"/>
          </a:xfrm>
        </p:spPr>
        <p:txBody>
          <a:bodyPr/>
          <a:lstStyle/>
          <a:p>
            <a:r>
              <a:rPr lang="fi" b="1" dirty="0"/>
              <a:t>Alppilan </a:t>
            </a:r>
            <a:r>
              <a:rPr lang="fi-FI" b="1" dirty="0"/>
              <a:t>lukion tukitoimia</a:t>
            </a:r>
            <a:endParaRPr lang="fi-FI" dirty="0"/>
          </a:p>
        </p:txBody>
      </p:sp>
      <p:sp>
        <p:nvSpPr>
          <p:cNvPr id="3" name="Sisällön paikkamerkki 2">
            <a:extLst>
              <a:ext uri="{FF2B5EF4-FFF2-40B4-BE49-F238E27FC236}">
                <a16:creationId xmlns:a16="http://schemas.microsoft.com/office/drawing/2014/main" id="{9EB34C1F-428B-4E79-AA87-B0E0ACAB972B}"/>
              </a:ext>
            </a:extLst>
          </p:cNvPr>
          <p:cNvSpPr>
            <a:spLocks noGrp="1"/>
          </p:cNvSpPr>
          <p:nvPr>
            <p:ph idx="1"/>
          </p:nvPr>
        </p:nvSpPr>
        <p:spPr>
          <a:xfrm>
            <a:off x="1036320" y="1440179"/>
            <a:ext cx="7330440" cy="2961641"/>
          </a:xfrm>
        </p:spPr>
        <p:txBody>
          <a:bodyPr>
            <a:normAutofit fontScale="85000" lnSpcReduction="20000"/>
          </a:bodyPr>
          <a:lstStyle/>
          <a:p>
            <a:pPr marL="0" indent="0">
              <a:buNone/>
            </a:pPr>
            <a:endParaRPr lang="fi-FI" dirty="0"/>
          </a:p>
          <a:p>
            <a:pPr marL="0" indent="0">
              <a:buNone/>
            </a:pPr>
            <a:r>
              <a:rPr lang="fi-FI" sz="1600" b="1" dirty="0"/>
              <a:t>Oppimisen tuki </a:t>
            </a:r>
            <a:r>
              <a:rPr lang="fi-FI" sz="1600" dirty="0"/>
              <a:t>–ryhmä koostuu </a:t>
            </a:r>
            <a:r>
              <a:rPr lang="fi-FI" sz="1600" b="1" dirty="0"/>
              <a:t>aineenopettajista ja erityisopettajasta</a:t>
            </a:r>
            <a:r>
              <a:rPr lang="fi-FI" sz="1600" dirty="0"/>
              <a:t>. Oppimisen tuki –ryhmä on yksi koulumme tiimeistä ja tiimityöskentelyajoilla oppimisen tuki –ryhmän tehtävänä on miettiä ja toteuttaa oppimisen tukitoimia. </a:t>
            </a:r>
          </a:p>
          <a:p>
            <a:pPr marL="0" indent="0">
              <a:buNone/>
            </a:pPr>
            <a:r>
              <a:rPr lang="fi-FI" sz="1600" b="1" dirty="0"/>
              <a:t>Pedagoginen tiimi </a:t>
            </a:r>
            <a:r>
              <a:rPr lang="fi-FI" sz="1600" dirty="0"/>
              <a:t>tekee paljon yhteistyötä oppimisen tuki -ryhmän kanssa ja suunnittelee lähinnä oppimista tukevia pedagogisia järjestelyjä. mm.</a:t>
            </a:r>
          </a:p>
          <a:p>
            <a:pPr marL="0" indent="0">
              <a:buNone/>
            </a:pPr>
            <a:r>
              <a:rPr lang="fi-FI" sz="1600" dirty="0"/>
              <a:t>Opiskelijoiden ystävällinen kohtaaminen ja kannustaminen on tärkeää.  Hyvä </a:t>
            </a:r>
            <a:r>
              <a:rPr lang="fi-FI" sz="1600" dirty="0" err="1"/>
              <a:t>merkinä</a:t>
            </a:r>
            <a:r>
              <a:rPr lang="fi-FI" sz="1600" dirty="0"/>
              <a:t> –kampanja ensimmäisessä jaksossa.</a:t>
            </a:r>
          </a:p>
          <a:p>
            <a:pPr marL="0" indent="0">
              <a:buNone/>
            </a:pPr>
            <a:endParaRPr lang="fi-FI" sz="1600" dirty="0"/>
          </a:p>
          <a:p>
            <a:pPr marL="0" indent="0">
              <a:buNone/>
            </a:pPr>
            <a:endParaRPr lang="fi-FI" sz="1700" dirty="0"/>
          </a:p>
          <a:p>
            <a:pPr marL="0" indent="0">
              <a:buNone/>
            </a:pPr>
            <a:endParaRPr lang="fi-FI" dirty="0"/>
          </a:p>
          <a:p>
            <a:pPr marL="0" indent="0">
              <a:buNone/>
            </a:pPr>
            <a:r>
              <a:rPr lang="fi-FI" dirty="0"/>
              <a:t> </a:t>
            </a:r>
          </a:p>
        </p:txBody>
      </p:sp>
    </p:spTree>
    <p:extLst>
      <p:ext uri="{BB962C8B-B14F-4D97-AF65-F5344CB8AC3E}">
        <p14:creationId xmlns:p14="http://schemas.microsoft.com/office/powerpoint/2010/main" val="3464505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C00B3A4-C9A1-4FC1-AC49-FEC39A0D5183}"/>
              </a:ext>
            </a:extLst>
          </p:cNvPr>
          <p:cNvSpPr>
            <a:spLocks noGrp="1"/>
          </p:cNvSpPr>
          <p:nvPr>
            <p:ph type="title"/>
          </p:nvPr>
        </p:nvSpPr>
        <p:spPr>
          <a:xfrm>
            <a:off x="822960" y="266699"/>
            <a:ext cx="7543800" cy="861061"/>
          </a:xfrm>
        </p:spPr>
        <p:txBody>
          <a:bodyPr/>
          <a:lstStyle/>
          <a:p>
            <a:r>
              <a:rPr lang="fi-FI" b="1" dirty="0"/>
              <a:t>Oppimisen tuki -ryhmä</a:t>
            </a:r>
          </a:p>
        </p:txBody>
      </p:sp>
      <p:sp>
        <p:nvSpPr>
          <p:cNvPr id="3" name="Sisällön paikkamerkki 2">
            <a:extLst>
              <a:ext uri="{FF2B5EF4-FFF2-40B4-BE49-F238E27FC236}">
                <a16:creationId xmlns:a16="http://schemas.microsoft.com/office/drawing/2014/main" id="{A41D3101-F9C0-4CAA-9888-DE043563F941}"/>
              </a:ext>
            </a:extLst>
          </p:cNvPr>
          <p:cNvSpPr>
            <a:spLocks noGrp="1"/>
          </p:cNvSpPr>
          <p:nvPr>
            <p:ph idx="1"/>
          </p:nvPr>
        </p:nvSpPr>
        <p:spPr>
          <a:xfrm>
            <a:off x="822960" y="1384300"/>
            <a:ext cx="7543800" cy="3149599"/>
          </a:xfrm>
        </p:spPr>
        <p:txBody>
          <a:bodyPr/>
          <a:lstStyle/>
          <a:p>
            <a:pPr marL="0" indent="0">
              <a:buNone/>
            </a:pPr>
            <a:r>
              <a:rPr lang="fi-FI" sz="1600" dirty="0"/>
              <a:t>on </a:t>
            </a:r>
            <a:r>
              <a:rPr lang="fi-FI" sz="1600" b="1" dirty="0"/>
              <a:t>vastuussa opiskelupajojen toiminnasta</a:t>
            </a:r>
            <a:r>
              <a:rPr lang="fi-FI" sz="1600" dirty="0"/>
              <a:t>. Opiskelupajat toimivat Alppilassa tiistai ja torstai iltapäivisin. Opiskelupajoja pitävät äidinkielen/suomi toisena kielenä, matematiikan ja kielten opettajat. </a:t>
            </a:r>
            <a:endParaRPr lang="fi-FI" dirty="0"/>
          </a:p>
          <a:p>
            <a:pPr marL="0" indent="0">
              <a:buNone/>
            </a:pPr>
            <a:r>
              <a:rPr lang="fi-FI" sz="1600" b="1" dirty="0"/>
              <a:t>Edistää kielitietoisten työtapojen jalkautumista opettamiseen</a:t>
            </a:r>
            <a:r>
              <a:rPr lang="fi-FI" sz="1600" dirty="0"/>
              <a:t>. Ryhmä on järjestänyt työpajoja kielitietoisesta opettamisesta. Kielitietoisuuden pitäisi jatkossa näkyä kurssien suunnittelussa, käytännön opetustyössä oppitunneilla ja tunti- ja koetehtävissä sekä itse tehdyssä materiaalissa. Kielitietoinen opettaminen auttaa S2-opiskelijoita, mutta myös </a:t>
            </a:r>
            <a:r>
              <a:rPr lang="fi-FI" sz="1600" dirty="0" err="1"/>
              <a:t>oppimisvaikeuksisia</a:t>
            </a:r>
            <a:r>
              <a:rPr lang="fi-FI" sz="1600" dirty="0"/>
              <a:t> opiskelijoita. </a:t>
            </a:r>
          </a:p>
          <a:p>
            <a:pPr marL="0" indent="0">
              <a:buNone/>
            </a:pPr>
            <a:r>
              <a:rPr lang="fi-FI" sz="1600" dirty="0"/>
              <a:t>Alppilassa oppimisen tuki –ryhmän toimesta opettajat toteuttavat kielitietoista opettamista mm.  Oppitunneilla on selkeä rakenne, kokeiden tehtävänannot ovat selkeitä, opetus on selkeää ja havainnollista (visuaalinen tuki opetukseen), opettajat ohjaavat oppimaan vuorovaikutuksessa ja toiminnallisesti. </a:t>
            </a:r>
          </a:p>
          <a:p>
            <a:endParaRPr lang="fi-FI" dirty="0"/>
          </a:p>
        </p:txBody>
      </p:sp>
    </p:spTree>
    <p:extLst>
      <p:ext uri="{BB962C8B-B14F-4D97-AF65-F5344CB8AC3E}">
        <p14:creationId xmlns:p14="http://schemas.microsoft.com/office/powerpoint/2010/main" val="288358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BBBD895-B466-43A5-83C4-9E6E820C792A}"/>
              </a:ext>
            </a:extLst>
          </p:cNvPr>
          <p:cNvSpPr>
            <a:spLocks noGrp="1"/>
          </p:cNvSpPr>
          <p:nvPr>
            <p:ph type="title"/>
          </p:nvPr>
        </p:nvSpPr>
        <p:spPr>
          <a:xfrm>
            <a:off x="822960" y="214953"/>
            <a:ext cx="7543800" cy="813747"/>
          </a:xfrm>
        </p:spPr>
        <p:txBody>
          <a:bodyPr/>
          <a:lstStyle/>
          <a:p>
            <a:r>
              <a:rPr lang="fi-FI" b="1" dirty="0"/>
              <a:t>Erityisopettajan työ</a:t>
            </a:r>
          </a:p>
        </p:txBody>
      </p:sp>
      <p:sp>
        <p:nvSpPr>
          <p:cNvPr id="3" name="Sisällön paikkamerkki 2">
            <a:extLst>
              <a:ext uri="{FF2B5EF4-FFF2-40B4-BE49-F238E27FC236}">
                <a16:creationId xmlns:a16="http://schemas.microsoft.com/office/drawing/2014/main" id="{0167BA46-1F7F-47D4-AE9C-2913538191BC}"/>
              </a:ext>
            </a:extLst>
          </p:cNvPr>
          <p:cNvSpPr>
            <a:spLocks noGrp="1"/>
          </p:cNvSpPr>
          <p:nvPr>
            <p:ph idx="1"/>
          </p:nvPr>
        </p:nvSpPr>
        <p:spPr/>
        <p:txBody>
          <a:bodyPr/>
          <a:lstStyle/>
          <a:p>
            <a:r>
              <a:rPr lang="fi-FI" sz="1600" b="1" dirty="0"/>
              <a:t>Samanaikaisopetus aineenopettajan kanssa </a:t>
            </a:r>
            <a:r>
              <a:rPr lang="fi-FI" sz="1600" dirty="0"/>
              <a:t>ja kursseilla tehtävä yhteistyö suunnitellaan aina etukäteen. Samanaikaisopettajana erityisopettajan rooli on ohjata oppimaan, auttaa apua tarvitsevia mm. auttaa ajankäytön suunnittelussa, pilkkoa tehtävää pienempiin osiin, avata sanallisia tehtäviä jne. </a:t>
            </a:r>
          </a:p>
          <a:p>
            <a:r>
              <a:rPr lang="fi-FI" sz="1600" dirty="0"/>
              <a:t>Samanaikaisopetus siten, että erityisopettajalla on </a:t>
            </a:r>
            <a:r>
              <a:rPr lang="fi-FI" sz="1600" b="1" dirty="0"/>
              <a:t>oma pienryhmä </a:t>
            </a:r>
            <a:r>
              <a:rPr lang="fi-FI" sz="1600" dirty="0"/>
              <a:t>(S2, äidinkieli).</a:t>
            </a:r>
          </a:p>
          <a:p>
            <a:r>
              <a:rPr lang="fi-FI" sz="1600" b="1" dirty="0"/>
              <a:t>Erityisopettajan opintopajat </a:t>
            </a:r>
            <a:r>
              <a:rPr lang="fi-FI" sz="1600" dirty="0"/>
              <a:t>ovat keskellä päivää maanantaisin, keskiviikkoisin ja perjantaisin. Opintopajassa saa tukea läksyjen tekoon tai pajassa voi tehdä rauhassa läksyjään. Erityisopettaja tsemppaa, auttaa ja innostaa opiskelemaan.</a:t>
            </a:r>
          </a:p>
          <a:p>
            <a:r>
              <a:rPr lang="fi-FI" sz="1600" dirty="0"/>
              <a:t>Ota haltuun opiskelutekniikkaa, stressinhallintaa ja rentoutumista –</a:t>
            </a:r>
            <a:r>
              <a:rPr lang="fi-FI" sz="1600" b="1" dirty="0"/>
              <a:t>kurssi (ÄI10).</a:t>
            </a:r>
          </a:p>
          <a:p>
            <a:r>
              <a:rPr lang="fi-FI" sz="1600" dirty="0"/>
              <a:t>Näin teet </a:t>
            </a:r>
            <a:r>
              <a:rPr lang="fi-FI" sz="1600" b="1" dirty="0"/>
              <a:t>ajankäytön suunnittelu –työpaja tai opiskelet kieliä työpaja </a:t>
            </a:r>
            <a:r>
              <a:rPr lang="fi-FI" sz="1600" dirty="0"/>
              <a:t>koko koululle</a:t>
            </a:r>
            <a:r>
              <a:rPr lang="fi-FI" sz="1600" b="1" dirty="0"/>
              <a:t>.</a:t>
            </a:r>
            <a:endParaRPr lang="fi-FI" sz="1600" dirty="0"/>
          </a:p>
          <a:p>
            <a:endParaRPr lang="fi-FI" sz="1600" dirty="0"/>
          </a:p>
          <a:p>
            <a:endParaRPr lang="fi-FI" sz="1600" dirty="0"/>
          </a:p>
          <a:p>
            <a:endParaRPr lang="fi-FI" sz="1600" dirty="0"/>
          </a:p>
          <a:p>
            <a:endParaRPr lang="fi-FI" sz="1600" dirty="0"/>
          </a:p>
          <a:p>
            <a:endParaRPr lang="fi-FI" sz="1600" dirty="0"/>
          </a:p>
          <a:p>
            <a:endParaRPr lang="fi-FI" dirty="0"/>
          </a:p>
        </p:txBody>
      </p:sp>
    </p:spTree>
    <p:extLst>
      <p:ext uri="{BB962C8B-B14F-4D97-AF65-F5344CB8AC3E}">
        <p14:creationId xmlns:p14="http://schemas.microsoft.com/office/powerpoint/2010/main" val="1389542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94C674C-81CF-4540-AC67-E824731A2EED}"/>
              </a:ext>
            </a:extLst>
          </p:cNvPr>
          <p:cNvSpPr>
            <a:spLocks noGrp="1"/>
          </p:cNvSpPr>
          <p:nvPr>
            <p:ph type="title"/>
          </p:nvPr>
        </p:nvSpPr>
        <p:spPr>
          <a:xfrm>
            <a:off x="822960" y="214953"/>
            <a:ext cx="7543800" cy="920427"/>
          </a:xfrm>
        </p:spPr>
        <p:txBody>
          <a:bodyPr/>
          <a:lstStyle/>
          <a:p>
            <a:r>
              <a:rPr lang="fi-FI" b="1" dirty="0"/>
              <a:t>Erityisopettaja</a:t>
            </a:r>
          </a:p>
        </p:txBody>
      </p:sp>
      <p:sp>
        <p:nvSpPr>
          <p:cNvPr id="3" name="Sisällön paikkamerkki 2">
            <a:extLst>
              <a:ext uri="{FF2B5EF4-FFF2-40B4-BE49-F238E27FC236}">
                <a16:creationId xmlns:a16="http://schemas.microsoft.com/office/drawing/2014/main" id="{7832ADDC-A984-41E5-8399-F5112A33E9BD}"/>
              </a:ext>
            </a:extLst>
          </p:cNvPr>
          <p:cNvSpPr>
            <a:spLocks noGrp="1"/>
          </p:cNvSpPr>
          <p:nvPr>
            <p:ph idx="1"/>
          </p:nvPr>
        </p:nvSpPr>
        <p:spPr/>
        <p:txBody>
          <a:bodyPr>
            <a:normAutofit lnSpcReduction="10000"/>
          </a:bodyPr>
          <a:lstStyle/>
          <a:p>
            <a:pPr marL="0" indent="0">
              <a:buNone/>
            </a:pPr>
            <a:r>
              <a:rPr lang="fi-FI" sz="1600" b="1" dirty="0"/>
              <a:t>kuuluu opiskelijahuoltoryhmään </a:t>
            </a:r>
            <a:r>
              <a:rPr lang="fi-FI" sz="1600" dirty="0"/>
              <a:t>ja tekee yhteistyötä oppilashuoltoryhmän kanssa, lisäksi erityisopettaja kuuluu </a:t>
            </a:r>
            <a:r>
              <a:rPr lang="fi-FI" sz="1600" b="1" dirty="0"/>
              <a:t>mini-</a:t>
            </a:r>
            <a:r>
              <a:rPr lang="fi-FI" sz="1600" b="1" dirty="0" err="1"/>
              <a:t>ohr</a:t>
            </a:r>
            <a:r>
              <a:rPr lang="fi-FI" sz="1600" b="1" dirty="0"/>
              <a:t> </a:t>
            </a:r>
            <a:r>
              <a:rPr lang="fi-FI" sz="1600" dirty="0"/>
              <a:t>–ryhmään.</a:t>
            </a:r>
          </a:p>
          <a:p>
            <a:pPr marL="0" indent="0">
              <a:buNone/>
            </a:pPr>
            <a:r>
              <a:rPr lang="fi-FI" sz="1600" dirty="0"/>
              <a:t>osallistuu hyvinvoinnin oppitunneille 2. jaksossa. </a:t>
            </a:r>
          </a:p>
          <a:p>
            <a:pPr marL="0" indent="0">
              <a:buNone/>
            </a:pPr>
            <a:r>
              <a:rPr lang="fi-FI" sz="1600" dirty="0"/>
              <a:t>ottaa osaa opiskelijahuoltoryhmän tempauksiin (abien tsemppiryhmät kevät/syksy, kahvihetket jaksojen alussa, lautapeli-iltapäivät).</a:t>
            </a:r>
          </a:p>
          <a:p>
            <a:pPr marL="0" indent="0">
              <a:buNone/>
            </a:pPr>
            <a:r>
              <a:rPr lang="fi-FI" sz="1600" dirty="0"/>
              <a:t>tekee </a:t>
            </a:r>
            <a:r>
              <a:rPr lang="fi-FI" sz="1600" b="1" dirty="0"/>
              <a:t>moniammatillista yhteistyötä</a:t>
            </a:r>
            <a:r>
              <a:rPr lang="fi-FI" sz="1600" dirty="0"/>
              <a:t>, on mukana moniammatillisissa palavereissa oppimisen tuen näkökulmasta.</a:t>
            </a:r>
          </a:p>
          <a:p>
            <a:pPr marL="0" indent="0">
              <a:buNone/>
            </a:pPr>
            <a:r>
              <a:rPr lang="fi-FI" sz="1600" dirty="0"/>
              <a:t>antaa </a:t>
            </a:r>
            <a:r>
              <a:rPr lang="fi-FI" sz="1600" b="1" dirty="0"/>
              <a:t>yksilö- ja pienryhmä ohjausta ja opetusta.</a:t>
            </a:r>
          </a:p>
          <a:p>
            <a:pPr marL="0" indent="0">
              <a:buNone/>
            </a:pPr>
            <a:r>
              <a:rPr lang="fi-FI" sz="1600" dirty="0"/>
              <a:t>Kehittää lukioon </a:t>
            </a:r>
            <a:r>
              <a:rPr lang="fi-FI" sz="1600" b="1" dirty="0"/>
              <a:t>liikkuvan opiskelun työtapoja </a:t>
            </a:r>
            <a:r>
              <a:rPr lang="fi-FI" sz="1600" dirty="0"/>
              <a:t>kahden aineenopettajan kanssa sekä kertoo liikkuvan opiskelun hyödyistä opekokouksissa. Tutkimusten mukaan liikunnan on todettu edistävän oppimista. </a:t>
            </a:r>
          </a:p>
          <a:p>
            <a:pPr marL="0" indent="0">
              <a:buNone/>
            </a:pPr>
            <a:endParaRPr lang="fi-FI" sz="1600" dirty="0"/>
          </a:p>
          <a:p>
            <a:pPr marL="0" indent="0">
              <a:buNone/>
            </a:pPr>
            <a:endParaRPr lang="fi-FI" dirty="0"/>
          </a:p>
          <a:p>
            <a:pPr marL="0" indent="0">
              <a:buNone/>
            </a:pPr>
            <a:endParaRPr lang="fi-FI" dirty="0"/>
          </a:p>
          <a:p>
            <a:pPr marL="0" indent="0">
              <a:buNone/>
            </a:pPr>
            <a:endParaRPr lang="fi-FI" dirty="0"/>
          </a:p>
        </p:txBody>
      </p:sp>
    </p:spTree>
    <p:extLst>
      <p:ext uri="{BB962C8B-B14F-4D97-AF65-F5344CB8AC3E}">
        <p14:creationId xmlns:p14="http://schemas.microsoft.com/office/powerpoint/2010/main" val="3315431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43C201B-C3FF-4A63-8900-798D853A67DB}"/>
              </a:ext>
            </a:extLst>
          </p:cNvPr>
          <p:cNvSpPr>
            <a:spLocks noGrp="1"/>
          </p:cNvSpPr>
          <p:nvPr>
            <p:ph type="title"/>
          </p:nvPr>
        </p:nvSpPr>
        <p:spPr>
          <a:xfrm>
            <a:off x="822960" y="214953"/>
            <a:ext cx="7543800" cy="821367"/>
          </a:xfrm>
        </p:spPr>
        <p:txBody>
          <a:bodyPr/>
          <a:lstStyle/>
          <a:p>
            <a:r>
              <a:rPr lang="fi-FI" b="1" dirty="0"/>
              <a:t>Muita tukitoimia</a:t>
            </a:r>
          </a:p>
        </p:txBody>
      </p:sp>
      <p:sp>
        <p:nvSpPr>
          <p:cNvPr id="3" name="Sisällön paikkamerkki 2">
            <a:extLst>
              <a:ext uri="{FF2B5EF4-FFF2-40B4-BE49-F238E27FC236}">
                <a16:creationId xmlns:a16="http://schemas.microsoft.com/office/drawing/2014/main" id="{158A108C-5605-463D-A13D-0C7C0F8D4093}"/>
              </a:ext>
            </a:extLst>
          </p:cNvPr>
          <p:cNvSpPr>
            <a:spLocks noGrp="1"/>
          </p:cNvSpPr>
          <p:nvPr>
            <p:ph idx="1"/>
          </p:nvPr>
        </p:nvSpPr>
        <p:spPr/>
        <p:txBody>
          <a:bodyPr>
            <a:normAutofit/>
          </a:bodyPr>
          <a:lstStyle/>
          <a:p>
            <a:pPr marL="0" indent="0">
              <a:buNone/>
            </a:pPr>
            <a:r>
              <a:rPr lang="fi-FI" sz="1600" b="1" dirty="0"/>
              <a:t>Äidinkielen nivelkurssi</a:t>
            </a:r>
            <a:r>
              <a:rPr lang="fi-FI" sz="1600" dirty="0"/>
              <a:t>, joka on kohdennettu  suomen kielessä ja äidinkielessä tukea tarvitseville S2-opiskelijoille ja uusille ykkösille.</a:t>
            </a:r>
          </a:p>
          <a:p>
            <a:pPr marL="0" indent="0">
              <a:buNone/>
            </a:pPr>
            <a:r>
              <a:rPr lang="fi-FI" sz="1600" b="1" dirty="0"/>
              <a:t>S2-opiskelija </a:t>
            </a:r>
            <a:r>
              <a:rPr lang="fi-FI" sz="1600" dirty="0"/>
              <a:t>voi opiskella suomea </a:t>
            </a:r>
            <a:r>
              <a:rPr lang="fi-FI" sz="1600" b="1" dirty="0"/>
              <a:t>lukioon valmistavan ryhmän kurssilla</a:t>
            </a:r>
            <a:r>
              <a:rPr lang="fi-FI" sz="1600" dirty="0"/>
              <a:t>, mikäli opiskelija tarvitsee tukea suomen opiskeluun. </a:t>
            </a:r>
          </a:p>
          <a:p>
            <a:pPr marL="0" indent="0">
              <a:buNone/>
            </a:pPr>
            <a:r>
              <a:rPr lang="fi-FI" sz="1600" dirty="0"/>
              <a:t>Erityisopettajan </a:t>
            </a:r>
            <a:r>
              <a:rPr lang="fi-FI" sz="1600" b="1" dirty="0"/>
              <a:t>pienryhmät S2- ja </a:t>
            </a:r>
            <a:r>
              <a:rPr lang="fi-FI" sz="1600" b="1" dirty="0" err="1"/>
              <a:t>luvaopiskelijoille</a:t>
            </a:r>
            <a:r>
              <a:rPr lang="fi-FI" sz="1600" b="1" dirty="0"/>
              <a:t> </a:t>
            </a:r>
            <a:r>
              <a:rPr lang="fi-FI" sz="1600" dirty="0"/>
              <a:t>sekä myös luokassa </a:t>
            </a:r>
            <a:r>
              <a:rPr lang="fi-FI" sz="1600" b="1" dirty="0"/>
              <a:t>eriyttäminen.</a:t>
            </a:r>
          </a:p>
          <a:p>
            <a:pPr marL="0" indent="0">
              <a:buNone/>
            </a:pPr>
            <a:r>
              <a:rPr lang="fi-FI" sz="1600" dirty="0"/>
              <a:t>Erityisopettaja on mukana S2-kursseilla ja lukioon valmistavilla kursseilla samanaikaisopettajana oppitunneilla. Auttaa suomen kielessä sekä selittää tehtävänantoja opiskelijoille. </a:t>
            </a:r>
          </a:p>
          <a:p>
            <a:pPr marL="0" indent="0">
              <a:buNone/>
            </a:pPr>
            <a:r>
              <a:rPr lang="fi-FI" sz="1600" b="1" dirty="0"/>
              <a:t>Ruotsin tukikurssi</a:t>
            </a:r>
            <a:r>
              <a:rPr lang="fi-FI" sz="1600" dirty="0"/>
              <a:t>, jolla voi opiskella ruotsin kurssin uudestaan. Erityisopettaja on ollut kurssilla mukana. </a:t>
            </a:r>
          </a:p>
        </p:txBody>
      </p:sp>
    </p:spTree>
    <p:extLst>
      <p:ext uri="{BB962C8B-B14F-4D97-AF65-F5344CB8AC3E}">
        <p14:creationId xmlns:p14="http://schemas.microsoft.com/office/powerpoint/2010/main" val="2888301996"/>
      </p:ext>
    </p:extLst>
  </p:cSld>
  <p:clrMapOvr>
    <a:masterClrMapping/>
  </p:clrMapOvr>
</p:sld>
</file>

<file path=ppt/theme/theme1.xml><?xml version="1.0" encoding="utf-8"?>
<a:theme xmlns:a="http://schemas.openxmlformats.org/drawingml/2006/main" name="Retro">
  <a:themeElements>
    <a:clrScheme name="Retro">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1893</TotalTime>
  <Words>530</Words>
  <Application>Microsoft Office PowerPoint</Application>
  <PresentationFormat>Näytössä katseltava esitys (16:9)</PresentationFormat>
  <Paragraphs>52</Paragraphs>
  <Slides>7</Slides>
  <Notes>1</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7</vt:i4>
      </vt:variant>
    </vt:vector>
  </HeadingPairs>
  <TitlesOfParts>
    <vt:vector size="11" baseType="lpstr">
      <vt:lpstr>Calibri</vt:lpstr>
      <vt:lpstr>Arial</vt:lpstr>
      <vt:lpstr>Calibri Light</vt:lpstr>
      <vt:lpstr>Retro</vt:lpstr>
      <vt:lpstr>Lukion erityisopetuksen tuki ja maahanmuuttotaustaiset ja oppimisen tuki</vt:lpstr>
      <vt:lpstr>Erityisopettaja</vt:lpstr>
      <vt:lpstr>Alppilan lukion tukitoimia</vt:lpstr>
      <vt:lpstr>Oppimisen tuki -ryhmä</vt:lpstr>
      <vt:lpstr>Erityisopettajan työ</vt:lpstr>
      <vt:lpstr>Erityisopettaja</vt:lpstr>
      <vt:lpstr>Muita tukitoimia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Erityisopettaja</dc:title>
  <dc:creator>Arja Kuisma</dc:creator>
  <cp:lastModifiedBy>Arja Kuisma</cp:lastModifiedBy>
  <cp:revision>27</cp:revision>
  <dcterms:modified xsi:type="dcterms:W3CDTF">2020-12-05T10:49:07Z</dcterms:modified>
</cp:coreProperties>
</file>