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7"/>
  </p:notesMasterIdLst>
  <p:sldIdLst>
    <p:sldId id="281" r:id="rId2"/>
    <p:sldId id="595" r:id="rId3"/>
    <p:sldId id="596" r:id="rId4"/>
    <p:sldId id="686" r:id="rId5"/>
    <p:sldId id="450" r:id="rId6"/>
    <p:sldId id="684" r:id="rId7"/>
    <p:sldId id="683" r:id="rId8"/>
    <p:sldId id="473" r:id="rId9"/>
    <p:sldId id="687" r:id="rId10"/>
    <p:sldId id="742" r:id="rId11"/>
    <p:sldId id="757" r:id="rId12"/>
    <p:sldId id="607" r:id="rId13"/>
    <p:sldId id="649" r:id="rId14"/>
    <p:sldId id="761" r:id="rId15"/>
    <p:sldId id="762" r:id="rId16"/>
    <p:sldId id="763" r:id="rId17"/>
    <p:sldId id="764" r:id="rId18"/>
    <p:sldId id="765" r:id="rId19"/>
    <p:sldId id="2148" r:id="rId20"/>
    <p:sldId id="294" r:id="rId21"/>
    <p:sldId id="711" r:id="rId22"/>
    <p:sldId id="738" r:id="rId23"/>
    <p:sldId id="739" r:id="rId24"/>
    <p:sldId id="673" r:id="rId25"/>
    <p:sldId id="741" r:id="rId26"/>
    <p:sldId id="754" r:id="rId27"/>
    <p:sldId id="740" r:id="rId28"/>
    <p:sldId id="743" r:id="rId29"/>
    <p:sldId id="604" r:id="rId30"/>
    <p:sldId id="745" r:id="rId31"/>
    <p:sldId id="744" r:id="rId32"/>
    <p:sldId id="747" r:id="rId33"/>
    <p:sldId id="746" r:id="rId34"/>
    <p:sldId id="748" r:id="rId35"/>
    <p:sldId id="749" r:id="rId36"/>
    <p:sldId id="750" r:id="rId37"/>
    <p:sldId id="751" r:id="rId38"/>
    <p:sldId id="759" r:id="rId39"/>
    <p:sldId id="760" r:id="rId40"/>
    <p:sldId id="752" r:id="rId41"/>
    <p:sldId id="753" r:id="rId42"/>
    <p:sldId id="758" r:id="rId43"/>
    <p:sldId id="756" r:id="rId44"/>
    <p:sldId id="303" r:id="rId45"/>
    <p:sldId id="302" r:id="rId46"/>
    <p:sldId id="301" r:id="rId47"/>
    <p:sldId id="469" r:id="rId48"/>
    <p:sldId id="605" r:id="rId49"/>
    <p:sldId id="676" r:id="rId50"/>
    <p:sldId id="599" r:id="rId51"/>
    <p:sldId id="560" r:id="rId52"/>
    <p:sldId id="755" r:id="rId53"/>
    <p:sldId id="600" r:id="rId54"/>
    <p:sldId id="289" r:id="rId55"/>
    <p:sldId id="679" r:id="rId56"/>
  </p:sldIdLst>
  <p:sldSz cx="12192000" cy="6858000"/>
  <p:notesSz cx="6858000" cy="9144000"/>
  <p:embeddedFontLst>
    <p:embeddedFont>
      <p:font typeface="Calibri" panose="020F0502020204030204" pitchFamily="34" charset="0"/>
      <p:regular r:id="rId58"/>
      <p:bold r:id="rId59"/>
      <p:italic r:id="rId60"/>
      <p:boldItalic r:id="rId61"/>
    </p:embeddedFont>
    <p:embeddedFont>
      <p:font typeface="Roboto Black" panose="02000000000000000000" pitchFamily="2" charset="0"/>
      <p:bold r:id="rId62"/>
      <p:italic r:id="rId63"/>
      <p:boldItalic r:id="rId64"/>
    </p:embeddedFont>
    <p:embeddedFont>
      <p:font typeface="Roboto Medium" panose="02000000000000000000" pitchFamily="2" charset="0"/>
      <p:regular r:id="rId65"/>
      <p:italic r:id="rId66"/>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C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79217" autoAdjust="0"/>
  </p:normalViewPr>
  <p:slideViewPr>
    <p:cSldViewPr snapToGrid="0">
      <p:cViewPr varScale="1">
        <p:scale>
          <a:sx n="90" d="100"/>
          <a:sy n="90" d="100"/>
        </p:scale>
        <p:origin x="1398" y="90"/>
      </p:cViewPr>
      <p:guideLst/>
    </p:cSldViewPr>
  </p:slideViewPr>
  <p:outlineViewPr>
    <p:cViewPr>
      <p:scale>
        <a:sx n="33" d="100"/>
        <a:sy n="33" d="100"/>
      </p:scale>
      <p:origin x="0" y="-832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11" d="100"/>
          <a:sy n="111" d="100"/>
        </p:scale>
        <p:origin x="4056"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6.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7.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7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6B50CD-FCD3-4319-975C-6FEBA7E57414}"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fi-FI"/>
        </a:p>
      </dgm:t>
    </dgm:pt>
    <dgm:pt modelId="{59683038-A7A1-4830-A6E4-E545D6EB33FD}">
      <dgm:prSet custT="1"/>
      <dgm:spPr>
        <a:ln w="57150">
          <a:solidFill>
            <a:srgbClr val="0070C0"/>
          </a:solidFill>
        </a:ln>
      </dgm:spPr>
      <dgm:t>
        <a:bodyPr/>
        <a:lstStyle/>
        <a:p>
          <a:r>
            <a:rPr lang="fi-FI" sz="2000" b="1" dirty="0"/>
            <a:t>Opiskelija-liikkuvuudet</a:t>
          </a:r>
        </a:p>
      </dgm:t>
    </dgm:pt>
    <dgm:pt modelId="{523D720F-0955-49C2-BF60-6CFEEDE83AC8}" type="parTrans" cxnId="{47413F6C-8AD5-4E9E-96AB-81DAFF699EDC}">
      <dgm:prSet/>
      <dgm:spPr/>
      <dgm:t>
        <a:bodyPr/>
        <a:lstStyle/>
        <a:p>
          <a:endParaRPr lang="fi-FI"/>
        </a:p>
      </dgm:t>
    </dgm:pt>
    <dgm:pt modelId="{40D5080D-396A-4415-8342-F92FA7F90453}" type="sibTrans" cxnId="{47413F6C-8AD5-4E9E-96AB-81DAFF699EDC}">
      <dgm:prSet/>
      <dgm:spPr/>
      <dgm:t>
        <a:bodyPr/>
        <a:lstStyle/>
        <a:p>
          <a:endParaRPr lang="fi-FI"/>
        </a:p>
      </dgm:t>
    </dgm:pt>
    <dgm:pt modelId="{A4BF36FF-2497-47D4-B501-63D8B6735F38}">
      <dgm:prSet/>
      <dgm:spPr>
        <a:ln w="38100">
          <a:solidFill>
            <a:srgbClr val="0070C0">
              <a:alpha val="90000"/>
            </a:srgbClr>
          </a:solidFill>
        </a:ln>
      </dgm:spPr>
      <dgm:t>
        <a:bodyPr/>
        <a:lstStyle/>
        <a:p>
          <a:r>
            <a:rPr lang="fi-FI" b="0" dirty="0"/>
            <a:t>Ryhmäliikkuvuus</a:t>
          </a:r>
          <a:r>
            <a:rPr lang="fi-FI" dirty="0"/>
            <a:t> 2-30 pv</a:t>
          </a:r>
        </a:p>
      </dgm:t>
    </dgm:pt>
    <dgm:pt modelId="{A9656D1B-0921-486A-BA01-ECDDDF3674E1}" type="parTrans" cxnId="{C424638A-733E-454E-901D-E57945DDA5FF}">
      <dgm:prSet/>
      <dgm:spPr/>
      <dgm:t>
        <a:bodyPr/>
        <a:lstStyle/>
        <a:p>
          <a:endParaRPr lang="fi-FI"/>
        </a:p>
      </dgm:t>
    </dgm:pt>
    <dgm:pt modelId="{32F4D1A9-C6BE-4B15-ABD0-256C7E1EECC4}" type="sibTrans" cxnId="{C424638A-733E-454E-901D-E57945DDA5FF}">
      <dgm:prSet/>
      <dgm:spPr/>
      <dgm:t>
        <a:bodyPr/>
        <a:lstStyle/>
        <a:p>
          <a:endParaRPr lang="fi-FI"/>
        </a:p>
      </dgm:t>
    </dgm:pt>
    <dgm:pt modelId="{05789224-319D-4CE6-A3C2-EDB296DB56D6}">
      <dgm:prSet/>
      <dgm:spPr>
        <a:ln w="38100">
          <a:solidFill>
            <a:srgbClr val="0070C0">
              <a:alpha val="90000"/>
            </a:srgbClr>
          </a:solidFill>
        </a:ln>
      </dgm:spPr>
      <dgm:t>
        <a:bodyPr/>
        <a:lstStyle/>
        <a:p>
          <a:r>
            <a:rPr lang="fi-FI" dirty="0"/>
            <a:t>Lyhytkestoinen liikkuvuus 10-29 pv</a:t>
          </a:r>
        </a:p>
      </dgm:t>
    </dgm:pt>
    <dgm:pt modelId="{8E18D559-2823-4FF4-A1C8-87A0C31BC107}" type="parTrans" cxnId="{82E78E89-D7B4-4B84-B1B4-617AEA3FD46E}">
      <dgm:prSet/>
      <dgm:spPr/>
      <dgm:t>
        <a:bodyPr/>
        <a:lstStyle/>
        <a:p>
          <a:endParaRPr lang="fi-FI"/>
        </a:p>
      </dgm:t>
    </dgm:pt>
    <dgm:pt modelId="{A621D6C9-2B3B-447D-835E-75DD10C626F9}" type="sibTrans" cxnId="{82E78E89-D7B4-4B84-B1B4-617AEA3FD46E}">
      <dgm:prSet/>
      <dgm:spPr/>
      <dgm:t>
        <a:bodyPr/>
        <a:lstStyle/>
        <a:p>
          <a:endParaRPr lang="fi-FI"/>
        </a:p>
      </dgm:t>
    </dgm:pt>
    <dgm:pt modelId="{34C6D918-1D7E-4004-A4B8-1DE9BAF8556D}">
      <dgm:prSet/>
      <dgm:spPr>
        <a:ln w="38100">
          <a:solidFill>
            <a:srgbClr val="0070C0">
              <a:alpha val="90000"/>
            </a:srgbClr>
          </a:solidFill>
        </a:ln>
      </dgm:spPr>
      <dgm:t>
        <a:bodyPr/>
        <a:lstStyle/>
        <a:p>
          <a:r>
            <a:rPr lang="fi-FI" dirty="0"/>
            <a:t>Pitkäkestoinen liikkuvuus 30-365 pv</a:t>
          </a:r>
        </a:p>
      </dgm:t>
    </dgm:pt>
    <dgm:pt modelId="{F4BE3BC6-E48C-4BA6-BD8E-AF0C0E65104D}" type="parTrans" cxnId="{5172869E-7F6A-4231-81CE-19A5A95283C5}">
      <dgm:prSet/>
      <dgm:spPr/>
      <dgm:t>
        <a:bodyPr/>
        <a:lstStyle/>
        <a:p>
          <a:endParaRPr lang="fi-FI"/>
        </a:p>
      </dgm:t>
    </dgm:pt>
    <dgm:pt modelId="{0D1BED33-1C93-4DB9-9AE3-73835907BD02}" type="sibTrans" cxnId="{5172869E-7F6A-4231-81CE-19A5A95283C5}">
      <dgm:prSet/>
      <dgm:spPr/>
      <dgm:t>
        <a:bodyPr/>
        <a:lstStyle/>
        <a:p>
          <a:endParaRPr lang="fi-FI"/>
        </a:p>
      </dgm:t>
    </dgm:pt>
    <dgm:pt modelId="{6FA5DA5D-B1EB-4CF1-B451-874CBAD1C3B3}" type="pres">
      <dgm:prSet presAssocID="{8B6B50CD-FCD3-4319-975C-6FEBA7E57414}" presName="Name0" presStyleCnt="0">
        <dgm:presLayoutVars>
          <dgm:dir/>
          <dgm:animLvl val="lvl"/>
          <dgm:resizeHandles val="exact"/>
        </dgm:presLayoutVars>
      </dgm:prSet>
      <dgm:spPr/>
    </dgm:pt>
    <dgm:pt modelId="{33848B0A-F8AD-436D-9921-2F07B3B13A99}" type="pres">
      <dgm:prSet presAssocID="{59683038-A7A1-4830-A6E4-E545D6EB33FD}" presName="linNode" presStyleCnt="0"/>
      <dgm:spPr/>
    </dgm:pt>
    <dgm:pt modelId="{A8EDCE65-3132-42C2-81CC-C2BDDFA8F3AF}" type="pres">
      <dgm:prSet presAssocID="{59683038-A7A1-4830-A6E4-E545D6EB33FD}" presName="parentText" presStyleLbl="node1" presStyleIdx="0" presStyleCnt="1" custScaleX="106325">
        <dgm:presLayoutVars>
          <dgm:chMax val="1"/>
          <dgm:bulletEnabled val="1"/>
        </dgm:presLayoutVars>
      </dgm:prSet>
      <dgm:spPr/>
    </dgm:pt>
    <dgm:pt modelId="{53740D52-6077-41C2-8725-35B23AF59045}" type="pres">
      <dgm:prSet presAssocID="{59683038-A7A1-4830-A6E4-E545D6EB33FD}" presName="descendantText" presStyleLbl="alignAccFollowNode1" presStyleIdx="0" presStyleCnt="1">
        <dgm:presLayoutVars>
          <dgm:bulletEnabled val="1"/>
        </dgm:presLayoutVars>
      </dgm:prSet>
      <dgm:spPr/>
    </dgm:pt>
  </dgm:ptLst>
  <dgm:cxnLst>
    <dgm:cxn modelId="{D8B8C102-760D-4EA2-9609-E8AB13B6F073}" type="presOf" srcId="{8B6B50CD-FCD3-4319-975C-6FEBA7E57414}" destId="{6FA5DA5D-B1EB-4CF1-B451-874CBAD1C3B3}" srcOrd="0" destOrd="0" presId="urn:microsoft.com/office/officeart/2005/8/layout/vList5"/>
    <dgm:cxn modelId="{7316C02A-37EB-416A-9CBB-59F55E3AF27E}" type="presOf" srcId="{A4BF36FF-2497-47D4-B501-63D8B6735F38}" destId="{53740D52-6077-41C2-8725-35B23AF59045}" srcOrd="0" destOrd="0" presId="urn:microsoft.com/office/officeart/2005/8/layout/vList5"/>
    <dgm:cxn modelId="{C8CF7A38-D0C7-41A2-A5BE-93B19006485F}" type="presOf" srcId="{59683038-A7A1-4830-A6E4-E545D6EB33FD}" destId="{A8EDCE65-3132-42C2-81CC-C2BDDFA8F3AF}" srcOrd="0" destOrd="0" presId="urn:microsoft.com/office/officeart/2005/8/layout/vList5"/>
    <dgm:cxn modelId="{EC38316B-B221-425D-8809-7A46D4F2EA4E}" type="presOf" srcId="{05789224-319D-4CE6-A3C2-EDB296DB56D6}" destId="{53740D52-6077-41C2-8725-35B23AF59045}" srcOrd="0" destOrd="1" presId="urn:microsoft.com/office/officeart/2005/8/layout/vList5"/>
    <dgm:cxn modelId="{47413F6C-8AD5-4E9E-96AB-81DAFF699EDC}" srcId="{8B6B50CD-FCD3-4319-975C-6FEBA7E57414}" destId="{59683038-A7A1-4830-A6E4-E545D6EB33FD}" srcOrd="0" destOrd="0" parTransId="{523D720F-0955-49C2-BF60-6CFEEDE83AC8}" sibTransId="{40D5080D-396A-4415-8342-F92FA7F90453}"/>
    <dgm:cxn modelId="{25F41E81-362D-4F48-AE10-45F94C5AFC11}" type="presOf" srcId="{34C6D918-1D7E-4004-A4B8-1DE9BAF8556D}" destId="{53740D52-6077-41C2-8725-35B23AF59045}" srcOrd="0" destOrd="2" presId="urn:microsoft.com/office/officeart/2005/8/layout/vList5"/>
    <dgm:cxn modelId="{82E78E89-D7B4-4B84-B1B4-617AEA3FD46E}" srcId="{59683038-A7A1-4830-A6E4-E545D6EB33FD}" destId="{05789224-319D-4CE6-A3C2-EDB296DB56D6}" srcOrd="1" destOrd="0" parTransId="{8E18D559-2823-4FF4-A1C8-87A0C31BC107}" sibTransId="{A621D6C9-2B3B-447D-835E-75DD10C626F9}"/>
    <dgm:cxn modelId="{C424638A-733E-454E-901D-E57945DDA5FF}" srcId="{59683038-A7A1-4830-A6E4-E545D6EB33FD}" destId="{A4BF36FF-2497-47D4-B501-63D8B6735F38}" srcOrd="0" destOrd="0" parTransId="{A9656D1B-0921-486A-BA01-ECDDDF3674E1}" sibTransId="{32F4D1A9-C6BE-4B15-ABD0-256C7E1EECC4}"/>
    <dgm:cxn modelId="{5172869E-7F6A-4231-81CE-19A5A95283C5}" srcId="{59683038-A7A1-4830-A6E4-E545D6EB33FD}" destId="{34C6D918-1D7E-4004-A4B8-1DE9BAF8556D}" srcOrd="2" destOrd="0" parTransId="{F4BE3BC6-E48C-4BA6-BD8E-AF0C0E65104D}" sibTransId="{0D1BED33-1C93-4DB9-9AE3-73835907BD02}"/>
    <dgm:cxn modelId="{6097CC6D-6F1A-455A-897B-A546548FD092}" type="presParOf" srcId="{6FA5DA5D-B1EB-4CF1-B451-874CBAD1C3B3}" destId="{33848B0A-F8AD-436D-9921-2F07B3B13A99}" srcOrd="0" destOrd="0" presId="urn:microsoft.com/office/officeart/2005/8/layout/vList5"/>
    <dgm:cxn modelId="{FEA3C751-1172-471E-B437-2891DDF036F8}" type="presParOf" srcId="{33848B0A-F8AD-436D-9921-2F07B3B13A99}" destId="{A8EDCE65-3132-42C2-81CC-C2BDDFA8F3AF}" srcOrd="0" destOrd="0" presId="urn:microsoft.com/office/officeart/2005/8/layout/vList5"/>
    <dgm:cxn modelId="{6902ECC4-7FA4-4003-8CBE-0E8A116DBEB1}" type="presParOf" srcId="{33848B0A-F8AD-436D-9921-2F07B3B13A99}" destId="{53740D52-6077-41C2-8725-35B23AF5904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E76323-8929-4FE7-89E1-38C64F6CB73D}"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fi-FI"/>
        </a:p>
      </dgm:t>
    </dgm:pt>
    <dgm:pt modelId="{E65F5F0B-F226-4761-A5CA-AF3B0E629334}">
      <dgm:prSet custT="1"/>
      <dgm:spPr>
        <a:ln w="57150">
          <a:solidFill>
            <a:srgbClr val="0070C0"/>
          </a:solidFill>
        </a:ln>
      </dgm:spPr>
      <dgm:t>
        <a:bodyPr/>
        <a:lstStyle/>
        <a:p>
          <a:r>
            <a:rPr lang="fi-FI" sz="2000" b="1" dirty="0"/>
            <a:t>Henkilöstö-liikkuvuudet</a:t>
          </a:r>
          <a:endParaRPr lang="fi-FI" sz="2000" dirty="0"/>
        </a:p>
      </dgm:t>
    </dgm:pt>
    <dgm:pt modelId="{EC2E5491-5EDB-4CF0-9D48-52E5A3DAB8FD}" type="parTrans" cxnId="{0918EBD4-FB2A-4930-8186-CFC4F3D2E6C3}">
      <dgm:prSet/>
      <dgm:spPr/>
      <dgm:t>
        <a:bodyPr/>
        <a:lstStyle/>
        <a:p>
          <a:endParaRPr lang="fi-FI"/>
        </a:p>
      </dgm:t>
    </dgm:pt>
    <dgm:pt modelId="{694F7A5C-51CE-45DC-83EE-6A482ED897FE}" type="sibTrans" cxnId="{0918EBD4-FB2A-4930-8186-CFC4F3D2E6C3}">
      <dgm:prSet/>
      <dgm:spPr/>
      <dgm:t>
        <a:bodyPr/>
        <a:lstStyle/>
        <a:p>
          <a:endParaRPr lang="fi-FI"/>
        </a:p>
      </dgm:t>
    </dgm:pt>
    <dgm:pt modelId="{CF5103AF-05AA-4984-AD1D-AEDC9EA0CFA5}">
      <dgm:prSet/>
      <dgm:spPr>
        <a:ln w="38100">
          <a:solidFill>
            <a:srgbClr val="0070C0">
              <a:alpha val="90000"/>
            </a:srgbClr>
          </a:solidFill>
        </a:ln>
      </dgm:spPr>
      <dgm:t>
        <a:bodyPr/>
        <a:lstStyle/>
        <a:p>
          <a:r>
            <a:rPr lang="fi-FI"/>
            <a:t>Job shadowing 2-60 pv</a:t>
          </a:r>
        </a:p>
      </dgm:t>
    </dgm:pt>
    <dgm:pt modelId="{D92A227E-140A-4409-B154-7E292609C88D}" type="parTrans" cxnId="{B410239C-3D80-442B-AF4D-20E3ABA282E1}">
      <dgm:prSet/>
      <dgm:spPr/>
      <dgm:t>
        <a:bodyPr/>
        <a:lstStyle/>
        <a:p>
          <a:endParaRPr lang="fi-FI"/>
        </a:p>
      </dgm:t>
    </dgm:pt>
    <dgm:pt modelId="{E17BEF82-815F-4113-A52D-A0C475C5FFAD}" type="sibTrans" cxnId="{B410239C-3D80-442B-AF4D-20E3ABA282E1}">
      <dgm:prSet/>
      <dgm:spPr/>
      <dgm:t>
        <a:bodyPr/>
        <a:lstStyle/>
        <a:p>
          <a:endParaRPr lang="fi-FI"/>
        </a:p>
      </dgm:t>
    </dgm:pt>
    <dgm:pt modelId="{E4B33F27-C66C-4F87-BAE3-AC48FC50DED5}">
      <dgm:prSet/>
      <dgm:spPr>
        <a:ln w="38100">
          <a:solidFill>
            <a:srgbClr val="0070C0">
              <a:alpha val="90000"/>
            </a:srgbClr>
          </a:solidFill>
        </a:ln>
      </dgm:spPr>
      <dgm:t>
        <a:bodyPr/>
        <a:lstStyle/>
        <a:p>
          <a:r>
            <a:rPr lang="fi-FI" dirty="0"/>
            <a:t>Opettaminen ulkomailla            2-365 pv</a:t>
          </a:r>
        </a:p>
      </dgm:t>
    </dgm:pt>
    <dgm:pt modelId="{D118F69C-C9C3-4066-88E4-6904F19AFD6F}" type="parTrans" cxnId="{946FFD6E-72B0-46DB-BD96-9BB03E97E024}">
      <dgm:prSet/>
      <dgm:spPr/>
      <dgm:t>
        <a:bodyPr/>
        <a:lstStyle/>
        <a:p>
          <a:endParaRPr lang="fi-FI"/>
        </a:p>
      </dgm:t>
    </dgm:pt>
    <dgm:pt modelId="{A8AA3237-EFFB-460A-B1EB-D017F30B3F12}" type="sibTrans" cxnId="{946FFD6E-72B0-46DB-BD96-9BB03E97E024}">
      <dgm:prSet/>
      <dgm:spPr/>
      <dgm:t>
        <a:bodyPr/>
        <a:lstStyle/>
        <a:p>
          <a:endParaRPr lang="fi-FI"/>
        </a:p>
      </dgm:t>
    </dgm:pt>
    <dgm:pt modelId="{BCFDA0C5-7E9D-40B7-9D87-2F9E2DB80816}">
      <dgm:prSet/>
      <dgm:spPr>
        <a:ln w="38100">
          <a:solidFill>
            <a:srgbClr val="0070C0">
              <a:alpha val="90000"/>
            </a:srgbClr>
          </a:solidFill>
        </a:ln>
      </dgm:spPr>
      <dgm:t>
        <a:bodyPr/>
        <a:lstStyle/>
        <a:p>
          <a:r>
            <a:rPr lang="fi-FI" dirty="0"/>
            <a:t>Täydennyskoulutuskurssi         2-30 pv</a:t>
          </a:r>
        </a:p>
      </dgm:t>
    </dgm:pt>
    <dgm:pt modelId="{98972FAE-A9B1-4EC4-8478-15571185FD20}" type="parTrans" cxnId="{E2772E1F-AB7C-4CA9-854D-BD7C2E6AE4F8}">
      <dgm:prSet/>
      <dgm:spPr/>
      <dgm:t>
        <a:bodyPr/>
        <a:lstStyle/>
        <a:p>
          <a:endParaRPr lang="fi-FI"/>
        </a:p>
      </dgm:t>
    </dgm:pt>
    <dgm:pt modelId="{ABD774FB-4347-4E82-A65C-684DB26BC366}" type="sibTrans" cxnId="{E2772E1F-AB7C-4CA9-854D-BD7C2E6AE4F8}">
      <dgm:prSet/>
      <dgm:spPr/>
      <dgm:t>
        <a:bodyPr/>
        <a:lstStyle/>
        <a:p>
          <a:endParaRPr lang="fi-FI"/>
        </a:p>
      </dgm:t>
    </dgm:pt>
    <dgm:pt modelId="{98A466C2-1C1E-4DD9-B778-3AF140EAA8D6}" type="pres">
      <dgm:prSet presAssocID="{F1E76323-8929-4FE7-89E1-38C64F6CB73D}" presName="Name0" presStyleCnt="0">
        <dgm:presLayoutVars>
          <dgm:dir/>
          <dgm:animLvl val="lvl"/>
          <dgm:resizeHandles val="exact"/>
        </dgm:presLayoutVars>
      </dgm:prSet>
      <dgm:spPr/>
    </dgm:pt>
    <dgm:pt modelId="{EA4D74B3-E79F-4A9A-86F7-58D156170127}" type="pres">
      <dgm:prSet presAssocID="{E65F5F0B-F226-4761-A5CA-AF3B0E629334}" presName="linNode" presStyleCnt="0"/>
      <dgm:spPr/>
    </dgm:pt>
    <dgm:pt modelId="{39ADEC10-98CA-4B6D-BFF7-3F7A2992563D}" type="pres">
      <dgm:prSet presAssocID="{E65F5F0B-F226-4761-A5CA-AF3B0E629334}" presName="parentText" presStyleLbl="node1" presStyleIdx="0" presStyleCnt="1">
        <dgm:presLayoutVars>
          <dgm:chMax val="1"/>
          <dgm:bulletEnabled val="1"/>
        </dgm:presLayoutVars>
      </dgm:prSet>
      <dgm:spPr/>
    </dgm:pt>
    <dgm:pt modelId="{425ADA60-3394-466B-BCF2-8A936D9FFCFF}" type="pres">
      <dgm:prSet presAssocID="{E65F5F0B-F226-4761-A5CA-AF3B0E629334}" presName="descendantText" presStyleLbl="alignAccFollowNode1" presStyleIdx="0" presStyleCnt="1">
        <dgm:presLayoutVars>
          <dgm:bulletEnabled val="1"/>
        </dgm:presLayoutVars>
      </dgm:prSet>
      <dgm:spPr/>
    </dgm:pt>
  </dgm:ptLst>
  <dgm:cxnLst>
    <dgm:cxn modelId="{E2772E1F-AB7C-4CA9-854D-BD7C2E6AE4F8}" srcId="{E65F5F0B-F226-4761-A5CA-AF3B0E629334}" destId="{BCFDA0C5-7E9D-40B7-9D87-2F9E2DB80816}" srcOrd="2" destOrd="0" parTransId="{98972FAE-A9B1-4EC4-8478-15571185FD20}" sibTransId="{ABD774FB-4347-4E82-A65C-684DB26BC366}"/>
    <dgm:cxn modelId="{1E33D537-D813-4884-9311-FA9E952024BF}" type="presOf" srcId="{F1E76323-8929-4FE7-89E1-38C64F6CB73D}" destId="{98A466C2-1C1E-4DD9-B778-3AF140EAA8D6}" srcOrd="0" destOrd="0" presId="urn:microsoft.com/office/officeart/2005/8/layout/vList5"/>
    <dgm:cxn modelId="{93D54845-B6D1-41EB-8EF8-C0BE9DA0C123}" type="presOf" srcId="{E4B33F27-C66C-4F87-BAE3-AC48FC50DED5}" destId="{425ADA60-3394-466B-BCF2-8A936D9FFCFF}" srcOrd="0" destOrd="1" presId="urn:microsoft.com/office/officeart/2005/8/layout/vList5"/>
    <dgm:cxn modelId="{946FFD6E-72B0-46DB-BD96-9BB03E97E024}" srcId="{E65F5F0B-F226-4761-A5CA-AF3B0E629334}" destId="{E4B33F27-C66C-4F87-BAE3-AC48FC50DED5}" srcOrd="1" destOrd="0" parTransId="{D118F69C-C9C3-4066-88E4-6904F19AFD6F}" sibTransId="{A8AA3237-EFFB-460A-B1EB-D017F30B3F12}"/>
    <dgm:cxn modelId="{BDB5D379-3898-4ECB-A8F0-307238676BBB}" type="presOf" srcId="{E65F5F0B-F226-4761-A5CA-AF3B0E629334}" destId="{39ADEC10-98CA-4B6D-BFF7-3F7A2992563D}" srcOrd="0" destOrd="0" presId="urn:microsoft.com/office/officeart/2005/8/layout/vList5"/>
    <dgm:cxn modelId="{15056891-7464-490A-BFC6-C8C8705161D2}" type="presOf" srcId="{CF5103AF-05AA-4984-AD1D-AEDC9EA0CFA5}" destId="{425ADA60-3394-466B-BCF2-8A936D9FFCFF}" srcOrd="0" destOrd="0" presId="urn:microsoft.com/office/officeart/2005/8/layout/vList5"/>
    <dgm:cxn modelId="{B410239C-3D80-442B-AF4D-20E3ABA282E1}" srcId="{E65F5F0B-F226-4761-A5CA-AF3B0E629334}" destId="{CF5103AF-05AA-4984-AD1D-AEDC9EA0CFA5}" srcOrd="0" destOrd="0" parTransId="{D92A227E-140A-4409-B154-7E292609C88D}" sibTransId="{E17BEF82-815F-4113-A52D-A0C475C5FFAD}"/>
    <dgm:cxn modelId="{0918EBD4-FB2A-4930-8186-CFC4F3D2E6C3}" srcId="{F1E76323-8929-4FE7-89E1-38C64F6CB73D}" destId="{E65F5F0B-F226-4761-A5CA-AF3B0E629334}" srcOrd="0" destOrd="0" parTransId="{EC2E5491-5EDB-4CF0-9D48-52E5A3DAB8FD}" sibTransId="{694F7A5C-51CE-45DC-83EE-6A482ED897FE}"/>
    <dgm:cxn modelId="{283371FE-C11B-4C9B-BF17-FA9C604C0843}" type="presOf" srcId="{BCFDA0C5-7E9D-40B7-9D87-2F9E2DB80816}" destId="{425ADA60-3394-466B-BCF2-8A936D9FFCFF}" srcOrd="0" destOrd="2" presId="urn:microsoft.com/office/officeart/2005/8/layout/vList5"/>
    <dgm:cxn modelId="{06F3B583-2A48-41C7-8FDC-3B2701573485}" type="presParOf" srcId="{98A466C2-1C1E-4DD9-B778-3AF140EAA8D6}" destId="{EA4D74B3-E79F-4A9A-86F7-58D156170127}" srcOrd="0" destOrd="0" presId="urn:microsoft.com/office/officeart/2005/8/layout/vList5"/>
    <dgm:cxn modelId="{DEEB905C-12FF-43E6-87F5-9371D0506FF3}" type="presParOf" srcId="{EA4D74B3-E79F-4A9A-86F7-58D156170127}" destId="{39ADEC10-98CA-4B6D-BFF7-3F7A2992563D}" srcOrd="0" destOrd="0" presId="urn:microsoft.com/office/officeart/2005/8/layout/vList5"/>
    <dgm:cxn modelId="{D34ECA24-7082-45F4-B55B-59149E629169}" type="presParOf" srcId="{EA4D74B3-E79F-4A9A-86F7-58D156170127}" destId="{425ADA60-3394-466B-BCF2-8A936D9FFCFF}"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6044FA-448D-4D15-8F7E-FEAEEEF7CD72}"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fi-FI"/>
        </a:p>
      </dgm:t>
    </dgm:pt>
    <dgm:pt modelId="{00169872-6648-4BA4-B092-BC5031F4836C}">
      <dgm:prSet custT="1"/>
      <dgm:spPr>
        <a:ln w="57150">
          <a:solidFill>
            <a:srgbClr val="0070C0"/>
          </a:solidFill>
        </a:ln>
      </dgm:spPr>
      <dgm:t>
        <a:bodyPr/>
        <a:lstStyle/>
        <a:p>
          <a:r>
            <a:rPr lang="fi-FI" sz="2000" b="1" dirty="0"/>
            <a:t>Muut toiminnot</a:t>
          </a:r>
          <a:endParaRPr lang="fi-FI" sz="2000" dirty="0"/>
        </a:p>
      </dgm:t>
    </dgm:pt>
    <dgm:pt modelId="{5187FA18-ABD6-4C6D-920C-DD9BB1D4D34F}" type="parTrans" cxnId="{06733675-4F40-4D23-8D4E-515578F619A0}">
      <dgm:prSet/>
      <dgm:spPr/>
      <dgm:t>
        <a:bodyPr/>
        <a:lstStyle/>
        <a:p>
          <a:endParaRPr lang="fi-FI"/>
        </a:p>
      </dgm:t>
    </dgm:pt>
    <dgm:pt modelId="{1B65B4B9-2F55-4246-B364-EDC3A808D867}" type="sibTrans" cxnId="{06733675-4F40-4D23-8D4E-515578F619A0}">
      <dgm:prSet/>
      <dgm:spPr/>
      <dgm:t>
        <a:bodyPr/>
        <a:lstStyle/>
        <a:p>
          <a:endParaRPr lang="fi-FI"/>
        </a:p>
      </dgm:t>
    </dgm:pt>
    <dgm:pt modelId="{6E001339-6AEB-4730-B0BB-57B5992E3D65}">
      <dgm:prSet/>
      <dgm:spPr>
        <a:ln w="38100">
          <a:solidFill>
            <a:srgbClr val="0070C0">
              <a:alpha val="90000"/>
            </a:srgbClr>
          </a:solidFill>
        </a:ln>
      </dgm:spPr>
      <dgm:t>
        <a:bodyPr/>
        <a:lstStyle/>
        <a:p>
          <a:r>
            <a:rPr lang="fi-FI"/>
            <a:t>Kutsutut asiantuntija 2-60 pv </a:t>
          </a:r>
        </a:p>
      </dgm:t>
    </dgm:pt>
    <dgm:pt modelId="{97DA56E0-0D48-4111-BF37-FB997F3AA7AB}" type="parTrans" cxnId="{34D423A0-3A3B-4BB3-82D3-9A66BF351C2F}">
      <dgm:prSet/>
      <dgm:spPr/>
      <dgm:t>
        <a:bodyPr/>
        <a:lstStyle/>
        <a:p>
          <a:endParaRPr lang="fi-FI"/>
        </a:p>
      </dgm:t>
    </dgm:pt>
    <dgm:pt modelId="{ED88EF27-D413-4AE0-9961-BD3845EE4F3B}" type="sibTrans" cxnId="{34D423A0-3A3B-4BB3-82D3-9A66BF351C2F}">
      <dgm:prSet/>
      <dgm:spPr/>
      <dgm:t>
        <a:bodyPr/>
        <a:lstStyle/>
        <a:p>
          <a:endParaRPr lang="fi-FI"/>
        </a:p>
      </dgm:t>
    </dgm:pt>
    <dgm:pt modelId="{D29218D6-04C6-497F-A2EB-B930EB44DAD8}">
      <dgm:prSet/>
      <dgm:spPr>
        <a:ln w="38100">
          <a:solidFill>
            <a:srgbClr val="0070C0">
              <a:alpha val="90000"/>
            </a:srgbClr>
          </a:solidFill>
        </a:ln>
      </dgm:spPr>
      <dgm:t>
        <a:bodyPr/>
        <a:lstStyle/>
        <a:p>
          <a:r>
            <a:rPr lang="fi-FI" dirty="0"/>
            <a:t>Opettajaksi opiskelevien vastaanottaminen 10-365 pv</a:t>
          </a:r>
        </a:p>
      </dgm:t>
    </dgm:pt>
    <dgm:pt modelId="{7522402E-4F88-493C-AC51-CCABE0E6EE5B}" type="parTrans" cxnId="{EBB8C1E1-FD55-41E6-8BF0-83082DC5F725}">
      <dgm:prSet/>
      <dgm:spPr/>
      <dgm:t>
        <a:bodyPr/>
        <a:lstStyle/>
        <a:p>
          <a:endParaRPr lang="fi-FI"/>
        </a:p>
      </dgm:t>
    </dgm:pt>
    <dgm:pt modelId="{45E91150-1E4A-4ECE-91DB-4B4F483BF883}" type="sibTrans" cxnId="{EBB8C1E1-FD55-41E6-8BF0-83082DC5F725}">
      <dgm:prSet/>
      <dgm:spPr/>
      <dgm:t>
        <a:bodyPr/>
        <a:lstStyle/>
        <a:p>
          <a:endParaRPr lang="fi-FI"/>
        </a:p>
      </dgm:t>
    </dgm:pt>
    <dgm:pt modelId="{E7BB0253-F3A4-486E-AD16-4CD3B7EB44E0}">
      <dgm:prSet/>
      <dgm:spPr>
        <a:ln w="38100">
          <a:solidFill>
            <a:srgbClr val="0070C0">
              <a:alpha val="90000"/>
            </a:srgbClr>
          </a:solidFill>
        </a:ln>
      </dgm:spPr>
      <dgm:t>
        <a:bodyPr/>
        <a:lstStyle/>
        <a:p>
          <a:r>
            <a:rPr lang="fi-FI" dirty="0"/>
            <a:t>Valmistelevat vierailut</a:t>
          </a:r>
        </a:p>
      </dgm:t>
    </dgm:pt>
    <dgm:pt modelId="{1E2FE1E0-D847-4844-93D8-36B9BCE3F996}" type="parTrans" cxnId="{B8FA0166-C0B3-448E-8A32-8E6F01B73B54}">
      <dgm:prSet/>
      <dgm:spPr/>
      <dgm:t>
        <a:bodyPr/>
        <a:lstStyle/>
        <a:p>
          <a:endParaRPr lang="fi-FI"/>
        </a:p>
      </dgm:t>
    </dgm:pt>
    <dgm:pt modelId="{7CAF8BA8-010F-4442-BE75-F40D166238BA}" type="sibTrans" cxnId="{B8FA0166-C0B3-448E-8A32-8E6F01B73B54}">
      <dgm:prSet/>
      <dgm:spPr/>
      <dgm:t>
        <a:bodyPr/>
        <a:lstStyle/>
        <a:p>
          <a:endParaRPr lang="fi-FI"/>
        </a:p>
      </dgm:t>
    </dgm:pt>
    <dgm:pt modelId="{C79E5158-53AD-475D-8EBC-241C617A84D0}" type="pres">
      <dgm:prSet presAssocID="{186044FA-448D-4D15-8F7E-FEAEEEF7CD72}" presName="Name0" presStyleCnt="0">
        <dgm:presLayoutVars>
          <dgm:dir/>
          <dgm:animLvl val="lvl"/>
          <dgm:resizeHandles val="exact"/>
        </dgm:presLayoutVars>
      </dgm:prSet>
      <dgm:spPr/>
    </dgm:pt>
    <dgm:pt modelId="{258AA63D-F703-40AF-96C9-4660FEA3369F}" type="pres">
      <dgm:prSet presAssocID="{00169872-6648-4BA4-B092-BC5031F4836C}" presName="linNode" presStyleCnt="0"/>
      <dgm:spPr/>
    </dgm:pt>
    <dgm:pt modelId="{6F609D0A-E03E-461D-9E92-EC0542F72B4C}" type="pres">
      <dgm:prSet presAssocID="{00169872-6648-4BA4-B092-BC5031F4836C}" presName="parentText" presStyleLbl="node1" presStyleIdx="0" presStyleCnt="1" custLinFactNeighborX="276" custLinFactNeighborY="3377">
        <dgm:presLayoutVars>
          <dgm:chMax val="1"/>
          <dgm:bulletEnabled val="1"/>
        </dgm:presLayoutVars>
      </dgm:prSet>
      <dgm:spPr/>
    </dgm:pt>
    <dgm:pt modelId="{F7C116C1-7878-41BC-AECC-E1141042C90D}" type="pres">
      <dgm:prSet presAssocID="{00169872-6648-4BA4-B092-BC5031F4836C}" presName="descendantText" presStyleLbl="alignAccFollowNode1" presStyleIdx="0" presStyleCnt="1">
        <dgm:presLayoutVars>
          <dgm:bulletEnabled val="1"/>
        </dgm:presLayoutVars>
      </dgm:prSet>
      <dgm:spPr/>
    </dgm:pt>
  </dgm:ptLst>
  <dgm:cxnLst>
    <dgm:cxn modelId="{B8FA0166-C0B3-448E-8A32-8E6F01B73B54}" srcId="{00169872-6648-4BA4-B092-BC5031F4836C}" destId="{E7BB0253-F3A4-486E-AD16-4CD3B7EB44E0}" srcOrd="2" destOrd="0" parTransId="{1E2FE1E0-D847-4844-93D8-36B9BCE3F996}" sibTransId="{7CAF8BA8-010F-4442-BE75-F40D166238BA}"/>
    <dgm:cxn modelId="{47A6744E-00DB-4467-B8E1-4686E631B2E5}" type="presOf" srcId="{186044FA-448D-4D15-8F7E-FEAEEEF7CD72}" destId="{C79E5158-53AD-475D-8EBC-241C617A84D0}" srcOrd="0" destOrd="0" presId="urn:microsoft.com/office/officeart/2005/8/layout/vList5"/>
    <dgm:cxn modelId="{06733675-4F40-4D23-8D4E-515578F619A0}" srcId="{186044FA-448D-4D15-8F7E-FEAEEEF7CD72}" destId="{00169872-6648-4BA4-B092-BC5031F4836C}" srcOrd="0" destOrd="0" parTransId="{5187FA18-ABD6-4C6D-920C-DD9BB1D4D34F}" sibTransId="{1B65B4B9-2F55-4246-B364-EDC3A808D867}"/>
    <dgm:cxn modelId="{AC100A7F-C771-4D99-8C8D-F11BBC19DBAF}" type="presOf" srcId="{E7BB0253-F3A4-486E-AD16-4CD3B7EB44E0}" destId="{F7C116C1-7878-41BC-AECC-E1141042C90D}" srcOrd="0" destOrd="2" presId="urn:microsoft.com/office/officeart/2005/8/layout/vList5"/>
    <dgm:cxn modelId="{9D526D99-8B0D-450A-8A00-D2C07C7B00CB}" type="presOf" srcId="{6E001339-6AEB-4730-B0BB-57B5992E3D65}" destId="{F7C116C1-7878-41BC-AECC-E1141042C90D}" srcOrd="0" destOrd="0" presId="urn:microsoft.com/office/officeart/2005/8/layout/vList5"/>
    <dgm:cxn modelId="{34D423A0-3A3B-4BB3-82D3-9A66BF351C2F}" srcId="{00169872-6648-4BA4-B092-BC5031F4836C}" destId="{6E001339-6AEB-4730-B0BB-57B5992E3D65}" srcOrd="0" destOrd="0" parTransId="{97DA56E0-0D48-4111-BF37-FB997F3AA7AB}" sibTransId="{ED88EF27-D413-4AE0-9961-BD3845EE4F3B}"/>
    <dgm:cxn modelId="{876863AA-9E67-4893-B0C4-F7F782C6A744}" type="presOf" srcId="{00169872-6648-4BA4-B092-BC5031F4836C}" destId="{6F609D0A-E03E-461D-9E92-EC0542F72B4C}" srcOrd="0" destOrd="0" presId="urn:microsoft.com/office/officeart/2005/8/layout/vList5"/>
    <dgm:cxn modelId="{EBB8C1E1-FD55-41E6-8BF0-83082DC5F725}" srcId="{00169872-6648-4BA4-B092-BC5031F4836C}" destId="{D29218D6-04C6-497F-A2EB-B930EB44DAD8}" srcOrd="1" destOrd="0" parTransId="{7522402E-4F88-493C-AC51-CCABE0E6EE5B}" sibTransId="{45E91150-1E4A-4ECE-91DB-4B4F483BF883}"/>
    <dgm:cxn modelId="{6BDB3AF0-C62E-4A5C-99DA-109B09DA6B65}" type="presOf" srcId="{D29218D6-04C6-497F-A2EB-B930EB44DAD8}" destId="{F7C116C1-7878-41BC-AECC-E1141042C90D}" srcOrd="0" destOrd="1" presId="urn:microsoft.com/office/officeart/2005/8/layout/vList5"/>
    <dgm:cxn modelId="{E661114C-CFC9-43DA-AB03-E5F20D4EE77E}" type="presParOf" srcId="{C79E5158-53AD-475D-8EBC-241C617A84D0}" destId="{258AA63D-F703-40AF-96C9-4660FEA3369F}" srcOrd="0" destOrd="0" presId="urn:microsoft.com/office/officeart/2005/8/layout/vList5"/>
    <dgm:cxn modelId="{48D167F6-0BB6-4DE7-BB41-261556339285}" type="presParOf" srcId="{258AA63D-F703-40AF-96C9-4660FEA3369F}" destId="{6F609D0A-E03E-461D-9E92-EC0542F72B4C}" srcOrd="0" destOrd="0" presId="urn:microsoft.com/office/officeart/2005/8/layout/vList5"/>
    <dgm:cxn modelId="{C1851860-70B6-4D2B-9C34-BA00560492B8}" type="presParOf" srcId="{258AA63D-F703-40AF-96C9-4660FEA3369F}" destId="{F7C116C1-7878-41BC-AECC-E1141042C90D}" srcOrd="1" destOrd="0" presId="urn:microsoft.com/office/officeart/2005/8/layout/vList5"/>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740D52-6077-41C2-8725-35B23AF59045}">
      <dsp:nvSpPr>
        <dsp:cNvPr id="0" name=""/>
        <dsp:cNvSpPr/>
      </dsp:nvSpPr>
      <dsp:spPr>
        <a:xfrm rot="5400000">
          <a:off x="2693990" y="-531003"/>
          <a:ext cx="1750288" cy="3249867"/>
        </a:xfrm>
        <a:prstGeom prst="round2SameRect">
          <a:avLst/>
        </a:prstGeom>
        <a:solidFill>
          <a:schemeClr val="lt1">
            <a:alpha val="90000"/>
            <a:tint val="40000"/>
            <a:hueOff val="0"/>
            <a:satOff val="0"/>
            <a:lumOff val="0"/>
            <a:alphaOff val="0"/>
          </a:schemeClr>
        </a:solidFill>
        <a:ln w="38100" cap="flat" cmpd="sng" algn="ctr">
          <a:solidFill>
            <a:srgbClr val="0070C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fi-FI" sz="1900" b="0" kern="1200" dirty="0"/>
            <a:t>Ryhmäliikkuvuus</a:t>
          </a:r>
          <a:r>
            <a:rPr lang="fi-FI" sz="1900" kern="1200" dirty="0"/>
            <a:t> 2-30 pv</a:t>
          </a:r>
        </a:p>
        <a:p>
          <a:pPr marL="171450" lvl="1" indent="-171450" algn="l" defTabSz="844550">
            <a:lnSpc>
              <a:spcPct val="90000"/>
            </a:lnSpc>
            <a:spcBef>
              <a:spcPct val="0"/>
            </a:spcBef>
            <a:spcAft>
              <a:spcPct val="15000"/>
            </a:spcAft>
            <a:buChar char="•"/>
          </a:pPr>
          <a:r>
            <a:rPr lang="fi-FI" sz="1900" kern="1200" dirty="0"/>
            <a:t>Lyhytkestoinen liikkuvuus 10-29 pv</a:t>
          </a:r>
        </a:p>
        <a:p>
          <a:pPr marL="171450" lvl="1" indent="-171450" algn="l" defTabSz="844550">
            <a:lnSpc>
              <a:spcPct val="90000"/>
            </a:lnSpc>
            <a:spcBef>
              <a:spcPct val="0"/>
            </a:spcBef>
            <a:spcAft>
              <a:spcPct val="15000"/>
            </a:spcAft>
            <a:buChar char="•"/>
          </a:pPr>
          <a:r>
            <a:rPr lang="fi-FI" sz="1900" kern="1200" dirty="0"/>
            <a:t>Pitkäkestoinen liikkuvuus 30-365 pv</a:t>
          </a:r>
        </a:p>
      </dsp:txBody>
      <dsp:txXfrm rot="-5400000">
        <a:off x="1944201" y="304228"/>
        <a:ext cx="3164425" cy="1579404"/>
      </dsp:txXfrm>
    </dsp:sp>
    <dsp:sp modelId="{A8EDCE65-3132-42C2-81CC-C2BDDFA8F3AF}">
      <dsp:nvSpPr>
        <dsp:cNvPr id="0" name=""/>
        <dsp:cNvSpPr/>
      </dsp:nvSpPr>
      <dsp:spPr>
        <a:xfrm>
          <a:off x="525" y="0"/>
          <a:ext cx="1943674" cy="2187860"/>
        </a:xfrm>
        <a:prstGeom prst="roundRect">
          <a:avLst/>
        </a:prstGeom>
        <a:solidFill>
          <a:schemeClr val="lt1">
            <a:hueOff val="0"/>
            <a:satOff val="0"/>
            <a:lumOff val="0"/>
            <a:alphaOff val="0"/>
          </a:schemeClr>
        </a:solidFill>
        <a:ln w="57150"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fi-FI" sz="2000" b="1" kern="1200" dirty="0"/>
            <a:t>Opiskelija-liikkuvuudet</a:t>
          </a:r>
        </a:p>
      </dsp:txBody>
      <dsp:txXfrm>
        <a:off x="95407" y="94882"/>
        <a:ext cx="1753910" cy="19980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5ADA60-3394-466B-BCF2-8A936D9FFCFF}">
      <dsp:nvSpPr>
        <dsp:cNvPr id="0" name=""/>
        <dsp:cNvSpPr/>
      </dsp:nvSpPr>
      <dsp:spPr>
        <a:xfrm rot="5400000">
          <a:off x="3102127" y="-828523"/>
          <a:ext cx="1619942" cy="3681975"/>
        </a:xfrm>
        <a:prstGeom prst="round2SameRect">
          <a:avLst/>
        </a:prstGeom>
        <a:solidFill>
          <a:schemeClr val="lt1">
            <a:alpha val="90000"/>
            <a:tint val="40000"/>
            <a:hueOff val="0"/>
            <a:satOff val="0"/>
            <a:lumOff val="0"/>
            <a:alphaOff val="0"/>
          </a:schemeClr>
        </a:solidFill>
        <a:ln w="38100" cap="flat" cmpd="sng" algn="ctr">
          <a:solidFill>
            <a:srgbClr val="0070C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fi-FI" sz="1800" kern="1200"/>
            <a:t>Job shadowing 2-60 pv</a:t>
          </a:r>
        </a:p>
        <a:p>
          <a:pPr marL="171450" lvl="1" indent="-171450" algn="l" defTabSz="800100">
            <a:lnSpc>
              <a:spcPct val="90000"/>
            </a:lnSpc>
            <a:spcBef>
              <a:spcPct val="0"/>
            </a:spcBef>
            <a:spcAft>
              <a:spcPct val="15000"/>
            </a:spcAft>
            <a:buChar char="•"/>
          </a:pPr>
          <a:r>
            <a:rPr lang="fi-FI" sz="1800" kern="1200" dirty="0"/>
            <a:t>Opettaminen ulkomailla            2-365 pv</a:t>
          </a:r>
        </a:p>
        <a:p>
          <a:pPr marL="171450" lvl="1" indent="-171450" algn="l" defTabSz="800100">
            <a:lnSpc>
              <a:spcPct val="90000"/>
            </a:lnSpc>
            <a:spcBef>
              <a:spcPct val="0"/>
            </a:spcBef>
            <a:spcAft>
              <a:spcPct val="15000"/>
            </a:spcAft>
            <a:buChar char="•"/>
          </a:pPr>
          <a:r>
            <a:rPr lang="fi-FI" sz="1800" kern="1200" dirty="0"/>
            <a:t>Täydennyskoulutuskurssi         2-30 pv</a:t>
          </a:r>
        </a:p>
      </dsp:txBody>
      <dsp:txXfrm rot="-5400000">
        <a:off x="2071111" y="281572"/>
        <a:ext cx="3602896" cy="1461784"/>
      </dsp:txXfrm>
    </dsp:sp>
    <dsp:sp modelId="{39ADEC10-98CA-4B6D-BFF7-3F7A2992563D}">
      <dsp:nvSpPr>
        <dsp:cNvPr id="0" name=""/>
        <dsp:cNvSpPr/>
      </dsp:nvSpPr>
      <dsp:spPr>
        <a:xfrm>
          <a:off x="0" y="0"/>
          <a:ext cx="2071111" cy="2024928"/>
        </a:xfrm>
        <a:prstGeom prst="roundRect">
          <a:avLst/>
        </a:prstGeom>
        <a:solidFill>
          <a:schemeClr val="lt1">
            <a:hueOff val="0"/>
            <a:satOff val="0"/>
            <a:lumOff val="0"/>
            <a:alphaOff val="0"/>
          </a:schemeClr>
        </a:solidFill>
        <a:ln w="57150"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fi-FI" sz="2000" b="1" kern="1200" dirty="0"/>
            <a:t>Henkilöstö-liikkuvuudet</a:t>
          </a:r>
          <a:endParaRPr lang="fi-FI" sz="2000" kern="1200" dirty="0"/>
        </a:p>
      </dsp:txBody>
      <dsp:txXfrm>
        <a:off x="98849" y="98849"/>
        <a:ext cx="1873413" cy="18272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C116C1-7878-41BC-AECC-E1141042C90D}">
      <dsp:nvSpPr>
        <dsp:cNvPr id="0" name=""/>
        <dsp:cNvSpPr/>
      </dsp:nvSpPr>
      <dsp:spPr>
        <a:xfrm rot="5400000">
          <a:off x="3354013" y="-1079418"/>
          <a:ext cx="1280300" cy="3759212"/>
        </a:xfrm>
        <a:prstGeom prst="round2SameRect">
          <a:avLst/>
        </a:prstGeom>
        <a:solidFill>
          <a:schemeClr val="lt1">
            <a:alpha val="90000"/>
            <a:tint val="40000"/>
            <a:hueOff val="0"/>
            <a:satOff val="0"/>
            <a:lumOff val="0"/>
            <a:alphaOff val="0"/>
          </a:schemeClr>
        </a:solidFill>
        <a:ln w="38100" cap="flat" cmpd="sng" algn="ctr">
          <a:solidFill>
            <a:srgbClr val="0070C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fi-FI" sz="1800" kern="1200"/>
            <a:t>Kutsutut asiantuntija 2-60 pv </a:t>
          </a:r>
        </a:p>
        <a:p>
          <a:pPr marL="171450" lvl="1" indent="-171450" algn="l" defTabSz="800100">
            <a:lnSpc>
              <a:spcPct val="90000"/>
            </a:lnSpc>
            <a:spcBef>
              <a:spcPct val="0"/>
            </a:spcBef>
            <a:spcAft>
              <a:spcPct val="15000"/>
            </a:spcAft>
            <a:buChar char="•"/>
          </a:pPr>
          <a:r>
            <a:rPr lang="fi-FI" sz="1800" kern="1200" dirty="0"/>
            <a:t>Opettajaksi opiskelevien vastaanottaminen 10-365 pv</a:t>
          </a:r>
        </a:p>
        <a:p>
          <a:pPr marL="171450" lvl="1" indent="-171450" algn="l" defTabSz="800100">
            <a:lnSpc>
              <a:spcPct val="90000"/>
            </a:lnSpc>
            <a:spcBef>
              <a:spcPct val="0"/>
            </a:spcBef>
            <a:spcAft>
              <a:spcPct val="15000"/>
            </a:spcAft>
            <a:buChar char="•"/>
          </a:pPr>
          <a:r>
            <a:rPr lang="fi-FI" sz="1800" kern="1200" dirty="0"/>
            <a:t>Valmistelevat vierailut</a:t>
          </a:r>
        </a:p>
      </dsp:txBody>
      <dsp:txXfrm rot="-5400000">
        <a:off x="2114558" y="222536"/>
        <a:ext cx="3696713" cy="1155302"/>
      </dsp:txXfrm>
    </dsp:sp>
    <dsp:sp modelId="{6F609D0A-E03E-461D-9E92-EC0542F72B4C}">
      <dsp:nvSpPr>
        <dsp:cNvPr id="0" name=""/>
        <dsp:cNvSpPr/>
      </dsp:nvSpPr>
      <dsp:spPr>
        <a:xfrm>
          <a:off x="10375" y="0"/>
          <a:ext cx="2114557" cy="1600375"/>
        </a:xfrm>
        <a:prstGeom prst="roundRect">
          <a:avLst/>
        </a:prstGeom>
        <a:solidFill>
          <a:schemeClr val="lt1">
            <a:hueOff val="0"/>
            <a:satOff val="0"/>
            <a:lumOff val="0"/>
            <a:alphaOff val="0"/>
          </a:schemeClr>
        </a:solidFill>
        <a:ln w="57150"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fi-FI" sz="2000" b="1" kern="1200" dirty="0"/>
            <a:t>Muut toiminnot</a:t>
          </a:r>
          <a:endParaRPr lang="fi-FI" sz="2000" kern="1200" dirty="0"/>
        </a:p>
      </dsp:txBody>
      <dsp:txXfrm>
        <a:off x="88499" y="78124"/>
        <a:ext cx="1958309" cy="144412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Roboto Medium" panose="02000000000000000000" pitchFamily="2" charset="0"/>
              </a:defRPr>
            </a:lvl1pPr>
          </a:lstStyle>
          <a:p>
            <a:endParaRPr lang="fi-FI" dirty="0"/>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Roboto Medium" panose="02000000000000000000" pitchFamily="2" charset="0"/>
              </a:defRPr>
            </a:lvl1pPr>
          </a:lstStyle>
          <a:p>
            <a:fld id="{5A9E0F85-CAF2-3249-8BCA-19ED9C72B158}" type="datetimeFigureOut">
              <a:rPr lang="fi-FI" smtClean="0"/>
              <a:pPr/>
              <a:t>19.1.2024</a:t>
            </a:fld>
            <a:endParaRPr lang="fi-FI" dirty="0"/>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dirty="0"/>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Roboto Medium" panose="02000000000000000000" pitchFamily="2" charset="0"/>
              </a:defRPr>
            </a:lvl1pPr>
          </a:lstStyle>
          <a:p>
            <a:endParaRPr lang="fi-FI" dirty="0"/>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Roboto Medium" panose="02000000000000000000" pitchFamily="2" charset="0"/>
              </a:defRPr>
            </a:lvl1pPr>
          </a:lstStyle>
          <a:p>
            <a:fld id="{AB35D22E-76C8-D841-93B5-42D3EF34CAF2}" type="slidenum">
              <a:rPr lang="fi-FI" smtClean="0"/>
              <a:pPr/>
              <a:t>‹#›</a:t>
            </a:fld>
            <a:endParaRPr lang="fi-FI" dirty="0"/>
          </a:p>
        </p:txBody>
      </p:sp>
    </p:spTree>
    <p:extLst>
      <p:ext uri="{BB962C8B-B14F-4D97-AF65-F5344CB8AC3E}">
        <p14:creationId xmlns:p14="http://schemas.microsoft.com/office/powerpoint/2010/main" val="4030139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oboto Medium" panose="02000000000000000000" pitchFamily="2" charset="0"/>
        <a:ea typeface="+mn-ea"/>
        <a:cs typeface="+mn-cs"/>
      </a:defRPr>
    </a:lvl1pPr>
    <a:lvl2pPr marL="457200" algn="l" defTabSz="914400" rtl="0" eaLnBrk="1" latinLnBrk="0" hangingPunct="1">
      <a:defRPr sz="1200" kern="1200">
        <a:solidFill>
          <a:schemeClr val="tx1"/>
        </a:solidFill>
        <a:latin typeface="Roboto Medium" panose="02000000000000000000" pitchFamily="2" charset="0"/>
        <a:ea typeface="+mn-ea"/>
        <a:cs typeface="+mn-cs"/>
      </a:defRPr>
    </a:lvl2pPr>
    <a:lvl3pPr marL="914400" algn="l" defTabSz="914400" rtl="0" eaLnBrk="1" latinLnBrk="0" hangingPunct="1">
      <a:defRPr sz="1200" kern="1200">
        <a:solidFill>
          <a:schemeClr val="tx1"/>
        </a:solidFill>
        <a:latin typeface="Roboto Medium" panose="02000000000000000000" pitchFamily="2" charset="0"/>
        <a:ea typeface="+mn-ea"/>
        <a:cs typeface="+mn-cs"/>
      </a:defRPr>
    </a:lvl3pPr>
    <a:lvl4pPr marL="1371600" algn="l" defTabSz="914400" rtl="0" eaLnBrk="1" latinLnBrk="0" hangingPunct="1">
      <a:defRPr sz="1200" kern="1200">
        <a:solidFill>
          <a:schemeClr val="tx1"/>
        </a:solidFill>
        <a:latin typeface="Roboto Medium" panose="02000000000000000000" pitchFamily="2" charset="0"/>
        <a:ea typeface="+mn-ea"/>
        <a:cs typeface="+mn-cs"/>
      </a:defRPr>
    </a:lvl4pPr>
    <a:lvl5pPr marL="1828800" algn="l" defTabSz="914400" rtl="0" eaLnBrk="1" latinLnBrk="0" hangingPunct="1">
      <a:defRPr sz="1200" kern="1200">
        <a:solidFill>
          <a:schemeClr val="tx1"/>
        </a:solidFill>
        <a:latin typeface="Roboto Medium"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69C4A3D8-BBC7-401E-A6FA-176965828335}" type="slidenum">
              <a:rPr lang="en-GB" smtClean="0"/>
              <a:t>2</a:t>
            </a:fld>
            <a:endParaRPr lang="en-GB"/>
          </a:p>
        </p:txBody>
      </p:sp>
    </p:spTree>
    <p:extLst>
      <p:ext uri="{BB962C8B-B14F-4D97-AF65-F5344CB8AC3E}">
        <p14:creationId xmlns:p14="http://schemas.microsoft.com/office/powerpoint/2010/main" val="1054205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AB35D22E-76C8-D841-93B5-42D3EF34CAF2}" type="slidenum">
              <a:rPr lang="fi-FI" smtClean="0"/>
              <a:pPr/>
              <a:t>6</a:t>
            </a:fld>
            <a:endParaRPr lang="fi-FI" dirty="0"/>
          </a:p>
        </p:txBody>
      </p:sp>
    </p:spTree>
    <p:extLst>
      <p:ext uri="{BB962C8B-B14F-4D97-AF65-F5344CB8AC3E}">
        <p14:creationId xmlns:p14="http://schemas.microsoft.com/office/powerpoint/2010/main" val="4109997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AB35D22E-76C8-D841-93B5-42D3EF34CAF2}" type="slidenum">
              <a:rPr lang="fi-FI" smtClean="0"/>
              <a:pPr/>
              <a:t>10</a:t>
            </a:fld>
            <a:endParaRPr lang="fi-FI" dirty="0"/>
          </a:p>
        </p:txBody>
      </p:sp>
    </p:spTree>
    <p:extLst>
      <p:ext uri="{BB962C8B-B14F-4D97-AF65-F5344CB8AC3E}">
        <p14:creationId xmlns:p14="http://schemas.microsoft.com/office/powerpoint/2010/main" val="2426453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AB35D22E-76C8-D841-93B5-42D3EF34CAF2}" type="slidenum">
              <a:rPr lang="fi-FI" smtClean="0"/>
              <a:pPr/>
              <a:t>11</a:t>
            </a:fld>
            <a:endParaRPr lang="fi-FI" dirty="0"/>
          </a:p>
        </p:txBody>
      </p:sp>
    </p:spTree>
    <p:extLst>
      <p:ext uri="{BB962C8B-B14F-4D97-AF65-F5344CB8AC3E}">
        <p14:creationId xmlns:p14="http://schemas.microsoft.com/office/powerpoint/2010/main" val="2525687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AB35D22E-76C8-D841-93B5-42D3EF34CAF2}" type="slidenum">
              <a:rPr lang="fi-FI" smtClean="0"/>
              <a:pPr/>
              <a:t>12</a:t>
            </a:fld>
            <a:endParaRPr lang="fi-FI" dirty="0"/>
          </a:p>
        </p:txBody>
      </p:sp>
    </p:spTree>
    <p:extLst>
      <p:ext uri="{BB962C8B-B14F-4D97-AF65-F5344CB8AC3E}">
        <p14:creationId xmlns:p14="http://schemas.microsoft.com/office/powerpoint/2010/main" val="113452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Esimerkki, mitä hanke voi pitää sisällään</a:t>
            </a:r>
          </a:p>
          <a:p>
            <a:r>
              <a:rPr lang="fi-FI" dirty="0"/>
              <a:t>Tarkoitus demonstroida sitä, kuinka monipuolista liikkuvuustoimintaa voi näissä hankkeissa toteuttaa</a:t>
            </a:r>
          </a:p>
        </p:txBody>
      </p:sp>
      <p:sp>
        <p:nvSpPr>
          <p:cNvPr id="4" name="Dian numeron paikkamerkki 3"/>
          <p:cNvSpPr>
            <a:spLocks noGrp="1"/>
          </p:cNvSpPr>
          <p:nvPr>
            <p:ph type="sldNum" sz="quarter" idx="5"/>
          </p:nvPr>
        </p:nvSpPr>
        <p:spPr/>
        <p:txBody>
          <a:bodyPr/>
          <a:lstStyle/>
          <a:p>
            <a:fld id="{AB35D22E-76C8-D841-93B5-42D3EF34CAF2}" type="slidenum">
              <a:rPr lang="fi-FI" smtClean="0"/>
              <a:pPr/>
              <a:t>13</a:t>
            </a:fld>
            <a:endParaRPr lang="fi-FI" dirty="0"/>
          </a:p>
        </p:txBody>
      </p:sp>
    </p:spTree>
    <p:extLst>
      <p:ext uri="{BB962C8B-B14F-4D97-AF65-F5344CB8AC3E}">
        <p14:creationId xmlns:p14="http://schemas.microsoft.com/office/powerpoint/2010/main" val="550770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Job-</a:t>
            </a:r>
            <a:r>
              <a:rPr lang="fi-FI" dirty="0" err="1"/>
              <a:t>shadowing</a:t>
            </a:r>
            <a:r>
              <a:rPr lang="fi-FI" dirty="0"/>
              <a:t>: mennään oppimaan uusia käytäntöjä ja saamaan uusia ideoita havainnoimalla vertaisia, (opettajia tai muita ammattilaisia) ja olemalla heidän kanssaan vuorovaikutuksessa päivittäisessä työssä vastaanottavassa organisaatiossa</a:t>
            </a:r>
          </a:p>
          <a:p>
            <a:r>
              <a:rPr lang="fi-FI" dirty="0"/>
              <a:t>Opetusjaksot: Osallistujat antavat opetusta oppijoille ja oppivat tehtävien suorittamisen ja vertaistensa kanssa tapahtuvan kokemustenvaihdon avulla</a:t>
            </a:r>
          </a:p>
          <a:p>
            <a:r>
              <a:rPr lang="fi-FI" dirty="0"/>
              <a:t>-&gt; Hallinnollisesti merkitään ja tuetaan samalla tavalla, mutta sisältö täysin eri</a:t>
            </a:r>
          </a:p>
          <a:p>
            <a:r>
              <a:rPr lang="fi-FI" dirty="0"/>
              <a:t>Kurssit: Täysin passiivista toimintaa, kuten luentojen, puheiden tai massakonferenssien kuuntelemista, ei tueta.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Kurssien järjestäjät ovat täysin riippumattomia Erasmus+ -ohjelmasta ja toimivat palveluntarjoajina vapailla markkinoilla, edunsaajaorganisaatio vastaa täydennyskoulutuksen valinnasta. </a:t>
            </a:r>
          </a:p>
          <a:p>
            <a:endParaRPr lang="fi-FI" dirty="0"/>
          </a:p>
        </p:txBody>
      </p:sp>
      <p:sp>
        <p:nvSpPr>
          <p:cNvPr id="4" name="Dian numeron paikkamerkki 3"/>
          <p:cNvSpPr>
            <a:spLocks noGrp="1"/>
          </p:cNvSpPr>
          <p:nvPr>
            <p:ph type="sldNum" sz="quarter" idx="5"/>
          </p:nvPr>
        </p:nvSpPr>
        <p:spPr/>
        <p:txBody>
          <a:bodyPr/>
          <a:lstStyle/>
          <a:p>
            <a:fld id="{AB35D22E-76C8-D841-93B5-42D3EF34CAF2}" type="slidenum">
              <a:rPr lang="fi-FI" smtClean="0"/>
              <a:pPr/>
              <a:t>17</a:t>
            </a:fld>
            <a:endParaRPr lang="fi-FI" dirty="0"/>
          </a:p>
        </p:txBody>
      </p:sp>
    </p:spTree>
    <p:extLst>
      <p:ext uri="{BB962C8B-B14F-4D97-AF65-F5344CB8AC3E}">
        <p14:creationId xmlns:p14="http://schemas.microsoft.com/office/powerpoint/2010/main" val="1892340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800" b="0" i="0" u="none" strike="noStrike" baseline="0" dirty="0">
                <a:solidFill>
                  <a:srgbClr val="000000"/>
                </a:solidFill>
                <a:latin typeface="Calibri" panose="020F0502020204030204" pitchFamily="34" charset="0"/>
              </a:rPr>
              <a:t>Esim.: valmistellaan paremmin niiden osallistujien liikkuvuusjaksoja, joilla on muita vähemmän mahdollisuuksia, aloitetaan yhteistyö uuden kumppaniorganisaation kanssa tai valmistellaan pidempikestoista liikkuvuustoimintaa. 	</a:t>
            </a:r>
          </a:p>
          <a:p>
            <a:endParaRPr lang="fi-FI" dirty="0"/>
          </a:p>
        </p:txBody>
      </p:sp>
      <p:sp>
        <p:nvSpPr>
          <p:cNvPr id="4" name="Dian numeron paikkamerkki 3"/>
          <p:cNvSpPr>
            <a:spLocks noGrp="1"/>
          </p:cNvSpPr>
          <p:nvPr>
            <p:ph type="sldNum" sz="quarter" idx="5"/>
          </p:nvPr>
        </p:nvSpPr>
        <p:spPr/>
        <p:txBody>
          <a:bodyPr/>
          <a:lstStyle/>
          <a:p>
            <a:fld id="{AB35D22E-76C8-D841-93B5-42D3EF34CAF2}" type="slidenum">
              <a:rPr lang="fi-FI" smtClean="0"/>
              <a:pPr/>
              <a:t>19</a:t>
            </a:fld>
            <a:endParaRPr lang="fi-FI" dirty="0"/>
          </a:p>
        </p:txBody>
      </p:sp>
    </p:spTree>
    <p:extLst>
      <p:ext uri="{BB962C8B-B14F-4D97-AF65-F5344CB8AC3E}">
        <p14:creationId xmlns:p14="http://schemas.microsoft.com/office/powerpoint/2010/main" val="3271340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Mitä asioita tulee huomioida liikkuvuusjakson järjestämisessä</a:t>
            </a:r>
          </a:p>
          <a:p>
            <a:r>
              <a:rPr lang="fi-FI" dirty="0"/>
              <a:t>Kannattaa miettiä mahdollisimman hyvin ja tarkasti jo hakuvaiheessa (työn jako, kuka tekee mitäkin)</a:t>
            </a:r>
          </a:p>
        </p:txBody>
      </p:sp>
      <p:sp>
        <p:nvSpPr>
          <p:cNvPr id="4" name="Dian numeron paikkamerkki 3"/>
          <p:cNvSpPr>
            <a:spLocks noGrp="1"/>
          </p:cNvSpPr>
          <p:nvPr>
            <p:ph type="sldNum" sz="quarter" idx="5"/>
          </p:nvPr>
        </p:nvSpPr>
        <p:spPr/>
        <p:txBody>
          <a:bodyPr/>
          <a:lstStyle/>
          <a:p>
            <a:fld id="{AB35D22E-76C8-D841-93B5-42D3EF34CAF2}" type="slidenum">
              <a:rPr lang="fi-FI" smtClean="0"/>
              <a:pPr/>
              <a:t>20</a:t>
            </a:fld>
            <a:endParaRPr lang="fi-FI" dirty="0"/>
          </a:p>
        </p:txBody>
      </p:sp>
    </p:spTree>
    <p:extLst>
      <p:ext uri="{BB962C8B-B14F-4D97-AF65-F5344CB8AC3E}">
        <p14:creationId xmlns:p14="http://schemas.microsoft.com/office/powerpoint/2010/main" val="1032803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Keskusteltavia asioita kumppanin kanssa</a:t>
            </a:r>
          </a:p>
        </p:txBody>
      </p:sp>
      <p:sp>
        <p:nvSpPr>
          <p:cNvPr id="4" name="Dian numeron paikkamerkki 3"/>
          <p:cNvSpPr>
            <a:spLocks noGrp="1"/>
          </p:cNvSpPr>
          <p:nvPr>
            <p:ph type="sldNum" sz="quarter" idx="5"/>
          </p:nvPr>
        </p:nvSpPr>
        <p:spPr/>
        <p:txBody>
          <a:bodyPr/>
          <a:lstStyle/>
          <a:p>
            <a:fld id="{AB35D22E-76C8-D841-93B5-42D3EF34CAF2}" type="slidenum">
              <a:rPr lang="fi-FI" smtClean="0"/>
              <a:pPr/>
              <a:t>21</a:t>
            </a:fld>
            <a:endParaRPr lang="fi-FI" dirty="0"/>
          </a:p>
        </p:txBody>
      </p:sp>
    </p:spTree>
    <p:extLst>
      <p:ext uri="{BB962C8B-B14F-4D97-AF65-F5344CB8AC3E}">
        <p14:creationId xmlns:p14="http://schemas.microsoft.com/office/powerpoint/2010/main" val="602217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Vastaanottavien koulujen etsiminen ja niiden kanssa vaihdoista sopiminen</a:t>
            </a:r>
          </a:p>
          <a:p>
            <a:pPr marL="171450" indent="-171450">
              <a:buFontTx/>
              <a:buChar char="-"/>
            </a:pPr>
            <a:r>
              <a:rPr lang="fi-FI" dirty="0"/>
              <a:t>Organisointituen käyttäminen (tai muuten apurahan) osittain myös vastaanottavalle koululle</a:t>
            </a:r>
          </a:p>
          <a:p>
            <a:pPr marL="171450" indent="-171450">
              <a:buFontTx/>
              <a:buChar char="-"/>
            </a:pPr>
            <a:r>
              <a:rPr lang="fi-FI" dirty="0"/>
              <a:t>Mentorin, yhteyshenkilön, tukihenkilön tehtävät ja millainen rooli heillä voi olla</a:t>
            </a:r>
          </a:p>
          <a:p>
            <a:pPr marL="171450" indent="-171450">
              <a:buFontTx/>
              <a:buChar char="-"/>
            </a:pPr>
            <a:r>
              <a:rPr lang="fi-FI" dirty="0"/>
              <a:t>Mitä ottaa huomioon osallistujien valinnassa</a:t>
            </a:r>
          </a:p>
          <a:p>
            <a:pPr marL="171450" indent="-171450">
              <a:buFontTx/>
              <a:buChar char="-"/>
            </a:pPr>
            <a:r>
              <a:rPr lang="fi-FI" dirty="0"/>
              <a:t>Learning </a:t>
            </a:r>
            <a:r>
              <a:rPr lang="fi-FI" dirty="0" err="1"/>
              <a:t>agreementin</a:t>
            </a:r>
            <a:r>
              <a:rPr lang="fi-FI" dirty="0"/>
              <a:t> käytöstä ja sen tärkeydestä ja koko prosessista miten vaihtojen sisällöistä ja tavoitteista sovitaan vastaanottavan koulun kanssa</a:t>
            </a:r>
          </a:p>
          <a:p>
            <a:pPr marL="171450" indent="-171450">
              <a:buFontTx/>
              <a:buChar char="-"/>
            </a:pPr>
            <a:r>
              <a:rPr lang="fi-FI" dirty="0" err="1"/>
              <a:t>Host</a:t>
            </a:r>
            <a:r>
              <a:rPr lang="fi-FI" dirty="0"/>
              <a:t>-perheiden valinnasta</a:t>
            </a:r>
          </a:p>
          <a:p>
            <a:pPr marL="171450" indent="-171450">
              <a:buFontTx/>
              <a:buChar char="-"/>
            </a:pPr>
            <a:r>
              <a:rPr lang="fi-FI" dirty="0"/>
              <a:t>Opiskelijoiden lähtövalmennuksesta ja valmistelusta ennen vaihtoa</a:t>
            </a:r>
          </a:p>
          <a:p>
            <a:endParaRPr lang="fi-FI" dirty="0"/>
          </a:p>
        </p:txBody>
      </p:sp>
      <p:sp>
        <p:nvSpPr>
          <p:cNvPr id="4" name="Dian numeron paikkamerkki 3"/>
          <p:cNvSpPr>
            <a:spLocks noGrp="1"/>
          </p:cNvSpPr>
          <p:nvPr>
            <p:ph type="sldNum" sz="quarter" idx="5"/>
          </p:nvPr>
        </p:nvSpPr>
        <p:spPr/>
        <p:txBody>
          <a:bodyPr/>
          <a:lstStyle/>
          <a:p>
            <a:fld id="{AB35D22E-76C8-D841-93B5-42D3EF34CAF2}" type="slidenum">
              <a:rPr lang="fi-FI" smtClean="0"/>
              <a:pPr/>
              <a:t>22</a:t>
            </a:fld>
            <a:endParaRPr lang="fi-FI" dirty="0"/>
          </a:p>
        </p:txBody>
      </p:sp>
    </p:spTree>
    <p:extLst>
      <p:ext uri="{BB962C8B-B14F-4D97-AF65-F5344CB8AC3E}">
        <p14:creationId xmlns:p14="http://schemas.microsoft.com/office/powerpoint/2010/main" val="2455984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Oppaasta löytyy myös ohjeita avustuksen jakamiseen vastaanottavan koulun kanssa</a:t>
            </a:r>
          </a:p>
        </p:txBody>
      </p:sp>
      <p:sp>
        <p:nvSpPr>
          <p:cNvPr id="4" name="Dian numeron paikkamerkki 3"/>
          <p:cNvSpPr>
            <a:spLocks noGrp="1"/>
          </p:cNvSpPr>
          <p:nvPr>
            <p:ph type="sldNum" sz="quarter" idx="5"/>
          </p:nvPr>
        </p:nvSpPr>
        <p:spPr/>
        <p:txBody>
          <a:bodyPr/>
          <a:lstStyle/>
          <a:p>
            <a:fld id="{AB35D22E-76C8-D841-93B5-42D3EF34CAF2}" type="slidenum">
              <a:rPr lang="fi-FI" smtClean="0"/>
              <a:pPr/>
              <a:t>23</a:t>
            </a:fld>
            <a:endParaRPr lang="fi-FI" dirty="0"/>
          </a:p>
        </p:txBody>
      </p:sp>
    </p:spTree>
    <p:extLst>
      <p:ext uri="{BB962C8B-B14F-4D97-AF65-F5344CB8AC3E}">
        <p14:creationId xmlns:p14="http://schemas.microsoft.com/office/powerpoint/2010/main" val="1916955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AB35D22E-76C8-D841-93B5-42D3EF34CAF2}" type="slidenum">
              <a:rPr lang="fi-FI" smtClean="0"/>
              <a:pPr/>
              <a:t>25</a:t>
            </a:fld>
            <a:endParaRPr lang="fi-FI" dirty="0"/>
          </a:p>
        </p:txBody>
      </p:sp>
    </p:spTree>
    <p:extLst>
      <p:ext uri="{BB962C8B-B14F-4D97-AF65-F5344CB8AC3E}">
        <p14:creationId xmlns:p14="http://schemas.microsoft.com/office/powerpoint/2010/main" val="140380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C8E6033A-29F5-49E0-B4BD-B3C98801306D}" type="slidenum">
              <a:rPr lang="fi-FI" smtClean="0"/>
              <a:t>29</a:t>
            </a:fld>
            <a:endParaRPr lang="fi-FI"/>
          </a:p>
        </p:txBody>
      </p:sp>
    </p:spTree>
    <p:extLst>
      <p:ext uri="{BB962C8B-B14F-4D97-AF65-F5344CB8AC3E}">
        <p14:creationId xmlns:p14="http://schemas.microsoft.com/office/powerpoint/2010/main" val="3296226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Relevanssi: Hakija ja kohderyhmä on relevantti yleissivistävän koulutuksen kannalta. Mahdollisuuksien tarjoaminen laajasti organisaatiossa; osallistujien valinta; muita vähemmän mahdollisuuksia omaavat? Pitkäkestoisista liikkuvuuksista lisäpisteitä.</a:t>
            </a:r>
          </a:p>
          <a:p>
            <a:r>
              <a:rPr lang="fi-FI" dirty="0"/>
              <a:t>Laatu: Onko tavoitteet kirjoitettu osaksi organisaation laajempaa kehittämistä? Hyödyt osallistujille sekä organisaatiolle? Työsuunnitelman selkeys, Ympäristövastuullisuuden painopisteen näkyminen; ympäristövastuullisuus liikkuvuuksien sisällöissä sekä vihreänä matkustamisena</a:t>
            </a:r>
          </a:p>
          <a:p>
            <a:r>
              <a:rPr lang="fi-FI" dirty="0"/>
              <a:t>Seuranta: Näkyykö miten hankkeen hyödyt valuvat koko organisaatioon? Hankkeen vaikutusten mittaaminen, Hankkeen tuloksista viestiminen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p:txBody>
      </p:sp>
      <p:sp>
        <p:nvSpPr>
          <p:cNvPr id="4" name="Dian numeron paikkamerkki 3"/>
          <p:cNvSpPr>
            <a:spLocks noGrp="1"/>
          </p:cNvSpPr>
          <p:nvPr>
            <p:ph type="sldNum" sz="quarter" idx="5"/>
          </p:nvPr>
        </p:nvSpPr>
        <p:spPr/>
        <p:txBody>
          <a:bodyPr/>
          <a:lstStyle/>
          <a:p>
            <a:fld id="{1211A092-CFA2-4828-BFBF-DF7857B0BB8B}" type="slidenum">
              <a:rPr lang="fi-FI" smtClean="0"/>
              <a:t>51</a:t>
            </a:fld>
            <a:endParaRPr lang="fi-FI"/>
          </a:p>
        </p:txBody>
      </p:sp>
    </p:spTree>
    <p:extLst>
      <p:ext uri="{BB962C8B-B14F-4D97-AF65-F5344CB8AC3E}">
        <p14:creationId xmlns:p14="http://schemas.microsoft.com/office/powerpoint/2010/main" val="298485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AB35D22E-76C8-D841-93B5-42D3EF34CAF2}" type="slidenum">
              <a:rPr lang="fi-FI" smtClean="0"/>
              <a:pPr/>
              <a:t>52</a:t>
            </a:fld>
            <a:endParaRPr lang="fi-FI" dirty="0"/>
          </a:p>
        </p:txBody>
      </p:sp>
    </p:spTree>
    <p:extLst>
      <p:ext uri="{BB962C8B-B14F-4D97-AF65-F5344CB8AC3E}">
        <p14:creationId xmlns:p14="http://schemas.microsoft.com/office/powerpoint/2010/main" val="767187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C8E6033A-29F5-49E0-B4BD-B3C98801306D}" type="slidenum">
              <a:rPr lang="fi-FI" smtClean="0"/>
              <a:t>53</a:t>
            </a:fld>
            <a:endParaRPr lang="fi-FI"/>
          </a:p>
        </p:txBody>
      </p:sp>
    </p:spTree>
    <p:extLst>
      <p:ext uri="{BB962C8B-B14F-4D97-AF65-F5344CB8AC3E}">
        <p14:creationId xmlns:p14="http://schemas.microsoft.com/office/powerpoint/2010/main" val="41889489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di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5DAE2B-DE09-4FB3-9D23-7B413DA06900}"/>
              </a:ext>
            </a:extLst>
          </p:cNvPr>
          <p:cNvSpPr>
            <a:spLocks noGrp="1"/>
          </p:cNvSpPr>
          <p:nvPr>
            <p:ph type="ctrTitle"/>
          </p:nvPr>
        </p:nvSpPr>
        <p:spPr>
          <a:xfrm>
            <a:off x="515937" y="657225"/>
            <a:ext cx="11160125" cy="2359741"/>
          </a:xfrm>
        </p:spPr>
        <p:txBody>
          <a:bodyPr anchor="b">
            <a:normAutofit/>
          </a:bodyPr>
          <a:lstStyle>
            <a:lvl1pPr algn="ctr">
              <a:defRPr sz="48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p:ph type="subTitle" idx="1"/>
          </p:nvPr>
        </p:nvSpPr>
        <p:spPr>
          <a:xfrm>
            <a:off x="874713" y="3429000"/>
            <a:ext cx="10442575" cy="1828799"/>
          </a:xfrm>
        </p:spPr>
        <p:txBody>
          <a:bodyPr>
            <a:normAutofit/>
          </a:bodyPr>
          <a:lstStyle>
            <a:lvl1pPr marL="0" indent="0" algn="ctr">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4" name="Kuva 3">
            <a:extLst>
              <a:ext uri="{FF2B5EF4-FFF2-40B4-BE49-F238E27FC236}">
                <a16:creationId xmlns:a16="http://schemas.microsoft.com/office/drawing/2014/main" id="{D20BD25D-7995-FCC7-7792-C5E80596325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6" name="Kuva 5">
            <a:extLst>
              <a:ext uri="{FF2B5EF4-FFF2-40B4-BE49-F238E27FC236}">
                <a16:creationId xmlns:a16="http://schemas.microsoft.com/office/drawing/2014/main" id="{E5220000-E707-19D4-C401-3774D17AB35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pic>
        <p:nvPicPr>
          <p:cNvPr id="8" name="Kuva 7">
            <a:extLst>
              <a:ext uri="{FF2B5EF4-FFF2-40B4-BE49-F238E27FC236}">
                <a16:creationId xmlns:a16="http://schemas.microsoft.com/office/drawing/2014/main" id="{AD362D12-FE07-3305-1EFC-B4A047B83B44}"/>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2966116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Otsikkodia kuvall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4DAA8099-12AD-9D0B-82A5-61EEFF82178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uorakulmio 3">
            <a:extLst>
              <a:ext uri="{FF2B5EF4-FFF2-40B4-BE49-F238E27FC236}">
                <a16:creationId xmlns:a16="http://schemas.microsoft.com/office/drawing/2014/main" id="{0F5FFFD9-9726-4154-5543-8209971AAEF0}"/>
              </a:ext>
              <a:ext uri="{C183D7F6-B498-43B3-948B-1728B52AA6E4}">
                <adec:decorative xmlns:adec="http://schemas.microsoft.com/office/drawing/2017/decorative" val="1"/>
              </a:ext>
            </a:extLst>
          </p:cNvPr>
          <p:cNvSpPr/>
          <p:nvPr userDrawn="1"/>
        </p:nvSpPr>
        <p:spPr>
          <a:xfrm>
            <a:off x="-1" y="2156347"/>
            <a:ext cx="12191999" cy="4720834"/>
          </a:xfrm>
          <a:prstGeom prst="rect">
            <a:avLst/>
          </a:prstGeom>
          <a:gradFill>
            <a:gsLst>
              <a:gs pos="5000">
                <a:schemeClr val="accent1">
                  <a:lumMod val="5000"/>
                  <a:lumOff val="95000"/>
                  <a:alpha val="0"/>
                </a:schemeClr>
              </a:gs>
              <a:gs pos="80000">
                <a:srgbClr val="007FC7"/>
              </a:gs>
            </a:gsLst>
            <a:lin ang="5400000" scaled="1"/>
          </a:gradFill>
          <a:ln>
            <a:no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8E993636-F80F-8C2C-6DEE-970882339C6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10" name="Kuva 9">
            <a:extLst>
              <a:ext uri="{FF2B5EF4-FFF2-40B4-BE49-F238E27FC236}">
                <a16:creationId xmlns:a16="http://schemas.microsoft.com/office/drawing/2014/main" id="{732A8550-80F1-336D-387B-B1644F7E9A2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sp>
        <p:nvSpPr>
          <p:cNvPr id="2" name="Otsikko 1">
            <a:extLst>
              <a:ext uri="{FF2B5EF4-FFF2-40B4-BE49-F238E27FC236}">
                <a16:creationId xmlns:a16="http://schemas.microsoft.com/office/drawing/2014/main" id="{BF5DAE2B-DE09-4FB3-9D23-7B413DA06900}"/>
              </a:ext>
            </a:extLst>
          </p:cNvPr>
          <p:cNvSpPr>
            <a:spLocks noGrp="1"/>
          </p:cNvSpPr>
          <p:nvPr userDrawn="1">
            <p:ph type="ctrTitle"/>
          </p:nvPr>
        </p:nvSpPr>
        <p:spPr>
          <a:xfrm>
            <a:off x="516529" y="2311385"/>
            <a:ext cx="11159534" cy="1907680"/>
          </a:xfrm>
          <a:effectLst>
            <a:glow rad="127000">
              <a:srgbClr val="000000"/>
            </a:glow>
          </a:effectLst>
        </p:spPr>
        <p:txBody>
          <a:bodyPr anchor="ctr">
            <a:normAutofit/>
          </a:bodyPr>
          <a:lstStyle>
            <a:lvl1pPr algn="ctr">
              <a:defRPr sz="4800">
                <a:solidFill>
                  <a:schemeClr val="bg1"/>
                </a:solidFill>
                <a:effectLst>
                  <a:glow rad="254000">
                    <a:srgbClr val="000000">
                      <a:alpha val="35000"/>
                    </a:srgbClr>
                  </a:glow>
                </a:effect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userDrawn="1">
            <p:ph type="subTitle" idx="1"/>
          </p:nvPr>
        </p:nvSpPr>
        <p:spPr>
          <a:xfrm>
            <a:off x="874714" y="4459023"/>
            <a:ext cx="10442574" cy="865398"/>
          </a:xfrm>
        </p:spPr>
        <p:txBody>
          <a:bodyPr anchor="ctr">
            <a:normAutofit/>
          </a:bodyPr>
          <a:lstStyle>
            <a:lvl1pPr marL="0" indent="0" algn="ctr">
              <a:buNone/>
              <a:defRPr sz="2000">
                <a:solidFill>
                  <a:schemeClr val="bg1"/>
                </a:solidFill>
                <a:effectLst>
                  <a:glow rad="127000">
                    <a:srgbClr val="000000">
                      <a:alpha val="30000"/>
                    </a:srgb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4">
            <a:extLst>
              <a:ext uri="{FF2B5EF4-FFF2-40B4-BE49-F238E27FC236}">
                <a16:creationId xmlns:a16="http://schemas.microsoft.com/office/drawing/2014/main" id="{93400D72-7D55-2B39-3BC4-0BF1659A1657}"/>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2204251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Otsikkodia kuvall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FBFD7E54-2A38-9274-53DB-1B5F29D19F3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uorakulmio 3">
            <a:extLst>
              <a:ext uri="{FF2B5EF4-FFF2-40B4-BE49-F238E27FC236}">
                <a16:creationId xmlns:a16="http://schemas.microsoft.com/office/drawing/2014/main" id="{F94BEAD5-5604-CAAB-81B4-7C3D807F91A9}"/>
              </a:ext>
              <a:ext uri="{C183D7F6-B498-43B3-948B-1728B52AA6E4}">
                <adec:decorative xmlns:adec="http://schemas.microsoft.com/office/drawing/2017/decorative" val="1"/>
              </a:ext>
            </a:extLst>
          </p:cNvPr>
          <p:cNvSpPr/>
          <p:nvPr userDrawn="1"/>
        </p:nvSpPr>
        <p:spPr>
          <a:xfrm>
            <a:off x="-1" y="2156347"/>
            <a:ext cx="12191999" cy="4720834"/>
          </a:xfrm>
          <a:prstGeom prst="rect">
            <a:avLst/>
          </a:prstGeom>
          <a:gradFill>
            <a:gsLst>
              <a:gs pos="5000">
                <a:schemeClr val="accent1">
                  <a:lumMod val="5000"/>
                  <a:lumOff val="95000"/>
                  <a:alpha val="0"/>
                </a:schemeClr>
              </a:gs>
              <a:gs pos="80000">
                <a:srgbClr val="007FC7"/>
              </a:gs>
            </a:gsLst>
            <a:lin ang="5400000" scaled="1"/>
          </a:gradFill>
          <a:ln>
            <a:no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1D1BD8DE-7633-DD73-2BF3-EC53320B8AF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9" name="Kuva 8">
            <a:extLst>
              <a:ext uri="{FF2B5EF4-FFF2-40B4-BE49-F238E27FC236}">
                <a16:creationId xmlns:a16="http://schemas.microsoft.com/office/drawing/2014/main" id="{FC63FA34-9FEF-DEC1-89A1-661C1D40B0F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sp>
        <p:nvSpPr>
          <p:cNvPr id="2" name="Otsikko 1">
            <a:extLst>
              <a:ext uri="{FF2B5EF4-FFF2-40B4-BE49-F238E27FC236}">
                <a16:creationId xmlns:a16="http://schemas.microsoft.com/office/drawing/2014/main" id="{BF5DAE2B-DE09-4FB3-9D23-7B413DA06900}"/>
              </a:ext>
            </a:extLst>
          </p:cNvPr>
          <p:cNvSpPr>
            <a:spLocks noGrp="1"/>
          </p:cNvSpPr>
          <p:nvPr userDrawn="1">
            <p:ph type="ctrTitle"/>
          </p:nvPr>
        </p:nvSpPr>
        <p:spPr>
          <a:xfrm>
            <a:off x="516529" y="2311385"/>
            <a:ext cx="11159534" cy="1907680"/>
          </a:xfrm>
          <a:effectLst>
            <a:glow rad="127000">
              <a:srgbClr val="000000"/>
            </a:glow>
          </a:effectLst>
        </p:spPr>
        <p:txBody>
          <a:bodyPr anchor="ctr">
            <a:normAutofit/>
          </a:bodyPr>
          <a:lstStyle>
            <a:lvl1pPr algn="ctr">
              <a:defRPr sz="4800">
                <a:solidFill>
                  <a:schemeClr val="bg1"/>
                </a:solidFill>
                <a:effectLst>
                  <a:glow rad="254000">
                    <a:srgbClr val="000000">
                      <a:alpha val="35000"/>
                    </a:srgbClr>
                  </a:glow>
                </a:effect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userDrawn="1">
            <p:ph type="subTitle" idx="1"/>
          </p:nvPr>
        </p:nvSpPr>
        <p:spPr>
          <a:xfrm>
            <a:off x="874714" y="4459023"/>
            <a:ext cx="10442574" cy="865398"/>
          </a:xfrm>
        </p:spPr>
        <p:txBody>
          <a:bodyPr anchor="ctr">
            <a:normAutofit/>
          </a:bodyPr>
          <a:lstStyle>
            <a:lvl1pPr marL="0" indent="0" algn="ctr">
              <a:buNone/>
              <a:defRPr sz="2000">
                <a:solidFill>
                  <a:schemeClr val="bg1"/>
                </a:solidFill>
                <a:effectLst>
                  <a:glow rad="127000">
                    <a:srgbClr val="000000">
                      <a:alpha val="30000"/>
                    </a:srgb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4">
            <a:extLst>
              <a:ext uri="{FF2B5EF4-FFF2-40B4-BE49-F238E27FC236}">
                <a16:creationId xmlns:a16="http://schemas.microsoft.com/office/drawing/2014/main" id="{95DD0773-A2E9-D5DF-945C-0D6EC816E148}"/>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1492259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Otsikkodia kuvall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55EA1659-7B8A-1AFA-E162-96C779F1240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Suorakulmio 8">
            <a:extLst>
              <a:ext uri="{FF2B5EF4-FFF2-40B4-BE49-F238E27FC236}">
                <a16:creationId xmlns:a16="http://schemas.microsoft.com/office/drawing/2014/main" id="{5D34B88A-270C-0798-FA41-DBD41ADC175A}"/>
              </a:ext>
              <a:ext uri="{C183D7F6-B498-43B3-948B-1728B52AA6E4}">
                <adec:decorative xmlns:adec="http://schemas.microsoft.com/office/drawing/2017/decorative" val="1"/>
              </a:ext>
            </a:extLst>
          </p:cNvPr>
          <p:cNvSpPr/>
          <p:nvPr userDrawn="1"/>
        </p:nvSpPr>
        <p:spPr>
          <a:xfrm>
            <a:off x="-1" y="2156347"/>
            <a:ext cx="12191999" cy="4720834"/>
          </a:xfrm>
          <a:prstGeom prst="rect">
            <a:avLst/>
          </a:prstGeom>
          <a:gradFill>
            <a:gsLst>
              <a:gs pos="5000">
                <a:schemeClr val="accent1">
                  <a:lumMod val="5000"/>
                  <a:lumOff val="95000"/>
                  <a:alpha val="0"/>
                </a:schemeClr>
              </a:gs>
              <a:gs pos="80000">
                <a:srgbClr val="007FC7"/>
              </a:gs>
            </a:gsLst>
            <a:lin ang="5400000" scaled="1"/>
          </a:gradFill>
          <a:ln>
            <a:no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pic>
        <p:nvPicPr>
          <p:cNvPr id="6" name="Kuva 5">
            <a:extLst>
              <a:ext uri="{FF2B5EF4-FFF2-40B4-BE49-F238E27FC236}">
                <a16:creationId xmlns:a16="http://schemas.microsoft.com/office/drawing/2014/main" id="{0E5F5660-3D2C-549F-B955-A2B8C890520D}"/>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8" name="Kuva 7">
            <a:extLst>
              <a:ext uri="{FF2B5EF4-FFF2-40B4-BE49-F238E27FC236}">
                <a16:creationId xmlns:a16="http://schemas.microsoft.com/office/drawing/2014/main" id="{1084B48F-0D3D-5FD8-4867-5848EC96834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9460" y="202824"/>
            <a:ext cx="1261840" cy="225042"/>
          </a:xfrm>
          <a:prstGeom prst="rect">
            <a:avLst/>
          </a:prstGeom>
        </p:spPr>
      </p:pic>
      <p:sp>
        <p:nvSpPr>
          <p:cNvPr id="2" name="Otsikko 1">
            <a:extLst>
              <a:ext uri="{FF2B5EF4-FFF2-40B4-BE49-F238E27FC236}">
                <a16:creationId xmlns:a16="http://schemas.microsoft.com/office/drawing/2014/main" id="{BF5DAE2B-DE09-4FB3-9D23-7B413DA06900}"/>
              </a:ext>
            </a:extLst>
          </p:cNvPr>
          <p:cNvSpPr>
            <a:spLocks noGrp="1"/>
          </p:cNvSpPr>
          <p:nvPr userDrawn="1">
            <p:ph type="ctrTitle"/>
          </p:nvPr>
        </p:nvSpPr>
        <p:spPr>
          <a:xfrm>
            <a:off x="516529" y="2311385"/>
            <a:ext cx="11159534" cy="1907680"/>
          </a:xfrm>
          <a:effectLst>
            <a:glow rad="127000">
              <a:srgbClr val="000000"/>
            </a:glow>
          </a:effectLst>
        </p:spPr>
        <p:txBody>
          <a:bodyPr anchor="ctr">
            <a:normAutofit/>
          </a:bodyPr>
          <a:lstStyle>
            <a:lvl1pPr algn="ctr">
              <a:defRPr sz="4800">
                <a:solidFill>
                  <a:schemeClr val="bg1"/>
                </a:solidFill>
                <a:effectLst>
                  <a:glow rad="254000">
                    <a:srgbClr val="000000">
                      <a:alpha val="35000"/>
                    </a:srgbClr>
                  </a:glow>
                </a:effect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userDrawn="1">
            <p:ph type="subTitle" idx="1"/>
          </p:nvPr>
        </p:nvSpPr>
        <p:spPr>
          <a:xfrm>
            <a:off x="874714" y="4459023"/>
            <a:ext cx="10442574" cy="865398"/>
          </a:xfrm>
        </p:spPr>
        <p:txBody>
          <a:bodyPr anchor="ctr">
            <a:normAutofit/>
          </a:bodyPr>
          <a:lstStyle>
            <a:lvl1pPr marL="0" indent="0" algn="ctr">
              <a:buNone/>
              <a:defRPr sz="2000">
                <a:solidFill>
                  <a:schemeClr val="bg1"/>
                </a:solidFill>
                <a:effectLst>
                  <a:glow rad="127000">
                    <a:srgbClr val="000000">
                      <a:alpha val="30000"/>
                    </a:srgb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4">
            <a:extLst>
              <a:ext uri="{FF2B5EF4-FFF2-40B4-BE49-F238E27FC236}">
                <a16:creationId xmlns:a16="http://schemas.microsoft.com/office/drawing/2014/main" id="{FB11181B-93DD-8B5A-7E73-DEA961E01215}"/>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3301536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Otsikkodia kuvall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ECEB7359-1A76-B30C-532B-FFE53F76E40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uorakulmio 3">
            <a:extLst>
              <a:ext uri="{FF2B5EF4-FFF2-40B4-BE49-F238E27FC236}">
                <a16:creationId xmlns:a16="http://schemas.microsoft.com/office/drawing/2014/main" id="{69371868-1210-28FF-B299-B3C77A65E456}"/>
              </a:ext>
              <a:ext uri="{C183D7F6-B498-43B3-948B-1728B52AA6E4}">
                <adec:decorative xmlns:adec="http://schemas.microsoft.com/office/drawing/2017/decorative" val="1"/>
              </a:ext>
            </a:extLst>
          </p:cNvPr>
          <p:cNvSpPr/>
          <p:nvPr userDrawn="1"/>
        </p:nvSpPr>
        <p:spPr>
          <a:xfrm>
            <a:off x="-1" y="2156347"/>
            <a:ext cx="12191999" cy="4720834"/>
          </a:xfrm>
          <a:prstGeom prst="rect">
            <a:avLst/>
          </a:prstGeom>
          <a:gradFill>
            <a:gsLst>
              <a:gs pos="5000">
                <a:schemeClr val="accent1">
                  <a:lumMod val="5000"/>
                  <a:lumOff val="95000"/>
                  <a:alpha val="0"/>
                </a:schemeClr>
              </a:gs>
              <a:gs pos="80000">
                <a:srgbClr val="007FC7"/>
              </a:gs>
            </a:gsLst>
            <a:lin ang="5400000" scaled="1"/>
          </a:gradFill>
          <a:ln>
            <a:no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A02536DA-0479-4E40-2983-9C016549F2B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9" name="Kuva 8">
            <a:extLst>
              <a:ext uri="{FF2B5EF4-FFF2-40B4-BE49-F238E27FC236}">
                <a16:creationId xmlns:a16="http://schemas.microsoft.com/office/drawing/2014/main" id="{7CED289A-4791-09CD-5317-134EEF720EF4}"/>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sp>
        <p:nvSpPr>
          <p:cNvPr id="2" name="Otsikko 1">
            <a:extLst>
              <a:ext uri="{FF2B5EF4-FFF2-40B4-BE49-F238E27FC236}">
                <a16:creationId xmlns:a16="http://schemas.microsoft.com/office/drawing/2014/main" id="{BF5DAE2B-DE09-4FB3-9D23-7B413DA06900}"/>
              </a:ext>
            </a:extLst>
          </p:cNvPr>
          <p:cNvSpPr>
            <a:spLocks noGrp="1"/>
          </p:cNvSpPr>
          <p:nvPr userDrawn="1">
            <p:ph type="ctrTitle"/>
          </p:nvPr>
        </p:nvSpPr>
        <p:spPr>
          <a:xfrm>
            <a:off x="516529" y="2311385"/>
            <a:ext cx="11159534" cy="1907680"/>
          </a:xfrm>
          <a:effectLst>
            <a:glow rad="127000">
              <a:srgbClr val="000000"/>
            </a:glow>
          </a:effectLst>
        </p:spPr>
        <p:txBody>
          <a:bodyPr anchor="ctr">
            <a:normAutofit/>
          </a:bodyPr>
          <a:lstStyle>
            <a:lvl1pPr algn="ctr">
              <a:defRPr sz="4800">
                <a:solidFill>
                  <a:schemeClr val="bg1"/>
                </a:solidFill>
                <a:effectLst>
                  <a:glow rad="254000">
                    <a:srgbClr val="000000">
                      <a:alpha val="35000"/>
                    </a:srgbClr>
                  </a:glow>
                </a:effect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userDrawn="1">
            <p:ph type="subTitle" idx="1"/>
          </p:nvPr>
        </p:nvSpPr>
        <p:spPr>
          <a:xfrm>
            <a:off x="874714" y="4459023"/>
            <a:ext cx="10442574" cy="865398"/>
          </a:xfrm>
        </p:spPr>
        <p:txBody>
          <a:bodyPr anchor="ctr">
            <a:normAutofit/>
          </a:bodyPr>
          <a:lstStyle>
            <a:lvl1pPr marL="0" indent="0" algn="ctr">
              <a:buNone/>
              <a:defRPr sz="2000">
                <a:solidFill>
                  <a:schemeClr val="bg1"/>
                </a:solidFill>
                <a:effectLst>
                  <a:glow rad="127000">
                    <a:srgbClr val="000000">
                      <a:alpha val="30000"/>
                    </a:srgb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4">
            <a:extLst>
              <a:ext uri="{FF2B5EF4-FFF2-40B4-BE49-F238E27FC236}">
                <a16:creationId xmlns:a16="http://schemas.microsoft.com/office/drawing/2014/main" id="{6C7A4B73-F959-6778-CF9D-5F8E5178E68F}"/>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713250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Otsikkodia kuvall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9E01A034-DE67-AB1D-55FE-303B4E07CBD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Suorakulmio 9">
            <a:extLst>
              <a:ext uri="{FF2B5EF4-FFF2-40B4-BE49-F238E27FC236}">
                <a16:creationId xmlns:a16="http://schemas.microsoft.com/office/drawing/2014/main" id="{DE1E2B78-2CA7-F799-1EB7-2E2B8F1FE7F2}"/>
              </a:ext>
              <a:ext uri="{C183D7F6-B498-43B3-948B-1728B52AA6E4}">
                <adec:decorative xmlns:adec="http://schemas.microsoft.com/office/drawing/2017/decorative" val="1"/>
              </a:ext>
            </a:extLst>
          </p:cNvPr>
          <p:cNvSpPr/>
          <p:nvPr userDrawn="1"/>
        </p:nvSpPr>
        <p:spPr>
          <a:xfrm>
            <a:off x="-1" y="2156347"/>
            <a:ext cx="12191999" cy="4720834"/>
          </a:xfrm>
          <a:prstGeom prst="rect">
            <a:avLst/>
          </a:prstGeom>
          <a:gradFill>
            <a:gsLst>
              <a:gs pos="5000">
                <a:schemeClr val="accent1">
                  <a:lumMod val="5000"/>
                  <a:lumOff val="95000"/>
                  <a:alpha val="0"/>
                </a:schemeClr>
              </a:gs>
              <a:gs pos="80000">
                <a:srgbClr val="007FC7"/>
              </a:gs>
            </a:gsLst>
            <a:lin ang="5400000" scaled="1"/>
          </a:gradFill>
          <a:ln>
            <a:no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pic>
        <p:nvPicPr>
          <p:cNvPr id="6" name="Kuva 5">
            <a:extLst>
              <a:ext uri="{FF2B5EF4-FFF2-40B4-BE49-F238E27FC236}">
                <a16:creationId xmlns:a16="http://schemas.microsoft.com/office/drawing/2014/main" id="{51B2E515-8FE6-BB6C-000C-78056752913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8" name="Kuva 7">
            <a:extLst>
              <a:ext uri="{FF2B5EF4-FFF2-40B4-BE49-F238E27FC236}">
                <a16:creationId xmlns:a16="http://schemas.microsoft.com/office/drawing/2014/main" id="{8724BBDD-286B-8825-2569-3491CF6D69C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9460" y="202824"/>
            <a:ext cx="1261840" cy="225042"/>
          </a:xfrm>
          <a:prstGeom prst="rect">
            <a:avLst/>
          </a:prstGeom>
          <a:effectLst>
            <a:outerShdw blurRad="50800" dist="38100" dir="2700000" algn="tl" rotWithShape="0">
              <a:prstClr val="black">
                <a:alpha val="40000"/>
              </a:prstClr>
            </a:outerShdw>
          </a:effectLst>
        </p:spPr>
      </p:pic>
      <p:sp>
        <p:nvSpPr>
          <p:cNvPr id="2" name="Otsikko 1">
            <a:extLst>
              <a:ext uri="{FF2B5EF4-FFF2-40B4-BE49-F238E27FC236}">
                <a16:creationId xmlns:a16="http://schemas.microsoft.com/office/drawing/2014/main" id="{BF5DAE2B-DE09-4FB3-9D23-7B413DA06900}"/>
              </a:ext>
            </a:extLst>
          </p:cNvPr>
          <p:cNvSpPr>
            <a:spLocks noGrp="1"/>
          </p:cNvSpPr>
          <p:nvPr userDrawn="1">
            <p:ph type="ctrTitle"/>
          </p:nvPr>
        </p:nvSpPr>
        <p:spPr>
          <a:xfrm>
            <a:off x="516529" y="2311385"/>
            <a:ext cx="11159534" cy="1907680"/>
          </a:xfrm>
          <a:effectLst>
            <a:glow rad="127000">
              <a:srgbClr val="000000"/>
            </a:glow>
          </a:effectLst>
        </p:spPr>
        <p:txBody>
          <a:bodyPr anchor="ctr">
            <a:normAutofit/>
          </a:bodyPr>
          <a:lstStyle>
            <a:lvl1pPr algn="ctr">
              <a:defRPr sz="4800">
                <a:solidFill>
                  <a:schemeClr val="bg1"/>
                </a:solidFill>
                <a:effectLst>
                  <a:glow rad="254000">
                    <a:srgbClr val="000000">
                      <a:alpha val="35000"/>
                    </a:srgbClr>
                  </a:glow>
                </a:effect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userDrawn="1">
            <p:ph type="subTitle" idx="1"/>
          </p:nvPr>
        </p:nvSpPr>
        <p:spPr>
          <a:xfrm>
            <a:off x="874714" y="4459023"/>
            <a:ext cx="10442574" cy="865398"/>
          </a:xfrm>
        </p:spPr>
        <p:txBody>
          <a:bodyPr anchor="ctr">
            <a:normAutofit/>
          </a:bodyPr>
          <a:lstStyle>
            <a:lvl1pPr marL="0" indent="0" algn="ctr">
              <a:buNone/>
              <a:defRPr sz="2000">
                <a:solidFill>
                  <a:schemeClr val="bg1"/>
                </a:solidFill>
                <a:effectLst>
                  <a:glow rad="127000">
                    <a:srgbClr val="000000">
                      <a:alpha val="30000"/>
                    </a:srgb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4">
            <a:extLst>
              <a:ext uri="{FF2B5EF4-FFF2-40B4-BE49-F238E27FC236}">
                <a16:creationId xmlns:a16="http://schemas.microsoft.com/office/drawing/2014/main" id="{1993A0E3-F132-10B4-B13E-7E89F4EED002}"/>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3767515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6_Otsikkodia kuvall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020592CC-4EAC-DE6C-6267-924B0CC083E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uorakulmio 3">
            <a:extLst>
              <a:ext uri="{FF2B5EF4-FFF2-40B4-BE49-F238E27FC236}">
                <a16:creationId xmlns:a16="http://schemas.microsoft.com/office/drawing/2014/main" id="{A244589D-2574-6D37-0924-74CBDDD0BF4A}"/>
              </a:ext>
              <a:ext uri="{C183D7F6-B498-43B3-948B-1728B52AA6E4}">
                <adec:decorative xmlns:adec="http://schemas.microsoft.com/office/drawing/2017/decorative" val="1"/>
              </a:ext>
            </a:extLst>
          </p:cNvPr>
          <p:cNvSpPr/>
          <p:nvPr userDrawn="1"/>
        </p:nvSpPr>
        <p:spPr>
          <a:xfrm>
            <a:off x="-1" y="2156347"/>
            <a:ext cx="12191999" cy="4720834"/>
          </a:xfrm>
          <a:prstGeom prst="rect">
            <a:avLst/>
          </a:prstGeom>
          <a:gradFill>
            <a:gsLst>
              <a:gs pos="5000">
                <a:schemeClr val="accent1">
                  <a:lumMod val="5000"/>
                  <a:lumOff val="95000"/>
                  <a:alpha val="0"/>
                </a:schemeClr>
              </a:gs>
              <a:gs pos="80000">
                <a:srgbClr val="007FC7"/>
              </a:gs>
            </a:gsLst>
            <a:lin ang="5400000" scaled="1"/>
          </a:gradFill>
          <a:ln>
            <a:no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2C0E1288-CC7D-6FA4-8A7D-9766DC2EC3C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9" name="Kuva 8">
            <a:extLst>
              <a:ext uri="{FF2B5EF4-FFF2-40B4-BE49-F238E27FC236}">
                <a16:creationId xmlns:a16="http://schemas.microsoft.com/office/drawing/2014/main" id="{FF20339C-5962-B10B-9A1F-47A20FA4A7C4}"/>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sp>
        <p:nvSpPr>
          <p:cNvPr id="2" name="Otsikko 1">
            <a:extLst>
              <a:ext uri="{FF2B5EF4-FFF2-40B4-BE49-F238E27FC236}">
                <a16:creationId xmlns:a16="http://schemas.microsoft.com/office/drawing/2014/main" id="{BF5DAE2B-DE09-4FB3-9D23-7B413DA06900}"/>
              </a:ext>
            </a:extLst>
          </p:cNvPr>
          <p:cNvSpPr>
            <a:spLocks noGrp="1"/>
          </p:cNvSpPr>
          <p:nvPr userDrawn="1">
            <p:ph type="ctrTitle"/>
          </p:nvPr>
        </p:nvSpPr>
        <p:spPr>
          <a:xfrm>
            <a:off x="516529" y="2311385"/>
            <a:ext cx="11159534" cy="1907680"/>
          </a:xfrm>
          <a:effectLst>
            <a:glow rad="127000">
              <a:srgbClr val="000000"/>
            </a:glow>
          </a:effectLst>
        </p:spPr>
        <p:txBody>
          <a:bodyPr anchor="ctr">
            <a:normAutofit/>
          </a:bodyPr>
          <a:lstStyle>
            <a:lvl1pPr algn="ctr">
              <a:defRPr sz="4800">
                <a:solidFill>
                  <a:schemeClr val="bg1"/>
                </a:solidFill>
                <a:effectLst>
                  <a:glow rad="254000">
                    <a:srgbClr val="000000">
                      <a:alpha val="35000"/>
                    </a:srgbClr>
                  </a:glow>
                </a:effect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userDrawn="1">
            <p:ph type="subTitle" idx="1"/>
          </p:nvPr>
        </p:nvSpPr>
        <p:spPr>
          <a:xfrm>
            <a:off x="874714" y="4459023"/>
            <a:ext cx="10442574" cy="865398"/>
          </a:xfrm>
        </p:spPr>
        <p:txBody>
          <a:bodyPr anchor="ctr">
            <a:normAutofit/>
          </a:bodyPr>
          <a:lstStyle>
            <a:lvl1pPr marL="0" indent="0" algn="ctr">
              <a:buNone/>
              <a:defRPr sz="2000">
                <a:solidFill>
                  <a:schemeClr val="bg1"/>
                </a:solidFill>
                <a:effectLst>
                  <a:glow rad="127000">
                    <a:srgbClr val="000000">
                      <a:alpha val="30000"/>
                    </a:srgb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4">
            <a:extLst>
              <a:ext uri="{FF2B5EF4-FFF2-40B4-BE49-F238E27FC236}">
                <a16:creationId xmlns:a16="http://schemas.microsoft.com/office/drawing/2014/main" id="{D052068A-E4C7-A324-CB85-EB2792524E8A}"/>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1406773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7_Otsikkodia kuvall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F832FF50-AF1F-9409-706E-ABA01B6DE79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uorakulmio 3">
            <a:extLst>
              <a:ext uri="{FF2B5EF4-FFF2-40B4-BE49-F238E27FC236}">
                <a16:creationId xmlns:a16="http://schemas.microsoft.com/office/drawing/2014/main" id="{10C9F002-1B42-919F-4CDD-1016C37B08B5}"/>
              </a:ext>
              <a:ext uri="{C183D7F6-B498-43B3-948B-1728B52AA6E4}">
                <adec:decorative xmlns:adec="http://schemas.microsoft.com/office/drawing/2017/decorative" val="1"/>
              </a:ext>
            </a:extLst>
          </p:cNvPr>
          <p:cNvSpPr/>
          <p:nvPr userDrawn="1"/>
        </p:nvSpPr>
        <p:spPr>
          <a:xfrm>
            <a:off x="-1" y="2156347"/>
            <a:ext cx="12191999" cy="4720834"/>
          </a:xfrm>
          <a:prstGeom prst="rect">
            <a:avLst/>
          </a:prstGeom>
          <a:gradFill>
            <a:gsLst>
              <a:gs pos="5000">
                <a:schemeClr val="accent1">
                  <a:lumMod val="5000"/>
                  <a:lumOff val="95000"/>
                  <a:alpha val="0"/>
                </a:schemeClr>
              </a:gs>
              <a:gs pos="80000">
                <a:srgbClr val="007FC7"/>
              </a:gs>
            </a:gsLst>
            <a:lin ang="5400000" scaled="1"/>
          </a:gradFill>
          <a:ln>
            <a:no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C9B0D052-D878-0BE8-E389-EF2AD6BEF55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9" name="Kuva 8">
            <a:extLst>
              <a:ext uri="{FF2B5EF4-FFF2-40B4-BE49-F238E27FC236}">
                <a16:creationId xmlns:a16="http://schemas.microsoft.com/office/drawing/2014/main" id="{18B768BA-0FD2-AA6B-6FCB-943614034680}"/>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9460" y="202824"/>
            <a:ext cx="1261840" cy="225042"/>
          </a:xfrm>
          <a:prstGeom prst="rect">
            <a:avLst/>
          </a:prstGeom>
        </p:spPr>
      </p:pic>
      <p:sp>
        <p:nvSpPr>
          <p:cNvPr id="2" name="Otsikko 1">
            <a:extLst>
              <a:ext uri="{FF2B5EF4-FFF2-40B4-BE49-F238E27FC236}">
                <a16:creationId xmlns:a16="http://schemas.microsoft.com/office/drawing/2014/main" id="{BF5DAE2B-DE09-4FB3-9D23-7B413DA06900}"/>
              </a:ext>
            </a:extLst>
          </p:cNvPr>
          <p:cNvSpPr>
            <a:spLocks noGrp="1"/>
          </p:cNvSpPr>
          <p:nvPr userDrawn="1">
            <p:ph type="ctrTitle"/>
          </p:nvPr>
        </p:nvSpPr>
        <p:spPr>
          <a:xfrm>
            <a:off x="516529" y="2311385"/>
            <a:ext cx="11159534" cy="1907680"/>
          </a:xfrm>
          <a:effectLst>
            <a:glow rad="127000">
              <a:srgbClr val="000000"/>
            </a:glow>
          </a:effectLst>
        </p:spPr>
        <p:txBody>
          <a:bodyPr anchor="ctr">
            <a:normAutofit/>
          </a:bodyPr>
          <a:lstStyle>
            <a:lvl1pPr algn="ctr">
              <a:defRPr sz="4800">
                <a:solidFill>
                  <a:schemeClr val="bg1"/>
                </a:solidFill>
                <a:effectLst>
                  <a:glow rad="254000">
                    <a:srgbClr val="000000">
                      <a:alpha val="35000"/>
                    </a:srgbClr>
                  </a:glow>
                </a:effect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userDrawn="1">
            <p:ph type="subTitle" idx="1"/>
          </p:nvPr>
        </p:nvSpPr>
        <p:spPr>
          <a:xfrm>
            <a:off x="874714" y="4459023"/>
            <a:ext cx="10442574" cy="865398"/>
          </a:xfrm>
        </p:spPr>
        <p:txBody>
          <a:bodyPr anchor="ctr">
            <a:normAutofit/>
          </a:bodyPr>
          <a:lstStyle>
            <a:lvl1pPr marL="0" indent="0" algn="ctr">
              <a:buNone/>
              <a:defRPr sz="2000">
                <a:solidFill>
                  <a:schemeClr val="bg1"/>
                </a:solidFill>
                <a:effectLst>
                  <a:glow rad="127000">
                    <a:srgbClr val="000000">
                      <a:alpha val="30000"/>
                    </a:srgb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4">
            <a:extLst>
              <a:ext uri="{FF2B5EF4-FFF2-40B4-BE49-F238E27FC236}">
                <a16:creationId xmlns:a16="http://schemas.microsoft.com/office/drawing/2014/main" id="{5C5A70CC-872F-0C08-5C18-A4EF1B61C923}"/>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3667647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ja sisältö bullet">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87025AF-936D-499C-B201-1107AC16D2DD}"/>
              </a:ext>
            </a:extLst>
          </p:cNvPr>
          <p:cNvSpPr>
            <a:spLocks noGrp="1"/>
          </p:cNvSpPr>
          <p:nvPr>
            <p:ph type="title" hasCustomPrompt="1"/>
          </p:nvPr>
        </p:nvSpPr>
        <p:spPr>
          <a:xfrm>
            <a:off x="874713" y="305519"/>
            <a:ext cx="10442576" cy="1103901"/>
          </a:xfrm>
        </p:spPr>
        <p:txBody>
          <a:bodyPr>
            <a:normAutofit/>
          </a:bodyPr>
          <a:lstStyle>
            <a:lvl1pPr>
              <a:defRPr sz="3200"/>
            </a:lvl1pPr>
          </a:lstStyle>
          <a:p>
            <a:r>
              <a:rPr lang="fi-FI" dirty="0"/>
              <a:t>Sisältösivu (</a:t>
            </a:r>
            <a:r>
              <a:rPr lang="fi-FI" dirty="0" err="1"/>
              <a:t>bullet</a:t>
            </a:r>
            <a:r>
              <a:rPr lang="fi-FI" dirty="0"/>
              <a:t>)</a:t>
            </a:r>
          </a:p>
        </p:txBody>
      </p:sp>
      <p:sp>
        <p:nvSpPr>
          <p:cNvPr id="3" name="Sisällön paikkamerkki 2">
            <a:extLst>
              <a:ext uri="{FF2B5EF4-FFF2-40B4-BE49-F238E27FC236}">
                <a16:creationId xmlns:a16="http://schemas.microsoft.com/office/drawing/2014/main" id="{3BFEBF57-CC7D-400E-B98A-122F6958813E}"/>
              </a:ext>
            </a:extLst>
          </p:cNvPr>
          <p:cNvSpPr>
            <a:spLocks noGrp="1"/>
          </p:cNvSpPr>
          <p:nvPr>
            <p:ph idx="1"/>
          </p:nvPr>
        </p:nvSpPr>
        <p:spPr>
          <a:xfrm>
            <a:off x="874714" y="1523567"/>
            <a:ext cx="10442576" cy="3816350"/>
          </a:xfrm>
        </p:spPr>
        <p:txBody>
          <a:bodyPr>
            <a:normAutofit/>
          </a:bodyPr>
          <a:lstStyle>
            <a:lvl1pPr marL="228600" indent="-228600">
              <a:buClr>
                <a:schemeClr val="tx2"/>
              </a:buClr>
              <a:buFont typeface="Arial" panose="020B0604020202020204" pitchFamily="34" charset="0"/>
              <a:buChar char="•"/>
              <a:defRPr sz="2000"/>
            </a:lvl1pPr>
            <a:lvl2pPr marL="628650" indent="-274638">
              <a:buClr>
                <a:srgbClr val="000000"/>
              </a:buClr>
              <a:buFont typeface="Arial" panose="020B0604020202020204" pitchFamily="34" charset="0"/>
              <a:buChar char="•"/>
              <a:defRPr sz="1800"/>
            </a:lvl2pPr>
          </a:lstStyle>
          <a:p>
            <a:pPr lvl="0"/>
            <a:r>
              <a:rPr lang="fi-FI" dirty="0"/>
              <a:t>Muokkaa tekstin perustyylejä napsauttamalla</a:t>
            </a:r>
          </a:p>
          <a:p>
            <a:pPr lvl="1"/>
            <a:r>
              <a:rPr lang="fi-FI" dirty="0"/>
              <a:t>toinen taso</a:t>
            </a:r>
          </a:p>
        </p:txBody>
      </p:sp>
      <p:sp>
        <p:nvSpPr>
          <p:cNvPr id="5" name="Alatunnisteen paikkamerkki 4">
            <a:extLst>
              <a:ext uri="{FF2B5EF4-FFF2-40B4-BE49-F238E27FC236}">
                <a16:creationId xmlns:a16="http://schemas.microsoft.com/office/drawing/2014/main" id="{FD637AD6-4B3F-4332-AEC1-A8D9C014D4E6}"/>
              </a:ext>
            </a:extLst>
          </p:cNvPr>
          <p:cNvSpPr>
            <a:spLocks noGrp="1"/>
          </p:cNvSpPr>
          <p:nvPr>
            <p:ph type="ftr" sz="quarter" idx="11"/>
          </p:nvPr>
        </p:nvSpPr>
        <p:spPr/>
        <p:txBody>
          <a:bodyPr/>
          <a:lstStyle/>
          <a:p>
            <a:endParaRPr lang="fi-FI"/>
          </a:p>
        </p:txBody>
      </p:sp>
      <p:sp>
        <p:nvSpPr>
          <p:cNvPr id="4" name="Päivämäärän paikkamerkki 3">
            <a:extLst>
              <a:ext uri="{FF2B5EF4-FFF2-40B4-BE49-F238E27FC236}">
                <a16:creationId xmlns:a16="http://schemas.microsoft.com/office/drawing/2014/main" id="{8A5CC77F-093E-4A04-A983-56F8D4ED1CC5}"/>
              </a:ext>
            </a:extLst>
          </p:cNvPr>
          <p:cNvSpPr>
            <a:spLocks noGrp="1"/>
          </p:cNvSpPr>
          <p:nvPr>
            <p:ph type="dt" sz="half" idx="10"/>
          </p:nvPr>
        </p:nvSpPr>
        <p:spPr/>
        <p:txBody>
          <a:bodyPr/>
          <a:lstStyle/>
          <a:p>
            <a:fld id="{A543C847-1A66-4EAC-9E0F-2A7CB6B7874B}" type="datetimeFigureOut">
              <a:rPr lang="fi-FI" smtClean="0"/>
              <a:t>19.1.2024</a:t>
            </a:fld>
            <a:endParaRPr lang="fi-FI"/>
          </a:p>
        </p:txBody>
      </p:sp>
      <p:sp>
        <p:nvSpPr>
          <p:cNvPr id="6" name="Dian numeron paikkamerkki 5">
            <a:extLst>
              <a:ext uri="{FF2B5EF4-FFF2-40B4-BE49-F238E27FC236}">
                <a16:creationId xmlns:a16="http://schemas.microsoft.com/office/drawing/2014/main" id="{F0AA61CA-84C4-46C2-A036-DFEB689B2ABA}"/>
              </a:ext>
            </a:extLst>
          </p:cNvPr>
          <p:cNvSpPr>
            <a:spLocks noGrp="1"/>
          </p:cNvSpPr>
          <p:nvPr>
            <p:ph type="sldNum" sz="quarter" idx="12"/>
          </p:nvPr>
        </p:nvSpPr>
        <p:spPr/>
        <p:txBody>
          <a:bodyPr/>
          <a:lstStyle/>
          <a:p>
            <a:fld id="{76AC921B-AE3A-4772-A9DE-EFD545748E0B}" type="slidenum">
              <a:rPr lang="fi-FI" smtClean="0"/>
              <a:t>‹#›</a:t>
            </a:fld>
            <a:endParaRPr lang="fi-FI"/>
          </a:p>
        </p:txBody>
      </p:sp>
    </p:spTree>
    <p:extLst>
      <p:ext uri="{BB962C8B-B14F-4D97-AF65-F5344CB8AC3E}">
        <p14:creationId xmlns:p14="http://schemas.microsoft.com/office/powerpoint/2010/main" val="972402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 ja sisältö numerot">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87025AF-936D-499C-B201-1107AC16D2DD}"/>
              </a:ext>
            </a:extLst>
          </p:cNvPr>
          <p:cNvSpPr>
            <a:spLocks noGrp="1"/>
          </p:cNvSpPr>
          <p:nvPr>
            <p:ph type="title" hasCustomPrompt="1"/>
          </p:nvPr>
        </p:nvSpPr>
        <p:spPr>
          <a:xfrm>
            <a:off x="874713" y="305519"/>
            <a:ext cx="10442576" cy="1103901"/>
          </a:xfrm>
        </p:spPr>
        <p:txBody>
          <a:bodyPr>
            <a:normAutofit/>
          </a:bodyPr>
          <a:lstStyle>
            <a:lvl1pPr>
              <a:defRPr sz="3200"/>
            </a:lvl1pPr>
          </a:lstStyle>
          <a:p>
            <a:r>
              <a:rPr lang="fi-FI" dirty="0"/>
              <a:t>Sisältösivu (numerot)</a:t>
            </a:r>
          </a:p>
        </p:txBody>
      </p:sp>
      <p:sp>
        <p:nvSpPr>
          <p:cNvPr id="3" name="Sisällön paikkamerkki 2">
            <a:extLst>
              <a:ext uri="{FF2B5EF4-FFF2-40B4-BE49-F238E27FC236}">
                <a16:creationId xmlns:a16="http://schemas.microsoft.com/office/drawing/2014/main" id="{3BFEBF57-CC7D-400E-B98A-122F6958813E}"/>
              </a:ext>
            </a:extLst>
          </p:cNvPr>
          <p:cNvSpPr>
            <a:spLocks noGrp="1"/>
          </p:cNvSpPr>
          <p:nvPr>
            <p:ph idx="1"/>
          </p:nvPr>
        </p:nvSpPr>
        <p:spPr>
          <a:xfrm>
            <a:off x="874714" y="1523567"/>
            <a:ext cx="10442576" cy="3820390"/>
          </a:xfrm>
        </p:spPr>
        <p:txBody>
          <a:bodyPr>
            <a:normAutofit/>
          </a:bodyPr>
          <a:lstStyle>
            <a:lvl1pPr marL="514350" indent="-514350">
              <a:buClr>
                <a:schemeClr val="tx2"/>
              </a:buClr>
              <a:buFont typeface="+mj-lt"/>
              <a:buAutoNum type="arabicPeriod"/>
              <a:defRPr sz="2000"/>
            </a:lvl1pPr>
            <a:lvl2pPr marL="811212" indent="-457200">
              <a:buClr>
                <a:schemeClr val="accent3"/>
              </a:buClr>
              <a:buFont typeface="+mj-lt"/>
              <a:buAutoNum type="arabicPeriod"/>
              <a:defRPr/>
            </a:lvl2pPr>
            <a:lvl3pPr marL="1257300" indent="-342900">
              <a:buClr>
                <a:schemeClr val="accent3"/>
              </a:buClr>
              <a:buFont typeface="+mj-lt"/>
              <a:buAutoNum type="arabicPeriod"/>
              <a:defRPr/>
            </a:lvl3pPr>
            <a:lvl4pPr marL="1727200" indent="-342900">
              <a:buClr>
                <a:schemeClr val="accent3"/>
              </a:buClr>
              <a:buFont typeface="+mj-lt"/>
              <a:buAutoNum type="arabicPeriod"/>
              <a:defRPr/>
            </a:lvl4pPr>
            <a:lvl5pPr marL="2171700" indent="-342900">
              <a:buClr>
                <a:schemeClr val="accent3"/>
              </a:buClr>
              <a:buFont typeface="+mj-lt"/>
              <a:buAutoNum type="arabicPeriod"/>
              <a:defRPr/>
            </a:lvl5pPr>
          </a:lstStyle>
          <a:p>
            <a:pPr lvl="0"/>
            <a:r>
              <a:rPr lang="fi-FI" dirty="0"/>
              <a:t>Muokkaa tekstin perustyylejä napsauttamalla</a:t>
            </a:r>
          </a:p>
          <a:p>
            <a:pPr lvl="0"/>
            <a:r>
              <a:rPr lang="fi-FI" dirty="0" err="1"/>
              <a:t>Lorem</a:t>
            </a:r>
            <a:r>
              <a:rPr lang="fi-FI" dirty="0"/>
              <a:t> </a:t>
            </a:r>
            <a:r>
              <a:rPr lang="fi-FI" dirty="0" err="1"/>
              <a:t>ipsum</a:t>
            </a:r>
            <a:endParaRPr lang="fi-FI" dirty="0"/>
          </a:p>
          <a:p>
            <a:pPr lvl="0"/>
            <a:r>
              <a:rPr lang="fi-FI" dirty="0" err="1"/>
              <a:t>Lorem</a:t>
            </a:r>
            <a:r>
              <a:rPr lang="fi-FI" dirty="0"/>
              <a:t> </a:t>
            </a:r>
            <a:r>
              <a:rPr lang="fi-FI" dirty="0" err="1"/>
              <a:t>ipsum</a:t>
            </a:r>
            <a:endParaRPr lang="fi-FI" dirty="0"/>
          </a:p>
        </p:txBody>
      </p:sp>
      <p:sp>
        <p:nvSpPr>
          <p:cNvPr id="5" name="Alatunnisteen paikkamerkki 4">
            <a:extLst>
              <a:ext uri="{FF2B5EF4-FFF2-40B4-BE49-F238E27FC236}">
                <a16:creationId xmlns:a16="http://schemas.microsoft.com/office/drawing/2014/main" id="{FD637AD6-4B3F-4332-AEC1-A8D9C014D4E6}"/>
              </a:ext>
            </a:extLst>
          </p:cNvPr>
          <p:cNvSpPr>
            <a:spLocks noGrp="1"/>
          </p:cNvSpPr>
          <p:nvPr>
            <p:ph type="ftr" sz="quarter" idx="11"/>
          </p:nvPr>
        </p:nvSpPr>
        <p:spPr/>
        <p:txBody>
          <a:bodyPr/>
          <a:lstStyle/>
          <a:p>
            <a:endParaRPr lang="fi-FI"/>
          </a:p>
        </p:txBody>
      </p:sp>
      <p:sp>
        <p:nvSpPr>
          <p:cNvPr id="4" name="Päivämäärän paikkamerkki 3">
            <a:extLst>
              <a:ext uri="{FF2B5EF4-FFF2-40B4-BE49-F238E27FC236}">
                <a16:creationId xmlns:a16="http://schemas.microsoft.com/office/drawing/2014/main" id="{8A5CC77F-093E-4A04-A983-56F8D4ED1CC5}"/>
              </a:ext>
            </a:extLst>
          </p:cNvPr>
          <p:cNvSpPr>
            <a:spLocks noGrp="1"/>
          </p:cNvSpPr>
          <p:nvPr>
            <p:ph type="dt" sz="half" idx="10"/>
          </p:nvPr>
        </p:nvSpPr>
        <p:spPr/>
        <p:txBody>
          <a:bodyPr/>
          <a:lstStyle/>
          <a:p>
            <a:fld id="{A543C847-1A66-4EAC-9E0F-2A7CB6B7874B}" type="datetimeFigureOut">
              <a:rPr lang="fi-FI" smtClean="0"/>
              <a:t>19.1.2024</a:t>
            </a:fld>
            <a:endParaRPr lang="fi-FI"/>
          </a:p>
        </p:txBody>
      </p:sp>
      <p:sp>
        <p:nvSpPr>
          <p:cNvPr id="6" name="Dian numeron paikkamerkki 5">
            <a:extLst>
              <a:ext uri="{FF2B5EF4-FFF2-40B4-BE49-F238E27FC236}">
                <a16:creationId xmlns:a16="http://schemas.microsoft.com/office/drawing/2014/main" id="{F0AA61CA-84C4-46C2-A036-DFEB689B2ABA}"/>
              </a:ext>
            </a:extLst>
          </p:cNvPr>
          <p:cNvSpPr>
            <a:spLocks noGrp="1"/>
          </p:cNvSpPr>
          <p:nvPr>
            <p:ph type="sldNum" sz="quarter" idx="12"/>
          </p:nvPr>
        </p:nvSpPr>
        <p:spPr/>
        <p:txBody>
          <a:bodyPr/>
          <a:lstStyle/>
          <a:p>
            <a:fld id="{76AC921B-AE3A-4772-A9DE-EFD545748E0B}" type="slidenum">
              <a:rPr lang="fi-FI" smtClean="0"/>
              <a:t>‹#›</a:t>
            </a:fld>
            <a:endParaRPr lang="fi-FI"/>
          </a:p>
        </p:txBody>
      </p:sp>
    </p:spTree>
    <p:extLst>
      <p:ext uri="{BB962C8B-B14F-4D97-AF65-F5344CB8AC3E}">
        <p14:creationId xmlns:p14="http://schemas.microsoft.com/office/powerpoint/2010/main" val="3806693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Välisivu">
    <p:bg>
      <p:bgPr>
        <a:gradFill>
          <a:gsLst>
            <a:gs pos="70000">
              <a:schemeClr val="accent1">
                <a:lumMod val="5000"/>
                <a:lumOff val="95000"/>
                <a:alpha val="0"/>
              </a:schemeClr>
            </a:gs>
            <a:gs pos="99000">
              <a:srgbClr val="007FC7"/>
            </a:gs>
          </a:gsLst>
          <a:lin ang="54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53A035-6494-46F0-A7A8-A2DE8A2EF584}"/>
              </a:ext>
            </a:extLst>
          </p:cNvPr>
          <p:cNvSpPr>
            <a:spLocks noGrp="1"/>
          </p:cNvSpPr>
          <p:nvPr>
            <p:ph type="title"/>
          </p:nvPr>
        </p:nvSpPr>
        <p:spPr>
          <a:xfrm>
            <a:off x="904873" y="1003299"/>
            <a:ext cx="10397335" cy="1816100"/>
          </a:xfrm>
        </p:spPr>
        <p:txBody>
          <a:bodyPr anchor="b">
            <a:normAutofit/>
          </a:bodyPr>
          <a:lstStyle>
            <a:lvl1pPr>
              <a:defRPr sz="48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860F4BD-3D53-450C-8043-914629892E17}"/>
              </a:ext>
            </a:extLst>
          </p:cNvPr>
          <p:cNvSpPr>
            <a:spLocks noGrp="1"/>
          </p:cNvSpPr>
          <p:nvPr>
            <p:ph type="body" idx="1"/>
          </p:nvPr>
        </p:nvSpPr>
        <p:spPr>
          <a:xfrm>
            <a:off x="889792" y="3240928"/>
            <a:ext cx="10412416" cy="1190624"/>
          </a:xfrm>
        </p:spPr>
        <p:txBody>
          <a:bodyPr>
            <a:normAutofit/>
          </a:bodyPr>
          <a:lstStyle>
            <a:lvl1pPr marL="0" indent="0">
              <a:buNone/>
              <a:defRPr sz="20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dirty="0"/>
              <a:t>Muokkaa tekstin perustyylejä napsauttamalla</a:t>
            </a:r>
          </a:p>
        </p:txBody>
      </p:sp>
      <p:sp>
        <p:nvSpPr>
          <p:cNvPr id="5" name="Alatunnisteen paikkamerkki 4">
            <a:extLst>
              <a:ext uri="{FF2B5EF4-FFF2-40B4-BE49-F238E27FC236}">
                <a16:creationId xmlns:a16="http://schemas.microsoft.com/office/drawing/2014/main" id="{1A6D2585-044C-4141-A448-7B02043A3D50}"/>
              </a:ext>
            </a:extLst>
          </p:cNvPr>
          <p:cNvSpPr>
            <a:spLocks noGrp="1"/>
          </p:cNvSpPr>
          <p:nvPr>
            <p:ph type="ftr" sz="quarter" idx="11"/>
          </p:nvPr>
        </p:nvSpPr>
        <p:spPr/>
        <p:txBody>
          <a:bodyPr/>
          <a:lstStyle/>
          <a:p>
            <a:endParaRPr lang="fi-FI"/>
          </a:p>
        </p:txBody>
      </p:sp>
      <p:sp>
        <p:nvSpPr>
          <p:cNvPr id="4" name="Päivämäärän paikkamerkki 3">
            <a:extLst>
              <a:ext uri="{FF2B5EF4-FFF2-40B4-BE49-F238E27FC236}">
                <a16:creationId xmlns:a16="http://schemas.microsoft.com/office/drawing/2014/main" id="{9EDF022F-DB07-4D37-AFE7-163244E58D83}"/>
              </a:ext>
            </a:extLst>
          </p:cNvPr>
          <p:cNvSpPr>
            <a:spLocks noGrp="1"/>
          </p:cNvSpPr>
          <p:nvPr>
            <p:ph type="dt" sz="half" idx="10"/>
          </p:nvPr>
        </p:nvSpPr>
        <p:spPr/>
        <p:txBody>
          <a:bodyPr/>
          <a:lstStyle/>
          <a:p>
            <a:fld id="{A543C847-1A66-4EAC-9E0F-2A7CB6B7874B}" type="datetimeFigureOut">
              <a:rPr lang="fi-FI" smtClean="0"/>
              <a:t>19.1.2024</a:t>
            </a:fld>
            <a:endParaRPr lang="fi-FI"/>
          </a:p>
        </p:txBody>
      </p:sp>
      <p:sp>
        <p:nvSpPr>
          <p:cNvPr id="6" name="Dian numeron paikkamerkki 5">
            <a:extLst>
              <a:ext uri="{FF2B5EF4-FFF2-40B4-BE49-F238E27FC236}">
                <a16:creationId xmlns:a16="http://schemas.microsoft.com/office/drawing/2014/main" id="{E4A0BF11-5732-4D80-8E85-7FCDDBBC8501}"/>
              </a:ext>
            </a:extLst>
          </p:cNvPr>
          <p:cNvSpPr>
            <a:spLocks noGrp="1"/>
          </p:cNvSpPr>
          <p:nvPr>
            <p:ph type="sldNum" sz="quarter" idx="12"/>
          </p:nvPr>
        </p:nvSpPr>
        <p:spPr/>
        <p:txBody>
          <a:bodyPr/>
          <a:lstStyle/>
          <a:p>
            <a:fld id="{76AC921B-AE3A-4772-A9DE-EFD545748E0B}" type="slidenum">
              <a:rPr lang="fi-FI" smtClean="0"/>
              <a:t>‹#›</a:t>
            </a:fld>
            <a:endParaRPr lang="fi-FI"/>
          </a:p>
        </p:txBody>
      </p:sp>
      <p:pic>
        <p:nvPicPr>
          <p:cNvPr id="7" name="Kuva 6">
            <a:extLst>
              <a:ext uri="{FF2B5EF4-FFF2-40B4-BE49-F238E27FC236}">
                <a16:creationId xmlns:a16="http://schemas.microsoft.com/office/drawing/2014/main" id="{11897762-C48A-5F13-5E28-A0AE64C1D9C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08822" y="6228167"/>
            <a:ext cx="1580519" cy="443655"/>
          </a:xfrm>
          <a:prstGeom prst="rect">
            <a:avLst/>
          </a:prstGeom>
        </p:spPr>
      </p:pic>
      <p:pic>
        <p:nvPicPr>
          <p:cNvPr id="8" name="Kuva 7">
            <a:extLst>
              <a:ext uri="{FF2B5EF4-FFF2-40B4-BE49-F238E27FC236}">
                <a16:creationId xmlns:a16="http://schemas.microsoft.com/office/drawing/2014/main" id="{C20FD7A4-FA40-F69B-8DE3-573DA8DA5FF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pic>
        <p:nvPicPr>
          <p:cNvPr id="9" name="Kuva 8">
            <a:extLst>
              <a:ext uri="{FF2B5EF4-FFF2-40B4-BE49-F238E27FC236}">
                <a16:creationId xmlns:a16="http://schemas.microsoft.com/office/drawing/2014/main" id="{A2F512BE-C639-7856-6E65-2ED9F93AB155}"/>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23421" y="6305762"/>
            <a:ext cx="1687832" cy="286894"/>
          </a:xfrm>
          <a:prstGeom prst="rect">
            <a:avLst/>
          </a:prstGeom>
        </p:spPr>
      </p:pic>
    </p:spTree>
    <p:extLst>
      <p:ext uri="{BB962C8B-B14F-4D97-AF65-F5344CB8AC3E}">
        <p14:creationId xmlns:p14="http://schemas.microsoft.com/office/powerpoint/2010/main" val="1672340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sältösivu Kaksi palstaa Bullet">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55284D-4300-4162-AF13-97E68207775F}"/>
              </a:ext>
            </a:extLst>
          </p:cNvPr>
          <p:cNvSpPr>
            <a:spLocks noGrp="1"/>
          </p:cNvSpPr>
          <p:nvPr>
            <p:ph type="title"/>
          </p:nvPr>
        </p:nvSpPr>
        <p:spPr>
          <a:xfrm>
            <a:off x="874713" y="305519"/>
            <a:ext cx="10442575" cy="1103901"/>
          </a:xfrm>
        </p:spPr>
        <p:txBody>
          <a:bodyPr>
            <a:normAutofit/>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1CADFAE5-E375-48FB-8FCC-DD2A9EC05835}"/>
              </a:ext>
            </a:extLst>
          </p:cNvPr>
          <p:cNvSpPr>
            <a:spLocks noGrp="1"/>
          </p:cNvSpPr>
          <p:nvPr>
            <p:ph sz="half" idx="1"/>
          </p:nvPr>
        </p:nvSpPr>
        <p:spPr>
          <a:xfrm>
            <a:off x="874713" y="1523567"/>
            <a:ext cx="5005388" cy="3811690"/>
          </a:xfrm>
        </p:spPr>
        <p:txBody>
          <a:bodyPr/>
          <a:lstStyle>
            <a:lvl2pPr>
              <a:defRPr sz="2000"/>
            </a:lvl2pPr>
            <a:lvl3pPr>
              <a:defRPr sz="1800"/>
            </a:lvl3pPr>
            <a:lvl4pPr>
              <a:defRPr sz="1600"/>
            </a:lvl4pPr>
            <a:lvl5pPr>
              <a:defRPr sz="1400"/>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Sisällön paikkamerkki 3">
            <a:extLst>
              <a:ext uri="{FF2B5EF4-FFF2-40B4-BE49-F238E27FC236}">
                <a16:creationId xmlns:a16="http://schemas.microsoft.com/office/drawing/2014/main" id="{C3E1CBDC-6672-47E1-8241-AA70AE03EB92}"/>
              </a:ext>
            </a:extLst>
          </p:cNvPr>
          <p:cNvSpPr>
            <a:spLocks noGrp="1"/>
          </p:cNvSpPr>
          <p:nvPr>
            <p:ph sz="half" idx="2"/>
          </p:nvPr>
        </p:nvSpPr>
        <p:spPr>
          <a:xfrm>
            <a:off x="6311901" y="1523567"/>
            <a:ext cx="5005387" cy="3811690"/>
          </a:xfrm>
        </p:spPr>
        <p:txBody>
          <a:bodyPr/>
          <a:lstStyle>
            <a:lvl2pPr>
              <a:defRPr sz="2000"/>
            </a:lvl2pPr>
            <a:lvl3pPr>
              <a:defRPr sz="1800"/>
            </a:lvl3pPr>
            <a:lvl4pPr>
              <a:defRPr sz="1600"/>
            </a:lvl4pPr>
            <a:lvl5pPr>
              <a:defRPr sz="1400"/>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Päivämäärän paikkamerkki 4">
            <a:extLst>
              <a:ext uri="{FF2B5EF4-FFF2-40B4-BE49-F238E27FC236}">
                <a16:creationId xmlns:a16="http://schemas.microsoft.com/office/drawing/2014/main" id="{3C2A228F-4B3C-4E7D-B9D0-7DA1A7DF261E}"/>
              </a:ext>
            </a:extLst>
          </p:cNvPr>
          <p:cNvSpPr>
            <a:spLocks noGrp="1"/>
          </p:cNvSpPr>
          <p:nvPr>
            <p:ph type="dt" sz="half" idx="10"/>
          </p:nvPr>
        </p:nvSpPr>
        <p:spPr/>
        <p:txBody>
          <a:bodyPr/>
          <a:lstStyle/>
          <a:p>
            <a:fld id="{A543C847-1A66-4EAC-9E0F-2A7CB6B7874B}" type="datetimeFigureOut">
              <a:rPr lang="fi-FI" smtClean="0"/>
              <a:t>19.1.2024</a:t>
            </a:fld>
            <a:endParaRPr lang="fi-FI"/>
          </a:p>
        </p:txBody>
      </p:sp>
      <p:sp>
        <p:nvSpPr>
          <p:cNvPr id="6" name="Alatunnisteen paikkamerkki 5">
            <a:extLst>
              <a:ext uri="{FF2B5EF4-FFF2-40B4-BE49-F238E27FC236}">
                <a16:creationId xmlns:a16="http://schemas.microsoft.com/office/drawing/2014/main" id="{3A97FE22-C51E-419D-99AB-B821F05DCC69}"/>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C00E09B5-259E-406E-9280-50EDE8CF29F4}"/>
              </a:ext>
            </a:extLst>
          </p:cNvPr>
          <p:cNvSpPr>
            <a:spLocks noGrp="1"/>
          </p:cNvSpPr>
          <p:nvPr>
            <p:ph type="sldNum" sz="quarter" idx="12"/>
          </p:nvPr>
        </p:nvSpPr>
        <p:spPr/>
        <p:txBody>
          <a:bodyPr/>
          <a:lstStyle/>
          <a:p>
            <a:fld id="{76AC921B-AE3A-4772-A9DE-EFD545748E0B}" type="slidenum">
              <a:rPr lang="fi-FI" smtClean="0"/>
              <a:t>‹#›</a:t>
            </a:fld>
            <a:endParaRPr lang="fi-FI"/>
          </a:p>
        </p:txBody>
      </p:sp>
    </p:spTree>
    <p:extLst>
      <p:ext uri="{BB962C8B-B14F-4D97-AF65-F5344CB8AC3E}">
        <p14:creationId xmlns:p14="http://schemas.microsoft.com/office/powerpoint/2010/main" val="4077617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sivu väliotsikolla kaksi palsta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A12C08C-C34E-4AC8-92AD-6139F49D51B3}"/>
              </a:ext>
            </a:extLst>
          </p:cNvPr>
          <p:cNvSpPr>
            <a:spLocks noGrp="1"/>
          </p:cNvSpPr>
          <p:nvPr>
            <p:ph type="title"/>
          </p:nvPr>
        </p:nvSpPr>
        <p:spPr>
          <a:xfrm>
            <a:off x="874712" y="305519"/>
            <a:ext cx="10442577" cy="1116013"/>
          </a:xfrm>
        </p:spPr>
        <p:txBody>
          <a:bodyPr>
            <a:normAutofit/>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57AE1B3-BA0F-4C0C-9018-EF75C455418B}"/>
              </a:ext>
            </a:extLst>
          </p:cNvPr>
          <p:cNvSpPr>
            <a:spLocks noGrp="1"/>
          </p:cNvSpPr>
          <p:nvPr>
            <p:ph type="body" idx="1"/>
          </p:nvPr>
        </p:nvSpPr>
        <p:spPr>
          <a:xfrm>
            <a:off x="891887" y="1523567"/>
            <a:ext cx="5463588" cy="768350"/>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F1761B24-D53C-4A59-BD13-63D68C0B121D}"/>
              </a:ext>
            </a:extLst>
          </p:cNvPr>
          <p:cNvSpPr>
            <a:spLocks noGrp="1"/>
          </p:cNvSpPr>
          <p:nvPr>
            <p:ph sz="half" idx="2"/>
          </p:nvPr>
        </p:nvSpPr>
        <p:spPr>
          <a:xfrm>
            <a:off x="874713" y="2493383"/>
            <a:ext cx="4799603" cy="2841048"/>
          </a:xfrm>
        </p:spPr>
        <p:txBody>
          <a:bodyPr/>
          <a:lstStyle>
            <a:lvl2pPr>
              <a:defRPr sz="2000"/>
            </a:lvl2pPr>
            <a:lvl3pPr>
              <a:defRPr sz="1800"/>
            </a:lvl3pPr>
            <a:lvl4pPr>
              <a:defRPr sz="1600"/>
            </a:lvl4pPr>
            <a:lvl5pPr>
              <a:defRPr sz="1400"/>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kstin paikkamerkki 4">
            <a:extLst>
              <a:ext uri="{FF2B5EF4-FFF2-40B4-BE49-F238E27FC236}">
                <a16:creationId xmlns:a16="http://schemas.microsoft.com/office/drawing/2014/main" id="{80BBE21C-7D6A-4FF3-BA94-377064EC3601}"/>
              </a:ext>
            </a:extLst>
          </p:cNvPr>
          <p:cNvSpPr>
            <a:spLocks noGrp="1"/>
          </p:cNvSpPr>
          <p:nvPr>
            <p:ph type="body" sz="quarter" idx="3"/>
          </p:nvPr>
        </p:nvSpPr>
        <p:spPr>
          <a:xfrm>
            <a:off x="6517682" y="1523567"/>
            <a:ext cx="5355869" cy="768350"/>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6DA47262-7C52-4AC3-97A6-BA3984D34F44}"/>
              </a:ext>
            </a:extLst>
          </p:cNvPr>
          <p:cNvSpPr>
            <a:spLocks noGrp="1"/>
          </p:cNvSpPr>
          <p:nvPr>
            <p:ph sz="quarter" idx="4"/>
          </p:nvPr>
        </p:nvSpPr>
        <p:spPr>
          <a:xfrm>
            <a:off x="6517683" y="2493383"/>
            <a:ext cx="4799606" cy="2841049"/>
          </a:xfrm>
        </p:spPr>
        <p:txBody>
          <a:bodyPr/>
          <a:lstStyle>
            <a:lvl2pPr>
              <a:defRPr sz="2000"/>
            </a:lvl2pPr>
            <a:lvl3pPr>
              <a:defRPr sz="1800"/>
            </a:lvl3pPr>
            <a:lvl4pPr>
              <a:defRPr sz="1600"/>
            </a:lvl4pPr>
            <a:lvl5pPr>
              <a:defRPr sz="1400"/>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8" name="Alatunnisteen paikkamerkki 7">
            <a:extLst>
              <a:ext uri="{FF2B5EF4-FFF2-40B4-BE49-F238E27FC236}">
                <a16:creationId xmlns:a16="http://schemas.microsoft.com/office/drawing/2014/main" id="{5DD6E01B-6C5A-47CC-AF44-2C209D755CB4}"/>
              </a:ext>
            </a:extLst>
          </p:cNvPr>
          <p:cNvSpPr>
            <a:spLocks noGrp="1"/>
          </p:cNvSpPr>
          <p:nvPr>
            <p:ph type="ftr" sz="quarter" idx="11"/>
          </p:nvPr>
        </p:nvSpPr>
        <p:spPr/>
        <p:txBody>
          <a:bodyPr/>
          <a:lstStyle/>
          <a:p>
            <a:endParaRPr lang="fi-FI"/>
          </a:p>
        </p:txBody>
      </p:sp>
      <p:sp>
        <p:nvSpPr>
          <p:cNvPr id="7" name="Päivämäärän paikkamerkki 6">
            <a:extLst>
              <a:ext uri="{FF2B5EF4-FFF2-40B4-BE49-F238E27FC236}">
                <a16:creationId xmlns:a16="http://schemas.microsoft.com/office/drawing/2014/main" id="{D835947E-D9A1-49E5-816F-F601AB9F9990}"/>
              </a:ext>
            </a:extLst>
          </p:cNvPr>
          <p:cNvSpPr>
            <a:spLocks noGrp="1"/>
          </p:cNvSpPr>
          <p:nvPr>
            <p:ph type="dt" sz="half" idx="10"/>
          </p:nvPr>
        </p:nvSpPr>
        <p:spPr/>
        <p:txBody>
          <a:bodyPr/>
          <a:lstStyle/>
          <a:p>
            <a:fld id="{A543C847-1A66-4EAC-9E0F-2A7CB6B7874B}" type="datetimeFigureOut">
              <a:rPr lang="fi-FI" smtClean="0"/>
              <a:t>19.1.2024</a:t>
            </a:fld>
            <a:endParaRPr lang="fi-FI"/>
          </a:p>
        </p:txBody>
      </p:sp>
      <p:sp>
        <p:nvSpPr>
          <p:cNvPr id="9" name="Dian numeron paikkamerkki 8">
            <a:extLst>
              <a:ext uri="{FF2B5EF4-FFF2-40B4-BE49-F238E27FC236}">
                <a16:creationId xmlns:a16="http://schemas.microsoft.com/office/drawing/2014/main" id="{E0EC712E-6C24-4C16-BEAE-F9F0A80C0067}"/>
              </a:ext>
            </a:extLst>
          </p:cNvPr>
          <p:cNvSpPr>
            <a:spLocks noGrp="1"/>
          </p:cNvSpPr>
          <p:nvPr>
            <p:ph type="sldNum" sz="quarter" idx="12"/>
          </p:nvPr>
        </p:nvSpPr>
        <p:spPr/>
        <p:txBody>
          <a:bodyPr/>
          <a:lstStyle/>
          <a:p>
            <a:fld id="{76AC921B-AE3A-4772-A9DE-EFD545748E0B}" type="slidenum">
              <a:rPr lang="fi-FI" smtClean="0"/>
              <a:t>‹#›</a:t>
            </a:fld>
            <a:endParaRPr lang="fi-FI"/>
          </a:p>
        </p:txBody>
      </p:sp>
    </p:spTree>
    <p:extLst>
      <p:ext uri="{BB962C8B-B14F-4D97-AF65-F5344CB8AC3E}">
        <p14:creationId xmlns:p14="http://schemas.microsoft.com/office/powerpoint/2010/main" val="2881489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EDA990D-FCC3-41C6-A705-6E33A18DD860}"/>
              </a:ext>
            </a:extLst>
          </p:cNvPr>
          <p:cNvSpPr>
            <a:spLocks noGrp="1"/>
          </p:cNvSpPr>
          <p:nvPr>
            <p:ph type="title"/>
          </p:nvPr>
        </p:nvSpPr>
        <p:spPr>
          <a:xfrm>
            <a:off x="874713" y="305519"/>
            <a:ext cx="10442576" cy="1116013"/>
          </a:xfrm>
        </p:spPr>
        <p:txBody>
          <a:bodyPr>
            <a:normAutofit/>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4" name="Alatunnisteen paikkamerkki 3">
            <a:extLst>
              <a:ext uri="{FF2B5EF4-FFF2-40B4-BE49-F238E27FC236}">
                <a16:creationId xmlns:a16="http://schemas.microsoft.com/office/drawing/2014/main" id="{BFE0DDD0-94A4-4F66-9E34-BE292567B61F}"/>
              </a:ext>
            </a:extLst>
          </p:cNvPr>
          <p:cNvSpPr>
            <a:spLocks noGrp="1"/>
          </p:cNvSpPr>
          <p:nvPr>
            <p:ph type="ftr" sz="quarter" idx="11"/>
          </p:nvPr>
        </p:nvSpPr>
        <p:spPr/>
        <p:txBody>
          <a:bodyPr/>
          <a:lstStyle/>
          <a:p>
            <a:endParaRPr lang="fi-FI"/>
          </a:p>
        </p:txBody>
      </p:sp>
      <p:sp>
        <p:nvSpPr>
          <p:cNvPr id="3" name="Päivämäärän paikkamerkki 2">
            <a:extLst>
              <a:ext uri="{FF2B5EF4-FFF2-40B4-BE49-F238E27FC236}">
                <a16:creationId xmlns:a16="http://schemas.microsoft.com/office/drawing/2014/main" id="{43260301-10F2-42B6-AA1B-7DCBCEF8F1E6}"/>
              </a:ext>
            </a:extLst>
          </p:cNvPr>
          <p:cNvSpPr>
            <a:spLocks noGrp="1"/>
          </p:cNvSpPr>
          <p:nvPr>
            <p:ph type="dt" sz="half" idx="10"/>
          </p:nvPr>
        </p:nvSpPr>
        <p:spPr/>
        <p:txBody>
          <a:bodyPr/>
          <a:lstStyle/>
          <a:p>
            <a:fld id="{A543C847-1A66-4EAC-9E0F-2A7CB6B7874B}" type="datetimeFigureOut">
              <a:rPr lang="fi-FI" smtClean="0"/>
              <a:t>19.1.2024</a:t>
            </a:fld>
            <a:endParaRPr lang="fi-FI"/>
          </a:p>
        </p:txBody>
      </p:sp>
      <p:sp>
        <p:nvSpPr>
          <p:cNvPr id="5" name="Dian numeron paikkamerkki 4">
            <a:extLst>
              <a:ext uri="{FF2B5EF4-FFF2-40B4-BE49-F238E27FC236}">
                <a16:creationId xmlns:a16="http://schemas.microsoft.com/office/drawing/2014/main" id="{C30FAC8F-37A2-4C16-AA37-224140D9CEDE}"/>
              </a:ext>
            </a:extLst>
          </p:cNvPr>
          <p:cNvSpPr>
            <a:spLocks noGrp="1"/>
          </p:cNvSpPr>
          <p:nvPr>
            <p:ph type="sldNum" sz="quarter" idx="12"/>
          </p:nvPr>
        </p:nvSpPr>
        <p:spPr/>
        <p:txBody>
          <a:bodyPr/>
          <a:lstStyle/>
          <a:p>
            <a:fld id="{76AC921B-AE3A-4772-A9DE-EFD545748E0B}" type="slidenum">
              <a:rPr lang="fi-FI" smtClean="0"/>
              <a:t>‹#›</a:t>
            </a:fld>
            <a:endParaRPr lang="fi-FI"/>
          </a:p>
        </p:txBody>
      </p:sp>
    </p:spTree>
    <p:extLst>
      <p:ext uri="{BB962C8B-B14F-4D97-AF65-F5344CB8AC3E}">
        <p14:creationId xmlns:p14="http://schemas.microsoft.com/office/powerpoint/2010/main" val="112362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F94D431-D8C0-490B-9ECF-AAC28A06364C}"/>
              </a:ext>
            </a:extLst>
          </p:cNvPr>
          <p:cNvSpPr>
            <a:spLocks noGrp="1"/>
          </p:cNvSpPr>
          <p:nvPr>
            <p:ph type="title"/>
          </p:nvPr>
        </p:nvSpPr>
        <p:spPr>
          <a:xfrm>
            <a:off x="874712" y="305519"/>
            <a:ext cx="4390015" cy="1796236"/>
          </a:xfrm>
        </p:spPr>
        <p:txBody>
          <a:bodyPr anchor="b">
            <a:noAutofit/>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4" name="Tekstin paikkamerkki 3">
            <a:extLst>
              <a:ext uri="{FF2B5EF4-FFF2-40B4-BE49-F238E27FC236}">
                <a16:creationId xmlns:a16="http://schemas.microsoft.com/office/drawing/2014/main" id="{F8853E00-5DE5-4DB1-BE5D-E87C60B004DA}"/>
              </a:ext>
            </a:extLst>
          </p:cNvPr>
          <p:cNvSpPr>
            <a:spLocks noGrp="1"/>
          </p:cNvSpPr>
          <p:nvPr>
            <p:ph type="body" sz="half" idx="2"/>
          </p:nvPr>
        </p:nvSpPr>
        <p:spPr>
          <a:xfrm>
            <a:off x="874712" y="2265528"/>
            <a:ext cx="4390015" cy="350344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6" name="Alatunnisteen paikkamerkki 5">
            <a:extLst>
              <a:ext uri="{FF2B5EF4-FFF2-40B4-BE49-F238E27FC236}">
                <a16:creationId xmlns:a16="http://schemas.microsoft.com/office/drawing/2014/main" id="{84A0C483-654B-4EFE-BA9C-853D93BD3172}"/>
              </a:ext>
            </a:extLst>
          </p:cNvPr>
          <p:cNvSpPr>
            <a:spLocks noGrp="1"/>
          </p:cNvSpPr>
          <p:nvPr>
            <p:ph type="ftr" sz="quarter" idx="11"/>
          </p:nvPr>
        </p:nvSpPr>
        <p:spPr/>
        <p:txBody>
          <a:bodyPr/>
          <a:lstStyle/>
          <a:p>
            <a:endParaRPr lang="fi-FI"/>
          </a:p>
        </p:txBody>
      </p:sp>
      <p:sp>
        <p:nvSpPr>
          <p:cNvPr id="5" name="Päivämäärän paikkamerkki 4">
            <a:extLst>
              <a:ext uri="{FF2B5EF4-FFF2-40B4-BE49-F238E27FC236}">
                <a16:creationId xmlns:a16="http://schemas.microsoft.com/office/drawing/2014/main" id="{C5DCE905-C138-45F9-AB38-EFE8BD6AA406}"/>
              </a:ext>
            </a:extLst>
          </p:cNvPr>
          <p:cNvSpPr>
            <a:spLocks noGrp="1"/>
          </p:cNvSpPr>
          <p:nvPr>
            <p:ph type="dt" sz="half" idx="10"/>
          </p:nvPr>
        </p:nvSpPr>
        <p:spPr/>
        <p:txBody>
          <a:bodyPr/>
          <a:lstStyle/>
          <a:p>
            <a:fld id="{A543C847-1A66-4EAC-9E0F-2A7CB6B7874B}" type="datetimeFigureOut">
              <a:rPr lang="fi-FI" smtClean="0"/>
              <a:t>19.1.2024</a:t>
            </a:fld>
            <a:endParaRPr lang="fi-FI"/>
          </a:p>
        </p:txBody>
      </p:sp>
      <p:sp>
        <p:nvSpPr>
          <p:cNvPr id="7" name="Dian numeron paikkamerkki 6">
            <a:extLst>
              <a:ext uri="{FF2B5EF4-FFF2-40B4-BE49-F238E27FC236}">
                <a16:creationId xmlns:a16="http://schemas.microsoft.com/office/drawing/2014/main" id="{936CDE3A-B151-40F5-877F-DE3CCB79E76D}"/>
              </a:ext>
            </a:extLst>
          </p:cNvPr>
          <p:cNvSpPr>
            <a:spLocks noGrp="1"/>
          </p:cNvSpPr>
          <p:nvPr>
            <p:ph type="sldNum" sz="quarter" idx="12"/>
          </p:nvPr>
        </p:nvSpPr>
        <p:spPr/>
        <p:txBody>
          <a:bodyPr/>
          <a:lstStyle/>
          <a:p>
            <a:fld id="{76AC921B-AE3A-4772-A9DE-EFD545748E0B}" type="slidenum">
              <a:rPr lang="fi-FI" smtClean="0"/>
              <a:t>‹#›</a:t>
            </a:fld>
            <a:endParaRPr lang="fi-FI"/>
          </a:p>
        </p:txBody>
      </p:sp>
      <p:sp>
        <p:nvSpPr>
          <p:cNvPr id="10" name="Kuvan paikkamerkki 8">
            <a:extLst>
              <a:ext uri="{FF2B5EF4-FFF2-40B4-BE49-F238E27FC236}">
                <a16:creationId xmlns:a16="http://schemas.microsoft.com/office/drawing/2014/main" id="{5434A3CD-BD19-85BB-E83D-BAE96C8036C8}"/>
              </a:ext>
              <a:ext uri="{C183D7F6-B498-43B3-948B-1728B52AA6E4}">
                <adec:decorative xmlns:adec="http://schemas.microsoft.com/office/drawing/2017/decorative" val="1"/>
              </a:ext>
            </a:extLst>
          </p:cNvPr>
          <p:cNvSpPr>
            <a:spLocks noGrp="1"/>
          </p:cNvSpPr>
          <p:nvPr>
            <p:ph type="pic" sz="quarter" idx="13"/>
          </p:nvPr>
        </p:nvSpPr>
        <p:spPr>
          <a:xfrm>
            <a:off x="5476875" y="304800"/>
            <a:ext cx="5840413" cy="5464175"/>
          </a:xfrm>
        </p:spPr>
        <p:txBody>
          <a:bodyPr/>
          <a:lstStyle/>
          <a:p>
            <a:endParaRPr lang="fi-FI"/>
          </a:p>
        </p:txBody>
      </p:sp>
    </p:spTree>
    <p:extLst>
      <p:ext uri="{BB962C8B-B14F-4D97-AF65-F5344CB8AC3E}">
        <p14:creationId xmlns:p14="http://schemas.microsoft.com/office/powerpoint/2010/main" val="946804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Kuvatekstillinen kuva pallossa">
    <p:bg>
      <p:bgPr>
        <a:gradFill>
          <a:gsLst>
            <a:gs pos="70000">
              <a:schemeClr val="accent1">
                <a:lumMod val="5000"/>
                <a:lumOff val="95000"/>
                <a:alpha val="0"/>
              </a:schemeClr>
            </a:gs>
            <a:gs pos="99000">
              <a:srgbClr val="007FC7"/>
            </a:gs>
          </a:gsLst>
          <a:lin ang="54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D1F2C8C-0619-3512-426F-7FEEFA10219B}"/>
              </a:ext>
            </a:extLst>
          </p:cNvPr>
          <p:cNvSpPr>
            <a:spLocks noGrp="1"/>
          </p:cNvSpPr>
          <p:nvPr>
            <p:ph type="title"/>
          </p:nvPr>
        </p:nvSpPr>
        <p:spPr>
          <a:xfrm>
            <a:off x="874712" y="305519"/>
            <a:ext cx="4426961" cy="1796236"/>
          </a:xfrm>
        </p:spPr>
        <p:txBody>
          <a:bodyPr anchor="b">
            <a:normAutofit/>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3">
            <a:extLst>
              <a:ext uri="{FF2B5EF4-FFF2-40B4-BE49-F238E27FC236}">
                <a16:creationId xmlns:a16="http://schemas.microsoft.com/office/drawing/2014/main" id="{E37E978C-931C-B325-1779-0A3B1FAC4E4F}"/>
              </a:ext>
            </a:extLst>
          </p:cNvPr>
          <p:cNvSpPr>
            <a:spLocks noGrp="1"/>
          </p:cNvSpPr>
          <p:nvPr>
            <p:ph type="body" sz="half" idx="2"/>
          </p:nvPr>
        </p:nvSpPr>
        <p:spPr>
          <a:xfrm>
            <a:off x="874711" y="2265527"/>
            <a:ext cx="4426961" cy="3503447"/>
          </a:xfrm>
        </p:spPr>
        <p:txBody>
          <a:bodyPr>
            <a:normAutofit/>
          </a:bodyPr>
          <a:lstStyle>
            <a:lvl1pPr marL="285750" indent="-285750">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a:p>
            <a:pPr lvl="0"/>
            <a:r>
              <a:rPr lang="fi-FI" dirty="0" err="1"/>
              <a:t>Lorem</a:t>
            </a:r>
            <a:r>
              <a:rPr lang="fi-FI" dirty="0"/>
              <a:t> </a:t>
            </a:r>
            <a:r>
              <a:rPr lang="fi-FI" dirty="0" err="1"/>
              <a:t>ipsum</a:t>
            </a:r>
            <a:endParaRPr lang="fi-FI" dirty="0"/>
          </a:p>
          <a:p>
            <a:pPr lvl="0"/>
            <a:r>
              <a:rPr lang="fi-FI" dirty="0" err="1"/>
              <a:t>Lorem</a:t>
            </a:r>
            <a:r>
              <a:rPr lang="fi-FI" dirty="0"/>
              <a:t> </a:t>
            </a:r>
            <a:r>
              <a:rPr lang="fi-FI" dirty="0" err="1"/>
              <a:t>ipsum</a:t>
            </a:r>
            <a:endParaRPr lang="fi-FI" dirty="0"/>
          </a:p>
        </p:txBody>
      </p:sp>
      <p:sp>
        <p:nvSpPr>
          <p:cNvPr id="8" name="Alatunnisteen paikkamerkki 5">
            <a:extLst>
              <a:ext uri="{FF2B5EF4-FFF2-40B4-BE49-F238E27FC236}">
                <a16:creationId xmlns:a16="http://schemas.microsoft.com/office/drawing/2014/main" id="{80921282-31F3-BB28-B167-D8F190A2126F}"/>
              </a:ext>
            </a:extLst>
          </p:cNvPr>
          <p:cNvSpPr>
            <a:spLocks noGrp="1"/>
          </p:cNvSpPr>
          <p:nvPr>
            <p:ph type="ftr" sz="quarter" idx="11"/>
          </p:nvPr>
        </p:nvSpPr>
        <p:spPr>
          <a:xfrm>
            <a:off x="874713" y="6306697"/>
            <a:ext cx="2468085" cy="365125"/>
          </a:xfrm>
        </p:spPr>
        <p:txBody>
          <a:bodyPr/>
          <a:lstStyle/>
          <a:p>
            <a:endParaRPr lang="fi-FI"/>
          </a:p>
        </p:txBody>
      </p:sp>
      <p:sp>
        <p:nvSpPr>
          <p:cNvPr id="5" name="Päivämäärän paikkamerkki 4">
            <a:extLst>
              <a:ext uri="{FF2B5EF4-FFF2-40B4-BE49-F238E27FC236}">
                <a16:creationId xmlns:a16="http://schemas.microsoft.com/office/drawing/2014/main" id="{E852CCF5-D39D-4AEF-8721-1DFBB256EBDF}"/>
              </a:ext>
            </a:extLst>
          </p:cNvPr>
          <p:cNvSpPr>
            <a:spLocks noGrp="1"/>
          </p:cNvSpPr>
          <p:nvPr>
            <p:ph type="dt" sz="half" idx="10"/>
          </p:nvPr>
        </p:nvSpPr>
        <p:spPr/>
        <p:txBody>
          <a:bodyPr/>
          <a:lstStyle/>
          <a:p>
            <a:fld id="{A543C847-1A66-4EAC-9E0F-2A7CB6B7874B}" type="datetimeFigureOut">
              <a:rPr lang="fi-FI" smtClean="0"/>
              <a:t>19.1.2024</a:t>
            </a:fld>
            <a:endParaRPr lang="fi-FI"/>
          </a:p>
        </p:txBody>
      </p:sp>
      <p:sp>
        <p:nvSpPr>
          <p:cNvPr id="7" name="Dian numeron paikkamerkki 6">
            <a:extLst>
              <a:ext uri="{FF2B5EF4-FFF2-40B4-BE49-F238E27FC236}">
                <a16:creationId xmlns:a16="http://schemas.microsoft.com/office/drawing/2014/main" id="{055F243E-E50F-41F2-9053-A6B23ED79965}"/>
              </a:ext>
            </a:extLst>
          </p:cNvPr>
          <p:cNvSpPr>
            <a:spLocks noGrp="1"/>
          </p:cNvSpPr>
          <p:nvPr>
            <p:ph type="sldNum" sz="quarter" idx="12"/>
          </p:nvPr>
        </p:nvSpPr>
        <p:spPr/>
        <p:txBody>
          <a:bodyPr/>
          <a:lstStyle/>
          <a:p>
            <a:fld id="{76AC921B-AE3A-4772-A9DE-EFD545748E0B}" type="slidenum">
              <a:rPr lang="fi-FI" smtClean="0"/>
              <a:t>‹#›</a:t>
            </a:fld>
            <a:endParaRPr lang="fi-FI"/>
          </a:p>
        </p:txBody>
      </p:sp>
      <p:sp>
        <p:nvSpPr>
          <p:cNvPr id="15" name="Kuvan paikkamerkki 14">
            <a:extLst>
              <a:ext uri="{FF2B5EF4-FFF2-40B4-BE49-F238E27FC236}">
                <a16:creationId xmlns:a16="http://schemas.microsoft.com/office/drawing/2014/main" id="{C50960CE-0149-4861-BB2D-605A7A2AFD50}"/>
              </a:ext>
              <a:ext uri="{C183D7F6-B498-43B3-948B-1728B52AA6E4}">
                <adec:decorative xmlns:adec="http://schemas.microsoft.com/office/drawing/2017/decorative" val="1"/>
              </a:ext>
            </a:extLst>
          </p:cNvPr>
          <p:cNvSpPr>
            <a:spLocks noGrp="1"/>
          </p:cNvSpPr>
          <p:nvPr>
            <p:ph type="pic" sz="quarter" idx="13"/>
          </p:nvPr>
        </p:nvSpPr>
        <p:spPr>
          <a:xfrm>
            <a:off x="5502732" y="-1436688"/>
            <a:ext cx="7543800" cy="7542213"/>
          </a:xfrm>
          <a:prstGeom prst="ellipse">
            <a:avLst/>
          </a:prstGeom>
          <a:solidFill>
            <a:schemeClr val="tx1"/>
          </a:solidFill>
          <a:effectLst>
            <a:innerShdw blurRad="114300">
              <a:prstClr val="black"/>
            </a:innerShdw>
          </a:effectLst>
        </p:spPr>
        <p:txBody>
          <a:bodyPr/>
          <a:lstStyle/>
          <a:p>
            <a:endParaRPr lang="fi-FI" dirty="0"/>
          </a:p>
          <a:p>
            <a:endParaRPr lang="fi-FI" dirty="0"/>
          </a:p>
          <a:p>
            <a:endParaRPr lang="fi-FI" dirty="0"/>
          </a:p>
          <a:p>
            <a:endParaRPr lang="fi-FI" dirty="0"/>
          </a:p>
        </p:txBody>
      </p:sp>
      <p:pic>
        <p:nvPicPr>
          <p:cNvPr id="6" name="Kuva 5">
            <a:extLst>
              <a:ext uri="{FF2B5EF4-FFF2-40B4-BE49-F238E27FC236}">
                <a16:creationId xmlns:a16="http://schemas.microsoft.com/office/drawing/2014/main" id="{2A6796C1-73D3-1249-38BA-CDD91C3907C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08822" y="6228167"/>
            <a:ext cx="1580519" cy="443655"/>
          </a:xfrm>
          <a:prstGeom prst="rect">
            <a:avLst/>
          </a:prstGeom>
        </p:spPr>
      </p:pic>
      <p:pic>
        <p:nvPicPr>
          <p:cNvPr id="4" name="Kuva 3">
            <a:extLst>
              <a:ext uri="{FF2B5EF4-FFF2-40B4-BE49-F238E27FC236}">
                <a16:creationId xmlns:a16="http://schemas.microsoft.com/office/drawing/2014/main" id="{C210C8C3-9061-C8D0-F462-50EE78EFDE42}"/>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pic>
        <p:nvPicPr>
          <p:cNvPr id="9" name="Kuva 8">
            <a:extLst>
              <a:ext uri="{FF2B5EF4-FFF2-40B4-BE49-F238E27FC236}">
                <a16:creationId xmlns:a16="http://schemas.microsoft.com/office/drawing/2014/main" id="{16B6446F-9BF7-E2CF-F1B3-D302CF9D1350}"/>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23421" y="6305762"/>
            <a:ext cx="1687832" cy="286894"/>
          </a:xfrm>
          <a:prstGeom prst="rect">
            <a:avLst/>
          </a:prstGeom>
        </p:spPr>
      </p:pic>
    </p:spTree>
    <p:extLst>
      <p:ext uri="{BB962C8B-B14F-4D97-AF65-F5344CB8AC3E}">
        <p14:creationId xmlns:p14="http://schemas.microsoft.com/office/powerpoint/2010/main" val="3641719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Iso kuva">
    <p:bg>
      <p:bgPr>
        <a:gradFill>
          <a:gsLst>
            <a:gs pos="70000">
              <a:schemeClr val="accent1">
                <a:lumMod val="5000"/>
                <a:lumOff val="95000"/>
                <a:alpha val="0"/>
              </a:schemeClr>
            </a:gs>
            <a:gs pos="99000">
              <a:srgbClr val="007FC7"/>
            </a:gs>
          </a:gsLst>
          <a:lin ang="5400000" scaled="1"/>
        </a:gradFill>
        <a:effectLst/>
      </p:bgPr>
    </p:bg>
    <p:spTree>
      <p:nvGrpSpPr>
        <p:cNvPr id="1" name=""/>
        <p:cNvGrpSpPr/>
        <p:nvPr/>
      </p:nvGrpSpPr>
      <p:grpSpPr>
        <a:xfrm>
          <a:off x="0" y="0"/>
          <a:ext cx="0" cy="0"/>
          <a:chOff x="0" y="0"/>
          <a:chExt cx="0" cy="0"/>
        </a:xfrm>
      </p:grpSpPr>
      <p:sp>
        <p:nvSpPr>
          <p:cNvPr id="3" name="Kuvan paikkamerkki 2">
            <a:extLst>
              <a:ext uri="{FF2B5EF4-FFF2-40B4-BE49-F238E27FC236}">
                <a16:creationId xmlns:a16="http://schemas.microsoft.com/office/drawing/2014/main" id="{AE8299E5-52EB-459E-9BEC-30B092C38A2E}"/>
              </a:ext>
              <a:ext uri="{C183D7F6-B498-43B3-948B-1728B52AA6E4}">
                <adec:decorative xmlns:adec="http://schemas.microsoft.com/office/drawing/2017/decorative" val="1"/>
              </a:ext>
            </a:extLst>
          </p:cNvPr>
          <p:cNvSpPr>
            <a:spLocks noGrp="1"/>
          </p:cNvSpPr>
          <p:nvPr>
            <p:ph type="pic" idx="1"/>
          </p:nvPr>
        </p:nvSpPr>
        <p:spPr>
          <a:xfrm>
            <a:off x="874713" y="657225"/>
            <a:ext cx="10442576" cy="51117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dirty="0"/>
          </a:p>
        </p:txBody>
      </p:sp>
      <p:sp>
        <p:nvSpPr>
          <p:cNvPr id="6" name="Alatunnisteen paikkamerkki 5">
            <a:extLst>
              <a:ext uri="{FF2B5EF4-FFF2-40B4-BE49-F238E27FC236}">
                <a16:creationId xmlns:a16="http://schemas.microsoft.com/office/drawing/2014/main" id="{F0A80E9A-D66F-424E-AC7E-50A8B9146E24}"/>
              </a:ext>
            </a:extLst>
          </p:cNvPr>
          <p:cNvSpPr>
            <a:spLocks noGrp="1"/>
          </p:cNvSpPr>
          <p:nvPr>
            <p:ph type="ftr" sz="quarter" idx="11"/>
          </p:nvPr>
        </p:nvSpPr>
        <p:spPr/>
        <p:txBody>
          <a:bodyPr/>
          <a:lstStyle/>
          <a:p>
            <a:endParaRPr lang="fi-FI"/>
          </a:p>
        </p:txBody>
      </p:sp>
      <p:sp>
        <p:nvSpPr>
          <p:cNvPr id="5" name="Päivämäärän paikkamerkki 4">
            <a:extLst>
              <a:ext uri="{FF2B5EF4-FFF2-40B4-BE49-F238E27FC236}">
                <a16:creationId xmlns:a16="http://schemas.microsoft.com/office/drawing/2014/main" id="{E852CCF5-D39D-4AEF-8721-1DFBB256EBDF}"/>
              </a:ext>
            </a:extLst>
          </p:cNvPr>
          <p:cNvSpPr>
            <a:spLocks noGrp="1"/>
          </p:cNvSpPr>
          <p:nvPr>
            <p:ph type="dt" sz="half" idx="10"/>
          </p:nvPr>
        </p:nvSpPr>
        <p:spPr/>
        <p:txBody>
          <a:bodyPr/>
          <a:lstStyle/>
          <a:p>
            <a:fld id="{A543C847-1A66-4EAC-9E0F-2A7CB6B7874B}" type="datetimeFigureOut">
              <a:rPr lang="fi-FI" smtClean="0"/>
              <a:t>19.1.2024</a:t>
            </a:fld>
            <a:endParaRPr lang="fi-FI"/>
          </a:p>
        </p:txBody>
      </p:sp>
      <p:sp>
        <p:nvSpPr>
          <p:cNvPr id="7" name="Dian numeron paikkamerkki 6">
            <a:extLst>
              <a:ext uri="{FF2B5EF4-FFF2-40B4-BE49-F238E27FC236}">
                <a16:creationId xmlns:a16="http://schemas.microsoft.com/office/drawing/2014/main" id="{055F243E-E50F-41F2-9053-A6B23ED79965}"/>
              </a:ext>
            </a:extLst>
          </p:cNvPr>
          <p:cNvSpPr>
            <a:spLocks noGrp="1"/>
          </p:cNvSpPr>
          <p:nvPr>
            <p:ph type="sldNum" sz="quarter" idx="12"/>
          </p:nvPr>
        </p:nvSpPr>
        <p:spPr/>
        <p:txBody>
          <a:bodyPr/>
          <a:lstStyle/>
          <a:p>
            <a:fld id="{76AC921B-AE3A-4772-A9DE-EFD545748E0B}" type="slidenum">
              <a:rPr lang="fi-FI" smtClean="0"/>
              <a:t>‹#›</a:t>
            </a:fld>
            <a:endParaRPr lang="fi-FI"/>
          </a:p>
        </p:txBody>
      </p:sp>
      <p:pic>
        <p:nvPicPr>
          <p:cNvPr id="8" name="Kuva 7">
            <a:extLst>
              <a:ext uri="{FF2B5EF4-FFF2-40B4-BE49-F238E27FC236}">
                <a16:creationId xmlns:a16="http://schemas.microsoft.com/office/drawing/2014/main" id="{F7783062-4D5E-0868-58E8-3BECE33340C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08822" y="6228167"/>
            <a:ext cx="1580519" cy="443655"/>
          </a:xfrm>
          <a:prstGeom prst="rect">
            <a:avLst/>
          </a:prstGeom>
        </p:spPr>
      </p:pic>
      <p:pic>
        <p:nvPicPr>
          <p:cNvPr id="2" name="Kuva 1">
            <a:extLst>
              <a:ext uri="{FF2B5EF4-FFF2-40B4-BE49-F238E27FC236}">
                <a16:creationId xmlns:a16="http://schemas.microsoft.com/office/drawing/2014/main" id="{642E8438-BDC6-A734-BDB2-E83DB43E694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pic>
        <p:nvPicPr>
          <p:cNvPr id="4" name="Kuva 3">
            <a:extLst>
              <a:ext uri="{FF2B5EF4-FFF2-40B4-BE49-F238E27FC236}">
                <a16:creationId xmlns:a16="http://schemas.microsoft.com/office/drawing/2014/main" id="{30DF339B-B46E-70DD-2711-DE83303F5DD6}"/>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23421" y="6305762"/>
            <a:ext cx="1687832" cy="286894"/>
          </a:xfrm>
          <a:prstGeom prst="rect">
            <a:avLst/>
          </a:prstGeom>
        </p:spPr>
      </p:pic>
    </p:spTree>
    <p:extLst>
      <p:ext uri="{BB962C8B-B14F-4D97-AF65-F5344CB8AC3E}">
        <p14:creationId xmlns:p14="http://schemas.microsoft.com/office/powerpoint/2010/main" val="7693487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Iso kuva pallossa">
    <p:bg>
      <p:bgPr>
        <a:gradFill>
          <a:gsLst>
            <a:gs pos="70000">
              <a:schemeClr val="accent1">
                <a:lumMod val="5000"/>
                <a:lumOff val="95000"/>
                <a:alpha val="0"/>
              </a:schemeClr>
            </a:gs>
            <a:gs pos="99000">
              <a:srgbClr val="007FC7"/>
            </a:gs>
          </a:gsLst>
          <a:lin ang="5400000" scaled="1"/>
        </a:gradFill>
        <a:effectLst/>
      </p:bgPr>
    </p:bg>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B07A8A19-C042-423C-9D22-A59BC72992C0}"/>
              </a:ext>
              <a:ext uri="{C183D7F6-B498-43B3-948B-1728B52AA6E4}">
                <adec:decorative xmlns:adec="http://schemas.microsoft.com/office/drawing/2017/decorative" val="1"/>
              </a:ext>
            </a:extLst>
          </p:cNvPr>
          <p:cNvSpPr>
            <a:spLocks noGrp="1"/>
          </p:cNvSpPr>
          <p:nvPr>
            <p:ph type="pic" sz="quarter" idx="13"/>
          </p:nvPr>
        </p:nvSpPr>
        <p:spPr>
          <a:xfrm>
            <a:off x="1971040" y="-5095067"/>
            <a:ext cx="11409680" cy="11222182"/>
          </a:xfrm>
          <a:prstGeom prst="ellipse">
            <a:avLst/>
          </a:prstGeom>
          <a:solidFill>
            <a:schemeClr val="tx1"/>
          </a:solidFill>
          <a:effectLst>
            <a:innerShdw blurRad="114300">
              <a:prstClr val="black"/>
            </a:innerShdw>
          </a:effectLst>
        </p:spPr>
        <p:txBody>
          <a:bodyPr/>
          <a:lstStyle>
            <a:lvl1pPr marL="0" indent="0">
              <a:buNone/>
              <a:defRPr/>
            </a:lvl1pPr>
          </a:lstStyle>
          <a:p>
            <a:endParaRPr lang="fi-FI" dirty="0"/>
          </a:p>
          <a:p>
            <a:endParaRPr lang="fi-FI" dirty="0"/>
          </a:p>
          <a:p>
            <a:endParaRPr lang="fi-FI" dirty="0"/>
          </a:p>
          <a:p>
            <a:endParaRPr lang="fi-FI" dirty="0"/>
          </a:p>
          <a:p>
            <a:endParaRPr lang="fi-FI" dirty="0"/>
          </a:p>
          <a:p>
            <a:endParaRPr lang="fi-FI" dirty="0"/>
          </a:p>
          <a:p>
            <a:endParaRPr lang="fi-FI" dirty="0"/>
          </a:p>
          <a:p>
            <a:endParaRPr lang="fi-FI" dirty="0"/>
          </a:p>
          <a:p>
            <a:endParaRPr lang="fi-FI" dirty="0"/>
          </a:p>
          <a:p>
            <a:endParaRPr lang="fi-FI" dirty="0"/>
          </a:p>
          <a:p>
            <a:endParaRPr lang="fi-FI" dirty="0"/>
          </a:p>
          <a:p>
            <a:endParaRPr lang="fi-FI" dirty="0"/>
          </a:p>
        </p:txBody>
      </p:sp>
      <p:sp>
        <p:nvSpPr>
          <p:cNvPr id="6" name="Alatunnisteen paikkamerkki 5">
            <a:extLst>
              <a:ext uri="{FF2B5EF4-FFF2-40B4-BE49-F238E27FC236}">
                <a16:creationId xmlns:a16="http://schemas.microsoft.com/office/drawing/2014/main" id="{F0A80E9A-D66F-424E-AC7E-50A8B9146E24}"/>
              </a:ext>
            </a:extLst>
          </p:cNvPr>
          <p:cNvSpPr>
            <a:spLocks noGrp="1"/>
          </p:cNvSpPr>
          <p:nvPr>
            <p:ph type="ftr" sz="quarter" idx="11"/>
          </p:nvPr>
        </p:nvSpPr>
        <p:spPr/>
        <p:txBody>
          <a:bodyPr/>
          <a:lstStyle/>
          <a:p>
            <a:endParaRPr lang="fi-FI"/>
          </a:p>
        </p:txBody>
      </p:sp>
      <p:sp>
        <p:nvSpPr>
          <p:cNvPr id="5" name="Päivämäärän paikkamerkki 4">
            <a:extLst>
              <a:ext uri="{FF2B5EF4-FFF2-40B4-BE49-F238E27FC236}">
                <a16:creationId xmlns:a16="http://schemas.microsoft.com/office/drawing/2014/main" id="{E852CCF5-D39D-4AEF-8721-1DFBB256EBDF}"/>
              </a:ext>
            </a:extLst>
          </p:cNvPr>
          <p:cNvSpPr>
            <a:spLocks noGrp="1"/>
          </p:cNvSpPr>
          <p:nvPr>
            <p:ph type="dt" sz="half" idx="10"/>
          </p:nvPr>
        </p:nvSpPr>
        <p:spPr/>
        <p:txBody>
          <a:bodyPr/>
          <a:lstStyle/>
          <a:p>
            <a:fld id="{A543C847-1A66-4EAC-9E0F-2A7CB6B7874B}" type="datetimeFigureOut">
              <a:rPr lang="fi-FI" smtClean="0"/>
              <a:t>19.1.2024</a:t>
            </a:fld>
            <a:endParaRPr lang="fi-FI"/>
          </a:p>
        </p:txBody>
      </p:sp>
      <p:sp>
        <p:nvSpPr>
          <p:cNvPr id="7" name="Dian numeron paikkamerkki 6">
            <a:extLst>
              <a:ext uri="{FF2B5EF4-FFF2-40B4-BE49-F238E27FC236}">
                <a16:creationId xmlns:a16="http://schemas.microsoft.com/office/drawing/2014/main" id="{055F243E-E50F-41F2-9053-A6B23ED79965}"/>
              </a:ext>
            </a:extLst>
          </p:cNvPr>
          <p:cNvSpPr>
            <a:spLocks noGrp="1"/>
          </p:cNvSpPr>
          <p:nvPr>
            <p:ph type="sldNum" sz="quarter" idx="12"/>
          </p:nvPr>
        </p:nvSpPr>
        <p:spPr/>
        <p:txBody>
          <a:bodyPr/>
          <a:lstStyle/>
          <a:p>
            <a:fld id="{76AC921B-AE3A-4772-A9DE-EFD545748E0B}" type="slidenum">
              <a:rPr lang="fi-FI" smtClean="0"/>
              <a:t>‹#›</a:t>
            </a:fld>
            <a:endParaRPr lang="fi-FI"/>
          </a:p>
        </p:txBody>
      </p:sp>
      <p:pic>
        <p:nvPicPr>
          <p:cNvPr id="4" name="Kuva 3">
            <a:extLst>
              <a:ext uri="{FF2B5EF4-FFF2-40B4-BE49-F238E27FC236}">
                <a16:creationId xmlns:a16="http://schemas.microsoft.com/office/drawing/2014/main" id="{F2A71B3E-9D52-0A11-4599-43CA194B32E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08822" y="6228167"/>
            <a:ext cx="1580519" cy="443655"/>
          </a:xfrm>
          <a:prstGeom prst="rect">
            <a:avLst/>
          </a:prstGeom>
        </p:spPr>
      </p:pic>
      <p:pic>
        <p:nvPicPr>
          <p:cNvPr id="2" name="Kuva 1">
            <a:extLst>
              <a:ext uri="{FF2B5EF4-FFF2-40B4-BE49-F238E27FC236}">
                <a16:creationId xmlns:a16="http://schemas.microsoft.com/office/drawing/2014/main" id="{F1AA3475-7E4F-8437-A291-01FA726A2151}"/>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pic>
        <p:nvPicPr>
          <p:cNvPr id="3" name="Kuva 2">
            <a:extLst>
              <a:ext uri="{FF2B5EF4-FFF2-40B4-BE49-F238E27FC236}">
                <a16:creationId xmlns:a16="http://schemas.microsoft.com/office/drawing/2014/main" id="{DBA4F580-C81C-A42B-A033-6E7A7D42FE2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23421" y="6305762"/>
            <a:ext cx="1687832" cy="286894"/>
          </a:xfrm>
          <a:prstGeom prst="rect">
            <a:avLst/>
          </a:prstGeom>
        </p:spPr>
      </p:pic>
    </p:spTree>
    <p:extLst>
      <p:ext uri="{BB962C8B-B14F-4D97-AF65-F5344CB8AC3E}">
        <p14:creationId xmlns:p14="http://schemas.microsoft.com/office/powerpoint/2010/main" val="6565408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aafisivu">
    <p:spTree>
      <p:nvGrpSpPr>
        <p:cNvPr id="1" name=""/>
        <p:cNvGrpSpPr/>
        <p:nvPr/>
      </p:nvGrpSpPr>
      <p:grpSpPr>
        <a:xfrm>
          <a:off x="0" y="0"/>
          <a:ext cx="0" cy="0"/>
          <a:chOff x="0" y="0"/>
          <a:chExt cx="0" cy="0"/>
        </a:xfrm>
      </p:grpSpPr>
      <p:sp>
        <p:nvSpPr>
          <p:cNvPr id="3" name="Otsikko 1">
            <a:extLst>
              <a:ext uri="{FF2B5EF4-FFF2-40B4-BE49-F238E27FC236}">
                <a16:creationId xmlns:a16="http://schemas.microsoft.com/office/drawing/2014/main" id="{EA7461D7-298C-BBE7-EB9D-7D24D917EBF4}"/>
              </a:ext>
            </a:extLst>
          </p:cNvPr>
          <p:cNvSpPr>
            <a:spLocks noGrp="1"/>
          </p:cNvSpPr>
          <p:nvPr>
            <p:ph type="title"/>
          </p:nvPr>
        </p:nvSpPr>
        <p:spPr>
          <a:xfrm>
            <a:off x="874712" y="305519"/>
            <a:ext cx="4426961" cy="1796236"/>
          </a:xfrm>
        </p:spPr>
        <p:txBody>
          <a:bodyPr anchor="b">
            <a:normAutofit/>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8" name="Tekstin paikkamerkki 3">
            <a:extLst>
              <a:ext uri="{FF2B5EF4-FFF2-40B4-BE49-F238E27FC236}">
                <a16:creationId xmlns:a16="http://schemas.microsoft.com/office/drawing/2014/main" id="{F7AC85A2-E315-6D71-A82F-A19E0A587D57}"/>
              </a:ext>
            </a:extLst>
          </p:cNvPr>
          <p:cNvSpPr>
            <a:spLocks noGrp="1"/>
          </p:cNvSpPr>
          <p:nvPr>
            <p:ph type="body" sz="half" idx="2"/>
          </p:nvPr>
        </p:nvSpPr>
        <p:spPr>
          <a:xfrm>
            <a:off x="874711" y="2265527"/>
            <a:ext cx="4426961" cy="3503447"/>
          </a:xfrm>
        </p:spPr>
        <p:txBody>
          <a:bodyPr>
            <a:normAutofit/>
          </a:bodyPr>
          <a:lstStyle>
            <a:lvl1pPr marL="285750" indent="-285750">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a:p>
            <a:pPr lvl="0"/>
            <a:r>
              <a:rPr lang="fi-FI" dirty="0" err="1"/>
              <a:t>Lorem</a:t>
            </a:r>
            <a:r>
              <a:rPr lang="fi-FI" dirty="0"/>
              <a:t> </a:t>
            </a:r>
            <a:r>
              <a:rPr lang="fi-FI" dirty="0" err="1"/>
              <a:t>ipsum</a:t>
            </a:r>
            <a:endParaRPr lang="fi-FI" dirty="0"/>
          </a:p>
          <a:p>
            <a:pPr lvl="0"/>
            <a:r>
              <a:rPr lang="fi-FI" dirty="0" err="1"/>
              <a:t>Lorem</a:t>
            </a:r>
            <a:r>
              <a:rPr lang="fi-FI" dirty="0"/>
              <a:t> </a:t>
            </a:r>
            <a:r>
              <a:rPr lang="fi-FI" dirty="0" err="1"/>
              <a:t>ipsum</a:t>
            </a:r>
            <a:endParaRPr lang="fi-FI" dirty="0"/>
          </a:p>
        </p:txBody>
      </p:sp>
      <p:sp>
        <p:nvSpPr>
          <p:cNvPr id="12" name="Kaavion paikkamerkki 11">
            <a:extLst>
              <a:ext uri="{FF2B5EF4-FFF2-40B4-BE49-F238E27FC236}">
                <a16:creationId xmlns:a16="http://schemas.microsoft.com/office/drawing/2014/main" id="{5C24F3D1-B0AB-48CC-893D-6614992AB345}"/>
              </a:ext>
              <a:ext uri="{C183D7F6-B498-43B3-948B-1728B52AA6E4}">
                <adec:decorative xmlns:adec="http://schemas.microsoft.com/office/drawing/2017/decorative" val="1"/>
              </a:ext>
            </a:extLst>
          </p:cNvPr>
          <p:cNvSpPr>
            <a:spLocks noGrp="1"/>
          </p:cNvSpPr>
          <p:nvPr>
            <p:ph type="chart" sz="quarter" idx="13" hasCustomPrompt="1"/>
          </p:nvPr>
        </p:nvSpPr>
        <p:spPr>
          <a:xfrm>
            <a:off x="5449455" y="305519"/>
            <a:ext cx="6226608" cy="5463456"/>
          </a:xfrm>
        </p:spPr>
        <p:txBody>
          <a:bodyPr/>
          <a:lstStyle>
            <a:lvl1pPr marL="0" indent="0">
              <a:buFontTx/>
              <a:buNone/>
              <a:defRPr>
                <a:solidFill>
                  <a:schemeClr val="tx1"/>
                </a:solidFill>
              </a:defRPr>
            </a:lvl1pPr>
          </a:lstStyle>
          <a:p>
            <a:r>
              <a:rPr lang="fi-FI" dirty="0"/>
              <a:t>Kaavio</a:t>
            </a:r>
          </a:p>
        </p:txBody>
      </p:sp>
      <p:sp>
        <p:nvSpPr>
          <p:cNvPr id="6" name="Alatunnisteen paikkamerkki 5">
            <a:extLst>
              <a:ext uri="{FF2B5EF4-FFF2-40B4-BE49-F238E27FC236}">
                <a16:creationId xmlns:a16="http://schemas.microsoft.com/office/drawing/2014/main" id="{F0A80E9A-D66F-424E-AC7E-50A8B9146E24}"/>
              </a:ext>
            </a:extLst>
          </p:cNvPr>
          <p:cNvSpPr>
            <a:spLocks noGrp="1"/>
          </p:cNvSpPr>
          <p:nvPr>
            <p:ph type="ftr" sz="quarter" idx="11"/>
          </p:nvPr>
        </p:nvSpPr>
        <p:spPr/>
        <p:txBody>
          <a:bodyPr/>
          <a:lstStyle/>
          <a:p>
            <a:endParaRPr lang="fi-FI"/>
          </a:p>
        </p:txBody>
      </p:sp>
      <p:sp>
        <p:nvSpPr>
          <p:cNvPr id="5" name="Päivämäärän paikkamerkki 4">
            <a:extLst>
              <a:ext uri="{FF2B5EF4-FFF2-40B4-BE49-F238E27FC236}">
                <a16:creationId xmlns:a16="http://schemas.microsoft.com/office/drawing/2014/main" id="{E852CCF5-D39D-4AEF-8721-1DFBB256EBDF}"/>
              </a:ext>
            </a:extLst>
          </p:cNvPr>
          <p:cNvSpPr>
            <a:spLocks noGrp="1"/>
          </p:cNvSpPr>
          <p:nvPr>
            <p:ph type="dt" sz="half" idx="10"/>
          </p:nvPr>
        </p:nvSpPr>
        <p:spPr/>
        <p:txBody>
          <a:bodyPr/>
          <a:lstStyle/>
          <a:p>
            <a:fld id="{A543C847-1A66-4EAC-9E0F-2A7CB6B7874B}" type="datetimeFigureOut">
              <a:rPr lang="fi-FI" smtClean="0"/>
              <a:t>19.1.2024</a:t>
            </a:fld>
            <a:endParaRPr lang="fi-FI"/>
          </a:p>
        </p:txBody>
      </p:sp>
      <p:sp>
        <p:nvSpPr>
          <p:cNvPr id="7" name="Dian numeron paikkamerkki 6">
            <a:extLst>
              <a:ext uri="{FF2B5EF4-FFF2-40B4-BE49-F238E27FC236}">
                <a16:creationId xmlns:a16="http://schemas.microsoft.com/office/drawing/2014/main" id="{055F243E-E50F-41F2-9053-A6B23ED79965}"/>
              </a:ext>
            </a:extLst>
          </p:cNvPr>
          <p:cNvSpPr>
            <a:spLocks noGrp="1"/>
          </p:cNvSpPr>
          <p:nvPr>
            <p:ph type="sldNum" sz="quarter" idx="12"/>
          </p:nvPr>
        </p:nvSpPr>
        <p:spPr/>
        <p:txBody>
          <a:bodyPr/>
          <a:lstStyle/>
          <a:p>
            <a:fld id="{76AC921B-AE3A-4772-A9DE-EFD545748E0B}" type="slidenum">
              <a:rPr lang="fi-FI" smtClean="0"/>
              <a:t>‹#›</a:t>
            </a:fld>
            <a:endParaRPr lang="fi-FI"/>
          </a:p>
        </p:txBody>
      </p:sp>
    </p:spTree>
    <p:extLst>
      <p:ext uri="{BB962C8B-B14F-4D97-AF65-F5344CB8AC3E}">
        <p14:creationId xmlns:p14="http://schemas.microsoft.com/office/powerpoint/2010/main" val="16127471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11067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a ilman logoja">
    <p:bg>
      <p:bgPr>
        <a:gradFill>
          <a:gsLst>
            <a:gs pos="70000">
              <a:schemeClr val="accent1">
                <a:lumMod val="5000"/>
                <a:lumOff val="95000"/>
                <a:alpha val="0"/>
              </a:schemeClr>
            </a:gs>
            <a:gs pos="99000">
              <a:srgbClr val="007FC7"/>
            </a:gs>
          </a:gsLst>
          <a:lin ang="5400000" scaled="1"/>
        </a:gra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1722ED0C-D440-3AF8-2E80-BB4D3511DE1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spTree>
    <p:extLst>
      <p:ext uri="{BB962C8B-B14F-4D97-AF65-F5344CB8AC3E}">
        <p14:creationId xmlns:p14="http://schemas.microsoft.com/office/powerpoint/2010/main" val="40064656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ia ilman logoja otsikolla">
    <p:bg>
      <p:bgPr>
        <a:gradFill>
          <a:gsLst>
            <a:gs pos="70000">
              <a:schemeClr val="accent1">
                <a:lumMod val="5000"/>
                <a:lumOff val="95000"/>
                <a:alpha val="0"/>
              </a:schemeClr>
            </a:gs>
            <a:gs pos="99000">
              <a:srgbClr val="007FC7"/>
            </a:gs>
          </a:gsLst>
          <a:lin ang="5400000" scaled="1"/>
        </a:gradFill>
        <a:effectLst/>
      </p:bgPr>
    </p:bg>
    <p:spTree>
      <p:nvGrpSpPr>
        <p:cNvPr id="1" name=""/>
        <p:cNvGrpSpPr/>
        <p:nvPr/>
      </p:nvGrpSpPr>
      <p:grpSpPr>
        <a:xfrm>
          <a:off x="0" y="0"/>
          <a:ext cx="0" cy="0"/>
          <a:chOff x="0" y="0"/>
          <a:chExt cx="0" cy="0"/>
        </a:xfrm>
      </p:grpSpPr>
      <p:sp>
        <p:nvSpPr>
          <p:cNvPr id="3" name="Otsikko 1">
            <a:extLst>
              <a:ext uri="{FF2B5EF4-FFF2-40B4-BE49-F238E27FC236}">
                <a16:creationId xmlns:a16="http://schemas.microsoft.com/office/drawing/2014/main" id="{7076BD4E-F8B5-1447-B12A-2E4410AAD2B8}"/>
              </a:ext>
            </a:extLst>
          </p:cNvPr>
          <p:cNvSpPr>
            <a:spLocks noGrp="1"/>
          </p:cNvSpPr>
          <p:nvPr>
            <p:ph type="title"/>
          </p:nvPr>
        </p:nvSpPr>
        <p:spPr>
          <a:xfrm>
            <a:off x="874713" y="305519"/>
            <a:ext cx="10442576" cy="1116013"/>
          </a:xfrm>
        </p:spPr>
        <p:txBody>
          <a:bodyPr>
            <a:normAutofit/>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pic>
        <p:nvPicPr>
          <p:cNvPr id="2" name="Kuva 1">
            <a:extLst>
              <a:ext uri="{FF2B5EF4-FFF2-40B4-BE49-F238E27FC236}">
                <a16:creationId xmlns:a16="http://schemas.microsoft.com/office/drawing/2014/main" id="{A9FB9DB8-C31A-5F32-F563-361E6F7491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spTree>
    <p:extLst>
      <p:ext uri="{BB962C8B-B14F-4D97-AF65-F5344CB8AC3E}">
        <p14:creationId xmlns:p14="http://schemas.microsoft.com/office/powerpoint/2010/main" val="42328226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yhjä dia">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59386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Kiitos">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5DAE2B-DE09-4FB3-9D23-7B413DA06900}"/>
              </a:ext>
            </a:extLst>
          </p:cNvPr>
          <p:cNvSpPr>
            <a:spLocks noGrp="1"/>
          </p:cNvSpPr>
          <p:nvPr>
            <p:ph type="ctrTitle" hasCustomPrompt="1"/>
          </p:nvPr>
        </p:nvSpPr>
        <p:spPr>
          <a:xfrm>
            <a:off x="1524000" y="657225"/>
            <a:ext cx="9144000" cy="2359741"/>
          </a:xfrm>
        </p:spPr>
        <p:txBody>
          <a:bodyPr anchor="ctr">
            <a:normAutofit/>
          </a:bodyPr>
          <a:lstStyle>
            <a:lvl1pPr algn="ctr">
              <a:defRPr sz="4800">
                <a:solidFill>
                  <a:schemeClr val="tx2"/>
                </a:solidFill>
              </a:defRPr>
            </a:lvl1pPr>
          </a:lstStyle>
          <a:p>
            <a:r>
              <a:rPr lang="fi-FI" dirty="0"/>
              <a:t>Kiitos</a:t>
            </a:r>
          </a:p>
        </p:txBody>
      </p:sp>
      <p:sp>
        <p:nvSpPr>
          <p:cNvPr id="3" name="Alaotsikko 2">
            <a:extLst>
              <a:ext uri="{FF2B5EF4-FFF2-40B4-BE49-F238E27FC236}">
                <a16:creationId xmlns:a16="http://schemas.microsoft.com/office/drawing/2014/main" id="{B7559322-86ED-46CF-89EE-2FF94F45E4B2}"/>
              </a:ext>
            </a:extLst>
          </p:cNvPr>
          <p:cNvSpPr>
            <a:spLocks noGrp="1"/>
          </p:cNvSpPr>
          <p:nvPr>
            <p:ph type="subTitle" idx="1"/>
          </p:nvPr>
        </p:nvSpPr>
        <p:spPr>
          <a:xfrm>
            <a:off x="874713" y="3429000"/>
            <a:ext cx="10442575" cy="2121207"/>
          </a:xfrm>
        </p:spPr>
        <p:txBody>
          <a:bodyPr>
            <a:normAutofit/>
          </a:bodyPr>
          <a:lstStyle>
            <a:lvl1pPr marL="0" indent="0" algn="ctr">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13" name="Kuva 12">
            <a:extLst>
              <a:ext uri="{FF2B5EF4-FFF2-40B4-BE49-F238E27FC236}">
                <a16:creationId xmlns:a16="http://schemas.microsoft.com/office/drawing/2014/main" id="{F96119E9-32DB-A174-F85F-C3D1B82289D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4" name="Kuva 3">
            <a:extLst>
              <a:ext uri="{FF2B5EF4-FFF2-40B4-BE49-F238E27FC236}">
                <a16:creationId xmlns:a16="http://schemas.microsoft.com/office/drawing/2014/main" id="{01279238-9E8D-3A36-2151-E58A39802D12}"/>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pic>
        <p:nvPicPr>
          <p:cNvPr id="6" name="Kuva 5">
            <a:extLst>
              <a:ext uri="{FF2B5EF4-FFF2-40B4-BE49-F238E27FC236}">
                <a16:creationId xmlns:a16="http://schemas.microsoft.com/office/drawing/2014/main" id="{22B9D357-C27C-4F5C-37E1-E55C00204FE4}"/>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38299765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CB278E-5B53-486A-BAF2-BDAC9DCA669E}"/>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A9E3C96F-9CEC-4891-8D8B-D2B807A11CB6}"/>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86E670D-B840-41F8-8F41-5B7ECF0F29E1}"/>
              </a:ext>
            </a:extLst>
          </p:cNvPr>
          <p:cNvSpPr>
            <a:spLocks noGrp="1"/>
          </p:cNvSpPr>
          <p:nvPr>
            <p:ph type="dt" sz="half" idx="10"/>
          </p:nvPr>
        </p:nvSpPr>
        <p:spPr/>
        <p:txBody>
          <a:bodyPr/>
          <a:lstStyle/>
          <a:p>
            <a:fld id="{229D3144-E7A4-417A-AF65-671001A0FCC5}" type="datetimeFigureOut">
              <a:rPr lang="fi-FI" smtClean="0"/>
              <a:t>19.1.2024</a:t>
            </a:fld>
            <a:endParaRPr lang="fi-FI"/>
          </a:p>
        </p:txBody>
      </p:sp>
      <p:sp>
        <p:nvSpPr>
          <p:cNvPr id="5" name="Alatunnisteen paikkamerkki 4">
            <a:extLst>
              <a:ext uri="{FF2B5EF4-FFF2-40B4-BE49-F238E27FC236}">
                <a16:creationId xmlns:a16="http://schemas.microsoft.com/office/drawing/2014/main" id="{033A7764-2394-49E2-AFC3-9C8D53B1376E}"/>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14C17DB-0FCC-4C40-932A-75228307468B}"/>
              </a:ext>
            </a:extLst>
          </p:cNvPr>
          <p:cNvSpPr>
            <a:spLocks noGrp="1"/>
          </p:cNvSpPr>
          <p:nvPr>
            <p:ph type="sldNum" sz="quarter" idx="12"/>
          </p:nvPr>
        </p:nvSpPr>
        <p:spPr/>
        <p:txBody>
          <a:bodyPr/>
          <a:lstStyle/>
          <a:p>
            <a:fld id="{AF82CD24-876C-47A3-895A-24BAA8346B70}" type="slidenum">
              <a:rPr lang="fi-FI" smtClean="0"/>
              <a:t>‹#›</a:t>
            </a:fld>
            <a:endParaRPr lang="fi-FI"/>
          </a:p>
        </p:txBody>
      </p:sp>
    </p:spTree>
    <p:extLst>
      <p:ext uri="{BB962C8B-B14F-4D97-AF65-F5344CB8AC3E}">
        <p14:creationId xmlns:p14="http://schemas.microsoft.com/office/powerpoint/2010/main" val="1992128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70000">
              <a:schemeClr val="accent1">
                <a:lumMod val="5000"/>
                <a:lumOff val="95000"/>
                <a:alpha val="0"/>
              </a:schemeClr>
            </a:gs>
            <a:gs pos="99000">
              <a:srgbClr val="007FC7"/>
            </a:gs>
          </a:gsLst>
          <a:lin ang="5400000" scaled="1"/>
        </a:gra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C177C1C7-AE82-4016-9104-04BB009C5BFE}"/>
              </a:ext>
            </a:extLst>
          </p:cNvPr>
          <p:cNvSpPr>
            <a:spLocks noGrp="1"/>
          </p:cNvSpPr>
          <p:nvPr>
            <p:ph type="title"/>
          </p:nvPr>
        </p:nvSpPr>
        <p:spPr>
          <a:xfrm>
            <a:off x="874713" y="305519"/>
            <a:ext cx="10442575" cy="1103901"/>
          </a:xfrm>
          <a:prstGeom prst="rect">
            <a:avLst/>
          </a:prstGeom>
        </p:spPr>
        <p:txBody>
          <a:bodyPr vert="horz" lIns="91440" tIns="45720" rIns="91440" bIns="45720" rtlCol="0" anchor="b">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D6A780C9-4A38-4DE7-9CB5-0F78C8F8E67C}"/>
              </a:ext>
            </a:extLst>
          </p:cNvPr>
          <p:cNvSpPr>
            <a:spLocks noGrp="1"/>
          </p:cNvSpPr>
          <p:nvPr>
            <p:ph type="body" idx="1"/>
          </p:nvPr>
        </p:nvSpPr>
        <p:spPr>
          <a:xfrm>
            <a:off x="874713" y="1523567"/>
            <a:ext cx="10442575" cy="3810865"/>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Alatunnisteen paikkamerkki 4">
            <a:extLst>
              <a:ext uri="{FF2B5EF4-FFF2-40B4-BE49-F238E27FC236}">
                <a16:creationId xmlns:a16="http://schemas.microsoft.com/office/drawing/2014/main" id="{7D73AB98-DD7D-4BE1-B27E-27E580F18A11}"/>
              </a:ext>
            </a:extLst>
          </p:cNvPr>
          <p:cNvSpPr>
            <a:spLocks noGrp="1"/>
          </p:cNvSpPr>
          <p:nvPr>
            <p:ph type="ftr" sz="quarter" idx="3"/>
          </p:nvPr>
        </p:nvSpPr>
        <p:spPr>
          <a:xfrm>
            <a:off x="874713" y="6306697"/>
            <a:ext cx="2468085" cy="365125"/>
          </a:xfrm>
          <a:prstGeom prst="rect">
            <a:avLst/>
          </a:prstGeom>
        </p:spPr>
        <p:txBody>
          <a:bodyPr vert="horz" lIns="91440" tIns="45720" rIns="91440" bIns="45720" rtlCol="0" anchor="ctr"/>
          <a:lstStyle>
            <a:lvl1pPr algn="l">
              <a:defRPr sz="1000" b="0" i="0">
                <a:solidFill>
                  <a:schemeClr val="bg1"/>
                </a:solidFill>
                <a:latin typeface="Roboto Medium" panose="02000000000000000000" pitchFamily="2" charset="0"/>
              </a:defRPr>
            </a:lvl1pPr>
          </a:lstStyle>
          <a:p>
            <a:endParaRPr lang="fi-FI" dirty="0"/>
          </a:p>
        </p:txBody>
      </p:sp>
      <p:sp>
        <p:nvSpPr>
          <p:cNvPr id="4" name="Päivämäärän paikkamerkki 3">
            <a:extLst>
              <a:ext uri="{FF2B5EF4-FFF2-40B4-BE49-F238E27FC236}">
                <a16:creationId xmlns:a16="http://schemas.microsoft.com/office/drawing/2014/main" id="{82EEA6CC-2068-4051-B5EF-0478A80EEF95}"/>
              </a:ext>
            </a:extLst>
          </p:cNvPr>
          <p:cNvSpPr>
            <a:spLocks noGrp="1"/>
          </p:cNvSpPr>
          <p:nvPr>
            <p:ph type="dt" sz="half" idx="2"/>
          </p:nvPr>
        </p:nvSpPr>
        <p:spPr>
          <a:xfrm>
            <a:off x="8886275" y="6306697"/>
            <a:ext cx="1485338" cy="365125"/>
          </a:xfrm>
          <a:prstGeom prst="rect">
            <a:avLst/>
          </a:prstGeom>
        </p:spPr>
        <p:txBody>
          <a:bodyPr vert="horz" lIns="91440" tIns="45720" rIns="91440" bIns="45720" rtlCol="0" anchor="ctr"/>
          <a:lstStyle>
            <a:lvl1pPr algn="r">
              <a:defRPr sz="1000" b="0" i="0">
                <a:solidFill>
                  <a:schemeClr val="bg1"/>
                </a:solidFill>
                <a:latin typeface="Roboto Medium" panose="02000000000000000000" pitchFamily="2" charset="0"/>
              </a:defRPr>
            </a:lvl1pPr>
          </a:lstStyle>
          <a:p>
            <a:fld id="{A543C847-1A66-4EAC-9E0F-2A7CB6B7874B}" type="datetimeFigureOut">
              <a:rPr lang="fi-FI" smtClean="0"/>
              <a:pPr/>
              <a:t>19.1.2024</a:t>
            </a:fld>
            <a:endParaRPr lang="fi-FI" dirty="0"/>
          </a:p>
        </p:txBody>
      </p:sp>
      <p:sp>
        <p:nvSpPr>
          <p:cNvPr id="6" name="Dian numeron paikkamerkki 5">
            <a:extLst>
              <a:ext uri="{FF2B5EF4-FFF2-40B4-BE49-F238E27FC236}">
                <a16:creationId xmlns:a16="http://schemas.microsoft.com/office/drawing/2014/main" id="{CF4D4288-AB4A-429B-AF87-299D4E261EE3}"/>
              </a:ext>
            </a:extLst>
          </p:cNvPr>
          <p:cNvSpPr>
            <a:spLocks noGrp="1"/>
          </p:cNvSpPr>
          <p:nvPr>
            <p:ph type="sldNum" sz="quarter" idx="4"/>
          </p:nvPr>
        </p:nvSpPr>
        <p:spPr>
          <a:xfrm>
            <a:off x="10579101" y="6306697"/>
            <a:ext cx="738188" cy="365125"/>
          </a:xfrm>
          <a:prstGeom prst="rect">
            <a:avLst/>
          </a:prstGeom>
        </p:spPr>
        <p:txBody>
          <a:bodyPr vert="horz" lIns="91440" tIns="45720" rIns="91440" bIns="45720" rtlCol="0" anchor="ctr"/>
          <a:lstStyle>
            <a:lvl1pPr algn="r">
              <a:defRPr sz="1000" b="0" i="0">
                <a:solidFill>
                  <a:schemeClr val="bg1"/>
                </a:solidFill>
                <a:latin typeface="Roboto Medium" panose="02000000000000000000" pitchFamily="2" charset="0"/>
              </a:defRPr>
            </a:lvl1pPr>
          </a:lstStyle>
          <a:p>
            <a:r>
              <a:rPr lang="fi-FI" dirty="0"/>
              <a:t>{#}</a:t>
            </a:r>
          </a:p>
        </p:txBody>
      </p:sp>
      <p:pic>
        <p:nvPicPr>
          <p:cNvPr id="9" name="Kuva 8">
            <a:extLst>
              <a:ext uri="{FF2B5EF4-FFF2-40B4-BE49-F238E27FC236}">
                <a16:creationId xmlns:a16="http://schemas.microsoft.com/office/drawing/2014/main" id="{2FA21B0F-065E-4CC5-A2ED-BD50957681F4}"/>
              </a:ext>
              <a:ext uri="{C183D7F6-B498-43B3-948B-1728B52AA6E4}">
                <adec:decorative xmlns:adec="http://schemas.microsoft.com/office/drawing/2017/decorative" val="1"/>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6208822" y="6228167"/>
            <a:ext cx="1580519" cy="443655"/>
          </a:xfrm>
          <a:prstGeom prst="rect">
            <a:avLst/>
          </a:prstGeom>
        </p:spPr>
      </p:pic>
      <p:pic>
        <p:nvPicPr>
          <p:cNvPr id="7" name="Kuva 6">
            <a:extLst>
              <a:ext uri="{FF2B5EF4-FFF2-40B4-BE49-F238E27FC236}">
                <a16:creationId xmlns:a16="http://schemas.microsoft.com/office/drawing/2014/main" id="{B1216467-43B9-5D30-24C5-5844D53B1CFC}"/>
              </a:ext>
              <a:ext uri="{C183D7F6-B498-43B3-948B-1728B52AA6E4}">
                <adec:decorative xmlns:adec="http://schemas.microsoft.com/office/drawing/2017/decorative" val="1"/>
              </a:ext>
            </a:extLst>
          </p:cNvPr>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pic>
        <p:nvPicPr>
          <p:cNvPr id="11" name="Kuva 10">
            <a:extLst>
              <a:ext uri="{FF2B5EF4-FFF2-40B4-BE49-F238E27FC236}">
                <a16:creationId xmlns:a16="http://schemas.microsoft.com/office/drawing/2014/main" id="{BECE3D25-8B66-4C64-BB8F-C7AEA01C443F}"/>
              </a:ext>
              <a:ext uri="{C183D7F6-B498-43B3-948B-1728B52AA6E4}">
                <adec:decorative xmlns:adec="http://schemas.microsoft.com/office/drawing/2017/decorative" val="1"/>
              </a:ext>
            </a:extLst>
          </p:cNvPr>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4123421" y="6305762"/>
            <a:ext cx="1687832" cy="286894"/>
          </a:xfrm>
          <a:prstGeom prst="rect">
            <a:avLst/>
          </a:prstGeom>
        </p:spPr>
      </p:pic>
    </p:spTree>
    <p:extLst>
      <p:ext uri="{BB962C8B-B14F-4D97-AF65-F5344CB8AC3E}">
        <p14:creationId xmlns:p14="http://schemas.microsoft.com/office/powerpoint/2010/main" val="138245441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78" r:id="rId3"/>
    <p:sldLayoutId id="2147483679" r:id="rId4"/>
    <p:sldLayoutId id="2147483680" r:id="rId5"/>
    <p:sldLayoutId id="2147483681" r:id="rId6"/>
    <p:sldLayoutId id="2147483682" r:id="rId7"/>
    <p:sldLayoutId id="2147483683" r:id="rId8"/>
    <p:sldLayoutId id="2147483650" r:id="rId9"/>
    <p:sldLayoutId id="2147483668" r:id="rId10"/>
    <p:sldLayoutId id="2147483651" r:id="rId11"/>
    <p:sldLayoutId id="2147483652" r:id="rId12"/>
    <p:sldLayoutId id="2147483653" r:id="rId13"/>
    <p:sldLayoutId id="2147483654" r:id="rId14"/>
    <p:sldLayoutId id="2147483656" r:id="rId15"/>
    <p:sldLayoutId id="2147483661" r:id="rId16"/>
    <p:sldLayoutId id="2147483669" r:id="rId17"/>
    <p:sldLayoutId id="2147483670" r:id="rId18"/>
    <p:sldLayoutId id="2147483674" r:id="rId19"/>
    <p:sldLayoutId id="2147483655" r:id="rId20"/>
    <p:sldLayoutId id="2147483675" r:id="rId21"/>
    <p:sldLayoutId id="2147483676" r:id="rId22"/>
    <p:sldLayoutId id="2147483677" r:id="rId23"/>
    <p:sldLayoutId id="2147483673" r:id="rId24"/>
    <p:sldLayoutId id="2147483685" r:id="rId25"/>
  </p:sldLayoutIdLst>
  <p:txStyles>
    <p:titleStyle>
      <a:lvl1pPr algn="l" defTabSz="914400" rtl="0" eaLnBrk="1" latinLnBrk="0" hangingPunct="1">
        <a:lnSpc>
          <a:spcPct val="90000"/>
        </a:lnSpc>
        <a:spcBef>
          <a:spcPct val="0"/>
        </a:spcBef>
        <a:buNone/>
        <a:defRPr sz="3200" b="1" i="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tx2"/>
        </a:buClr>
        <a:buFont typeface="Arial" panose="020B0604020202020204" pitchFamily="34" charset="0"/>
        <a:buChar char="•"/>
        <a:defRPr sz="2000" b="0" i="0" kern="1200">
          <a:solidFill>
            <a:schemeClr val="tx2"/>
          </a:solidFill>
          <a:latin typeface="+mn-lt"/>
          <a:ea typeface="+mn-ea"/>
          <a:cs typeface="+mn-cs"/>
        </a:defRPr>
      </a:lvl1pPr>
      <a:lvl2pPr marL="628650" indent="-274638" algn="l" defTabSz="914400" rtl="0" eaLnBrk="1" latinLnBrk="0" hangingPunct="1">
        <a:lnSpc>
          <a:spcPct val="100000"/>
        </a:lnSpc>
        <a:spcBef>
          <a:spcPts val="500"/>
        </a:spcBef>
        <a:buClr>
          <a:schemeClr val="tx2"/>
        </a:buClr>
        <a:buFont typeface="Arial" panose="020B0604020202020204" pitchFamily="34" charset="0"/>
        <a:buChar char="•"/>
        <a:defRPr sz="1800" b="0" i="0" kern="1200">
          <a:solidFill>
            <a:schemeClr val="tx2"/>
          </a:solidFill>
          <a:latin typeface="+mn-lt"/>
          <a:ea typeface="+mn-ea"/>
          <a:cs typeface="+mn-cs"/>
        </a:defRPr>
      </a:lvl2pPr>
      <a:lvl3pPr marL="1079500" indent="-165100" algn="l" defTabSz="914400" rtl="0" eaLnBrk="1" latinLnBrk="0" hangingPunct="1">
        <a:lnSpc>
          <a:spcPct val="100000"/>
        </a:lnSpc>
        <a:spcBef>
          <a:spcPts val="500"/>
        </a:spcBef>
        <a:buClr>
          <a:schemeClr val="tx2"/>
        </a:buClr>
        <a:buFont typeface="Arial" panose="020B0604020202020204" pitchFamily="34" charset="0"/>
        <a:buChar char="•"/>
        <a:defRPr sz="1600" b="0" i="0" kern="1200">
          <a:solidFill>
            <a:schemeClr val="tx2"/>
          </a:solidFill>
          <a:latin typeface="+mn-lt"/>
          <a:ea typeface="+mn-ea"/>
          <a:cs typeface="+mn-cs"/>
        </a:defRPr>
      </a:lvl3pPr>
      <a:lvl4pPr marL="1524000" indent="-139700" algn="l" defTabSz="914400" rtl="0" eaLnBrk="1" latinLnBrk="0" hangingPunct="1">
        <a:lnSpc>
          <a:spcPct val="100000"/>
        </a:lnSpc>
        <a:spcBef>
          <a:spcPts val="500"/>
        </a:spcBef>
        <a:buClr>
          <a:schemeClr val="tx2"/>
        </a:buClr>
        <a:buFont typeface="Arial" panose="020B0604020202020204" pitchFamily="34" charset="0"/>
        <a:buChar char="•"/>
        <a:defRPr sz="1400" b="0" i="0" kern="1200">
          <a:solidFill>
            <a:schemeClr val="tx2"/>
          </a:solidFill>
          <a:latin typeface="+mn-lt"/>
          <a:ea typeface="+mn-ea"/>
          <a:cs typeface="+mn-cs"/>
        </a:defRPr>
      </a:lvl4pPr>
      <a:lvl5pPr marL="1974850" indent="-146050" algn="l" defTabSz="914400" rtl="0" eaLnBrk="1" latinLnBrk="0" hangingPunct="1">
        <a:lnSpc>
          <a:spcPct val="100000"/>
        </a:lnSpc>
        <a:spcBef>
          <a:spcPts val="500"/>
        </a:spcBef>
        <a:buClr>
          <a:srgbClr val="000000"/>
        </a:buClr>
        <a:buFont typeface="Arial" panose="020B0604020202020204" pitchFamily="34" charset="0"/>
        <a:buChar char="•"/>
        <a:defRPr sz="1200" b="0" i="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userDrawn="1">
          <p15:clr>
            <a:srgbClr val="F26B43"/>
          </p15:clr>
        </p15:guide>
        <p15:guide id="2" pos="325" userDrawn="1">
          <p15:clr>
            <a:srgbClr val="F26B43"/>
          </p15:clr>
        </p15:guide>
        <p15:guide id="3" orient="horz" pos="4042" userDrawn="1">
          <p15:clr>
            <a:srgbClr val="F26B43"/>
          </p15:clr>
        </p15:guide>
        <p15:guide id="5" orient="horz" pos="414" userDrawn="1">
          <p15:clr>
            <a:srgbClr val="F26B43"/>
          </p15:clr>
        </p15:guide>
        <p15:guide id="6" orient="horz" pos="1117" userDrawn="1">
          <p15:clr>
            <a:srgbClr val="F26B43"/>
          </p15:clr>
        </p15:guide>
        <p15:guide id="7" pos="7355" userDrawn="1">
          <p15:clr>
            <a:srgbClr val="F26B43"/>
          </p15:clr>
        </p15:guide>
        <p15:guide id="8" orient="horz" pos="1230" userDrawn="1">
          <p15:clr>
            <a:srgbClr val="F26B43"/>
          </p15:clr>
        </p15:guide>
        <p15:guide id="9" orient="horz" pos="3634" userDrawn="1">
          <p15:clr>
            <a:srgbClr val="F26B43"/>
          </p15:clr>
        </p15:guide>
        <p15:guide id="10" orient="horz" pos="3793" userDrawn="1">
          <p15:clr>
            <a:srgbClr val="F26B43"/>
          </p15:clr>
        </p15:guide>
        <p15:guide id="11" pos="551" userDrawn="1">
          <p15:clr>
            <a:srgbClr val="F26B43"/>
          </p15:clr>
        </p15:guide>
        <p15:guide id="12" pos="712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hyperlink" Target="https://www.oph.fi/fi/tapahtumat/2023/erasmus-lyhytkestoisten-liikkuvuushankkeiden-ka122-sch-2-hakuinfo-vuodelle-2023"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hyperlink" Target="https://www.oph.fi/fi/tapahtumat/2024/erasmus-lyhytkestoisten-liikkuvuushankkeiden-ka122-sch-hakuinfo-3112024" TargetMode="External"/><Relationship Id="rId7" Type="http://schemas.openxmlformats.org/officeDocument/2006/relationships/image" Target="../media/image14.svg"/><Relationship Id="rId2" Type="http://schemas.openxmlformats.org/officeDocument/2006/relationships/hyperlink" Target="https://www.oph.fi/fi/tapahtumat/2024/erasmus-lyhytkestoisten-liikkuvuushankkeiden-ka122-sch-hakuinfo-1912024" TargetMode="External"/><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hyperlink" Target="https://www.oph.fi/fi/tapahtumat/2024/erasmus-lyhytkestoisten-liikkuvuushankkeiden-ka122-sch-hakuinfo-5222024" TargetMode="External"/><Relationship Id="rId4" Type="http://schemas.openxmlformats.org/officeDocument/2006/relationships/hyperlink" Target="https://www.oph.fi/fi/tapahtumat/2024/erasmus-yleissivistavalle-koulutukselle-ymparistovastuullisuus-ka1"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hyperlink" Target="https://www.oph.fi/fi/ohjelmat/mika-erasmus-ohjelma" TargetMode="External"/><Relationship Id="rId2" Type="http://schemas.openxmlformats.org/officeDocument/2006/relationships/image" Target="../media/image16.jp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hyperlink" Target="https://ec.europa.eu/education/education-in-the-eu/european-education-area_fi" TargetMode="Externa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idpuGcpQBkc"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5.xml"/><Relationship Id="rId16" Type="http://schemas.openxmlformats.org/officeDocument/2006/relationships/diagramColors" Target="../diagrams/colors3.xml"/><Relationship Id="rId1" Type="http://schemas.openxmlformats.org/officeDocument/2006/relationships/slideLayout" Target="../slideLayouts/slideLayout9.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hyperlink" Target="https://bit.ly/3QMTytx"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2" Type="http://schemas.openxmlformats.org/officeDocument/2006/relationships/hyperlink" Target="https://international-partnerships.ec.europa.eu/countries/overseas-countries-and-territories_en" TargetMode="Externa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hyperlink" Target="https://www.oph.fi/fi/ohjelmat/erasmus-vaikuttavuustyokalu" TargetMode="Externa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youtu.be/i0yZvTN4ysc" TargetMode="Externa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hyperlink" Target="https://www.oph.fi/sites/default/files/documents/Ongelmapuu-menetelm%C3%A4.pdf" TargetMode="External"/><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www.youtube.com/watch?v=jW3J8uYX01g" TargetMode="Externa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hyperlink" Target="https://www.oph.fi/sites/default/files/documents/Erasmus%2B%20-akkreditoinnin%20hyv%C3%A4t%20k%C3%A4yt%C3%A4nn%C3%B6t%20selvitys%202023.pdf" TargetMode="External"/><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hyperlink" Target="https://youtu.be/NIeE8QUPUT4" TargetMode="External"/><Relationship Id="rId2" Type="http://schemas.openxmlformats.org/officeDocument/2006/relationships/hyperlink" Target="https://www.oph.fi/fi/ohjelmat/logot-ja-viestintaohjeet-erasmus-hankkeille" TargetMode="Externa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hyperlink" Target="https://www.oph.fi/sites/default/files/documents/Erasmus%2B%20-akkreditoinnin%20hyv%C3%A4t%20k%C3%A4yt%C3%A4nn%C3%B6t%20selvitys%202023.pdf" TargetMode="External"/><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hyperlink" Target="https://ec.europa.eu/programmes/erasmus-plus/resources/documents/erasmus-quality-standards-mobility-projects-vet-adults-schools_en" TargetMode="External"/><Relationship Id="rId2" Type="http://schemas.openxmlformats.org/officeDocument/2006/relationships/hyperlink" Target="https://erasmus-plus.ec.europa.eu/sites/default/files/2023-11/2024-Erasmus%2BProgramme-Guide_FI.pdf" TargetMode="External"/><Relationship Id="rId1" Type="http://schemas.openxmlformats.org/officeDocument/2006/relationships/slideLayout" Target="../slideLayouts/slideLayout12.xml"/><Relationship Id="rId5" Type="http://schemas.openxmlformats.org/officeDocument/2006/relationships/hyperlink" Target="https://ec.europa.eu/programmes/erasmus-plus/resources/quality-standards-courses-under-key-action-1-learning-mobility-individuals_en" TargetMode="External"/><Relationship Id="rId4" Type="http://schemas.openxmlformats.org/officeDocument/2006/relationships/hyperlink" Target="https://ec.europa.eu/programmes/erasmus-plus/resources/implementation-guidelines-erasmus-and-european-solidarity-corps-inclusion-and-diversity_en"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ec.europa.eu/programmes/erasmus-plus/resources/documents/erasmus-quality-standards-mobility-projects-vet-adults-schools_en" TargetMode="Externa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8" Type="http://schemas.openxmlformats.org/officeDocument/2006/relationships/hyperlink" Target="https://ec.europa.eu/programmes/erasmus-plus/projects/" TargetMode="External"/><Relationship Id="rId3" Type="http://schemas.openxmlformats.org/officeDocument/2006/relationships/hyperlink" Target="https://school-education.ec.europa.eu/en/professional-development/courses" TargetMode="External"/><Relationship Id="rId7" Type="http://schemas.openxmlformats.org/officeDocument/2006/relationships/hyperlink" Target="http://erasmusintern.org/" TargetMode="External"/><Relationship Id="rId2" Type="http://schemas.openxmlformats.org/officeDocument/2006/relationships/hyperlink" Target="https://school-education.ec.europa.eu/en/networking/partner-finding" TargetMode="External"/><Relationship Id="rId1" Type="http://schemas.openxmlformats.org/officeDocument/2006/relationships/slideLayout" Target="../slideLayouts/slideLayout12.xml"/><Relationship Id="rId6" Type="http://schemas.openxmlformats.org/officeDocument/2006/relationships/hyperlink" Target="https://www.erasmusinschool.com/" TargetMode="External"/><Relationship Id="rId5" Type="http://schemas.openxmlformats.org/officeDocument/2006/relationships/hyperlink" Target="https://school-education.ec.europa.eu/en" TargetMode="External"/><Relationship Id="rId4" Type="http://schemas.openxmlformats.org/officeDocument/2006/relationships/hyperlink" Target="https://www.oph.fi/fi/etwinning"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oph.fi/sites/default/files/documents/E%2BGuide%20for%20experts%20on%20quality%20assessment_2023.pdf" TargetMode="External"/><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hyperlink" Target="https://www.oph.fi/fi/funding/erasmus-yleissivistava-koulutus-lyhytkestoisten-liikkuvuushankkeiden-avustushaku-ka122-1"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hyperlink" Target="https://www.oph.fi/fi/ohjelmat/lyhytkestoisen-liikkuvuushankkeen-hakijalle-ka122-sch" TargetMode="External"/><Relationship Id="rId2" Type="http://schemas.openxmlformats.org/officeDocument/2006/relationships/hyperlink" Target="https://bit.ly/Erasmuspalvelut" TargetMode="External"/><Relationship Id="rId1" Type="http://schemas.openxmlformats.org/officeDocument/2006/relationships/slideLayout" Target="../slideLayouts/slideLayout9.xml"/><Relationship Id="rId4" Type="http://schemas.openxmlformats.org/officeDocument/2006/relationships/hyperlink" Target="https://lista.edu.fi/sympa/subscribe/kv.yleissivistava"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010C9F1F-0084-5C69-B70C-B430E8BF4DAC}"/>
              </a:ext>
            </a:extLst>
          </p:cNvPr>
          <p:cNvSpPr>
            <a:spLocks noGrp="1"/>
          </p:cNvSpPr>
          <p:nvPr>
            <p:ph type="ctrTitle"/>
          </p:nvPr>
        </p:nvSpPr>
        <p:spPr/>
        <p:txBody>
          <a:bodyPr>
            <a:normAutofit fontScale="90000"/>
          </a:bodyPr>
          <a:lstStyle/>
          <a:p>
            <a:r>
              <a:rPr lang="fi-FI" b="1" dirty="0"/>
              <a:t>Webinaari lyhytkestoisen liikkuvuushankkeen hakijalle (KA122-SCH)</a:t>
            </a:r>
            <a:endParaRPr lang="fi-FI" dirty="0"/>
          </a:p>
        </p:txBody>
      </p:sp>
      <p:sp>
        <p:nvSpPr>
          <p:cNvPr id="9" name="Alaotsikko 8">
            <a:extLst>
              <a:ext uri="{FF2B5EF4-FFF2-40B4-BE49-F238E27FC236}">
                <a16:creationId xmlns:a16="http://schemas.microsoft.com/office/drawing/2014/main" id="{5AB62A12-A855-80EF-CE2E-4C0C8835443A}"/>
              </a:ext>
            </a:extLst>
          </p:cNvPr>
          <p:cNvSpPr>
            <a:spLocks noGrp="1"/>
          </p:cNvSpPr>
          <p:nvPr>
            <p:ph type="subTitle" idx="1"/>
          </p:nvPr>
        </p:nvSpPr>
        <p:spPr/>
        <p:txBody>
          <a:bodyPr/>
          <a:lstStyle/>
          <a:p>
            <a:r>
              <a:rPr lang="fi-FI" dirty="0"/>
              <a:t>Yleissivistävä koulutus </a:t>
            </a:r>
          </a:p>
          <a:p>
            <a:r>
              <a:rPr lang="fi-FI" dirty="0"/>
              <a:t>19.1.2024</a:t>
            </a:r>
          </a:p>
        </p:txBody>
      </p:sp>
    </p:spTree>
    <p:extLst>
      <p:ext uri="{BB962C8B-B14F-4D97-AF65-F5344CB8AC3E}">
        <p14:creationId xmlns:p14="http://schemas.microsoft.com/office/powerpoint/2010/main" val="532795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00A5F-481B-41E6-95F2-2106FF825865}"/>
              </a:ext>
            </a:extLst>
          </p:cNvPr>
          <p:cNvSpPr>
            <a:spLocks noGrp="1"/>
          </p:cNvSpPr>
          <p:nvPr>
            <p:ph type="title"/>
          </p:nvPr>
        </p:nvSpPr>
        <p:spPr>
          <a:xfrm>
            <a:off x="789560" y="822328"/>
            <a:ext cx="10515600" cy="753809"/>
          </a:xfrm>
        </p:spPr>
        <p:txBody>
          <a:bodyPr anchor="t">
            <a:normAutofit/>
          </a:bodyPr>
          <a:lstStyle/>
          <a:p>
            <a:r>
              <a:rPr lang="fi-FI" dirty="0"/>
              <a:t>Osallistumisohjeita</a:t>
            </a:r>
          </a:p>
        </p:txBody>
      </p:sp>
      <p:sp>
        <p:nvSpPr>
          <p:cNvPr id="3" name="Content Placeholder 2">
            <a:extLst>
              <a:ext uri="{FF2B5EF4-FFF2-40B4-BE49-F238E27FC236}">
                <a16:creationId xmlns:a16="http://schemas.microsoft.com/office/drawing/2014/main" id="{13152E22-C775-452C-A728-68E3207407BF}"/>
              </a:ext>
            </a:extLst>
          </p:cNvPr>
          <p:cNvSpPr>
            <a:spLocks noGrp="1"/>
          </p:cNvSpPr>
          <p:nvPr>
            <p:ph sz="half" idx="1"/>
          </p:nvPr>
        </p:nvSpPr>
        <p:spPr>
          <a:xfrm>
            <a:off x="726790" y="2061875"/>
            <a:ext cx="5806532" cy="4140142"/>
          </a:xfrm>
        </p:spPr>
        <p:txBody>
          <a:bodyPr>
            <a:normAutofit/>
          </a:bodyPr>
          <a:lstStyle/>
          <a:p>
            <a:pPr fontAlgn="base"/>
            <a:r>
              <a:rPr lang="fi-FI" sz="2200" dirty="0"/>
              <a:t>Pyydämme sulkemaan mikrofonit</a:t>
            </a:r>
            <a:r>
              <a:rPr lang="en-US" sz="2200" dirty="0"/>
              <a:t>​</a:t>
            </a:r>
          </a:p>
          <a:p>
            <a:pPr fontAlgn="base"/>
            <a:r>
              <a:rPr lang="fi-FI" sz="2200" dirty="0"/>
              <a:t>Tilaisuus tallennetaan ja tallenne on katsottavissa 14 vrk:n ajan </a:t>
            </a:r>
            <a:br>
              <a:rPr lang="fi-FI" sz="2200" dirty="0"/>
            </a:br>
            <a:r>
              <a:rPr lang="fi-FI" sz="2200" dirty="0">
                <a:hlinkClick r:id="rId3"/>
              </a:rPr>
              <a:t>​</a:t>
            </a:r>
            <a:r>
              <a:rPr lang="fi-FI" sz="2200" dirty="0"/>
              <a:t>tilaisuuden sivulta</a:t>
            </a:r>
          </a:p>
          <a:p>
            <a:pPr fontAlgn="base"/>
            <a:r>
              <a:rPr lang="fi-FI" sz="2200" dirty="0"/>
              <a:t>Kirjoita kysymyksesi Q&amp;A -laatikkoon</a:t>
            </a:r>
          </a:p>
          <a:p>
            <a:pPr lvl="1" fontAlgn="base"/>
            <a:r>
              <a:rPr lang="fi-FI" sz="1800" dirty="0"/>
              <a:t>Vastaamme kysymyksiin sopivissa väleissä esitystä</a:t>
            </a:r>
          </a:p>
          <a:p>
            <a:pPr marL="447675" lvl="1" indent="0" fontAlgn="base">
              <a:buNone/>
            </a:pPr>
            <a:endParaRPr lang="fi-FI" sz="2200" dirty="0"/>
          </a:p>
        </p:txBody>
      </p:sp>
      <p:pic>
        <p:nvPicPr>
          <p:cNvPr id="6" name="Picture 5">
            <a:extLst>
              <a:ext uri="{FF2B5EF4-FFF2-40B4-BE49-F238E27FC236}">
                <a16:creationId xmlns:a16="http://schemas.microsoft.com/office/drawing/2014/main" id="{E8FE9858-D459-4512-9FB2-C2296C7E30A8}"/>
              </a:ext>
            </a:extLst>
          </p:cNvPr>
          <p:cNvPicPr>
            <a:picLocks noChangeAspect="1"/>
          </p:cNvPicPr>
          <p:nvPr/>
        </p:nvPicPr>
        <p:blipFill rotWithShape="1">
          <a:blip r:embed="rId4"/>
          <a:srcRect l="5554" r="14066"/>
          <a:stretch/>
        </p:blipFill>
        <p:spPr>
          <a:xfrm>
            <a:off x="6774074" y="1819752"/>
            <a:ext cx="4599182" cy="32184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Slide Number Placeholder 3">
            <a:extLst>
              <a:ext uri="{FF2B5EF4-FFF2-40B4-BE49-F238E27FC236}">
                <a16:creationId xmlns:a16="http://schemas.microsoft.com/office/drawing/2014/main" id="{C141357C-1472-40E6-988D-5AE0B8138054}"/>
              </a:ext>
            </a:extLst>
          </p:cNvPr>
          <p:cNvSpPr>
            <a:spLocks noGrp="1"/>
          </p:cNvSpPr>
          <p:nvPr>
            <p:ph type="sldNum" sz="quarter" idx="12"/>
          </p:nvPr>
        </p:nvSpPr>
        <p:spPr>
          <a:xfrm>
            <a:off x="10554508" y="6305687"/>
            <a:ext cx="818748" cy="262309"/>
          </a:xfrm>
        </p:spPr>
        <p:txBody>
          <a:bodyPr anchor="ctr">
            <a:normAutofit/>
          </a:bodyPr>
          <a:lstStyle/>
          <a:p>
            <a:pPr>
              <a:spcAft>
                <a:spcPts val="600"/>
              </a:spcAft>
            </a:pPr>
            <a:fld id="{A6E131DE-DA31-4CDF-828A-8EB206A3CD12}" type="slidenum">
              <a:rPr lang="en-GB" smtClean="0"/>
              <a:pPr>
                <a:spcAft>
                  <a:spcPts val="600"/>
                </a:spcAft>
              </a:pPr>
              <a:t>2</a:t>
            </a:fld>
            <a:endParaRPr lang="en-GB"/>
          </a:p>
        </p:txBody>
      </p:sp>
    </p:spTree>
    <p:extLst>
      <p:ext uri="{BB962C8B-B14F-4D97-AF65-F5344CB8AC3E}">
        <p14:creationId xmlns:p14="http://schemas.microsoft.com/office/powerpoint/2010/main" val="646434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6C4BCC-E627-4252-B5BF-3A09189BCCE1}"/>
              </a:ext>
            </a:extLst>
          </p:cNvPr>
          <p:cNvSpPr>
            <a:spLocks noGrp="1"/>
          </p:cNvSpPr>
          <p:nvPr>
            <p:ph type="title"/>
          </p:nvPr>
        </p:nvSpPr>
        <p:spPr/>
        <p:txBody>
          <a:bodyPr>
            <a:normAutofit/>
          </a:bodyPr>
          <a:lstStyle/>
          <a:p>
            <a:r>
              <a:rPr lang="fi-FI" dirty="0"/>
              <a:t>Seuraavan 2 tunnin aikana kuulet</a:t>
            </a:r>
            <a:endParaRPr lang="fi-FI" dirty="0">
              <a:solidFill>
                <a:schemeClr val="accent3"/>
              </a:solidFill>
            </a:endParaRPr>
          </a:p>
        </p:txBody>
      </p:sp>
      <p:sp>
        <p:nvSpPr>
          <p:cNvPr id="3" name="Sisällön paikkamerkki 2">
            <a:extLst>
              <a:ext uri="{FF2B5EF4-FFF2-40B4-BE49-F238E27FC236}">
                <a16:creationId xmlns:a16="http://schemas.microsoft.com/office/drawing/2014/main" id="{67E7894E-033B-47E9-B4CE-B726C7B03A31}"/>
              </a:ext>
            </a:extLst>
          </p:cNvPr>
          <p:cNvSpPr>
            <a:spLocks noGrp="1"/>
          </p:cNvSpPr>
          <p:nvPr>
            <p:ph idx="1"/>
          </p:nvPr>
        </p:nvSpPr>
        <p:spPr>
          <a:xfrm>
            <a:off x="874713" y="1523566"/>
            <a:ext cx="10612991" cy="4815089"/>
          </a:xfrm>
        </p:spPr>
        <p:txBody>
          <a:bodyPr>
            <a:normAutofit fontScale="62500" lnSpcReduction="20000"/>
          </a:bodyPr>
          <a:lstStyle/>
          <a:p>
            <a:r>
              <a:rPr lang="fi-FI" sz="3200" dirty="0">
                <a:hlinkClick r:id="rId2"/>
              </a:rPr>
              <a:t>19.1.2024 klo 14 - 16 Hakuinfo: tavoitteet ja liikkuvuudet</a:t>
            </a:r>
            <a:endParaRPr lang="fi-FI" sz="3300" dirty="0"/>
          </a:p>
          <a:p>
            <a:r>
              <a:rPr lang="fi-FI" sz="3300" dirty="0"/>
              <a:t>Erasmus+ lyhyesti </a:t>
            </a:r>
          </a:p>
          <a:p>
            <a:r>
              <a:rPr lang="fi-FI" sz="3300" dirty="0"/>
              <a:t>Liikkuvuuden monet muodot</a:t>
            </a:r>
          </a:p>
          <a:p>
            <a:r>
              <a:rPr lang="fi-FI" sz="3300" dirty="0"/>
              <a:t>Tauko</a:t>
            </a:r>
          </a:p>
          <a:p>
            <a:r>
              <a:rPr lang="fi-FI" sz="3300" dirty="0"/>
              <a:t>Tavoitteiden tarpeista lähtevä määrittely</a:t>
            </a:r>
          </a:p>
          <a:p>
            <a:r>
              <a:rPr lang="fi-FI" sz="3300" dirty="0"/>
              <a:t>Muutama kirjoittamisvinkki</a:t>
            </a:r>
          </a:p>
          <a:p>
            <a:r>
              <a:rPr lang="fi-FI" sz="3300" dirty="0"/>
              <a:t>Hakulomake</a:t>
            </a:r>
            <a:endParaRPr lang="en-US" sz="1400" dirty="0"/>
          </a:p>
          <a:p>
            <a:pPr lvl="1">
              <a:buFont typeface="Wingdings" panose="05000000000000000000" pitchFamily="2" charset="2"/>
              <a:buChar char="§"/>
            </a:pPr>
            <a:r>
              <a:rPr lang="fi-FI" sz="3300" dirty="0"/>
              <a:t>hakulomakealusta ja hakulomakkeen toiminallisuudet</a:t>
            </a:r>
          </a:p>
          <a:p>
            <a:pPr lvl="1">
              <a:buFont typeface="Wingdings" panose="05000000000000000000" pitchFamily="2" charset="2"/>
              <a:buChar char="§"/>
            </a:pPr>
            <a:endParaRPr lang="fi-FI" sz="3300" dirty="0"/>
          </a:p>
          <a:p>
            <a:pPr>
              <a:buFont typeface="Wingdings" panose="05000000000000000000" pitchFamily="2" charset="2"/>
              <a:buChar char="§"/>
            </a:pPr>
            <a:r>
              <a:rPr lang="fi-FI" sz="3200" dirty="0">
                <a:hlinkClick r:id="rId3"/>
              </a:rPr>
              <a:t>31.1.2024 klo 14 - 16 Hakuinfo: toiminto ja hakujärjestelmä </a:t>
            </a:r>
            <a:r>
              <a:rPr lang="fi-FI" sz="3200" dirty="0"/>
              <a:t> </a:t>
            </a:r>
          </a:p>
          <a:p>
            <a:pPr lvl="1">
              <a:buFont typeface="Wingdings" panose="05000000000000000000" pitchFamily="2" charset="2"/>
              <a:buChar char="§"/>
            </a:pPr>
            <a:r>
              <a:rPr lang="fi-FI" sz="3300" dirty="0"/>
              <a:t>Keskitymme budjettiin </a:t>
            </a:r>
          </a:p>
          <a:p>
            <a:pPr>
              <a:buFont typeface="Wingdings" panose="05000000000000000000" pitchFamily="2" charset="2"/>
              <a:buChar char="§"/>
            </a:pPr>
            <a:r>
              <a:rPr lang="fi-FI" sz="3200" dirty="0">
                <a:hlinkClick r:id="rId4"/>
              </a:rPr>
              <a:t>24.1.2024 klo 15 – 16 Ympäristövastuullisuus liikkuvuushankkeissa</a:t>
            </a:r>
            <a:endParaRPr lang="fi-FI" sz="3200" dirty="0"/>
          </a:p>
          <a:p>
            <a:pPr>
              <a:buFont typeface="Wingdings" panose="05000000000000000000" pitchFamily="2" charset="2"/>
              <a:buChar char="§"/>
            </a:pPr>
            <a:r>
              <a:rPr lang="en-US" sz="3200" dirty="0">
                <a:hlinkClick r:id="rId5"/>
              </a:rPr>
              <a:t>5.2.2. ja 15.2. 2024 </a:t>
            </a:r>
            <a:r>
              <a:rPr lang="en-US" sz="3200" dirty="0" err="1">
                <a:hlinkClick r:id="rId5"/>
              </a:rPr>
              <a:t>klo</a:t>
            </a:r>
            <a:r>
              <a:rPr lang="en-US" sz="3200" dirty="0">
                <a:hlinkClick r:id="rId5"/>
              </a:rPr>
              <a:t> 15.30 - 16 </a:t>
            </a:r>
            <a:r>
              <a:rPr lang="en-US" sz="3200" dirty="0" err="1">
                <a:hlinkClick r:id="rId5"/>
              </a:rPr>
              <a:t>Kysely</a:t>
            </a:r>
            <a:r>
              <a:rPr lang="en-US" sz="3200" dirty="0">
                <a:hlinkClick r:id="rId5"/>
              </a:rPr>
              <a:t> pop-up</a:t>
            </a:r>
            <a:endParaRPr lang="fi-FI" sz="3500" dirty="0"/>
          </a:p>
        </p:txBody>
      </p:sp>
      <p:pic>
        <p:nvPicPr>
          <p:cNvPr id="6" name="Kuva 5" descr="Liitutaulu tasaisella täytöllä">
            <a:extLst>
              <a:ext uri="{FF2B5EF4-FFF2-40B4-BE49-F238E27FC236}">
                <a16:creationId xmlns:a16="http://schemas.microsoft.com/office/drawing/2014/main" id="{E884D63D-40D9-44DF-80D0-B7C8DB0E6D2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969442" y="1008662"/>
            <a:ext cx="2658562" cy="2658562"/>
          </a:xfrm>
          <a:prstGeom prst="rect">
            <a:avLst/>
          </a:prstGeom>
        </p:spPr>
      </p:pic>
    </p:spTree>
    <p:extLst>
      <p:ext uri="{BB962C8B-B14F-4D97-AF65-F5344CB8AC3E}">
        <p14:creationId xmlns:p14="http://schemas.microsoft.com/office/powerpoint/2010/main" val="2980005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n paikkamerkki 7" descr="Kuva, joka sisältää kohteen huonekalu, vaate, mies, tuoli&#10;&#10;Kuvaus luotu automaattisesti">
            <a:extLst>
              <a:ext uri="{FF2B5EF4-FFF2-40B4-BE49-F238E27FC236}">
                <a16:creationId xmlns:a16="http://schemas.microsoft.com/office/drawing/2014/main" id="{B333A45D-FFB1-7108-DD80-FE667602E97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1394" r="21394"/>
          <a:stretch>
            <a:fillRect/>
          </a:stretch>
        </p:blipFill>
        <p:spPr>
          <a:xfrm>
            <a:off x="828674" y="0"/>
            <a:ext cx="9770745" cy="9610180"/>
          </a:xfrm>
        </p:spPr>
      </p:pic>
    </p:spTree>
    <p:extLst>
      <p:ext uri="{BB962C8B-B14F-4D97-AF65-F5344CB8AC3E}">
        <p14:creationId xmlns:p14="http://schemas.microsoft.com/office/powerpoint/2010/main" val="1729447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henkilö, ulko&#10;&#10;Kuvaus luotu automaattisesti">
            <a:extLst>
              <a:ext uri="{FF2B5EF4-FFF2-40B4-BE49-F238E27FC236}">
                <a16:creationId xmlns:a16="http://schemas.microsoft.com/office/drawing/2014/main" id="{23F50E01-9AD9-4640-8A8B-B6D88624ADA6}"/>
              </a:ext>
            </a:extLst>
          </p:cNvPr>
          <p:cNvPicPr>
            <a:picLocks noChangeAspect="1"/>
          </p:cNvPicPr>
          <p:nvPr/>
        </p:nvPicPr>
        <p:blipFill rotWithShape="1">
          <a:blip r:embed="rId2">
            <a:extLst>
              <a:ext uri="{28A0092B-C50C-407E-A947-70E740481C1C}">
                <a14:useLocalDpi xmlns:a14="http://schemas.microsoft.com/office/drawing/2010/main" val="0"/>
              </a:ext>
            </a:extLst>
          </a:blip>
          <a:srcRect l="3333" r="223" b="1"/>
          <a:stretch/>
        </p:blipFill>
        <p:spPr>
          <a:xfrm>
            <a:off x="-1" y="10"/>
            <a:ext cx="12192000" cy="6857990"/>
          </a:xfrm>
          <a:prstGeom prst="rect">
            <a:avLst/>
          </a:prstGeom>
        </p:spPr>
      </p:pic>
      <p:sp>
        <p:nvSpPr>
          <p:cNvPr id="2" name="Otsikko 1">
            <a:extLst>
              <a:ext uri="{FF2B5EF4-FFF2-40B4-BE49-F238E27FC236}">
                <a16:creationId xmlns:a16="http://schemas.microsoft.com/office/drawing/2014/main" id="{8DC26414-43ED-499E-8E4D-33EEC2FCFE48}"/>
              </a:ext>
            </a:extLst>
          </p:cNvPr>
          <p:cNvSpPr>
            <a:spLocks noGrp="1"/>
          </p:cNvSpPr>
          <p:nvPr>
            <p:ph type="title"/>
          </p:nvPr>
        </p:nvSpPr>
        <p:spPr>
          <a:xfrm>
            <a:off x="709448" y="1913950"/>
            <a:ext cx="4204137" cy="1342754"/>
          </a:xfrm>
        </p:spPr>
        <p:txBody>
          <a:bodyPr>
            <a:normAutofit/>
          </a:bodyPr>
          <a:lstStyle/>
          <a:p>
            <a:pPr algn="ctr"/>
            <a:r>
              <a:rPr lang="fi-FI" sz="3600" b="1">
                <a:latin typeface="Calibri"/>
              </a:rPr>
              <a:t>Mikä on Erasmus+ -ohjelma</a:t>
            </a:r>
            <a:endParaRPr lang="fi-FI" sz="3600"/>
          </a:p>
        </p:txBody>
      </p:sp>
      <p:sp>
        <p:nvSpPr>
          <p:cNvPr id="3" name="Sisällön paikkamerkki 2">
            <a:extLst>
              <a:ext uri="{FF2B5EF4-FFF2-40B4-BE49-F238E27FC236}">
                <a16:creationId xmlns:a16="http://schemas.microsoft.com/office/drawing/2014/main" id="{21E298C0-2FCA-4967-9DBD-9CBB5CB47166}"/>
              </a:ext>
            </a:extLst>
          </p:cNvPr>
          <p:cNvSpPr>
            <a:spLocks noGrp="1"/>
          </p:cNvSpPr>
          <p:nvPr>
            <p:ph idx="1"/>
          </p:nvPr>
        </p:nvSpPr>
        <p:spPr>
          <a:xfrm>
            <a:off x="525516" y="3417573"/>
            <a:ext cx="4593021" cy="2619839"/>
          </a:xfrm>
        </p:spPr>
        <p:txBody>
          <a:bodyPr anchor="ctr">
            <a:normAutofit/>
          </a:bodyPr>
          <a:lstStyle/>
          <a:p>
            <a:r>
              <a:rPr lang="fi-FI" sz="1800" dirty="0"/>
              <a:t>Erasmus+ on Euroopan unionin koulutuksen, nuorisoalan ja urheilun ohjelma vuosille 2021-2027</a:t>
            </a:r>
          </a:p>
          <a:p>
            <a:r>
              <a:rPr lang="fi-FI" sz="1800" dirty="0"/>
              <a:t>Opetushallitus on Suomen kansallinen toimisto</a:t>
            </a:r>
          </a:p>
          <a:p>
            <a:r>
              <a:rPr lang="fi-FI" sz="1800" dirty="0"/>
              <a:t>Lisätietoa </a:t>
            </a:r>
            <a:r>
              <a:rPr lang="fi-FI" sz="1800" dirty="0">
                <a:hlinkClick r:id="rId3"/>
              </a:rPr>
              <a:t>https://www.oph.fi/fi/ohjelmat/mika-erasmus-ohjelma</a:t>
            </a:r>
            <a:r>
              <a:rPr lang="fi-FI" sz="1800" dirty="0"/>
              <a:t> </a:t>
            </a:r>
          </a:p>
          <a:p>
            <a:endParaRPr lang="fi-FI" sz="1800" dirty="0"/>
          </a:p>
        </p:txBody>
      </p:sp>
    </p:spTree>
    <p:extLst>
      <p:ext uri="{BB962C8B-B14F-4D97-AF65-F5344CB8AC3E}">
        <p14:creationId xmlns:p14="http://schemas.microsoft.com/office/powerpoint/2010/main" val="3860844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3B4425B0-C8BE-4C40-8410-D6A3B3C67B57}"/>
              </a:ext>
            </a:extLst>
          </p:cNvPr>
          <p:cNvSpPr/>
          <p:nvPr/>
        </p:nvSpPr>
        <p:spPr>
          <a:xfrm>
            <a:off x="1249680" y="1869440"/>
            <a:ext cx="2682240" cy="817880"/>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solidFill>
                  <a:schemeClr val="tx2"/>
                </a:solidFill>
              </a:rPr>
              <a:t>KA1-liikkuvuudet</a:t>
            </a:r>
          </a:p>
        </p:txBody>
      </p:sp>
      <p:sp>
        <p:nvSpPr>
          <p:cNvPr id="5" name="Suorakulmio 4">
            <a:extLst>
              <a:ext uri="{FF2B5EF4-FFF2-40B4-BE49-F238E27FC236}">
                <a16:creationId xmlns:a16="http://schemas.microsoft.com/office/drawing/2014/main" id="{297243D2-8D45-4E38-B574-002B48F7A195}"/>
              </a:ext>
            </a:extLst>
          </p:cNvPr>
          <p:cNvSpPr/>
          <p:nvPr/>
        </p:nvSpPr>
        <p:spPr>
          <a:xfrm>
            <a:off x="7655537" y="1869440"/>
            <a:ext cx="2783840" cy="817880"/>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solidFill>
                  <a:schemeClr val="tx2"/>
                </a:solidFill>
              </a:rPr>
              <a:t>KA2-yhteistyöhankkeet </a:t>
            </a:r>
          </a:p>
        </p:txBody>
      </p:sp>
      <p:sp>
        <p:nvSpPr>
          <p:cNvPr id="6" name="Suorakulmio 5">
            <a:extLst>
              <a:ext uri="{FF2B5EF4-FFF2-40B4-BE49-F238E27FC236}">
                <a16:creationId xmlns:a16="http://schemas.microsoft.com/office/drawing/2014/main" id="{94BCD3B5-CBFD-4BEF-8FD0-B35A54D99B7D}"/>
              </a:ext>
            </a:extLst>
          </p:cNvPr>
          <p:cNvSpPr/>
          <p:nvPr/>
        </p:nvSpPr>
        <p:spPr>
          <a:xfrm>
            <a:off x="3992880" y="375920"/>
            <a:ext cx="3393440" cy="1229360"/>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3600" dirty="0">
                <a:solidFill>
                  <a:schemeClr val="tx2"/>
                </a:solidFill>
              </a:rPr>
              <a:t>ERASMUS+ -ohjelma </a:t>
            </a:r>
          </a:p>
        </p:txBody>
      </p:sp>
      <p:sp>
        <p:nvSpPr>
          <p:cNvPr id="8" name="Suorakulmio 7">
            <a:extLst>
              <a:ext uri="{FF2B5EF4-FFF2-40B4-BE49-F238E27FC236}">
                <a16:creationId xmlns:a16="http://schemas.microsoft.com/office/drawing/2014/main" id="{123CC822-D2D8-4BFF-9590-8922184ADF7C}"/>
              </a:ext>
            </a:extLst>
          </p:cNvPr>
          <p:cNvSpPr/>
          <p:nvPr/>
        </p:nvSpPr>
        <p:spPr>
          <a:xfrm>
            <a:off x="345440" y="2849880"/>
            <a:ext cx="2092960" cy="817880"/>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solidFill>
                  <a:schemeClr val="tx2"/>
                </a:solidFill>
              </a:rPr>
              <a:t>KA1-akkreditointi</a:t>
            </a:r>
          </a:p>
        </p:txBody>
      </p:sp>
      <p:sp>
        <p:nvSpPr>
          <p:cNvPr id="9" name="Suorakulmio 8">
            <a:extLst>
              <a:ext uri="{FF2B5EF4-FFF2-40B4-BE49-F238E27FC236}">
                <a16:creationId xmlns:a16="http://schemas.microsoft.com/office/drawing/2014/main" id="{967ED544-F025-4F08-8AC6-3458B463B2F4}"/>
              </a:ext>
            </a:extLst>
          </p:cNvPr>
          <p:cNvSpPr/>
          <p:nvPr/>
        </p:nvSpPr>
        <p:spPr>
          <a:xfrm>
            <a:off x="2651760" y="2844800"/>
            <a:ext cx="2682240" cy="817880"/>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solidFill>
                  <a:schemeClr val="tx2"/>
                </a:solidFill>
              </a:rPr>
              <a:t>KA1-lyhytkestoiset hankkeet</a:t>
            </a:r>
          </a:p>
        </p:txBody>
      </p:sp>
      <p:sp>
        <p:nvSpPr>
          <p:cNvPr id="10" name="Suorakulmio 9">
            <a:extLst>
              <a:ext uri="{FF2B5EF4-FFF2-40B4-BE49-F238E27FC236}">
                <a16:creationId xmlns:a16="http://schemas.microsoft.com/office/drawing/2014/main" id="{41A73F87-A21F-4349-A3C0-59624B080F26}"/>
              </a:ext>
            </a:extLst>
          </p:cNvPr>
          <p:cNvSpPr/>
          <p:nvPr/>
        </p:nvSpPr>
        <p:spPr>
          <a:xfrm>
            <a:off x="9164320" y="2844800"/>
            <a:ext cx="2682240" cy="817880"/>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solidFill>
                  <a:schemeClr val="tx2"/>
                </a:solidFill>
              </a:rPr>
              <a:t>KA2-Kumppanuushankkeet</a:t>
            </a:r>
          </a:p>
        </p:txBody>
      </p:sp>
      <p:sp>
        <p:nvSpPr>
          <p:cNvPr id="11" name="Suorakulmio 10">
            <a:extLst>
              <a:ext uri="{FF2B5EF4-FFF2-40B4-BE49-F238E27FC236}">
                <a16:creationId xmlns:a16="http://schemas.microsoft.com/office/drawing/2014/main" id="{E7FB13E1-9ACC-4781-A911-CFDB3A5E6D42}"/>
              </a:ext>
            </a:extLst>
          </p:cNvPr>
          <p:cNvSpPr/>
          <p:nvPr/>
        </p:nvSpPr>
        <p:spPr>
          <a:xfrm>
            <a:off x="6268720" y="2844800"/>
            <a:ext cx="2682240" cy="817880"/>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solidFill>
                  <a:schemeClr val="tx2"/>
                </a:solidFill>
              </a:rPr>
              <a:t>KA2-Pienimuotoiset</a:t>
            </a:r>
          </a:p>
          <a:p>
            <a:pPr algn="ctr"/>
            <a:r>
              <a:rPr lang="fi-FI" dirty="0">
                <a:solidFill>
                  <a:schemeClr val="tx2"/>
                </a:solidFill>
              </a:rPr>
              <a:t>kumppanuushankkeet</a:t>
            </a:r>
          </a:p>
        </p:txBody>
      </p:sp>
      <p:sp>
        <p:nvSpPr>
          <p:cNvPr id="12" name="Nuoli: Alas 11">
            <a:extLst>
              <a:ext uri="{FF2B5EF4-FFF2-40B4-BE49-F238E27FC236}">
                <a16:creationId xmlns:a16="http://schemas.microsoft.com/office/drawing/2014/main" id="{493B61FC-7C2E-413E-AA2E-B93D87E2844E}"/>
              </a:ext>
            </a:extLst>
          </p:cNvPr>
          <p:cNvSpPr/>
          <p:nvPr/>
        </p:nvSpPr>
        <p:spPr>
          <a:xfrm rot="2692467">
            <a:off x="3617639" y="1449779"/>
            <a:ext cx="203200" cy="398780"/>
          </a:xfrm>
          <a:prstGeom prst="down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13" name="Nuoli: Alas 12">
            <a:extLst>
              <a:ext uri="{FF2B5EF4-FFF2-40B4-BE49-F238E27FC236}">
                <a16:creationId xmlns:a16="http://schemas.microsoft.com/office/drawing/2014/main" id="{89956137-05AA-4F39-B8CB-C9A119526F73}"/>
              </a:ext>
            </a:extLst>
          </p:cNvPr>
          <p:cNvSpPr/>
          <p:nvPr/>
        </p:nvSpPr>
        <p:spPr>
          <a:xfrm rot="19108198">
            <a:off x="7553937" y="1453424"/>
            <a:ext cx="203200" cy="398780"/>
          </a:xfrm>
          <a:prstGeom prst="down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14" name="Nuoli: Alas 13">
            <a:extLst>
              <a:ext uri="{FF2B5EF4-FFF2-40B4-BE49-F238E27FC236}">
                <a16:creationId xmlns:a16="http://schemas.microsoft.com/office/drawing/2014/main" id="{1DB1BA74-7BE8-454E-B800-6AD6C2776974}"/>
              </a:ext>
            </a:extLst>
          </p:cNvPr>
          <p:cNvSpPr/>
          <p:nvPr/>
        </p:nvSpPr>
        <p:spPr>
          <a:xfrm>
            <a:off x="1513840" y="2487930"/>
            <a:ext cx="203200" cy="398780"/>
          </a:xfrm>
          <a:prstGeom prst="down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15" name="Nuoli: Alas 14">
            <a:extLst>
              <a:ext uri="{FF2B5EF4-FFF2-40B4-BE49-F238E27FC236}">
                <a16:creationId xmlns:a16="http://schemas.microsoft.com/office/drawing/2014/main" id="{F2D0ECAE-07C9-480E-A4A6-7A304DEDF3BD}"/>
              </a:ext>
            </a:extLst>
          </p:cNvPr>
          <p:cNvSpPr/>
          <p:nvPr/>
        </p:nvSpPr>
        <p:spPr>
          <a:xfrm>
            <a:off x="3169920" y="2505710"/>
            <a:ext cx="203200" cy="398780"/>
          </a:xfrm>
          <a:prstGeom prst="down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17" name="Nuoli: Alas 16">
            <a:extLst>
              <a:ext uri="{FF2B5EF4-FFF2-40B4-BE49-F238E27FC236}">
                <a16:creationId xmlns:a16="http://schemas.microsoft.com/office/drawing/2014/main" id="{BE93F107-3052-491B-9E20-1E0740E4A8AD}"/>
              </a:ext>
            </a:extLst>
          </p:cNvPr>
          <p:cNvSpPr/>
          <p:nvPr/>
        </p:nvSpPr>
        <p:spPr>
          <a:xfrm>
            <a:off x="7965442" y="2566670"/>
            <a:ext cx="203200" cy="398780"/>
          </a:xfrm>
          <a:prstGeom prst="down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18" name="Nuoli: Alas 17">
            <a:extLst>
              <a:ext uri="{FF2B5EF4-FFF2-40B4-BE49-F238E27FC236}">
                <a16:creationId xmlns:a16="http://schemas.microsoft.com/office/drawing/2014/main" id="{67C8F141-DF60-4C9F-9E86-C675E99B8D74}"/>
              </a:ext>
            </a:extLst>
          </p:cNvPr>
          <p:cNvSpPr/>
          <p:nvPr/>
        </p:nvSpPr>
        <p:spPr>
          <a:xfrm>
            <a:off x="9926322" y="2569210"/>
            <a:ext cx="203200" cy="398780"/>
          </a:xfrm>
          <a:prstGeom prst="down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1AF8395F-1775-4253-B8ED-8C32D788D8C1}"/>
              </a:ext>
            </a:extLst>
          </p:cNvPr>
          <p:cNvSpPr/>
          <p:nvPr/>
        </p:nvSpPr>
        <p:spPr>
          <a:xfrm>
            <a:off x="1249680" y="3896360"/>
            <a:ext cx="2743200" cy="817880"/>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solidFill>
                  <a:schemeClr val="tx2"/>
                </a:solidFill>
              </a:rPr>
              <a:t>Ei ole </a:t>
            </a:r>
            <a:r>
              <a:rPr lang="fi-FI" dirty="0" err="1">
                <a:solidFill>
                  <a:schemeClr val="tx2"/>
                </a:solidFill>
              </a:rPr>
              <a:t>kv</a:t>
            </a:r>
            <a:r>
              <a:rPr lang="fi-FI" dirty="0">
                <a:solidFill>
                  <a:schemeClr val="tx2"/>
                </a:solidFill>
              </a:rPr>
              <a:t>-partnereita hakemuksessa</a:t>
            </a:r>
          </a:p>
        </p:txBody>
      </p:sp>
      <p:sp>
        <p:nvSpPr>
          <p:cNvPr id="20" name="Suorakulmio 19">
            <a:extLst>
              <a:ext uri="{FF2B5EF4-FFF2-40B4-BE49-F238E27FC236}">
                <a16:creationId xmlns:a16="http://schemas.microsoft.com/office/drawing/2014/main" id="{780B35D7-29AA-4946-8B1C-F7E1683B7840}"/>
              </a:ext>
            </a:extLst>
          </p:cNvPr>
          <p:cNvSpPr/>
          <p:nvPr/>
        </p:nvSpPr>
        <p:spPr>
          <a:xfrm>
            <a:off x="7706337" y="3876040"/>
            <a:ext cx="2682240" cy="817880"/>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solidFill>
                  <a:schemeClr val="tx2"/>
                </a:solidFill>
              </a:rPr>
              <a:t>On </a:t>
            </a:r>
            <a:r>
              <a:rPr lang="fi-FI" dirty="0" err="1">
                <a:solidFill>
                  <a:schemeClr val="tx2"/>
                </a:solidFill>
              </a:rPr>
              <a:t>kv</a:t>
            </a:r>
            <a:r>
              <a:rPr lang="fi-FI" dirty="0">
                <a:solidFill>
                  <a:schemeClr val="tx2"/>
                </a:solidFill>
              </a:rPr>
              <a:t>-partnereita hakemuksessa</a:t>
            </a:r>
          </a:p>
        </p:txBody>
      </p:sp>
      <p:sp>
        <p:nvSpPr>
          <p:cNvPr id="21" name="Suorakulmio 20">
            <a:extLst>
              <a:ext uri="{FF2B5EF4-FFF2-40B4-BE49-F238E27FC236}">
                <a16:creationId xmlns:a16="http://schemas.microsoft.com/office/drawing/2014/main" id="{76688C4C-3C96-4255-AEB9-8E50C36140E9}"/>
              </a:ext>
            </a:extLst>
          </p:cNvPr>
          <p:cNvSpPr/>
          <p:nvPr/>
        </p:nvSpPr>
        <p:spPr>
          <a:xfrm>
            <a:off x="1249680" y="4922520"/>
            <a:ext cx="2743200" cy="817880"/>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solidFill>
                  <a:schemeClr val="tx2"/>
                </a:solidFill>
              </a:rPr>
              <a:t>”Ajatus omassa organisaatiossa”</a:t>
            </a:r>
          </a:p>
        </p:txBody>
      </p:sp>
      <p:sp>
        <p:nvSpPr>
          <p:cNvPr id="22" name="Suorakulmio 21">
            <a:extLst>
              <a:ext uri="{FF2B5EF4-FFF2-40B4-BE49-F238E27FC236}">
                <a16:creationId xmlns:a16="http://schemas.microsoft.com/office/drawing/2014/main" id="{B6811181-A9E4-43E7-8097-0105F7F3B4E8}"/>
              </a:ext>
            </a:extLst>
          </p:cNvPr>
          <p:cNvSpPr/>
          <p:nvPr/>
        </p:nvSpPr>
        <p:spPr>
          <a:xfrm>
            <a:off x="7706337" y="4890770"/>
            <a:ext cx="2743200" cy="817880"/>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solidFill>
                  <a:schemeClr val="tx2"/>
                </a:solidFill>
              </a:rPr>
              <a:t>”Ajatus yhteistyössä”</a:t>
            </a:r>
          </a:p>
        </p:txBody>
      </p:sp>
      <p:cxnSp>
        <p:nvCxnSpPr>
          <p:cNvPr id="25" name="Suora nuoliyhdysviiva 24">
            <a:extLst>
              <a:ext uri="{FF2B5EF4-FFF2-40B4-BE49-F238E27FC236}">
                <a16:creationId xmlns:a16="http://schemas.microsoft.com/office/drawing/2014/main" id="{4D9433F0-C039-414D-9CDA-800123D5C5D1}"/>
              </a:ext>
            </a:extLst>
          </p:cNvPr>
          <p:cNvCxnSpPr>
            <a:cxnSpLocks/>
          </p:cNvCxnSpPr>
          <p:nvPr/>
        </p:nvCxnSpPr>
        <p:spPr>
          <a:xfrm>
            <a:off x="4460240" y="4508500"/>
            <a:ext cx="2794000" cy="0"/>
          </a:xfrm>
          <a:prstGeom prst="straightConnector1">
            <a:avLst/>
          </a:prstGeom>
          <a:ln w="3810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Suora nuoliyhdysviiva 28">
            <a:extLst>
              <a:ext uri="{FF2B5EF4-FFF2-40B4-BE49-F238E27FC236}">
                <a16:creationId xmlns:a16="http://schemas.microsoft.com/office/drawing/2014/main" id="{70C0748C-112A-4FD4-A74D-AD19118ACC8F}"/>
              </a:ext>
            </a:extLst>
          </p:cNvPr>
          <p:cNvCxnSpPr>
            <a:cxnSpLocks/>
          </p:cNvCxnSpPr>
          <p:nvPr/>
        </p:nvCxnSpPr>
        <p:spPr>
          <a:xfrm>
            <a:off x="4460240" y="5504180"/>
            <a:ext cx="2794000" cy="0"/>
          </a:xfrm>
          <a:prstGeom prst="straightConnector1">
            <a:avLst/>
          </a:prstGeom>
          <a:ln w="3810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Suorakulmio 29">
            <a:extLst>
              <a:ext uri="{FF2B5EF4-FFF2-40B4-BE49-F238E27FC236}">
                <a16:creationId xmlns:a16="http://schemas.microsoft.com/office/drawing/2014/main" id="{9BD2F7EF-41D1-4E87-97C5-4A49530E2CEE}"/>
              </a:ext>
            </a:extLst>
          </p:cNvPr>
          <p:cNvSpPr/>
          <p:nvPr/>
        </p:nvSpPr>
        <p:spPr>
          <a:xfrm>
            <a:off x="5024120" y="4720591"/>
            <a:ext cx="1666240" cy="403857"/>
          </a:xfrm>
          <a:prstGeom prst="rect">
            <a:avLst/>
          </a:prstGeom>
          <a:solidFill>
            <a:schemeClr val="accent5">
              <a:lumMod val="40000"/>
              <a:lumOff val="6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solidFill>
                  <a:schemeClr val="tx2"/>
                </a:solidFill>
              </a:rPr>
              <a:t>Eroavaisuudet</a:t>
            </a:r>
          </a:p>
        </p:txBody>
      </p:sp>
    </p:spTree>
    <p:extLst>
      <p:ext uri="{BB962C8B-B14F-4D97-AF65-F5344CB8AC3E}">
        <p14:creationId xmlns:p14="http://schemas.microsoft.com/office/powerpoint/2010/main" val="2240737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EA1FA53A-E922-41FF-8BB0-1C0BC095A2E9}"/>
              </a:ext>
            </a:extLst>
          </p:cNvPr>
          <p:cNvSpPr/>
          <p:nvPr/>
        </p:nvSpPr>
        <p:spPr>
          <a:xfrm>
            <a:off x="602179" y="809625"/>
            <a:ext cx="2217221" cy="4959350"/>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3200" dirty="0">
                <a:solidFill>
                  <a:srgbClr val="002060"/>
                </a:solidFill>
              </a:rPr>
              <a:t>Miten </a:t>
            </a:r>
          </a:p>
          <a:p>
            <a:pPr algn="ctr"/>
            <a:r>
              <a:rPr lang="fi-FI" sz="3200" dirty="0">
                <a:solidFill>
                  <a:srgbClr val="002060"/>
                </a:solidFill>
              </a:rPr>
              <a:t>osallistua </a:t>
            </a:r>
            <a:r>
              <a:rPr lang="fi-FI" sz="3200" dirty="0" err="1">
                <a:solidFill>
                  <a:srgbClr val="002060"/>
                </a:solidFill>
              </a:rPr>
              <a:t>liikku-vuuteen</a:t>
            </a:r>
            <a:r>
              <a:rPr lang="fi-FI" sz="3200" dirty="0">
                <a:solidFill>
                  <a:srgbClr val="002060"/>
                </a:solidFill>
              </a:rPr>
              <a:t>?</a:t>
            </a:r>
          </a:p>
        </p:txBody>
      </p:sp>
      <p:sp>
        <p:nvSpPr>
          <p:cNvPr id="5" name="Nuoli: Oikea 4">
            <a:extLst>
              <a:ext uri="{FF2B5EF4-FFF2-40B4-BE49-F238E27FC236}">
                <a16:creationId xmlns:a16="http://schemas.microsoft.com/office/drawing/2014/main" id="{17A5253F-EE8C-4414-85C1-2C47F721CD53}"/>
              </a:ext>
            </a:extLst>
          </p:cNvPr>
          <p:cNvSpPr/>
          <p:nvPr/>
        </p:nvSpPr>
        <p:spPr>
          <a:xfrm>
            <a:off x="2908561" y="1344164"/>
            <a:ext cx="978408" cy="484632"/>
          </a:xfrm>
          <a:prstGeom prst="right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6" name="Nuoli: Oikea 5">
            <a:extLst>
              <a:ext uri="{FF2B5EF4-FFF2-40B4-BE49-F238E27FC236}">
                <a16:creationId xmlns:a16="http://schemas.microsoft.com/office/drawing/2014/main" id="{1BF20B10-10F0-436A-92C8-CB6F76CBB55A}"/>
              </a:ext>
            </a:extLst>
          </p:cNvPr>
          <p:cNvSpPr/>
          <p:nvPr/>
        </p:nvSpPr>
        <p:spPr>
          <a:xfrm>
            <a:off x="2908561" y="3400425"/>
            <a:ext cx="978408" cy="484632"/>
          </a:xfrm>
          <a:prstGeom prst="right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7" name="Nuoli: Oikea 6">
            <a:extLst>
              <a:ext uri="{FF2B5EF4-FFF2-40B4-BE49-F238E27FC236}">
                <a16:creationId xmlns:a16="http://schemas.microsoft.com/office/drawing/2014/main" id="{999AF331-51DE-4EA6-AC2B-06E3E77F88C2}"/>
              </a:ext>
            </a:extLst>
          </p:cNvPr>
          <p:cNvSpPr/>
          <p:nvPr/>
        </p:nvSpPr>
        <p:spPr>
          <a:xfrm>
            <a:off x="2908561" y="5210177"/>
            <a:ext cx="978408" cy="484632"/>
          </a:xfrm>
          <a:prstGeom prst="right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8" name="Suorakulmio 7">
            <a:extLst>
              <a:ext uri="{FF2B5EF4-FFF2-40B4-BE49-F238E27FC236}">
                <a16:creationId xmlns:a16="http://schemas.microsoft.com/office/drawing/2014/main" id="{E0135DEE-DF94-4A3B-BDA6-0441651379B5}"/>
              </a:ext>
            </a:extLst>
          </p:cNvPr>
          <p:cNvSpPr/>
          <p:nvPr/>
        </p:nvSpPr>
        <p:spPr>
          <a:xfrm>
            <a:off x="3976130" y="1206149"/>
            <a:ext cx="2811466" cy="1012825"/>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3200" dirty="0">
                <a:solidFill>
                  <a:srgbClr val="002060"/>
                </a:solidFill>
              </a:rPr>
              <a:t>Erasmus+ akkreditointi</a:t>
            </a:r>
          </a:p>
        </p:txBody>
      </p:sp>
      <p:sp>
        <p:nvSpPr>
          <p:cNvPr id="9" name="Suorakulmio 8">
            <a:extLst>
              <a:ext uri="{FF2B5EF4-FFF2-40B4-BE49-F238E27FC236}">
                <a16:creationId xmlns:a16="http://schemas.microsoft.com/office/drawing/2014/main" id="{97D7A0B6-A683-42D2-A75A-F6F3F7E7E420}"/>
              </a:ext>
            </a:extLst>
          </p:cNvPr>
          <p:cNvSpPr/>
          <p:nvPr/>
        </p:nvSpPr>
        <p:spPr>
          <a:xfrm>
            <a:off x="6876757" y="1751233"/>
            <a:ext cx="4152899" cy="1012825"/>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3200" dirty="0">
                <a:solidFill>
                  <a:srgbClr val="002060"/>
                </a:solidFill>
              </a:rPr>
              <a:t>Liikkuvuuskonsortion koordinaattori</a:t>
            </a:r>
          </a:p>
        </p:txBody>
      </p:sp>
      <p:sp>
        <p:nvSpPr>
          <p:cNvPr id="10" name="Suorakulmio 9">
            <a:extLst>
              <a:ext uri="{FF2B5EF4-FFF2-40B4-BE49-F238E27FC236}">
                <a16:creationId xmlns:a16="http://schemas.microsoft.com/office/drawing/2014/main" id="{7028B975-EC23-4A1B-B7A5-A50279138F56}"/>
              </a:ext>
            </a:extLst>
          </p:cNvPr>
          <p:cNvSpPr/>
          <p:nvPr/>
        </p:nvSpPr>
        <p:spPr>
          <a:xfrm>
            <a:off x="6876757" y="823531"/>
            <a:ext cx="4152898" cy="845122"/>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3200" dirty="0">
                <a:solidFill>
                  <a:srgbClr val="002060"/>
                </a:solidFill>
              </a:rPr>
              <a:t>Organisaatio</a:t>
            </a:r>
          </a:p>
        </p:txBody>
      </p:sp>
      <p:sp>
        <p:nvSpPr>
          <p:cNvPr id="11" name="Suorakulmio 10">
            <a:extLst>
              <a:ext uri="{FF2B5EF4-FFF2-40B4-BE49-F238E27FC236}">
                <a16:creationId xmlns:a16="http://schemas.microsoft.com/office/drawing/2014/main" id="{A3A180E7-44AB-4240-A73E-F60D20E63619}"/>
              </a:ext>
            </a:extLst>
          </p:cNvPr>
          <p:cNvSpPr/>
          <p:nvPr/>
        </p:nvSpPr>
        <p:spPr>
          <a:xfrm>
            <a:off x="3976130" y="3081118"/>
            <a:ext cx="4811715" cy="1012825"/>
          </a:xfrm>
          <a:prstGeom prst="rect">
            <a:avLst/>
          </a:prstGeom>
          <a:solidFill>
            <a:schemeClr val="accent5">
              <a:lumMod val="60000"/>
              <a:lumOff val="4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3200" dirty="0">
                <a:solidFill>
                  <a:srgbClr val="002060"/>
                </a:solidFill>
              </a:rPr>
              <a:t>Lyhytkestoiset hankkeet</a:t>
            </a:r>
          </a:p>
        </p:txBody>
      </p:sp>
      <p:sp>
        <p:nvSpPr>
          <p:cNvPr id="12" name="Suorakulmio 11">
            <a:extLst>
              <a:ext uri="{FF2B5EF4-FFF2-40B4-BE49-F238E27FC236}">
                <a16:creationId xmlns:a16="http://schemas.microsoft.com/office/drawing/2014/main" id="{CE02E096-9BF5-48FD-903A-E0B29016BE5F}"/>
              </a:ext>
            </a:extLst>
          </p:cNvPr>
          <p:cNvSpPr/>
          <p:nvPr/>
        </p:nvSpPr>
        <p:spPr>
          <a:xfrm>
            <a:off x="3976129" y="4680810"/>
            <a:ext cx="4811715" cy="1012825"/>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3200" dirty="0">
                <a:solidFill>
                  <a:srgbClr val="002060"/>
                </a:solidFill>
              </a:rPr>
              <a:t>Osallistu ilman hakemusta</a:t>
            </a:r>
          </a:p>
        </p:txBody>
      </p:sp>
      <p:sp>
        <p:nvSpPr>
          <p:cNvPr id="13" name="Suorakulmio 12">
            <a:extLst>
              <a:ext uri="{FF2B5EF4-FFF2-40B4-BE49-F238E27FC236}">
                <a16:creationId xmlns:a16="http://schemas.microsoft.com/office/drawing/2014/main" id="{50C188CC-5E97-46C5-89CA-D47807940680}"/>
              </a:ext>
            </a:extLst>
          </p:cNvPr>
          <p:cNvSpPr/>
          <p:nvPr/>
        </p:nvSpPr>
        <p:spPr>
          <a:xfrm>
            <a:off x="8834742" y="4174397"/>
            <a:ext cx="2755079" cy="1012825"/>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3200" dirty="0">
                <a:solidFill>
                  <a:srgbClr val="002060"/>
                </a:solidFill>
              </a:rPr>
              <a:t>Liity konsortioon</a:t>
            </a:r>
          </a:p>
        </p:txBody>
      </p:sp>
      <p:sp>
        <p:nvSpPr>
          <p:cNvPr id="14" name="Suorakulmio 13">
            <a:extLst>
              <a:ext uri="{FF2B5EF4-FFF2-40B4-BE49-F238E27FC236}">
                <a16:creationId xmlns:a16="http://schemas.microsoft.com/office/drawing/2014/main" id="{E647252E-507B-4824-A47E-EFCF88021A82}"/>
              </a:ext>
            </a:extLst>
          </p:cNvPr>
          <p:cNvSpPr/>
          <p:nvPr/>
        </p:nvSpPr>
        <p:spPr>
          <a:xfrm>
            <a:off x="8846858" y="5292360"/>
            <a:ext cx="2755079" cy="1012824"/>
          </a:xfrm>
          <a:prstGeom prst="rect">
            <a:avLst/>
          </a:prstGeom>
          <a:solidFill>
            <a:schemeClr val="accent4">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3200" dirty="0">
                <a:solidFill>
                  <a:srgbClr val="002060"/>
                </a:solidFill>
              </a:rPr>
              <a:t>Vastaanota liikkuvuus</a:t>
            </a:r>
          </a:p>
        </p:txBody>
      </p:sp>
    </p:spTree>
    <p:extLst>
      <p:ext uri="{BB962C8B-B14F-4D97-AF65-F5344CB8AC3E}">
        <p14:creationId xmlns:p14="http://schemas.microsoft.com/office/powerpoint/2010/main" val="2149910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B404E8-22DC-434B-9B2D-1A28FC4D797F}"/>
              </a:ext>
            </a:extLst>
          </p:cNvPr>
          <p:cNvSpPr>
            <a:spLocks noGrp="1"/>
          </p:cNvSpPr>
          <p:nvPr>
            <p:ph type="title"/>
          </p:nvPr>
        </p:nvSpPr>
        <p:spPr/>
        <p:txBody>
          <a:bodyPr/>
          <a:lstStyle/>
          <a:p>
            <a:r>
              <a:rPr lang="fi-FI" dirty="0"/>
              <a:t>Liikkuvuustoiminnan tavoitteet</a:t>
            </a:r>
          </a:p>
        </p:txBody>
      </p:sp>
      <p:sp>
        <p:nvSpPr>
          <p:cNvPr id="3" name="Sisällön paikkamerkki 2">
            <a:extLst>
              <a:ext uri="{FF2B5EF4-FFF2-40B4-BE49-F238E27FC236}">
                <a16:creationId xmlns:a16="http://schemas.microsoft.com/office/drawing/2014/main" id="{D37A19BB-E01B-4914-8C06-45760A3FD351}"/>
              </a:ext>
            </a:extLst>
          </p:cNvPr>
          <p:cNvSpPr>
            <a:spLocks noGrp="1"/>
          </p:cNvSpPr>
          <p:nvPr>
            <p:ph idx="1"/>
          </p:nvPr>
        </p:nvSpPr>
        <p:spPr/>
        <p:txBody>
          <a:bodyPr>
            <a:normAutofit fontScale="92500" lnSpcReduction="10000"/>
          </a:bodyPr>
          <a:lstStyle/>
          <a:p>
            <a:pPr marL="0" indent="0">
              <a:buNone/>
            </a:pPr>
            <a:r>
              <a:rPr lang="fi-FI" b="1" dirty="0"/>
              <a:t>Opetuksen ja oppimisen eurooppalaisen ulottuvuuden vahvistaminen</a:t>
            </a:r>
          </a:p>
          <a:p>
            <a:r>
              <a:rPr lang="fi-FI" dirty="0"/>
              <a:t>osallisuus, jaettu eurooppalainen perintö ja monimuotoisuus, ammatilliset verkostot</a:t>
            </a:r>
          </a:p>
          <a:p>
            <a:pPr marL="0" indent="0">
              <a:buNone/>
            </a:pPr>
            <a:r>
              <a:rPr lang="fi-FI" b="1" dirty="0"/>
              <a:t>Yleissivistävän koulutuksen opetuksen ja oppimisen laadun parantaminen</a:t>
            </a:r>
          </a:p>
          <a:p>
            <a:r>
              <a:rPr lang="fi-FI" dirty="0"/>
              <a:t>ammatillisen kehityksen tukeminen, digitaalisuus, kielten oppiminen, hyvät käytännöt</a:t>
            </a:r>
          </a:p>
          <a:p>
            <a:pPr marL="0" indent="0">
              <a:buNone/>
            </a:pPr>
            <a:r>
              <a:rPr lang="fi-FI" b="1" dirty="0"/>
              <a:t>Osallistuminen eurooppalaisen koulutusalueen luontiin</a:t>
            </a:r>
          </a:p>
          <a:p>
            <a:r>
              <a:rPr lang="fi-FI" dirty="0"/>
              <a:t>korkealaatuinen </a:t>
            </a:r>
            <a:r>
              <a:rPr lang="fi-FI" dirty="0" err="1"/>
              <a:t>kv</a:t>
            </a:r>
            <a:r>
              <a:rPr lang="fi-FI" dirty="0"/>
              <a:t>-yhteistyö, liikkuvuusmahdollisuudet oppilaalle, osaamisen tunnustaminen</a:t>
            </a:r>
          </a:p>
          <a:p>
            <a:r>
              <a:rPr lang="fi-FI" dirty="0"/>
              <a:t>Euroopan komissio kehittää koulujärjestelmiä yhdessä EU-maiden kanssa. Kukin maa on itse vastuussa oppilaitostensa ja koulutusjärjestelmiensä organisoinnista ja opetuksen sisällöstä, yhteistoiminnasta on hyötyä koko EU:lle yhteisten ongelmien ratkaisemisessa </a:t>
            </a:r>
          </a:p>
          <a:p>
            <a:pPr lvl="1"/>
            <a:r>
              <a:rPr lang="fi-FI" dirty="0">
                <a:hlinkClick r:id="rId2"/>
              </a:rPr>
              <a:t>https://ec.europa.eu/education/education-in-the-eu/european-education-area_fi</a:t>
            </a:r>
            <a:r>
              <a:rPr lang="fi-FI" dirty="0"/>
              <a:t>  </a:t>
            </a:r>
          </a:p>
          <a:p>
            <a:endParaRPr lang="fi-FI" dirty="0"/>
          </a:p>
        </p:txBody>
      </p:sp>
    </p:spTree>
    <p:extLst>
      <p:ext uri="{BB962C8B-B14F-4D97-AF65-F5344CB8AC3E}">
        <p14:creationId xmlns:p14="http://schemas.microsoft.com/office/powerpoint/2010/main" val="1604910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i 3">
            <a:extLst>
              <a:ext uri="{FF2B5EF4-FFF2-40B4-BE49-F238E27FC236}">
                <a16:creationId xmlns:a16="http://schemas.microsoft.com/office/drawing/2014/main" id="{ED600C39-A46F-A857-37CF-81CD3B068877}"/>
              </a:ext>
            </a:extLst>
          </p:cNvPr>
          <p:cNvSpPr/>
          <p:nvPr/>
        </p:nvSpPr>
        <p:spPr>
          <a:xfrm>
            <a:off x="7798955" y="1623631"/>
            <a:ext cx="2878123" cy="1994545"/>
          </a:xfrm>
          <a:prstGeom prst="ellipse">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EU</a:t>
            </a:r>
          </a:p>
        </p:txBody>
      </p:sp>
      <p:sp>
        <p:nvSpPr>
          <p:cNvPr id="5" name="Ellipsi 4">
            <a:extLst>
              <a:ext uri="{FF2B5EF4-FFF2-40B4-BE49-F238E27FC236}">
                <a16:creationId xmlns:a16="http://schemas.microsoft.com/office/drawing/2014/main" id="{FE14DEAD-81AA-7225-4314-184EC28EC21E}"/>
              </a:ext>
            </a:extLst>
          </p:cNvPr>
          <p:cNvSpPr/>
          <p:nvPr/>
        </p:nvSpPr>
        <p:spPr>
          <a:xfrm>
            <a:off x="2132785" y="4143764"/>
            <a:ext cx="2498246" cy="1593997"/>
          </a:xfrm>
          <a:prstGeom prst="ellipse">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Yksilö</a:t>
            </a:r>
          </a:p>
        </p:txBody>
      </p:sp>
      <p:sp>
        <p:nvSpPr>
          <p:cNvPr id="6" name="Ellipsi 5">
            <a:extLst>
              <a:ext uri="{FF2B5EF4-FFF2-40B4-BE49-F238E27FC236}">
                <a16:creationId xmlns:a16="http://schemas.microsoft.com/office/drawing/2014/main" id="{222153B8-CA7F-9448-30EF-E6D55DFE64ED}"/>
              </a:ext>
            </a:extLst>
          </p:cNvPr>
          <p:cNvSpPr/>
          <p:nvPr/>
        </p:nvSpPr>
        <p:spPr>
          <a:xfrm>
            <a:off x="4310362" y="2741209"/>
            <a:ext cx="3571276" cy="1753935"/>
          </a:xfrm>
          <a:prstGeom prst="ellipse">
            <a:avLst/>
          </a:prstGeom>
          <a:solidFill>
            <a:schemeClr val="accent4">
              <a:lumMod val="60000"/>
              <a:lumOff val="4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b="1" dirty="0">
                <a:solidFill>
                  <a:schemeClr val="tx1"/>
                </a:solidFill>
              </a:rPr>
              <a:t>Organisaatio</a:t>
            </a:r>
          </a:p>
        </p:txBody>
      </p:sp>
      <p:sp>
        <p:nvSpPr>
          <p:cNvPr id="7" name="Ellipsi 6">
            <a:extLst>
              <a:ext uri="{FF2B5EF4-FFF2-40B4-BE49-F238E27FC236}">
                <a16:creationId xmlns:a16="http://schemas.microsoft.com/office/drawing/2014/main" id="{F2F741D4-6358-0192-809C-46BE4EA6E856}"/>
              </a:ext>
            </a:extLst>
          </p:cNvPr>
          <p:cNvSpPr/>
          <p:nvPr/>
        </p:nvSpPr>
        <p:spPr>
          <a:xfrm>
            <a:off x="1752907" y="1766656"/>
            <a:ext cx="2878124" cy="1310965"/>
          </a:xfrm>
          <a:prstGeom prst="ellipse">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Usea organisaatio</a:t>
            </a:r>
          </a:p>
        </p:txBody>
      </p:sp>
      <p:sp>
        <p:nvSpPr>
          <p:cNvPr id="8" name="Ellipsi 7">
            <a:extLst>
              <a:ext uri="{FF2B5EF4-FFF2-40B4-BE49-F238E27FC236}">
                <a16:creationId xmlns:a16="http://schemas.microsoft.com/office/drawing/2014/main" id="{7611264C-947D-BAD7-C817-0CCFC2EB2488}"/>
              </a:ext>
            </a:extLst>
          </p:cNvPr>
          <p:cNvSpPr/>
          <p:nvPr/>
        </p:nvSpPr>
        <p:spPr>
          <a:xfrm>
            <a:off x="4856982" y="913875"/>
            <a:ext cx="2653877" cy="1522382"/>
          </a:xfrm>
          <a:prstGeom prst="ellipse">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Alue</a:t>
            </a:r>
          </a:p>
        </p:txBody>
      </p:sp>
      <p:sp>
        <p:nvSpPr>
          <p:cNvPr id="9" name="Ellipsi 8">
            <a:extLst>
              <a:ext uri="{FF2B5EF4-FFF2-40B4-BE49-F238E27FC236}">
                <a16:creationId xmlns:a16="http://schemas.microsoft.com/office/drawing/2014/main" id="{489B257D-E225-F16E-EA09-C5CEECEBDF16}"/>
              </a:ext>
            </a:extLst>
          </p:cNvPr>
          <p:cNvSpPr/>
          <p:nvPr/>
        </p:nvSpPr>
        <p:spPr>
          <a:xfrm>
            <a:off x="6409244" y="4449357"/>
            <a:ext cx="2033419" cy="1193452"/>
          </a:xfrm>
          <a:prstGeom prst="ellipse">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Maa</a:t>
            </a:r>
          </a:p>
        </p:txBody>
      </p:sp>
    </p:spTree>
    <p:extLst>
      <p:ext uri="{BB962C8B-B14F-4D97-AF65-F5344CB8AC3E}">
        <p14:creationId xmlns:p14="http://schemas.microsoft.com/office/powerpoint/2010/main" val="2905746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014BDA-6E1E-A33C-3BAD-3AC1C46EF384}"/>
              </a:ext>
            </a:extLst>
          </p:cNvPr>
          <p:cNvSpPr>
            <a:spLocks noGrp="1"/>
          </p:cNvSpPr>
          <p:nvPr>
            <p:ph type="title"/>
          </p:nvPr>
        </p:nvSpPr>
        <p:spPr>
          <a:xfrm>
            <a:off x="1535791" y="518583"/>
            <a:ext cx="10442576" cy="1103901"/>
          </a:xfrm>
        </p:spPr>
        <p:txBody>
          <a:bodyPr>
            <a:normAutofit fontScale="90000"/>
          </a:bodyPr>
          <a:lstStyle/>
          <a:p>
            <a:r>
              <a:rPr lang="fi-FI" b="1" dirty="0"/>
              <a:t>Erasmus+ -ohjelma tarjoaa mahdollisuuksia </a:t>
            </a:r>
            <a:br>
              <a:rPr lang="fi-FI" b="1" dirty="0"/>
            </a:br>
            <a:r>
              <a:rPr lang="fi-FI" b="1" dirty="0"/>
              <a:t>kouluille ja päiväkodeille </a:t>
            </a:r>
            <a:br>
              <a:rPr lang="fi-FI" b="1" dirty="0"/>
            </a:br>
            <a:endParaRPr lang="fi-FI" dirty="0"/>
          </a:p>
        </p:txBody>
      </p:sp>
      <p:pic>
        <p:nvPicPr>
          <p:cNvPr id="7" name="Kuva 6">
            <a:hlinkClick r:id="rId3"/>
            <a:extLst>
              <a:ext uri="{FF2B5EF4-FFF2-40B4-BE49-F238E27FC236}">
                <a16:creationId xmlns:a16="http://schemas.microsoft.com/office/drawing/2014/main" id="{29F355AF-A5F6-C723-00A7-AEE7358686C1}"/>
              </a:ext>
            </a:extLst>
          </p:cNvPr>
          <p:cNvPicPr>
            <a:picLocks noChangeAspect="1"/>
          </p:cNvPicPr>
          <p:nvPr/>
        </p:nvPicPr>
        <p:blipFill>
          <a:blip r:embed="rId4"/>
          <a:stretch>
            <a:fillRect/>
          </a:stretch>
        </p:blipFill>
        <p:spPr>
          <a:xfrm>
            <a:off x="1535791" y="1155392"/>
            <a:ext cx="8143875" cy="4991100"/>
          </a:xfrm>
          <a:prstGeom prst="rect">
            <a:avLst/>
          </a:prstGeom>
        </p:spPr>
      </p:pic>
      <p:sp>
        <p:nvSpPr>
          <p:cNvPr id="8" name="Tekstiruutu 7">
            <a:extLst>
              <a:ext uri="{FF2B5EF4-FFF2-40B4-BE49-F238E27FC236}">
                <a16:creationId xmlns:a16="http://schemas.microsoft.com/office/drawing/2014/main" id="{D6F8CF0C-7CEE-309A-C11D-D82314F9D4F4}"/>
              </a:ext>
            </a:extLst>
          </p:cNvPr>
          <p:cNvSpPr txBox="1"/>
          <p:nvPr/>
        </p:nvSpPr>
        <p:spPr>
          <a:xfrm>
            <a:off x="5530773" y="5777160"/>
            <a:ext cx="4110421" cy="369332"/>
          </a:xfrm>
          <a:prstGeom prst="rect">
            <a:avLst/>
          </a:prstGeom>
          <a:noFill/>
        </p:spPr>
        <p:txBody>
          <a:bodyPr wrap="none" rtlCol="0">
            <a:spAutoFit/>
          </a:bodyPr>
          <a:lstStyle/>
          <a:p>
            <a:r>
              <a:rPr lang="fi-FI" dirty="0"/>
              <a:t>Video: </a:t>
            </a:r>
            <a:r>
              <a:rPr lang="fi-FI" dirty="0">
                <a:hlinkClick r:id="rId3"/>
              </a:rPr>
              <a:t>https://youtu.be/idpuGcpQBkc</a:t>
            </a:r>
            <a:r>
              <a:rPr lang="fi-FI" dirty="0"/>
              <a:t> </a:t>
            </a:r>
          </a:p>
        </p:txBody>
      </p:sp>
    </p:spTree>
    <p:extLst>
      <p:ext uri="{BB962C8B-B14F-4D97-AF65-F5344CB8AC3E}">
        <p14:creationId xmlns:p14="http://schemas.microsoft.com/office/powerpoint/2010/main" val="2939114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n paikkamerkki 5" descr="Aikuiset kirjoittamassa ja konsultoimassa oppikirjoja">
            <a:extLst>
              <a:ext uri="{FF2B5EF4-FFF2-40B4-BE49-F238E27FC236}">
                <a16:creationId xmlns:a16="http://schemas.microsoft.com/office/drawing/2014/main" id="{CBFFEF7B-B552-1015-EEB1-8F910C4BC67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110" r="16110"/>
          <a:stretch>
            <a:fillRect/>
          </a:stretch>
        </p:blipFill>
        <p:spPr>
          <a:xfrm>
            <a:off x="1971040" y="-4965758"/>
            <a:ext cx="11409680" cy="11222182"/>
          </a:xfrm>
        </p:spPr>
      </p:pic>
      <p:sp>
        <p:nvSpPr>
          <p:cNvPr id="7" name="Tekstiruutu 6">
            <a:extLst>
              <a:ext uri="{FF2B5EF4-FFF2-40B4-BE49-F238E27FC236}">
                <a16:creationId xmlns:a16="http://schemas.microsoft.com/office/drawing/2014/main" id="{8B91A5EC-6CAC-4B9D-2814-C502E6DC43A4}"/>
              </a:ext>
            </a:extLst>
          </p:cNvPr>
          <p:cNvSpPr txBox="1"/>
          <p:nvPr/>
        </p:nvSpPr>
        <p:spPr>
          <a:xfrm>
            <a:off x="240147" y="4686764"/>
            <a:ext cx="4350326" cy="1569660"/>
          </a:xfrm>
          <a:prstGeom prst="rect">
            <a:avLst/>
          </a:prstGeom>
          <a:noFill/>
        </p:spPr>
        <p:txBody>
          <a:bodyPr wrap="square" rtlCol="0">
            <a:spAutoFit/>
          </a:bodyPr>
          <a:lstStyle/>
          <a:p>
            <a:r>
              <a:rPr lang="fi-FI" sz="3200" b="1" dirty="0"/>
              <a:t>OPPIMISEEN LIITTYVÄT LIIKKUVUUSMUODOT </a:t>
            </a:r>
          </a:p>
        </p:txBody>
      </p:sp>
    </p:spTree>
    <p:extLst>
      <p:ext uri="{BB962C8B-B14F-4D97-AF65-F5344CB8AC3E}">
        <p14:creationId xmlns:p14="http://schemas.microsoft.com/office/powerpoint/2010/main" val="3377906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3A14ADA-64E9-4041-AC34-9ECD62D3BB50}"/>
              </a:ext>
            </a:extLst>
          </p:cNvPr>
          <p:cNvSpPr>
            <a:spLocks noGrp="1"/>
          </p:cNvSpPr>
          <p:nvPr>
            <p:ph type="title"/>
          </p:nvPr>
        </p:nvSpPr>
        <p:spPr>
          <a:xfrm>
            <a:off x="874712" y="475297"/>
            <a:ext cx="10442576" cy="840964"/>
          </a:xfrm>
        </p:spPr>
        <p:txBody>
          <a:bodyPr>
            <a:normAutofit/>
          </a:bodyPr>
          <a:lstStyle/>
          <a:p>
            <a:r>
              <a:rPr lang="fi-FI" dirty="0"/>
              <a:t>Liikkuvuustoiminnot</a:t>
            </a:r>
            <a:endParaRPr lang="fi-FI" dirty="0">
              <a:highlight>
                <a:srgbClr val="FFFF00"/>
              </a:highlight>
            </a:endParaRPr>
          </a:p>
        </p:txBody>
      </p:sp>
      <p:graphicFrame>
        <p:nvGraphicFramePr>
          <p:cNvPr id="11" name="Sisällön paikkamerkki 10">
            <a:extLst>
              <a:ext uri="{FF2B5EF4-FFF2-40B4-BE49-F238E27FC236}">
                <a16:creationId xmlns:a16="http://schemas.microsoft.com/office/drawing/2014/main" id="{6D112689-2C22-460D-8B9E-09FE9DB76C5C}"/>
              </a:ext>
            </a:extLst>
          </p:cNvPr>
          <p:cNvGraphicFramePr>
            <a:graphicFrameLocks noGrp="1"/>
          </p:cNvGraphicFramePr>
          <p:nvPr>
            <p:ph idx="1"/>
          </p:nvPr>
        </p:nvGraphicFramePr>
        <p:xfrm>
          <a:off x="815788" y="1519656"/>
          <a:ext cx="5194594" cy="21878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Kaaviokuva 11">
            <a:extLst>
              <a:ext uri="{FF2B5EF4-FFF2-40B4-BE49-F238E27FC236}">
                <a16:creationId xmlns:a16="http://schemas.microsoft.com/office/drawing/2014/main" id="{E2FFC3AE-869F-489D-B716-6D04F580D2FE}"/>
              </a:ext>
            </a:extLst>
          </p:cNvPr>
          <p:cNvGraphicFramePr/>
          <p:nvPr>
            <p:extLst>
              <p:ext uri="{D42A27DB-BD31-4B8C-83A1-F6EECF244321}">
                <p14:modId xmlns:p14="http://schemas.microsoft.com/office/powerpoint/2010/main" val="1811629540"/>
              </p:ext>
            </p:extLst>
          </p:nvPr>
        </p:nvGraphicFramePr>
        <p:xfrm>
          <a:off x="6181620" y="1601122"/>
          <a:ext cx="5753087" cy="202492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3" name="Kaaviokuva 12">
            <a:extLst>
              <a:ext uri="{FF2B5EF4-FFF2-40B4-BE49-F238E27FC236}">
                <a16:creationId xmlns:a16="http://schemas.microsoft.com/office/drawing/2014/main" id="{D510E712-C57B-4743-AA2D-ED843AF36E1C}"/>
              </a:ext>
            </a:extLst>
          </p:cNvPr>
          <p:cNvGraphicFramePr/>
          <p:nvPr>
            <p:extLst>
              <p:ext uri="{D42A27DB-BD31-4B8C-83A1-F6EECF244321}">
                <p14:modId xmlns:p14="http://schemas.microsoft.com/office/powerpoint/2010/main" val="3818033350"/>
              </p:ext>
            </p:extLst>
          </p:nvPr>
        </p:nvGraphicFramePr>
        <p:xfrm>
          <a:off x="815788" y="4066498"/>
          <a:ext cx="5873770" cy="160037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3670430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344547B-E11C-4391-9F15-674426FC3E98}"/>
              </a:ext>
            </a:extLst>
          </p:cNvPr>
          <p:cNvSpPr>
            <a:spLocks noGrp="1"/>
          </p:cNvSpPr>
          <p:nvPr>
            <p:ph type="title"/>
          </p:nvPr>
        </p:nvSpPr>
        <p:spPr>
          <a:xfrm>
            <a:off x="1460810" y="277683"/>
            <a:ext cx="8653345" cy="1104884"/>
          </a:xfrm>
        </p:spPr>
        <p:txBody>
          <a:bodyPr>
            <a:normAutofit/>
          </a:bodyPr>
          <a:lstStyle/>
          <a:p>
            <a:r>
              <a:rPr lang="fi-FI" dirty="0"/>
              <a:t>Lyhytkestoinen liikkuvuushanke voi olla esimerkiksi</a:t>
            </a:r>
          </a:p>
        </p:txBody>
      </p:sp>
      <p:sp>
        <p:nvSpPr>
          <p:cNvPr id="4" name="Suorakulmio 3">
            <a:extLst>
              <a:ext uri="{FF2B5EF4-FFF2-40B4-BE49-F238E27FC236}">
                <a16:creationId xmlns:a16="http://schemas.microsoft.com/office/drawing/2014/main" id="{4E2AE328-4309-4441-96C9-E1D6263224B9}"/>
              </a:ext>
            </a:extLst>
          </p:cNvPr>
          <p:cNvSpPr/>
          <p:nvPr/>
        </p:nvSpPr>
        <p:spPr>
          <a:xfrm>
            <a:off x="3062287" y="4105272"/>
            <a:ext cx="1438275" cy="657225"/>
          </a:xfrm>
          <a:prstGeom prst="rect">
            <a:avLst/>
          </a:prstGeom>
          <a:solidFill>
            <a:schemeClr val="accent2"/>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Oppilaiden ryhmä</a:t>
            </a:r>
          </a:p>
        </p:txBody>
      </p:sp>
      <p:sp>
        <p:nvSpPr>
          <p:cNvPr id="5" name="Suorakulmio 4">
            <a:extLst>
              <a:ext uri="{FF2B5EF4-FFF2-40B4-BE49-F238E27FC236}">
                <a16:creationId xmlns:a16="http://schemas.microsoft.com/office/drawing/2014/main" id="{574F2A13-09E8-4285-9F5D-168D6A37FDA4}"/>
              </a:ext>
            </a:extLst>
          </p:cNvPr>
          <p:cNvSpPr/>
          <p:nvPr/>
        </p:nvSpPr>
        <p:spPr>
          <a:xfrm>
            <a:off x="7567612" y="4105272"/>
            <a:ext cx="1438275" cy="657225"/>
          </a:xfrm>
          <a:prstGeom prst="rect">
            <a:avLst/>
          </a:prstGeom>
          <a:solidFill>
            <a:schemeClr val="accent2"/>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1400" dirty="0"/>
              <a:t>Pitkäkestoinen liikkuvuus</a:t>
            </a:r>
          </a:p>
        </p:txBody>
      </p:sp>
      <p:sp>
        <p:nvSpPr>
          <p:cNvPr id="6" name="Suorakulmio 5">
            <a:extLst>
              <a:ext uri="{FF2B5EF4-FFF2-40B4-BE49-F238E27FC236}">
                <a16:creationId xmlns:a16="http://schemas.microsoft.com/office/drawing/2014/main" id="{969FA1FA-2527-4520-995A-8DACC6726015}"/>
              </a:ext>
            </a:extLst>
          </p:cNvPr>
          <p:cNvSpPr/>
          <p:nvPr/>
        </p:nvSpPr>
        <p:spPr>
          <a:xfrm>
            <a:off x="3938588" y="3392335"/>
            <a:ext cx="1438275" cy="657225"/>
          </a:xfrm>
          <a:prstGeom prst="rect">
            <a:avLst/>
          </a:prstGeom>
          <a:solidFill>
            <a:schemeClr val="accent2"/>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Minun </a:t>
            </a:r>
            <a:r>
              <a:rPr lang="fi-FI" dirty="0" err="1"/>
              <a:t>job</a:t>
            </a:r>
            <a:r>
              <a:rPr lang="fi-FI" dirty="0"/>
              <a:t> </a:t>
            </a:r>
            <a:r>
              <a:rPr lang="fi-FI" dirty="0" err="1"/>
              <a:t>shadowing</a:t>
            </a:r>
            <a:endParaRPr lang="fi-FI" dirty="0"/>
          </a:p>
        </p:txBody>
      </p:sp>
      <p:sp>
        <p:nvSpPr>
          <p:cNvPr id="7" name="Suorakulmio 6">
            <a:extLst>
              <a:ext uri="{FF2B5EF4-FFF2-40B4-BE49-F238E27FC236}">
                <a16:creationId xmlns:a16="http://schemas.microsoft.com/office/drawing/2014/main" id="{FFB50951-1113-48AF-85B6-1D1D98D5E633}"/>
              </a:ext>
            </a:extLst>
          </p:cNvPr>
          <p:cNvSpPr/>
          <p:nvPr/>
        </p:nvSpPr>
        <p:spPr>
          <a:xfrm>
            <a:off x="4657725" y="2679394"/>
            <a:ext cx="1438275" cy="657225"/>
          </a:xfrm>
          <a:prstGeom prst="rect">
            <a:avLst/>
          </a:prstGeom>
          <a:solidFill>
            <a:schemeClr val="accent2"/>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1400" dirty="0"/>
              <a:t>Lyhytkestoinen liikkuvuus</a:t>
            </a:r>
          </a:p>
        </p:txBody>
      </p:sp>
      <p:sp>
        <p:nvSpPr>
          <p:cNvPr id="8" name="Suorakulmio 7">
            <a:extLst>
              <a:ext uri="{FF2B5EF4-FFF2-40B4-BE49-F238E27FC236}">
                <a16:creationId xmlns:a16="http://schemas.microsoft.com/office/drawing/2014/main" id="{6EDE60DD-2CBF-47D4-BFA9-901B39EE75FC}"/>
              </a:ext>
            </a:extLst>
          </p:cNvPr>
          <p:cNvSpPr/>
          <p:nvPr/>
        </p:nvSpPr>
        <p:spPr>
          <a:xfrm>
            <a:off x="4568030" y="4105268"/>
            <a:ext cx="1438275" cy="657225"/>
          </a:xfrm>
          <a:prstGeom prst="rect">
            <a:avLst/>
          </a:prstGeom>
          <a:solidFill>
            <a:schemeClr val="accent2"/>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1400" dirty="0"/>
              <a:t>Opettaja-harjoittelija </a:t>
            </a:r>
          </a:p>
        </p:txBody>
      </p:sp>
      <p:sp>
        <p:nvSpPr>
          <p:cNvPr id="10" name="Suorakulmio 9">
            <a:extLst>
              <a:ext uri="{FF2B5EF4-FFF2-40B4-BE49-F238E27FC236}">
                <a16:creationId xmlns:a16="http://schemas.microsoft.com/office/drawing/2014/main" id="{1F1B4A7E-84B4-4D06-AAFA-688B483782A8}"/>
              </a:ext>
            </a:extLst>
          </p:cNvPr>
          <p:cNvSpPr/>
          <p:nvPr/>
        </p:nvSpPr>
        <p:spPr>
          <a:xfrm>
            <a:off x="2217767" y="4818200"/>
            <a:ext cx="1438275" cy="657225"/>
          </a:xfrm>
          <a:prstGeom prst="rect">
            <a:avLst/>
          </a:prstGeom>
          <a:solidFill>
            <a:schemeClr val="accent2"/>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Fys. open kurssi</a:t>
            </a:r>
          </a:p>
        </p:txBody>
      </p:sp>
      <p:sp>
        <p:nvSpPr>
          <p:cNvPr id="11" name="Suorakulmio 10">
            <a:extLst>
              <a:ext uri="{FF2B5EF4-FFF2-40B4-BE49-F238E27FC236}">
                <a16:creationId xmlns:a16="http://schemas.microsoft.com/office/drawing/2014/main" id="{BFF7D950-959F-4097-B739-BFFA1472E4D6}"/>
              </a:ext>
            </a:extLst>
          </p:cNvPr>
          <p:cNvSpPr/>
          <p:nvPr/>
        </p:nvSpPr>
        <p:spPr>
          <a:xfrm>
            <a:off x="3695698" y="4818209"/>
            <a:ext cx="1438275" cy="657225"/>
          </a:xfrm>
          <a:prstGeom prst="rect">
            <a:avLst/>
          </a:prstGeom>
          <a:solidFill>
            <a:schemeClr val="accent2"/>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1600" dirty="0"/>
              <a:t>Mat. open </a:t>
            </a:r>
            <a:r>
              <a:rPr lang="fi-FI" sz="1600" dirty="0" err="1"/>
              <a:t>job</a:t>
            </a:r>
            <a:r>
              <a:rPr lang="fi-FI" sz="1600" dirty="0"/>
              <a:t> </a:t>
            </a:r>
            <a:r>
              <a:rPr lang="fi-FI" sz="1600" dirty="0" err="1"/>
              <a:t>shadowing</a:t>
            </a:r>
            <a:endParaRPr lang="fi-FI" sz="1600" dirty="0"/>
          </a:p>
        </p:txBody>
      </p:sp>
      <p:sp>
        <p:nvSpPr>
          <p:cNvPr id="13" name="Suorakulmio 12">
            <a:extLst>
              <a:ext uri="{FF2B5EF4-FFF2-40B4-BE49-F238E27FC236}">
                <a16:creationId xmlns:a16="http://schemas.microsoft.com/office/drawing/2014/main" id="{C26C93D2-D6F5-458D-AEC8-8E533A312D2A}"/>
              </a:ext>
            </a:extLst>
          </p:cNvPr>
          <p:cNvSpPr/>
          <p:nvPr/>
        </p:nvSpPr>
        <p:spPr>
          <a:xfrm>
            <a:off x="6848474" y="4818201"/>
            <a:ext cx="1438275" cy="657225"/>
          </a:xfrm>
          <a:prstGeom prst="rect">
            <a:avLst/>
          </a:prstGeom>
          <a:solidFill>
            <a:schemeClr val="accent2"/>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Ranskan open kurssi</a:t>
            </a:r>
          </a:p>
        </p:txBody>
      </p:sp>
      <p:sp>
        <p:nvSpPr>
          <p:cNvPr id="14" name="Suorakulmio 13">
            <a:extLst>
              <a:ext uri="{FF2B5EF4-FFF2-40B4-BE49-F238E27FC236}">
                <a16:creationId xmlns:a16="http://schemas.microsoft.com/office/drawing/2014/main" id="{6D358BB7-648C-4021-867C-04A39F0DB3A1}"/>
              </a:ext>
            </a:extLst>
          </p:cNvPr>
          <p:cNvSpPr/>
          <p:nvPr/>
        </p:nvSpPr>
        <p:spPr>
          <a:xfrm>
            <a:off x="5457825" y="3392334"/>
            <a:ext cx="1438275" cy="657225"/>
          </a:xfrm>
          <a:prstGeom prst="rect">
            <a:avLst/>
          </a:prstGeom>
          <a:solidFill>
            <a:schemeClr val="accent2"/>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1400" dirty="0"/>
              <a:t>Pitkäkestoinen liikkuvuus</a:t>
            </a:r>
          </a:p>
        </p:txBody>
      </p:sp>
      <p:sp>
        <p:nvSpPr>
          <p:cNvPr id="15" name="Suorakulmio 14">
            <a:extLst>
              <a:ext uri="{FF2B5EF4-FFF2-40B4-BE49-F238E27FC236}">
                <a16:creationId xmlns:a16="http://schemas.microsoft.com/office/drawing/2014/main" id="{A9799E27-E2D1-4F98-969B-E1A52BAB1217}"/>
              </a:ext>
            </a:extLst>
          </p:cNvPr>
          <p:cNvSpPr/>
          <p:nvPr/>
        </p:nvSpPr>
        <p:spPr>
          <a:xfrm>
            <a:off x="8326405" y="4818201"/>
            <a:ext cx="1438275" cy="657225"/>
          </a:xfrm>
          <a:prstGeom prst="rect">
            <a:avLst/>
          </a:prstGeom>
          <a:solidFill>
            <a:schemeClr val="accent2"/>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1600" dirty="0"/>
              <a:t>Kuraattorin </a:t>
            </a:r>
            <a:r>
              <a:rPr lang="fi-FI" sz="1600" dirty="0" err="1"/>
              <a:t>job</a:t>
            </a:r>
            <a:r>
              <a:rPr lang="fi-FI" sz="1600" dirty="0"/>
              <a:t> </a:t>
            </a:r>
            <a:r>
              <a:rPr lang="fi-FI" sz="1600" dirty="0" err="1"/>
              <a:t>shadowing</a:t>
            </a:r>
            <a:endParaRPr lang="fi-FI" sz="1600" dirty="0"/>
          </a:p>
        </p:txBody>
      </p:sp>
      <p:sp>
        <p:nvSpPr>
          <p:cNvPr id="16" name="Suorakulmio 15">
            <a:extLst>
              <a:ext uri="{FF2B5EF4-FFF2-40B4-BE49-F238E27FC236}">
                <a16:creationId xmlns:a16="http://schemas.microsoft.com/office/drawing/2014/main" id="{4FD17644-049E-4E7E-8F79-1263683CE50D}"/>
              </a:ext>
            </a:extLst>
          </p:cNvPr>
          <p:cNvSpPr/>
          <p:nvPr/>
        </p:nvSpPr>
        <p:spPr>
          <a:xfrm>
            <a:off x="6073773" y="4105272"/>
            <a:ext cx="1438275" cy="657225"/>
          </a:xfrm>
          <a:prstGeom prst="rect">
            <a:avLst/>
          </a:prstGeom>
          <a:solidFill>
            <a:schemeClr val="accent2"/>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Rehtorin </a:t>
            </a:r>
            <a:r>
              <a:rPr lang="fi-FI" dirty="0" err="1"/>
              <a:t>job</a:t>
            </a:r>
            <a:r>
              <a:rPr lang="fi-FI" dirty="0"/>
              <a:t> </a:t>
            </a:r>
            <a:r>
              <a:rPr lang="fi-FI" dirty="0" err="1"/>
              <a:t>shadowing</a:t>
            </a:r>
            <a:endParaRPr lang="fi-FI" dirty="0"/>
          </a:p>
        </p:txBody>
      </p:sp>
      <p:sp>
        <p:nvSpPr>
          <p:cNvPr id="21" name="Suorakulmio 20">
            <a:extLst>
              <a:ext uri="{FF2B5EF4-FFF2-40B4-BE49-F238E27FC236}">
                <a16:creationId xmlns:a16="http://schemas.microsoft.com/office/drawing/2014/main" id="{AFCB69B6-EE26-4369-9E14-7B04B6CDBFA2}"/>
              </a:ext>
            </a:extLst>
          </p:cNvPr>
          <p:cNvSpPr/>
          <p:nvPr/>
        </p:nvSpPr>
        <p:spPr>
          <a:xfrm>
            <a:off x="6201203" y="2679388"/>
            <a:ext cx="1438275" cy="657225"/>
          </a:xfrm>
          <a:prstGeom prst="rect">
            <a:avLst/>
          </a:prstGeom>
          <a:solidFill>
            <a:schemeClr val="accent2"/>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1400" dirty="0"/>
              <a:t>Kotitalous-open </a:t>
            </a:r>
            <a:r>
              <a:rPr lang="fi-FI" sz="1400" dirty="0" err="1"/>
              <a:t>job</a:t>
            </a:r>
            <a:r>
              <a:rPr lang="fi-FI" sz="1400" dirty="0"/>
              <a:t> </a:t>
            </a:r>
            <a:r>
              <a:rPr lang="fi-FI" sz="1400" dirty="0" err="1"/>
              <a:t>shadowing</a:t>
            </a:r>
            <a:endParaRPr lang="fi-FI" sz="1400" dirty="0"/>
          </a:p>
        </p:txBody>
      </p:sp>
      <p:sp>
        <p:nvSpPr>
          <p:cNvPr id="22" name="Suorakulmio 21">
            <a:extLst>
              <a:ext uri="{FF2B5EF4-FFF2-40B4-BE49-F238E27FC236}">
                <a16:creationId xmlns:a16="http://schemas.microsoft.com/office/drawing/2014/main" id="{B47980DA-372A-4A2E-8574-2C42EA9E71F5}"/>
              </a:ext>
            </a:extLst>
          </p:cNvPr>
          <p:cNvSpPr/>
          <p:nvPr/>
        </p:nvSpPr>
        <p:spPr>
          <a:xfrm>
            <a:off x="6977062" y="3392332"/>
            <a:ext cx="1438275" cy="657225"/>
          </a:xfrm>
          <a:prstGeom prst="rect">
            <a:avLst/>
          </a:prstGeom>
          <a:solidFill>
            <a:schemeClr val="accent2"/>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err="1"/>
              <a:t>Kuvisopen</a:t>
            </a:r>
            <a:r>
              <a:rPr lang="fi-FI" dirty="0"/>
              <a:t> kurssi</a:t>
            </a:r>
          </a:p>
        </p:txBody>
      </p:sp>
      <p:sp>
        <p:nvSpPr>
          <p:cNvPr id="28" name="Suorakulmio 27">
            <a:extLst>
              <a:ext uri="{FF2B5EF4-FFF2-40B4-BE49-F238E27FC236}">
                <a16:creationId xmlns:a16="http://schemas.microsoft.com/office/drawing/2014/main" id="{82B3DA5F-9C3C-4693-B8C2-9F6A56B11532}"/>
              </a:ext>
            </a:extLst>
          </p:cNvPr>
          <p:cNvSpPr/>
          <p:nvPr/>
        </p:nvSpPr>
        <p:spPr>
          <a:xfrm>
            <a:off x="5381349" y="1966454"/>
            <a:ext cx="1438275" cy="657225"/>
          </a:xfrm>
          <a:prstGeom prst="rect">
            <a:avLst/>
          </a:prstGeom>
          <a:solidFill>
            <a:schemeClr val="accent2"/>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1400" dirty="0"/>
              <a:t>Kutsuttu asiantuntija</a:t>
            </a:r>
          </a:p>
        </p:txBody>
      </p:sp>
      <p:sp>
        <p:nvSpPr>
          <p:cNvPr id="29" name="Suorakulmio 28">
            <a:extLst>
              <a:ext uri="{FF2B5EF4-FFF2-40B4-BE49-F238E27FC236}">
                <a16:creationId xmlns:a16="http://schemas.microsoft.com/office/drawing/2014/main" id="{1F7B1F30-73CF-4A9C-B006-27F7E8B72C52}"/>
              </a:ext>
            </a:extLst>
          </p:cNvPr>
          <p:cNvSpPr/>
          <p:nvPr/>
        </p:nvSpPr>
        <p:spPr>
          <a:xfrm>
            <a:off x="5161537" y="4818201"/>
            <a:ext cx="1658087" cy="657225"/>
          </a:xfrm>
          <a:prstGeom prst="rect">
            <a:avLst/>
          </a:prstGeom>
          <a:solidFill>
            <a:schemeClr val="accent2"/>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1600" dirty="0"/>
              <a:t>Koulusihteerin </a:t>
            </a:r>
            <a:r>
              <a:rPr lang="fi-FI" sz="1600" dirty="0" err="1"/>
              <a:t>eng</a:t>
            </a:r>
            <a:r>
              <a:rPr lang="fi-FI" sz="1600" dirty="0"/>
              <a:t>. kurssi</a:t>
            </a:r>
          </a:p>
        </p:txBody>
      </p:sp>
      <p:cxnSp>
        <p:nvCxnSpPr>
          <p:cNvPr id="9" name="Suora nuoliyhdysviiva 8">
            <a:extLst>
              <a:ext uri="{FF2B5EF4-FFF2-40B4-BE49-F238E27FC236}">
                <a16:creationId xmlns:a16="http://schemas.microsoft.com/office/drawing/2014/main" id="{C06AA9E9-FA4C-427A-A282-82594DBF1CD7}"/>
              </a:ext>
            </a:extLst>
          </p:cNvPr>
          <p:cNvCxnSpPr>
            <a:cxnSpLocks/>
          </p:cNvCxnSpPr>
          <p:nvPr/>
        </p:nvCxnSpPr>
        <p:spPr>
          <a:xfrm>
            <a:off x="10248463" y="1859176"/>
            <a:ext cx="0" cy="3616249"/>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uora nuoliyhdysviiva 19">
            <a:extLst>
              <a:ext uri="{FF2B5EF4-FFF2-40B4-BE49-F238E27FC236}">
                <a16:creationId xmlns:a16="http://schemas.microsoft.com/office/drawing/2014/main" id="{45432B90-B504-4640-86B5-98E91E28C622}"/>
              </a:ext>
            </a:extLst>
          </p:cNvPr>
          <p:cNvCxnSpPr>
            <a:cxnSpLocks/>
          </p:cNvCxnSpPr>
          <p:nvPr/>
        </p:nvCxnSpPr>
        <p:spPr>
          <a:xfrm>
            <a:off x="536873" y="5544255"/>
            <a:ext cx="9711590" cy="0"/>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Tekstiruutu 22">
            <a:extLst>
              <a:ext uri="{FF2B5EF4-FFF2-40B4-BE49-F238E27FC236}">
                <a16:creationId xmlns:a16="http://schemas.microsoft.com/office/drawing/2014/main" id="{6635B8FB-73F9-4712-B3FF-5D91D67C8F2F}"/>
              </a:ext>
            </a:extLst>
          </p:cNvPr>
          <p:cNvSpPr txBox="1"/>
          <p:nvPr/>
        </p:nvSpPr>
        <p:spPr>
          <a:xfrm>
            <a:off x="536873" y="5656015"/>
            <a:ext cx="1725152" cy="369332"/>
          </a:xfrm>
          <a:prstGeom prst="rect">
            <a:avLst/>
          </a:prstGeom>
          <a:noFill/>
        </p:spPr>
        <p:txBody>
          <a:bodyPr wrap="none" rtlCol="0">
            <a:spAutoFit/>
          </a:bodyPr>
          <a:lstStyle/>
          <a:p>
            <a:r>
              <a:rPr lang="fi-FI" dirty="0">
                <a:solidFill>
                  <a:schemeClr val="tx2"/>
                </a:solidFill>
              </a:rPr>
              <a:t>Kesto 6 - 18 kk</a:t>
            </a:r>
          </a:p>
        </p:txBody>
      </p:sp>
      <p:sp>
        <p:nvSpPr>
          <p:cNvPr id="25" name="Tekstiruutu 24">
            <a:extLst>
              <a:ext uri="{FF2B5EF4-FFF2-40B4-BE49-F238E27FC236}">
                <a16:creationId xmlns:a16="http://schemas.microsoft.com/office/drawing/2014/main" id="{B51E05C1-D9A1-4E60-A51D-D3AC88A7552E}"/>
              </a:ext>
            </a:extLst>
          </p:cNvPr>
          <p:cNvSpPr txBox="1"/>
          <p:nvPr/>
        </p:nvSpPr>
        <p:spPr>
          <a:xfrm>
            <a:off x="9290508" y="1438271"/>
            <a:ext cx="1915909" cy="369332"/>
          </a:xfrm>
          <a:prstGeom prst="rect">
            <a:avLst/>
          </a:prstGeom>
          <a:noFill/>
        </p:spPr>
        <p:txBody>
          <a:bodyPr wrap="none" rtlCol="0">
            <a:spAutoFit/>
          </a:bodyPr>
          <a:lstStyle/>
          <a:p>
            <a:r>
              <a:rPr lang="fi-FI" dirty="0">
                <a:solidFill>
                  <a:schemeClr val="tx2"/>
                </a:solidFill>
              </a:rPr>
              <a:t>Yhteinen tavoite</a:t>
            </a:r>
          </a:p>
        </p:txBody>
      </p:sp>
    </p:spTree>
    <p:extLst>
      <p:ext uri="{BB962C8B-B14F-4D97-AF65-F5344CB8AC3E}">
        <p14:creationId xmlns:p14="http://schemas.microsoft.com/office/powerpoint/2010/main" val="2782635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A17BD13-2323-2869-7E25-99E5C6966D8B}"/>
              </a:ext>
            </a:extLst>
          </p:cNvPr>
          <p:cNvSpPr>
            <a:spLocks noGrp="1"/>
          </p:cNvSpPr>
          <p:nvPr>
            <p:ph type="title"/>
          </p:nvPr>
        </p:nvSpPr>
        <p:spPr/>
        <p:txBody>
          <a:bodyPr/>
          <a:lstStyle/>
          <a:p>
            <a:r>
              <a:rPr lang="fi-FI" dirty="0"/>
              <a:t>Opiskelijaliikkuvuudet: yksilöliikkuvuudet</a:t>
            </a:r>
          </a:p>
        </p:txBody>
      </p:sp>
      <p:sp>
        <p:nvSpPr>
          <p:cNvPr id="3" name="Sisällön paikkamerkki 2">
            <a:extLst>
              <a:ext uri="{FF2B5EF4-FFF2-40B4-BE49-F238E27FC236}">
                <a16:creationId xmlns:a16="http://schemas.microsoft.com/office/drawing/2014/main" id="{D2994F96-5E3B-20DA-C38E-9B7E74AB6DBC}"/>
              </a:ext>
            </a:extLst>
          </p:cNvPr>
          <p:cNvSpPr>
            <a:spLocks noGrp="1"/>
          </p:cNvSpPr>
          <p:nvPr>
            <p:ph idx="1"/>
          </p:nvPr>
        </p:nvSpPr>
        <p:spPr>
          <a:xfrm>
            <a:off x="874713" y="1523567"/>
            <a:ext cx="10642097" cy="3816350"/>
          </a:xfrm>
        </p:spPr>
        <p:txBody>
          <a:bodyPr>
            <a:normAutofit/>
          </a:bodyPr>
          <a:lstStyle/>
          <a:p>
            <a:r>
              <a:rPr lang="fi-FI" b="1" dirty="0"/>
              <a:t>Lyhytkestoinen oppimiseen liittyvä oppilasliikkuvuus:</a:t>
            </a:r>
            <a:r>
              <a:rPr lang="fi-FI" dirty="0"/>
              <a:t> Oppilaat voivat viettää opiskelujakson ulkomailla kumppanikoulussa tai suorittaa harjoittelun muussa sopivassa     organisaatiossa ulkomailla. Jokaiselle osallistujalle on laadittava yksilöllinen opinto-ohjelma. Osallistujille, joilla on muita vähemmän mahdollisuuksia, voidaan perustelluista syistä järjestää vähintään kaksi päivää kestäviä liikkuvuustoimintoja.</a:t>
            </a:r>
          </a:p>
          <a:p>
            <a:r>
              <a:rPr lang="fi-FI" b="1" dirty="0"/>
              <a:t>Pitkäkestoinen oppimiseen liittyvä oppilasliikkuvuus: </a:t>
            </a:r>
            <a:r>
              <a:rPr lang="fi-FI" dirty="0"/>
              <a:t>Oppilaat voivat viettää opiskelujakson ulkomailla kumppanikoulussa tai suorittaa harjoittelun muussa sopivassa organisaatiossa ulkomailla. Jokaiselle osallistujalle on laadittava yksilöllinen opinto-ohjelma. Kaikille osallistujille järjestetään pakollinen lähtövalmennus.</a:t>
            </a:r>
          </a:p>
          <a:p>
            <a:endParaRPr lang="fi-FI" dirty="0"/>
          </a:p>
        </p:txBody>
      </p:sp>
    </p:spTree>
    <p:extLst>
      <p:ext uri="{BB962C8B-B14F-4D97-AF65-F5344CB8AC3E}">
        <p14:creationId xmlns:p14="http://schemas.microsoft.com/office/powerpoint/2010/main" val="2737238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A2F509-E431-4C8B-960E-DADF41AD1203}"/>
              </a:ext>
            </a:extLst>
          </p:cNvPr>
          <p:cNvSpPr>
            <a:spLocks noGrp="1"/>
          </p:cNvSpPr>
          <p:nvPr>
            <p:ph type="title"/>
          </p:nvPr>
        </p:nvSpPr>
        <p:spPr>
          <a:xfrm>
            <a:off x="1034512" y="924232"/>
            <a:ext cx="10442576" cy="619433"/>
          </a:xfrm>
        </p:spPr>
        <p:txBody>
          <a:bodyPr/>
          <a:lstStyle/>
          <a:p>
            <a:r>
              <a:rPr lang="fi-FI" dirty="0"/>
              <a:t>Oppilasryhmien liikkuvuus </a:t>
            </a:r>
          </a:p>
        </p:txBody>
      </p:sp>
      <p:sp>
        <p:nvSpPr>
          <p:cNvPr id="3" name="Sisällön paikkamerkki 2">
            <a:extLst>
              <a:ext uri="{FF2B5EF4-FFF2-40B4-BE49-F238E27FC236}">
                <a16:creationId xmlns:a16="http://schemas.microsoft.com/office/drawing/2014/main" id="{12730D85-5B76-459E-8618-7F13BEFCCDC0}"/>
              </a:ext>
            </a:extLst>
          </p:cNvPr>
          <p:cNvSpPr>
            <a:spLocks noGrp="1"/>
          </p:cNvSpPr>
          <p:nvPr>
            <p:ph idx="1"/>
          </p:nvPr>
        </p:nvSpPr>
        <p:spPr>
          <a:xfrm>
            <a:off x="1034512" y="1750142"/>
            <a:ext cx="10442576" cy="4032660"/>
          </a:xfrm>
        </p:spPr>
        <p:txBody>
          <a:bodyPr>
            <a:normAutofit fontScale="92500" lnSpcReduction="20000"/>
          </a:bodyPr>
          <a:lstStyle/>
          <a:p>
            <a:r>
              <a:rPr lang="fi-FI" dirty="0"/>
              <a:t>Oppilasryhmien liikkuvuus (2–30 päivää, vähintään kaksi oppilasta ryhmää kohden)</a:t>
            </a:r>
          </a:p>
          <a:p>
            <a:r>
              <a:rPr lang="fi-FI" dirty="0"/>
              <a:t>Ryhmä lähettävän koulun oppilaita voi opiskella tietyn ajan vertaistensa kanssa toisessa maassa. Lähettävän koulun on suunniteltava oppimistoimenpiteet yhdessä vastaanottavan maan kumppanikoulun kanssa. Oppilaiden mukana on oltava lähettävän koulun opettajia tai muuta pätevää opetushenkilöstöä koko toiminnon ajan ohjaamassa oppimisprosessia. Tarvittaessa myös muut aikuiset voivat toimia tukihenkilöinä mukana olevan henkilöstön tukena</a:t>
            </a:r>
          </a:p>
          <a:p>
            <a:r>
              <a:rPr lang="fi-FI" dirty="0"/>
              <a:t>Osallistuvien oppilaiden on oltava lähettävän koulun opinto-ohjelmaa suorittavia oppilaita</a:t>
            </a:r>
          </a:p>
          <a:p>
            <a:r>
              <a:rPr lang="fi-FI" dirty="0"/>
              <a:t>Oppilasryhmien liikkuvuustoiminnot on toteutettava vastaanottavassa koulussa</a:t>
            </a:r>
          </a:p>
          <a:p>
            <a:r>
              <a:rPr lang="fi-FI" dirty="0"/>
              <a:t>Toimintaa voidaan poikkeuksellisesti toteuttaa jossain toisessa paikassa vastaanottavan koulun sijaintimaassa, jos se on soveltuvampi toiminnan sisällön ja laadun vuoksi. Tähän tarkoitukseen ei voi hakea lisätukea.</a:t>
            </a:r>
          </a:p>
          <a:p>
            <a:r>
              <a:rPr lang="fi-FI" dirty="0"/>
              <a:t>Ryhmätoimintoihin on osallistuttava oppilaita vähintään kahdesta EU:n jäsenvaltiosta tai ohjelmaan assosioituneesta kolmannesta maasta.</a:t>
            </a:r>
          </a:p>
        </p:txBody>
      </p:sp>
    </p:spTree>
    <p:extLst>
      <p:ext uri="{BB962C8B-B14F-4D97-AF65-F5344CB8AC3E}">
        <p14:creationId xmlns:p14="http://schemas.microsoft.com/office/powerpoint/2010/main" val="1487140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AAD6C83-00B5-D14F-92A6-811D424B911B}"/>
              </a:ext>
            </a:extLst>
          </p:cNvPr>
          <p:cNvSpPr>
            <a:spLocks noGrp="1"/>
          </p:cNvSpPr>
          <p:nvPr>
            <p:ph type="title"/>
          </p:nvPr>
        </p:nvSpPr>
        <p:spPr/>
        <p:txBody>
          <a:bodyPr/>
          <a:lstStyle/>
          <a:p>
            <a:r>
              <a:rPr lang="fi-FI" dirty="0"/>
              <a:t>Oppilasryhmien liikkuvuus </a:t>
            </a:r>
          </a:p>
        </p:txBody>
      </p:sp>
      <p:sp>
        <p:nvSpPr>
          <p:cNvPr id="3" name="Sisällön paikkamerkki 2">
            <a:extLst>
              <a:ext uri="{FF2B5EF4-FFF2-40B4-BE49-F238E27FC236}">
                <a16:creationId xmlns:a16="http://schemas.microsoft.com/office/drawing/2014/main" id="{36B58810-819D-F460-AEEE-2C6BBE870EE2}"/>
              </a:ext>
            </a:extLst>
          </p:cNvPr>
          <p:cNvSpPr>
            <a:spLocks noGrp="1"/>
          </p:cNvSpPr>
          <p:nvPr>
            <p:ph idx="1"/>
          </p:nvPr>
        </p:nvSpPr>
        <p:spPr>
          <a:xfrm>
            <a:off x="874714" y="1523566"/>
            <a:ext cx="10442576" cy="4651091"/>
          </a:xfrm>
        </p:spPr>
        <p:txBody>
          <a:bodyPr>
            <a:normAutofit/>
          </a:bodyPr>
          <a:lstStyle/>
          <a:p>
            <a:r>
              <a:rPr lang="fi-FI" dirty="0"/>
              <a:t>Lisäksi oppilaiden ryhmäliikkuvuustoimintoja voidaan toteuttaa myös jonkin Euroopan unionin toimielimen toimipaikassa, jos toiminto järjestetään jossain EU:n toimielimessä tai yhteistyössä sen kanssa mutta silloinkin on osallistuttava oppilaita vähintään kahdesta EU:n jäsenvaltiosta tai ohjelmaan assosioituneesta kolmannesta maasta.</a:t>
            </a:r>
          </a:p>
          <a:p>
            <a:r>
              <a:rPr lang="fi-FI" dirty="0"/>
              <a:t>Opinto-ohjelma on laadittava koko ryhmälle (yksilöllisiä opintosopimuksia ei edellytetä). Toiminnon jälkeen edunsaajaorganisaatioiden on säilytettävä opinto-ohjelma ja osallistujaluettelo (mukaan lukien tukihenkilöt ja toisen maan oppilaat) todisteena toiminnon suorittamisesta.</a:t>
            </a:r>
          </a:p>
          <a:p>
            <a:r>
              <a:rPr lang="fi-FI" dirty="0"/>
              <a:t>Esimerkiksi </a:t>
            </a:r>
            <a:r>
              <a:rPr lang="fi-FI" dirty="0">
                <a:effectLst/>
                <a:ea typeface="Calibri" panose="020F0502020204030204" pitchFamily="34" charset="0"/>
              </a:rPr>
              <a:t>Malli-YK -kokoukseen </a:t>
            </a:r>
            <a:r>
              <a:rPr lang="fi-FI" b="1" dirty="0">
                <a:effectLst/>
                <a:ea typeface="Calibri" panose="020F0502020204030204" pitchFamily="34" charset="0"/>
              </a:rPr>
              <a:t>ei voi </a:t>
            </a:r>
            <a:r>
              <a:rPr lang="fi-FI" dirty="0">
                <a:effectLst/>
                <a:ea typeface="Calibri" panose="020F0502020204030204" pitchFamily="34" charset="0"/>
              </a:rPr>
              <a:t>osallistua KA122-SCH -tuella. </a:t>
            </a:r>
          </a:p>
          <a:p>
            <a:pPr lvl="1">
              <a:buFont typeface="Wingdings" panose="05000000000000000000" pitchFamily="2" charset="2"/>
              <a:buChar char="Ø"/>
            </a:pPr>
            <a:r>
              <a:rPr lang="fi-FI" dirty="0">
                <a:effectLst/>
                <a:ea typeface="Calibri" panose="020F0502020204030204" pitchFamily="34" charset="0"/>
              </a:rPr>
              <a:t>Mutta jos kokouksen kanssa samassa maassa on vastaanottava koulu, jossa oppilaat tekevät tähän liittyvää yhteistyötä ja menevät yhdessä jakamaan tuota tietoa Malli-YK -kokouksessa, avustus olisi mahdollinen. </a:t>
            </a:r>
            <a:endParaRPr lang="fi-FI" dirty="0"/>
          </a:p>
          <a:p>
            <a:endParaRPr lang="fi-FI" dirty="0"/>
          </a:p>
        </p:txBody>
      </p:sp>
    </p:spTree>
    <p:extLst>
      <p:ext uri="{BB962C8B-B14F-4D97-AF65-F5344CB8AC3E}">
        <p14:creationId xmlns:p14="http://schemas.microsoft.com/office/powerpoint/2010/main" val="1499954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6EABDBF-E3E0-B7D7-7D95-A4FDF8B24597}"/>
              </a:ext>
            </a:extLst>
          </p:cNvPr>
          <p:cNvSpPr>
            <a:spLocks noGrp="1"/>
          </p:cNvSpPr>
          <p:nvPr>
            <p:ph type="title"/>
          </p:nvPr>
        </p:nvSpPr>
        <p:spPr/>
        <p:txBody>
          <a:bodyPr/>
          <a:lstStyle/>
          <a:p>
            <a:r>
              <a:rPr lang="fi-FI" dirty="0"/>
              <a:t>Henkilöstöliikkuvuudet</a:t>
            </a:r>
          </a:p>
        </p:txBody>
      </p:sp>
      <p:sp>
        <p:nvSpPr>
          <p:cNvPr id="3" name="Sisällön paikkamerkki 2">
            <a:extLst>
              <a:ext uri="{FF2B5EF4-FFF2-40B4-BE49-F238E27FC236}">
                <a16:creationId xmlns:a16="http://schemas.microsoft.com/office/drawing/2014/main" id="{E69E3982-4583-A9A8-D03C-A28DF32EDA88}"/>
              </a:ext>
            </a:extLst>
          </p:cNvPr>
          <p:cNvSpPr>
            <a:spLocks noGrp="1"/>
          </p:cNvSpPr>
          <p:nvPr>
            <p:ph idx="1"/>
          </p:nvPr>
        </p:nvSpPr>
        <p:spPr/>
        <p:txBody>
          <a:bodyPr/>
          <a:lstStyle/>
          <a:p>
            <a:r>
              <a:rPr lang="fi-FI" b="1" dirty="0"/>
              <a:t>Job-</a:t>
            </a:r>
            <a:r>
              <a:rPr lang="fi-FI" b="1" dirty="0" err="1"/>
              <a:t>shadowing</a:t>
            </a:r>
            <a:r>
              <a:rPr lang="fi-FI" b="1" dirty="0"/>
              <a:t> -jakso:</a:t>
            </a:r>
            <a:r>
              <a:rPr lang="fi-FI" dirty="0"/>
              <a:t> Työhön tutustuminen koulussa, päiväkodissa tai muussa sopivassa yleissivistävän koulutuksen alalla toimivassa organisaatiossa.</a:t>
            </a:r>
          </a:p>
          <a:p>
            <a:r>
              <a:rPr lang="fi-FI" b="1" dirty="0"/>
              <a:t>Opettaminen ulkomailla: </a:t>
            </a:r>
            <a:r>
              <a:rPr lang="fi-FI" dirty="0"/>
              <a:t>Opettaminen koulussa tai päiväkodissa.</a:t>
            </a:r>
          </a:p>
          <a:p>
            <a:r>
              <a:rPr lang="fi-FI" b="1" dirty="0"/>
              <a:t>Kurssille osallistuminen:</a:t>
            </a:r>
            <a:r>
              <a:rPr lang="fi-FI" dirty="0"/>
              <a:t> Kurssi tai koulutustapahtuma, joita löytyy European School </a:t>
            </a:r>
            <a:r>
              <a:rPr lang="fi-FI" dirty="0" err="1"/>
              <a:t>Education</a:t>
            </a:r>
            <a:r>
              <a:rPr lang="fi-FI" dirty="0"/>
              <a:t> </a:t>
            </a:r>
            <a:r>
              <a:rPr lang="fi-FI" dirty="0" err="1"/>
              <a:t>Platform</a:t>
            </a:r>
            <a:r>
              <a:rPr lang="fi-FI" dirty="0"/>
              <a:t> -alustalta ja vapaavalintaisista lähteistä.</a:t>
            </a:r>
          </a:p>
          <a:p>
            <a:pPr lvl="1"/>
            <a:r>
              <a:rPr lang="fi-FI" dirty="0"/>
              <a:t>Laatustandardit kurssien valinnan tueksi: https://ec.europa.eu/programmes/erasmus-plus/resources/quality-standards-courses-under-key-action-1-learning-mobility-individuals_en</a:t>
            </a:r>
          </a:p>
          <a:p>
            <a:pPr lvl="1"/>
            <a:endParaRPr lang="fi-FI" dirty="0"/>
          </a:p>
          <a:p>
            <a:endParaRPr lang="fi-FI" dirty="0"/>
          </a:p>
        </p:txBody>
      </p:sp>
    </p:spTree>
    <p:extLst>
      <p:ext uri="{BB962C8B-B14F-4D97-AF65-F5344CB8AC3E}">
        <p14:creationId xmlns:p14="http://schemas.microsoft.com/office/powerpoint/2010/main" val="3056599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069E3DB-584C-303E-FE9B-CF64C27E6943}"/>
              </a:ext>
            </a:extLst>
          </p:cNvPr>
          <p:cNvSpPr>
            <a:spLocks noGrp="1"/>
          </p:cNvSpPr>
          <p:nvPr>
            <p:ph type="title"/>
          </p:nvPr>
        </p:nvSpPr>
        <p:spPr/>
        <p:txBody>
          <a:bodyPr/>
          <a:lstStyle/>
          <a:p>
            <a:r>
              <a:rPr lang="fi-FI" dirty="0"/>
              <a:t>Muut toiminnot</a:t>
            </a:r>
          </a:p>
        </p:txBody>
      </p:sp>
      <p:sp>
        <p:nvSpPr>
          <p:cNvPr id="3" name="Sisällön paikkamerkki 2">
            <a:extLst>
              <a:ext uri="{FF2B5EF4-FFF2-40B4-BE49-F238E27FC236}">
                <a16:creationId xmlns:a16="http://schemas.microsoft.com/office/drawing/2014/main" id="{2DDCCB19-A67D-8C6C-5E37-9778C24A4F57}"/>
              </a:ext>
            </a:extLst>
          </p:cNvPr>
          <p:cNvSpPr>
            <a:spLocks noGrp="1"/>
          </p:cNvSpPr>
          <p:nvPr>
            <p:ph idx="1"/>
          </p:nvPr>
        </p:nvSpPr>
        <p:spPr/>
        <p:txBody>
          <a:bodyPr/>
          <a:lstStyle/>
          <a:p>
            <a:r>
              <a:rPr lang="fi-FI" b="1" dirty="0"/>
              <a:t>Kutsutut asiantuntijat:</a:t>
            </a:r>
            <a:r>
              <a:rPr lang="fi-FI" dirty="0"/>
              <a:t> Voit kutsua kouluttajia, opettajia tai asiantuntijoita kehittämään opetusta ja oppimista. He voivat esimerkiksi kouluttaa henkilökuntaa, esitellä uusia opetusmenetelmiä tai auttaa siirtämään hyviä käytäntöjä.</a:t>
            </a:r>
          </a:p>
          <a:p>
            <a:r>
              <a:rPr lang="fi-FI" b="1" dirty="0"/>
              <a:t>Opettajaopiskelijaharjoittelijoiden vastaanottaminen: </a:t>
            </a:r>
            <a:r>
              <a:rPr lang="fi-FI" dirty="0"/>
              <a:t>Vastaanottava organisaatio saa pienen tuen toiminnan aloittamiseen. Harjoittelijan matka- ja oleskelutuen maksaa opiskelijan kotiorganisaatio.</a:t>
            </a:r>
          </a:p>
          <a:p>
            <a:endParaRPr lang="fi-FI" dirty="0"/>
          </a:p>
        </p:txBody>
      </p:sp>
    </p:spTree>
    <p:extLst>
      <p:ext uri="{BB962C8B-B14F-4D97-AF65-F5344CB8AC3E}">
        <p14:creationId xmlns:p14="http://schemas.microsoft.com/office/powerpoint/2010/main" val="925778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09A8A4-829A-C2A6-1051-75163D2C4B3B}"/>
              </a:ext>
            </a:extLst>
          </p:cNvPr>
          <p:cNvSpPr>
            <a:spLocks noGrp="1"/>
          </p:cNvSpPr>
          <p:nvPr>
            <p:ph type="title"/>
          </p:nvPr>
        </p:nvSpPr>
        <p:spPr/>
        <p:txBody>
          <a:bodyPr/>
          <a:lstStyle/>
          <a:p>
            <a:r>
              <a:rPr lang="fi-FI" dirty="0"/>
              <a:t>Valmistelevat vierailut</a:t>
            </a:r>
          </a:p>
        </p:txBody>
      </p:sp>
      <p:sp>
        <p:nvSpPr>
          <p:cNvPr id="3" name="Sisällön paikkamerkki 2">
            <a:extLst>
              <a:ext uri="{FF2B5EF4-FFF2-40B4-BE49-F238E27FC236}">
                <a16:creationId xmlns:a16="http://schemas.microsoft.com/office/drawing/2014/main" id="{352B675D-B2EE-4628-A0CD-0E9848C1798E}"/>
              </a:ext>
            </a:extLst>
          </p:cNvPr>
          <p:cNvSpPr>
            <a:spLocks noGrp="1"/>
          </p:cNvSpPr>
          <p:nvPr>
            <p:ph idx="1"/>
          </p:nvPr>
        </p:nvSpPr>
        <p:spPr/>
        <p:txBody>
          <a:bodyPr/>
          <a:lstStyle/>
          <a:p>
            <a:r>
              <a:rPr lang="fi-FI" dirty="0"/>
              <a:t>Lähettävän organisaation henkilöstön vierailu mahdollisessa vastaanottavassa organisaatiossa. Sen tarkoituksena on valmistella paremmin oppijoiden tai henkilöstön liikkuvuustoimintaa.</a:t>
            </a:r>
          </a:p>
          <a:p>
            <a:r>
              <a:rPr lang="fi-FI" dirty="0"/>
              <a:t>Jokaisella valmistelevalla vierailulla on oltava selkeät perusteet ja sen täytyy palvella liikkuvuustoiminnan osallistavuuden, laajuuden ja laadun parantamista.</a:t>
            </a:r>
          </a:p>
          <a:p>
            <a:pPr lvl="1"/>
            <a:r>
              <a:rPr lang="fi-FI" dirty="0"/>
              <a:t>Esim. valmistellaan paremmin niiden osallistujien liikkuvuusjaksoja, joilla on muita vähemmän mahdollisuuksia, aloitetaan yhteistyö uuden kumppaniorganisaation kanssa tai valmistellaan pidempikestoista liikkuvuustoimintaa. </a:t>
            </a:r>
          </a:p>
          <a:p>
            <a:r>
              <a:rPr lang="fi-FI" dirty="0"/>
              <a:t>Valmistelevaan vierailuun voi osallistua enintään kolme henkilöä</a:t>
            </a:r>
          </a:p>
        </p:txBody>
      </p:sp>
    </p:spTree>
    <p:extLst>
      <p:ext uri="{BB962C8B-B14F-4D97-AF65-F5344CB8AC3E}">
        <p14:creationId xmlns:p14="http://schemas.microsoft.com/office/powerpoint/2010/main" val="1379204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4809E0-2B3B-42FB-9F91-D4CF55C3868D}"/>
              </a:ext>
            </a:extLst>
          </p:cNvPr>
          <p:cNvSpPr>
            <a:spLocks noGrp="1"/>
          </p:cNvSpPr>
          <p:nvPr>
            <p:ph type="title"/>
          </p:nvPr>
        </p:nvSpPr>
        <p:spPr>
          <a:xfrm>
            <a:off x="874712" y="518031"/>
            <a:ext cx="10442575" cy="1103901"/>
          </a:xfrm>
        </p:spPr>
        <p:txBody>
          <a:bodyPr/>
          <a:lstStyle/>
          <a:p>
            <a:r>
              <a:rPr lang="fi-FI" dirty="0"/>
              <a:t>Lähettävän koulun tehtäviä </a:t>
            </a:r>
          </a:p>
        </p:txBody>
      </p:sp>
      <p:sp>
        <p:nvSpPr>
          <p:cNvPr id="3" name="Sisällön paikkamerkki 2">
            <a:extLst>
              <a:ext uri="{FF2B5EF4-FFF2-40B4-BE49-F238E27FC236}">
                <a16:creationId xmlns:a16="http://schemas.microsoft.com/office/drawing/2014/main" id="{E75BD9DC-F96F-4470-9330-8FCB5FD2A2A9}"/>
              </a:ext>
            </a:extLst>
          </p:cNvPr>
          <p:cNvSpPr>
            <a:spLocks noGrp="1"/>
          </p:cNvSpPr>
          <p:nvPr>
            <p:ph sz="half" idx="1"/>
          </p:nvPr>
        </p:nvSpPr>
        <p:spPr>
          <a:xfrm>
            <a:off x="874712" y="1976328"/>
            <a:ext cx="5005388" cy="3811690"/>
          </a:xfrm>
          <a:ln>
            <a:solidFill>
              <a:schemeClr val="accent4"/>
            </a:solidFill>
          </a:ln>
        </p:spPr>
        <p:txBody>
          <a:bodyPr>
            <a:normAutofit/>
          </a:bodyPr>
          <a:lstStyle/>
          <a:p>
            <a:r>
              <a:rPr lang="fi-FI" dirty="0"/>
              <a:t>Oppilaiden valinta </a:t>
            </a:r>
          </a:p>
          <a:p>
            <a:r>
              <a:rPr lang="fi-FI" dirty="0"/>
              <a:t>Liikkuvuusikkuna</a:t>
            </a:r>
          </a:p>
          <a:p>
            <a:r>
              <a:rPr lang="fi-FI" dirty="0"/>
              <a:t>Osallisuusasioiden huomiointi </a:t>
            </a:r>
          </a:p>
          <a:p>
            <a:r>
              <a:rPr lang="fi-FI" dirty="0"/>
              <a:t>Learning agreement</a:t>
            </a:r>
          </a:p>
          <a:p>
            <a:r>
              <a:rPr lang="fi-FI" dirty="0"/>
              <a:t>Vakuutukset </a:t>
            </a:r>
          </a:p>
          <a:p>
            <a:r>
              <a:rPr lang="fi-FI" dirty="0"/>
              <a:t>Turvallisuus </a:t>
            </a:r>
          </a:p>
          <a:p>
            <a:r>
              <a:rPr lang="fi-FI" dirty="0"/>
              <a:t>Tietosuoja </a:t>
            </a:r>
          </a:p>
        </p:txBody>
      </p:sp>
      <p:sp>
        <p:nvSpPr>
          <p:cNvPr id="4" name="Sisällön paikkamerkki 3">
            <a:extLst>
              <a:ext uri="{FF2B5EF4-FFF2-40B4-BE49-F238E27FC236}">
                <a16:creationId xmlns:a16="http://schemas.microsoft.com/office/drawing/2014/main" id="{B662FBD0-C9F0-4975-8F52-043355125E8D}"/>
              </a:ext>
            </a:extLst>
          </p:cNvPr>
          <p:cNvSpPr>
            <a:spLocks noGrp="1"/>
          </p:cNvSpPr>
          <p:nvPr>
            <p:ph sz="half" idx="2"/>
          </p:nvPr>
        </p:nvSpPr>
        <p:spPr>
          <a:xfrm>
            <a:off x="6427310" y="1976328"/>
            <a:ext cx="5005387" cy="3811690"/>
          </a:xfrm>
          <a:ln>
            <a:solidFill>
              <a:schemeClr val="accent4"/>
            </a:solidFill>
          </a:ln>
        </p:spPr>
        <p:txBody>
          <a:bodyPr>
            <a:normAutofit/>
          </a:bodyPr>
          <a:lstStyle/>
          <a:p>
            <a:r>
              <a:rPr lang="fi-FI" dirty="0"/>
              <a:t>Lähtövalmennus </a:t>
            </a:r>
          </a:p>
          <a:p>
            <a:r>
              <a:rPr lang="fi-FI" dirty="0"/>
              <a:t>Tuki ja monitorointi </a:t>
            </a:r>
          </a:p>
          <a:p>
            <a:r>
              <a:rPr lang="fi-FI" dirty="0"/>
              <a:t>Mahdolliset lisäopinnot liikkuvuuden aikana, jotta opinnot eivät viivästy</a:t>
            </a:r>
          </a:p>
          <a:p>
            <a:r>
              <a:rPr lang="fi-FI" dirty="0"/>
              <a:t>Opintojen tunnistaminen</a:t>
            </a:r>
          </a:p>
          <a:p>
            <a:r>
              <a:rPr lang="fi-FI" dirty="0"/>
              <a:t>Arviointi ja palaute  </a:t>
            </a:r>
          </a:p>
          <a:p>
            <a:r>
              <a:rPr lang="fi-FI" dirty="0"/>
              <a:t>Tukihenkilö </a:t>
            </a:r>
          </a:p>
          <a:p>
            <a:endParaRPr lang="fi-FI" dirty="0"/>
          </a:p>
          <a:p>
            <a:pPr marL="0" indent="0">
              <a:buNone/>
            </a:pPr>
            <a:endParaRPr lang="fi-FI" dirty="0"/>
          </a:p>
        </p:txBody>
      </p:sp>
    </p:spTree>
    <p:extLst>
      <p:ext uri="{BB962C8B-B14F-4D97-AF65-F5344CB8AC3E}">
        <p14:creationId xmlns:p14="http://schemas.microsoft.com/office/powerpoint/2010/main" val="2051349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5BCFCB-6FE7-40F6-A676-0E0CE123A034}"/>
              </a:ext>
            </a:extLst>
          </p:cNvPr>
          <p:cNvSpPr>
            <a:spLocks noGrp="1"/>
          </p:cNvSpPr>
          <p:nvPr>
            <p:ph type="title"/>
          </p:nvPr>
        </p:nvSpPr>
        <p:spPr>
          <a:xfrm>
            <a:off x="874713" y="678382"/>
            <a:ext cx="10442575" cy="1103901"/>
          </a:xfrm>
        </p:spPr>
        <p:txBody>
          <a:bodyPr/>
          <a:lstStyle/>
          <a:p>
            <a:r>
              <a:rPr lang="fi-FI" dirty="0"/>
              <a:t>Vastaanottavan koulun tehtäviä 	</a:t>
            </a:r>
          </a:p>
        </p:txBody>
      </p:sp>
      <p:sp>
        <p:nvSpPr>
          <p:cNvPr id="3" name="Sisällön paikkamerkki 2">
            <a:extLst>
              <a:ext uri="{FF2B5EF4-FFF2-40B4-BE49-F238E27FC236}">
                <a16:creationId xmlns:a16="http://schemas.microsoft.com/office/drawing/2014/main" id="{0FC56BDD-4A0F-4F8D-A28D-9B5110706D00}"/>
              </a:ext>
            </a:extLst>
          </p:cNvPr>
          <p:cNvSpPr>
            <a:spLocks noGrp="1"/>
          </p:cNvSpPr>
          <p:nvPr>
            <p:ph sz="half" idx="1"/>
          </p:nvPr>
        </p:nvSpPr>
        <p:spPr>
          <a:xfrm>
            <a:off x="874712" y="2162759"/>
            <a:ext cx="5005388" cy="3811690"/>
          </a:xfrm>
        </p:spPr>
        <p:txBody>
          <a:bodyPr>
            <a:normAutofit/>
          </a:bodyPr>
          <a:lstStyle/>
          <a:p>
            <a:r>
              <a:rPr lang="fi-FI" dirty="0"/>
              <a:t>Mentori, kontaktihenkilö </a:t>
            </a:r>
          </a:p>
          <a:p>
            <a:r>
              <a:rPr lang="fi-FI" dirty="0"/>
              <a:t>Tuutori </a:t>
            </a:r>
          </a:p>
          <a:p>
            <a:r>
              <a:rPr lang="fi-FI" dirty="0"/>
              <a:t>Learning agreement; oppimistavoitteet ja niiden tukeminen</a:t>
            </a:r>
          </a:p>
          <a:p>
            <a:r>
              <a:rPr lang="fi-FI" dirty="0"/>
              <a:t>Tutustuminen ja integrointi</a:t>
            </a:r>
          </a:p>
          <a:p>
            <a:r>
              <a:rPr lang="fi-FI" dirty="0"/>
              <a:t>Tuki ja monitorointi </a:t>
            </a:r>
          </a:p>
          <a:p>
            <a:endParaRPr lang="fi-FI" dirty="0"/>
          </a:p>
          <a:p>
            <a:endParaRPr lang="fi-FI" dirty="0"/>
          </a:p>
          <a:p>
            <a:endParaRPr lang="fi-FI" dirty="0"/>
          </a:p>
        </p:txBody>
      </p:sp>
      <p:sp>
        <p:nvSpPr>
          <p:cNvPr id="4" name="Sisällön paikkamerkki 3">
            <a:extLst>
              <a:ext uri="{FF2B5EF4-FFF2-40B4-BE49-F238E27FC236}">
                <a16:creationId xmlns:a16="http://schemas.microsoft.com/office/drawing/2014/main" id="{22A46546-F7CC-407A-9D41-9E470210C14E}"/>
              </a:ext>
            </a:extLst>
          </p:cNvPr>
          <p:cNvSpPr>
            <a:spLocks noGrp="1"/>
          </p:cNvSpPr>
          <p:nvPr>
            <p:ph sz="half" idx="2"/>
          </p:nvPr>
        </p:nvSpPr>
        <p:spPr>
          <a:xfrm>
            <a:off x="6311901" y="2162759"/>
            <a:ext cx="5005387" cy="3811690"/>
          </a:xfrm>
        </p:spPr>
        <p:txBody>
          <a:bodyPr>
            <a:normAutofit/>
          </a:bodyPr>
          <a:lstStyle/>
          <a:p>
            <a:r>
              <a:rPr lang="fi-FI" dirty="0"/>
              <a:t>Majoituksen etsintä lähettävän koulun kanssa</a:t>
            </a:r>
          </a:p>
          <a:p>
            <a:pPr lvl="1"/>
            <a:r>
              <a:rPr lang="fi-FI" dirty="0"/>
              <a:t>asuntola, </a:t>
            </a:r>
            <a:r>
              <a:rPr lang="fi-FI" dirty="0" err="1"/>
              <a:t>hostel</a:t>
            </a:r>
            <a:r>
              <a:rPr lang="fi-FI" dirty="0"/>
              <a:t> </a:t>
            </a:r>
            <a:r>
              <a:rPr lang="fi-FI" dirty="0" err="1"/>
              <a:t>yms</a:t>
            </a:r>
            <a:r>
              <a:rPr lang="fi-FI" dirty="0"/>
              <a:t>, perhe</a:t>
            </a:r>
          </a:p>
          <a:p>
            <a:pPr lvl="1"/>
            <a:r>
              <a:rPr lang="fi-FI" dirty="0"/>
              <a:t>yleensä perhemajoitus, joka maksuton tai lähes maksuton  </a:t>
            </a:r>
          </a:p>
          <a:p>
            <a:r>
              <a:rPr lang="fi-FI" dirty="0"/>
              <a:t>Poikkeuksellisiin olosuhteisiin varautuminen</a:t>
            </a:r>
          </a:p>
          <a:p>
            <a:r>
              <a:rPr lang="fi-FI" dirty="0"/>
              <a:t>Ohjeet tulijoille paperilla esim. koulun osoite, puhelinnumerot, hätänumero</a:t>
            </a:r>
          </a:p>
        </p:txBody>
      </p:sp>
    </p:spTree>
    <p:extLst>
      <p:ext uri="{BB962C8B-B14F-4D97-AF65-F5344CB8AC3E}">
        <p14:creationId xmlns:p14="http://schemas.microsoft.com/office/powerpoint/2010/main" val="2662668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83576E9-4FD6-465C-BF0F-5F142728357B}"/>
              </a:ext>
            </a:extLst>
          </p:cNvPr>
          <p:cNvSpPr>
            <a:spLocks noGrp="1"/>
          </p:cNvSpPr>
          <p:nvPr>
            <p:ph type="title"/>
          </p:nvPr>
        </p:nvSpPr>
        <p:spPr>
          <a:xfrm>
            <a:off x="874712" y="552715"/>
            <a:ext cx="10442575" cy="1103901"/>
          </a:xfrm>
        </p:spPr>
        <p:txBody>
          <a:bodyPr>
            <a:normAutofit/>
          </a:bodyPr>
          <a:lstStyle/>
          <a:p>
            <a:r>
              <a:rPr lang="en-US" dirty="0"/>
              <a:t>Erasmus+ handbook for individual pupil mobility in school education</a:t>
            </a:r>
            <a:endParaRPr lang="fi-FI" dirty="0"/>
          </a:p>
        </p:txBody>
      </p:sp>
      <p:sp>
        <p:nvSpPr>
          <p:cNvPr id="3" name="Sisällön paikkamerkki 2">
            <a:extLst>
              <a:ext uri="{FF2B5EF4-FFF2-40B4-BE49-F238E27FC236}">
                <a16:creationId xmlns:a16="http://schemas.microsoft.com/office/drawing/2014/main" id="{30672EF5-B1B6-4E4C-9A4F-059153D265F9}"/>
              </a:ext>
            </a:extLst>
          </p:cNvPr>
          <p:cNvSpPr>
            <a:spLocks noGrp="1"/>
          </p:cNvSpPr>
          <p:nvPr>
            <p:ph sz="half" idx="1"/>
          </p:nvPr>
        </p:nvSpPr>
        <p:spPr>
          <a:xfrm>
            <a:off x="874712" y="1957285"/>
            <a:ext cx="10174287" cy="3811690"/>
          </a:xfrm>
        </p:spPr>
        <p:txBody>
          <a:bodyPr/>
          <a:lstStyle/>
          <a:p>
            <a:r>
              <a:rPr lang="fi-FI" dirty="0" err="1"/>
              <a:t>Handbook</a:t>
            </a:r>
            <a:r>
              <a:rPr lang="fi-FI" dirty="0"/>
              <a:t>: </a:t>
            </a:r>
            <a:r>
              <a:rPr lang="fi-FI" dirty="0">
                <a:hlinkClick r:id="rId3"/>
              </a:rPr>
              <a:t>https://bit.ly/3QMTytx</a:t>
            </a:r>
            <a:r>
              <a:rPr lang="fi-FI" dirty="0"/>
              <a:t> </a:t>
            </a:r>
          </a:p>
        </p:txBody>
      </p:sp>
      <p:pic>
        <p:nvPicPr>
          <p:cNvPr id="6" name="Kuva 5">
            <a:extLst>
              <a:ext uri="{FF2B5EF4-FFF2-40B4-BE49-F238E27FC236}">
                <a16:creationId xmlns:a16="http://schemas.microsoft.com/office/drawing/2014/main" id="{A57FB309-627B-41A4-BEB1-E7906BA9A428}"/>
              </a:ext>
            </a:extLst>
          </p:cNvPr>
          <p:cNvPicPr>
            <a:picLocks noChangeAspect="1"/>
          </p:cNvPicPr>
          <p:nvPr/>
        </p:nvPicPr>
        <p:blipFill>
          <a:blip r:embed="rId4"/>
          <a:stretch>
            <a:fillRect/>
          </a:stretch>
        </p:blipFill>
        <p:spPr>
          <a:xfrm>
            <a:off x="10096500" y="4692650"/>
            <a:ext cx="2095500" cy="2152650"/>
          </a:xfrm>
          <a:prstGeom prst="rect">
            <a:avLst/>
          </a:prstGeom>
        </p:spPr>
      </p:pic>
      <p:pic>
        <p:nvPicPr>
          <p:cNvPr id="10" name="Kuva 9">
            <a:extLst>
              <a:ext uri="{FF2B5EF4-FFF2-40B4-BE49-F238E27FC236}">
                <a16:creationId xmlns:a16="http://schemas.microsoft.com/office/drawing/2014/main" id="{7B572C8C-84F6-443E-B91D-E3939A447349}"/>
              </a:ext>
            </a:extLst>
          </p:cNvPr>
          <p:cNvPicPr>
            <a:picLocks noChangeAspect="1"/>
          </p:cNvPicPr>
          <p:nvPr/>
        </p:nvPicPr>
        <p:blipFill>
          <a:blip r:embed="rId5"/>
          <a:stretch>
            <a:fillRect/>
          </a:stretch>
        </p:blipFill>
        <p:spPr>
          <a:xfrm>
            <a:off x="874712" y="2459847"/>
            <a:ext cx="3729037" cy="3309128"/>
          </a:xfrm>
          <a:prstGeom prst="rect">
            <a:avLst/>
          </a:prstGeom>
        </p:spPr>
      </p:pic>
      <p:pic>
        <p:nvPicPr>
          <p:cNvPr id="12" name="Kuva 11">
            <a:extLst>
              <a:ext uri="{FF2B5EF4-FFF2-40B4-BE49-F238E27FC236}">
                <a16:creationId xmlns:a16="http://schemas.microsoft.com/office/drawing/2014/main" id="{2666E0B7-E02D-4D52-8867-E4BFD2E7D7F4}"/>
              </a:ext>
            </a:extLst>
          </p:cNvPr>
          <p:cNvPicPr>
            <a:picLocks noChangeAspect="1"/>
          </p:cNvPicPr>
          <p:nvPr/>
        </p:nvPicPr>
        <p:blipFill>
          <a:blip r:embed="rId6"/>
          <a:stretch>
            <a:fillRect/>
          </a:stretch>
        </p:blipFill>
        <p:spPr>
          <a:xfrm>
            <a:off x="4746402" y="3066661"/>
            <a:ext cx="4759547" cy="2095500"/>
          </a:xfrm>
          <a:prstGeom prst="rect">
            <a:avLst/>
          </a:prstGeom>
        </p:spPr>
      </p:pic>
    </p:spTree>
    <p:extLst>
      <p:ext uri="{BB962C8B-B14F-4D97-AF65-F5344CB8AC3E}">
        <p14:creationId xmlns:p14="http://schemas.microsoft.com/office/powerpoint/2010/main" val="3825689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ED2021E-B6AC-4828-A27F-C24C5F2564D3}"/>
              </a:ext>
            </a:extLst>
          </p:cNvPr>
          <p:cNvSpPr>
            <a:spLocks noGrp="1"/>
          </p:cNvSpPr>
          <p:nvPr>
            <p:ph type="title"/>
          </p:nvPr>
        </p:nvSpPr>
        <p:spPr>
          <a:xfrm>
            <a:off x="874713" y="669562"/>
            <a:ext cx="10442576" cy="1116013"/>
          </a:xfrm>
        </p:spPr>
        <p:txBody>
          <a:bodyPr>
            <a:normAutofit/>
          </a:bodyPr>
          <a:lstStyle/>
          <a:p>
            <a:r>
              <a:rPr lang="en-US" dirty="0"/>
              <a:t>Erasmus+ handbook for individual pupil mobility in school education</a:t>
            </a:r>
            <a:endParaRPr lang="fi-FI" dirty="0"/>
          </a:p>
        </p:txBody>
      </p:sp>
      <p:pic>
        <p:nvPicPr>
          <p:cNvPr id="4" name="Kuva 3">
            <a:extLst>
              <a:ext uri="{FF2B5EF4-FFF2-40B4-BE49-F238E27FC236}">
                <a16:creationId xmlns:a16="http://schemas.microsoft.com/office/drawing/2014/main" id="{D43F0157-EE6E-4318-8786-81B6005109F3}"/>
              </a:ext>
            </a:extLst>
          </p:cNvPr>
          <p:cNvPicPr>
            <a:picLocks noChangeAspect="1"/>
          </p:cNvPicPr>
          <p:nvPr/>
        </p:nvPicPr>
        <p:blipFill>
          <a:blip r:embed="rId3"/>
          <a:stretch>
            <a:fillRect/>
          </a:stretch>
        </p:blipFill>
        <p:spPr>
          <a:xfrm>
            <a:off x="874713" y="2052637"/>
            <a:ext cx="5343525" cy="3305175"/>
          </a:xfrm>
          <a:prstGeom prst="rect">
            <a:avLst/>
          </a:prstGeom>
        </p:spPr>
      </p:pic>
      <p:pic>
        <p:nvPicPr>
          <p:cNvPr id="5" name="Kuva 4">
            <a:extLst>
              <a:ext uri="{FF2B5EF4-FFF2-40B4-BE49-F238E27FC236}">
                <a16:creationId xmlns:a16="http://schemas.microsoft.com/office/drawing/2014/main" id="{7C8087E9-F3B5-4749-AE8C-5B68A0A28630}"/>
              </a:ext>
            </a:extLst>
          </p:cNvPr>
          <p:cNvPicPr>
            <a:picLocks noChangeAspect="1"/>
          </p:cNvPicPr>
          <p:nvPr/>
        </p:nvPicPr>
        <p:blipFill>
          <a:blip r:embed="rId4"/>
          <a:stretch>
            <a:fillRect/>
          </a:stretch>
        </p:blipFill>
        <p:spPr>
          <a:xfrm>
            <a:off x="10096500" y="4692650"/>
            <a:ext cx="2095500" cy="2152650"/>
          </a:xfrm>
          <a:prstGeom prst="rect">
            <a:avLst/>
          </a:prstGeom>
        </p:spPr>
      </p:pic>
      <p:sp>
        <p:nvSpPr>
          <p:cNvPr id="7" name="Tekstiruutu 6">
            <a:extLst>
              <a:ext uri="{FF2B5EF4-FFF2-40B4-BE49-F238E27FC236}">
                <a16:creationId xmlns:a16="http://schemas.microsoft.com/office/drawing/2014/main" id="{62565510-DB7B-4C1F-998F-ADDE143CDAE0}"/>
              </a:ext>
            </a:extLst>
          </p:cNvPr>
          <p:cNvSpPr txBox="1"/>
          <p:nvPr/>
        </p:nvSpPr>
        <p:spPr>
          <a:xfrm>
            <a:off x="6438900" y="2404200"/>
            <a:ext cx="5532438" cy="1754326"/>
          </a:xfrm>
          <a:prstGeom prst="rect">
            <a:avLst/>
          </a:prstGeom>
          <a:noFill/>
        </p:spPr>
        <p:txBody>
          <a:bodyPr wrap="square">
            <a:spAutoFit/>
          </a:bodyPr>
          <a:lstStyle/>
          <a:p>
            <a:r>
              <a:rPr lang="en-US" dirty="0">
                <a:effectLst/>
                <a:latin typeface="Arial" panose="020B0604020202020204" pitchFamily="34" charset="0"/>
              </a:rPr>
              <a:t>Finances are among the most important topics to discuss with your hosting partner. Since the sending</a:t>
            </a:r>
            <a:br>
              <a:rPr lang="en-US" dirty="0"/>
            </a:br>
            <a:r>
              <a:rPr lang="en-US" dirty="0">
                <a:effectLst/>
                <a:latin typeface="Arial" panose="020B0604020202020204" pitchFamily="34" charset="0"/>
              </a:rPr>
              <a:t>school is the only one receiving an Erasmus+ grant for the activity, it is necessary to determine how this</a:t>
            </a:r>
            <a:br>
              <a:rPr lang="en-US" dirty="0"/>
            </a:br>
            <a:r>
              <a:rPr lang="en-US" dirty="0">
                <a:effectLst/>
                <a:latin typeface="Arial" panose="020B0604020202020204" pitchFamily="34" charset="0"/>
              </a:rPr>
              <a:t>grant will be shared with the hosting school, who will surely bear a part of the costs</a:t>
            </a:r>
            <a:endParaRPr lang="fi-FI" dirty="0"/>
          </a:p>
        </p:txBody>
      </p:sp>
    </p:spTree>
    <p:extLst>
      <p:ext uri="{BB962C8B-B14F-4D97-AF65-F5344CB8AC3E}">
        <p14:creationId xmlns:p14="http://schemas.microsoft.com/office/powerpoint/2010/main" val="2088974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6FFA41-A1A8-493D-9BB8-B1ADD37D4192}"/>
              </a:ext>
            </a:extLst>
          </p:cNvPr>
          <p:cNvSpPr>
            <a:spLocks noGrp="1"/>
          </p:cNvSpPr>
          <p:nvPr>
            <p:ph type="title"/>
          </p:nvPr>
        </p:nvSpPr>
        <p:spPr>
          <a:xfrm>
            <a:off x="874713" y="389107"/>
            <a:ext cx="10442576" cy="943582"/>
          </a:xfrm>
        </p:spPr>
        <p:txBody>
          <a:bodyPr/>
          <a:lstStyle/>
          <a:p>
            <a:r>
              <a:rPr lang="fi-FI" dirty="0"/>
              <a:t>Ohjelmamaat – mitä kuuluu ja mitä ei </a:t>
            </a:r>
          </a:p>
        </p:txBody>
      </p:sp>
      <p:sp>
        <p:nvSpPr>
          <p:cNvPr id="3" name="Sisällön paikkamerkki 2">
            <a:extLst>
              <a:ext uri="{FF2B5EF4-FFF2-40B4-BE49-F238E27FC236}">
                <a16:creationId xmlns:a16="http://schemas.microsoft.com/office/drawing/2014/main" id="{41592A8B-6F8C-4A54-B79C-8154EF1FE8E3}"/>
              </a:ext>
            </a:extLst>
          </p:cNvPr>
          <p:cNvSpPr>
            <a:spLocks noGrp="1"/>
          </p:cNvSpPr>
          <p:nvPr>
            <p:ph idx="1"/>
          </p:nvPr>
        </p:nvSpPr>
        <p:spPr>
          <a:xfrm>
            <a:off x="874714" y="1468877"/>
            <a:ext cx="10442576" cy="4300098"/>
          </a:xfrm>
        </p:spPr>
        <p:txBody>
          <a:bodyPr>
            <a:normAutofit fontScale="92500" lnSpcReduction="20000"/>
          </a:bodyPr>
          <a:lstStyle/>
          <a:p>
            <a:pPr marL="0" indent="0">
              <a:buNone/>
            </a:pPr>
            <a:r>
              <a:rPr lang="fi-FI" dirty="0"/>
              <a:t>Liikkuvuuksia voi toteuttaa: </a:t>
            </a:r>
          </a:p>
          <a:p>
            <a:pPr marL="754062" lvl="1">
              <a:buClr>
                <a:schemeClr val="tx2"/>
              </a:buClr>
              <a:buFont typeface="Arial" panose="020B0604020202020204" pitchFamily="34" charset="0"/>
              <a:buChar char="•"/>
            </a:pPr>
            <a:r>
              <a:rPr lang="fi-FI" b="1" i="0" dirty="0">
                <a:effectLst/>
              </a:rPr>
              <a:t>Euroopan unionin (EU) jäsenvaltiot  </a:t>
            </a:r>
            <a:r>
              <a:rPr lang="fi-FI" b="1" dirty="0"/>
              <a:t>* :</a:t>
            </a:r>
            <a:endParaRPr lang="fi-FI" b="1" i="0" dirty="0">
              <a:effectLst/>
            </a:endParaRPr>
          </a:p>
          <a:p>
            <a:pPr lvl="2">
              <a:buClr>
                <a:schemeClr val="tx2"/>
              </a:buClr>
              <a:buFont typeface="Wingdings" panose="05000000000000000000" pitchFamily="2" charset="2"/>
              <a:buChar char="Ø"/>
            </a:pPr>
            <a:r>
              <a:rPr lang="fi-FI" dirty="0"/>
              <a:t>Alankomaat, Belgia, Bulgaria, Espanja, Irlanti, Italia, Itävalta, Kreikka, Kroatia, Kypros, Latvia, Liettua, Luxemburg, Malta, Portugali, Puola, Ranska, Romania, Ruotsi, Saksa, Slovakia, Slovenia, Suomi, Tanska, Tšekki, Unkari ja Viro </a:t>
            </a:r>
          </a:p>
          <a:p>
            <a:pPr lvl="1">
              <a:buClr>
                <a:schemeClr val="tx2"/>
              </a:buClr>
              <a:buFont typeface="Arial" panose="020B0604020202020204" pitchFamily="34" charset="0"/>
              <a:buChar char="•"/>
            </a:pPr>
            <a:r>
              <a:rPr lang="fi-FI" b="1" i="0" dirty="0">
                <a:effectLst/>
              </a:rPr>
              <a:t>Ohjelmaan assosioituneet kolmannet maat</a:t>
            </a:r>
          </a:p>
          <a:p>
            <a:pPr lvl="2">
              <a:buClr>
                <a:schemeClr val="tx2"/>
              </a:buClr>
              <a:buFont typeface="Wingdings" panose="05000000000000000000" pitchFamily="2" charset="2"/>
              <a:buChar char="Ø"/>
            </a:pPr>
            <a:r>
              <a:rPr lang="fi-FI" b="0" i="0" dirty="0">
                <a:effectLst/>
              </a:rPr>
              <a:t>Pohjois-Makedonia, Serbia, Islanti</a:t>
            </a:r>
            <a:r>
              <a:rPr lang="fi-FI" dirty="0"/>
              <a:t>, </a:t>
            </a:r>
            <a:r>
              <a:rPr lang="fi-FI" b="0" i="0" dirty="0">
                <a:effectLst/>
              </a:rPr>
              <a:t>Liechtenstein, Norja, Turkki</a:t>
            </a:r>
          </a:p>
          <a:p>
            <a:pPr marL="0" indent="0">
              <a:buNone/>
            </a:pPr>
            <a:endParaRPr lang="fi-FI" dirty="0"/>
          </a:p>
          <a:p>
            <a:pPr marL="0" indent="0">
              <a:buNone/>
            </a:pPr>
            <a:r>
              <a:rPr lang="fi-FI" dirty="0"/>
              <a:t>HUOM seuraavat maat/alueet eivät kuulu ohjelmamaihin! Liikkuvuuksia ei voi toteuttaa:</a:t>
            </a:r>
          </a:p>
          <a:p>
            <a:pPr lvl="2">
              <a:buClr>
                <a:schemeClr val="tx2"/>
              </a:buClr>
              <a:buFont typeface="Wingdings" panose="05000000000000000000" pitchFamily="2" charset="2"/>
              <a:buChar char="Ø"/>
            </a:pPr>
            <a:r>
              <a:rPr lang="fi-FI" dirty="0"/>
              <a:t>Sveitsi, Iso-Britannia, Färsaaret </a:t>
            </a:r>
          </a:p>
          <a:p>
            <a:pPr marL="0" indent="0">
              <a:buNone/>
            </a:pPr>
            <a:endParaRPr lang="fi-FI" dirty="0"/>
          </a:p>
          <a:p>
            <a:pPr marL="0" indent="0">
              <a:buNone/>
            </a:pPr>
            <a:r>
              <a:rPr lang="fi-FI" sz="1600" dirty="0"/>
              <a:t>*Joillekin Euroopan valtioille kuuluu merentakaisia alueita, jotka katsotaan kuuluvaksi ohjelmamaihin. Tarkista alueet: </a:t>
            </a:r>
            <a:r>
              <a:rPr lang="fi-FI" sz="1600" dirty="0">
                <a:hlinkClick r:id="rId2"/>
              </a:rPr>
              <a:t>https://international-partnerships.ec.europa.eu/countries/overseas-countries-and-territories_en</a:t>
            </a:r>
            <a:r>
              <a:rPr lang="fi-FI" sz="1600" dirty="0"/>
              <a:t> </a:t>
            </a:r>
          </a:p>
          <a:p>
            <a:pPr marL="754062" lvl="1">
              <a:buClr>
                <a:schemeClr val="tx2"/>
              </a:buClr>
              <a:buFont typeface="Wingdings" panose="05000000000000000000" pitchFamily="2" charset="2"/>
              <a:buChar char="Ø"/>
            </a:pPr>
            <a:r>
              <a:rPr lang="fi-FI" sz="1400" dirty="0"/>
              <a:t>Jos toteuttaa liikkuvuuksia jonnekin kauas merentakaisille alueille, pitäisi siitä saada jotain erityistä lisäarvoa kohteena </a:t>
            </a:r>
          </a:p>
          <a:p>
            <a:pPr marL="754062" lvl="1">
              <a:buClr>
                <a:schemeClr val="tx2"/>
              </a:buClr>
              <a:buFont typeface="Wingdings" panose="05000000000000000000" pitchFamily="2" charset="2"/>
              <a:buChar char="Ø"/>
            </a:pPr>
            <a:r>
              <a:rPr lang="fi-FI" sz="1400" dirty="0"/>
              <a:t>perusteltu syy, vaikuttaa loppuraportin arviointiin (vihreä painopiste)</a:t>
            </a:r>
          </a:p>
        </p:txBody>
      </p:sp>
    </p:spTree>
    <p:extLst>
      <p:ext uri="{BB962C8B-B14F-4D97-AF65-F5344CB8AC3E}">
        <p14:creationId xmlns:p14="http://schemas.microsoft.com/office/powerpoint/2010/main" val="4938614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n paikkamerkki 3" descr="Kuppi ja lautanen taulukossa">
            <a:extLst>
              <a:ext uri="{FF2B5EF4-FFF2-40B4-BE49-F238E27FC236}">
                <a16:creationId xmlns:a16="http://schemas.microsoft.com/office/drawing/2014/main" id="{730D7609-3952-DE82-1A04-D1A2E7F1327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110" r="16110"/>
          <a:stretch>
            <a:fillRect/>
          </a:stretch>
        </p:blipFill>
        <p:spPr/>
      </p:pic>
      <p:sp>
        <p:nvSpPr>
          <p:cNvPr id="5" name="Tekstiruutu 4">
            <a:extLst>
              <a:ext uri="{FF2B5EF4-FFF2-40B4-BE49-F238E27FC236}">
                <a16:creationId xmlns:a16="http://schemas.microsoft.com/office/drawing/2014/main" id="{6116E734-1165-8136-6776-4F9D3164F6FA}"/>
              </a:ext>
            </a:extLst>
          </p:cNvPr>
          <p:cNvSpPr txBox="1"/>
          <p:nvPr/>
        </p:nvSpPr>
        <p:spPr>
          <a:xfrm>
            <a:off x="4548160" y="1859340"/>
            <a:ext cx="4414982" cy="1569660"/>
          </a:xfrm>
          <a:prstGeom prst="rect">
            <a:avLst/>
          </a:prstGeom>
          <a:noFill/>
        </p:spPr>
        <p:txBody>
          <a:bodyPr wrap="square" rtlCol="0">
            <a:spAutoFit/>
          </a:bodyPr>
          <a:lstStyle/>
          <a:p>
            <a:r>
              <a:rPr lang="fi-FI" sz="9600" dirty="0"/>
              <a:t>TAUKO</a:t>
            </a:r>
          </a:p>
        </p:txBody>
      </p:sp>
    </p:spTree>
    <p:extLst>
      <p:ext uri="{BB962C8B-B14F-4D97-AF65-F5344CB8AC3E}">
        <p14:creationId xmlns:p14="http://schemas.microsoft.com/office/powerpoint/2010/main" val="816543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3D30FB-4B25-7BA8-BD64-A1057CFDC560}"/>
              </a:ext>
            </a:extLst>
          </p:cNvPr>
          <p:cNvSpPr>
            <a:spLocks noGrp="1"/>
          </p:cNvSpPr>
          <p:nvPr>
            <p:ph type="title"/>
          </p:nvPr>
        </p:nvSpPr>
        <p:spPr/>
        <p:txBody>
          <a:bodyPr/>
          <a:lstStyle/>
          <a:p>
            <a:r>
              <a:rPr lang="fi-FI" dirty="0"/>
              <a:t>Hakemus: Project </a:t>
            </a:r>
            <a:r>
              <a:rPr lang="fi-FI" dirty="0" err="1"/>
              <a:t>objectives</a:t>
            </a:r>
            <a:endParaRPr lang="fi-FI" dirty="0"/>
          </a:p>
        </p:txBody>
      </p:sp>
      <p:sp>
        <p:nvSpPr>
          <p:cNvPr id="3" name="Sisällön paikkamerkki 2">
            <a:extLst>
              <a:ext uri="{FF2B5EF4-FFF2-40B4-BE49-F238E27FC236}">
                <a16:creationId xmlns:a16="http://schemas.microsoft.com/office/drawing/2014/main" id="{1E348817-05E3-7AB7-8DB7-821486F87DDD}"/>
              </a:ext>
            </a:extLst>
          </p:cNvPr>
          <p:cNvSpPr>
            <a:spLocks noGrp="1"/>
          </p:cNvSpPr>
          <p:nvPr>
            <p:ph idx="1"/>
          </p:nvPr>
        </p:nvSpPr>
        <p:spPr/>
        <p:txBody>
          <a:bodyPr/>
          <a:lstStyle/>
          <a:p>
            <a:pPr marL="0" indent="0">
              <a:buNone/>
            </a:pPr>
            <a:r>
              <a:rPr lang="en-US" dirty="0"/>
              <a:t>What are the most important needs and challenges your </a:t>
            </a:r>
            <a:r>
              <a:rPr lang="en-US" dirty="0" err="1"/>
              <a:t>organisation</a:t>
            </a:r>
            <a:r>
              <a:rPr lang="en-US" dirty="0"/>
              <a:t> is currently facing? How can an Erasmus+ mobility project help improve your </a:t>
            </a:r>
            <a:r>
              <a:rPr lang="en-US" dirty="0" err="1"/>
              <a:t>organisation</a:t>
            </a:r>
            <a:r>
              <a:rPr lang="en-US" dirty="0"/>
              <a:t> for the benefit of all of its learners? Please illustrate your answers with concrete examples.</a:t>
            </a:r>
            <a:endParaRPr lang="fi-FI" dirty="0"/>
          </a:p>
        </p:txBody>
      </p:sp>
      <p:pic>
        <p:nvPicPr>
          <p:cNvPr id="5" name="Kuva 4">
            <a:extLst>
              <a:ext uri="{FF2B5EF4-FFF2-40B4-BE49-F238E27FC236}">
                <a16:creationId xmlns:a16="http://schemas.microsoft.com/office/drawing/2014/main" id="{4A7240F5-B91F-2FBB-4F23-B9BC676C0171}"/>
              </a:ext>
            </a:extLst>
          </p:cNvPr>
          <p:cNvPicPr>
            <a:picLocks noChangeAspect="1"/>
          </p:cNvPicPr>
          <p:nvPr/>
        </p:nvPicPr>
        <p:blipFill>
          <a:blip r:embed="rId2"/>
          <a:stretch>
            <a:fillRect/>
          </a:stretch>
        </p:blipFill>
        <p:spPr>
          <a:xfrm>
            <a:off x="0" y="2896431"/>
            <a:ext cx="12192000" cy="3961569"/>
          </a:xfrm>
          <a:prstGeom prst="rect">
            <a:avLst/>
          </a:prstGeom>
        </p:spPr>
      </p:pic>
    </p:spTree>
    <p:extLst>
      <p:ext uri="{BB962C8B-B14F-4D97-AF65-F5344CB8AC3E}">
        <p14:creationId xmlns:p14="http://schemas.microsoft.com/office/powerpoint/2010/main" val="3463461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AB79A9F9-2B84-A279-A2EB-E16BB127BB48}"/>
              </a:ext>
            </a:extLst>
          </p:cNvPr>
          <p:cNvPicPr>
            <a:picLocks noChangeAspect="1"/>
          </p:cNvPicPr>
          <p:nvPr/>
        </p:nvPicPr>
        <p:blipFill>
          <a:blip r:embed="rId2"/>
          <a:stretch>
            <a:fillRect/>
          </a:stretch>
        </p:blipFill>
        <p:spPr>
          <a:xfrm>
            <a:off x="391017" y="1186232"/>
            <a:ext cx="4067175" cy="3952875"/>
          </a:xfrm>
          <a:prstGeom prst="rect">
            <a:avLst/>
          </a:prstGeom>
        </p:spPr>
      </p:pic>
      <p:pic>
        <p:nvPicPr>
          <p:cNvPr id="7" name="Kuva 6">
            <a:extLst>
              <a:ext uri="{FF2B5EF4-FFF2-40B4-BE49-F238E27FC236}">
                <a16:creationId xmlns:a16="http://schemas.microsoft.com/office/drawing/2014/main" id="{827C7030-DAF2-BA80-02C3-DF2DB738FE37}"/>
              </a:ext>
            </a:extLst>
          </p:cNvPr>
          <p:cNvPicPr>
            <a:picLocks noChangeAspect="1"/>
          </p:cNvPicPr>
          <p:nvPr/>
        </p:nvPicPr>
        <p:blipFill>
          <a:blip r:embed="rId3"/>
          <a:stretch>
            <a:fillRect/>
          </a:stretch>
        </p:blipFill>
        <p:spPr>
          <a:xfrm>
            <a:off x="4458192" y="1055332"/>
            <a:ext cx="7505090" cy="4083775"/>
          </a:xfrm>
          <a:prstGeom prst="rect">
            <a:avLst/>
          </a:prstGeom>
        </p:spPr>
      </p:pic>
      <p:sp>
        <p:nvSpPr>
          <p:cNvPr id="9" name="Suorakulmio 8">
            <a:extLst>
              <a:ext uri="{FF2B5EF4-FFF2-40B4-BE49-F238E27FC236}">
                <a16:creationId xmlns:a16="http://schemas.microsoft.com/office/drawing/2014/main" id="{A8021F6C-EF49-97F1-DE68-4611BE513606}"/>
              </a:ext>
            </a:extLst>
          </p:cNvPr>
          <p:cNvSpPr/>
          <p:nvPr/>
        </p:nvSpPr>
        <p:spPr>
          <a:xfrm>
            <a:off x="8842159" y="4545367"/>
            <a:ext cx="2958824" cy="5937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i-FI"/>
          </a:p>
        </p:txBody>
      </p:sp>
    </p:spTree>
    <p:extLst>
      <p:ext uri="{BB962C8B-B14F-4D97-AF65-F5344CB8AC3E}">
        <p14:creationId xmlns:p14="http://schemas.microsoft.com/office/powerpoint/2010/main" val="33763978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BBCA456-91EC-EE5B-D380-A994E7B5E8AE}"/>
              </a:ext>
            </a:extLst>
          </p:cNvPr>
          <p:cNvSpPr>
            <a:spLocks noGrp="1"/>
          </p:cNvSpPr>
          <p:nvPr>
            <p:ph type="title"/>
          </p:nvPr>
        </p:nvSpPr>
        <p:spPr/>
        <p:txBody>
          <a:bodyPr/>
          <a:lstStyle/>
          <a:p>
            <a:r>
              <a:rPr lang="fi-FI" dirty="0"/>
              <a:t>1. Määrittele hankkeen tavoitteet</a:t>
            </a:r>
          </a:p>
        </p:txBody>
      </p:sp>
      <p:sp>
        <p:nvSpPr>
          <p:cNvPr id="3" name="Sisällön paikkamerkki 2">
            <a:extLst>
              <a:ext uri="{FF2B5EF4-FFF2-40B4-BE49-F238E27FC236}">
                <a16:creationId xmlns:a16="http://schemas.microsoft.com/office/drawing/2014/main" id="{999DB24F-4379-CE43-2CA4-2F25792B713D}"/>
              </a:ext>
            </a:extLst>
          </p:cNvPr>
          <p:cNvSpPr>
            <a:spLocks noGrp="1"/>
          </p:cNvSpPr>
          <p:nvPr>
            <p:ph idx="1"/>
          </p:nvPr>
        </p:nvSpPr>
        <p:spPr/>
        <p:txBody>
          <a:bodyPr>
            <a:normAutofit/>
          </a:bodyPr>
          <a:lstStyle/>
          <a:p>
            <a:pPr>
              <a:buFont typeface="Arial" panose="020B0604020202020204" pitchFamily="34" charset="0"/>
              <a:buChar char="•"/>
            </a:pPr>
            <a:r>
              <a:rPr lang="fi-FI" dirty="0"/>
              <a:t>Mieti, millaisia muutoksia haluatte saada aikaan </a:t>
            </a:r>
          </a:p>
          <a:p>
            <a:pPr>
              <a:buFont typeface="Arial" panose="020B0604020202020204" pitchFamily="34" charset="0"/>
              <a:buChar char="•"/>
            </a:pPr>
            <a:r>
              <a:rPr lang="fi-FI" dirty="0"/>
              <a:t>Toiminnan ja tavoitteiden tulee olla suunniteltuja ja yhdessä sovittuja. Tavoitteet ja niiden tuottamat hyödyt tulee määritellä selkeästi, jotta hankkeen osapuolilla on käsitys siitä, mistä hankkeessa on kyse</a:t>
            </a:r>
          </a:p>
          <a:p>
            <a:pPr>
              <a:buFont typeface="Arial" panose="020B0604020202020204" pitchFamily="34" charset="0"/>
              <a:buChar char="•"/>
            </a:pPr>
            <a:r>
              <a:rPr lang="fi-FI" dirty="0"/>
              <a:t>Tavoitteiden ääneen lausuminen ja dokumentoiminen on tärkeää, vaikka tavoitteet eivät olisi kaikille toimijoille samanlaisia</a:t>
            </a:r>
          </a:p>
          <a:p>
            <a:pPr>
              <a:buFont typeface="Arial" panose="020B0604020202020204" pitchFamily="34" charset="0"/>
              <a:buChar char="•"/>
            </a:pPr>
            <a:r>
              <a:rPr lang="fi-FI" dirty="0"/>
              <a:t>Tavoitteet voivat myös kehittyä toiminnan edetessä.</a:t>
            </a:r>
          </a:p>
          <a:p>
            <a:pPr>
              <a:buFont typeface="Arial" panose="020B0604020202020204" pitchFamily="34" charset="0"/>
              <a:buChar char="•"/>
            </a:pPr>
            <a:r>
              <a:rPr lang="fi-FI" dirty="0"/>
              <a:t>Hankkeen tavoitteen muotoilussa voit hyödyntää Erasmus+  -vaikuttavuustyökalua.</a:t>
            </a:r>
          </a:p>
          <a:p>
            <a:pPr>
              <a:buFont typeface="Arial" panose="020B0604020202020204" pitchFamily="34" charset="0"/>
              <a:buChar char="•"/>
            </a:pPr>
            <a:r>
              <a:rPr lang="fi-FI" dirty="0"/>
              <a:t>Vaikuttavuustyökalu </a:t>
            </a:r>
            <a:r>
              <a:rPr lang="fi-FI" dirty="0">
                <a:hlinkClick r:id="rId2"/>
              </a:rPr>
              <a:t>https://www.oph.fi/fi/ohjelmat/erasmus-vaikuttavuustyokalu</a:t>
            </a:r>
            <a:r>
              <a:rPr lang="fi-FI" dirty="0"/>
              <a:t> </a:t>
            </a:r>
          </a:p>
        </p:txBody>
      </p:sp>
    </p:spTree>
    <p:extLst>
      <p:ext uri="{BB962C8B-B14F-4D97-AF65-F5344CB8AC3E}">
        <p14:creationId xmlns:p14="http://schemas.microsoft.com/office/powerpoint/2010/main" val="2022895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sällön paikkamerkki 5">
            <a:extLst>
              <a:ext uri="{FF2B5EF4-FFF2-40B4-BE49-F238E27FC236}">
                <a16:creationId xmlns:a16="http://schemas.microsoft.com/office/drawing/2014/main" id="{3179DFD4-5694-4A5D-922B-92F4EC416A79}"/>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779892" y="751344"/>
            <a:ext cx="7728091" cy="4200049"/>
          </a:xfrm>
        </p:spPr>
      </p:pic>
      <p:sp>
        <p:nvSpPr>
          <p:cNvPr id="2" name="Otsikko 1">
            <a:extLst>
              <a:ext uri="{FF2B5EF4-FFF2-40B4-BE49-F238E27FC236}">
                <a16:creationId xmlns:a16="http://schemas.microsoft.com/office/drawing/2014/main" id="{7C6C943F-C8B9-4CC8-BB34-64D9B38C82B3}"/>
              </a:ext>
            </a:extLst>
          </p:cNvPr>
          <p:cNvSpPr>
            <a:spLocks noGrp="1"/>
          </p:cNvSpPr>
          <p:nvPr>
            <p:ph type="title"/>
          </p:nvPr>
        </p:nvSpPr>
        <p:spPr>
          <a:xfrm>
            <a:off x="874712" y="463326"/>
            <a:ext cx="10442575" cy="1103901"/>
          </a:xfrm>
        </p:spPr>
        <p:txBody>
          <a:bodyPr/>
          <a:lstStyle/>
          <a:p>
            <a:pPr algn="ctr"/>
            <a:r>
              <a:rPr lang="fi-FI" dirty="0"/>
              <a:t>Vaikuttavuustyökalu </a:t>
            </a:r>
          </a:p>
        </p:txBody>
      </p:sp>
      <p:sp>
        <p:nvSpPr>
          <p:cNvPr id="11" name="Tekstiruutu 10">
            <a:extLst>
              <a:ext uri="{FF2B5EF4-FFF2-40B4-BE49-F238E27FC236}">
                <a16:creationId xmlns:a16="http://schemas.microsoft.com/office/drawing/2014/main" id="{AD0D4F7A-9CE9-4229-B438-E2682F2FFCE7}"/>
              </a:ext>
            </a:extLst>
          </p:cNvPr>
          <p:cNvSpPr txBox="1"/>
          <p:nvPr/>
        </p:nvSpPr>
        <p:spPr>
          <a:xfrm>
            <a:off x="3155312" y="2931851"/>
            <a:ext cx="5650786" cy="2677656"/>
          </a:xfrm>
          <a:prstGeom prst="rect">
            <a:avLst/>
          </a:prstGeom>
          <a:noFill/>
        </p:spPr>
        <p:txBody>
          <a:bodyPr wrap="square">
            <a:spAutoFit/>
          </a:bodyPr>
          <a:lstStyle/>
          <a:p>
            <a:endParaRPr lang="fi-FI" dirty="0">
              <a:solidFill>
                <a:schemeClr val="tx2"/>
              </a:solidFill>
            </a:endParaRPr>
          </a:p>
          <a:p>
            <a:endParaRPr lang="fi-FI" dirty="0">
              <a:solidFill>
                <a:schemeClr val="tx2"/>
              </a:solidFill>
            </a:endParaRPr>
          </a:p>
          <a:p>
            <a:endParaRPr lang="fi-FI" dirty="0">
              <a:solidFill>
                <a:schemeClr val="tx2"/>
              </a:solidFill>
            </a:endParaRPr>
          </a:p>
          <a:p>
            <a:r>
              <a:rPr lang="fi-FI" sz="1600" dirty="0">
                <a:solidFill>
                  <a:schemeClr val="tx2"/>
                </a:solidFill>
              </a:rPr>
              <a:t>Työkalu auttaa</a:t>
            </a:r>
          </a:p>
          <a:p>
            <a:pPr marL="285750" indent="-285750">
              <a:buFont typeface="Arial" panose="020B0604020202020204" pitchFamily="34" charset="0"/>
              <a:buChar char="•"/>
            </a:pPr>
            <a:r>
              <a:rPr lang="fi-FI" sz="1600" dirty="0">
                <a:solidFill>
                  <a:schemeClr val="tx2"/>
                </a:solidFill>
              </a:rPr>
              <a:t>määrittelemään hankkeen avulla tavoiteltavia muutoksia</a:t>
            </a:r>
          </a:p>
          <a:p>
            <a:pPr marL="285750" indent="-285750">
              <a:buFont typeface="Arial" panose="020B0604020202020204" pitchFamily="34" charset="0"/>
              <a:buChar char="•"/>
            </a:pPr>
            <a:r>
              <a:rPr lang="fi-FI" sz="1600" dirty="0">
                <a:solidFill>
                  <a:schemeClr val="tx2"/>
                </a:solidFill>
              </a:rPr>
              <a:t>valitsemaan soveltuvat toimenpiteet ja tarvittavat resurssit hankkeen tavoitteiden saavuttamiseksi</a:t>
            </a:r>
          </a:p>
          <a:p>
            <a:pPr marL="285750" indent="-285750">
              <a:buFont typeface="Arial" panose="020B0604020202020204" pitchFamily="34" charset="0"/>
              <a:buChar char="•"/>
            </a:pPr>
            <a:r>
              <a:rPr lang="fi-FI" sz="1600" dirty="0">
                <a:solidFill>
                  <a:schemeClr val="tx2"/>
                </a:solidFill>
              </a:rPr>
              <a:t>seuraamaan hankkeen toteutusta ja varmistamaan, että toimenpiteet edistävät hankkeen tavoitteita</a:t>
            </a:r>
          </a:p>
          <a:p>
            <a:endParaRPr lang="fi-FI" dirty="0">
              <a:solidFill>
                <a:schemeClr val="tx2"/>
              </a:solidFill>
            </a:endParaRPr>
          </a:p>
        </p:txBody>
      </p:sp>
      <p:sp>
        <p:nvSpPr>
          <p:cNvPr id="3" name="Suorakulmio 2">
            <a:extLst>
              <a:ext uri="{FF2B5EF4-FFF2-40B4-BE49-F238E27FC236}">
                <a16:creationId xmlns:a16="http://schemas.microsoft.com/office/drawing/2014/main" id="{B722AC04-FDFE-D626-FFBC-D9BE9A875814}"/>
              </a:ext>
            </a:extLst>
          </p:cNvPr>
          <p:cNvSpPr/>
          <p:nvPr/>
        </p:nvSpPr>
        <p:spPr>
          <a:xfrm>
            <a:off x="6922296" y="3429000"/>
            <a:ext cx="2958824" cy="5937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i-FI"/>
          </a:p>
        </p:txBody>
      </p:sp>
    </p:spTree>
    <p:extLst>
      <p:ext uri="{BB962C8B-B14F-4D97-AF65-F5344CB8AC3E}">
        <p14:creationId xmlns:p14="http://schemas.microsoft.com/office/powerpoint/2010/main" val="2876438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 7">
            <a:hlinkClick r:id="rId2"/>
            <a:extLst>
              <a:ext uri="{FF2B5EF4-FFF2-40B4-BE49-F238E27FC236}">
                <a16:creationId xmlns:a16="http://schemas.microsoft.com/office/drawing/2014/main" id="{082AD1EA-42FE-0DED-2339-6FD600AAF3B3}"/>
              </a:ext>
            </a:extLst>
          </p:cNvPr>
          <p:cNvPicPr>
            <a:picLocks noGrp="1" noRot="1" noChangeAspect="1" noMove="1" noResize="1" noEditPoints="1" noAdjustHandles="1" noChangeArrowheads="1" noChangeShapeType="1" noCrop="1"/>
          </p:cNvPicPr>
          <p:nvPr/>
        </p:nvPicPr>
        <p:blipFill>
          <a:blip r:embed="rId3"/>
          <a:stretch>
            <a:fillRect/>
          </a:stretch>
        </p:blipFill>
        <p:spPr>
          <a:xfrm>
            <a:off x="1535838" y="1050747"/>
            <a:ext cx="8287166" cy="5093858"/>
          </a:xfrm>
          <a:prstGeom prst="rect">
            <a:avLst/>
          </a:prstGeom>
        </p:spPr>
      </p:pic>
      <p:sp>
        <p:nvSpPr>
          <p:cNvPr id="6" name="Tekstiruutu 5">
            <a:extLst>
              <a:ext uri="{FF2B5EF4-FFF2-40B4-BE49-F238E27FC236}">
                <a16:creationId xmlns:a16="http://schemas.microsoft.com/office/drawing/2014/main" id="{53F330FF-B611-1328-D20D-122FE89058E5}"/>
              </a:ext>
            </a:extLst>
          </p:cNvPr>
          <p:cNvSpPr txBox="1"/>
          <p:nvPr/>
        </p:nvSpPr>
        <p:spPr>
          <a:xfrm>
            <a:off x="3366856" y="5732142"/>
            <a:ext cx="6094520" cy="369332"/>
          </a:xfrm>
          <a:prstGeom prst="rect">
            <a:avLst/>
          </a:prstGeom>
          <a:noFill/>
        </p:spPr>
        <p:txBody>
          <a:bodyPr wrap="square">
            <a:spAutoFit/>
          </a:bodyPr>
          <a:lstStyle/>
          <a:p>
            <a:r>
              <a:rPr lang="fi-FI" dirty="0">
                <a:solidFill>
                  <a:schemeClr val="tx2"/>
                </a:solidFill>
              </a:rPr>
              <a:t>Video: </a:t>
            </a:r>
            <a:r>
              <a:rPr lang="fi-FI" dirty="0">
                <a:solidFill>
                  <a:schemeClr val="tx2"/>
                </a:solidFill>
                <a:hlinkClick r:id="rId2"/>
              </a:rPr>
              <a:t>https://youtu.be/i0yZvTN4ysc</a:t>
            </a:r>
            <a:r>
              <a:rPr lang="fi-FI" dirty="0">
                <a:solidFill>
                  <a:schemeClr val="tx2"/>
                </a:solidFill>
              </a:rPr>
              <a:t> </a:t>
            </a:r>
          </a:p>
        </p:txBody>
      </p:sp>
    </p:spTree>
    <p:extLst>
      <p:ext uri="{BB962C8B-B14F-4D97-AF65-F5344CB8AC3E}">
        <p14:creationId xmlns:p14="http://schemas.microsoft.com/office/powerpoint/2010/main" val="30965978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DCE0D81-845B-51D2-6E07-3641D9B574F3}"/>
              </a:ext>
            </a:extLst>
          </p:cNvPr>
          <p:cNvSpPr>
            <a:spLocks noGrp="1"/>
          </p:cNvSpPr>
          <p:nvPr>
            <p:ph type="title"/>
          </p:nvPr>
        </p:nvSpPr>
        <p:spPr>
          <a:xfrm>
            <a:off x="1061144" y="678381"/>
            <a:ext cx="10442575" cy="1103901"/>
          </a:xfrm>
        </p:spPr>
        <p:txBody>
          <a:bodyPr/>
          <a:lstStyle/>
          <a:p>
            <a:r>
              <a:rPr lang="fi-FI" dirty="0"/>
              <a:t>Ongelmapuu</a:t>
            </a:r>
          </a:p>
        </p:txBody>
      </p:sp>
      <p:pic>
        <p:nvPicPr>
          <p:cNvPr id="5" name="Kuva 4">
            <a:extLst>
              <a:ext uri="{FF2B5EF4-FFF2-40B4-BE49-F238E27FC236}">
                <a16:creationId xmlns:a16="http://schemas.microsoft.com/office/drawing/2014/main" id="{D40884DE-43EE-1CBD-DC69-857AA58B6375}"/>
              </a:ext>
            </a:extLst>
          </p:cNvPr>
          <p:cNvPicPr>
            <a:picLocks noChangeAspect="1"/>
          </p:cNvPicPr>
          <p:nvPr/>
        </p:nvPicPr>
        <p:blipFill>
          <a:blip r:embed="rId2"/>
          <a:stretch>
            <a:fillRect/>
          </a:stretch>
        </p:blipFill>
        <p:spPr>
          <a:xfrm>
            <a:off x="6096001" y="0"/>
            <a:ext cx="6016008" cy="5882689"/>
          </a:xfrm>
          <a:prstGeom prst="rect">
            <a:avLst/>
          </a:prstGeom>
        </p:spPr>
      </p:pic>
      <p:sp>
        <p:nvSpPr>
          <p:cNvPr id="7" name="Tekstiruutu 6">
            <a:extLst>
              <a:ext uri="{FF2B5EF4-FFF2-40B4-BE49-F238E27FC236}">
                <a16:creationId xmlns:a16="http://schemas.microsoft.com/office/drawing/2014/main" id="{2974AB93-9EEB-F608-D4A7-E172848759C0}"/>
              </a:ext>
            </a:extLst>
          </p:cNvPr>
          <p:cNvSpPr txBox="1"/>
          <p:nvPr/>
        </p:nvSpPr>
        <p:spPr>
          <a:xfrm>
            <a:off x="1061144" y="2601758"/>
            <a:ext cx="2243091" cy="2031325"/>
          </a:xfrm>
          <a:prstGeom prst="rect">
            <a:avLst/>
          </a:prstGeom>
          <a:noFill/>
        </p:spPr>
        <p:txBody>
          <a:bodyPr wrap="square">
            <a:spAutoFit/>
          </a:bodyPr>
          <a:lstStyle/>
          <a:p>
            <a:r>
              <a:rPr lang="fi-FI" dirty="0">
                <a:solidFill>
                  <a:schemeClr val="tx2"/>
                </a:solidFill>
              </a:rPr>
              <a:t>Ongelmapuu: </a:t>
            </a:r>
            <a:r>
              <a:rPr lang="fi-FI" sz="1800" dirty="0">
                <a:solidFill>
                  <a:schemeClr val="tx2"/>
                </a:solidFill>
                <a:hlinkClick r:id="rId3"/>
              </a:rPr>
              <a:t>https://www.oph.fi/sites/default/files/documents/Ongelmapuu-menetelm%C3%A4.pdf</a:t>
            </a:r>
            <a:r>
              <a:rPr lang="fi-FI" sz="1800" dirty="0">
                <a:solidFill>
                  <a:schemeClr val="tx2"/>
                </a:solidFill>
              </a:rPr>
              <a:t> </a:t>
            </a:r>
          </a:p>
        </p:txBody>
      </p:sp>
    </p:spTree>
    <p:extLst>
      <p:ext uri="{BB962C8B-B14F-4D97-AF65-F5344CB8AC3E}">
        <p14:creationId xmlns:p14="http://schemas.microsoft.com/office/powerpoint/2010/main" val="4926129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a:hlinkClick r:id="rId2"/>
            <a:extLst>
              <a:ext uri="{FF2B5EF4-FFF2-40B4-BE49-F238E27FC236}">
                <a16:creationId xmlns:a16="http://schemas.microsoft.com/office/drawing/2014/main" id="{9DB5FE9F-7CC3-4424-B8B3-3BCCCA81E311}"/>
              </a:ext>
            </a:extLst>
          </p:cNvPr>
          <p:cNvPicPr>
            <a:picLocks noChangeAspect="1"/>
          </p:cNvPicPr>
          <p:nvPr/>
        </p:nvPicPr>
        <p:blipFill>
          <a:blip r:embed="rId3"/>
          <a:stretch>
            <a:fillRect/>
          </a:stretch>
        </p:blipFill>
        <p:spPr>
          <a:xfrm>
            <a:off x="1452147" y="634892"/>
            <a:ext cx="9429750" cy="5286375"/>
          </a:xfrm>
          <a:prstGeom prst="rect">
            <a:avLst/>
          </a:prstGeom>
        </p:spPr>
      </p:pic>
      <p:sp>
        <p:nvSpPr>
          <p:cNvPr id="7" name="Tekstiruutu 6">
            <a:extLst>
              <a:ext uri="{FF2B5EF4-FFF2-40B4-BE49-F238E27FC236}">
                <a16:creationId xmlns:a16="http://schemas.microsoft.com/office/drawing/2014/main" id="{1A949303-313F-530D-AA86-DF07B3755DB6}"/>
              </a:ext>
            </a:extLst>
          </p:cNvPr>
          <p:cNvSpPr txBox="1"/>
          <p:nvPr/>
        </p:nvSpPr>
        <p:spPr>
          <a:xfrm>
            <a:off x="1452147" y="5619565"/>
            <a:ext cx="6123792" cy="369332"/>
          </a:xfrm>
          <a:prstGeom prst="rect">
            <a:avLst/>
          </a:prstGeom>
          <a:noFill/>
        </p:spPr>
        <p:txBody>
          <a:bodyPr wrap="none" rtlCol="0">
            <a:spAutoFit/>
          </a:bodyPr>
          <a:lstStyle/>
          <a:p>
            <a:r>
              <a:rPr lang="fi-FI" dirty="0">
                <a:solidFill>
                  <a:schemeClr val="bg2"/>
                </a:solidFill>
              </a:rPr>
              <a:t>Video: </a:t>
            </a:r>
            <a:r>
              <a:rPr lang="fi-FI" dirty="0">
                <a:solidFill>
                  <a:schemeClr val="bg2"/>
                </a:solidFill>
                <a:hlinkClick r:id="rId2">
                  <a:extLst>
                    <a:ext uri="{A12FA001-AC4F-418D-AE19-62706E023703}">
                      <ahyp:hlinkClr xmlns:ahyp="http://schemas.microsoft.com/office/drawing/2018/hyperlinkcolor" val="tx"/>
                    </a:ext>
                  </a:extLst>
                </a:hlinkClick>
              </a:rPr>
              <a:t>https://www.youtube.com/watch?v=jW3J8uYX01g</a:t>
            </a:r>
            <a:r>
              <a:rPr lang="fi-FI" dirty="0">
                <a:solidFill>
                  <a:schemeClr val="bg2"/>
                </a:solidFill>
              </a:rPr>
              <a:t> </a:t>
            </a:r>
          </a:p>
        </p:txBody>
      </p:sp>
    </p:spTree>
    <p:extLst>
      <p:ext uri="{BB962C8B-B14F-4D97-AF65-F5344CB8AC3E}">
        <p14:creationId xmlns:p14="http://schemas.microsoft.com/office/powerpoint/2010/main" val="20738019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EADB26D-A22E-5577-7376-22459FFB1FF2}"/>
              </a:ext>
            </a:extLst>
          </p:cNvPr>
          <p:cNvSpPr>
            <a:spLocks noGrp="1"/>
          </p:cNvSpPr>
          <p:nvPr>
            <p:ph type="title"/>
          </p:nvPr>
        </p:nvSpPr>
        <p:spPr/>
        <p:txBody>
          <a:bodyPr/>
          <a:lstStyle/>
          <a:p>
            <a:r>
              <a:rPr lang="fi-FI" dirty="0"/>
              <a:t>Tavoitteiden sanallistaminen hakemuksessa </a:t>
            </a:r>
          </a:p>
        </p:txBody>
      </p:sp>
      <p:sp>
        <p:nvSpPr>
          <p:cNvPr id="3" name="Sisällön paikkamerkki 2">
            <a:extLst>
              <a:ext uri="{FF2B5EF4-FFF2-40B4-BE49-F238E27FC236}">
                <a16:creationId xmlns:a16="http://schemas.microsoft.com/office/drawing/2014/main" id="{FF3593BB-06F1-C5E6-A136-A1E478048E37}"/>
              </a:ext>
            </a:extLst>
          </p:cNvPr>
          <p:cNvSpPr>
            <a:spLocks noGrp="1"/>
          </p:cNvSpPr>
          <p:nvPr>
            <p:ph sz="half" idx="1"/>
          </p:nvPr>
        </p:nvSpPr>
        <p:spPr>
          <a:xfrm>
            <a:off x="874712" y="1523567"/>
            <a:ext cx="11163407" cy="3811690"/>
          </a:xfrm>
        </p:spPr>
        <p:txBody>
          <a:bodyPr>
            <a:normAutofit lnSpcReduction="10000"/>
          </a:bodyPr>
          <a:lstStyle/>
          <a:p>
            <a:r>
              <a:rPr lang="fi-FI" dirty="0"/>
              <a:t>Koti-kouluyhteistyön kehittäminen kielitietoisemmaksi ja oppilaan kasvaminen aktiiviseksi kansalaiseksi </a:t>
            </a:r>
          </a:p>
          <a:p>
            <a:r>
              <a:rPr lang="en-US" dirty="0"/>
              <a:t>Motivation - To promote students’ interest and involvement in international cooperation as well as their own learning process.</a:t>
            </a:r>
            <a:endParaRPr lang="fi-FI" dirty="0"/>
          </a:p>
          <a:p>
            <a:r>
              <a:rPr lang="fi-FI" dirty="0"/>
              <a:t>Kansainvälisten verkostojen luominen ja rajoja ylittävän eurooppalaisen yhteistyön käynnistäminen elinikäisen oppimisen kontekstissa</a:t>
            </a:r>
          </a:p>
          <a:p>
            <a:r>
              <a:rPr lang="fi-FI" dirty="0"/>
              <a:t>Robotiikan ja koodauksen osaamisen vahvistaminen</a:t>
            </a:r>
          </a:p>
          <a:p>
            <a:r>
              <a:rPr lang="fi-FI" dirty="0"/>
              <a:t>Yhteistyön syventäminen ja laajentaminen partnerikoulujen kanssa</a:t>
            </a:r>
          </a:p>
          <a:p>
            <a:r>
              <a:rPr lang="fi-FI" dirty="0"/>
              <a:t>Inkluusion edistäminen ja oppilaiden osallistaminen</a:t>
            </a:r>
          </a:p>
          <a:p>
            <a:r>
              <a:rPr lang="fi-FI" dirty="0"/>
              <a:t>Aktiivisen kansalaisuuden edistäminen</a:t>
            </a:r>
          </a:p>
        </p:txBody>
      </p:sp>
      <p:sp>
        <p:nvSpPr>
          <p:cNvPr id="5" name="Suorakulmio: Pyöristetyt kulmat 4">
            <a:extLst>
              <a:ext uri="{FF2B5EF4-FFF2-40B4-BE49-F238E27FC236}">
                <a16:creationId xmlns:a16="http://schemas.microsoft.com/office/drawing/2014/main" id="{4C49D67C-5254-0DEF-CFC6-18CF72123DDB}"/>
              </a:ext>
            </a:extLst>
          </p:cNvPr>
          <p:cNvSpPr/>
          <p:nvPr/>
        </p:nvSpPr>
        <p:spPr>
          <a:xfrm>
            <a:off x="8451542" y="6104982"/>
            <a:ext cx="3675355" cy="687196"/>
          </a:xfrm>
          <a:prstGeom prst="roundRect">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Hakemukset tarkistetaan plagioinnin osalta </a:t>
            </a:r>
          </a:p>
        </p:txBody>
      </p:sp>
      <p:sp>
        <p:nvSpPr>
          <p:cNvPr id="6" name="Puhekupla: Suorakulmio 5">
            <a:extLst>
              <a:ext uri="{FF2B5EF4-FFF2-40B4-BE49-F238E27FC236}">
                <a16:creationId xmlns:a16="http://schemas.microsoft.com/office/drawing/2014/main" id="{FB8A2A48-A330-4C38-7C10-7E615656DEA8}"/>
              </a:ext>
            </a:extLst>
          </p:cNvPr>
          <p:cNvSpPr/>
          <p:nvPr/>
        </p:nvSpPr>
        <p:spPr>
          <a:xfrm>
            <a:off x="949910" y="5575177"/>
            <a:ext cx="1278385" cy="612648"/>
          </a:xfrm>
          <a:prstGeom prst="wedgeRectCallout">
            <a:avLst>
              <a:gd name="adj1" fmla="val 43750"/>
              <a:gd name="adj2" fmla="val -85305"/>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Tarpeet</a:t>
            </a:r>
          </a:p>
        </p:txBody>
      </p:sp>
      <p:sp>
        <p:nvSpPr>
          <p:cNvPr id="7" name="Puhekupla: Suorakulmio 6">
            <a:extLst>
              <a:ext uri="{FF2B5EF4-FFF2-40B4-BE49-F238E27FC236}">
                <a16:creationId xmlns:a16="http://schemas.microsoft.com/office/drawing/2014/main" id="{C908E070-B0C0-82CF-5D21-5DA6F7326585}"/>
              </a:ext>
            </a:extLst>
          </p:cNvPr>
          <p:cNvSpPr/>
          <p:nvPr/>
        </p:nvSpPr>
        <p:spPr>
          <a:xfrm>
            <a:off x="2462074" y="5575177"/>
            <a:ext cx="1278385" cy="612648"/>
          </a:xfrm>
          <a:prstGeom prst="wedgeRectCallout">
            <a:avLst>
              <a:gd name="adj1" fmla="val 43750"/>
              <a:gd name="adj2" fmla="val -85305"/>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Mittari</a:t>
            </a:r>
          </a:p>
        </p:txBody>
      </p:sp>
      <p:sp>
        <p:nvSpPr>
          <p:cNvPr id="8" name="Puhekupla: Suorakulmio 7">
            <a:extLst>
              <a:ext uri="{FF2B5EF4-FFF2-40B4-BE49-F238E27FC236}">
                <a16:creationId xmlns:a16="http://schemas.microsoft.com/office/drawing/2014/main" id="{0302872D-4578-A36B-D7C0-FDB589A9367D}"/>
              </a:ext>
            </a:extLst>
          </p:cNvPr>
          <p:cNvSpPr/>
          <p:nvPr/>
        </p:nvSpPr>
        <p:spPr>
          <a:xfrm>
            <a:off x="5982069" y="5547497"/>
            <a:ext cx="1278385" cy="612648"/>
          </a:xfrm>
          <a:prstGeom prst="wedgeRectCallout">
            <a:avLst>
              <a:gd name="adj1" fmla="val 43750"/>
              <a:gd name="adj2" fmla="val -85305"/>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Toteutus</a:t>
            </a:r>
          </a:p>
        </p:txBody>
      </p:sp>
      <p:sp>
        <p:nvSpPr>
          <p:cNvPr id="9" name="Puhekupla: Suorakulmio 8">
            <a:extLst>
              <a:ext uri="{FF2B5EF4-FFF2-40B4-BE49-F238E27FC236}">
                <a16:creationId xmlns:a16="http://schemas.microsoft.com/office/drawing/2014/main" id="{92626145-1858-D280-CD72-D4843FFB70BB}"/>
              </a:ext>
            </a:extLst>
          </p:cNvPr>
          <p:cNvSpPr/>
          <p:nvPr/>
        </p:nvSpPr>
        <p:spPr>
          <a:xfrm>
            <a:off x="3974237" y="5575177"/>
            <a:ext cx="1698594" cy="612648"/>
          </a:xfrm>
          <a:prstGeom prst="wedgeRectCallout">
            <a:avLst>
              <a:gd name="adj1" fmla="val 43750"/>
              <a:gd name="adj2" fmla="val -85305"/>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Liikkuvuudet</a:t>
            </a:r>
          </a:p>
        </p:txBody>
      </p:sp>
    </p:spTree>
    <p:extLst>
      <p:ext uri="{BB962C8B-B14F-4D97-AF65-F5344CB8AC3E}">
        <p14:creationId xmlns:p14="http://schemas.microsoft.com/office/powerpoint/2010/main" val="430010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F7E57E-693F-145A-15C3-D2121387BA0A}"/>
              </a:ext>
            </a:extLst>
          </p:cNvPr>
          <p:cNvSpPr>
            <a:spLocks noGrp="1"/>
          </p:cNvSpPr>
          <p:nvPr>
            <p:ph type="title"/>
          </p:nvPr>
        </p:nvSpPr>
        <p:spPr/>
        <p:txBody>
          <a:bodyPr/>
          <a:lstStyle/>
          <a:p>
            <a:r>
              <a:rPr lang="fi-FI" dirty="0"/>
              <a:t>2. Valitse ja sitouta kumppanit</a:t>
            </a:r>
          </a:p>
        </p:txBody>
      </p:sp>
      <p:sp>
        <p:nvSpPr>
          <p:cNvPr id="3" name="Sisällön paikkamerkki 2">
            <a:extLst>
              <a:ext uri="{FF2B5EF4-FFF2-40B4-BE49-F238E27FC236}">
                <a16:creationId xmlns:a16="http://schemas.microsoft.com/office/drawing/2014/main" id="{BF4612E2-E958-4741-6B62-FA0C01823440}"/>
              </a:ext>
            </a:extLst>
          </p:cNvPr>
          <p:cNvSpPr>
            <a:spLocks noGrp="1"/>
          </p:cNvSpPr>
          <p:nvPr>
            <p:ph idx="1"/>
          </p:nvPr>
        </p:nvSpPr>
        <p:spPr>
          <a:xfrm>
            <a:off x="874714" y="1523567"/>
            <a:ext cx="10442576" cy="4646414"/>
          </a:xfrm>
        </p:spPr>
        <p:txBody>
          <a:bodyPr/>
          <a:lstStyle/>
          <a:p>
            <a:pPr>
              <a:buFont typeface="Arial" panose="020B0604020202020204" pitchFamily="34" charset="0"/>
              <a:buChar char="•"/>
            </a:pPr>
            <a:r>
              <a:rPr lang="fi-FI" dirty="0"/>
              <a:t>Motivoituneiden yhteistyökumppaneiden löytäminen on tärkeää</a:t>
            </a:r>
          </a:p>
          <a:p>
            <a:pPr>
              <a:buFont typeface="Arial" panose="020B0604020202020204" pitchFamily="34" charset="0"/>
              <a:buChar char="•"/>
            </a:pPr>
            <a:r>
              <a:rPr lang="fi-FI" dirty="0"/>
              <a:t>Vertaisoppimisen vuoksi hankkeessa on hyvä olla erityyppisiä toimijoita</a:t>
            </a:r>
          </a:p>
          <a:p>
            <a:pPr>
              <a:buFont typeface="Arial" panose="020B0604020202020204" pitchFamily="34" charset="0"/>
              <a:buChar char="•"/>
            </a:pPr>
            <a:r>
              <a:rPr lang="fi-FI" dirty="0"/>
              <a:t>Suunnitelkaa yhdessä kullekin osapuolelle omat tehtävänsä hankkeessa</a:t>
            </a:r>
          </a:p>
          <a:p>
            <a:pPr>
              <a:buFont typeface="Arial" panose="020B0604020202020204" pitchFamily="34" charset="0"/>
              <a:buChar char="•"/>
            </a:pPr>
            <a:r>
              <a:rPr lang="fi-FI" dirty="0"/>
              <a:t>Kaikki sitoutuvat heti alussa toimimaan yhdessä hyväksyttyjen pelisääntöjen ja tavoitteiden mukaisesti</a:t>
            </a:r>
          </a:p>
          <a:p>
            <a:pPr>
              <a:buFont typeface="Arial" panose="020B0604020202020204" pitchFamily="34" charset="0"/>
              <a:buChar char="•"/>
            </a:pPr>
            <a:r>
              <a:rPr lang="fi-FI" dirty="0"/>
              <a:t>Hankkeeseen kuuluvien organisaatioiden tai nuorten vapaiden ryhmien määrän tulee sopia hankkeen toiminnan luonteeseen</a:t>
            </a:r>
          </a:p>
          <a:p>
            <a:pPr>
              <a:buFont typeface="Arial" panose="020B0604020202020204" pitchFamily="34" charset="0"/>
              <a:buChar char="•"/>
            </a:pPr>
            <a:r>
              <a:rPr lang="fi-FI" dirty="0"/>
              <a:t>Luo ja säilytä luottamuksellinen ilmapiiri ja kuule jäseniä. Järjestä säännöllisesti tilaisuuksia hankkeen jäsenten kohtaamiselle ja kokemusten vaihdolle .</a:t>
            </a:r>
          </a:p>
        </p:txBody>
      </p:sp>
    </p:spTree>
    <p:extLst>
      <p:ext uri="{BB962C8B-B14F-4D97-AF65-F5344CB8AC3E}">
        <p14:creationId xmlns:p14="http://schemas.microsoft.com/office/powerpoint/2010/main" val="13829398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B83A14-1952-6846-9EE3-6EB9D3027D57}"/>
              </a:ext>
            </a:extLst>
          </p:cNvPr>
          <p:cNvSpPr>
            <a:spLocks noGrp="1"/>
          </p:cNvSpPr>
          <p:nvPr>
            <p:ph type="title"/>
          </p:nvPr>
        </p:nvSpPr>
        <p:spPr>
          <a:xfrm>
            <a:off x="874713" y="305519"/>
            <a:ext cx="10719524" cy="1103901"/>
          </a:xfrm>
        </p:spPr>
        <p:txBody>
          <a:bodyPr/>
          <a:lstStyle/>
          <a:p>
            <a:r>
              <a:rPr lang="fi-FI" dirty="0"/>
              <a:t>3. Varmista hankkeen resurssit, aikataulutus ja työkalut</a:t>
            </a:r>
          </a:p>
        </p:txBody>
      </p:sp>
      <p:sp>
        <p:nvSpPr>
          <p:cNvPr id="3" name="Sisällön paikkamerkki 2">
            <a:extLst>
              <a:ext uri="{FF2B5EF4-FFF2-40B4-BE49-F238E27FC236}">
                <a16:creationId xmlns:a16="http://schemas.microsoft.com/office/drawing/2014/main" id="{2029B67F-9D5F-E50D-CFF7-E40D50070A33}"/>
              </a:ext>
            </a:extLst>
          </p:cNvPr>
          <p:cNvSpPr>
            <a:spLocks noGrp="1"/>
          </p:cNvSpPr>
          <p:nvPr>
            <p:ph idx="1"/>
          </p:nvPr>
        </p:nvSpPr>
        <p:spPr/>
        <p:txBody>
          <a:bodyPr/>
          <a:lstStyle/>
          <a:p>
            <a:pPr>
              <a:buFont typeface="Arial" panose="020B0604020202020204" pitchFamily="34" charset="0"/>
              <a:buChar char="•"/>
            </a:pPr>
            <a:r>
              <a:rPr lang="fi-FI" dirty="0"/>
              <a:t>Erasmus+ -rahoitus kattaa suurimman osan hankkeenne kuluista, mutta hankeyhteistyö vaatii jonkin verran myös organisaatioiden ja nuorten vapaiden ryhmien omia henkilöresursseja ja usein muitakin resursseja. Mitä on omasta takaa, mitä tarvitaan lisää, mistä saadaan mahdollista lisätukea?</a:t>
            </a:r>
          </a:p>
          <a:p>
            <a:pPr>
              <a:buFont typeface="Arial" panose="020B0604020202020204" pitchFamily="34" charset="0"/>
              <a:buChar char="•"/>
            </a:pPr>
            <a:r>
              <a:rPr lang="fi-FI" dirty="0"/>
              <a:t>Laatikaa hankkeelle selkeä aikataulu ja miettikää, millaisia työkaluja käytätte hanketyössä. Hankkeen keskeisiä työkaluja ovat muun muassa sähköpostilistat, sosiaalinen media, työskentelyalustat ja etäneuvotteluvälineet</a:t>
            </a:r>
          </a:p>
          <a:p>
            <a:pPr>
              <a:buFont typeface="Arial" panose="020B0604020202020204" pitchFamily="34" charset="0"/>
              <a:buChar char="•"/>
            </a:pPr>
            <a:r>
              <a:rPr lang="fi-FI" dirty="0"/>
              <a:t>Tekniikoiden kehittyminen on tehnyt etätapaamisista entistä tärkeämpiä yhteydenpidon muotoja.</a:t>
            </a:r>
          </a:p>
          <a:p>
            <a:endParaRPr lang="fi-FI" dirty="0"/>
          </a:p>
        </p:txBody>
      </p:sp>
    </p:spTree>
    <p:extLst>
      <p:ext uri="{BB962C8B-B14F-4D97-AF65-F5344CB8AC3E}">
        <p14:creationId xmlns:p14="http://schemas.microsoft.com/office/powerpoint/2010/main" val="31607026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7830201-C4F7-0DA3-BC64-03CC526E953A}"/>
              </a:ext>
            </a:extLst>
          </p:cNvPr>
          <p:cNvSpPr>
            <a:spLocks noGrp="1"/>
          </p:cNvSpPr>
          <p:nvPr>
            <p:ph type="title"/>
          </p:nvPr>
        </p:nvSpPr>
        <p:spPr/>
        <p:txBody>
          <a:bodyPr/>
          <a:lstStyle/>
          <a:p>
            <a:r>
              <a:rPr lang="fi-FI" dirty="0"/>
              <a:t>4. Sitouta johto ja linkitä strategiaan</a:t>
            </a:r>
          </a:p>
        </p:txBody>
      </p:sp>
      <p:sp>
        <p:nvSpPr>
          <p:cNvPr id="3" name="Sisällön paikkamerkki 2">
            <a:extLst>
              <a:ext uri="{FF2B5EF4-FFF2-40B4-BE49-F238E27FC236}">
                <a16:creationId xmlns:a16="http://schemas.microsoft.com/office/drawing/2014/main" id="{F00E9B09-6CF1-96C0-E657-EAF75C76C23B}"/>
              </a:ext>
            </a:extLst>
          </p:cNvPr>
          <p:cNvSpPr>
            <a:spLocks noGrp="1"/>
          </p:cNvSpPr>
          <p:nvPr>
            <p:ph idx="1"/>
          </p:nvPr>
        </p:nvSpPr>
        <p:spPr/>
        <p:txBody>
          <a:bodyPr/>
          <a:lstStyle/>
          <a:p>
            <a:r>
              <a:rPr lang="fi-FI" dirty="0"/>
              <a:t>Hankkeeseen osallistuvien organisaatioiden johdon perehdyttäminen ja sitouttaminen hankkeen toimintaan on useimmiten edellytys toiminnan onnistumiselle. Jos johto ei ole suoraan tekemisissä hankkeenne kanssa, pidä se ainakin tietoisena hankkeen etenemisestä</a:t>
            </a:r>
          </a:p>
          <a:p>
            <a:r>
              <a:rPr lang="fi-FI" dirty="0"/>
              <a:t>Johdon sitouttamista helpottaa, kun hankkeen tavoitteet on linkitetty organisaationne strategioihin tai toimintaa ohjaaviin tavoitteisiin</a:t>
            </a:r>
          </a:p>
        </p:txBody>
      </p:sp>
    </p:spTree>
    <p:extLst>
      <p:ext uri="{BB962C8B-B14F-4D97-AF65-F5344CB8AC3E}">
        <p14:creationId xmlns:p14="http://schemas.microsoft.com/office/powerpoint/2010/main" val="1357259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F6ABA4-51F7-F3C9-0851-B287ACFE007D}"/>
              </a:ext>
            </a:extLst>
          </p:cNvPr>
          <p:cNvSpPr>
            <a:spLocks noGrp="1"/>
          </p:cNvSpPr>
          <p:nvPr>
            <p:ph type="title"/>
          </p:nvPr>
        </p:nvSpPr>
        <p:spPr/>
        <p:txBody>
          <a:bodyPr/>
          <a:lstStyle/>
          <a:p>
            <a:r>
              <a:rPr lang="fi-FI" dirty="0"/>
              <a:t>5. Arvioi ja uudista toimintaa</a:t>
            </a:r>
          </a:p>
        </p:txBody>
      </p:sp>
      <p:sp>
        <p:nvSpPr>
          <p:cNvPr id="3" name="Sisällön paikkamerkki 2">
            <a:extLst>
              <a:ext uri="{FF2B5EF4-FFF2-40B4-BE49-F238E27FC236}">
                <a16:creationId xmlns:a16="http://schemas.microsoft.com/office/drawing/2014/main" id="{E162A32F-64DC-7E84-9D63-2F23BFA9568E}"/>
              </a:ext>
            </a:extLst>
          </p:cNvPr>
          <p:cNvSpPr>
            <a:spLocks noGrp="1"/>
          </p:cNvSpPr>
          <p:nvPr>
            <p:ph idx="1"/>
          </p:nvPr>
        </p:nvSpPr>
        <p:spPr/>
        <p:txBody>
          <a:bodyPr/>
          <a:lstStyle/>
          <a:p>
            <a:pPr>
              <a:buFont typeface="Arial" panose="020B0604020202020204" pitchFamily="34" charset="0"/>
              <a:buChar char="•"/>
            </a:pPr>
            <a:r>
              <a:rPr lang="fi-FI" dirty="0"/>
              <a:t>Tarkastelkaa pitkäkestoisessa hankkeessa tavoitteita riittävän usein, jotta varmistatte kehitystyön oikean suunnan</a:t>
            </a:r>
          </a:p>
          <a:p>
            <a:pPr>
              <a:buFont typeface="Arial" panose="020B0604020202020204" pitchFamily="34" charset="0"/>
              <a:buChar char="•"/>
            </a:pPr>
            <a:r>
              <a:rPr lang="fi-FI" dirty="0"/>
              <a:t>Tarkastelkaa ja arvioikaa toimintaanne säännöllisesti yhdessä toiminnan etenemisen ja laadun sekä toimivan yhteistyön varmistamiseksi. Hankkeen aikana voi tulla tarve tehdä muutoksia hankkeen toimintaan. Tämä on täysin normaalia.</a:t>
            </a:r>
          </a:p>
          <a:p>
            <a:pPr>
              <a:buFont typeface="Arial" panose="020B0604020202020204" pitchFamily="34" charset="0"/>
              <a:buChar char="•"/>
            </a:pPr>
            <a:endParaRPr lang="fi-FI" dirty="0"/>
          </a:p>
          <a:p>
            <a:pPr>
              <a:buFont typeface="Arial" panose="020B0604020202020204" pitchFamily="34" charset="0"/>
              <a:buChar char="•"/>
            </a:pPr>
            <a:r>
              <a:rPr lang="fi-FI" dirty="0"/>
              <a:t>Seuraavaksi muutama esimerkki mittareista </a:t>
            </a:r>
          </a:p>
          <a:p>
            <a:endParaRPr lang="fi-FI" dirty="0"/>
          </a:p>
        </p:txBody>
      </p:sp>
    </p:spTree>
    <p:extLst>
      <p:ext uri="{BB962C8B-B14F-4D97-AF65-F5344CB8AC3E}">
        <p14:creationId xmlns:p14="http://schemas.microsoft.com/office/powerpoint/2010/main" val="12990545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CA98FCD-3A7C-0640-9C9E-7F8D70F2045F}"/>
              </a:ext>
            </a:extLst>
          </p:cNvPr>
          <p:cNvSpPr>
            <a:spLocks noGrp="1"/>
          </p:cNvSpPr>
          <p:nvPr>
            <p:ph type="title"/>
          </p:nvPr>
        </p:nvSpPr>
        <p:spPr>
          <a:xfrm>
            <a:off x="443582" y="333228"/>
            <a:ext cx="4728782" cy="1103901"/>
          </a:xfrm>
        </p:spPr>
        <p:txBody>
          <a:bodyPr/>
          <a:lstStyle/>
          <a:p>
            <a:r>
              <a:rPr lang="fi-FI" dirty="0"/>
              <a:t>Esimerkkejä mittareista</a:t>
            </a:r>
          </a:p>
        </p:txBody>
      </p:sp>
      <p:pic>
        <p:nvPicPr>
          <p:cNvPr id="5" name="Sisällön paikkamerkki 4">
            <a:extLst>
              <a:ext uri="{FF2B5EF4-FFF2-40B4-BE49-F238E27FC236}">
                <a16:creationId xmlns:a16="http://schemas.microsoft.com/office/drawing/2014/main" id="{A6325922-DCB3-F3C3-8DA1-9C02325AE435}"/>
              </a:ext>
            </a:extLst>
          </p:cNvPr>
          <p:cNvPicPr>
            <a:picLocks noGrp="1" noChangeAspect="1"/>
          </p:cNvPicPr>
          <p:nvPr>
            <p:ph idx="1"/>
          </p:nvPr>
        </p:nvPicPr>
        <p:blipFill>
          <a:blip r:embed="rId2"/>
          <a:stretch>
            <a:fillRect/>
          </a:stretch>
        </p:blipFill>
        <p:spPr>
          <a:xfrm>
            <a:off x="5643419" y="1066873"/>
            <a:ext cx="6104999" cy="4724254"/>
          </a:xfrm>
        </p:spPr>
      </p:pic>
      <p:sp>
        <p:nvSpPr>
          <p:cNvPr id="10" name="Suorakulmio: Pyöristetyt kulmat 9">
            <a:extLst>
              <a:ext uri="{FF2B5EF4-FFF2-40B4-BE49-F238E27FC236}">
                <a16:creationId xmlns:a16="http://schemas.microsoft.com/office/drawing/2014/main" id="{5C1B075E-D147-B804-7680-F89A00EE4CE1}"/>
              </a:ext>
            </a:extLst>
          </p:cNvPr>
          <p:cNvSpPr/>
          <p:nvPr/>
        </p:nvSpPr>
        <p:spPr>
          <a:xfrm>
            <a:off x="443582" y="5103931"/>
            <a:ext cx="3675355" cy="687196"/>
          </a:xfrm>
          <a:prstGeom prst="roundRect">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dirty="0"/>
              <a:t>Hakemukset tarkistetaan plagioinnin osalta </a:t>
            </a:r>
          </a:p>
        </p:txBody>
      </p:sp>
      <p:sp>
        <p:nvSpPr>
          <p:cNvPr id="11" name="Tekstiruutu 10">
            <a:extLst>
              <a:ext uri="{FF2B5EF4-FFF2-40B4-BE49-F238E27FC236}">
                <a16:creationId xmlns:a16="http://schemas.microsoft.com/office/drawing/2014/main" id="{643402B0-69DE-B58F-4ACA-C4223EE56C50}"/>
              </a:ext>
            </a:extLst>
          </p:cNvPr>
          <p:cNvSpPr txBox="1"/>
          <p:nvPr/>
        </p:nvSpPr>
        <p:spPr>
          <a:xfrm>
            <a:off x="443582" y="2039424"/>
            <a:ext cx="4728782" cy="1785104"/>
          </a:xfrm>
          <a:prstGeom prst="rect">
            <a:avLst/>
          </a:prstGeom>
          <a:noFill/>
        </p:spPr>
        <p:txBody>
          <a:bodyPr wrap="square" rtlCol="0">
            <a:spAutoFit/>
          </a:bodyPr>
          <a:lstStyle/>
          <a:p>
            <a:r>
              <a:rPr lang="fi-FI" dirty="0"/>
              <a:t>Tavoitteet ja mittarit </a:t>
            </a:r>
          </a:p>
          <a:p>
            <a:r>
              <a:rPr lang="fi-FI" dirty="0"/>
              <a:t>Erasmus+ -akkreditoinnin hyvät käytännöt -selvitys: </a:t>
            </a:r>
            <a:r>
              <a:rPr lang="fi-FI" sz="1400" dirty="0">
                <a:hlinkClick r:id="rId3"/>
              </a:rPr>
              <a:t>https://www.oph.fi/sites/default/files/documents/Erasmus%2B%20-akkreditoinnin%20hyv%C3%A4t%20k%C3%A4yt%C3%A4nn%C3%B6t%20selvitys%202023.pdf</a:t>
            </a:r>
            <a:r>
              <a:rPr lang="fi-FI" sz="1400" dirty="0"/>
              <a:t> </a:t>
            </a:r>
          </a:p>
        </p:txBody>
      </p:sp>
    </p:spTree>
    <p:extLst>
      <p:ext uri="{BB962C8B-B14F-4D97-AF65-F5344CB8AC3E}">
        <p14:creationId xmlns:p14="http://schemas.microsoft.com/office/powerpoint/2010/main" val="29371139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BABA913-4FE6-534A-D849-DEAFBC2EDF18}"/>
              </a:ext>
            </a:extLst>
          </p:cNvPr>
          <p:cNvSpPr>
            <a:spLocks noGrp="1"/>
          </p:cNvSpPr>
          <p:nvPr>
            <p:ph type="title"/>
          </p:nvPr>
        </p:nvSpPr>
        <p:spPr/>
        <p:txBody>
          <a:bodyPr/>
          <a:lstStyle/>
          <a:p>
            <a:r>
              <a:rPr lang="fi-FI" dirty="0"/>
              <a:t>Esimerkkejä mittareista</a:t>
            </a:r>
          </a:p>
        </p:txBody>
      </p:sp>
      <p:pic>
        <p:nvPicPr>
          <p:cNvPr id="6" name="Sisällön paikkamerkki 5">
            <a:extLst>
              <a:ext uri="{FF2B5EF4-FFF2-40B4-BE49-F238E27FC236}">
                <a16:creationId xmlns:a16="http://schemas.microsoft.com/office/drawing/2014/main" id="{A4CAC119-0B06-AD4F-A3DF-47814D634192}"/>
              </a:ext>
            </a:extLst>
          </p:cNvPr>
          <p:cNvPicPr>
            <a:picLocks noGrp="1" noChangeAspect="1"/>
          </p:cNvPicPr>
          <p:nvPr>
            <p:ph sz="half" idx="1"/>
          </p:nvPr>
        </p:nvPicPr>
        <p:blipFill>
          <a:blip r:embed="rId2"/>
          <a:stretch>
            <a:fillRect/>
          </a:stretch>
        </p:blipFill>
        <p:spPr>
          <a:xfrm>
            <a:off x="218931" y="1477896"/>
            <a:ext cx="5909477" cy="3823778"/>
          </a:xfrm>
        </p:spPr>
      </p:pic>
      <p:pic>
        <p:nvPicPr>
          <p:cNvPr id="8" name="Sisällön paikkamerkki 7">
            <a:extLst>
              <a:ext uri="{FF2B5EF4-FFF2-40B4-BE49-F238E27FC236}">
                <a16:creationId xmlns:a16="http://schemas.microsoft.com/office/drawing/2014/main" id="{680CF59C-9F2D-35E1-B66A-B7C4F7F5E86C}"/>
              </a:ext>
            </a:extLst>
          </p:cNvPr>
          <p:cNvPicPr>
            <a:picLocks noGrp="1" noChangeAspect="1"/>
          </p:cNvPicPr>
          <p:nvPr>
            <p:ph sz="half" idx="2"/>
          </p:nvPr>
        </p:nvPicPr>
        <p:blipFill>
          <a:blip r:embed="rId3"/>
          <a:stretch>
            <a:fillRect/>
          </a:stretch>
        </p:blipFill>
        <p:spPr>
          <a:xfrm>
            <a:off x="6109813" y="1477708"/>
            <a:ext cx="6082187" cy="3902584"/>
          </a:xfrm>
        </p:spPr>
      </p:pic>
    </p:spTree>
    <p:extLst>
      <p:ext uri="{BB962C8B-B14F-4D97-AF65-F5344CB8AC3E}">
        <p14:creationId xmlns:p14="http://schemas.microsoft.com/office/powerpoint/2010/main" val="18425786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CE46973-C84C-B46C-F890-39C95FA87BB9}"/>
              </a:ext>
            </a:extLst>
          </p:cNvPr>
          <p:cNvSpPr>
            <a:spLocks noGrp="1"/>
          </p:cNvSpPr>
          <p:nvPr>
            <p:ph type="title"/>
          </p:nvPr>
        </p:nvSpPr>
        <p:spPr>
          <a:xfrm>
            <a:off x="874712" y="305519"/>
            <a:ext cx="10843811" cy="1103901"/>
          </a:xfrm>
        </p:spPr>
        <p:txBody>
          <a:bodyPr/>
          <a:lstStyle/>
          <a:p>
            <a:r>
              <a:rPr lang="fi-FI" dirty="0"/>
              <a:t>6. Huolehdi suunnitelmallisesta ja jatkuvasta viestinnästä</a:t>
            </a:r>
          </a:p>
        </p:txBody>
      </p:sp>
      <p:sp>
        <p:nvSpPr>
          <p:cNvPr id="3" name="Sisällön paikkamerkki 2">
            <a:extLst>
              <a:ext uri="{FF2B5EF4-FFF2-40B4-BE49-F238E27FC236}">
                <a16:creationId xmlns:a16="http://schemas.microsoft.com/office/drawing/2014/main" id="{BD7016A0-98EB-27B3-CBCB-2F62D7200367}"/>
              </a:ext>
            </a:extLst>
          </p:cNvPr>
          <p:cNvSpPr>
            <a:spLocks noGrp="1"/>
          </p:cNvSpPr>
          <p:nvPr>
            <p:ph idx="1"/>
          </p:nvPr>
        </p:nvSpPr>
        <p:spPr/>
        <p:txBody>
          <a:bodyPr/>
          <a:lstStyle/>
          <a:p>
            <a:pPr>
              <a:buFont typeface="Arial" panose="020B0604020202020204" pitchFamily="34" charset="0"/>
              <a:buChar char="•"/>
            </a:pPr>
            <a:r>
              <a:rPr lang="fi-FI" dirty="0"/>
              <a:t>Hankkeeseen kuuluu oleellisena osana sen toiminnasta ja tuloksista viestiminen. Pohtikaa, mistä muiden olisi hyödyllistä tai kiinnostavaa kuulla?</a:t>
            </a:r>
          </a:p>
          <a:p>
            <a:pPr>
              <a:buFont typeface="Arial" panose="020B0604020202020204" pitchFamily="34" charset="0"/>
              <a:buChar char="•"/>
            </a:pPr>
            <a:r>
              <a:rPr lang="fi-FI" dirty="0"/>
              <a:t>Tee suunnitelma sisäisestä ja ulkoisesta viestinnästä. Mieti, millaisilla kanavilla tavoitat kohderyhmäsi parhaiten</a:t>
            </a:r>
          </a:p>
          <a:p>
            <a:pPr>
              <a:buFont typeface="Arial" panose="020B0604020202020204" pitchFamily="34" charset="0"/>
              <a:buChar char="•"/>
            </a:pPr>
            <a:r>
              <a:rPr lang="fi-FI" dirty="0"/>
              <a:t>Jaa osaamista avoimesti. Parhaimmillaan hanketyö toimii vertaisoppimisen lähteenä.</a:t>
            </a:r>
          </a:p>
          <a:p>
            <a:pPr>
              <a:buFont typeface="Arial" panose="020B0604020202020204" pitchFamily="34" charset="0"/>
              <a:buChar char="•"/>
            </a:pPr>
            <a:r>
              <a:rPr lang="fi-FI" dirty="0"/>
              <a:t>Erasmus+ viestintäohjeet: </a:t>
            </a:r>
            <a:r>
              <a:rPr lang="fi-FI" dirty="0">
                <a:hlinkClick r:id="rId2"/>
              </a:rPr>
              <a:t>https://www.oph.fi/fi/ohjelmat/logot-ja-viestintaohjeet-erasmus-hankkeille</a:t>
            </a:r>
            <a:r>
              <a:rPr lang="fi-FI" dirty="0"/>
              <a:t> </a:t>
            </a:r>
          </a:p>
          <a:p>
            <a:pPr lvl="1"/>
            <a:r>
              <a:rPr lang="fi-FI" dirty="0"/>
              <a:t>Katso opastusvideo, miten teet hankeviestinnästäsi vaikuttavaa! (kesto 16 min) </a:t>
            </a:r>
            <a:r>
              <a:rPr lang="fi-FI" dirty="0">
                <a:hlinkClick r:id="rId3"/>
              </a:rPr>
              <a:t>https://youtu.be/NIeE8QUPUT4</a:t>
            </a:r>
            <a:r>
              <a:rPr lang="fi-FI" dirty="0"/>
              <a:t> </a:t>
            </a:r>
          </a:p>
          <a:p>
            <a:endParaRPr lang="fi-FI" dirty="0"/>
          </a:p>
        </p:txBody>
      </p:sp>
    </p:spTree>
    <p:extLst>
      <p:ext uri="{BB962C8B-B14F-4D97-AF65-F5344CB8AC3E}">
        <p14:creationId xmlns:p14="http://schemas.microsoft.com/office/powerpoint/2010/main" val="31505842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046B16-3861-D1FA-5932-8D1F6F001951}"/>
              </a:ext>
            </a:extLst>
          </p:cNvPr>
          <p:cNvSpPr>
            <a:spLocks noGrp="1"/>
          </p:cNvSpPr>
          <p:nvPr>
            <p:ph type="title"/>
          </p:nvPr>
        </p:nvSpPr>
        <p:spPr/>
        <p:txBody>
          <a:bodyPr/>
          <a:lstStyle/>
          <a:p>
            <a:r>
              <a:rPr lang="fi-FI" dirty="0"/>
              <a:t>7. Hyödynnä oppeja arjessa ja turvaa jatkuvuus</a:t>
            </a:r>
          </a:p>
        </p:txBody>
      </p:sp>
      <p:sp>
        <p:nvSpPr>
          <p:cNvPr id="3" name="Sisällön paikkamerkki 2">
            <a:extLst>
              <a:ext uri="{FF2B5EF4-FFF2-40B4-BE49-F238E27FC236}">
                <a16:creationId xmlns:a16="http://schemas.microsoft.com/office/drawing/2014/main" id="{319B15C9-A60E-0151-3CE3-582ADFF54429}"/>
              </a:ext>
            </a:extLst>
          </p:cNvPr>
          <p:cNvSpPr>
            <a:spLocks noGrp="1"/>
          </p:cNvSpPr>
          <p:nvPr>
            <p:ph idx="1"/>
          </p:nvPr>
        </p:nvSpPr>
        <p:spPr/>
        <p:txBody>
          <a:bodyPr/>
          <a:lstStyle/>
          <a:p>
            <a:pPr>
              <a:buFont typeface="Arial" panose="020B0604020202020204" pitchFamily="34" charset="0"/>
              <a:buChar char="•"/>
            </a:pPr>
            <a:r>
              <a:rPr lang="fi-FI" dirty="0"/>
              <a:t>Mieti, miten hyödynnätte oppeja arjessa hankkeen jälkeen</a:t>
            </a:r>
          </a:p>
          <a:p>
            <a:pPr>
              <a:buFont typeface="Arial" panose="020B0604020202020204" pitchFamily="34" charset="0"/>
              <a:buChar char="•"/>
            </a:pPr>
            <a:r>
              <a:rPr lang="fi-FI" dirty="0"/>
              <a:t>Dokumentoikaa hankkeen tulokset selkeästi, jotta ne ovat helposti myös muiden hyödynnettävissä</a:t>
            </a:r>
          </a:p>
          <a:p>
            <a:pPr>
              <a:buFont typeface="Arial" panose="020B0604020202020204" pitchFamily="34" charset="0"/>
              <a:buChar char="•"/>
            </a:pPr>
            <a:r>
              <a:rPr lang="fi-FI" dirty="0"/>
              <a:t>Parhaimmillaan yhteistyö kumppaneiden kanssa jatkuu myös hankkeen jälkeen.</a:t>
            </a:r>
          </a:p>
          <a:p>
            <a:pPr marL="0" indent="0">
              <a:buNone/>
            </a:pPr>
            <a:endParaRPr lang="fi-FI" dirty="0"/>
          </a:p>
        </p:txBody>
      </p:sp>
    </p:spTree>
    <p:extLst>
      <p:ext uri="{BB962C8B-B14F-4D97-AF65-F5344CB8AC3E}">
        <p14:creationId xmlns:p14="http://schemas.microsoft.com/office/powerpoint/2010/main" val="19262465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a:extLst>
              <a:ext uri="{FF2B5EF4-FFF2-40B4-BE49-F238E27FC236}">
                <a16:creationId xmlns:a16="http://schemas.microsoft.com/office/drawing/2014/main" id="{7D09C264-268D-EB14-01D2-03146A42B8EE}"/>
              </a:ext>
            </a:extLst>
          </p:cNvPr>
          <p:cNvPicPr>
            <a:picLocks noGrp="1" noChangeAspect="1"/>
          </p:cNvPicPr>
          <p:nvPr>
            <p:ph idx="1"/>
          </p:nvPr>
        </p:nvPicPr>
        <p:blipFill>
          <a:blip r:embed="rId2"/>
          <a:stretch>
            <a:fillRect/>
          </a:stretch>
        </p:blipFill>
        <p:spPr>
          <a:xfrm>
            <a:off x="1195245" y="887765"/>
            <a:ext cx="10067541" cy="4651899"/>
          </a:xfrm>
        </p:spPr>
      </p:pic>
      <p:sp>
        <p:nvSpPr>
          <p:cNvPr id="6" name="Tekstiruutu 5">
            <a:extLst>
              <a:ext uri="{FF2B5EF4-FFF2-40B4-BE49-F238E27FC236}">
                <a16:creationId xmlns:a16="http://schemas.microsoft.com/office/drawing/2014/main" id="{ABB34B36-6BC6-BF63-5563-D4868780B920}"/>
              </a:ext>
            </a:extLst>
          </p:cNvPr>
          <p:cNvSpPr txBox="1"/>
          <p:nvPr/>
        </p:nvSpPr>
        <p:spPr>
          <a:xfrm>
            <a:off x="1195245" y="5539664"/>
            <a:ext cx="9679561" cy="584775"/>
          </a:xfrm>
          <a:prstGeom prst="rect">
            <a:avLst/>
          </a:prstGeom>
          <a:noFill/>
        </p:spPr>
        <p:txBody>
          <a:bodyPr wrap="square" rtlCol="0">
            <a:spAutoFit/>
          </a:bodyPr>
          <a:lstStyle/>
          <a:p>
            <a:r>
              <a:rPr lang="fi-FI" sz="1600" dirty="0"/>
              <a:t>Lähde: </a:t>
            </a:r>
            <a:r>
              <a:rPr lang="fi-FI" sz="1600" dirty="0">
                <a:hlinkClick r:id="rId3"/>
              </a:rPr>
              <a:t>https://www.oph.fi/sites/default/files/documents/Erasmus%2B%20-akkreditoinnin%20hyv%C3%A4t%20k%C3%A4yt%C3%A4nn%C3%B6t%20selvitys%202023.pdf</a:t>
            </a:r>
            <a:r>
              <a:rPr lang="fi-FI" sz="1600" dirty="0"/>
              <a:t> </a:t>
            </a:r>
          </a:p>
        </p:txBody>
      </p:sp>
    </p:spTree>
    <p:extLst>
      <p:ext uri="{BB962C8B-B14F-4D97-AF65-F5344CB8AC3E}">
        <p14:creationId xmlns:p14="http://schemas.microsoft.com/office/powerpoint/2010/main" val="29419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n paikkamerkki 3" descr="Ihmiset istuu kannettavan tietokoneen kanssa">
            <a:extLst>
              <a:ext uri="{FF2B5EF4-FFF2-40B4-BE49-F238E27FC236}">
                <a16:creationId xmlns:a16="http://schemas.microsoft.com/office/drawing/2014/main" id="{CC04596B-1BCD-FE12-B7EE-3B2AD891918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069" r="16069"/>
          <a:stretch>
            <a:fillRect/>
          </a:stretch>
        </p:blipFill>
        <p:spPr>
          <a:xfrm>
            <a:off x="2759359" y="-3039484"/>
            <a:ext cx="11409680" cy="11222182"/>
          </a:xfrm>
        </p:spPr>
      </p:pic>
      <p:sp>
        <p:nvSpPr>
          <p:cNvPr id="6" name="Tekstiruutu 5">
            <a:extLst>
              <a:ext uri="{FF2B5EF4-FFF2-40B4-BE49-F238E27FC236}">
                <a16:creationId xmlns:a16="http://schemas.microsoft.com/office/drawing/2014/main" id="{D3FE7543-4EFF-2FCA-FAD5-AF66D5B73AB8}"/>
              </a:ext>
            </a:extLst>
          </p:cNvPr>
          <p:cNvSpPr txBox="1"/>
          <p:nvPr/>
        </p:nvSpPr>
        <p:spPr>
          <a:xfrm>
            <a:off x="1668957" y="523350"/>
            <a:ext cx="7084290" cy="1323439"/>
          </a:xfrm>
          <a:prstGeom prst="rect">
            <a:avLst/>
          </a:prstGeom>
          <a:noFill/>
        </p:spPr>
        <p:txBody>
          <a:bodyPr wrap="square">
            <a:spAutoFit/>
          </a:bodyPr>
          <a:lstStyle/>
          <a:p>
            <a:r>
              <a:rPr lang="fi-FI" sz="4000" b="1" dirty="0"/>
              <a:t>Muutama vinkki kirjoittamiseen</a:t>
            </a:r>
          </a:p>
        </p:txBody>
      </p:sp>
    </p:spTree>
    <p:extLst>
      <p:ext uri="{BB962C8B-B14F-4D97-AF65-F5344CB8AC3E}">
        <p14:creationId xmlns:p14="http://schemas.microsoft.com/office/powerpoint/2010/main" val="15982908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D283C43-6875-4E84-AB2D-B5B115291BC2}"/>
              </a:ext>
            </a:extLst>
          </p:cNvPr>
          <p:cNvSpPr>
            <a:spLocks noGrp="1"/>
          </p:cNvSpPr>
          <p:nvPr>
            <p:ph type="title"/>
          </p:nvPr>
        </p:nvSpPr>
        <p:spPr>
          <a:xfrm>
            <a:off x="874713" y="217274"/>
            <a:ext cx="10442575" cy="1103901"/>
          </a:xfrm>
        </p:spPr>
        <p:txBody>
          <a:bodyPr/>
          <a:lstStyle/>
          <a:p>
            <a:r>
              <a:rPr lang="fi-FI" dirty="0"/>
              <a:t>Esiintyviä kirjoitustyyliongelmia</a:t>
            </a:r>
          </a:p>
        </p:txBody>
      </p:sp>
      <p:sp>
        <p:nvSpPr>
          <p:cNvPr id="3" name="Sisällön paikkamerkki 2">
            <a:extLst>
              <a:ext uri="{FF2B5EF4-FFF2-40B4-BE49-F238E27FC236}">
                <a16:creationId xmlns:a16="http://schemas.microsoft.com/office/drawing/2014/main" id="{92E8C467-5806-4CEE-95F9-624B418D7973}"/>
              </a:ext>
            </a:extLst>
          </p:cNvPr>
          <p:cNvSpPr>
            <a:spLocks noGrp="1"/>
          </p:cNvSpPr>
          <p:nvPr>
            <p:ph sz="half" idx="1"/>
          </p:nvPr>
        </p:nvSpPr>
        <p:spPr/>
        <p:txBody>
          <a:bodyPr>
            <a:normAutofit fontScale="92500" lnSpcReduction="20000"/>
          </a:bodyPr>
          <a:lstStyle/>
          <a:p>
            <a:r>
              <a:rPr lang="fi-FI" dirty="0"/>
              <a:t>Sama asia on copy-</a:t>
            </a:r>
            <a:r>
              <a:rPr lang="fi-FI" dirty="0" err="1"/>
              <a:t>paste</a:t>
            </a:r>
            <a:r>
              <a:rPr lang="fi-FI" dirty="0"/>
              <a:t> -toiminnolla liitetty useaan kohtaan hakemuksessa ja lisätty väliin yksi lause </a:t>
            </a:r>
          </a:p>
          <a:p>
            <a:pPr lvl="1"/>
            <a:r>
              <a:rPr lang="fi-FI" dirty="0"/>
              <a:t>Vaikea lukea </a:t>
            </a:r>
          </a:p>
          <a:p>
            <a:pPr lvl="1"/>
            <a:r>
              <a:rPr lang="fi-FI" dirty="0"/>
              <a:t>Haluaako kirjoittaja testata arvioija? </a:t>
            </a:r>
          </a:p>
          <a:p>
            <a:pPr marL="354012" lvl="1" indent="0">
              <a:buNone/>
            </a:pPr>
            <a:endParaRPr lang="fi-FI" dirty="0"/>
          </a:p>
          <a:p>
            <a:r>
              <a:rPr lang="fi-FI" dirty="0"/>
              <a:t>Epämääräisyys – konditionaalin käyttö  </a:t>
            </a:r>
          </a:p>
          <a:p>
            <a:pPr lvl="1"/>
            <a:r>
              <a:rPr lang="fi-FI" dirty="0"/>
              <a:t>Vaikka kyseessä on hakemus, ja toteumaa ei voida tässä vaiheessa varmuudella tietää, niin siitä huolimatta käytä aktiivista kieltä </a:t>
            </a:r>
          </a:p>
          <a:p>
            <a:pPr lvl="1"/>
            <a:r>
              <a:rPr lang="fi-FI" dirty="0"/>
              <a:t>vrt. rakennuspiirustus, jos se olisi epämäärinen niin, millainen talo siitä muodostuisi? </a:t>
            </a:r>
          </a:p>
          <a:p>
            <a:endParaRPr lang="fi-FI" dirty="0"/>
          </a:p>
        </p:txBody>
      </p:sp>
      <p:sp>
        <p:nvSpPr>
          <p:cNvPr id="4" name="Sisällön paikkamerkki 3">
            <a:extLst>
              <a:ext uri="{FF2B5EF4-FFF2-40B4-BE49-F238E27FC236}">
                <a16:creationId xmlns:a16="http://schemas.microsoft.com/office/drawing/2014/main" id="{F0CF3C28-2F21-4963-B2E9-CFA9E379CAD4}"/>
              </a:ext>
            </a:extLst>
          </p:cNvPr>
          <p:cNvSpPr>
            <a:spLocks noGrp="1"/>
          </p:cNvSpPr>
          <p:nvPr>
            <p:ph sz="half" idx="2"/>
          </p:nvPr>
        </p:nvSpPr>
        <p:spPr/>
        <p:txBody>
          <a:bodyPr>
            <a:normAutofit fontScale="85000" lnSpcReduction="10000"/>
          </a:bodyPr>
          <a:lstStyle/>
          <a:p>
            <a:r>
              <a:rPr lang="fi-FI" dirty="0"/>
              <a:t>Vain koulutyöllä tehdyt perustelut saavat pisteitä</a:t>
            </a:r>
          </a:p>
          <a:p>
            <a:pPr lvl="1"/>
            <a:r>
              <a:rPr lang="fi-FI" dirty="0"/>
              <a:t>Epämääräinen matkailumieli ei ole peruste</a:t>
            </a:r>
          </a:p>
          <a:p>
            <a:pPr lvl="1"/>
            <a:r>
              <a:rPr lang="fi-FI" dirty="0"/>
              <a:t>Pitää osoittaa, miten tiedot siirtyvät </a:t>
            </a:r>
            <a:r>
              <a:rPr lang="fi-FI" dirty="0" err="1"/>
              <a:t>OPSin</a:t>
            </a:r>
            <a:r>
              <a:rPr lang="fi-FI" dirty="0"/>
              <a:t> toteuttamiseen, lukuvuosisuunnitelmiin ja oppilaille </a:t>
            </a:r>
          </a:p>
          <a:p>
            <a:r>
              <a:rPr lang="fi-FI" dirty="0"/>
              <a:t>Pelkästään yleiskäsitteitä viljelemällä ei pisteitä saa </a:t>
            </a:r>
          </a:p>
          <a:p>
            <a:pPr lvl="1"/>
            <a:r>
              <a:rPr lang="fi-FI" dirty="0"/>
              <a:t>esim. eurooppalainen ulottuvuus tai valintojen läpinäkyvyys –käsite eivät riitä  </a:t>
            </a:r>
          </a:p>
          <a:p>
            <a:pPr lvl="1"/>
            <a:r>
              <a:rPr lang="fi-FI" dirty="0"/>
              <a:t>Sen sijaan kerro, mitä tarkoittaa koululla, oppilaille, opettajille, pedagogiikkaan, hallintoon niin sisältö saa silloin merkityksen </a:t>
            </a:r>
          </a:p>
          <a:p>
            <a:endParaRPr lang="fi-FI" dirty="0"/>
          </a:p>
        </p:txBody>
      </p:sp>
    </p:spTree>
    <p:extLst>
      <p:ext uri="{BB962C8B-B14F-4D97-AF65-F5344CB8AC3E}">
        <p14:creationId xmlns:p14="http://schemas.microsoft.com/office/powerpoint/2010/main" val="23606700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E5F7B19-794C-47A2-8EFB-90D825BAEA71}"/>
              </a:ext>
            </a:extLst>
          </p:cNvPr>
          <p:cNvSpPr>
            <a:spLocks noGrp="1"/>
          </p:cNvSpPr>
          <p:nvPr>
            <p:ph type="title"/>
          </p:nvPr>
        </p:nvSpPr>
        <p:spPr/>
        <p:txBody>
          <a:bodyPr/>
          <a:lstStyle/>
          <a:p>
            <a:r>
              <a:rPr lang="fi-FI" dirty="0"/>
              <a:t>Kirjoitustyylin tasapaino </a:t>
            </a:r>
          </a:p>
        </p:txBody>
      </p:sp>
      <p:sp>
        <p:nvSpPr>
          <p:cNvPr id="3" name="Sisällön paikkamerkki 2">
            <a:extLst>
              <a:ext uri="{FF2B5EF4-FFF2-40B4-BE49-F238E27FC236}">
                <a16:creationId xmlns:a16="http://schemas.microsoft.com/office/drawing/2014/main" id="{FDE2B443-2711-4563-AE54-22674A6FCCC9}"/>
              </a:ext>
            </a:extLst>
          </p:cNvPr>
          <p:cNvSpPr>
            <a:spLocks noGrp="1"/>
          </p:cNvSpPr>
          <p:nvPr>
            <p:ph idx="1"/>
          </p:nvPr>
        </p:nvSpPr>
        <p:spPr>
          <a:xfrm>
            <a:off x="874712" y="1623680"/>
            <a:ext cx="10442576" cy="3816350"/>
          </a:xfrm>
        </p:spPr>
        <p:txBody>
          <a:bodyPr>
            <a:normAutofit/>
          </a:bodyPr>
          <a:lstStyle/>
          <a:p>
            <a:r>
              <a:rPr lang="fi-FI" dirty="0"/>
              <a:t>Joskus hakemuksissa alkuosa on kirjoitettu todella kattavasti mutta hakulomakkeen loppua kohden vastaukset ovat lyhentyneet, tai ne eivät ole olleet yhtenäiset alkuosan vastauksien kanssa</a:t>
            </a:r>
          </a:p>
          <a:p>
            <a:endParaRPr lang="fi-FI" dirty="0"/>
          </a:p>
        </p:txBody>
      </p:sp>
      <p:sp>
        <p:nvSpPr>
          <p:cNvPr id="4" name="Puhekupla: Soikea 3">
            <a:extLst>
              <a:ext uri="{FF2B5EF4-FFF2-40B4-BE49-F238E27FC236}">
                <a16:creationId xmlns:a16="http://schemas.microsoft.com/office/drawing/2014/main" id="{6D839E30-DA73-4BF6-B308-5CF5D6559573}"/>
              </a:ext>
            </a:extLst>
          </p:cNvPr>
          <p:cNvSpPr/>
          <p:nvPr/>
        </p:nvSpPr>
        <p:spPr>
          <a:xfrm>
            <a:off x="6005188" y="3033851"/>
            <a:ext cx="5922113" cy="1871995"/>
          </a:xfrm>
          <a:prstGeom prst="wedgeEllipseCallout">
            <a:avLst>
              <a:gd name="adj1" fmla="val -39120"/>
              <a:gd name="adj2" fmla="val -55825"/>
            </a:avLst>
          </a:prstGeom>
          <a:solidFill>
            <a:schemeClr val="accent2">
              <a:lumMod val="40000"/>
              <a:lumOff val="60000"/>
            </a:schemeClr>
          </a:solidFill>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fi-FI" dirty="0">
                <a:solidFill>
                  <a:schemeClr val="tx1"/>
                </a:solidFill>
              </a:rPr>
              <a:t>Hakemuksesta tulee tunne, ettei hanketta ole loppuun saakka suunniteltu. </a:t>
            </a:r>
            <a:endParaRPr lang="en-GB" dirty="0">
              <a:solidFill>
                <a:schemeClr val="tx1"/>
              </a:solidFill>
            </a:endParaRPr>
          </a:p>
        </p:txBody>
      </p:sp>
      <p:pic>
        <p:nvPicPr>
          <p:cNvPr id="6" name="Kuva 5" descr="Kaupungin valot, jotka näkyvät tarkkoina suurennuslasin läpi">
            <a:extLst>
              <a:ext uri="{FF2B5EF4-FFF2-40B4-BE49-F238E27FC236}">
                <a16:creationId xmlns:a16="http://schemas.microsoft.com/office/drawing/2014/main" id="{9FC4CC1A-8DE3-880C-451C-2309759F8E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712" y="2843424"/>
            <a:ext cx="4535156" cy="3022700"/>
          </a:xfrm>
          <a:prstGeom prst="rect">
            <a:avLst/>
          </a:prstGeom>
        </p:spPr>
      </p:pic>
    </p:spTree>
    <p:extLst>
      <p:ext uri="{BB962C8B-B14F-4D97-AF65-F5344CB8AC3E}">
        <p14:creationId xmlns:p14="http://schemas.microsoft.com/office/powerpoint/2010/main" val="36783931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62B551F-E1DB-44FE-8305-864DED84BE26}"/>
              </a:ext>
            </a:extLst>
          </p:cNvPr>
          <p:cNvSpPr>
            <a:spLocks noGrp="1"/>
          </p:cNvSpPr>
          <p:nvPr>
            <p:ph type="title"/>
          </p:nvPr>
        </p:nvSpPr>
        <p:spPr/>
        <p:txBody>
          <a:bodyPr/>
          <a:lstStyle/>
          <a:p>
            <a:r>
              <a:rPr lang="fi-FI" dirty="0"/>
              <a:t>Kirjoittamisessa huomioi </a:t>
            </a:r>
          </a:p>
        </p:txBody>
      </p:sp>
      <p:sp>
        <p:nvSpPr>
          <p:cNvPr id="3" name="Sisällön paikkamerkki 2">
            <a:extLst>
              <a:ext uri="{FF2B5EF4-FFF2-40B4-BE49-F238E27FC236}">
                <a16:creationId xmlns:a16="http://schemas.microsoft.com/office/drawing/2014/main" id="{CACFF0A0-A5F3-4024-8A1B-1B90EB0CC9C8}"/>
              </a:ext>
            </a:extLst>
          </p:cNvPr>
          <p:cNvSpPr>
            <a:spLocks noGrp="1"/>
          </p:cNvSpPr>
          <p:nvPr>
            <p:ph idx="1"/>
          </p:nvPr>
        </p:nvSpPr>
        <p:spPr/>
        <p:txBody>
          <a:bodyPr>
            <a:normAutofit/>
          </a:bodyPr>
          <a:lstStyle/>
          <a:p>
            <a:r>
              <a:rPr lang="fi-FI" dirty="0"/>
              <a:t>Kokemuksen pitää näkyä hakemuksessa </a:t>
            </a:r>
          </a:p>
          <a:p>
            <a:r>
              <a:rPr lang="fi-FI" dirty="0"/>
              <a:t>Jos hakija on kokenut ja hakemuksen taso ei vastaa kokemusta tulee vaikutelma, että hakija ei ole vaivautunut tekemään asiallista hakemusta, kun tietotaitoa olisi </a:t>
            </a:r>
            <a:endParaRPr lang="en-GB" dirty="0"/>
          </a:p>
          <a:p>
            <a:r>
              <a:rPr lang="en-GB" dirty="0" err="1"/>
              <a:t>Jalkauttaminen</a:t>
            </a:r>
            <a:r>
              <a:rPr lang="en-GB" dirty="0"/>
              <a:t> </a:t>
            </a:r>
            <a:r>
              <a:rPr lang="en-GB" dirty="0" err="1"/>
              <a:t>konkreettisesti</a:t>
            </a:r>
            <a:r>
              <a:rPr lang="en-GB" dirty="0"/>
              <a:t> </a:t>
            </a:r>
            <a:r>
              <a:rPr lang="en-GB" dirty="0" err="1"/>
              <a:t>omassa</a:t>
            </a:r>
            <a:r>
              <a:rPr lang="en-GB" dirty="0"/>
              <a:t> </a:t>
            </a:r>
            <a:r>
              <a:rPr lang="en-GB" dirty="0" err="1"/>
              <a:t>koulussa</a:t>
            </a:r>
            <a:r>
              <a:rPr lang="en-GB" dirty="0"/>
              <a:t>/</a:t>
            </a:r>
            <a:r>
              <a:rPr lang="en-GB" dirty="0" err="1"/>
              <a:t>päiväkodissa</a:t>
            </a:r>
            <a:r>
              <a:rPr lang="en-GB" dirty="0"/>
              <a:t> </a:t>
            </a:r>
            <a:r>
              <a:rPr lang="en-GB" dirty="0" err="1"/>
              <a:t>sekä</a:t>
            </a:r>
            <a:r>
              <a:rPr lang="en-GB" dirty="0"/>
              <a:t> </a:t>
            </a:r>
            <a:r>
              <a:rPr lang="en-GB" dirty="0" err="1"/>
              <a:t>laajemmin</a:t>
            </a:r>
            <a:r>
              <a:rPr lang="en-GB" dirty="0"/>
              <a:t> </a:t>
            </a:r>
            <a:r>
              <a:rPr lang="en-GB" dirty="0" err="1"/>
              <a:t>kuten</a:t>
            </a:r>
            <a:r>
              <a:rPr lang="en-GB" dirty="0"/>
              <a:t> </a:t>
            </a:r>
            <a:r>
              <a:rPr lang="en-GB" dirty="0" err="1"/>
              <a:t>esim</a:t>
            </a:r>
            <a:r>
              <a:rPr lang="en-GB" dirty="0"/>
              <a:t>. </a:t>
            </a:r>
            <a:r>
              <a:rPr lang="en-GB" dirty="0" err="1"/>
              <a:t>kunnassa</a:t>
            </a:r>
            <a:r>
              <a:rPr lang="en-GB" dirty="0"/>
              <a:t>, </a:t>
            </a:r>
            <a:r>
              <a:rPr lang="en-GB" dirty="0" err="1"/>
              <a:t>alueella</a:t>
            </a:r>
            <a:r>
              <a:rPr lang="en-GB" dirty="0"/>
              <a:t> tai </a:t>
            </a:r>
            <a:r>
              <a:rPr lang="en-GB" dirty="0" err="1"/>
              <a:t>valtakunnallisesti</a:t>
            </a:r>
            <a:r>
              <a:rPr lang="en-GB" dirty="0"/>
              <a:t> </a:t>
            </a:r>
          </a:p>
          <a:p>
            <a:endParaRPr lang="fi-FI" dirty="0"/>
          </a:p>
        </p:txBody>
      </p:sp>
      <p:sp>
        <p:nvSpPr>
          <p:cNvPr id="4" name="Puhekupla: Soikea 3">
            <a:extLst>
              <a:ext uri="{FF2B5EF4-FFF2-40B4-BE49-F238E27FC236}">
                <a16:creationId xmlns:a16="http://schemas.microsoft.com/office/drawing/2014/main" id="{982D3DAA-3EA8-4350-B4A5-D21F7CDCC5A0}"/>
              </a:ext>
            </a:extLst>
          </p:cNvPr>
          <p:cNvSpPr/>
          <p:nvPr/>
        </p:nvSpPr>
        <p:spPr>
          <a:xfrm>
            <a:off x="6206570" y="4330921"/>
            <a:ext cx="5110716" cy="1403421"/>
          </a:xfrm>
          <a:prstGeom prst="wedgeEllipseCallout">
            <a:avLst>
              <a:gd name="adj1" fmla="val -37857"/>
              <a:gd name="adj2" fmla="val -67545"/>
            </a:avLst>
          </a:prstGeom>
          <a:solidFill>
            <a:schemeClr val="accent2">
              <a:lumMod val="40000"/>
              <a:lumOff val="6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fi-FI" dirty="0">
                <a:solidFill>
                  <a:schemeClr val="tx1"/>
                </a:solidFill>
              </a:rPr>
              <a:t>Vaikutuksien tulisi olla merkittävät erityisesti laajassa hankkeessa.</a:t>
            </a:r>
          </a:p>
        </p:txBody>
      </p:sp>
      <p:pic>
        <p:nvPicPr>
          <p:cNvPr id="6" name="Kuva 5" descr="Kaksi työtoveria suunnittelemassa taulun äärellä muistilappujen avulla">
            <a:extLst>
              <a:ext uri="{FF2B5EF4-FFF2-40B4-BE49-F238E27FC236}">
                <a16:creationId xmlns:a16="http://schemas.microsoft.com/office/drawing/2014/main" id="{F303C7DA-4972-55A8-B551-29A94606FA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710" y="3559947"/>
            <a:ext cx="3851350" cy="2568820"/>
          </a:xfrm>
          <a:prstGeom prst="rect">
            <a:avLst/>
          </a:prstGeom>
        </p:spPr>
      </p:pic>
    </p:spTree>
    <p:extLst>
      <p:ext uri="{BB962C8B-B14F-4D97-AF65-F5344CB8AC3E}">
        <p14:creationId xmlns:p14="http://schemas.microsoft.com/office/powerpoint/2010/main" val="18583700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EBA238-DEC5-42B4-B392-2B69F728CB02}"/>
              </a:ext>
            </a:extLst>
          </p:cNvPr>
          <p:cNvSpPr>
            <a:spLocks noGrp="1"/>
          </p:cNvSpPr>
          <p:nvPr>
            <p:ph type="title"/>
          </p:nvPr>
        </p:nvSpPr>
        <p:spPr>
          <a:xfrm>
            <a:off x="700051" y="248097"/>
            <a:ext cx="11002214" cy="1103901"/>
          </a:xfrm>
        </p:spPr>
        <p:txBody>
          <a:bodyPr>
            <a:noAutofit/>
          </a:bodyPr>
          <a:lstStyle/>
          <a:p>
            <a:r>
              <a:rPr lang="fi-FI" sz="3600" dirty="0"/>
              <a:t>Huomioita arvioinneista edellisiltä hakukierroksilta</a:t>
            </a:r>
            <a:endParaRPr lang="fi-FI" sz="3600" dirty="0">
              <a:highlight>
                <a:srgbClr val="FFFF00"/>
              </a:highlight>
            </a:endParaRPr>
          </a:p>
        </p:txBody>
      </p:sp>
      <p:sp>
        <p:nvSpPr>
          <p:cNvPr id="3" name="Sisällön paikkamerkki 2">
            <a:extLst>
              <a:ext uri="{FF2B5EF4-FFF2-40B4-BE49-F238E27FC236}">
                <a16:creationId xmlns:a16="http://schemas.microsoft.com/office/drawing/2014/main" id="{A593E6C0-2B14-4520-90C1-2342F8ACD6C0}"/>
              </a:ext>
            </a:extLst>
          </p:cNvPr>
          <p:cNvSpPr>
            <a:spLocks noGrp="1"/>
          </p:cNvSpPr>
          <p:nvPr>
            <p:ph idx="1"/>
          </p:nvPr>
        </p:nvSpPr>
        <p:spPr>
          <a:xfrm>
            <a:off x="700051" y="1623852"/>
            <a:ext cx="10442576" cy="4129676"/>
          </a:xfrm>
        </p:spPr>
        <p:txBody>
          <a:bodyPr>
            <a:normAutofit lnSpcReduction="10000"/>
          </a:bodyPr>
          <a:lstStyle/>
          <a:p>
            <a:r>
              <a:rPr lang="fi-FI" dirty="0"/>
              <a:t>Liitteet</a:t>
            </a:r>
          </a:p>
          <a:p>
            <a:pPr lvl="1"/>
            <a:r>
              <a:rPr lang="fi-FI" dirty="0"/>
              <a:t>Eivät saa sisältää uutta tietoa, vaan ovat tukena hakemukseen kirjoitetulle tekstille </a:t>
            </a:r>
          </a:p>
          <a:p>
            <a:pPr lvl="1"/>
            <a:r>
              <a:rPr lang="fi-FI" dirty="0"/>
              <a:t>Ainoa pakollinen liite on </a:t>
            </a:r>
            <a:r>
              <a:rPr lang="fi-FI" dirty="0" err="1"/>
              <a:t>Declaration</a:t>
            </a:r>
            <a:r>
              <a:rPr lang="fi-FI" dirty="0"/>
              <a:t> on </a:t>
            </a:r>
            <a:r>
              <a:rPr lang="fi-FI" dirty="0" err="1"/>
              <a:t>Honour</a:t>
            </a:r>
            <a:endParaRPr lang="fi-FI" dirty="0"/>
          </a:p>
          <a:p>
            <a:r>
              <a:rPr lang="fi-FI" dirty="0"/>
              <a:t>Aktiviteetit, niiden määrät ja aikataulutus on hyvä selittää auki</a:t>
            </a:r>
          </a:p>
          <a:p>
            <a:pPr lvl="1">
              <a:buFont typeface="Wingdings" panose="05000000000000000000" pitchFamily="2" charset="2"/>
              <a:buChar char="Ø"/>
            </a:pPr>
            <a:r>
              <a:rPr lang="fi-FI" dirty="0"/>
              <a:t>linkitys tavoitteisiin oltava; päästäänkö näillä aktiviteeteilla määriteltyihin tavoitteisiin?</a:t>
            </a:r>
          </a:p>
          <a:p>
            <a:r>
              <a:rPr lang="fi-FI" dirty="0"/>
              <a:t>Kerro asiat auki ja perustele ne arvioijalle; arvioija voi ottaa huomioon vain hakemukseen kirjoitetut asiat </a:t>
            </a:r>
          </a:p>
          <a:p>
            <a:r>
              <a:rPr lang="fi-FI" dirty="0"/>
              <a:t>Kirjoita hakemus omalla äidinkielellä (FI tai SV)</a:t>
            </a:r>
          </a:p>
          <a:p>
            <a:r>
              <a:rPr lang="fi-FI" dirty="0"/>
              <a:t>Painopisteet: osallisuus, ympäristövastuullisuus, digitaalisuus, aktiivinen kansalaisuus pitää olla hakemuksessa näkyvillä?</a:t>
            </a:r>
          </a:p>
          <a:p>
            <a:r>
              <a:rPr lang="fi-FI" dirty="0"/>
              <a:t>Onko hanke kirjoitettu osaksi organisaation muuta kehittämistoimintaa? Huomioidaanko hakemuksessa kansainvälisen toiminnan kehittäminen?</a:t>
            </a:r>
          </a:p>
          <a:p>
            <a:endParaRPr lang="fi-FI" dirty="0"/>
          </a:p>
        </p:txBody>
      </p:sp>
    </p:spTree>
    <p:extLst>
      <p:ext uri="{BB962C8B-B14F-4D97-AF65-F5344CB8AC3E}">
        <p14:creationId xmlns:p14="http://schemas.microsoft.com/office/powerpoint/2010/main" val="16531348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AC82EA-CAE7-42E0-B1B2-4A57D2B3A0BA}"/>
              </a:ext>
            </a:extLst>
          </p:cNvPr>
          <p:cNvSpPr>
            <a:spLocks noGrp="1"/>
          </p:cNvSpPr>
          <p:nvPr>
            <p:ph type="title"/>
          </p:nvPr>
        </p:nvSpPr>
        <p:spPr>
          <a:xfrm>
            <a:off x="874712" y="381661"/>
            <a:ext cx="10442575" cy="1103901"/>
          </a:xfrm>
        </p:spPr>
        <p:txBody>
          <a:bodyPr/>
          <a:lstStyle/>
          <a:p>
            <a:r>
              <a:rPr lang="fi-FI" dirty="0"/>
              <a:t>Ohjaavat dokumentit</a:t>
            </a:r>
          </a:p>
        </p:txBody>
      </p:sp>
      <p:sp>
        <p:nvSpPr>
          <p:cNvPr id="3" name="Sisällön paikkamerkki 2">
            <a:extLst>
              <a:ext uri="{FF2B5EF4-FFF2-40B4-BE49-F238E27FC236}">
                <a16:creationId xmlns:a16="http://schemas.microsoft.com/office/drawing/2014/main" id="{44509AB0-F50C-4F2B-91AF-89AA9B96255E}"/>
              </a:ext>
            </a:extLst>
          </p:cNvPr>
          <p:cNvSpPr>
            <a:spLocks noGrp="1"/>
          </p:cNvSpPr>
          <p:nvPr>
            <p:ph sz="half" idx="1"/>
          </p:nvPr>
        </p:nvSpPr>
        <p:spPr>
          <a:xfrm>
            <a:off x="874712" y="1485562"/>
            <a:ext cx="10442575" cy="4283413"/>
          </a:xfrm>
        </p:spPr>
        <p:txBody>
          <a:bodyPr>
            <a:normAutofit/>
          </a:bodyPr>
          <a:lstStyle/>
          <a:p>
            <a:r>
              <a:rPr lang="fi-FI" b="1" dirty="0"/>
              <a:t>Ohjelmaopas 2024</a:t>
            </a:r>
            <a:r>
              <a:rPr lang="fi-FI" dirty="0"/>
              <a:t>: </a:t>
            </a:r>
            <a:r>
              <a:rPr lang="fi-FI" dirty="0">
                <a:hlinkClick r:id="rId2"/>
              </a:rPr>
              <a:t>https://erasmus-plus.ec.europa.eu/sites/default/files/2023-11/2024-Erasmus%2BProgramme-Guide_FI.pdf</a:t>
            </a:r>
            <a:r>
              <a:rPr lang="fi-FI" dirty="0"/>
              <a:t> </a:t>
            </a:r>
          </a:p>
          <a:p>
            <a:r>
              <a:rPr lang="fi-FI" b="1" dirty="0"/>
              <a:t>Liikkuvuushankkeen laatuvaatimukset </a:t>
            </a:r>
            <a:r>
              <a:rPr lang="fi-FI" dirty="0"/>
              <a:t>(</a:t>
            </a:r>
            <a:r>
              <a:rPr lang="en-US" dirty="0"/>
              <a:t>Erasmus Quality Standards - mobility projects - VET, adults, schools)</a:t>
            </a:r>
            <a:r>
              <a:rPr lang="fi-FI" dirty="0"/>
              <a:t>: </a:t>
            </a:r>
          </a:p>
          <a:p>
            <a:pPr marL="850900" lvl="2" indent="0">
              <a:buNone/>
            </a:pPr>
            <a:r>
              <a:rPr lang="fi-FI" dirty="0">
                <a:hlinkClick r:id="rId3">
                  <a:extLst>
                    <a:ext uri="{A12FA001-AC4F-418D-AE19-62706E023703}">
                      <ahyp:hlinkClr xmlns:ahyp="http://schemas.microsoft.com/office/drawing/2018/hyperlinkcolor" val="tx"/>
                    </a:ext>
                  </a:extLst>
                </a:hlinkClick>
              </a:rPr>
              <a:t>https://ec.europa.eu/programmes/erasmus-plus/resources/documents/erasmus-quality-standards-mobility-projects-vet-adults-schools_en</a:t>
            </a:r>
            <a:r>
              <a:rPr lang="fi-FI" dirty="0"/>
              <a:t> </a:t>
            </a:r>
          </a:p>
          <a:p>
            <a:r>
              <a:rPr lang="fi-FI" b="1" dirty="0"/>
              <a:t>Osallisuus- ja moninaisuusstrategia</a:t>
            </a:r>
            <a:r>
              <a:rPr lang="fi-FI" dirty="0"/>
              <a:t>:</a:t>
            </a:r>
          </a:p>
          <a:p>
            <a:pPr marL="400050" lvl="1" indent="0">
              <a:buNone/>
            </a:pPr>
            <a:r>
              <a:rPr lang="fi-FI" sz="2000" dirty="0">
                <a:hlinkClick r:id="rId4"/>
              </a:rPr>
              <a:t>https://ec.europa.eu/programmes/erasmus-plus/resources/implementation-guidelines-erasmus-and-european-solidarity-corps-inclusion-and-diversity_en</a:t>
            </a:r>
            <a:r>
              <a:rPr lang="fi-FI" sz="2000" dirty="0"/>
              <a:t> </a:t>
            </a:r>
          </a:p>
          <a:p>
            <a:r>
              <a:rPr lang="fi-FI" b="1" dirty="0"/>
              <a:t>Kurssien laatuvaatimukset:</a:t>
            </a:r>
          </a:p>
          <a:p>
            <a:pPr marL="400050" lvl="1" indent="0">
              <a:buNone/>
            </a:pPr>
            <a:r>
              <a:rPr lang="fi-FI" dirty="0"/>
              <a:t> </a:t>
            </a:r>
            <a:r>
              <a:rPr lang="fi-FI" sz="2000" dirty="0">
                <a:hlinkClick r:id="rId5"/>
              </a:rPr>
              <a:t>https://ec.europa.eu/programmes/erasmus-plus/resources/quality-standards-courses-under-key-action-1-learning-mobility-individuals_en</a:t>
            </a:r>
            <a:r>
              <a:rPr lang="fi-FI" sz="2000" dirty="0"/>
              <a:t> </a:t>
            </a:r>
          </a:p>
          <a:p>
            <a:endParaRPr lang="fi-FI" sz="2800" dirty="0"/>
          </a:p>
          <a:p>
            <a:endParaRPr lang="fi-FI" sz="2800" dirty="0"/>
          </a:p>
          <a:p>
            <a:endParaRPr lang="fi-FI" dirty="0"/>
          </a:p>
        </p:txBody>
      </p:sp>
    </p:spTree>
    <p:extLst>
      <p:ext uri="{BB962C8B-B14F-4D97-AF65-F5344CB8AC3E}">
        <p14:creationId xmlns:p14="http://schemas.microsoft.com/office/powerpoint/2010/main" val="29173599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CF465AD-2733-4BE5-9044-47A4B9296100}"/>
              </a:ext>
            </a:extLst>
          </p:cNvPr>
          <p:cNvSpPr>
            <a:spLocks noGrp="1"/>
          </p:cNvSpPr>
          <p:nvPr>
            <p:ph type="title"/>
          </p:nvPr>
        </p:nvSpPr>
        <p:spPr/>
        <p:txBody>
          <a:bodyPr>
            <a:normAutofit/>
          </a:bodyPr>
          <a:lstStyle/>
          <a:p>
            <a:r>
              <a:rPr lang="en-US" dirty="0"/>
              <a:t>Erasmus Quality Standards - mobility projects - VET, adults, schools</a:t>
            </a:r>
            <a:endParaRPr lang="fi-FI" dirty="0"/>
          </a:p>
        </p:txBody>
      </p:sp>
      <p:sp>
        <p:nvSpPr>
          <p:cNvPr id="6" name="Sisällön paikkamerkki 5">
            <a:extLst>
              <a:ext uri="{FF2B5EF4-FFF2-40B4-BE49-F238E27FC236}">
                <a16:creationId xmlns:a16="http://schemas.microsoft.com/office/drawing/2014/main" id="{E3D846D5-3E71-4EA7-B2CA-699890F26ADC}"/>
              </a:ext>
            </a:extLst>
          </p:cNvPr>
          <p:cNvSpPr>
            <a:spLocks noGrp="1"/>
          </p:cNvSpPr>
          <p:nvPr>
            <p:ph sz="half" idx="1"/>
          </p:nvPr>
        </p:nvSpPr>
        <p:spPr>
          <a:xfrm>
            <a:off x="874712" y="2216025"/>
            <a:ext cx="5005388" cy="3811690"/>
          </a:xfrm>
        </p:spPr>
        <p:txBody>
          <a:bodyPr>
            <a:normAutofit/>
          </a:bodyPr>
          <a:lstStyle/>
          <a:p>
            <a:pPr marL="0" indent="0">
              <a:buNone/>
            </a:pPr>
            <a:r>
              <a:rPr lang="fi-FI" dirty="0"/>
              <a:t>Tutustu laatuoppaaseen huolella ennen hakemuksen kirjoittamista </a:t>
            </a:r>
          </a:p>
          <a:p>
            <a:r>
              <a:rPr lang="fi-FI" dirty="0">
                <a:hlinkClick r:id="rId2"/>
              </a:rPr>
              <a:t>https://ec.europa.eu/programmes/erasmus-plus/resources/documents/erasmus-quality-standards-mobility-projects-vet-adults-schools_en</a:t>
            </a:r>
            <a:r>
              <a:rPr lang="fi-FI" dirty="0"/>
              <a:t> </a:t>
            </a:r>
          </a:p>
          <a:p>
            <a:endParaRPr lang="fi-FI" dirty="0"/>
          </a:p>
        </p:txBody>
      </p:sp>
      <p:pic>
        <p:nvPicPr>
          <p:cNvPr id="7" name="Sisällön paikkamerkki 7">
            <a:extLst>
              <a:ext uri="{FF2B5EF4-FFF2-40B4-BE49-F238E27FC236}">
                <a16:creationId xmlns:a16="http://schemas.microsoft.com/office/drawing/2014/main" id="{149D9424-9D43-49E9-AD89-B023E773AD28}"/>
              </a:ext>
            </a:extLst>
          </p:cNvPr>
          <p:cNvPicPr>
            <a:picLocks noGrp="1" noChangeAspect="1"/>
          </p:cNvPicPr>
          <p:nvPr>
            <p:ph sz="half" idx="2"/>
          </p:nvPr>
        </p:nvPicPr>
        <p:blipFill>
          <a:blip r:embed="rId3"/>
          <a:stretch>
            <a:fillRect/>
          </a:stretch>
        </p:blipFill>
        <p:spPr>
          <a:xfrm>
            <a:off x="6382922" y="2375578"/>
            <a:ext cx="5005388" cy="2106843"/>
          </a:xfrm>
          <a:prstGeom prst="rect">
            <a:avLst/>
          </a:prstGeom>
        </p:spPr>
      </p:pic>
    </p:spTree>
    <p:extLst>
      <p:ext uri="{BB962C8B-B14F-4D97-AF65-F5344CB8AC3E}">
        <p14:creationId xmlns:p14="http://schemas.microsoft.com/office/powerpoint/2010/main" val="41173001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E2F5CC9-53C4-48B0-AD0B-511F3B90B45C}"/>
              </a:ext>
            </a:extLst>
          </p:cNvPr>
          <p:cNvSpPr>
            <a:spLocks noGrp="1"/>
          </p:cNvSpPr>
          <p:nvPr>
            <p:ph type="title"/>
          </p:nvPr>
        </p:nvSpPr>
        <p:spPr>
          <a:xfrm>
            <a:off x="874713" y="388134"/>
            <a:ext cx="10442575" cy="1103901"/>
          </a:xfrm>
        </p:spPr>
        <p:txBody>
          <a:bodyPr/>
          <a:lstStyle/>
          <a:p>
            <a:r>
              <a:rPr lang="fi-FI" dirty="0"/>
              <a:t>Työkaluja avuksesi </a:t>
            </a:r>
          </a:p>
        </p:txBody>
      </p:sp>
      <p:sp>
        <p:nvSpPr>
          <p:cNvPr id="3" name="Sisällön paikkamerkki 2">
            <a:extLst>
              <a:ext uri="{FF2B5EF4-FFF2-40B4-BE49-F238E27FC236}">
                <a16:creationId xmlns:a16="http://schemas.microsoft.com/office/drawing/2014/main" id="{19A37DC9-FDC4-4C98-B183-B976484727A7}"/>
              </a:ext>
            </a:extLst>
          </p:cNvPr>
          <p:cNvSpPr>
            <a:spLocks noGrp="1"/>
          </p:cNvSpPr>
          <p:nvPr>
            <p:ph sz="half" idx="1"/>
          </p:nvPr>
        </p:nvSpPr>
        <p:spPr>
          <a:xfrm>
            <a:off x="874713" y="1730363"/>
            <a:ext cx="10950842" cy="4731212"/>
          </a:xfrm>
        </p:spPr>
        <p:txBody>
          <a:bodyPr>
            <a:normAutofit/>
          </a:bodyPr>
          <a:lstStyle/>
          <a:p>
            <a:r>
              <a:rPr lang="fi-FI" dirty="0"/>
              <a:t>Ulkomaisten partnerien etsimiseen: </a:t>
            </a:r>
            <a:r>
              <a:rPr lang="fi-FI" sz="1600" dirty="0">
                <a:hlinkClick r:id="rId2"/>
              </a:rPr>
              <a:t>https://school-education.ec.europa.eu/en/networking/partner-finding</a:t>
            </a:r>
            <a:r>
              <a:rPr lang="fi-FI" sz="1600" dirty="0"/>
              <a:t> </a:t>
            </a:r>
          </a:p>
          <a:p>
            <a:r>
              <a:rPr lang="fi-FI" dirty="0"/>
              <a:t>Kurssien etsintämahdollisuus: </a:t>
            </a:r>
            <a:r>
              <a:rPr lang="fi-FI" sz="1400" dirty="0">
                <a:hlinkClick r:id="rId3"/>
              </a:rPr>
              <a:t>https://school-education.ec.europa.eu/en/professional-development/courses</a:t>
            </a:r>
            <a:r>
              <a:rPr lang="fi-FI" sz="1400" dirty="0"/>
              <a:t> </a:t>
            </a:r>
          </a:p>
          <a:p>
            <a:r>
              <a:rPr lang="fi-FI" dirty="0" err="1"/>
              <a:t>eTwinning</a:t>
            </a:r>
            <a:r>
              <a:rPr lang="fi-FI" dirty="0"/>
              <a:t>: </a:t>
            </a:r>
            <a:r>
              <a:rPr lang="fi-FI" dirty="0">
                <a:hlinkClick r:id="rId4"/>
              </a:rPr>
              <a:t>https://www.oph.fi/fi/etwinning</a:t>
            </a:r>
            <a:r>
              <a:rPr lang="fi-FI" dirty="0"/>
              <a:t> </a:t>
            </a:r>
          </a:p>
          <a:p>
            <a:r>
              <a:rPr lang="en-US" sz="2000" dirty="0"/>
              <a:t>European School Education Platform -</a:t>
            </a:r>
            <a:r>
              <a:rPr lang="en-US" sz="2000" dirty="0" err="1"/>
              <a:t>alusta</a:t>
            </a:r>
            <a:r>
              <a:rPr lang="en-US" sz="2000" dirty="0"/>
              <a:t> : </a:t>
            </a:r>
            <a:r>
              <a:rPr lang="en-US" sz="2000" dirty="0">
                <a:hlinkClick r:id="rId5"/>
              </a:rPr>
              <a:t>https://school-education.ec.europa.eu/en</a:t>
            </a:r>
            <a:r>
              <a:rPr lang="en-US" sz="2000" dirty="0"/>
              <a:t> </a:t>
            </a:r>
            <a:endParaRPr lang="fi-FI" sz="2000" dirty="0"/>
          </a:p>
          <a:p>
            <a:r>
              <a:rPr lang="fi-FI" dirty="0"/>
              <a:t>Opettajaopiskelijaharjoittelijan etsimiseen: </a:t>
            </a:r>
            <a:r>
              <a:rPr lang="fi-FI" sz="2000" dirty="0">
                <a:hlinkClick r:id="rId6"/>
              </a:rPr>
              <a:t>https://www.erasmusinschool.com/</a:t>
            </a:r>
            <a:endParaRPr lang="fi-FI" sz="2000" dirty="0"/>
          </a:p>
          <a:p>
            <a:r>
              <a:rPr lang="fi-FI" dirty="0"/>
              <a:t>Opettajaopiskelijaharjoittelijan etsiminen: </a:t>
            </a:r>
            <a:r>
              <a:rPr lang="fi-FI" sz="2000" dirty="0">
                <a:hlinkClick r:id="rId7"/>
              </a:rPr>
              <a:t>http://erasmusintern.org/</a:t>
            </a:r>
            <a:r>
              <a:rPr lang="fi-FI" sz="2000" dirty="0"/>
              <a:t> </a:t>
            </a:r>
          </a:p>
          <a:p>
            <a:r>
              <a:rPr lang="fi-FI" dirty="0"/>
              <a:t>Erasmus+ hanketietokanta </a:t>
            </a:r>
            <a:r>
              <a:rPr lang="fi-FI" sz="1400" dirty="0">
                <a:hlinkClick r:id="rId8"/>
              </a:rPr>
              <a:t>https://ec.europa.eu/programmes/erasmus-plus/projects/</a:t>
            </a:r>
            <a:r>
              <a:rPr lang="fi-FI" sz="1400" dirty="0"/>
              <a:t> </a:t>
            </a:r>
            <a:endParaRPr lang="fi-FI" dirty="0"/>
          </a:p>
        </p:txBody>
      </p:sp>
    </p:spTree>
    <p:extLst>
      <p:ext uri="{BB962C8B-B14F-4D97-AF65-F5344CB8AC3E}">
        <p14:creationId xmlns:p14="http://schemas.microsoft.com/office/powerpoint/2010/main" val="12021372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EF4FFC32-DD44-4557-B007-9681BF480717}"/>
              </a:ext>
            </a:extLst>
          </p:cNvPr>
          <p:cNvSpPr>
            <a:spLocks noGrp="1"/>
          </p:cNvSpPr>
          <p:nvPr>
            <p:ph type="title"/>
          </p:nvPr>
        </p:nvSpPr>
        <p:spPr>
          <a:xfrm>
            <a:off x="789560" y="204812"/>
            <a:ext cx="10515600" cy="1006472"/>
          </a:xfrm>
        </p:spPr>
        <p:txBody>
          <a:bodyPr/>
          <a:lstStyle/>
          <a:p>
            <a:r>
              <a:rPr lang="fi-FI" dirty="0"/>
              <a:t>Hakemusten arviointikriteerit ja pisteet</a:t>
            </a:r>
          </a:p>
        </p:txBody>
      </p:sp>
      <p:sp>
        <p:nvSpPr>
          <p:cNvPr id="9" name="Sisällön paikkamerkki 8">
            <a:extLst>
              <a:ext uri="{FF2B5EF4-FFF2-40B4-BE49-F238E27FC236}">
                <a16:creationId xmlns:a16="http://schemas.microsoft.com/office/drawing/2014/main" id="{6C4514FC-0F78-46D8-BC41-3C70FC1E1686}"/>
              </a:ext>
            </a:extLst>
          </p:cNvPr>
          <p:cNvSpPr>
            <a:spLocks noGrp="1"/>
          </p:cNvSpPr>
          <p:nvPr>
            <p:ph idx="1"/>
          </p:nvPr>
        </p:nvSpPr>
        <p:spPr>
          <a:xfrm>
            <a:off x="789560" y="1211284"/>
            <a:ext cx="10515600" cy="5356712"/>
          </a:xfrm>
        </p:spPr>
        <p:txBody>
          <a:bodyPr/>
          <a:lstStyle/>
          <a:p>
            <a:r>
              <a:rPr lang="fi-FI" sz="2000" b="1" dirty="0"/>
              <a:t>Kukin hankehakemus arvioidaan ja pisteytetään seuraavin kriteerein :</a:t>
            </a:r>
          </a:p>
          <a:p>
            <a:pPr marL="534987" lvl="1" indent="0">
              <a:buNone/>
            </a:pPr>
            <a:r>
              <a:rPr lang="fi-FI" sz="2000" dirty="0"/>
              <a:t>1. </a:t>
            </a:r>
            <a:r>
              <a:rPr lang="fi-FI" sz="2000" dirty="0" err="1"/>
              <a:t>Relevance</a:t>
            </a:r>
            <a:r>
              <a:rPr lang="fi-FI" sz="2000" dirty="0"/>
              <a:t> – Relevanssi  (enintään 20 pistettä)</a:t>
            </a:r>
          </a:p>
          <a:p>
            <a:pPr marL="534987" lvl="1" indent="0">
              <a:buNone/>
            </a:pPr>
            <a:r>
              <a:rPr lang="fi-FI" sz="2000" dirty="0"/>
              <a:t>2. </a:t>
            </a:r>
            <a:r>
              <a:rPr lang="fi-FI" sz="2000" dirty="0" err="1"/>
              <a:t>Quality</a:t>
            </a:r>
            <a:r>
              <a:rPr lang="fi-FI" sz="2000" dirty="0"/>
              <a:t> of </a:t>
            </a:r>
            <a:r>
              <a:rPr lang="fi-FI" sz="2000" dirty="0" err="1"/>
              <a:t>project</a:t>
            </a:r>
            <a:r>
              <a:rPr lang="fi-FI" sz="2000" dirty="0"/>
              <a:t> design – Laatu (enintään 50 pistettä)</a:t>
            </a:r>
          </a:p>
          <a:p>
            <a:pPr marL="534987" lvl="1" indent="0">
              <a:buNone/>
            </a:pPr>
            <a:r>
              <a:rPr lang="fi-FI" sz="2000" dirty="0"/>
              <a:t>3. </a:t>
            </a:r>
            <a:r>
              <a:rPr lang="fi-FI" sz="2000" dirty="0" err="1"/>
              <a:t>Quality</a:t>
            </a:r>
            <a:r>
              <a:rPr lang="fi-FI" sz="2000" dirty="0"/>
              <a:t> of </a:t>
            </a:r>
            <a:r>
              <a:rPr lang="fi-FI" sz="2000" dirty="0" err="1"/>
              <a:t>follow-up</a:t>
            </a:r>
            <a:r>
              <a:rPr lang="fi-FI" sz="2000" dirty="0"/>
              <a:t> </a:t>
            </a:r>
            <a:r>
              <a:rPr lang="fi-FI" sz="2000" dirty="0" err="1"/>
              <a:t>actions</a:t>
            </a:r>
            <a:r>
              <a:rPr lang="fi-FI" sz="2000" dirty="0"/>
              <a:t> – Hankkeen seuranta (enintään 30 pistettä)</a:t>
            </a:r>
          </a:p>
          <a:p>
            <a:endParaRPr lang="fi-FI" sz="2000" dirty="0"/>
          </a:p>
          <a:p>
            <a:r>
              <a:rPr lang="fi-FI" sz="2000" dirty="0"/>
              <a:t>Linkki arvioijan oppaaseen, mistä löytyy arviointikriteerit avattuna: </a:t>
            </a:r>
            <a:r>
              <a:rPr lang="fi-FI" sz="2000" dirty="0">
                <a:hlinkClick r:id="rId3"/>
              </a:rPr>
              <a:t>https://www.oph.fi/sites/default/files/documents/E%2BGuide%20for%20experts%20on%20quality%20assessment_2023.pdf</a:t>
            </a:r>
            <a:r>
              <a:rPr lang="fi-FI" sz="2000" dirty="0"/>
              <a:t> </a:t>
            </a:r>
          </a:p>
          <a:p>
            <a:pPr lvl="1">
              <a:buFont typeface="Wingdings" panose="05000000000000000000" pitchFamily="2" charset="2"/>
              <a:buChar char="Ø"/>
            </a:pPr>
            <a:r>
              <a:rPr lang="fi-FI" sz="1600" dirty="0"/>
              <a:t>Auttaa käsittämään mihin arvioijat kiinnittävät huomioita ja mitä kaikkea he arvioivat</a:t>
            </a:r>
          </a:p>
          <a:p>
            <a:pPr lvl="3">
              <a:buFont typeface="Wingdings" panose="05000000000000000000" pitchFamily="2" charset="2"/>
              <a:buChar char="Ø"/>
            </a:pPr>
            <a:r>
              <a:rPr lang="fi-FI" sz="1600" dirty="0"/>
              <a:t>Ilmenevätkö asiat hakemuksestanne?</a:t>
            </a:r>
          </a:p>
          <a:p>
            <a:pPr lvl="3">
              <a:buFont typeface="Wingdings" panose="05000000000000000000" pitchFamily="2" charset="2"/>
              <a:buChar char="Ø"/>
            </a:pPr>
            <a:r>
              <a:rPr lang="fi-FI" sz="1600" dirty="0"/>
              <a:t>2024-versio ei ole vielä ilmestynyt. </a:t>
            </a:r>
          </a:p>
          <a:p>
            <a:endParaRPr lang="fi-FI" dirty="0"/>
          </a:p>
          <a:p>
            <a:pPr marL="447675" lvl="1" indent="0">
              <a:buNone/>
            </a:pPr>
            <a:endParaRPr lang="fi-FI" dirty="0"/>
          </a:p>
        </p:txBody>
      </p:sp>
      <p:sp>
        <p:nvSpPr>
          <p:cNvPr id="6" name="Dian numeron paikkamerkki 5">
            <a:extLst>
              <a:ext uri="{FF2B5EF4-FFF2-40B4-BE49-F238E27FC236}">
                <a16:creationId xmlns:a16="http://schemas.microsoft.com/office/drawing/2014/main" id="{F84B4696-9709-49D3-A201-2C2B1B9FBDD7}"/>
              </a:ext>
            </a:extLst>
          </p:cNvPr>
          <p:cNvSpPr>
            <a:spLocks noGrp="1"/>
          </p:cNvSpPr>
          <p:nvPr>
            <p:ph type="sldNum" sz="quarter" idx="4294967295"/>
          </p:nvPr>
        </p:nvSpPr>
        <p:spPr>
          <a:xfrm>
            <a:off x="10554508" y="6305687"/>
            <a:ext cx="818748" cy="262309"/>
          </a:xfrm>
        </p:spPr>
        <p:txBody>
          <a:bodyPr/>
          <a:lstStyle/>
          <a:p>
            <a:fld id="{A6E131DE-DA31-4CDF-828A-8EB206A3CD12}" type="slidenum">
              <a:rPr lang="en-GB" smtClean="0"/>
              <a:t>51</a:t>
            </a:fld>
            <a:endParaRPr lang="en-GB"/>
          </a:p>
        </p:txBody>
      </p:sp>
    </p:spTree>
    <p:extLst>
      <p:ext uri="{BB962C8B-B14F-4D97-AF65-F5344CB8AC3E}">
        <p14:creationId xmlns:p14="http://schemas.microsoft.com/office/powerpoint/2010/main" val="29401203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140B556B-A554-C089-4672-40D9D6247C5D}"/>
              </a:ext>
            </a:extLst>
          </p:cNvPr>
          <p:cNvPicPr>
            <a:picLocks noChangeAspect="1"/>
          </p:cNvPicPr>
          <p:nvPr/>
        </p:nvPicPr>
        <p:blipFill>
          <a:blip r:embed="rId3"/>
          <a:stretch>
            <a:fillRect/>
          </a:stretch>
        </p:blipFill>
        <p:spPr>
          <a:xfrm>
            <a:off x="5546602" y="0"/>
            <a:ext cx="6762750" cy="5943600"/>
          </a:xfrm>
          <a:prstGeom prst="rect">
            <a:avLst/>
          </a:prstGeom>
        </p:spPr>
      </p:pic>
      <p:sp>
        <p:nvSpPr>
          <p:cNvPr id="7" name="Tekstiruutu 6">
            <a:extLst>
              <a:ext uri="{FF2B5EF4-FFF2-40B4-BE49-F238E27FC236}">
                <a16:creationId xmlns:a16="http://schemas.microsoft.com/office/drawing/2014/main" id="{BFF71C04-B92C-CD31-40C9-E6767217DD7C}"/>
              </a:ext>
            </a:extLst>
          </p:cNvPr>
          <p:cNvSpPr txBox="1"/>
          <p:nvPr/>
        </p:nvSpPr>
        <p:spPr>
          <a:xfrm>
            <a:off x="423909" y="1838547"/>
            <a:ext cx="4822794" cy="3416320"/>
          </a:xfrm>
          <a:prstGeom prst="rect">
            <a:avLst/>
          </a:prstGeom>
          <a:noFill/>
        </p:spPr>
        <p:txBody>
          <a:bodyPr wrap="square">
            <a:spAutoFit/>
          </a:bodyPr>
          <a:lstStyle/>
          <a:p>
            <a:r>
              <a:rPr lang="fi-FI" sz="1800" dirty="0"/>
              <a:t>Jokaisesta osiosta on saatava vähintään puolet enimmäispistemäärästä</a:t>
            </a:r>
          </a:p>
          <a:p>
            <a:endParaRPr lang="fi-FI" dirty="0"/>
          </a:p>
          <a:p>
            <a:r>
              <a:rPr lang="fi-FI" sz="1800" dirty="0"/>
              <a:t>Arvioinnista saatava vähintään 60 pistettä</a:t>
            </a:r>
          </a:p>
          <a:p>
            <a:endParaRPr lang="fi-FI" dirty="0"/>
          </a:p>
          <a:p>
            <a:r>
              <a:rPr lang="fi-FI" sz="1800" dirty="0"/>
              <a:t>Alin hyväksytty pistemäärä määräytyy budjetin riittävyyden mukaan</a:t>
            </a:r>
          </a:p>
          <a:p>
            <a:endParaRPr lang="fi-FI" dirty="0"/>
          </a:p>
          <a:p>
            <a:r>
              <a:rPr lang="fi-FI" sz="1800" dirty="0">
                <a:hlinkClick r:id="rId4"/>
              </a:rPr>
              <a:t>https://www.oph.fi/fi/funding/erasmus-yleissivistava-koulutus-lyhytkestoisten-liikkuvuushankkeiden-avustushaku-ka122-1</a:t>
            </a:r>
            <a:r>
              <a:rPr lang="fi-FI" sz="1800" dirty="0"/>
              <a:t> </a:t>
            </a:r>
          </a:p>
          <a:p>
            <a:endParaRPr lang="fi-FI" sz="1800" dirty="0"/>
          </a:p>
        </p:txBody>
      </p:sp>
    </p:spTree>
    <p:extLst>
      <p:ext uri="{BB962C8B-B14F-4D97-AF65-F5344CB8AC3E}">
        <p14:creationId xmlns:p14="http://schemas.microsoft.com/office/powerpoint/2010/main" val="24931889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F7D6C51-F38F-4CDD-AB2D-15D6D335086A}"/>
              </a:ext>
            </a:extLst>
          </p:cNvPr>
          <p:cNvSpPr>
            <a:spLocks noGrp="1"/>
          </p:cNvSpPr>
          <p:nvPr>
            <p:ph type="title"/>
          </p:nvPr>
        </p:nvSpPr>
        <p:spPr/>
        <p:txBody>
          <a:bodyPr/>
          <a:lstStyle/>
          <a:p>
            <a:pPr algn="ctr"/>
            <a:r>
              <a:rPr lang="fi-FI" dirty="0"/>
              <a:t>Katsotaan miltä hakulomake näyttää</a:t>
            </a:r>
          </a:p>
        </p:txBody>
      </p:sp>
      <p:pic>
        <p:nvPicPr>
          <p:cNvPr id="5" name="Sisällön paikkamerkki 4" descr="Istunut henkilö puupöydällä, pitelee kynää ja kirjoittaa viivoitetulle paperisivulle avoimessa muistikirjassa">
            <a:extLst>
              <a:ext uri="{FF2B5EF4-FFF2-40B4-BE49-F238E27FC236}">
                <a16:creationId xmlns:a16="http://schemas.microsoft.com/office/drawing/2014/main" id="{2F1912EC-E6E1-088E-A59A-6C9B130490E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88217" y="1524000"/>
            <a:ext cx="5615566" cy="3816350"/>
          </a:xfrm>
        </p:spPr>
      </p:pic>
    </p:spTree>
    <p:extLst>
      <p:ext uri="{BB962C8B-B14F-4D97-AF65-F5344CB8AC3E}">
        <p14:creationId xmlns:p14="http://schemas.microsoft.com/office/powerpoint/2010/main" val="28297284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8A0FBAD-D871-462C-B9B8-C419A2876F54}"/>
              </a:ext>
            </a:extLst>
          </p:cNvPr>
          <p:cNvSpPr>
            <a:spLocks noGrp="1"/>
          </p:cNvSpPr>
          <p:nvPr>
            <p:ph type="title"/>
          </p:nvPr>
        </p:nvSpPr>
        <p:spPr>
          <a:xfrm>
            <a:off x="642144" y="156074"/>
            <a:ext cx="10907712" cy="1103901"/>
          </a:xfrm>
        </p:spPr>
        <p:txBody>
          <a:bodyPr>
            <a:normAutofit/>
          </a:bodyPr>
          <a:lstStyle/>
          <a:p>
            <a:r>
              <a:rPr lang="fi-FI" dirty="0"/>
              <a:t>Yhteystiedot Erasmus+ yleissivistävä koulutus </a:t>
            </a:r>
          </a:p>
        </p:txBody>
      </p:sp>
      <p:sp>
        <p:nvSpPr>
          <p:cNvPr id="3" name="Sisällön paikkamerkki 2">
            <a:extLst>
              <a:ext uri="{FF2B5EF4-FFF2-40B4-BE49-F238E27FC236}">
                <a16:creationId xmlns:a16="http://schemas.microsoft.com/office/drawing/2014/main" id="{F451255E-CF0D-4523-B9C2-A196537BB4F1}"/>
              </a:ext>
            </a:extLst>
          </p:cNvPr>
          <p:cNvSpPr>
            <a:spLocks noGrp="1"/>
          </p:cNvSpPr>
          <p:nvPr>
            <p:ph idx="1"/>
          </p:nvPr>
        </p:nvSpPr>
        <p:spPr>
          <a:xfrm>
            <a:off x="874714" y="1397000"/>
            <a:ext cx="10442576" cy="4371975"/>
          </a:xfrm>
        </p:spPr>
        <p:txBody>
          <a:bodyPr>
            <a:normAutofit fontScale="62500" lnSpcReduction="20000"/>
          </a:bodyPr>
          <a:lstStyle/>
          <a:p>
            <a:pPr marL="285750" indent="-285750">
              <a:buFont typeface="Arial" panose="020B0604020202020204" pitchFamily="34" charset="0"/>
              <a:buChar char="•"/>
            </a:pPr>
            <a:r>
              <a:rPr lang="fi-FI" dirty="0"/>
              <a:t>Sirkka Säikkälä, </a:t>
            </a:r>
            <a:r>
              <a:rPr lang="fi-FI" dirty="0" err="1"/>
              <a:t>sirkka.saikkala</a:t>
            </a:r>
            <a:r>
              <a:rPr lang="fi-FI" dirty="0"/>
              <a:t>(@)oph.fi, 0295 338 583</a:t>
            </a:r>
          </a:p>
          <a:p>
            <a:pPr marL="285750" indent="-285750">
              <a:buFont typeface="Arial" panose="020B0604020202020204" pitchFamily="34" charset="0"/>
              <a:buChar char="•"/>
            </a:pPr>
            <a:r>
              <a:rPr lang="fi-FI" dirty="0"/>
              <a:t>Linda Salmijärvi, </a:t>
            </a:r>
            <a:r>
              <a:rPr lang="fi-FI" dirty="0" err="1"/>
              <a:t>linda.salmijarvi</a:t>
            </a:r>
            <a:r>
              <a:rPr lang="fi-FI" dirty="0"/>
              <a:t>(@)oph.fi, puh. 0295 331 619</a:t>
            </a:r>
          </a:p>
          <a:p>
            <a:pPr marL="285750" indent="-285750"/>
            <a:r>
              <a:rPr lang="fi-FI" dirty="0"/>
              <a:t>Maive Matikainen, </a:t>
            </a:r>
            <a:r>
              <a:rPr lang="fi-FI" dirty="0" err="1"/>
              <a:t>maive.matikainen</a:t>
            </a:r>
            <a:r>
              <a:rPr lang="fi-FI" dirty="0"/>
              <a:t>( @ )oph.fi, puh. 0295 338 613</a:t>
            </a:r>
          </a:p>
          <a:p>
            <a:r>
              <a:rPr lang="fi-FI" dirty="0"/>
              <a:t>Katariina Petäjäniemi, </a:t>
            </a:r>
            <a:r>
              <a:rPr lang="fi-FI" dirty="0" err="1"/>
              <a:t>katariina.petajaniemi</a:t>
            </a:r>
            <a:r>
              <a:rPr lang="fi-FI" dirty="0"/>
              <a:t>(@)oph.fi, puh. 0295 338 506</a:t>
            </a:r>
          </a:p>
          <a:p>
            <a:pPr marL="0" indent="0">
              <a:buNone/>
            </a:pPr>
            <a:endParaRPr lang="fi-FI" dirty="0"/>
          </a:p>
          <a:p>
            <a:pPr marL="0" indent="0">
              <a:buNone/>
            </a:pPr>
            <a:r>
              <a:rPr lang="fi-FI" sz="2800" dirty="0"/>
              <a:t>Tutustu palveluihimme vuonna 2024 mm. hakuinfowebinaarit: </a:t>
            </a:r>
            <a:r>
              <a:rPr lang="fi-FI" sz="2800" dirty="0">
                <a:hlinkClick r:id="rId2"/>
              </a:rPr>
              <a:t>https://bit.ly/Erasmuspalvelut</a:t>
            </a:r>
            <a:r>
              <a:rPr lang="fi-FI" sz="2800" dirty="0"/>
              <a:t> </a:t>
            </a:r>
          </a:p>
          <a:p>
            <a:pPr marL="0" indent="0">
              <a:buNone/>
            </a:pPr>
            <a:endParaRPr lang="fi-FI" dirty="0"/>
          </a:p>
          <a:p>
            <a:pPr marL="0" indent="0">
              <a:buNone/>
            </a:pPr>
            <a:r>
              <a:rPr lang="fi-FI" sz="2800" dirty="0"/>
              <a:t>Ohjeita lyhytkestoisen liikkuvuushankkeen hakijalle: </a:t>
            </a:r>
            <a:endParaRPr lang="fi-FI" dirty="0"/>
          </a:p>
          <a:p>
            <a:pPr marL="0" indent="0">
              <a:buNone/>
            </a:pPr>
            <a:r>
              <a:rPr lang="fi-FI" dirty="0">
                <a:hlinkClick r:id="rId3"/>
              </a:rPr>
              <a:t>https://www.oph.fi/fi/ohjelmat/lyhytkestoisen-liikkuvuushankkeen-hakijalle-ka122-sch</a:t>
            </a:r>
            <a:r>
              <a:rPr lang="fi-FI" dirty="0"/>
              <a:t> </a:t>
            </a:r>
          </a:p>
          <a:p>
            <a:pPr marL="0" indent="0">
              <a:buNone/>
            </a:pPr>
            <a:endParaRPr lang="fi-FI" dirty="0"/>
          </a:p>
          <a:p>
            <a:pPr marL="0" indent="0">
              <a:buNone/>
            </a:pPr>
            <a:r>
              <a:rPr lang="fi-FI" b="1" dirty="0"/>
              <a:t>Liity </a:t>
            </a:r>
            <a:r>
              <a:rPr lang="fi-FI" b="1" dirty="0" err="1"/>
              <a:t>kv.yleissivistävä</a:t>
            </a:r>
            <a:r>
              <a:rPr lang="fi-FI" b="1" dirty="0"/>
              <a:t> -sähköpostilistalle: </a:t>
            </a:r>
            <a:r>
              <a:rPr lang="fi-FI" dirty="0">
                <a:hlinkClick r:id="rId4"/>
              </a:rPr>
              <a:t>https://lista.edu.fi/sympa/subscribe/kv.yleissivistava</a:t>
            </a:r>
            <a:r>
              <a:rPr lang="fi-FI" dirty="0"/>
              <a:t>  </a:t>
            </a:r>
          </a:p>
          <a:p>
            <a:pPr marL="0" indent="0">
              <a:buNone/>
            </a:pPr>
            <a:r>
              <a:rPr lang="fi-FI" dirty="0"/>
              <a:t>Facebookissa: </a:t>
            </a:r>
            <a:r>
              <a:rPr lang="fi-FI" b="1" dirty="0"/>
              <a:t>Kansainvälisyyttä kouluille </a:t>
            </a:r>
          </a:p>
          <a:p>
            <a:pPr marL="0" indent="0">
              <a:buNone/>
            </a:pPr>
            <a:r>
              <a:rPr lang="fi-FI" dirty="0"/>
              <a:t>Facebookissa myös </a:t>
            </a:r>
            <a:r>
              <a:rPr lang="fi-FI" b="1" dirty="0"/>
              <a:t>Koulujen KV-hankeaktiivit keskusteluryhmä </a:t>
            </a:r>
          </a:p>
          <a:p>
            <a:pPr marL="0" indent="0">
              <a:buNone/>
            </a:pPr>
            <a:r>
              <a:rPr lang="fi-FI" dirty="0"/>
              <a:t>Instagramissa: </a:t>
            </a:r>
            <a:r>
              <a:rPr lang="fi-FI" b="1" dirty="0"/>
              <a:t>@kansainvalisyyttakouluille  sekä @erasmusplusfinland</a:t>
            </a:r>
          </a:p>
          <a:p>
            <a:endParaRPr lang="fi-FI" dirty="0"/>
          </a:p>
        </p:txBody>
      </p:sp>
    </p:spTree>
    <p:extLst>
      <p:ext uri="{BB962C8B-B14F-4D97-AF65-F5344CB8AC3E}">
        <p14:creationId xmlns:p14="http://schemas.microsoft.com/office/powerpoint/2010/main" val="24232741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BD7BB63-CC21-49FB-BA94-8FE76892CCE4}"/>
              </a:ext>
            </a:extLst>
          </p:cNvPr>
          <p:cNvSpPr>
            <a:spLocks noGrp="1"/>
          </p:cNvSpPr>
          <p:nvPr>
            <p:ph type="ctrTitle"/>
          </p:nvPr>
        </p:nvSpPr>
        <p:spPr>
          <a:xfrm>
            <a:off x="1257670" y="1536114"/>
            <a:ext cx="9144000" cy="2359741"/>
          </a:xfrm>
        </p:spPr>
        <p:txBody>
          <a:bodyPr/>
          <a:lstStyle/>
          <a:p>
            <a:r>
              <a:rPr lang="fi-FI" dirty="0">
                <a:solidFill>
                  <a:schemeClr val="tx2"/>
                </a:solidFill>
              </a:rPr>
              <a:t>Kiitos ajastasi!</a:t>
            </a:r>
          </a:p>
        </p:txBody>
      </p:sp>
    </p:spTree>
    <p:extLst>
      <p:ext uri="{BB962C8B-B14F-4D97-AF65-F5344CB8AC3E}">
        <p14:creationId xmlns:p14="http://schemas.microsoft.com/office/powerpoint/2010/main" val="3427735644"/>
      </p:ext>
    </p:extLst>
  </p:cSld>
  <p:clrMapOvr>
    <a:masterClrMapping/>
  </p:clrMapOvr>
</p:sld>
</file>

<file path=ppt/theme/theme1.xml><?xml version="1.0" encoding="utf-8"?>
<a:theme xmlns:a="http://schemas.openxmlformats.org/drawingml/2006/main" name="Office-teema">
  <a:themeElements>
    <a:clrScheme name="Erasmus + 2023">
      <a:dk1>
        <a:srgbClr val="00496C"/>
      </a:dk1>
      <a:lt1>
        <a:srgbClr val="FFFFFF"/>
      </a:lt1>
      <a:dk2>
        <a:srgbClr val="004A6C"/>
      </a:dk2>
      <a:lt2>
        <a:srgbClr val="FFFFFF"/>
      </a:lt2>
      <a:accent1>
        <a:srgbClr val="6434C8"/>
      </a:accent1>
      <a:accent2>
        <a:srgbClr val="5DBFBE"/>
      </a:accent2>
      <a:accent3>
        <a:srgbClr val="E86F6F"/>
      </a:accent3>
      <a:accent4>
        <a:srgbClr val="689F38"/>
      </a:accent4>
      <a:accent5>
        <a:srgbClr val="F59E2D"/>
      </a:accent5>
      <a:accent6>
        <a:srgbClr val="FFED00"/>
      </a:accent6>
      <a:hlink>
        <a:srgbClr val="004A6C"/>
      </a:hlink>
      <a:folHlink>
        <a:srgbClr val="007FC7"/>
      </a:folHlink>
    </a:clrScheme>
    <a:fontScheme name="Roboto black ja medium">
      <a:majorFont>
        <a:latin typeface="Roboto Black"/>
        <a:ea typeface=""/>
        <a:cs typeface=""/>
      </a:majorFont>
      <a:minorFont>
        <a:latin typeface="Roboto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effectLst>
          <a:innerShdw blurRad="215900">
            <a:prstClr val="black"/>
          </a:innerShdw>
        </a:effectLst>
        <a:scene3d>
          <a:camera prst="orthographicFront"/>
          <a:lightRig rig="threePt" dir="t"/>
        </a:scene3d>
        <a:sp3d>
          <a:extrusionClr>
            <a:srgbClr val="000000"/>
          </a:extrusionClr>
        </a:sp3d>
      </a:spPr>
      <a:bodyPr rtlCol="0" anchor="ctr"/>
      <a:lstStyle>
        <a:defPPr algn="ctr">
          <a:defRPr/>
        </a:defPPr>
      </a:lstStyle>
      <a:style>
        <a:lnRef idx="2">
          <a:schemeClr val="dk1">
            <a:shade val="50000"/>
          </a:schemeClr>
        </a:lnRef>
        <a:fillRef idx="1">
          <a:schemeClr val="dk1"/>
        </a:fillRef>
        <a:effectRef idx="0">
          <a:schemeClr val="dk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3054</TotalTime>
  <Words>3217</Words>
  <Application>Microsoft Office PowerPoint</Application>
  <PresentationFormat>Laajakuva</PresentationFormat>
  <Paragraphs>366</Paragraphs>
  <Slides>55</Slides>
  <Notes>17</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55</vt:i4>
      </vt:variant>
    </vt:vector>
  </HeadingPairs>
  <TitlesOfParts>
    <vt:vector size="61" baseType="lpstr">
      <vt:lpstr>Calibri</vt:lpstr>
      <vt:lpstr>Wingdings</vt:lpstr>
      <vt:lpstr>Roboto Medium</vt:lpstr>
      <vt:lpstr>Arial</vt:lpstr>
      <vt:lpstr>Roboto Black</vt:lpstr>
      <vt:lpstr>Office-teema</vt:lpstr>
      <vt:lpstr>Webinaari lyhytkestoisen liikkuvuushankkeen hakijalle (KA122-SCH)</vt:lpstr>
      <vt:lpstr>Osallistumisohjeita</vt:lpstr>
      <vt:lpstr>Seuraavan 2 tunnin aikana kuulet</vt:lpstr>
      <vt:lpstr>PowerPoint-esitys</vt:lpstr>
      <vt:lpstr>Mikä on Erasmus+ -ohjelma</vt:lpstr>
      <vt:lpstr>PowerPoint-esitys</vt:lpstr>
      <vt:lpstr>PowerPoint-esitys</vt:lpstr>
      <vt:lpstr>Liikkuvuustoiminnan tavoitteet</vt:lpstr>
      <vt:lpstr>PowerPoint-esitys</vt:lpstr>
      <vt:lpstr>Erasmus+ -ohjelma tarjoaa mahdollisuuksia  kouluille ja päiväkodeille  </vt:lpstr>
      <vt:lpstr>PowerPoint-esitys</vt:lpstr>
      <vt:lpstr>Liikkuvuustoiminnot</vt:lpstr>
      <vt:lpstr>Lyhytkestoinen liikkuvuushanke voi olla esimerkiksi</vt:lpstr>
      <vt:lpstr>Opiskelijaliikkuvuudet: yksilöliikkuvuudet</vt:lpstr>
      <vt:lpstr>Oppilasryhmien liikkuvuus </vt:lpstr>
      <vt:lpstr>Oppilasryhmien liikkuvuus </vt:lpstr>
      <vt:lpstr>Henkilöstöliikkuvuudet</vt:lpstr>
      <vt:lpstr>Muut toiminnot</vt:lpstr>
      <vt:lpstr>Valmistelevat vierailut</vt:lpstr>
      <vt:lpstr>Lähettävän koulun tehtäviä </vt:lpstr>
      <vt:lpstr>Vastaanottavan koulun tehtäviä  </vt:lpstr>
      <vt:lpstr>Erasmus+ handbook for individual pupil mobility in school education</vt:lpstr>
      <vt:lpstr>Erasmus+ handbook for individual pupil mobility in school education</vt:lpstr>
      <vt:lpstr>Ohjelmamaat – mitä kuuluu ja mitä ei </vt:lpstr>
      <vt:lpstr>PowerPoint-esitys</vt:lpstr>
      <vt:lpstr>Hakemus: Project objectives</vt:lpstr>
      <vt:lpstr>PowerPoint-esitys</vt:lpstr>
      <vt:lpstr>1. Määrittele hankkeen tavoitteet</vt:lpstr>
      <vt:lpstr>Vaikuttavuustyökalu </vt:lpstr>
      <vt:lpstr>PowerPoint-esitys</vt:lpstr>
      <vt:lpstr>Ongelmapuu</vt:lpstr>
      <vt:lpstr>PowerPoint-esitys</vt:lpstr>
      <vt:lpstr>Tavoitteiden sanallistaminen hakemuksessa </vt:lpstr>
      <vt:lpstr>2. Valitse ja sitouta kumppanit</vt:lpstr>
      <vt:lpstr>3. Varmista hankkeen resurssit, aikataulutus ja työkalut</vt:lpstr>
      <vt:lpstr>4. Sitouta johto ja linkitä strategiaan</vt:lpstr>
      <vt:lpstr>5. Arvioi ja uudista toimintaa</vt:lpstr>
      <vt:lpstr>Esimerkkejä mittareista</vt:lpstr>
      <vt:lpstr>Esimerkkejä mittareista</vt:lpstr>
      <vt:lpstr>6. Huolehdi suunnitelmallisesta ja jatkuvasta viestinnästä</vt:lpstr>
      <vt:lpstr>7. Hyödynnä oppeja arjessa ja turvaa jatkuvuus</vt:lpstr>
      <vt:lpstr>PowerPoint-esitys</vt:lpstr>
      <vt:lpstr>PowerPoint-esitys</vt:lpstr>
      <vt:lpstr>Esiintyviä kirjoitustyyliongelmia</vt:lpstr>
      <vt:lpstr>Kirjoitustyylin tasapaino </vt:lpstr>
      <vt:lpstr>Kirjoittamisessa huomioi </vt:lpstr>
      <vt:lpstr>Huomioita arvioinneista edellisiltä hakukierroksilta</vt:lpstr>
      <vt:lpstr>Ohjaavat dokumentit</vt:lpstr>
      <vt:lpstr>Erasmus Quality Standards - mobility projects - VET, adults, schools</vt:lpstr>
      <vt:lpstr>Työkaluja avuksesi </vt:lpstr>
      <vt:lpstr>Hakemusten arviointikriteerit ja pisteet</vt:lpstr>
      <vt:lpstr>PowerPoint-esitys</vt:lpstr>
      <vt:lpstr>Katsotaan miltä hakulomake näyttää</vt:lpstr>
      <vt:lpstr>Yhteystiedot Erasmus+ yleissivistävä koulutus </vt:lpstr>
      <vt:lpstr>Kiitos ajastasi!</vt:lpstr>
    </vt:vector>
  </TitlesOfParts>
  <Manager/>
  <Company>Erasmus+ Opetushallitus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subject/>
  <dc:creator>Antti Heikkinen</dc:creator>
  <cp:keywords/>
  <dc:description/>
  <cp:lastModifiedBy>Säikkälä Sirkka (OPH)</cp:lastModifiedBy>
  <cp:revision>261</cp:revision>
  <dcterms:created xsi:type="dcterms:W3CDTF">2021-07-31T11:54:09Z</dcterms:created>
  <dcterms:modified xsi:type="dcterms:W3CDTF">2024-01-19T11:47:42Z</dcterms:modified>
  <cp:category/>
</cp:coreProperties>
</file>